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xml" ContentType="application/vnd.openxmlformats-officedocument.drawingml.chart+xml"/>
  <Override PartName="/ppt/notesSlides/notesSlide24.xml" ContentType="application/vnd.openxmlformats-officedocument.presentationml.notesSlide+xml"/>
  <Override PartName="/ppt/charts/chart5.xml" ContentType="application/vnd.openxmlformats-officedocument.drawingml.chart+xml"/>
  <Override PartName="/ppt/notesSlides/notesSlide25.xml" ContentType="application/vnd.openxmlformats-officedocument.presentationml.notesSlide+xml"/>
  <Override PartName="/ppt/charts/chart6.xml" ContentType="application/vnd.openxmlformats-officedocument.drawingml.chart+xml"/>
  <Override PartName="/ppt/notesSlides/notesSlide26.xml" ContentType="application/vnd.openxmlformats-officedocument.presentationml.notesSlide+xml"/>
  <Override PartName="/ppt/charts/chart7.xml" ContentType="application/vnd.openxmlformats-officedocument.drawingml.chart+xml"/>
  <Override PartName="/ppt/notesSlides/notesSlide27.xml" ContentType="application/vnd.openxmlformats-officedocument.presentationml.notesSlide+xml"/>
  <Override PartName="/ppt/charts/chart8.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notesSlides/notesSlide37.xml" ContentType="application/vnd.openxmlformats-officedocument.presentationml.notesSlide+xml"/>
  <Override PartName="/ppt/charts/chart10.xml" ContentType="application/vnd.openxmlformats-officedocument.drawingml.chart+xml"/>
  <Override PartName="/ppt/notesSlides/notesSlide38.xml" ContentType="application/vnd.openxmlformats-officedocument.presentationml.notesSlide+xml"/>
  <Override PartName="/ppt/charts/chart11.xml" ContentType="application/vnd.openxmlformats-officedocument.drawingml.chart+xml"/>
  <Override PartName="/ppt/notesSlides/notesSlide39.xml" ContentType="application/vnd.openxmlformats-officedocument.presentationml.notesSlide+xml"/>
  <Override PartName="/ppt/charts/chart12.xml" ContentType="application/vnd.openxmlformats-officedocument.drawingml.chart+xml"/>
  <Override PartName="/ppt/notesSlides/notesSlide40.xml" ContentType="application/vnd.openxmlformats-officedocument.presentationml.notesSlide+xml"/>
  <Override PartName="/ppt/charts/chart13.xml" ContentType="application/vnd.openxmlformats-officedocument.drawingml.chart+xml"/>
  <Override PartName="/ppt/notesSlides/notesSlide41.xml" ContentType="application/vnd.openxmlformats-officedocument.presentationml.notesSlide+xml"/>
  <Override PartName="/ppt/charts/chart14.xml" ContentType="application/vnd.openxmlformats-officedocument.drawingml.chart+xml"/>
  <Override PartName="/ppt/notesSlides/notesSlide42.xml" ContentType="application/vnd.openxmlformats-officedocument.presentationml.notesSlide+xml"/>
  <Override PartName="/ppt/charts/chart15.xml" ContentType="application/vnd.openxmlformats-officedocument.drawingml.chart+xml"/>
  <Override PartName="/ppt/notesSlides/notesSlide43.xml" ContentType="application/vnd.openxmlformats-officedocument.presentationml.notesSlide+xml"/>
  <Override PartName="/ppt/charts/chart16.xml" ContentType="application/vnd.openxmlformats-officedocument.drawingml.chart+xml"/>
  <Override PartName="/ppt/notesSlides/notesSlide44.xml" ContentType="application/vnd.openxmlformats-officedocument.presentationml.notesSlide+xml"/>
  <Override PartName="/ppt/charts/chart17.xml" ContentType="application/vnd.openxmlformats-officedocument.drawingml.chart+xml"/>
  <Override PartName="/ppt/drawings/drawing1.xml" ContentType="application/vnd.openxmlformats-officedocument.drawingml.chartshapes+xml"/>
  <Override PartName="/ppt/notesSlides/notesSlide45.xml" ContentType="application/vnd.openxmlformats-officedocument.presentationml.notesSlide+xml"/>
  <Override PartName="/ppt/charts/chart18.xml" ContentType="application/vnd.openxmlformats-officedocument.drawingml.chart+xml"/>
  <Override PartName="/ppt/drawings/drawing2.xml" ContentType="application/vnd.openxmlformats-officedocument.drawingml.chartshape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9.xml" ContentType="application/vnd.openxmlformats-officedocument.drawingml.chart+xml"/>
  <Override PartName="/ppt/drawings/drawing3.xml" ContentType="application/vnd.openxmlformats-officedocument.drawingml.chartshape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20.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6.xml" ContentType="application/vnd.openxmlformats-officedocument.presentationml.notesSlide+xml"/>
  <Override PartName="/ppt/charts/chart2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22.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4.xml" ContentType="application/vnd.openxmlformats-officedocument.drawingml.chartshapes+xml"/>
  <Override PartName="/ppt/notesSlides/notesSlide60.xml" ContentType="application/vnd.openxmlformats-officedocument.presentationml.notesSlide+xml"/>
  <Override PartName="/ppt/charts/chart23.xml" ContentType="application/vnd.openxmlformats-officedocument.drawingml.chart+xml"/>
  <Override PartName="/ppt/drawings/drawing5.xml" ContentType="application/vnd.openxmlformats-officedocument.drawingml.chartshapes+xml"/>
  <Override PartName="/ppt/notesSlides/notesSlide61.xml" ContentType="application/vnd.openxmlformats-officedocument.presentationml.notesSlide+xml"/>
  <Override PartName="/ppt/charts/chart2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2.xml" ContentType="application/vnd.openxmlformats-officedocument.presentationml.notesSlide+xml"/>
  <Override PartName="/ppt/charts/chart25.xml" ContentType="application/vnd.openxmlformats-officedocument.drawingml.chart+xml"/>
  <Override PartName="/ppt/drawings/drawing6.xml" ContentType="application/vnd.openxmlformats-officedocument.drawingml.chartshape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26.xml" ContentType="application/vnd.openxmlformats-officedocument.drawingml.chart+xml"/>
  <Override PartName="/ppt/notesSlides/notesSlide74.xml" ContentType="application/vnd.openxmlformats-officedocument.presentationml.notesSlide+xml"/>
  <Override PartName="/ppt/charts/chart27.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7.xml" ContentType="application/vnd.openxmlformats-officedocument.drawingml.chartshapes+xml"/>
  <Override PartName="/ppt/charts/chart28.xml" ContentType="application/vnd.openxmlformats-officedocument.drawingml.chart+xml"/>
  <Override PartName="/ppt/charts/chart29.xml" ContentType="application/vnd.openxmlformats-officedocument.drawingml.chart+xml"/>
  <Override PartName="/ppt/notesSlides/notesSlide75.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drawings/drawing8.xml" ContentType="application/vnd.openxmlformats-officedocument.drawingml.chartshapes+xml"/>
  <Override PartName="/ppt/charts/chart3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4" r:id="rId2"/>
  </p:sldMasterIdLst>
  <p:notesMasterIdLst>
    <p:notesMasterId r:id="rId111"/>
  </p:notesMasterIdLst>
  <p:handoutMasterIdLst>
    <p:handoutMasterId r:id="rId112"/>
  </p:handoutMasterIdLst>
  <p:sldIdLst>
    <p:sldId id="266" r:id="rId3"/>
    <p:sldId id="484" r:id="rId4"/>
    <p:sldId id="494" r:id="rId5"/>
    <p:sldId id="2022" r:id="rId6"/>
    <p:sldId id="2023" r:id="rId7"/>
    <p:sldId id="1960" r:id="rId8"/>
    <p:sldId id="2026" r:id="rId9"/>
    <p:sldId id="2036" r:id="rId10"/>
    <p:sldId id="2027" r:id="rId11"/>
    <p:sldId id="493" r:id="rId12"/>
    <p:sldId id="483" r:id="rId13"/>
    <p:sldId id="2037" r:id="rId14"/>
    <p:sldId id="2038" r:id="rId15"/>
    <p:sldId id="268" r:id="rId16"/>
    <p:sldId id="426" r:id="rId17"/>
    <p:sldId id="1992" r:id="rId18"/>
    <p:sldId id="2018" r:id="rId19"/>
    <p:sldId id="458" r:id="rId20"/>
    <p:sldId id="2035" r:id="rId21"/>
    <p:sldId id="495" r:id="rId22"/>
    <p:sldId id="427" r:id="rId23"/>
    <p:sldId id="2019" r:id="rId24"/>
    <p:sldId id="2039" r:id="rId25"/>
    <p:sldId id="2040" r:id="rId26"/>
    <p:sldId id="2041" r:id="rId27"/>
    <p:sldId id="431" r:id="rId28"/>
    <p:sldId id="432" r:id="rId29"/>
    <p:sldId id="2042" r:id="rId30"/>
    <p:sldId id="1966" r:id="rId31"/>
    <p:sldId id="1965" r:id="rId32"/>
    <p:sldId id="1964" r:id="rId33"/>
    <p:sldId id="496" r:id="rId34"/>
    <p:sldId id="433" r:id="rId35"/>
    <p:sldId id="2002" r:id="rId36"/>
    <p:sldId id="2056" r:id="rId37"/>
    <p:sldId id="2057" r:id="rId38"/>
    <p:sldId id="2005" r:id="rId39"/>
    <p:sldId id="2059" r:id="rId40"/>
    <p:sldId id="2058" r:id="rId41"/>
    <p:sldId id="2009" r:id="rId42"/>
    <p:sldId id="2061" r:id="rId43"/>
    <p:sldId id="2068" r:id="rId44"/>
    <p:sldId id="2062" r:id="rId45"/>
    <p:sldId id="2063" r:id="rId46"/>
    <p:sldId id="2067" r:id="rId47"/>
    <p:sldId id="2064" r:id="rId48"/>
    <p:sldId id="2065" r:id="rId49"/>
    <p:sldId id="2066" r:id="rId50"/>
    <p:sldId id="1993" r:id="rId51"/>
    <p:sldId id="1981" r:id="rId52"/>
    <p:sldId id="497" r:id="rId53"/>
    <p:sldId id="2032" r:id="rId54"/>
    <p:sldId id="2034" r:id="rId55"/>
    <p:sldId id="1994" r:id="rId56"/>
    <p:sldId id="415" r:id="rId57"/>
    <p:sldId id="498" r:id="rId58"/>
    <p:sldId id="2071" r:id="rId59"/>
    <p:sldId id="2069" r:id="rId60"/>
    <p:sldId id="2070" r:id="rId61"/>
    <p:sldId id="265" r:id="rId62"/>
    <p:sldId id="1962" r:id="rId63"/>
    <p:sldId id="425" r:id="rId64"/>
    <p:sldId id="2073" r:id="rId65"/>
    <p:sldId id="457" r:id="rId66"/>
    <p:sldId id="445" r:id="rId67"/>
    <p:sldId id="430" r:id="rId68"/>
    <p:sldId id="2029" r:id="rId69"/>
    <p:sldId id="455" r:id="rId70"/>
    <p:sldId id="2014" r:id="rId71"/>
    <p:sldId id="1990" r:id="rId72"/>
    <p:sldId id="2072" r:id="rId73"/>
    <p:sldId id="273" r:id="rId74"/>
    <p:sldId id="402" r:id="rId75"/>
    <p:sldId id="383" r:id="rId76"/>
    <p:sldId id="403" r:id="rId77"/>
    <p:sldId id="361" r:id="rId78"/>
    <p:sldId id="385" r:id="rId79"/>
    <p:sldId id="466" r:id="rId80"/>
    <p:sldId id="263" r:id="rId81"/>
    <p:sldId id="352" r:id="rId82"/>
    <p:sldId id="347" r:id="rId83"/>
    <p:sldId id="355" r:id="rId84"/>
    <p:sldId id="349" r:id="rId85"/>
    <p:sldId id="407" r:id="rId86"/>
    <p:sldId id="362" r:id="rId87"/>
    <p:sldId id="359" r:id="rId88"/>
    <p:sldId id="384" r:id="rId89"/>
    <p:sldId id="346" r:id="rId90"/>
    <p:sldId id="380" r:id="rId91"/>
    <p:sldId id="360" r:id="rId92"/>
    <p:sldId id="351" r:id="rId93"/>
    <p:sldId id="376" r:id="rId94"/>
    <p:sldId id="334" r:id="rId95"/>
    <p:sldId id="335" r:id="rId96"/>
    <p:sldId id="373" r:id="rId97"/>
    <p:sldId id="392" r:id="rId98"/>
    <p:sldId id="365" r:id="rId99"/>
    <p:sldId id="340" r:id="rId100"/>
    <p:sldId id="391" r:id="rId101"/>
    <p:sldId id="367" r:id="rId102"/>
    <p:sldId id="357" r:id="rId103"/>
    <p:sldId id="393" r:id="rId104"/>
    <p:sldId id="356" r:id="rId105"/>
    <p:sldId id="358" r:id="rId106"/>
    <p:sldId id="399" r:id="rId107"/>
    <p:sldId id="401" r:id="rId108"/>
    <p:sldId id="406" r:id="rId109"/>
    <p:sldId id="405" r:id="rId110"/>
  </p:sldIdLst>
  <p:sldSz cx="9906000" cy="6858000" type="A4"/>
  <p:notesSz cx="6797675"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p15:clr>
            <a:srgbClr val="A4A3A4"/>
          </p15:clr>
        </p15:guide>
        <p15:guide id="2" orient="horz" pos="210">
          <p15:clr>
            <a:srgbClr val="A4A3A4"/>
          </p15:clr>
        </p15:guide>
        <p15:guide id="3" orient="horz" pos="3848">
          <p15:clr>
            <a:srgbClr val="A4A3A4"/>
          </p15:clr>
        </p15:guide>
        <p15:guide id="4" orient="horz" pos="4251">
          <p15:clr>
            <a:srgbClr val="A4A3A4"/>
          </p15:clr>
        </p15:guide>
        <p15:guide id="5" orient="horz" pos="799">
          <p15:clr>
            <a:srgbClr val="A4A3A4"/>
          </p15:clr>
        </p15:guide>
        <p15:guide id="6" orient="horz" pos="2208">
          <p15:clr>
            <a:srgbClr val="A4A3A4"/>
          </p15:clr>
        </p15:guide>
        <p15:guide id="7" orient="horz" pos="2134">
          <p15:clr>
            <a:srgbClr val="A4A3A4"/>
          </p15:clr>
        </p15:guide>
        <p15:guide id="8" pos="171">
          <p15:clr>
            <a:srgbClr val="A4A3A4"/>
          </p15:clr>
        </p15:guide>
        <p15:guide id="9" pos="5582">
          <p15:clr>
            <a:srgbClr val="A4A3A4"/>
          </p15:clr>
        </p15:guide>
        <p15:guide id="10" pos="2806">
          <p15:clr>
            <a:srgbClr val="A4A3A4"/>
          </p15:clr>
        </p15:guide>
        <p15:guide id="11" pos="2877">
          <p15:clr>
            <a:srgbClr val="A4A3A4"/>
          </p15:clr>
        </p15:guide>
        <p15:guide id="12" pos="6068">
          <p15:clr>
            <a:srgbClr val="A4A3A4"/>
          </p15:clr>
        </p15:guide>
        <p15:guide id="13" pos="3032">
          <p15:clr>
            <a:srgbClr val="A4A3A4"/>
          </p15:clr>
        </p15:guide>
        <p15:guide id="14" pos="3119">
          <p15:clr>
            <a:srgbClr val="A4A3A4"/>
          </p15:clr>
        </p15:guide>
        <p15:guide id="15" pos="3403">
          <p15:clr>
            <a:srgbClr val="A4A3A4"/>
          </p15:clr>
        </p15:guide>
      </p15:sldGuideLst>
    </p:ext>
    <p:ext uri="{2D200454-40CA-4A62-9FC3-DE9A4176ACB9}">
      <p15:notesGuideLst xmlns:p15="http://schemas.microsoft.com/office/powerpoint/2012/main">
        <p15:guide id="1" orient="horz" pos="3073">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öhne, Ulla" initials="KU" lastIdx="1" clrIdx="0"/>
  <p:cmAuthor id="1" name="Yannik Lockner" initials="YL" lastIdx="1" clrIdx="1"/>
  <p:cmAuthor id="2" name="ZhaoWeibo" initials="Z" lastIdx="2" clrIdx="2">
    <p:extLst>
      <p:ext uri="{19B8F6BF-5375-455C-9EA6-DF929625EA0E}">
        <p15:presenceInfo xmlns:p15="http://schemas.microsoft.com/office/powerpoint/2012/main" userId="S::weibo.zhao@rwth-aachen.de::23870844-d79c-4894-a0d8-7fc08c9c04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E41"/>
    <a:srgbClr val="02AD5B"/>
    <a:srgbClr val="037D40"/>
    <a:srgbClr val="7F7F7F"/>
    <a:srgbClr val="00AD5C"/>
    <a:srgbClr val="007D42"/>
    <a:srgbClr val="807F7F"/>
    <a:srgbClr val="037C41"/>
    <a:srgbClr val="F3AF66"/>
    <a:srgbClr val="0381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8" autoAdjust="0"/>
    <p:restoredTop sz="88593" autoAdjust="0"/>
  </p:normalViewPr>
  <p:slideViewPr>
    <p:cSldViewPr showGuides="1">
      <p:cViewPr varScale="1">
        <p:scale>
          <a:sx n="88" d="100"/>
          <a:sy n="88" d="100"/>
        </p:scale>
        <p:origin x="1768" y="168"/>
      </p:cViewPr>
      <p:guideLst>
        <p:guide orient="horz" pos="663"/>
        <p:guide orient="horz" pos="210"/>
        <p:guide orient="horz" pos="3848"/>
        <p:guide orient="horz" pos="4251"/>
        <p:guide orient="horz" pos="799"/>
        <p:guide orient="horz" pos="2208"/>
        <p:guide orient="horz" pos="2134"/>
        <p:guide pos="171"/>
        <p:guide pos="5582"/>
        <p:guide pos="2806"/>
        <p:guide pos="2877"/>
        <p:guide pos="6068"/>
        <p:guide pos="3032"/>
        <p:guide pos="3119"/>
        <p:guide pos="340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976" y="176"/>
      </p:cViewPr>
      <p:guideLst>
        <p:guide orient="horz" pos="3073"/>
        <p:guide pos="2140"/>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https://rwthaachende-my.sharepoint.com/personal/weibo_zhao_rwth-aachen_de/Documents/Excel%20diagram%20of%20master%20thesis.xlsx" TargetMode="External"/></Relationships>
</file>

<file path=ppt/charts/_rels/chart1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https://rwthaachende-my.sharepoint.com/personal/weibo_zhao_rwth-aachen_de/Documents/Excel%20diagram%20of%20master%20thesis.xlsx" TargetMode="External"/></Relationships>
</file>

<file path=ppt/charts/_rels/chart1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https://rwthaachende-my.sharepoint.com/personal/weibo_zhao_rwth-aachen_de/Documents/Excel%20diagram%20of%20master%20thesi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C:\Masterarbeit\Abgabe\Trainingserfolg%20Transferlernen.xlsx" TargetMode="External"/><Relationship Id="rId2" Type="http://schemas.microsoft.com/office/2011/relationships/chartColorStyle" Target="colors1.xml"/><Relationship Id="rId1" Type="http://schemas.microsoft.com/office/2011/relationships/chartStyle" Target="style1.xml"/></Relationships>
</file>

<file path=ppt/charts/_rels/chart21.xml.rels><?xml version="1.0" encoding="UTF-8" standalone="yes"?>
<Relationships xmlns="http://schemas.openxmlformats.org/package/2006/relationships"><Relationship Id="rId3" Type="http://schemas.openxmlformats.org/officeDocument/2006/relationships/oleObject" Target="file:///C:\Masterarbeit\Abgabe\Trainingserfolg%20Transferlernen.xlsx" TargetMode="External"/><Relationship Id="rId2" Type="http://schemas.microsoft.com/office/2011/relationships/chartColorStyle" Target="colors2.xml"/><Relationship Id="rId1" Type="http://schemas.microsoft.com/office/2011/relationships/chartStyle" Target="style2.xml"/></Relationships>
</file>

<file path=ppt/charts/_rels/chart22.xml.rels><?xml version="1.0" encoding="UTF-8" standalone="yes"?>
<Relationships xmlns="http://schemas.openxmlformats.org/package/2006/relationships"><Relationship Id="rId3" Type="http://schemas.openxmlformats.org/officeDocument/2006/relationships/oleObject" Target="file:///C:\Masterarbeit\Abgabe\Trainingserfolg%20Transferlernen.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4.xml"/></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https://rwthaachende-my.sharepoint.com/personal/weibo_zhao_rwth-aachen_de/Documents/Excel%20diagram%20of%20master%20thesis.xlsx" TargetMode="External"/></Relationships>
</file>

<file path=ppt/charts/_rels/chart24.xml.rels><?xml version="1.0" encoding="UTF-8" standalone="yes"?>
<Relationships xmlns="http://schemas.openxmlformats.org/package/2006/relationships"><Relationship Id="rId3" Type="http://schemas.openxmlformats.org/officeDocument/2006/relationships/oleObject" Target="file:///C:\Masterarbeit\Abgabe\Trainingserfolg%20Transferlernen.xlsx" TargetMode="External"/><Relationship Id="rId2" Type="http://schemas.microsoft.com/office/2011/relationships/chartColorStyle" Target="colors4.xml"/><Relationship Id="rId1" Type="http://schemas.microsoft.com/office/2011/relationships/chartStyle" Target="style4.xml"/></Relationships>
</file>

<file path=ppt/charts/_rels/chart25.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https://rwthaachende-my.sharepoint.com/personal/weibo_zhao_rwth-aachen_de/Documents/Excel%20diagram%20of%20master%20thesis.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27.xml.rels><?xml version="1.0" encoding="UTF-8" standalone="yes"?>
<Relationships xmlns="http://schemas.openxmlformats.org/package/2006/relationships"><Relationship Id="rId3" Type="http://schemas.openxmlformats.org/officeDocument/2006/relationships/oleObject" Target="file:///C:\Users\&#20271;&#20048;&#22823;&#20856;\Desktop\Master_thesis\Thesis\STUWI.XLS"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7.xml"/></Relationships>
</file>

<file path=ppt/charts/_rels/chart28.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https://rwthaachende-my.sharepoint.com/personal/weibo_zhao_rwth-aachen_de/Documents/Excel%20diagram%20of%20master%20thesi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https://rwthaachende-my.sharepoint.com/personal/weibo_zhao_rwth-aachen_de/Documents/Excel%20diagram%20of%20master%20the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00503842275425"/>
          <c:y val="5.1634750619504587E-2"/>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cat>
            <c:strRef>
              <c:f>Tabelle1!$A$247:$A$271</c:f>
              <c:strCache>
                <c:ptCount val="25"/>
                <c:pt idx="0">
                  <c:v>Solid density</c:v>
                </c:pt>
                <c:pt idx="1">
                  <c:v>Holding pressure</c:v>
                </c:pt>
                <c:pt idx="2">
                  <c:v>Thermal Conductivity</c:v>
                </c:pt>
                <c:pt idx="3">
                  <c:v>No Flow Temp</c:v>
                </c:pt>
                <c:pt idx="4">
                  <c:v>Ejection Temp</c:v>
                </c:pt>
                <c:pt idx="5">
                  <c:v>P2</c:v>
                </c:pt>
                <c:pt idx="6">
                  <c:v>Melt density</c:v>
                </c:pt>
                <c:pt idx="7">
                  <c:v>N0 - Nu Polynom</c:v>
                </c:pt>
                <c:pt idx="8">
                  <c:v>Thermal diffusivity</c:v>
                </c:pt>
                <c:pt idx="9">
                  <c:v>Melt temperature</c:v>
                </c:pt>
                <c:pt idx="10">
                  <c:v>Melt Volume Rate</c:v>
                </c:pt>
                <c:pt idx="11">
                  <c:v>Suggested Mold Temp</c:v>
                </c:pt>
                <c:pt idx="12">
                  <c:v>Minimum Mold Temp</c:v>
                </c:pt>
                <c:pt idx="13">
                  <c:v>Pm4</c:v>
                </c:pt>
                <c:pt idx="14">
                  <c:v>Injection flow rate</c:v>
                </c:pt>
                <c:pt idx="15">
                  <c:v>Maximum Mold Temp</c:v>
                </c:pt>
                <c:pt idx="16">
                  <c:v>Ts</c:v>
                </c:pt>
                <c:pt idx="17">
                  <c:v>Specific Heat</c:v>
                </c:pt>
                <c:pt idx="18">
                  <c:v>Melt Volume Rate</c:v>
                </c:pt>
                <c:pt idx="19">
                  <c:v>P3</c:v>
                </c:pt>
                <c:pt idx="20">
                  <c:v>Cavity wall temperature</c:v>
                </c:pt>
                <c:pt idx="21">
                  <c:v>Cooling time</c:v>
                </c:pt>
                <c:pt idx="22">
                  <c:v>P1</c:v>
                </c:pt>
                <c:pt idx="23">
                  <c:v>Pm1</c:v>
                </c:pt>
                <c:pt idx="24">
                  <c:v>Pm2</c:v>
                </c:pt>
              </c:strCache>
            </c:strRef>
          </c:cat>
          <c:val>
            <c:numRef>
              <c:f>Tabelle1!$B$247:$B$271</c:f>
              <c:numCache>
                <c:formatCode>General</c:formatCode>
                <c:ptCount val="25"/>
                <c:pt idx="0">
                  <c:v>0.215392</c:v>
                </c:pt>
                <c:pt idx="1">
                  <c:v>0.122923</c:v>
                </c:pt>
                <c:pt idx="2">
                  <c:v>0.12056799999999999</c:v>
                </c:pt>
                <c:pt idx="3">
                  <c:v>0.1053</c:v>
                </c:pt>
                <c:pt idx="4">
                  <c:v>7.3959999999999998E-2</c:v>
                </c:pt>
                <c:pt idx="5">
                  <c:v>4.6310999999999998E-2</c:v>
                </c:pt>
                <c:pt idx="6">
                  <c:v>4.4873999999999997E-2</c:v>
                </c:pt>
                <c:pt idx="7">
                  <c:v>3.4297000000000001E-2</c:v>
                </c:pt>
                <c:pt idx="8">
                  <c:v>2.0239E-2</c:v>
                </c:pt>
                <c:pt idx="9">
                  <c:v>1.9040000000000001E-2</c:v>
                </c:pt>
                <c:pt idx="10">
                  <c:v>1.9033000000000001E-2</c:v>
                </c:pt>
                <c:pt idx="11">
                  <c:v>1.8273999999999999E-2</c:v>
                </c:pt>
                <c:pt idx="12">
                  <c:v>1.6138E-2</c:v>
                </c:pt>
                <c:pt idx="13">
                  <c:v>1.1712999999999999E-2</c:v>
                </c:pt>
                <c:pt idx="14">
                  <c:v>1.0976E-2</c:v>
                </c:pt>
                <c:pt idx="15">
                  <c:v>1.0604000000000001E-2</c:v>
                </c:pt>
                <c:pt idx="16">
                  <c:v>9.1819999999999992E-3</c:v>
                </c:pt>
                <c:pt idx="17">
                  <c:v>8.208E-3</c:v>
                </c:pt>
                <c:pt idx="18">
                  <c:v>7.6360000000000004E-3</c:v>
                </c:pt>
                <c:pt idx="19">
                  <c:v>7.4050000000000001E-3</c:v>
                </c:pt>
                <c:pt idx="20">
                  <c:v>6.9410000000000001E-3</c:v>
                </c:pt>
                <c:pt idx="21">
                  <c:v>6.3579999999999999E-3</c:v>
                </c:pt>
                <c:pt idx="22">
                  <c:v>6.3179999999999998E-3</c:v>
                </c:pt>
                <c:pt idx="23">
                  <c:v>5.1960000000000001E-3</c:v>
                </c:pt>
                <c:pt idx="24">
                  <c:v>4.2880000000000001E-3</c:v>
                </c:pt>
              </c:numCache>
            </c:numRef>
          </c:val>
          <c:extLst>
            <c:ext xmlns:c16="http://schemas.microsoft.com/office/drawing/2014/chart" uri="{C3380CC4-5D6E-409C-BE32-E72D297353CC}">
              <c16:uniqueId val="{00000000-A87C-3443-AA54-623F26708D84}"/>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6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dirty="0"/>
                  <a:t>Feature </a:t>
                </a:r>
                <a:r>
                  <a:rPr lang="de-DE" altLang="zh-CN" dirty="0" err="1"/>
                  <a:t>importance</a:t>
                </a:r>
                <a:r>
                  <a:rPr lang="de-DE" altLang="zh-CN" baseline="0" dirty="0"/>
                  <a:t> </a:t>
                </a:r>
                <a:r>
                  <a:rPr lang="de-DE" altLang="zh-CN" dirty="0"/>
                  <a: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solidFill>
      <a:srgbClr val="FFFFFF"/>
    </a:solid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ser>
          <c:idx val="2"/>
          <c:order val="2"/>
          <c:tx>
            <c:strRef>
              <c:f>Tabelle1!$D$396</c:f>
              <c:strCache>
                <c:ptCount val="1"/>
                <c:pt idx="0">
                  <c:v>Scenario 3: transfer learning fine tuning</c:v>
                </c:pt>
              </c:strCache>
            </c:strRef>
          </c:tx>
          <c:spPr>
            <a:ln w="25400">
              <a:solidFill>
                <a:srgbClr val="00AC5B"/>
              </a:solidFill>
            </a:ln>
          </c:spPr>
          <c:marker>
            <c:spPr>
              <a:solidFill>
                <a:srgbClr val="00AC5B"/>
              </a:solidFill>
            </c:spPr>
          </c:marker>
          <c:errBars>
            <c:errDir val="y"/>
            <c:errBarType val="both"/>
            <c:errValType val="cust"/>
            <c:noEndCap val="0"/>
            <c:pl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00AC5B"/>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Tabelle1!$D$397:$D$406</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2-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ser>
          <c:idx val="2"/>
          <c:order val="2"/>
          <c:tx>
            <c:strRef>
              <c:f>Tabelle1!$D$396</c:f>
              <c:strCache>
                <c:ptCount val="1"/>
                <c:pt idx="0">
                  <c:v>Scenario 3: transfer learning fine tuning</c:v>
                </c:pt>
              </c:strCache>
            </c:strRef>
          </c:tx>
          <c:spPr>
            <a:ln w="25400">
              <a:solidFill>
                <a:srgbClr val="00AC5B"/>
              </a:solidFill>
            </a:ln>
          </c:spPr>
          <c:marker>
            <c:spPr>
              <a:solidFill>
                <a:srgbClr val="00AC5B"/>
              </a:solidFill>
            </c:spPr>
          </c:marker>
          <c:errBars>
            <c:errDir val="y"/>
            <c:errBarType val="both"/>
            <c:errValType val="cust"/>
            <c:noEndCap val="0"/>
            <c:pl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00AC5B"/>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Tabelle1!$D$397:$D$406</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2-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ser>
          <c:idx val="2"/>
          <c:order val="2"/>
          <c:tx>
            <c:strRef>
              <c:f>Tabelle1!$D$396</c:f>
              <c:strCache>
                <c:ptCount val="1"/>
                <c:pt idx="0">
                  <c:v>Scenario 3: transfer learning fine tuning</c:v>
                </c:pt>
              </c:strCache>
            </c:strRef>
          </c:tx>
          <c:spPr>
            <a:ln w="25400">
              <a:solidFill>
                <a:srgbClr val="00AC5B"/>
              </a:solidFill>
            </a:ln>
          </c:spPr>
          <c:marker>
            <c:spPr>
              <a:solidFill>
                <a:srgbClr val="00AC5B"/>
              </a:solidFill>
            </c:spPr>
          </c:marker>
          <c:errBars>
            <c:errDir val="y"/>
            <c:errBarType val="both"/>
            <c:errValType val="cust"/>
            <c:noEndCap val="0"/>
            <c:pl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00AC5B"/>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Tabelle1!$D$397:$D$406</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2-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ser>
          <c:idx val="2"/>
          <c:order val="2"/>
          <c:tx>
            <c:strRef>
              <c:f>Tabelle1!$D$396</c:f>
              <c:strCache>
                <c:ptCount val="1"/>
                <c:pt idx="0">
                  <c:v>Scenario 3: transfer learning fine tuning</c:v>
                </c:pt>
              </c:strCache>
            </c:strRef>
          </c:tx>
          <c:spPr>
            <a:ln w="25400">
              <a:solidFill>
                <a:srgbClr val="00AC5B"/>
              </a:solidFill>
            </a:ln>
          </c:spPr>
          <c:marker>
            <c:spPr>
              <a:solidFill>
                <a:srgbClr val="00AC5B"/>
              </a:solidFill>
            </c:spPr>
          </c:marker>
          <c:errBars>
            <c:errDir val="y"/>
            <c:errBarType val="both"/>
            <c:errValType val="cust"/>
            <c:noEndCap val="0"/>
            <c:pl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00AC5B"/>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Tabelle1!$D$397:$D$406</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2-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ser>
          <c:idx val="1"/>
          <c:order val="1"/>
          <c:tx>
            <c:strRef>
              <c:f>Tabelle1!$C$396</c:f>
              <c:strCache>
                <c:ptCount val="1"/>
                <c:pt idx="0">
                  <c:v>Scenario 2: transfer learning frozen weights</c:v>
                </c:pt>
              </c:strCache>
            </c:strRef>
          </c:tx>
          <c:spPr>
            <a:ln w="25400">
              <a:solidFill>
                <a:srgbClr val="C00000"/>
              </a:solidFill>
              <a:prstDash val="dash"/>
            </a:ln>
          </c:spPr>
          <c:marker>
            <c:spPr>
              <a:solidFill>
                <a:srgbClr val="C00000"/>
              </a:solidFill>
              <a:ln>
                <a:solidFill>
                  <a:schemeClr val="bg1"/>
                </a:solidFill>
              </a:ln>
            </c:spPr>
          </c:marker>
          <c:errBars>
            <c:errDir val="y"/>
            <c:errBarType val="both"/>
            <c:errValType val="cust"/>
            <c:noEndCap val="0"/>
            <c:pl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Tabelle1!$D$411:$D$420</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C0000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Tabelle1!$C$397:$C$406</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1-7865-0745-8901-2508F43822EF}"/>
            </c:ext>
          </c:extLst>
        </c:ser>
        <c:ser>
          <c:idx val="2"/>
          <c:order val="2"/>
          <c:tx>
            <c:strRef>
              <c:f>Tabelle1!$D$396</c:f>
              <c:strCache>
                <c:ptCount val="1"/>
                <c:pt idx="0">
                  <c:v>Scenario 3: transfer learning fine tuning</c:v>
                </c:pt>
              </c:strCache>
            </c:strRef>
          </c:tx>
          <c:spPr>
            <a:ln w="25400">
              <a:solidFill>
                <a:srgbClr val="00AC5B"/>
              </a:solidFill>
            </a:ln>
          </c:spPr>
          <c:marker>
            <c:spPr>
              <a:solidFill>
                <a:srgbClr val="00AC5B"/>
              </a:solidFill>
            </c:spPr>
          </c:marker>
          <c:errBars>
            <c:errDir val="y"/>
            <c:errBarType val="both"/>
            <c:errValType val="cust"/>
            <c:noEndCap val="0"/>
            <c:pl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Tabelle1!$C$411:$C$420</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00AC5B"/>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Tabelle1!$D$397:$D$406</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2-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1340152993695"/>
          <c:y val="4.4040521372811697E-2"/>
          <c:w val="0.86107591251948212"/>
          <c:h val="0.72404548568630112"/>
        </c:manualLayout>
      </c:layout>
      <c:barChart>
        <c:barDir val="col"/>
        <c:grouping val="clustered"/>
        <c:varyColors val="0"/>
        <c:ser>
          <c:idx val="0"/>
          <c:order val="0"/>
          <c:tx>
            <c:strRef>
              <c:f>Tabelle1!$A$436</c:f>
              <c:strCache>
                <c:ptCount val="1"/>
                <c:pt idx="0">
                  <c:v>﻿Average improvement </c:v>
                </c:pt>
              </c:strCache>
            </c:strRef>
          </c:tx>
          <c:spPr>
            <a:solidFill>
              <a:srgbClr val="00AC5B"/>
            </a:solidFill>
            <a:ln w="25400">
              <a:solidFill>
                <a:srgbClr val="000000"/>
              </a:solidFill>
              <a:prstDash val="solid"/>
            </a:ln>
          </c:spPr>
          <c:invertIfNegative val="0"/>
          <c:trendline>
            <c:spPr>
              <a:ln w="25400">
                <a:prstDash val="dash"/>
              </a:ln>
            </c:spPr>
            <c:trendlineType val="log"/>
            <c:dispRSqr val="0"/>
            <c:dispEq val="0"/>
          </c:trendline>
          <c:errBars>
            <c:errBarType val="both"/>
            <c:errValType val="cust"/>
            <c:noEndCap val="0"/>
            <c:pl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plus>
            <c:min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minus>
            <c:spPr>
              <a:noFill/>
              <a:ln w="25400" cap="flat" cmpd="sng" algn="ctr">
                <a:solidFill>
                  <a:schemeClr val="tx1">
                    <a:lumMod val="65000"/>
                    <a:lumOff val="35000"/>
                  </a:schemeClr>
                </a:solidFill>
                <a:round/>
              </a:ln>
              <a:effectLst/>
            </c:spPr>
          </c:errBars>
          <c:cat>
            <c:numRef>
              <c:f>Tabelle1!$A$437:$A$446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Tabelle1!$E$437:$E$446</c:f>
              <c:numCache>
                <c:formatCode>General</c:formatCode>
                <c:ptCount val="10"/>
                <c:pt idx="0">
                  <c:v>28.557788303622239</c:v>
                </c:pt>
                <c:pt idx="1">
                  <c:v>9.6437360822474929</c:v>
                </c:pt>
                <c:pt idx="2">
                  <c:v>6.784310435620208</c:v>
                </c:pt>
                <c:pt idx="3">
                  <c:v>6.8319752938816247</c:v>
                </c:pt>
                <c:pt idx="4">
                  <c:v>5.0153588610892275</c:v>
                </c:pt>
                <c:pt idx="5">
                  <c:v>8.5988604552124137</c:v>
                </c:pt>
                <c:pt idx="6">
                  <c:v>8.3205383586606469</c:v>
                </c:pt>
                <c:pt idx="7">
                  <c:v>7.2904869617609656</c:v>
                </c:pt>
                <c:pt idx="8">
                  <c:v>6.1782798526237155</c:v>
                </c:pt>
                <c:pt idx="9">
                  <c:v>6.3820115730335871</c:v>
                </c:pt>
              </c:numCache>
            </c:numRef>
          </c:val>
          <c:extLst>
            <c:ext xmlns:c16="http://schemas.microsoft.com/office/drawing/2014/chart" uri="{C3380CC4-5D6E-409C-BE32-E72D297353CC}">
              <c16:uniqueId val="{00000001-7446-4A49-9185-48A9C09C298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rgbClr val="000000"/>
                    </a:solidFill>
                    <a:latin typeface="Arial" panose="020B0604020202020204" pitchFamily="34" charset="0"/>
                    <a:ea typeface="宋体"/>
                    <a:cs typeface="Arial" panose="020B0604020202020204" pitchFamily="34" charset="0"/>
                  </a:defRPr>
                </a:pPr>
                <a:r>
                  <a:rPr lang="en-US" altLang="zh-CN" sz="1800" b="0" i="0" baseline="0" dirty="0">
                    <a:effectLst/>
                    <a:latin typeface="Arial" panose="020B0604020202020204" pitchFamily="34" charset="0"/>
                    <a:cs typeface="Arial" panose="020B0604020202020204" pitchFamily="34" charset="0"/>
                  </a:rPr>
                  <a:t>Percentage of training set   [%]</a:t>
                </a:r>
                <a:endParaRPr lang="zh-CN" altLang="zh-CN" dirty="0">
                  <a:effectLst/>
                  <a:latin typeface="Arial" panose="020B0604020202020204" pitchFamily="34" charset="0"/>
                  <a:cs typeface="Arial" panose="020B0604020202020204" pitchFamily="34" charset="0"/>
                </a:endParaRPr>
              </a:p>
            </c:rich>
          </c:tx>
          <c:overlay val="0"/>
        </c:title>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ax val="35"/>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GB" altLang="zh-CN" i="1" noProof="1"/>
                  <a:t>R</a:t>
                </a:r>
                <a:r>
                  <a:rPr lang="en-GB" altLang="zh-CN" i="1" baseline="30000" noProof="1"/>
                  <a:t>2</a:t>
                </a:r>
                <a:r>
                  <a:rPr lang="en-GB" altLang="zh-CN" i="1" noProof="1"/>
                  <a:t> </a:t>
                </a:r>
                <a:r>
                  <a:rPr lang="en-GB" altLang="zh-CN" noProof="1"/>
                  <a:t>imporvement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noFill/>
        <a:ln w="12700">
          <a:solidFill>
            <a:srgbClr val="000000"/>
          </a:solidFill>
          <a:prstDash val="solid"/>
        </a:ln>
      </c:spPr>
    </c:plotArea>
    <c:legend>
      <c:legendPos val="r"/>
      <c:legendEntry>
        <c:idx val="0"/>
        <c:txPr>
          <a:bodyPr/>
          <a:lstStyle/>
          <a:p>
            <a:pPr>
              <a:defRPr sz="1200">
                <a:latin typeface="Arial" panose="020B0604020202020204" pitchFamily="34" charset="0"/>
                <a:cs typeface="Arial" panose="020B0604020202020204" pitchFamily="34" charset="0"/>
              </a:defRPr>
            </a:pPr>
            <a:endParaRPr lang="zh-CN"/>
          </a:p>
        </c:txPr>
      </c:legendEntry>
      <c:legendEntry>
        <c:idx val="1"/>
        <c:txPr>
          <a:bodyPr/>
          <a:lstStyle/>
          <a:p>
            <a:pPr>
              <a:defRPr sz="1200">
                <a:latin typeface="Arial" panose="020B0604020202020204" pitchFamily="34" charset="0"/>
                <a:cs typeface="Arial" panose="020B0604020202020204" pitchFamily="34" charset="0"/>
              </a:defRPr>
            </a:pPr>
            <a:endParaRPr lang="zh-CN"/>
          </a:p>
        </c:txPr>
      </c:legendEntry>
      <c:layout>
        <c:manualLayout>
          <c:xMode val="edge"/>
          <c:yMode val="edge"/>
          <c:x val="0.59527094783235612"/>
          <c:y val="0.13670416145905664"/>
          <c:w val="0.3678107888969902"/>
          <c:h val="0.16059899088089616"/>
        </c:manualLayout>
      </c:layout>
      <c:overlay val="0"/>
      <c:spPr>
        <a:solidFill>
          <a:srgbClr val="FFFFFF"/>
        </a:solidFill>
        <a:ln>
          <a:solidFill>
            <a:srgbClr val="000000"/>
          </a:solidFill>
        </a:ln>
      </c:spPr>
      <c:txPr>
        <a:bodyPr/>
        <a:lstStyle/>
        <a:p>
          <a:pPr>
            <a:defRPr sz="1200"/>
          </a:pPr>
          <a:endParaRPr lang="zh-CN"/>
        </a:p>
      </c:txPr>
    </c:legend>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1340152993695"/>
          <c:y val="4.4040521372811697E-2"/>
          <c:w val="0.86107591251948212"/>
          <c:h val="0.72404548568630112"/>
        </c:manualLayout>
      </c:layout>
      <c:barChart>
        <c:barDir val="col"/>
        <c:grouping val="clustered"/>
        <c:varyColors val="0"/>
        <c:ser>
          <c:idx val="0"/>
          <c:order val="0"/>
          <c:tx>
            <c:strRef>
              <c:f>Tabelle1!$A$436</c:f>
              <c:strCache>
                <c:ptCount val="1"/>
                <c:pt idx="0">
                  <c:v>﻿Average improvement </c:v>
                </c:pt>
              </c:strCache>
            </c:strRef>
          </c:tx>
          <c:spPr>
            <a:solidFill>
              <a:srgbClr val="00AC5B"/>
            </a:solidFill>
            <a:ln w="25400">
              <a:solidFill>
                <a:srgbClr val="000000"/>
              </a:solidFill>
              <a:prstDash val="solid"/>
            </a:ln>
          </c:spPr>
          <c:invertIfNegative val="0"/>
          <c:trendline>
            <c:spPr>
              <a:ln w="25400">
                <a:prstDash val="dash"/>
              </a:ln>
            </c:spPr>
            <c:trendlineType val="log"/>
            <c:dispRSqr val="0"/>
            <c:dispEq val="0"/>
          </c:trendline>
          <c:errBars>
            <c:errBarType val="both"/>
            <c:errValType val="cust"/>
            <c:noEndCap val="0"/>
            <c:pl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plus>
            <c:min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minus>
            <c:spPr>
              <a:noFill/>
              <a:ln w="25400" cap="flat" cmpd="sng" algn="ctr">
                <a:solidFill>
                  <a:schemeClr val="tx1">
                    <a:lumMod val="65000"/>
                    <a:lumOff val="35000"/>
                  </a:schemeClr>
                </a:solidFill>
                <a:round/>
              </a:ln>
              <a:effectLst/>
            </c:spPr>
          </c:errBars>
          <c:cat>
            <c:numRef>
              <c:f>Tabelle1!$A$437:$A$446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Tabelle1!$E$437:$E$446</c:f>
              <c:numCache>
                <c:formatCode>General</c:formatCode>
                <c:ptCount val="10"/>
                <c:pt idx="0">
                  <c:v>28.557788303622239</c:v>
                </c:pt>
                <c:pt idx="1">
                  <c:v>9.6437360822474929</c:v>
                </c:pt>
                <c:pt idx="2">
                  <c:v>6.784310435620208</c:v>
                </c:pt>
                <c:pt idx="3">
                  <c:v>6.8319752938816247</c:v>
                </c:pt>
                <c:pt idx="4">
                  <c:v>5.0153588610892275</c:v>
                </c:pt>
                <c:pt idx="5">
                  <c:v>8.5988604552124137</c:v>
                </c:pt>
                <c:pt idx="6">
                  <c:v>8.3205383586606469</c:v>
                </c:pt>
                <c:pt idx="7">
                  <c:v>7.2904869617609656</c:v>
                </c:pt>
                <c:pt idx="8">
                  <c:v>6.1782798526237155</c:v>
                </c:pt>
                <c:pt idx="9">
                  <c:v>6.3820115730335871</c:v>
                </c:pt>
              </c:numCache>
            </c:numRef>
          </c:val>
          <c:extLst>
            <c:ext xmlns:c16="http://schemas.microsoft.com/office/drawing/2014/chart" uri="{C3380CC4-5D6E-409C-BE32-E72D297353CC}">
              <c16:uniqueId val="{00000001-7446-4A49-9185-48A9C09C298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rgbClr val="000000"/>
                    </a:solidFill>
                    <a:latin typeface="Arial" panose="020B0604020202020204" pitchFamily="34" charset="0"/>
                    <a:ea typeface="宋体"/>
                    <a:cs typeface="Arial" panose="020B0604020202020204" pitchFamily="34" charset="0"/>
                  </a:defRPr>
                </a:pPr>
                <a:r>
                  <a:rPr lang="en-US" altLang="zh-CN" sz="1800" b="0" i="0" baseline="0" dirty="0">
                    <a:effectLst/>
                    <a:latin typeface="Arial" panose="020B0604020202020204" pitchFamily="34" charset="0"/>
                    <a:cs typeface="Arial" panose="020B0604020202020204" pitchFamily="34" charset="0"/>
                  </a:rPr>
                  <a:t>Percentage of training set   [%]</a:t>
                </a:r>
                <a:endParaRPr lang="zh-CN" altLang="zh-CN" dirty="0">
                  <a:effectLst/>
                  <a:latin typeface="Arial" panose="020B0604020202020204" pitchFamily="34" charset="0"/>
                  <a:cs typeface="Arial" panose="020B0604020202020204" pitchFamily="34" charset="0"/>
                </a:endParaRPr>
              </a:p>
            </c:rich>
          </c:tx>
          <c:overlay val="0"/>
        </c:title>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ax val="35"/>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GB" altLang="zh-CN" i="1" noProof="1"/>
                  <a:t>R</a:t>
                </a:r>
                <a:r>
                  <a:rPr lang="en-GB" altLang="zh-CN" i="1" baseline="30000" noProof="1"/>
                  <a:t>2</a:t>
                </a:r>
                <a:r>
                  <a:rPr lang="en-GB" altLang="zh-CN" i="1" noProof="1"/>
                  <a:t> </a:t>
                </a:r>
                <a:r>
                  <a:rPr lang="en-GB" altLang="zh-CN" noProof="1"/>
                  <a:t>imporvement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noFill/>
        <a:ln w="12700">
          <a:solidFill>
            <a:srgbClr val="000000"/>
          </a:solidFill>
          <a:prstDash val="solid"/>
        </a:ln>
      </c:spPr>
    </c:plotArea>
    <c:legend>
      <c:legendPos val="r"/>
      <c:legendEntry>
        <c:idx val="0"/>
        <c:txPr>
          <a:bodyPr/>
          <a:lstStyle/>
          <a:p>
            <a:pPr>
              <a:defRPr sz="1200">
                <a:latin typeface="Arial" panose="020B0604020202020204" pitchFamily="34" charset="0"/>
                <a:cs typeface="Arial" panose="020B0604020202020204" pitchFamily="34" charset="0"/>
              </a:defRPr>
            </a:pPr>
            <a:endParaRPr lang="zh-CN"/>
          </a:p>
        </c:txPr>
      </c:legendEntry>
      <c:legendEntry>
        <c:idx val="1"/>
        <c:txPr>
          <a:bodyPr/>
          <a:lstStyle/>
          <a:p>
            <a:pPr>
              <a:defRPr sz="1200">
                <a:latin typeface="Arial" panose="020B0604020202020204" pitchFamily="34" charset="0"/>
                <a:cs typeface="Arial" panose="020B0604020202020204" pitchFamily="34" charset="0"/>
              </a:defRPr>
            </a:pPr>
            <a:endParaRPr lang="zh-CN"/>
          </a:p>
        </c:txPr>
      </c:legendEntry>
      <c:layout>
        <c:manualLayout>
          <c:xMode val="edge"/>
          <c:yMode val="edge"/>
          <c:x val="0.59527094783235612"/>
          <c:y val="0.13670416145905664"/>
          <c:w val="0.3678107888969902"/>
          <c:h val="0.16059899088089616"/>
        </c:manualLayout>
      </c:layout>
      <c:overlay val="0"/>
      <c:spPr>
        <a:solidFill>
          <a:srgbClr val="FFFFFF"/>
        </a:solidFill>
        <a:ln>
          <a:solidFill>
            <a:srgbClr val="000000"/>
          </a:solidFill>
        </a:ln>
      </c:spPr>
      <c:txPr>
        <a:bodyPr/>
        <a:lstStyle/>
        <a:p>
          <a:pPr>
            <a:defRPr sz="1200"/>
          </a:pPr>
          <a:endParaRPr lang="zh-CN"/>
        </a:p>
      </c:txPr>
    </c:legend>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2908847184986"/>
          <c:y val="2.5317613507105114E-2"/>
          <c:w val="0.84594160747160485"/>
          <c:h val="0.74033149072934124"/>
        </c:manualLayout>
      </c:layout>
      <c:lineChart>
        <c:grouping val="standard"/>
        <c:varyColors val="0"/>
        <c:ser>
          <c:idx val="1"/>
          <c:order val="0"/>
          <c:tx>
            <c:strRef>
              <c:f>Tabelle1!$C$467</c:f>
              <c:strCache>
                <c:ptCount val="1"/>
                <c:pt idx="0">
                  <c:v>Transfer on 2 sources</c:v>
                </c:pt>
              </c:strCache>
            </c:strRef>
          </c:tx>
          <c:spPr>
            <a:ln w="25400">
              <a:noFill/>
              <a:prstDash val="lgDashDotDot"/>
            </a:ln>
          </c:spPr>
          <c:marker>
            <c:spPr>
              <a:noFill/>
              <a:ln>
                <a:noFill/>
              </a:ln>
            </c:spPr>
          </c:marker>
          <c:errBars>
            <c:errDir val="y"/>
            <c:errBarType val="both"/>
            <c:errValType val="cust"/>
            <c:noEndCap val="0"/>
            <c:pl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plus>
            <c:min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minus>
            <c:spPr>
              <a:ln w="25400">
                <a:solidFill>
                  <a:srgbClr val="7030A0"/>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Tabelle1!$C$468:$C$477</c:f>
              <c:numCache>
                <c:formatCode>General</c:formatCode>
                <c:ptCount val="10"/>
                <c:pt idx="0">
                  <c:v>-0.65786199999999995</c:v>
                </c:pt>
                <c:pt idx="1">
                  <c:v>0.78867299999999996</c:v>
                </c:pt>
                <c:pt idx="2">
                  <c:v>0.91295300000000001</c:v>
                </c:pt>
                <c:pt idx="3">
                  <c:v>0.93854599999999999</c:v>
                </c:pt>
                <c:pt idx="4">
                  <c:v>0.93473300000000004</c:v>
                </c:pt>
                <c:pt idx="5">
                  <c:v>0.95444499999999999</c:v>
                </c:pt>
                <c:pt idx="6">
                  <c:v>0.94699800000000001</c:v>
                </c:pt>
                <c:pt idx="7">
                  <c:v>0.96465699999999999</c:v>
                </c:pt>
                <c:pt idx="8">
                  <c:v>0.96437399999999995</c:v>
                </c:pt>
                <c:pt idx="9">
                  <c:v>0.97572000000000003</c:v>
                </c:pt>
              </c:numCache>
            </c:numRef>
          </c:val>
          <c:smooth val="0"/>
          <c:extLst>
            <c:ext xmlns:c16="http://schemas.microsoft.com/office/drawing/2014/chart" uri="{C3380CC4-5D6E-409C-BE32-E72D297353CC}">
              <c16:uniqueId val="{00000001-689A-294D-AA44-A780EBC5BB07}"/>
            </c:ext>
          </c:extLst>
        </c:ser>
        <c:ser>
          <c:idx val="2"/>
          <c:order val="1"/>
          <c:tx>
            <c:strRef>
              <c:f>Tabelle1!$D$467</c:f>
              <c:strCache>
                <c:ptCount val="1"/>
                <c:pt idx="0">
                  <c:v>Transfer on 3 sources</c:v>
                </c:pt>
              </c:strCache>
            </c:strRef>
          </c:tx>
          <c:spPr>
            <a:ln w="25400">
              <a:solidFill>
                <a:srgbClr val="07AEEF">
                  <a:alpha val="0"/>
                </a:srgbClr>
              </a:solidFill>
              <a:prstDash val="dash"/>
            </a:ln>
          </c:spPr>
          <c:marker>
            <c:spPr>
              <a:solidFill>
                <a:srgbClr val="07AEEF">
                  <a:alpha val="0"/>
                </a:srgbClr>
              </a:solidFill>
              <a:ln>
                <a:solidFill>
                  <a:srgbClr val="07AEEF">
                    <a:alpha val="0"/>
                  </a:srgbClr>
                </a:solidFill>
              </a:ln>
            </c:spPr>
          </c:marker>
          <c:errBars>
            <c:errDir val="y"/>
            <c:errBarType val="both"/>
            <c:errValType val="cust"/>
            <c:noEndCap val="0"/>
            <c:pl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plus>
            <c:min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minus>
            <c:spPr>
              <a:ln w="25400">
                <a:solidFill>
                  <a:srgbClr val="07AEEF">
                    <a:alpha val="0"/>
                  </a:srgbClr>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Tabelle1!$D$468:$D$477</c:f>
              <c:numCache>
                <c:formatCode>General</c:formatCode>
                <c:ptCount val="10"/>
                <c:pt idx="0">
                  <c:v>0.26901999999999998</c:v>
                </c:pt>
                <c:pt idx="1">
                  <c:v>0.65034800000000004</c:v>
                </c:pt>
                <c:pt idx="2">
                  <c:v>0.90728399999999998</c:v>
                </c:pt>
                <c:pt idx="3">
                  <c:v>0.91638200000000003</c:v>
                </c:pt>
                <c:pt idx="4">
                  <c:v>0.93412399999999995</c:v>
                </c:pt>
                <c:pt idx="5">
                  <c:v>0.96290100000000001</c:v>
                </c:pt>
                <c:pt idx="6">
                  <c:v>0.96164000000000005</c:v>
                </c:pt>
                <c:pt idx="7">
                  <c:v>0.95907100000000001</c:v>
                </c:pt>
                <c:pt idx="8">
                  <c:v>0.97552399999999995</c:v>
                </c:pt>
                <c:pt idx="9">
                  <c:v>0.97603499999999999</c:v>
                </c:pt>
              </c:numCache>
            </c:numRef>
          </c:val>
          <c:smooth val="0"/>
          <c:extLst>
            <c:ext xmlns:c16="http://schemas.microsoft.com/office/drawing/2014/chart" uri="{C3380CC4-5D6E-409C-BE32-E72D297353CC}">
              <c16:uniqueId val="{00000002-689A-294D-AA44-A780EBC5BB07}"/>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1"/>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dirty="0">
                    <a:effectLst/>
                  </a:rPr>
                  <a:t>Part</a:t>
                </a:r>
                <a:r>
                  <a:rPr lang="en-US" altLang="zh-CN" sz="1800" baseline="0" dirty="0">
                    <a:effectLst/>
                  </a:rPr>
                  <a:t> weight</a:t>
                </a:r>
                <a:r>
                  <a:rPr lang="en-US" altLang="zh-CN" sz="1800" dirty="0">
                    <a:effectLst/>
                  </a:rPr>
                  <a:t>   [g]</a:t>
                </a:r>
                <a:endParaRPr lang="zh-CN" altLang="zh-CN" dirty="0">
                  <a:effectLst/>
                </a:endParaRPr>
              </a:p>
            </c:rich>
          </c:tx>
          <c:layout>
            <c:manualLayout>
              <c:xMode val="edge"/>
              <c:yMode val="edge"/>
              <c:x val="0.391734093861419"/>
              <c:y val="0.85282877672818169"/>
            </c:manualLayout>
          </c:layout>
          <c:overlay val="0"/>
          <c:spPr>
            <a:noFill/>
            <a:ln w="25400">
              <a:noFill/>
            </a:ln>
          </c:spPr>
        </c:title>
        <c:numFmt formatCode="General" sourceLinked="0"/>
        <c:majorTickMark val="cross"/>
        <c:minorTickMark val="none"/>
        <c:tickLblPos val="nextTo"/>
        <c:crossAx val="1"/>
        <c:crossesAt val="0"/>
        <c:auto val="1"/>
        <c:lblAlgn val="ctr"/>
        <c:lblOffset val="100"/>
        <c:tickMarkSkip val="1"/>
        <c:noMultiLvlLbl val="0"/>
      </c:catAx>
      <c:valAx>
        <c:axId val="1"/>
        <c:scaling>
          <c:orientation val="minMax"/>
          <c:max val="0.60000000000000009"/>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GB" altLang="zh-CN" sz="1800" noProof="0" dirty="0" err="1">
                    <a:effectLst/>
                  </a:rPr>
                  <a:t>Properbility</a:t>
                </a:r>
                <a:r>
                  <a:rPr kumimoji="1" lang="en-US" altLang="zh-CN" sz="1800" dirty="0">
                    <a:effectLst/>
                  </a:rPr>
                  <a:t> distribution</a:t>
                </a:r>
                <a:r>
                  <a:rPr kumimoji="1" lang="en-US" altLang="zh-CN" sz="1800" baseline="0" dirty="0">
                    <a:effectLst/>
                  </a:rPr>
                  <a:t>   </a:t>
                </a:r>
                <a:r>
                  <a:rPr kumimoji="1" lang="en-US" altLang="zh-CN" sz="1800" dirty="0">
                    <a:effectLst/>
                  </a:rPr>
                  <a:t>[-]</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0.1"/>
      </c:valAx>
      <c:spPr>
        <a:solidFill>
          <a:srgbClr val="FFFFFF"/>
        </a:solidFill>
        <a:ln w="12700">
          <a:solidFill>
            <a:srgbClr val="000000"/>
          </a:solidFill>
          <a:prstDash val="solid"/>
        </a:ln>
      </c:spPr>
    </c:plotArea>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00503842275425"/>
          <c:y val="5.1634750619504587E-2"/>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cat>
            <c:strRef>
              <c:f>Tabelle1!$A$247:$A$271</c:f>
              <c:strCache>
                <c:ptCount val="25"/>
                <c:pt idx="0">
                  <c:v>Solid density</c:v>
                </c:pt>
                <c:pt idx="1">
                  <c:v>Holding pressure</c:v>
                </c:pt>
                <c:pt idx="2">
                  <c:v>Thermal Conductivity</c:v>
                </c:pt>
                <c:pt idx="3">
                  <c:v>No Flow Temp</c:v>
                </c:pt>
                <c:pt idx="4">
                  <c:v>Ejection Temp</c:v>
                </c:pt>
                <c:pt idx="5">
                  <c:v>P2</c:v>
                </c:pt>
                <c:pt idx="6">
                  <c:v>Melt density</c:v>
                </c:pt>
                <c:pt idx="7">
                  <c:v>N0 - Nu Polynom</c:v>
                </c:pt>
                <c:pt idx="8">
                  <c:v>Thermal diffusivity</c:v>
                </c:pt>
                <c:pt idx="9">
                  <c:v>Melt temperature</c:v>
                </c:pt>
                <c:pt idx="10">
                  <c:v>Melt Volume Rate</c:v>
                </c:pt>
                <c:pt idx="11">
                  <c:v>Suggested Mold Temp</c:v>
                </c:pt>
                <c:pt idx="12">
                  <c:v>Minimum Mold Temp</c:v>
                </c:pt>
                <c:pt idx="13">
                  <c:v>Pm4</c:v>
                </c:pt>
                <c:pt idx="14">
                  <c:v>Injection flow rate</c:v>
                </c:pt>
                <c:pt idx="15">
                  <c:v>Maximum Mold Temp</c:v>
                </c:pt>
                <c:pt idx="16">
                  <c:v>Ts</c:v>
                </c:pt>
                <c:pt idx="17">
                  <c:v>Specific Heat</c:v>
                </c:pt>
                <c:pt idx="18">
                  <c:v>Melt Volume Rate</c:v>
                </c:pt>
                <c:pt idx="19">
                  <c:v>P3</c:v>
                </c:pt>
                <c:pt idx="20">
                  <c:v>Cavity wall temperature</c:v>
                </c:pt>
                <c:pt idx="21">
                  <c:v>Cooling time</c:v>
                </c:pt>
                <c:pt idx="22">
                  <c:v>P1</c:v>
                </c:pt>
                <c:pt idx="23">
                  <c:v>Pm1</c:v>
                </c:pt>
                <c:pt idx="24">
                  <c:v>Pm2</c:v>
                </c:pt>
              </c:strCache>
            </c:strRef>
          </c:cat>
          <c:val>
            <c:numRef>
              <c:f>Tabelle1!$B$247:$B$271</c:f>
              <c:numCache>
                <c:formatCode>General</c:formatCode>
                <c:ptCount val="25"/>
                <c:pt idx="0">
                  <c:v>0.215392</c:v>
                </c:pt>
                <c:pt idx="1">
                  <c:v>0.122923</c:v>
                </c:pt>
                <c:pt idx="2">
                  <c:v>0.12056799999999999</c:v>
                </c:pt>
                <c:pt idx="3">
                  <c:v>0.1053</c:v>
                </c:pt>
                <c:pt idx="4">
                  <c:v>7.3959999999999998E-2</c:v>
                </c:pt>
                <c:pt idx="5">
                  <c:v>4.6310999999999998E-2</c:v>
                </c:pt>
                <c:pt idx="6">
                  <c:v>4.4873999999999997E-2</c:v>
                </c:pt>
                <c:pt idx="7">
                  <c:v>3.4297000000000001E-2</c:v>
                </c:pt>
                <c:pt idx="8">
                  <c:v>2.0239E-2</c:v>
                </c:pt>
                <c:pt idx="9">
                  <c:v>1.9040000000000001E-2</c:v>
                </c:pt>
                <c:pt idx="10">
                  <c:v>1.9033000000000001E-2</c:v>
                </c:pt>
                <c:pt idx="11">
                  <c:v>1.8273999999999999E-2</c:v>
                </c:pt>
                <c:pt idx="12">
                  <c:v>1.6138E-2</c:v>
                </c:pt>
                <c:pt idx="13">
                  <c:v>1.1712999999999999E-2</c:v>
                </c:pt>
                <c:pt idx="14">
                  <c:v>1.0976E-2</c:v>
                </c:pt>
                <c:pt idx="15">
                  <c:v>1.0604000000000001E-2</c:v>
                </c:pt>
                <c:pt idx="16">
                  <c:v>9.1819999999999992E-3</c:v>
                </c:pt>
                <c:pt idx="17">
                  <c:v>8.208E-3</c:v>
                </c:pt>
                <c:pt idx="18">
                  <c:v>7.6360000000000004E-3</c:v>
                </c:pt>
                <c:pt idx="19">
                  <c:v>7.4050000000000001E-3</c:v>
                </c:pt>
                <c:pt idx="20">
                  <c:v>6.9410000000000001E-3</c:v>
                </c:pt>
                <c:pt idx="21">
                  <c:v>6.3579999999999999E-3</c:v>
                </c:pt>
                <c:pt idx="22">
                  <c:v>6.3179999999999998E-3</c:v>
                </c:pt>
                <c:pt idx="23">
                  <c:v>5.1960000000000001E-3</c:v>
                </c:pt>
                <c:pt idx="24">
                  <c:v>4.2880000000000001E-3</c:v>
                </c:pt>
              </c:numCache>
            </c:numRef>
          </c:val>
          <c:extLst>
            <c:ext xmlns:c16="http://schemas.microsoft.com/office/drawing/2014/chart" uri="{C3380CC4-5D6E-409C-BE32-E72D297353CC}">
              <c16:uniqueId val="{00000000-A87C-3443-AA54-623F26708D84}"/>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6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dirty="0"/>
                  <a:t>Feature </a:t>
                </a:r>
                <a:r>
                  <a:rPr lang="de-DE" altLang="zh-CN" dirty="0" err="1"/>
                  <a:t>importance</a:t>
                </a:r>
                <a:r>
                  <a:rPr lang="de-DE" altLang="zh-CN" baseline="0" dirty="0"/>
                  <a:t> </a:t>
                </a:r>
                <a:r>
                  <a:rPr lang="de-DE" altLang="zh-CN" dirty="0"/>
                  <a: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solidFill>
      <a:srgbClr val="FFFFFF"/>
    </a:solid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57489930448003E-2"/>
          <c:y val="3.9341358024691402E-2"/>
          <c:w val="0.92170151390506305"/>
          <c:h val="0.85830772299878499"/>
        </c:manualLayout>
      </c:layout>
      <c:lineChart>
        <c:grouping val="standard"/>
        <c:varyColors val="0"/>
        <c:ser>
          <c:idx val="0"/>
          <c:order val="0"/>
          <c:tx>
            <c:strRef>
              <c:f>Tabelle1!$B$1</c:f>
              <c:strCache>
                <c:ptCount val="1"/>
                <c:pt idx="0">
                  <c:v>No Transfer Learning</c:v>
                </c:pt>
              </c:strCache>
            </c:strRef>
          </c:tx>
          <c:spPr>
            <a:ln w="25400" cap="rnd">
              <a:solidFill>
                <a:srgbClr val="00000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Tabelle1!$B$2:$B$102</c:f>
              <c:numCache>
                <c:formatCode>General</c:formatCode>
                <c:ptCount val="101"/>
                <c:pt idx="0">
                  <c:v>2.4690087971667399E-2</c:v>
                </c:pt>
                <c:pt idx="1">
                  <c:v>4.8770575499285998E-2</c:v>
                </c:pt>
                <c:pt idx="2">
                  <c:v>7.2256513671447101E-2</c:v>
                </c:pt>
                <c:pt idx="3">
                  <c:v>9.5162581964040496E-2</c:v>
                </c:pt>
                <c:pt idx="4">
                  <c:v>0.117503097415405</c:v>
                </c:pt>
                <c:pt idx="5">
                  <c:v>0.139292023574942</c:v>
                </c:pt>
                <c:pt idx="6">
                  <c:v>0.160542979230793</c:v>
                </c:pt>
                <c:pt idx="7">
                  <c:v>0.18126924692201801</c:v>
                </c:pt>
                <c:pt idx="8">
                  <c:v>0.20148378124062299</c:v>
                </c:pt>
                <c:pt idx="9">
                  <c:v>0.22119921692859501</c:v>
                </c:pt>
                <c:pt idx="10">
                  <c:v>0.240427876775032</c:v>
                </c:pt>
                <c:pt idx="11">
                  <c:v>0.25918177931828201</c:v>
                </c:pt>
                <c:pt idx="12">
                  <c:v>0.27747264635792801</c:v>
                </c:pt>
                <c:pt idx="13">
                  <c:v>0.295311910281287</c:v>
                </c:pt>
                <c:pt idx="14">
                  <c:v>0.31271072120902799</c:v>
                </c:pt>
                <c:pt idx="15">
                  <c:v>0.32967995396436101</c:v>
                </c:pt>
                <c:pt idx="16">
                  <c:v>0.34623021487015299</c:v>
                </c:pt>
                <c:pt idx="17">
                  <c:v>0.362371848378227</c:v>
                </c:pt>
                <c:pt idx="18">
                  <c:v>0.37811494353497999</c:v>
                </c:pt>
                <c:pt idx="19">
                  <c:v>0.39346934028736702</c:v>
                </c:pt>
                <c:pt idx="20">
                  <c:v>0.408444635633185</c:v>
                </c:pt>
                <c:pt idx="21">
                  <c:v>0.42305018961951302</c:v>
                </c:pt>
                <c:pt idx="22">
                  <c:v>0.43729513119304397</c:v>
                </c:pt>
                <c:pt idx="23">
                  <c:v>0.451188363905974</c:v>
                </c:pt>
                <c:pt idx="24">
                  <c:v>0.46473857148101</c:v>
                </c:pt>
                <c:pt idx="25">
                  <c:v>0.47795422323898401</c:v>
                </c:pt>
                <c:pt idx="26">
                  <c:v>0.49084357939245099</c:v>
                </c:pt>
                <c:pt idx="27">
                  <c:v>0.50341469620859003</c:v>
                </c:pt>
                <c:pt idx="28">
                  <c:v>0.51567543104463798</c:v>
                </c:pt>
                <c:pt idx="29">
                  <c:v>0.52763344725898498</c:v>
                </c:pt>
                <c:pt idx="30">
                  <c:v>0.53929621900103397</c:v>
                </c:pt>
                <c:pt idx="31">
                  <c:v>0.55067103588277799</c:v>
                </c:pt>
                <c:pt idx="32">
                  <c:v>0.56176500753505099</c:v>
                </c:pt>
                <c:pt idx="33">
                  <c:v>0.57258506805127296</c:v>
                </c:pt>
                <c:pt idx="34">
                  <c:v>0.583137980321492</c:v>
                </c:pt>
                <c:pt idx="35">
                  <c:v>0.593430340259401</c:v>
                </c:pt>
                <c:pt idx="36">
                  <c:v>0.60346858092500699</c:v>
                </c:pt>
                <c:pt idx="37">
                  <c:v>0.61325897654549899</c:v>
                </c:pt>
                <c:pt idx="38">
                  <c:v>0.62280764643684305</c:v>
                </c:pt>
                <c:pt idx="39">
                  <c:v>0.632120558828558</c:v>
                </c:pt>
                <c:pt idx="40">
                  <c:v>0.641203534594048</c:v>
                </c:pt>
                <c:pt idx="41">
                  <c:v>0.65006225088884495</c:v>
                </c:pt>
                <c:pt idx="42">
                  <c:v>0.65870224469900596</c:v>
                </c:pt>
                <c:pt idx="43">
                  <c:v>0.66712891630192095</c:v>
                </c:pt>
                <c:pt idx="44">
                  <c:v>0.67534753264165004</c:v>
                </c:pt>
                <c:pt idx="45">
                  <c:v>0.68336323062094695</c:v>
                </c:pt>
                <c:pt idx="46">
                  <c:v>0.69118102031198003</c:v>
                </c:pt>
                <c:pt idx="47">
                  <c:v>0.69880578808779803</c:v>
                </c:pt>
                <c:pt idx="48">
                  <c:v>0.70624229967646701</c:v>
                </c:pt>
                <c:pt idx="49">
                  <c:v>0.71349520313980996</c:v>
                </c:pt>
                <c:pt idx="50">
                  <c:v>0.72056903177859299</c:v>
                </c:pt>
                <c:pt idx="51">
                  <c:v>0.72746820696598702</c:v>
                </c:pt>
                <c:pt idx="52">
                  <c:v>0.73419704091107296</c:v>
                </c:pt>
                <c:pt idx="53">
                  <c:v>0.74075973935410899</c:v>
                </c:pt>
                <c:pt idx="54">
                  <c:v>0.74716040419525398</c:v>
                </c:pt>
                <c:pt idx="55">
                  <c:v>0.75340303605839398</c:v>
                </c:pt>
                <c:pt idx="56">
                  <c:v>0.75949153679165804</c:v>
                </c:pt>
                <c:pt idx="57">
                  <c:v>0.76542971190620201</c:v>
                </c:pt>
                <c:pt idx="58">
                  <c:v>0.77122127295477805</c:v>
                </c:pt>
                <c:pt idx="59">
                  <c:v>0.77686983985156999</c:v>
                </c:pt>
                <c:pt idx="60">
                  <c:v>0.78237894313476697</c:v>
                </c:pt>
                <c:pt idx="61">
                  <c:v>0.78775202617325701</c:v>
                </c:pt>
                <c:pt idx="62">
                  <c:v>0.79299244731884699</c:v>
                </c:pt>
                <c:pt idx="63">
                  <c:v>0.79810348200534498</c:v>
                </c:pt>
                <c:pt idx="64">
                  <c:v>0.80308832479580605</c:v>
                </c:pt>
                <c:pt idx="65">
                  <c:v>0.807950091379246</c:v>
                </c:pt>
                <c:pt idx="66">
                  <c:v>0.81269182051804301</c:v>
                </c:pt>
                <c:pt idx="67">
                  <c:v>0.81731647594726498</c:v>
                </c:pt>
                <c:pt idx="68">
                  <c:v>0.82182694822710201</c:v>
                </c:pt>
                <c:pt idx="69">
                  <c:v>0.82622605654955505</c:v>
                </c:pt>
                <c:pt idx="70">
                  <c:v>0.83051655050052997</c:v>
                </c:pt>
                <c:pt idx="71">
                  <c:v>0.834701111778413</c:v>
                </c:pt>
                <c:pt idx="72">
                  <c:v>0.83878235587022298</c:v>
                </c:pt>
                <c:pt idx="73">
                  <c:v>0.84276283368637195</c:v>
                </c:pt>
                <c:pt idx="74">
                  <c:v>0.846645033155072</c:v>
                </c:pt>
                <c:pt idx="75">
                  <c:v>0.85043138077736502</c:v>
                </c:pt>
                <c:pt idx="76">
                  <c:v>0.854124243143773</c:v>
                </c:pt>
                <c:pt idx="77">
                  <c:v>0.85772592841348605</c:v>
                </c:pt>
                <c:pt idx="78">
                  <c:v>0.86123868775704504</c:v>
                </c:pt>
                <c:pt idx="79">
                  <c:v>0.86466471676338696</c:v>
                </c:pt>
                <c:pt idx="80">
                  <c:v>0.86800615681216997</c:v>
                </c:pt>
                <c:pt idx="81">
                  <c:v>0.87126509641219596</c:v>
                </c:pt>
                <c:pt idx="82">
                  <c:v>0.87444357250680305</c:v>
                </c:pt>
                <c:pt idx="83">
                  <c:v>0.87754357174701803</c:v>
                </c:pt>
                <c:pt idx="84">
                  <c:v>0.88056703173327999</c:v>
                </c:pt>
                <c:pt idx="85">
                  <c:v>0.88351584222650303</c:v>
                </c:pt>
                <c:pt idx="86">
                  <c:v>0.88639184632923596</c:v>
                </c:pt>
                <c:pt idx="87">
                  <c:v>0.88919684163766599</c:v>
                </c:pt>
                <c:pt idx="88">
                  <c:v>0.89193258136517095</c:v>
                </c:pt>
                <c:pt idx="89">
                  <c:v>0.89460077543813599</c:v>
                </c:pt>
                <c:pt idx="90">
                  <c:v>0.89720309156471401</c:v>
                </c:pt>
                <c:pt idx="91">
                  <c:v>0.89974115627719597</c:v>
                </c:pt>
                <c:pt idx="92">
                  <c:v>0.90221655594865002</c:v>
                </c:pt>
                <c:pt idx="93">
                  <c:v>0.90463083778444997</c:v>
                </c:pt>
                <c:pt idx="94">
                  <c:v>0.90698551078933698</c:v>
                </c:pt>
                <c:pt idx="95">
                  <c:v>0.90928204671058799</c:v>
                </c:pt>
                <c:pt idx="96">
                  <c:v>0.91152188095791298</c:v>
                </c:pt>
                <c:pt idx="97">
                  <c:v>0.91370641350062998</c:v>
                </c:pt>
                <c:pt idx="98">
                  <c:v>0.91583700974269</c:v>
                </c:pt>
                <c:pt idx="99">
                  <c:v>0.91791500137610105</c:v>
                </c:pt>
                <c:pt idx="100">
                  <c:v>0.91994168721327996</c:v>
                </c:pt>
              </c:numCache>
            </c:numRef>
          </c:val>
          <c:smooth val="0"/>
          <c:extLst>
            <c:ext xmlns:c16="http://schemas.microsoft.com/office/drawing/2014/chart" uri="{C3380CC4-5D6E-409C-BE32-E72D297353CC}">
              <c16:uniqueId val="{00000000-5B42-0E4A-B1D1-7E3185820F6D}"/>
            </c:ext>
          </c:extLst>
        </c:ser>
        <c:ser>
          <c:idx val="1"/>
          <c:order val="1"/>
          <c:tx>
            <c:strRef>
              <c:f>Tabelle1!$C$1</c:f>
              <c:strCache>
                <c:ptCount val="1"/>
                <c:pt idx="0">
                  <c:v>Transfer Learning</c:v>
                </c:pt>
              </c:strCache>
            </c:strRef>
          </c:tx>
          <c:spPr>
            <a:ln w="25400" cap="rnd">
              <a:solidFill>
                <a:srgbClr val="00B05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Tabelle1!$C$2:$C$102</c:f>
              <c:numCache>
                <c:formatCode>General</c:formatCode>
                <c:ptCount val="101"/>
                <c:pt idx="0">
                  <c:v>0.248770575499286</c:v>
                </c:pt>
                <c:pt idx="1">
                  <c:v>0.29516258196403999</c:v>
                </c:pt>
                <c:pt idx="2">
                  <c:v>0.33929202357494198</c:v>
                </c:pt>
                <c:pt idx="3">
                  <c:v>0.38126924692201802</c:v>
                </c:pt>
                <c:pt idx="4">
                  <c:v>0.42119921692859502</c:v>
                </c:pt>
                <c:pt idx="5">
                  <c:v>0.45918177931828202</c:v>
                </c:pt>
                <c:pt idx="6">
                  <c:v>0.49531191028128702</c:v>
                </c:pt>
                <c:pt idx="7">
                  <c:v>0.52967995396436096</c:v>
                </c:pt>
                <c:pt idx="8">
                  <c:v>0.56237184837822696</c:v>
                </c:pt>
                <c:pt idx="9">
                  <c:v>0.59346934028736698</c:v>
                </c:pt>
                <c:pt idx="10">
                  <c:v>0.62305018961951297</c:v>
                </c:pt>
                <c:pt idx="11">
                  <c:v>0.65118836390597401</c:v>
                </c:pt>
                <c:pt idx="12">
                  <c:v>0.67795422323898402</c:v>
                </c:pt>
                <c:pt idx="13">
                  <c:v>0.70341469620859098</c:v>
                </c:pt>
                <c:pt idx="14">
                  <c:v>0.72763344725898504</c:v>
                </c:pt>
                <c:pt idx="15">
                  <c:v>0.75067103588277795</c:v>
                </c:pt>
                <c:pt idx="16">
                  <c:v>0.77258506805127303</c:v>
                </c:pt>
                <c:pt idx="17">
                  <c:v>0.79343034025940096</c:v>
                </c:pt>
                <c:pt idx="18">
                  <c:v>0.81325897654549895</c:v>
                </c:pt>
                <c:pt idx="19">
                  <c:v>0.83212055882855795</c:v>
                </c:pt>
                <c:pt idx="20">
                  <c:v>0.85006225088884502</c:v>
                </c:pt>
                <c:pt idx="21">
                  <c:v>0.86712891630192002</c:v>
                </c:pt>
                <c:pt idx="22">
                  <c:v>0.88336323062094702</c:v>
                </c:pt>
                <c:pt idx="23">
                  <c:v>0.89880578808779799</c:v>
                </c:pt>
                <c:pt idx="24">
                  <c:v>0.91349520313981003</c:v>
                </c:pt>
                <c:pt idx="25">
                  <c:v>0.92746820696598697</c:v>
                </c:pt>
                <c:pt idx="26">
                  <c:v>0.94075973935410895</c:v>
                </c:pt>
                <c:pt idx="27">
                  <c:v>0.95340303605839405</c:v>
                </c:pt>
                <c:pt idx="28">
                  <c:v>0.96542971190620197</c:v>
                </c:pt>
                <c:pt idx="29">
                  <c:v>0.97686983985157005</c:v>
                </c:pt>
                <c:pt idx="30">
                  <c:v>0.98775202617325697</c:v>
                </c:pt>
                <c:pt idx="31">
                  <c:v>0.99810348200534504</c:v>
                </c:pt>
                <c:pt idx="32">
                  <c:v>1.0079500913792501</c:v>
                </c:pt>
                <c:pt idx="33">
                  <c:v>1.0173164759472699</c:v>
                </c:pt>
                <c:pt idx="34">
                  <c:v>1.02622605654955</c:v>
                </c:pt>
                <c:pt idx="35">
                  <c:v>1.03470111177841</c:v>
                </c:pt>
                <c:pt idx="36">
                  <c:v>1.0427628336863699</c:v>
                </c:pt>
                <c:pt idx="37">
                  <c:v>1.05043138077736</c:v>
                </c:pt>
                <c:pt idx="38">
                  <c:v>1.0577259284134899</c:v>
                </c:pt>
                <c:pt idx="39">
                  <c:v>1.06466471676339</c:v>
                </c:pt>
                <c:pt idx="40">
                  <c:v>1.0712650964121999</c:v>
                </c:pt>
                <c:pt idx="41">
                  <c:v>1.0775435717470201</c:v>
                </c:pt>
                <c:pt idx="42">
                  <c:v>1.0835158422265001</c:v>
                </c:pt>
                <c:pt idx="43">
                  <c:v>1.0891968416376701</c:v>
                </c:pt>
                <c:pt idx="44">
                  <c:v>1.0946007754381399</c:v>
                </c:pt>
                <c:pt idx="45">
                  <c:v>1.0997411562771999</c:v>
                </c:pt>
                <c:pt idx="46">
                  <c:v>1.10463083778445</c:v>
                </c:pt>
                <c:pt idx="47">
                  <c:v>1.1092820467105899</c:v>
                </c:pt>
                <c:pt idx="48">
                  <c:v>1.11370641350063</c:v>
                </c:pt>
                <c:pt idx="49">
                  <c:v>1.1179150013760999</c:v>
                </c:pt>
                <c:pt idx="50">
                  <c:v>1.1219183339988501</c:v>
                </c:pt>
                <c:pt idx="51">
                  <c:v>1.12572642178567</c:v>
                </c:pt>
                <c:pt idx="52">
                  <c:v>1.12934878693957</c:v>
                </c:pt>
                <c:pt idx="53">
                  <c:v>1.13279448726025</c:v>
                </c:pt>
                <c:pt idx="54">
                  <c:v>1.1360721387932899</c:v>
                </c:pt>
                <c:pt idx="55">
                  <c:v>1.13918993737478</c:v>
                </c:pt>
                <c:pt idx="56">
                  <c:v>1.1421556791251599</c:v>
                </c:pt>
                <c:pt idx="57">
                  <c:v>1.1449767799435899</c:v>
                </c:pt>
                <c:pt idx="58">
                  <c:v>1.1476602940515701</c:v>
                </c:pt>
                <c:pt idx="59">
                  <c:v>1.1502129316321399</c:v>
                </c:pt>
                <c:pt idx="60">
                  <c:v>1.1526410756088601</c:v>
                </c:pt>
                <c:pt idx="61">
                  <c:v>1.1549507976064399</c:v>
                </c:pt>
                <c:pt idx="62">
                  <c:v>1.1571478731329601</c:v>
                </c:pt>
                <c:pt idx="63">
                  <c:v>1.15923779602163</c:v>
                </c:pt>
                <c:pt idx="64">
                  <c:v>1.16122579216828</c:v>
                </c:pt>
                <c:pt idx="65">
                  <c:v>1.16311683259876</c:v>
                </c:pt>
                <c:pt idx="66">
                  <c:v>1.1649156458991501</c:v>
                </c:pt>
                <c:pt idx="67">
                  <c:v>1.16662673003967</c:v>
                </c:pt>
                <c:pt idx="68">
                  <c:v>1.16825436362193</c:v>
                </c:pt>
                <c:pt idx="69">
                  <c:v>1.16980261657768</c:v>
                </c:pt>
                <c:pt idx="70">
                  <c:v>1.17127536034576</c:v>
                </c:pt>
                <c:pt idx="71">
                  <c:v>1.17267627755271</c:v>
                </c:pt>
                <c:pt idx="72">
                  <c:v>1.17400887122124</c:v>
                </c:pt>
                <c:pt idx="73">
                  <c:v>1.1752764735296599</c:v>
                </c:pt>
                <c:pt idx="74">
                  <c:v>1.1764822541439901</c:v>
                </c:pt>
                <c:pt idx="75">
                  <c:v>1.1776292281438301</c:v>
                </c:pt>
                <c:pt idx="76">
                  <c:v>1.1787202635616201</c:v>
                </c:pt>
                <c:pt idx="77">
                  <c:v>1.1797580885542001</c:v>
                </c:pt>
                <c:pt idx="78">
                  <c:v>1.1807452982246101</c:v>
                </c:pt>
                <c:pt idx="79">
                  <c:v>1.18168436111127</c:v>
                </c:pt>
                <c:pt idx="80">
                  <c:v>1.18257762536051</c:v>
                </c:pt>
                <c:pt idx="81">
                  <c:v>1.1834273245982401</c:v>
                </c:pt>
                <c:pt idx="82">
                  <c:v>1.1842355835151499</c:v>
                </c:pt>
                <c:pt idx="83">
                  <c:v>1.18500442317952</c:v>
                </c:pt>
                <c:pt idx="84">
                  <c:v>1.185735766091</c:v>
                </c:pt>
                <c:pt idx="85">
                  <c:v>1.1864314409878001</c:v>
                </c:pt>
                <c:pt idx="86">
                  <c:v>1.1870931874195201</c:v>
                </c:pt>
                <c:pt idx="87">
                  <c:v>1.1877226600969299</c:v>
                </c:pt>
                <c:pt idx="88">
                  <c:v>1.1883214330295999</c:v>
                </c:pt>
                <c:pt idx="89">
                  <c:v>1.1888910034617599</c:v>
                </c:pt>
                <c:pt idx="90">
                  <c:v>1.1894327956161499</c:v>
                </c:pt>
                <c:pt idx="91">
                  <c:v>1.18994816425537</c:v>
                </c:pt>
                <c:pt idx="92">
                  <c:v>1.1904383980694599</c:v>
                </c:pt>
                <c:pt idx="93">
                  <c:v>1.1909047228983001</c:v>
                </c:pt>
                <c:pt idx="94">
                  <c:v>1.19134830479688</c:v>
                </c:pt>
                <c:pt idx="95">
                  <c:v>1.1917702529509799</c:v>
                </c:pt>
                <c:pt idx="96">
                  <c:v>1.1921716224507699</c:v>
                </c:pt>
                <c:pt idx="97">
                  <c:v>1.1925534169290799</c:v>
                </c:pt>
                <c:pt idx="98">
                  <c:v>1.19291659107095</c:v>
                </c:pt>
                <c:pt idx="99">
                  <c:v>1.1932620530009099</c:v>
                </c:pt>
                <c:pt idx="100">
                  <c:v>1.1935906665537399</c:v>
                </c:pt>
              </c:numCache>
            </c:numRef>
          </c:val>
          <c:smooth val="0"/>
          <c:extLst>
            <c:ext xmlns:c16="http://schemas.microsoft.com/office/drawing/2014/chart" uri="{C3380CC4-5D6E-409C-BE32-E72D297353CC}">
              <c16:uniqueId val="{00000001-5B42-0E4A-B1D1-7E3185820F6D}"/>
            </c:ext>
          </c:extLst>
        </c:ser>
        <c:dLbls>
          <c:showLegendKey val="0"/>
          <c:showVal val="0"/>
          <c:showCatName val="0"/>
          <c:showSerName val="0"/>
          <c:showPercent val="0"/>
          <c:showBubbleSize val="0"/>
        </c:dLbls>
        <c:smooth val="0"/>
        <c:axId val="406996480"/>
        <c:axId val="406994512"/>
      </c:lineChart>
      <c:catAx>
        <c:axId val="406996480"/>
        <c:scaling>
          <c:orientation val="minMax"/>
        </c:scaling>
        <c:delete val="0"/>
        <c:axPos val="b"/>
        <c:majorGridlines>
          <c:spPr>
            <a:ln w="12700" cap="flat" cmpd="sng" algn="ctr">
              <a:solidFill>
                <a:srgbClr val="000000"/>
              </a:solidFill>
              <a:prstDash val="solid"/>
              <a:round/>
            </a:ln>
            <a:effectLst/>
          </c:spPr>
        </c:majorGridlines>
        <c:title>
          <c:tx>
            <c:rich>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en-US" altLang="zh-CN" sz="1800" b="0" i="0" baseline="0" dirty="0">
                    <a:effectLst/>
                  </a:rPr>
                  <a:t>Amount of training set   [-]</a:t>
                </a:r>
                <a:endParaRPr lang="zh-CN" altLang="zh-CN" dirty="0">
                  <a:effectLst/>
                </a:endParaRPr>
              </a:p>
            </c:rich>
          </c:tx>
          <c:layout>
            <c:manualLayout>
              <c:xMode val="edge"/>
              <c:yMode val="edge"/>
              <c:x val="0.38352268720819671"/>
              <c:y val="0.92745531999696984"/>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4512"/>
        <c:crosses val="autoZero"/>
        <c:auto val="1"/>
        <c:lblAlgn val="ctr"/>
        <c:lblOffset val="100"/>
        <c:tickMarkSkip val="10"/>
        <c:noMultiLvlLbl val="0"/>
      </c:catAx>
      <c:valAx>
        <c:axId val="406994512"/>
        <c:scaling>
          <c:orientation val="minMax"/>
        </c:scaling>
        <c:delete val="0"/>
        <c:axPos val="l"/>
        <c:majorGridlines>
          <c:spPr>
            <a:ln w="12700" cap="flat" cmpd="sng" algn="ctr">
              <a:solidFill>
                <a:srgbClr val="000000"/>
              </a:solidFill>
              <a:prstDash val="solid"/>
              <a:round/>
            </a:ln>
            <a:effectLst/>
          </c:spPr>
        </c:majorGridlines>
        <c:title>
          <c:tx>
            <c:rich>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en-GB" i="1" noProof="0" dirty="0"/>
                  <a:t>R</a:t>
                </a:r>
                <a:r>
                  <a:rPr lang="en-GB" i="1" baseline="30000" noProof="0" dirty="0"/>
                  <a:t>2</a:t>
                </a:r>
                <a:r>
                  <a:rPr lang="en-GB" noProof="0" dirty="0"/>
                  <a:t> value</a:t>
                </a:r>
                <a:r>
                  <a:rPr lang="en-GB" baseline="0" noProof="0" dirty="0"/>
                  <a:t>   </a:t>
                </a:r>
                <a:r>
                  <a:rPr lang="en-GB" noProof="0" dirty="0"/>
                  <a:t>[-]</a:t>
                </a:r>
              </a:p>
            </c:rich>
          </c:tx>
          <c:layout>
            <c:manualLayout>
              <c:xMode val="edge"/>
              <c:yMode val="edge"/>
              <c:x val="1.7638863663073323E-2"/>
              <c:y val="0.29048520685411572"/>
            </c:manualLayout>
          </c:layout>
          <c:overlay val="0"/>
          <c:spPr>
            <a:noFill/>
            <a:ln>
              <a:noFill/>
            </a:ln>
            <a:effectLst/>
          </c:spPr>
          <c:txPr>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a:solidFill>
              <a:srgbClr val="000000"/>
            </a:solidFill>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6480"/>
        <c:crosses val="autoZero"/>
        <c:crossBetween val="between"/>
      </c:valAx>
      <c:spPr>
        <a:noFill/>
        <a:ln>
          <a:solidFill>
            <a:srgbClr val="000000"/>
          </a:solidFill>
        </a:ln>
        <a:effectLst/>
      </c:spPr>
    </c:plotArea>
    <c:legend>
      <c:legendPos val="tr"/>
      <c:layout>
        <c:manualLayout>
          <c:xMode val="edge"/>
          <c:yMode val="edge"/>
          <c:x val="0.66677403846153804"/>
          <c:y val="0.64283950617283903"/>
          <c:w val="0.30880288461538502"/>
          <c:h val="0.135408641975309"/>
        </c:manualLayout>
      </c:layout>
      <c:overlay val="1"/>
      <c:spPr>
        <a:solidFill>
          <a:srgbClr val="FFFFFF"/>
        </a:solidFill>
        <a:ln w="12700">
          <a:solidFill>
            <a:srgbClr val="000000"/>
          </a:solidFill>
          <a:prstDash val="solid"/>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57489930448003E-2"/>
          <c:y val="3.9341358024691402E-2"/>
          <c:w val="0.92170151390506305"/>
          <c:h val="0.85830772299878499"/>
        </c:manualLayout>
      </c:layout>
      <c:lineChart>
        <c:grouping val="standard"/>
        <c:varyColors val="0"/>
        <c:ser>
          <c:idx val="0"/>
          <c:order val="0"/>
          <c:tx>
            <c:strRef>
              <c:f>Tabelle1!$B$1</c:f>
              <c:strCache>
                <c:ptCount val="1"/>
                <c:pt idx="0">
                  <c:v>No Transfer Learning</c:v>
                </c:pt>
              </c:strCache>
            </c:strRef>
          </c:tx>
          <c:spPr>
            <a:ln w="25400" cap="rnd">
              <a:solidFill>
                <a:srgbClr val="00000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Tabelle1!$B$2:$B$102</c:f>
              <c:numCache>
                <c:formatCode>General</c:formatCode>
                <c:ptCount val="101"/>
                <c:pt idx="0">
                  <c:v>2.4690087971667399E-2</c:v>
                </c:pt>
                <c:pt idx="1">
                  <c:v>4.8770575499285998E-2</c:v>
                </c:pt>
                <c:pt idx="2">
                  <c:v>7.2256513671447101E-2</c:v>
                </c:pt>
                <c:pt idx="3">
                  <c:v>9.5162581964040496E-2</c:v>
                </c:pt>
                <c:pt idx="4">
                  <c:v>0.117503097415405</c:v>
                </c:pt>
                <c:pt idx="5">
                  <c:v>0.139292023574942</c:v>
                </c:pt>
                <c:pt idx="6">
                  <c:v>0.160542979230793</c:v>
                </c:pt>
                <c:pt idx="7">
                  <c:v>0.18126924692201801</c:v>
                </c:pt>
                <c:pt idx="8">
                  <c:v>0.20148378124062299</c:v>
                </c:pt>
                <c:pt idx="9">
                  <c:v>0.22119921692859501</c:v>
                </c:pt>
                <c:pt idx="10">
                  <c:v>0.240427876775032</c:v>
                </c:pt>
                <c:pt idx="11">
                  <c:v>0.25918177931828201</c:v>
                </c:pt>
                <c:pt idx="12">
                  <c:v>0.27747264635792801</c:v>
                </c:pt>
                <c:pt idx="13">
                  <c:v>0.295311910281287</c:v>
                </c:pt>
                <c:pt idx="14">
                  <c:v>0.31271072120902799</c:v>
                </c:pt>
                <c:pt idx="15">
                  <c:v>0.32967995396436101</c:v>
                </c:pt>
                <c:pt idx="16">
                  <c:v>0.34623021487015299</c:v>
                </c:pt>
                <c:pt idx="17">
                  <c:v>0.362371848378227</c:v>
                </c:pt>
                <c:pt idx="18">
                  <c:v>0.37811494353497999</c:v>
                </c:pt>
                <c:pt idx="19">
                  <c:v>0.39346934028736702</c:v>
                </c:pt>
                <c:pt idx="20">
                  <c:v>0.408444635633185</c:v>
                </c:pt>
                <c:pt idx="21">
                  <c:v>0.42305018961951302</c:v>
                </c:pt>
                <c:pt idx="22">
                  <c:v>0.43729513119304397</c:v>
                </c:pt>
                <c:pt idx="23">
                  <c:v>0.451188363905974</c:v>
                </c:pt>
                <c:pt idx="24">
                  <c:v>0.46473857148101</c:v>
                </c:pt>
                <c:pt idx="25">
                  <c:v>0.47795422323898401</c:v>
                </c:pt>
                <c:pt idx="26">
                  <c:v>0.49084357939245099</c:v>
                </c:pt>
                <c:pt idx="27">
                  <c:v>0.50341469620859003</c:v>
                </c:pt>
                <c:pt idx="28">
                  <c:v>0.51567543104463798</c:v>
                </c:pt>
                <c:pt idx="29">
                  <c:v>0.52763344725898498</c:v>
                </c:pt>
                <c:pt idx="30">
                  <c:v>0.53929621900103397</c:v>
                </c:pt>
                <c:pt idx="31">
                  <c:v>0.55067103588277799</c:v>
                </c:pt>
                <c:pt idx="32">
                  <c:v>0.56176500753505099</c:v>
                </c:pt>
                <c:pt idx="33">
                  <c:v>0.57258506805127296</c:v>
                </c:pt>
                <c:pt idx="34">
                  <c:v>0.583137980321492</c:v>
                </c:pt>
                <c:pt idx="35">
                  <c:v>0.593430340259401</c:v>
                </c:pt>
                <c:pt idx="36">
                  <c:v>0.60346858092500699</c:v>
                </c:pt>
                <c:pt idx="37">
                  <c:v>0.61325897654549899</c:v>
                </c:pt>
                <c:pt idx="38">
                  <c:v>0.62280764643684305</c:v>
                </c:pt>
                <c:pt idx="39">
                  <c:v>0.632120558828558</c:v>
                </c:pt>
                <c:pt idx="40">
                  <c:v>0.641203534594048</c:v>
                </c:pt>
                <c:pt idx="41">
                  <c:v>0.65006225088884495</c:v>
                </c:pt>
                <c:pt idx="42">
                  <c:v>0.65870224469900596</c:v>
                </c:pt>
                <c:pt idx="43">
                  <c:v>0.66712891630192095</c:v>
                </c:pt>
                <c:pt idx="44">
                  <c:v>0.67534753264165004</c:v>
                </c:pt>
                <c:pt idx="45">
                  <c:v>0.68336323062094695</c:v>
                </c:pt>
                <c:pt idx="46">
                  <c:v>0.69118102031198003</c:v>
                </c:pt>
                <c:pt idx="47">
                  <c:v>0.69880578808779803</c:v>
                </c:pt>
                <c:pt idx="48">
                  <c:v>0.70624229967646701</c:v>
                </c:pt>
                <c:pt idx="49">
                  <c:v>0.71349520313980996</c:v>
                </c:pt>
                <c:pt idx="50">
                  <c:v>0.72056903177859299</c:v>
                </c:pt>
                <c:pt idx="51">
                  <c:v>0.72746820696598702</c:v>
                </c:pt>
                <c:pt idx="52">
                  <c:v>0.73419704091107296</c:v>
                </c:pt>
                <c:pt idx="53">
                  <c:v>0.74075973935410899</c:v>
                </c:pt>
                <c:pt idx="54">
                  <c:v>0.74716040419525398</c:v>
                </c:pt>
                <c:pt idx="55">
                  <c:v>0.75340303605839398</c:v>
                </c:pt>
                <c:pt idx="56">
                  <c:v>0.75949153679165804</c:v>
                </c:pt>
                <c:pt idx="57">
                  <c:v>0.76542971190620201</c:v>
                </c:pt>
                <c:pt idx="58">
                  <c:v>0.77122127295477805</c:v>
                </c:pt>
                <c:pt idx="59">
                  <c:v>0.77686983985156999</c:v>
                </c:pt>
                <c:pt idx="60">
                  <c:v>0.78237894313476697</c:v>
                </c:pt>
                <c:pt idx="61">
                  <c:v>0.78775202617325701</c:v>
                </c:pt>
                <c:pt idx="62">
                  <c:v>0.79299244731884699</c:v>
                </c:pt>
                <c:pt idx="63">
                  <c:v>0.79810348200534498</c:v>
                </c:pt>
                <c:pt idx="64">
                  <c:v>0.80308832479580605</c:v>
                </c:pt>
                <c:pt idx="65">
                  <c:v>0.807950091379246</c:v>
                </c:pt>
                <c:pt idx="66">
                  <c:v>0.81269182051804301</c:v>
                </c:pt>
                <c:pt idx="67">
                  <c:v>0.81731647594726498</c:v>
                </c:pt>
                <c:pt idx="68">
                  <c:v>0.82182694822710201</c:v>
                </c:pt>
                <c:pt idx="69">
                  <c:v>0.82622605654955505</c:v>
                </c:pt>
                <c:pt idx="70">
                  <c:v>0.83051655050052997</c:v>
                </c:pt>
                <c:pt idx="71">
                  <c:v>0.834701111778413</c:v>
                </c:pt>
                <c:pt idx="72">
                  <c:v>0.83878235587022298</c:v>
                </c:pt>
                <c:pt idx="73">
                  <c:v>0.84276283368637195</c:v>
                </c:pt>
                <c:pt idx="74">
                  <c:v>0.846645033155072</c:v>
                </c:pt>
                <c:pt idx="75">
                  <c:v>0.85043138077736502</c:v>
                </c:pt>
                <c:pt idx="76">
                  <c:v>0.854124243143773</c:v>
                </c:pt>
                <c:pt idx="77">
                  <c:v>0.85772592841348605</c:v>
                </c:pt>
                <c:pt idx="78">
                  <c:v>0.86123868775704504</c:v>
                </c:pt>
                <c:pt idx="79">
                  <c:v>0.86466471676338696</c:v>
                </c:pt>
                <c:pt idx="80">
                  <c:v>0.86800615681216997</c:v>
                </c:pt>
                <c:pt idx="81">
                  <c:v>0.87126509641219596</c:v>
                </c:pt>
                <c:pt idx="82">
                  <c:v>0.87444357250680305</c:v>
                </c:pt>
                <c:pt idx="83">
                  <c:v>0.87754357174701803</c:v>
                </c:pt>
                <c:pt idx="84">
                  <c:v>0.88056703173327999</c:v>
                </c:pt>
                <c:pt idx="85">
                  <c:v>0.88351584222650303</c:v>
                </c:pt>
                <c:pt idx="86">
                  <c:v>0.88639184632923596</c:v>
                </c:pt>
                <c:pt idx="87">
                  <c:v>0.88919684163766599</c:v>
                </c:pt>
                <c:pt idx="88">
                  <c:v>0.89193258136517095</c:v>
                </c:pt>
                <c:pt idx="89">
                  <c:v>0.89460077543813599</c:v>
                </c:pt>
                <c:pt idx="90">
                  <c:v>0.89720309156471401</c:v>
                </c:pt>
                <c:pt idx="91">
                  <c:v>0.89974115627719597</c:v>
                </c:pt>
                <c:pt idx="92">
                  <c:v>0.90221655594865002</c:v>
                </c:pt>
                <c:pt idx="93">
                  <c:v>0.90463083778444997</c:v>
                </c:pt>
                <c:pt idx="94">
                  <c:v>0.90698551078933698</c:v>
                </c:pt>
                <c:pt idx="95">
                  <c:v>0.90928204671058799</c:v>
                </c:pt>
                <c:pt idx="96">
                  <c:v>0.91152188095791298</c:v>
                </c:pt>
                <c:pt idx="97">
                  <c:v>0.91370641350062998</c:v>
                </c:pt>
                <c:pt idx="98">
                  <c:v>0.91583700974269</c:v>
                </c:pt>
                <c:pt idx="99">
                  <c:v>0.91791500137610105</c:v>
                </c:pt>
                <c:pt idx="100">
                  <c:v>0.91994168721327996</c:v>
                </c:pt>
              </c:numCache>
            </c:numRef>
          </c:val>
          <c:smooth val="0"/>
          <c:extLst>
            <c:ext xmlns:c16="http://schemas.microsoft.com/office/drawing/2014/chart" uri="{C3380CC4-5D6E-409C-BE32-E72D297353CC}">
              <c16:uniqueId val="{00000000-5B42-0E4A-B1D1-7E3185820F6D}"/>
            </c:ext>
          </c:extLst>
        </c:ser>
        <c:ser>
          <c:idx val="1"/>
          <c:order val="1"/>
          <c:tx>
            <c:strRef>
              <c:f>Tabelle1!$C$1</c:f>
              <c:strCache>
                <c:ptCount val="1"/>
                <c:pt idx="0">
                  <c:v>Transfer Learning</c:v>
                </c:pt>
              </c:strCache>
            </c:strRef>
          </c:tx>
          <c:spPr>
            <a:ln w="25400" cap="rnd">
              <a:solidFill>
                <a:srgbClr val="00B05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Tabelle1!$C$2:$C$102</c:f>
              <c:numCache>
                <c:formatCode>General</c:formatCode>
                <c:ptCount val="101"/>
                <c:pt idx="0">
                  <c:v>0.248770575499286</c:v>
                </c:pt>
                <c:pt idx="1">
                  <c:v>0.29516258196403999</c:v>
                </c:pt>
                <c:pt idx="2">
                  <c:v>0.33929202357494198</c:v>
                </c:pt>
                <c:pt idx="3">
                  <c:v>0.38126924692201802</c:v>
                </c:pt>
                <c:pt idx="4">
                  <c:v>0.42119921692859502</c:v>
                </c:pt>
                <c:pt idx="5">
                  <c:v>0.45918177931828202</c:v>
                </c:pt>
                <c:pt idx="6">
                  <c:v>0.49531191028128702</c:v>
                </c:pt>
                <c:pt idx="7">
                  <c:v>0.52967995396436096</c:v>
                </c:pt>
                <c:pt idx="8">
                  <c:v>0.56237184837822696</c:v>
                </c:pt>
                <c:pt idx="9">
                  <c:v>0.59346934028736698</c:v>
                </c:pt>
                <c:pt idx="10">
                  <c:v>0.62305018961951297</c:v>
                </c:pt>
                <c:pt idx="11">
                  <c:v>0.65118836390597401</c:v>
                </c:pt>
                <c:pt idx="12">
                  <c:v>0.67795422323898402</c:v>
                </c:pt>
                <c:pt idx="13">
                  <c:v>0.70341469620859098</c:v>
                </c:pt>
                <c:pt idx="14">
                  <c:v>0.72763344725898504</c:v>
                </c:pt>
                <c:pt idx="15">
                  <c:v>0.75067103588277795</c:v>
                </c:pt>
                <c:pt idx="16">
                  <c:v>0.77258506805127303</c:v>
                </c:pt>
                <c:pt idx="17">
                  <c:v>0.79343034025940096</c:v>
                </c:pt>
                <c:pt idx="18">
                  <c:v>0.81325897654549895</c:v>
                </c:pt>
                <c:pt idx="19">
                  <c:v>0.83212055882855795</c:v>
                </c:pt>
                <c:pt idx="20">
                  <c:v>0.85006225088884502</c:v>
                </c:pt>
                <c:pt idx="21">
                  <c:v>0.86712891630192002</c:v>
                </c:pt>
                <c:pt idx="22">
                  <c:v>0.88336323062094702</c:v>
                </c:pt>
                <c:pt idx="23">
                  <c:v>0.89880578808779799</c:v>
                </c:pt>
                <c:pt idx="24">
                  <c:v>0.91349520313981003</c:v>
                </c:pt>
                <c:pt idx="25">
                  <c:v>0.92746820696598697</c:v>
                </c:pt>
                <c:pt idx="26">
                  <c:v>0.94075973935410895</c:v>
                </c:pt>
                <c:pt idx="27">
                  <c:v>0.95340303605839405</c:v>
                </c:pt>
                <c:pt idx="28">
                  <c:v>0.96542971190620197</c:v>
                </c:pt>
                <c:pt idx="29">
                  <c:v>0.97686983985157005</c:v>
                </c:pt>
                <c:pt idx="30">
                  <c:v>0.98775202617325697</c:v>
                </c:pt>
                <c:pt idx="31">
                  <c:v>0.99810348200534504</c:v>
                </c:pt>
                <c:pt idx="32">
                  <c:v>1.0079500913792501</c:v>
                </c:pt>
                <c:pt idx="33">
                  <c:v>1.0173164759472699</c:v>
                </c:pt>
                <c:pt idx="34">
                  <c:v>1.02622605654955</c:v>
                </c:pt>
                <c:pt idx="35">
                  <c:v>1.03470111177841</c:v>
                </c:pt>
                <c:pt idx="36">
                  <c:v>1.0427628336863699</c:v>
                </c:pt>
                <c:pt idx="37">
                  <c:v>1.05043138077736</c:v>
                </c:pt>
                <c:pt idx="38">
                  <c:v>1.0577259284134899</c:v>
                </c:pt>
                <c:pt idx="39">
                  <c:v>1.06466471676339</c:v>
                </c:pt>
                <c:pt idx="40">
                  <c:v>1.0712650964121999</c:v>
                </c:pt>
                <c:pt idx="41">
                  <c:v>1.0775435717470201</c:v>
                </c:pt>
                <c:pt idx="42">
                  <c:v>1.0835158422265001</c:v>
                </c:pt>
                <c:pt idx="43">
                  <c:v>1.0891968416376701</c:v>
                </c:pt>
                <c:pt idx="44">
                  <c:v>1.0946007754381399</c:v>
                </c:pt>
                <c:pt idx="45">
                  <c:v>1.0997411562771999</c:v>
                </c:pt>
                <c:pt idx="46">
                  <c:v>1.10463083778445</c:v>
                </c:pt>
                <c:pt idx="47">
                  <c:v>1.1092820467105899</c:v>
                </c:pt>
                <c:pt idx="48">
                  <c:v>1.11370641350063</c:v>
                </c:pt>
                <c:pt idx="49">
                  <c:v>1.1179150013760999</c:v>
                </c:pt>
                <c:pt idx="50">
                  <c:v>1.1219183339988501</c:v>
                </c:pt>
                <c:pt idx="51">
                  <c:v>1.12572642178567</c:v>
                </c:pt>
                <c:pt idx="52">
                  <c:v>1.12934878693957</c:v>
                </c:pt>
                <c:pt idx="53">
                  <c:v>1.13279448726025</c:v>
                </c:pt>
                <c:pt idx="54">
                  <c:v>1.1360721387932899</c:v>
                </c:pt>
                <c:pt idx="55">
                  <c:v>1.13918993737478</c:v>
                </c:pt>
                <c:pt idx="56">
                  <c:v>1.1421556791251599</c:v>
                </c:pt>
                <c:pt idx="57">
                  <c:v>1.1449767799435899</c:v>
                </c:pt>
                <c:pt idx="58">
                  <c:v>1.1476602940515701</c:v>
                </c:pt>
                <c:pt idx="59">
                  <c:v>1.1502129316321399</c:v>
                </c:pt>
                <c:pt idx="60">
                  <c:v>1.1526410756088601</c:v>
                </c:pt>
                <c:pt idx="61">
                  <c:v>1.1549507976064399</c:v>
                </c:pt>
                <c:pt idx="62">
                  <c:v>1.1571478731329601</c:v>
                </c:pt>
                <c:pt idx="63">
                  <c:v>1.15923779602163</c:v>
                </c:pt>
                <c:pt idx="64">
                  <c:v>1.16122579216828</c:v>
                </c:pt>
                <c:pt idx="65">
                  <c:v>1.16311683259876</c:v>
                </c:pt>
                <c:pt idx="66">
                  <c:v>1.1649156458991501</c:v>
                </c:pt>
                <c:pt idx="67">
                  <c:v>1.16662673003967</c:v>
                </c:pt>
                <c:pt idx="68">
                  <c:v>1.16825436362193</c:v>
                </c:pt>
                <c:pt idx="69">
                  <c:v>1.16980261657768</c:v>
                </c:pt>
                <c:pt idx="70">
                  <c:v>1.17127536034576</c:v>
                </c:pt>
                <c:pt idx="71">
                  <c:v>1.17267627755271</c:v>
                </c:pt>
                <c:pt idx="72">
                  <c:v>1.17400887122124</c:v>
                </c:pt>
                <c:pt idx="73">
                  <c:v>1.1752764735296599</c:v>
                </c:pt>
                <c:pt idx="74">
                  <c:v>1.1764822541439901</c:v>
                </c:pt>
                <c:pt idx="75">
                  <c:v>1.1776292281438301</c:v>
                </c:pt>
                <c:pt idx="76">
                  <c:v>1.1787202635616201</c:v>
                </c:pt>
                <c:pt idx="77">
                  <c:v>1.1797580885542001</c:v>
                </c:pt>
                <c:pt idx="78">
                  <c:v>1.1807452982246101</c:v>
                </c:pt>
                <c:pt idx="79">
                  <c:v>1.18168436111127</c:v>
                </c:pt>
                <c:pt idx="80">
                  <c:v>1.18257762536051</c:v>
                </c:pt>
                <c:pt idx="81">
                  <c:v>1.1834273245982401</c:v>
                </c:pt>
                <c:pt idx="82">
                  <c:v>1.1842355835151499</c:v>
                </c:pt>
                <c:pt idx="83">
                  <c:v>1.18500442317952</c:v>
                </c:pt>
                <c:pt idx="84">
                  <c:v>1.185735766091</c:v>
                </c:pt>
                <c:pt idx="85">
                  <c:v>1.1864314409878001</c:v>
                </c:pt>
                <c:pt idx="86">
                  <c:v>1.1870931874195201</c:v>
                </c:pt>
                <c:pt idx="87">
                  <c:v>1.1877226600969299</c:v>
                </c:pt>
                <c:pt idx="88">
                  <c:v>1.1883214330295999</c:v>
                </c:pt>
                <c:pt idx="89">
                  <c:v>1.1888910034617599</c:v>
                </c:pt>
                <c:pt idx="90">
                  <c:v>1.1894327956161499</c:v>
                </c:pt>
                <c:pt idx="91">
                  <c:v>1.18994816425537</c:v>
                </c:pt>
                <c:pt idx="92">
                  <c:v>1.1904383980694599</c:v>
                </c:pt>
                <c:pt idx="93">
                  <c:v>1.1909047228983001</c:v>
                </c:pt>
                <c:pt idx="94">
                  <c:v>1.19134830479688</c:v>
                </c:pt>
                <c:pt idx="95">
                  <c:v>1.1917702529509799</c:v>
                </c:pt>
                <c:pt idx="96">
                  <c:v>1.1921716224507699</c:v>
                </c:pt>
                <c:pt idx="97">
                  <c:v>1.1925534169290799</c:v>
                </c:pt>
                <c:pt idx="98">
                  <c:v>1.19291659107095</c:v>
                </c:pt>
                <c:pt idx="99">
                  <c:v>1.1932620530009099</c:v>
                </c:pt>
                <c:pt idx="100">
                  <c:v>1.1935906665537399</c:v>
                </c:pt>
              </c:numCache>
            </c:numRef>
          </c:val>
          <c:smooth val="0"/>
          <c:extLst>
            <c:ext xmlns:c16="http://schemas.microsoft.com/office/drawing/2014/chart" uri="{C3380CC4-5D6E-409C-BE32-E72D297353CC}">
              <c16:uniqueId val="{00000001-5B42-0E4A-B1D1-7E3185820F6D}"/>
            </c:ext>
          </c:extLst>
        </c:ser>
        <c:dLbls>
          <c:showLegendKey val="0"/>
          <c:showVal val="0"/>
          <c:showCatName val="0"/>
          <c:showSerName val="0"/>
          <c:showPercent val="0"/>
          <c:showBubbleSize val="0"/>
        </c:dLbls>
        <c:smooth val="0"/>
        <c:axId val="406996480"/>
        <c:axId val="406994512"/>
      </c:lineChart>
      <c:catAx>
        <c:axId val="406996480"/>
        <c:scaling>
          <c:orientation val="minMax"/>
        </c:scaling>
        <c:delete val="0"/>
        <c:axPos val="b"/>
        <c:majorGridlines>
          <c:spPr>
            <a:ln w="12700" cap="flat" cmpd="sng" algn="ctr">
              <a:solidFill>
                <a:srgbClr val="000000"/>
              </a:solidFill>
              <a:prstDash val="solid"/>
              <a:round/>
            </a:ln>
            <a:effectLst/>
          </c:spPr>
        </c:majorGridlines>
        <c:title>
          <c:tx>
            <c:rich>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en-US" altLang="zh-CN" sz="1800" b="0" i="0" baseline="0" dirty="0">
                    <a:effectLst/>
                  </a:rPr>
                  <a:t>Amount of training set   [-]</a:t>
                </a:r>
                <a:endParaRPr lang="zh-CN" altLang="zh-CN" dirty="0">
                  <a:effectLst/>
                </a:endParaRPr>
              </a:p>
            </c:rich>
          </c:tx>
          <c:layout>
            <c:manualLayout>
              <c:xMode val="edge"/>
              <c:yMode val="edge"/>
              <c:x val="0.38352268720819671"/>
              <c:y val="0.92745531999696984"/>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4512"/>
        <c:crosses val="autoZero"/>
        <c:auto val="1"/>
        <c:lblAlgn val="ctr"/>
        <c:lblOffset val="100"/>
        <c:tickMarkSkip val="10"/>
        <c:noMultiLvlLbl val="0"/>
      </c:catAx>
      <c:valAx>
        <c:axId val="406994512"/>
        <c:scaling>
          <c:orientation val="minMax"/>
        </c:scaling>
        <c:delete val="0"/>
        <c:axPos val="l"/>
        <c:majorGridlines>
          <c:spPr>
            <a:ln w="12700" cap="flat" cmpd="sng" algn="ctr">
              <a:solidFill>
                <a:srgbClr val="000000"/>
              </a:solidFill>
              <a:prstDash val="solid"/>
              <a:round/>
            </a:ln>
            <a:effectLst/>
          </c:spPr>
        </c:majorGridlines>
        <c:title>
          <c:tx>
            <c:rich>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de-DE" i="1" dirty="0"/>
                  <a:t>R</a:t>
                </a:r>
                <a:r>
                  <a:rPr lang="de-DE" i="1" baseline="30000" dirty="0"/>
                  <a:t>2</a:t>
                </a:r>
                <a:r>
                  <a:rPr lang="de-DE" dirty="0"/>
                  <a:t> </a:t>
                </a:r>
                <a:r>
                  <a:rPr lang="de-DE" dirty="0" err="1"/>
                  <a:t>value</a:t>
                </a:r>
                <a:r>
                  <a:rPr lang="de-DE" baseline="0" dirty="0"/>
                  <a:t>   </a:t>
                </a:r>
                <a:r>
                  <a:rPr lang="de-DE" dirty="0"/>
                  <a:t>[-]</a:t>
                </a:r>
              </a:p>
            </c:rich>
          </c:tx>
          <c:layout>
            <c:manualLayout>
              <c:xMode val="edge"/>
              <c:yMode val="edge"/>
              <c:x val="1.7638863663073323E-2"/>
              <c:y val="0.29048520685411572"/>
            </c:manualLayout>
          </c:layout>
          <c:overlay val="0"/>
          <c:spPr>
            <a:noFill/>
            <a:ln>
              <a:noFill/>
            </a:ln>
            <a:effectLst/>
          </c:spPr>
          <c:txPr>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a:solidFill>
              <a:srgbClr val="000000"/>
            </a:solidFill>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6480"/>
        <c:crosses val="autoZero"/>
        <c:crossBetween val="between"/>
      </c:valAx>
      <c:spPr>
        <a:noFill/>
        <a:ln>
          <a:solidFill>
            <a:srgbClr val="000000"/>
          </a:solidFill>
        </a:ln>
        <a:effectLst/>
      </c:spPr>
    </c:plotArea>
    <c:legend>
      <c:legendPos val="tr"/>
      <c:layout>
        <c:manualLayout>
          <c:xMode val="edge"/>
          <c:yMode val="edge"/>
          <c:x val="0.66677403846153804"/>
          <c:y val="0.64283950617283903"/>
          <c:w val="0.30880288461538502"/>
          <c:h val="0.135408641975309"/>
        </c:manualLayout>
      </c:layout>
      <c:overlay val="1"/>
      <c:spPr>
        <a:solidFill>
          <a:srgbClr val="FFFFFF"/>
        </a:solidFill>
        <a:ln w="12700">
          <a:solidFill>
            <a:srgbClr val="000000"/>
          </a:solidFill>
          <a:prstDash val="solid"/>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57489930448003E-2"/>
          <c:y val="3.9341358024691402E-2"/>
          <c:w val="0.92170151390506305"/>
          <c:h val="0.85830772299878499"/>
        </c:manualLayout>
      </c:layout>
      <c:lineChart>
        <c:grouping val="standard"/>
        <c:varyColors val="0"/>
        <c:ser>
          <c:idx val="0"/>
          <c:order val="0"/>
          <c:tx>
            <c:strRef>
              <c:f>Tabelle1!$B$1</c:f>
              <c:strCache>
                <c:ptCount val="1"/>
                <c:pt idx="0">
                  <c:v>No Transfer Learning</c:v>
                </c:pt>
              </c:strCache>
            </c:strRef>
          </c:tx>
          <c:spPr>
            <a:ln w="25400" cap="rnd">
              <a:solidFill>
                <a:srgbClr val="00000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Tabelle1!$B$2:$B$102</c:f>
              <c:numCache>
                <c:formatCode>General</c:formatCode>
                <c:ptCount val="101"/>
                <c:pt idx="0">
                  <c:v>2.4690087971667399E-2</c:v>
                </c:pt>
                <c:pt idx="1">
                  <c:v>4.8770575499285998E-2</c:v>
                </c:pt>
                <c:pt idx="2">
                  <c:v>7.2256513671447101E-2</c:v>
                </c:pt>
                <c:pt idx="3">
                  <c:v>9.5162581964040496E-2</c:v>
                </c:pt>
                <c:pt idx="4">
                  <c:v>0.117503097415405</c:v>
                </c:pt>
                <c:pt idx="5">
                  <c:v>0.139292023574942</c:v>
                </c:pt>
                <c:pt idx="6">
                  <c:v>0.160542979230793</c:v>
                </c:pt>
                <c:pt idx="7">
                  <c:v>0.18126924692201801</c:v>
                </c:pt>
                <c:pt idx="8">
                  <c:v>0.20148378124062299</c:v>
                </c:pt>
                <c:pt idx="9">
                  <c:v>0.22119921692859501</c:v>
                </c:pt>
                <c:pt idx="10">
                  <c:v>0.240427876775032</c:v>
                </c:pt>
                <c:pt idx="11">
                  <c:v>0.25918177931828201</c:v>
                </c:pt>
                <c:pt idx="12">
                  <c:v>0.27747264635792801</c:v>
                </c:pt>
                <c:pt idx="13">
                  <c:v>0.295311910281287</c:v>
                </c:pt>
                <c:pt idx="14">
                  <c:v>0.31271072120902799</c:v>
                </c:pt>
                <c:pt idx="15">
                  <c:v>0.32967995396436101</c:v>
                </c:pt>
                <c:pt idx="16">
                  <c:v>0.34623021487015299</c:v>
                </c:pt>
                <c:pt idx="17">
                  <c:v>0.362371848378227</c:v>
                </c:pt>
                <c:pt idx="18">
                  <c:v>0.37811494353497999</c:v>
                </c:pt>
                <c:pt idx="19">
                  <c:v>0.39346934028736702</c:v>
                </c:pt>
                <c:pt idx="20">
                  <c:v>0.408444635633185</c:v>
                </c:pt>
                <c:pt idx="21">
                  <c:v>0.42305018961951302</c:v>
                </c:pt>
                <c:pt idx="22">
                  <c:v>0.43729513119304397</c:v>
                </c:pt>
                <c:pt idx="23">
                  <c:v>0.451188363905974</c:v>
                </c:pt>
                <c:pt idx="24">
                  <c:v>0.46473857148101</c:v>
                </c:pt>
                <c:pt idx="25">
                  <c:v>0.47795422323898401</c:v>
                </c:pt>
                <c:pt idx="26">
                  <c:v>0.49084357939245099</c:v>
                </c:pt>
                <c:pt idx="27">
                  <c:v>0.50341469620859003</c:v>
                </c:pt>
                <c:pt idx="28">
                  <c:v>0.51567543104463798</c:v>
                </c:pt>
                <c:pt idx="29">
                  <c:v>0.52763344725898498</c:v>
                </c:pt>
                <c:pt idx="30">
                  <c:v>0.53929621900103397</c:v>
                </c:pt>
                <c:pt idx="31">
                  <c:v>0.55067103588277799</c:v>
                </c:pt>
                <c:pt idx="32">
                  <c:v>0.56176500753505099</c:v>
                </c:pt>
                <c:pt idx="33">
                  <c:v>0.57258506805127296</c:v>
                </c:pt>
                <c:pt idx="34">
                  <c:v>0.583137980321492</c:v>
                </c:pt>
                <c:pt idx="35">
                  <c:v>0.593430340259401</c:v>
                </c:pt>
                <c:pt idx="36">
                  <c:v>0.60346858092500699</c:v>
                </c:pt>
                <c:pt idx="37">
                  <c:v>0.61325897654549899</c:v>
                </c:pt>
                <c:pt idx="38">
                  <c:v>0.62280764643684305</c:v>
                </c:pt>
                <c:pt idx="39">
                  <c:v>0.632120558828558</c:v>
                </c:pt>
                <c:pt idx="40">
                  <c:v>0.641203534594048</c:v>
                </c:pt>
                <c:pt idx="41">
                  <c:v>0.65006225088884495</c:v>
                </c:pt>
                <c:pt idx="42">
                  <c:v>0.65870224469900596</c:v>
                </c:pt>
                <c:pt idx="43">
                  <c:v>0.66712891630192095</c:v>
                </c:pt>
                <c:pt idx="44">
                  <c:v>0.67534753264165004</c:v>
                </c:pt>
                <c:pt idx="45">
                  <c:v>0.68336323062094695</c:v>
                </c:pt>
                <c:pt idx="46">
                  <c:v>0.69118102031198003</c:v>
                </c:pt>
                <c:pt idx="47">
                  <c:v>0.69880578808779803</c:v>
                </c:pt>
                <c:pt idx="48">
                  <c:v>0.70624229967646701</c:v>
                </c:pt>
                <c:pt idx="49">
                  <c:v>0.71349520313980996</c:v>
                </c:pt>
                <c:pt idx="50">
                  <c:v>0.72056903177859299</c:v>
                </c:pt>
                <c:pt idx="51">
                  <c:v>0.72746820696598702</c:v>
                </c:pt>
                <c:pt idx="52">
                  <c:v>0.73419704091107296</c:v>
                </c:pt>
                <c:pt idx="53">
                  <c:v>0.74075973935410899</c:v>
                </c:pt>
                <c:pt idx="54">
                  <c:v>0.74716040419525398</c:v>
                </c:pt>
                <c:pt idx="55">
                  <c:v>0.75340303605839398</c:v>
                </c:pt>
                <c:pt idx="56">
                  <c:v>0.75949153679165804</c:v>
                </c:pt>
                <c:pt idx="57">
                  <c:v>0.76542971190620201</c:v>
                </c:pt>
                <c:pt idx="58">
                  <c:v>0.77122127295477805</c:v>
                </c:pt>
                <c:pt idx="59">
                  <c:v>0.77686983985156999</c:v>
                </c:pt>
                <c:pt idx="60">
                  <c:v>0.78237894313476697</c:v>
                </c:pt>
                <c:pt idx="61">
                  <c:v>0.78775202617325701</c:v>
                </c:pt>
                <c:pt idx="62">
                  <c:v>0.79299244731884699</c:v>
                </c:pt>
                <c:pt idx="63">
                  <c:v>0.79810348200534498</c:v>
                </c:pt>
                <c:pt idx="64">
                  <c:v>0.80308832479580605</c:v>
                </c:pt>
                <c:pt idx="65">
                  <c:v>0.807950091379246</c:v>
                </c:pt>
                <c:pt idx="66">
                  <c:v>0.81269182051804301</c:v>
                </c:pt>
                <c:pt idx="67">
                  <c:v>0.81731647594726498</c:v>
                </c:pt>
                <c:pt idx="68">
                  <c:v>0.82182694822710201</c:v>
                </c:pt>
                <c:pt idx="69">
                  <c:v>0.82622605654955505</c:v>
                </c:pt>
                <c:pt idx="70">
                  <c:v>0.83051655050052997</c:v>
                </c:pt>
                <c:pt idx="71">
                  <c:v>0.834701111778413</c:v>
                </c:pt>
                <c:pt idx="72">
                  <c:v>0.83878235587022298</c:v>
                </c:pt>
                <c:pt idx="73">
                  <c:v>0.84276283368637195</c:v>
                </c:pt>
                <c:pt idx="74">
                  <c:v>0.846645033155072</c:v>
                </c:pt>
                <c:pt idx="75">
                  <c:v>0.85043138077736502</c:v>
                </c:pt>
                <c:pt idx="76">
                  <c:v>0.854124243143773</c:v>
                </c:pt>
                <c:pt idx="77">
                  <c:v>0.85772592841348605</c:v>
                </c:pt>
                <c:pt idx="78">
                  <c:v>0.86123868775704504</c:v>
                </c:pt>
                <c:pt idx="79">
                  <c:v>0.86466471676338696</c:v>
                </c:pt>
                <c:pt idx="80">
                  <c:v>0.86800615681216997</c:v>
                </c:pt>
                <c:pt idx="81">
                  <c:v>0.87126509641219596</c:v>
                </c:pt>
                <c:pt idx="82">
                  <c:v>0.87444357250680305</c:v>
                </c:pt>
                <c:pt idx="83">
                  <c:v>0.87754357174701803</c:v>
                </c:pt>
                <c:pt idx="84">
                  <c:v>0.88056703173327999</c:v>
                </c:pt>
                <c:pt idx="85">
                  <c:v>0.88351584222650303</c:v>
                </c:pt>
                <c:pt idx="86">
                  <c:v>0.88639184632923596</c:v>
                </c:pt>
                <c:pt idx="87">
                  <c:v>0.88919684163766599</c:v>
                </c:pt>
                <c:pt idx="88">
                  <c:v>0.89193258136517095</c:v>
                </c:pt>
                <c:pt idx="89">
                  <c:v>0.89460077543813599</c:v>
                </c:pt>
                <c:pt idx="90">
                  <c:v>0.89720309156471401</c:v>
                </c:pt>
                <c:pt idx="91">
                  <c:v>0.89974115627719597</c:v>
                </c:pt>
                <c:pt idx="92">
                  <c:v>0.90221655594865002</c:v>
                </c:pt>
                <c:pt idx="93">
                  <c:v>0.90463083778444997</c:v>
                </c:pt>
                <c:pt idx="94">
                  <c:v>0.90698551078933698</c:v>
                </c:pt>
                <c:pt idx="95">
                  <c:v>0.90928204671058799</c:v>
                </c:pt>
                <c:pt idx="96">
                  <c:v>0.91152188095791298</c:v>
                </c:pt>
                <c:pt idx="97">
                  <c:v>0.91370641350062998</c:v>
                </c:pt>
                <c:pt idx="98">
                  <c:v>0.91583700974269</c:v>
                </c:pt>
                <c:pt idx="99">
                  <c:v>0.91791500137610105</c:v>
                </c:pt>
                <c:pt idx="100">
                  <c:v>0.91994168721327996</c:v>
                </c:pt>
              </c:numCache>
            </c:numRef>
          </c:val>
          <c:smooth val="0"/>
          <c:extLst>
            <c:ext xmlns:c16="http://schemas.microsoft.com/office/drawing/2014/chart" uri="{C3380CC4-5D6E-409C-BE32-E72D297353CC}">
              <c16:uniqueId val="{00000000-5B42-0E4A-B1D1-7E3185820F6D}"/>
            </c:ext>
          </c:extLst>
        </c:ser>
        <c:ser>
          <c:idx val="1"/>
          <c:order val="1"/>
          <c:tx>
            <c:strRef>
              <c:f>Tabelle1!$C$1</c:f>
              <c:strCache>
                <c:ptCount val="1"/>
                <c:pt idx="0">
                  <c:v>Transfer Learning</c:v>
                </c:pt>
              </c:strCache>
            </c:strRef>
          </c:tx>
          <c:spPr>
            <a:ln w="25400" cap="rnd">
              <a:solidFill>
                <a:srgbClr val="00B050"/>
              </a:solidFill>
              <a:prstDash val="dash"/>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Tabelle1!$C$2:$C$102</c:f>
              <c:numCache>
                <c:formatCode>General</c:formatCode>
                <c:ptCount val="101"/>
                <c:pt idx="0">
                  <c:v>0.248770575499286</c:v>
                </c:pt>
                <c:pt idx="1">
                  <c:v>0.29516258196403999</c:v>
                </c:pt>
                <c:pt idx="2">
                  <c:v>0.33929202357494198</c:v>
                </c:pt>
                <c:pt idx="3">
                  <c:v>0.38126924692201802</c:v>
                </c:pt>
                <c:pt idx="4">
                  <c:v>0.42119921692859502</c:v>
                </c:pt>
                <c:pt idx="5">
                  <c:v>0.45918177931828202</c:v>
                </c:pt>
                <c:pt idx="6">
                  <c:v>0.49531191028128702</c:v>
                </c:pt>
                <c:pt idx="7">
                  <c:v>0.52967995396436096</c:v>
                </c:pt>
                <c:pt idx="8">
                  <c:v>0.56237184837822696</c:v>
                </c:pt>
                <c:pt idx="9">
                  <c:v>0.59346934028736698</c:v>
                </c:pt>
                <c:pt idx="10">
                  <c:v>0.62305018961951297</c:v>
                </c:pt>
                <c:pt idx="11">
                  <c:v>0.65118836390597401</c:v>
                </c:pt>
                <c:pt idx="12">
                  <c:v>0.67795422323898402</c:v>
                </c:pt>
                <c:pt idx="13">
                  <c:v>0.70341469620859098</c:v>
                </c:pt>
                <c:pt idx="14">
                  <c:v>0.72763344725898504</c:v>
                </c:pt>
                <c:pt idx="15">
                  <c:v>0.75067103588277795</c:v>
                </c:pt>
                <c:pt idx="16">
                  <c:v>0.77258506805127303</c:v>
                </c:pt>
                <c:pt idx="17">
                  <c:v>0.79343034025940096</c:v>
                </c:pt>
                <c:pt idx="18">
                  <c:v>0.81325897654549895</c:v>
                </c:pt>
                <c:pt idx="19">
                  <c:v>0.83212055882855795</c:v>
                </c:pt>
                <c:pt idx="20">
                  <c:v>0.85006225088884502</c:v>
                </c:pt>
                <c:pt idx="21">
                  <c:v>0.86712891630192002</c:v>
                </c:pt>
                <c:pt idx="22">
                  <c:v>0.88336323062094702</c:v>
                </c:pt>
                <c:pt idx="23">
                  <c:v>0.89880578808779799</c:v>
                </c:pt>
                <c:pt idx="24">
                  <c:v>0.91349520313981003</c:v>
                </c:pt>
                <c:pt idx="25">
                  <c:v>0.92746820696598697</c:v>
                </c:pt>
                <c:pt idx="26">
                  <c:v>0.94075973935410895</c:v>
                </c:pt>
                <c:pt idx="27">
                  <c:v>0.95340303605839405</c:v>
                </c:pt>
                <c:pt idx="28">
                  <c:v>0.96542971190620197</c:v>
                </c:pt>
                <c:pt idx="29">
                  <c:v>0.97686983985157005</c:v>
                </c:pt>
                <c:pt idx="30">
                  <c:v>0.98775202617325697</c:v>
                </c:pt>
                <c:pt idx="31">
                  <c:v>0.99810348200534504</c:v>
                </c:pt>
                <c:pt idx="32">
                  <c:v>1.0079500913792501</c:v>
                </c:pt>
                <c:pt idx="33">
                  <c:v>1.0173164759472699</c:v>
                </c:pt>
                <c:pt idx="34">
                  <c:v>1.02622605654955</c:v>
                </c:pt>
                <c:pt idx="35">
                  <c:v>1.03470111177841</c:v>
                </c:pt>
                <c:pt idx="36">
                  <c:v>1.0427628336863699</c:v>
                </c:pt>
                <c:pt idx="37">
                  <c:v>1.05043138077736</c:v>
                </c:pt>
                <c:pt idx="38">
                  <c:v>1.0577259284134899</c:v>
                </c:pt>
                <c:pt idx="39">
                  <c:v>1.06466471676339</c:v>
                </c:pt>
                <c:pt idx="40">
                  <c:v>1.0712650964121999</c:v>
                </c:pt>
                <c:pt idx="41">
                  <c:v>1.0775435717470201</c:v>
                </c:pt>
                <c:pt idx="42">
                  <c:v>1.0835158422265001</c:v>
                </c:pt>
                <c:pt idx="43">
                  <c:v>1.0891968416376701</c:v>
                </c:pt>
                <c:pt idx="44">
                  <c:v>1.0946007754381399</c:v>
                </c:pt>
                <c:pt idx="45">
                  <c:v>1.0997411562771999</c:v>
                </c:pt>
                <c:pt idx="46">
                  <c:v>1.10463083778445</c:v>
                </c:pt>
                <c:pt idx="47">
                  <c:v>1.1092820467105899</c:v>
                </c:pt>
                <c:pt idx="48">
                  <c:v>1.11370641350063</c:v>
                </c:pt>
                <c:pt idx="49">
                  <c:v>1.1179150013760999</c:v>
                </c:pt>
                <c:pt idx="50">
                  <c:v>1.1219183339988501</c:v>
                </c:pt>
                <c:pt idx="51">
                  <c:v>1.12572642178567</c:v>
                </c:pt>
                <c:pt idx="52">
                  <c:v>1.12934878693957</c:v>
                </c:pt>
                <c:pt idx="53">
                  <c:v>1.13279448726025</c:v>
                </c:pt>
                <c:pt idx="54">
                  <c:v>1.1360721387932899</c:v>
                </c:pt>
                <c:pt idx="55">
                  <c:v>1.13918993737478</c:v>
                </c:pt>
                <c:pt idx="56">
                  <c:v>1.1421556791251599</c:v>
                </c:pt>
                <c:pt idx="57">
                  <c:v>1.1449767799435899</c:v>
                </c:pt>
                <c:pt idx="58">
                  <c:v>1.1476602940515701</c:v>
                </c:pt>
                <c:pt idx="59">
                  <c:v>1.1502129316321399</c:v>
                </c:pt>
                <c:pt idx="60">
                  <c:v>1.1526410756088601</c:v>
                </c:pt>
                <c:pt idx="61">
                  <c:v>1.1549507976064399</c:v>
                </c:pt>
                <c:pt idx="62">
                  <c:v>1.1571478731329601</c:v>
                </c:pt>
                <c:pt idx="63">
                  <c:v>1.15923779602163</c:v>
                </c:pt>
                <c:pt idx="64">
                  <c:v>1.16122579216828</c:v>
                </c:pt>
                <c:pt idx="65">
                  <c:v>1.16311683259876</c:v>
                </c:pt>
                <c:pt idx="66">
                  <c:v>1.1649156458991501</c:v>
                </c:pt>
                <c:pt idx="67">
                  <c:v>1.16662673003967</c:v>
                </c:pt>
                <c:pt idx="68">
                  <c:v>1.16825436362193</c:v>
                </c:pt>
                <c:pt idx="69">
                  <c:v>1.16980261657768</c:v>
                </c:pt>
                <c:pt idx="70">
                  <c:v>1.17127536034576</c:v>
                </c:pt>
                <c:pt idx="71">
                  <c:v>1.17267627755271</c:v>
                </c:pt>
                <c:pt idx="72">
                  <c:v>1.17400887122124</c:v>
                </c:pt>
                <c:pt idx="73">
                  <c:v>1.1752764735296599</c:v>
                </c:pt>
                <c:pt idx="74">
                  <c:v>1.1764822541439901</c:v>
                </c:pt>
                <c:pt idx="75">
                  <c:v>1.1776292281438301</c:v>
                </c:pt>
                <c:pt idx="76">
                  <c:v>1.1787202635616201</c:v>
                </c:pt>
                <c:pt idx="77">
                  <c:v>1.1797580885542001</c:v>
                </c:pt>
                <c:pt idx="78">
                  <c:v>1.1807452982246101</c:v>
                </c:pt>
                <c:pt idx="79">
                  <c:v>1.18168436111127</c:v>
                </c:pt>
                <c:pt idx="80">
                  <c:v>1.18257762536051</c:v>
                </c:pt>
                <c:pt idx="81">
                  <c:v>1.1834273245982401</c:v>
                </c:pt>
                <c:pt idx="82">
                  <c:v>1.1842355835151499</c:v>
                </c:pt>
                <c:pt idx="83">
                  <c:v>1.18500442317952</c:v>
                </c:pt>
                <c:pt idx="84">
                  <c:v>1.185735766091</c:v>
                </c:pt>
                <c:pt idx="85">
                  <c:v>1.1864314409878001</c:v>
                </c:pt>
                <c:pt idx="86">
                  <c:v>1.1870931874195201</c:v>
                </c:pt>
                <c:pt idx="87">
                  <c:v>1.1877226600969299</c:v>
                </c:pt>
                <c:pt idx="88">
                  <c:v>1.1883214330295999</c:v>
                </c:pt>
                <c:pt idx="89">
                  <c:v>1.1888910034617599</c:v>
                </c:pt>
                <c:pt idx="90">
                  <c:v>1.1894327956161499</c:v>
                </c:pt>
                <c:pt idx="91">
                  <c:v>1.18994816425537</c:v>
                </c:pt>
                <c:pt idx="92">
                  <c:v>1.1904383980694599</c:v>
                </c:pt>
                <c:pt idx="93">
                  <c:v>1.1909047228983001</c:v>
                </c:pt>
                <c:pt idx="94">
                  <c:v>1.19134830479688</c:v>
                </c:pt>
                <c:pt idx="95">
                  <c:v>1.1917702529509799</c:v>
                </c:pt>
                <c:pt idx="96">
                  <c:v>1.1921716224507699</c:v>
                </c:pt>
                <c:pt idx="97">
                  <c:v>1.1925534169290799</c:v>
                </c:pt>
                <c:pt idx="98">
                  <c:v>1.19291659107095</c:v>
                </c:pt>
                <c:pt idx="99">
                  <c:v>1.1932620530009099</c:v>
                </c:pt>
                <c:pt idx="100">
                  <c:v>1.1935906665537399</c:v>
                </c:pt>
              </c:numCache>
            </c:numRef>
          </c:val>
          <c:smooth val="0"/>
          <c:extLst>
            <c:ext xmlns:c16="http://schemas.microsoft.com/office/drawing/2014/chart" uri="{C3380CC4-5D6E-409C-BE32-E72D297353CC}">
              <c16:uniqueId val="{00000001-5B42-0E4A-B1D1-7E3185820F6D}"/>
            </c:ext>
          </c:extLst>
        </c:ser>
        <c:dLbls>
          <c:showLegendKey val="0"/>
          <c:showVal val="0"/>
          <c:showCatName val="0"/>
          <c:showSerName val="0"/>
          <c:showPercent val="0"/>
          <c:showBubbleSize val="0"/>
        </c:dLbls>
        <c:smooth val="0"/>
        <c:axId val="406996480"/>
        <c:axId val="406994512"/>
      </c:lineChart>
      <c:catAx>
        <c:axId val="406996480"/>
        <c:scaling>
          <c:orientation val="minMax"/>
        </c:scaling>
        <c:delete val="0"/>
        <c:axPos val="b"/>
        <c:majorGridlines>
          <c:spPr>
            <a:ln w="12700" cap="flat" cmpd="sng" algn="ctr">
              <a:solidFill>
                <a:srgbClr val="000000"/>
              </a:solidFill>
              <a:prstDash val="solid"/>
              <a:round/>
            </a:ln>
            <a:effectLst/>
          </c:spPr>
        </c:majorGridlines>
        <c:title>
          <c:tx>
            <c:rich>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de-DE" dirty="0"/>
                  <a:t>﻿Trainingsumfang</a:t>
                </a:r>
              </a:p>
            </c:rich>
          </c:tx>
          <c:layout>
            <c:manualLayout>
              <c:xMode val="edge"/>
              <c:yMode val="edge"/>
              <c:x val="0.45000844017093999"/>
              <c:y val="0.90670987654321"/>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4512"/>
        <c:crosses val="autoZero"/>
        <c:auto val="1"/>
        <c:lblAlgn val="ctr"/>
        <c:lblOffset val="100"/>
        <c:tickMarkSkip val="10"/>
        <c:noMultiLvlLbl val="0"/>
      </c:catAx>
      <c:valAx>
        <c:axId val="406994512"/>
        <c:scaling>
          <c:orientation val="minMax"/>
        </c:scaling>
        <c:delete val="0"/>
        <c:axPos val="l"/>
        <c:majorGridlines>
          <c:spPr>
            <a:ln w="12700" cap="flat" cmpd="sng" algn="ctr">
              <a:solidFill>
                <a:srgbClr val="000000"/>
              </a:solidFill>
              <a:prstDash val="solid"/>
              <a:round/>
            </a:ln>
            <a:effectLst/>
          </c:spPr>
        </c:majorGridlines>
        <c:title>
          <c:tx>
            <c:rich>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de-DE" dirty="0"/>
                  <a:t>Qualität eines DNNs</a:t>
                </a:r>
              </a:p>
            </c:rich>
          </c:tx>
          <c:layout>
            <c:manualLayout>
              <c:xMode val="edge"/>
              <c:yMode val="edge"/>
              <c:x val="1.8995726495726499E-2"/>
              <c:y val="0.246400823045268"/>
            </c:manualLayout>
          </c:layout>
          <c:overlay val="0"/>
          <c:spPr>
            <a:noFill/>
            <a:ln>
              <a:noFill/>
            </a:ln>
            <a:effectLst/>
          </c:spPr>
          <c:txPr>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a:solidFill>
              <a:srgbClr val="000000"/>
            </a:solidFill>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6480"/>
        <c:crosses val="autoZero"/>
        <c:crossBetween val="between"/>
      </c:valAx>
      <c:spPr>
        <a:noFill/>
        <a:ln>
          <a:solidFill>
            <a:srgbClr val="000000"/>
          </a:solidFill>
        </a:ln>
        <a:effectLst/>
      </c:spPr>
    </c:plotArea>
    <c:legend>
      <c:legendPos val="tr"/>
      <c:layout>
        <c:manualLayout>
          <c:xMode val="edge"/>
          <c:yMode val="edge"/>
          <c:x val="0.66677403846153804"/>
          <c:y val="0.64283950617283903"/>
          <c:w val="0.30880288461538502"/>
          <c:h val="0.14578135461466885"/>
        </c:manualLayout>
      </c:layout>
      <c:overlay val="1"/>
      <c:spPr>
        <a:solidFill>
          <a:srgbClr val="FFFFFF"/>
        </a:solidFill>
        <a:ln w="12700">
          <a:solidFill>
            <a:srgbClr val="000000"/>
          </a:solidFill>
          <a:prstDash val="solid"/>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1340152993695"/>
          <c:y val="4.4040521372811697E-2"/>
          <c:w val="0.86107591251948212"/>
          <c:h val="0.72404548568630112"/>
        </c:manualLayout>
      </c:layout>
      <c:barChart>
        <c:barDir val="col"/>
        <c:grouping val="clustered"/>
        <c:varyColors val="0"/>
        <c:ser>
          <c:idx val="0"/>
          <c:order val="0"/>
          <c:tx>
            <c:strRef>
              <c:f>Tabelle1!$A$436</c:f>
              <c:strCache>
                <c:ptCount val="1"/>
                <c:pt idx="0">
                  <c:v>﻿Average improvement </c:v>
                </c:pt>
              </c:strCache>
            </c:strRef>
          </c:tx>
          <c:spPr>
            <a:solidFill>
              <a:srgbClr val="00AC5B"/>
            </a:solidFill>
            <a:ln w="25400">
              <a:solidFill>
                <a:srgbClr val="000000"/>
              </a:solidFill>
              <a:prstDash val="solid"/>
            </a:ln>
          </c:spPr>
          <c:invertIfNegative val="0"/>
          <c:trendline>
            <c:spPr>
              <a:ln w="25400">
                <a:prstDash val="dash"/>
              </a:ln>
            </c:spPr>
            <c:trendlineType val="log"/>
            <c:dispRSqr val="0"/>
            <c:dispEq val="0"/>
          </c:trendline>
          <c:errBars>
            <c:errBarType val="both"/>
            <c:errValType val="cust"/>
            <c:noEndCap val="0"/>
            <c:pl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plus>
            <c:min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minus>
            <c:spPr>
              <a:noFill/>
              <a:ln w="25400" cap="flat" cmpd="sng" algn="ctr">
                <a:solidFill>
                  <a:schemeClr val="tx1">
                    <a:lumMod val="65000"/>
                    <a:lumOff val="35000"/>
                  </a:schemeClr>
                </a:solidFill>
                <a:round/>
              </a:ln>
              <a:effectLst/>
            </c:spPr>
          </c:errBars>
          <c:cat>
            <c:numRef>
              <c:f>Tabelle1!$A$437:$A$446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Tabelle1!$E$437:$E$446</c:f>
              <c:numCache>
                <c:formatCode>General</c:formatCode>
                <c:ptCount val="10"/>
                <c:pt idx="0">
                  <c:v>28.557788303622239</c:v>
                </c:pt>
                <c:pt idx="1">
                  <c:v>9.6437360822474929</c:v>
                </c:pt>
                <c:pt idx="2">
                  <c:v>6.784310435620208</c:v>
                </c:pt>
                <c:pt idx="3">
                  <c:v>6.8319752938816247</c:v>
                </c:pt>
                <c:pt idx="4">
                  <c:v>5.0153588610892275</c:v>
                </c:pt>
                <c:pt idx="5">
                  <c:v>8.5988604552124137</c:v>
                </c:pt>
                <c:pt idx="6">
                  <c:v>8.3205383586606469</c:v>
                </c:pt>
                <c:pt idx="7">
                  <c:v>7.2904869617609656</c:v>
                </c:pt>
                <c:pt idx="8">
                  <c:v>6.1782798526237155</c:v>
                </c:pt>
                <c:pt idx="9">
                  <c:v>6.3820115730335871</c:v>
                </c:pt>
              </c:numCache>
            </c:numRef>
          </c:val>
          <c:extLst>
            <c:ext xmlns:c16="http://schemas.microsoft.com/office/drawing/2014/chart" uri="{C3380CC4-5D6E-409C-BE32-E72D297353CC}">
              <c16:uniqueId val="{00000001-7446-4A49-9185-48A9C09C298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rgbClr val="000000"/>
                    </a:solidFill>
                    <a:latin typeface="Arial" panose="020B0604020202020204" pitchFamily="34" charset="0"/>
                    <a:ea typeface="宋体"/>
                    <a:cs typeface="Arial" panose="020B0604020202020204" pitchFamily="34" charset="0"/>
                  </a:defRPr>
                </a:pPr>
                <a:r>
                  <a:rPr lang="en-US" altLang="zh-CN" sz="1800" b="0" i="0" baseline="0" dirty="0">
                    <a:effectLst/>
                    <a:latin typeface="Arial" panose="020B0604020202020204" pitchFamily="34" charset="0"/>
                    <a:cs typeface="Arial" panose="020B0604020202020204" pitchFamily="34" charset="0"/>
                  </a:rPr>
                  <a:t>﻿</a:t>
                </a:r>
                <a:r>
                  <a:rPr lang="en-US" altLang="zh-CN" sz="1800" b="0" i="0" baseline="0" dirty="0" err="1">
                    <a:effectLst/>
                    <a:latin typeface="Arial" panose="020B0604020202020204" pitchFamily="34" charset="0"/>
                    <a:cs typeface="Arial" panose="020B0604020202020204" pitchFamily="34" charset="0"/>
                  </a:rPr>
                  <a:t>Trainingsdatenanteil</a:t>
                </a:r>
                <a:r>
                  <a:rPr lang="en-US" altLang="zh-CN" sz="1800" b="0" i="0" baseline="0" dirty="0">
                    <a:effectLst/>
                    <a:latin typeface="Arial" panose="020B0604020202020204" pitchFamily="34" charset="0"/>
                    <a:cs typeface="Arial" panose="020B0604020202020204" pitchFamily="34" charset="0"/>
                  </a:rPr>
                  <a:t> am </a:t>
                </a:r>
                <a:r>
                  <a:rPr lang="en-US" altLang="zh-CN" sz="1800" b="0" i="0" baseline="0" dirty="0" err="1">
                    <a:effectLst/>
                    <a:latin typeface="Arial" panose="020B0604020202020204" pitchFamily="34" charset="0"/>
                    <a:cs typeface="Arial" panose="020B0604020202020204" pitchFamily="34" charset="0"/>
                  </a:rPr>
                  <a:t>Gesamtdatensatz</a:t>
                </a:r>
                <a:r>
                  <a:rPr lang="en-US" altLang="zh-CN" sz="1800" b="0" i="0" baseline="0" dirty="0">
                    <a:effectLst/>
                    <a:latin typeface="Arial" panose="020B0604020202020204" pitchFamily="34" charset="0"/>
                    <a:cs typeface="Arial" panose="020B0604020202020204" pitchFamily="34" charset="0"/>
                  </a:rPr>
                  <a:t> [%]</a:t>
                </a:r>
                <a:endParaRPr lang="zh-CN" altLang="zh-CN" dirty="0">
                  <a:effectLst/>
                  <a:latin typeface="Arial" panose="020B0604020202020204" pitchFamily="34" charset="0"/>
                  <a:cs typeface="Arial" panose="020B0604020202020204" pitchFamily="34" charset="0"/>
                </a:endParaRPr>
              </a:p>
            </c:rich>
          </c:tx>
          <c:overlay val="0"/>
        </c:title>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ax val="35"/>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dirty="0"/>
                  <a:t>R</a:t>
                </a:r>
                <a:r>
                  <a:rPr lang="de-DE" altLang="zh-CN" baseline="30000" dirty="0"/>
                  <a:t>2</a:t>
                </a:r>
                <a:r>
                  <a:rPr lang="de-DE" altLang="zh-CN" dirty="0"/>
                  <a:t> ﻿Verbesserung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noFill/>
        <a:ln w="12700">
          <a:solidFill>
            <a:srgbClr val="000000"/>
          </a:solidFill>
          <a:prstDash val="solid"/>
        </a:ln>
      </c:spPr>
    </c:plotArea>
    <c:legend>
      <c:legendPos val="r"/>
      <c:legendEntry>
        <c:idx val="0"/>
        <c:txPr>
          <a:bodyPr/>
          <a:lstStyle/>
          <a:p>
            <a:pPr>
              <a:defRPr sz="1200">
                <a:latin typeface="Arial" panose="020B0604020202020204" pitchFamily="34" charset="0"/>
                <a:cs typeface="Arial" panose="020B0604020202020204" pitchFamily="34" charset="0"/>
              </a:defRPr>
            </a:pPr>
            <a:endParaRPr lang="zh-CN"/>
          </a:p>
        </c:txPr>
      </c:legendEntry>
      <c:legendEntry>
        <c:idx val="1"/>
        <c:txPr>
          <a:bodyPr/>
          <a:lstStyle/>
          <a:p>
            <a:pPr>
              <a:defRPr sz="1200">
                <a:latin typeface="Arial" panose="020B0604020202020204" pitchFamily="34" charset="0"/>
                <a:cs typeface="Arial" panose="020B0604020202020204" pitchFamily="34" charset="0"/>
              </a:defRPr>
            </a:pPr>
            <a:endParaRPr lang="zh-CN"/>
          </a:p>
        </c:txPr>
      </c:legendEntry>
      <c:layout>
        <c:manualLayout>
          <c:xMode val="edge"/>
          <c:yMode val="edge"/>
          <c:x val="0.52134823428976396"/>
          <c:y val="0.13200111095681155"/>
          <c:w val="0.42617082590429972"/>
          <c:h val="0.16059899088089616"/>
        </c:manualLayout>
      </c:layout>
      <c:overlay val="0"/>
      <c:spPr>
        <a:solidFill>
          <a:srgbClr val="FFFFFF"/>
        </a:solidFill>
        <a:ln>
          <a:solidFill>
            <a:srgbClr val="000000"/>
          </a:solidFill>
        </a:ln>
      </c:spPr>
      <c:txPr>
        <a:bodyPr/>
        <a:lstStyle/>
        <a:p>
          <a:pPr>
            <a:defRPr sz="1200"/>
          </a:pPr>
          <a:endParaRPr lang="zh-CN"/>
        </a:p>
      </c:txPr>
    </c:legend>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57489930448003E-2"/>
          <c:y val="3.9341358024691402E-2"/>
          <c:w val="0.92170151390506305"/>
          <c:h val="0.85830772299878499"/>
        </c:manualLayout>
      </c:layout>
      <c:lineChart>
        <c:grouping val="standard"/>
        <c:varyColors val="0"/>
        <c:ser>
          <c:idx val="0"/>
          <c:order val="0"/>
          <c:tx>
            <c:strRef>
              <c:f>Tabelle1!$B$1</c:f>
              <c:strCache>
                <c:ptCount val="1"/>
                <c:pt idx="0">
                  <c:v>No Transfer Learning</c:v>
                </c:pt>
              </c:strCache>
            </c:strRef>
          </c:tx>
          <c:spPr>
            <a:ln w="25400" cap="rnd">
              <a:solidFill>
                <a:srgbClr val="000000"/>
              </a:solidFill>
              <a:prstDash val="solid"/>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Tabelle1!$B$2:$B$102</c:f>
              <c:numCache>
                <c:formatCode>General</c:formatCode>
                <c:ptCount val="101"/>
                <c:pt idx="0">
                  <c:v>2.4690087971667399E-2</c:v>
                </c:pt>
                <c:pt idx="1">
                  <c:v>4.8770575499285998E-2</c:v>
                </c:pt>
                <c:pt idx="2">
                  <c:v>7.2256513671447101E-2</c:v>
                </c:pt>
                <c:pt idx="3">
                  <c:v>9.5162581964040496E-2</c:v>
                </c:pt>
                <c:pt idx="4">
                  <c:v>0.117503097415405</c:v>
                </c:pt>
                <c:pt idx="5">
                  <c:v>0.139292023574942</c:v>
                </c:pt>
                <c:pt idx="6">
                  <c:v>0.160542979230793</c:v>
                </c:pt>
                <c:pt idx="7">
                  <c:v>0.18126924692201801</c:v>
                </c:pt>
                <c:pt idx="8">
                  <c:v>0.20148378124062299</c:v>
                </c:pt>
                <c:pt idx="9">
                  <c:v>0.22119921692859501</c:v>
                </c:pt>
                <c:pt idx="10">
                  <c:v>0.240427876775032</c:v>
                </c:pt>
                <c:pt idx="11">
                  <c:v>0.25918177931828201</c:v>
                </c:pt>
                <c:pt idx="12">
                  <c:v>0.27747264635792801</c:v>
                </c:pt>
                <c:pt idx="13">
                  <c:v>0.295311910281287</c:v>
                </c:pt>
                <c:pt idx="14">
                  <c:v>0.31271072120902799</c:v>
                </c:pt>
                <c:pt idx="15">
                  <c:v>0.32967995396436101</c:v>
                </c:pt>
                <c:pt idx="16">
                  <c:v>0.34623021487015299</c:v>
                </c:pt>
                <c:pt idx="17">
                  <c:v>0.362371848378227</c:v>
                </c:pt>
                <c:pt idx="18">
                  <c:v>0.37811494353497999</c:v>
                </c:pt>
                <c:pt idx="19">
                  <c:v>0.39346934028736702</c:v>
                </c:pt>
                <c:pt idx="20">
                  <c:v>0.408444635633185</c:v>
                </c:pt>
                <c:pt idx="21">
                  <c:v>0.42305018961951302</c:v>
                </c:pt>
                <c:pt idx="22">
                  <c:v>0.43729513119304397</c:v>
                </c:pt>
                <c:pt idx="23">
                  <c:v>0.451188363905974</c:v>
                </c:pt>
                <c:pt idx="24">
                  <c:v>0.46473857148101</c:v>
                </c:pt>
                <c:pt idx="25">
                  <c:v>0.47795422323898401</c:v>
                </c:pt>
                <c:pt idx="26">
                  <c:v>0.49084357939245099</c:v>
                </c:pt>
                <c:pt idx="27">
                  <c:v>0.50341469620859003</c:v>
                </c:pt>
                <c:pt idx="28">
                  <c:v>0.51567543104463798</c:v>
                </c:pt>
                <c:pt idx="29">
                  <c:v>0.52763344725898498</c:v>
                </c:pt>
                <c:pt idx="30">
                  <c:v>0.53929621900103397</c:v>
                </c:pt>
                <c:pt idx="31">
                  <c:v>0.55067103588277799</c:v>
                </c:pt>
                <c:pt idx="32">
                  <c:v>0.56176500753505099</c:v>
                </c:pt>
                <c:pt idx="33">
                  <c:v>0.57258506805127296</c:v>
                </c:pt>
                <c:pt idx="34">
                  <c:v>0.583137980321492</c:v>
                </c:pt>
                <c:pt idx="35">
                  <c:v>0.593430340259401</c:v>
                </c:pt>
                <c:pt idx="36">
                  <c:v>0.60346858092500699</c:v>
                </c:pt>
                <c:pt idx="37">
                  <c:v>0.61325897654549899</c:v>
                </c:pt>
                <c:pt idx="38">
                  <c:v>0.62280764643684305</c:v>
                </c:pt>
                <c:pt idx="39">
                  <c:v>0.632120558828558</c:v>
                </c:pt>
                <c:pt idx="40">
                  <c:v>0.641203534594048</c:v>
                </c:pt>
                <c:pt idx="41">
                  <c:v>0.65006225088884495</c:v>
                </c:pt>
                <c:pt idx="42">
                  <c:v>0.65870224469900596</c:v>
                </c:pt>
                <c:pt idx="43">
                  <c:v>0.66712891630192095</c:v>
                </c:pt>
                <c:pt idx="44">
                  <c:v>0.67534753264165004</c:v>
                </c:pt>
                <c:pt idx="45">
                  <c:v>0.68336323062094695</c:v>
                </c:pt>
                <c:pt idx="46">
                  <c:v>0.69118102031198003</c:v>
                </c:pt>
                <c:pt idx="47">
                  <c:v>0.69880578808779803</c:v>
                </c:pt>
                <c:pt idx="48">
                  <c:v>0.70624229967646701</c:v>
                </c:pt>
                <c:pt idx="49">
                  <c:v>0.71349520313980996</c:v>
                </c:pt>
                <c:pt idx="50">
                  <c:v>0.72056903177859299</c:v>
                </c:pt>
                <c:pt idx="51">
                  <c:v>0.72746820696598702</c:v>
                </c:pt>
                <c:pt idx="52">
                  <c:v>0.73419704091107296</c:v>
                </c:pt>
                <c:pt idx="53">
                  <c:v>0.74075973935410899</c:v>
                </c:pt>
                <c:pt idx="54">
                  <c:v>0.74716040419525398</c:v>
                </c:pt>
                <c:pt idx="55">
                  <c:v>0.75340303605839398</c:v>
                </c:pt>
                <c:pt idx="56">
                  <c:v>0.75949153679165804</c:v>
                </c:pt>
                <c:pt idx="57">
                  <c:v>0.76542971190620201</c:v>
                </c:pt>
                <c:pt idx="58">
                  <c:v>0.77122127295477805</c:v>
                </c:pt>
                <c:pt idx="59">
                  <c:v>0.77686983985156999</c:v>
                </c:pt>
                <c:pt idx="60">
                  <c:v>0.78237894313476697</c:v>
                </c:pt>
                <c:pt idx="61">
                  <c:v>0.78775202617325701</c:v>
                </c:pt>
                <c:pt idx="62">
                  <c:v>0.79299244731884699</c:v>
                </c:pt>
                <c:pt idx="63">
                  <c:v>0.79810348200534498</c:v>
                </c:pt>
                <c:pt idx="64">
                  <c:v>0.80308832479580605</c:v>
                </c:pt>
                <c:pt idx="65">
                  <c:v>0.807950091379246</c:v>
                </c:pt>
                <c:pt idx="66">
                  <c:v>0.81269182051804301</c:v>
                </c:pt>
                <c:pt idx="67">
                  <c:v>0.81731647594726498</c:v>
                </c:pt>
                <c:pt idx="68">
                  <c:v>0.82182694822710201</c:v>
                </c:pt>
                <c:pt idx="69">
                  <c:v>0.82622605654955505</c:v>
                </c:pt>
                <c:pt idx="70">
                  <c:v>0.83051655050052997</c:v>
                </c:pt>
                <c:pt idx="71">
                  <c:v>0.834701111778413</c:v>
                </c:pt>
                <c:pt idx="72">
                  <c:v>0.83878235587022298</c:v>
                </c:pt>
                <c:pt idx="73">
                  <c:v>0.84276283368637195</c:v>
                </c:pt>
                <c:pt idx="74">
                  <c:v>0.846645033155072</c:v>
                </c:pt>
                <c:pt idx="75">
                  <c:v>0.85043138077736502</c:v>
                </c:pt>
                <c:pt idx="76">
                  <c:v>0.854124243143773</c:v>
                </c:pt>
                <c:pt idx="77">
                  <c:v>0.85772592841348605</c:v>
                </c:pt>
                <c:pt idx="78">
                  <c:v>0.86123868775704504</c:v>
                </c:pt>
                <c:pt idx="79">
                  <c:v>0.86466471676338696</c:v>
                </c:pt>
                <c:pt idx="80">
                  <c:v>0.86800615681216997</c:v>
                </c:pt>
                <c:pt idx="81">
                  <c:v>0.87126509641219596</c:v>
                </c:pt>
                <c:pt idx="82">
                  <c:v>0.87444357250680305</c:v>
                </c:pt>
                <c:pt idx="83">
                  <c:v>0.87754357174701803</c:v>
                </c:pt>
                <c:pt idx="84">
                  <c:v>0.88056703173327999</c:v>
                </c:pt>
                <c:pt idx="85">
                  <c:v>0.88351584222650303</c:v>
                </c:pt>
                <c:pt idx="86">
                  <c:v>0.88639184632923596</c:v>
                </c:pt>
                <c:pt idx="87">
                  <c:v>0.88919684163766599</c:v>
                </c:pt>
                <c:pt idx="88">
                  <c:v>0.89193258136517095</c:v>
                </c:pt>
                <c:pt idx="89">
                  <c:v>0.89460077543813599</c:v>
                </c:pt>
                <c:pt idx="90">
                  <c:v>0.89720309156471401</c:v>
                </c:pt>
                <c:pt idx="91">
                  <c:v>0.89974115627719597</c:v>
                </c:pt>
                <c:pt idx="92">
                  <c:v>0.90221655594865002</c:v>
                </c:pt>
                <c:pt idx="93">
                  <c:v>0.90463083778444997</c:v>
                </c:pt>
                <c:pt idx="94">
                  <c:v>0.90698551078933698</c:v>
                </c:pt>
                <c:pt idx="95">
                  <c:v>0.90928204671058799</c:v>
                </c:pt>
                <c:pt idx="96">
                  <c:v>0.91152188095791298</c:v>
                </c:pt>
                <c:pt idx="97">
                  <c:v>0.91370641350062998</c:v>
                </c:pt>
                <c:pt idx="98">
                  <c:v>0.91583700974269</c:v>
                </c:pt>
                <c:pt idx="99">
                  <c:v>0.91791500137610105</c:v>
                </c:pt>
                <c:pt idx="100">
                  <c:v>0.91994168721327996</c:v>
                </c:pt>
              </c:numCache>
            </c:numRef>
          </c:val>
          <c:smooth val="0"/>
          <c:extLst>
            <c:ext xmlns:c16="http://schemas.microsoft.com/office/drawing/2014/chart" uri="{C3380CC4-5D6E-409C-BE32-E72D297353CC}">
              <c16:uniqueId val="{00000000-5B42-0E4A-B1D1-7E3185820F6D}"/>
            </c:ext>
          </c:extLst>
        </c:ser>
        <c:ser>
          <c:idx val="1"/>
          <c:order val="1"/>
          <c:tx>
            <c:strRef>
              <c:f>Tabelle1!$C$1</c:f>
              <c:strCache>
                <c:ptCount val="1"/>
                <c:pt idx="0">
                  <c:v>Transfer Learning</c:v>
                </c:pt>
              </c:strCache>
            </c:strRef>
          </c:tx>
          <c:spPr>
            <a:ln w="25400" cap="rnd">
              <a:solidFill>
                <a:srgbClr val="00B050"/>
              </a:solidFill>
              <a:prstDash val="dash"/>
              <a:round/>
            </a:ln>
            <a:effectLst/>
          </c:spPr>
          <c:marker>
            <c:symbol val="none"/>
          </c:marker>
          <c:cat>
            <c:numRef>
              <c:f>Tabelle1!$A$2:$A$102</c:f>
              <c:numCache>
                <c:formatCode>General</c:formatCode>
                <c:ptCount val="10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5.7</c:v>
                </c:pt>
                <c:pt idx="58">
                  <c:v>5.8</c:v>
                </c:pt>
                <c:pt idx="59">
                  <c:v>5.9</c:v>
                </c:pt>
                <c:pt idx="60">
                  <c:v>6</c:v>
                </c:pt>
                <c:pt idx="61">
                  <c:v>6.1</c:v>
                </c:pt>
                <c:pt idx="62">
                  <c:v>6.2</c:v>
                </c:pt>
                <c:pt idx="63">
                  <c:v>6.3</c:v>
                </c:pt>
                <c:pt idx="64">
                  <c:v>6.4</c:v>
                </c:pt>
                <c:pt idx="65">
                  <c:v>6.5</c:v>
                </c:pt>
                <c:pt idx="66">
                  <c:v>6.6</c:v>
                </c:pt>
                <c:pt idx="67">
                  <c:v>6.7</c:v>
                </c:pt>
                <c:pt idx="68">
                  <c:v>6.8</c:v>
                </c:pt>
                <c:pt idx="69">
                  <c:v>6.9</c:v>
                </c:pt>
                <c:pt idx="70">
                  <c:v>7</c:v>
                </c:pt>
                <c:pt idx="71">
                  <c:v>7.1</c:v>
                </c:pt>
                <c:pt idx="72">
                  <c:v>7.2</c:v>
                </c:pt>
                <c:pt idx="73">
                  <c:v>7.3</c:v>
                </c:pt>
                <c:pt idx="74">
                  <c:v>7.4</c:v>
                </c:pt>
                <c:pt idx="75">
                  <c:v>7.5</c:v>
                </c:pt>
                <c:pt idx="76">
                  <c:v>7.6</c:v>
                </c:pt>
                <c:pt idx="77">
                  <c:v>7.7</c:v>
                </c:pt>
                <c:pt idx="78">
                  <c:v>7.8</c:v>
                </c:pt>
                <c:pt idx="79">
                  <c:v>7.9</c:v>
                </c:pt>
                <c:pt idx="80">
                  <c:v>8</c:v>
                </c:pt>
                <c:pt idx="81">
                  <c:v>8.1</c:v>
                </c:pt>
                <c:pt idx="82">
                  <c:v>8.1999999999999993</c:v>
                </c:pt>
                <c:pt idx="83">
                  <c:v>8.3000000000000007</c:v>
                </c:pt>
                <c:pt idx="84">
                  <c:v>8.4</c:v>
                </c:pt>
                <c:pt idx="85">
                  <c:v>8.5</c:v>
                </c:pt>
                <c:pt idx="86">
                  <c:v>8.6</c:v>
                </c:pt>
                <c:pt idx="87">
                  <c:v>8.6999999999999993</c:v>
                </c:pt>
                <c:pt idx="88">
                  <c:v>8.8000000000000007</c:v>
                </c:pt>
                <c:pt idx="89">
                  <c:v>8.9</c:v>
                </c:pt>
                <c:pt idx="90">
                  <c:v>9</c:v>
                </c:pt>
                <c:pt idx="91">
                  <c:v>9.1</c:v>
                </c:pt>
                <c:pt idx="92">
                  <c:v>9.1999999999999993</c:v>
                </c:pt>
                <c:pt idx="93">
                  <c:v>9.3000000000000007</c:v>
                </c:pt>
                <c:pt idx="94">
                  <c:v>9.4</c:v>
                </c:pt>
                <c:pt idx="95">
                  <c:v>9.5</c:v>
                </c:pt>
                <c:pt idx="96">
                  <c:v>9.6</c:v>
                </c:pt>
                <c:pt idx="97">
                  <c:v>9.6999999999999993</c:v>
                </c:pt>
                <c:pt idx="98">
                  <c:v>9.8000000000000007</c:v>
                </c:pt>
                <c:pt idx="99">
                  <c:v>9.9</c:v>
                </c:pt>
                <c:pt idx="100">
                  <c:v>10</c:v>
                </c:pt>
              </c:numCache>
            </c:numRef>
          </c:cat>
          <c:val>
            <c:numRef>
              <c:f>Tabelle1!$C$2:$C$102</c:f>
              <c:numCache>
                <c:formatCode>General</c:formatCode>
                <c:ptCount val="101"/>
                <c:pt idx="0">
                  <c:v>0.248770575499286</c:v>
                </c:pt>
                <c:pt idx="1">
                  <c:v>0.29516258196403999</c:v>
                </c:pt>
                <c:pt idx="2">
                  <c:v>0.33929202357494198</c:v>
                </c:pt>
                <c:pt idx="3">
                  <c:v>0.38126924692201802</c:v>
                </c:pt>
                <c:pt idx="4">
                  <c:v>0.42119921692859502</c:v>
                </c:pt>
                <c:pt idx="5">
                  <c:v>0.45918177931828202</c:v>
                </c:pt>
                <c:pt idx="6">
                  <c:v>0.49531191028128702</c:v>
                </c:pt>
                <c:pt idx="7">
                  <c:v>0.52967995396436096</c:v>
                </c:pt>
                <c:pt idx="8">
                  <c:v>0.56237184837822696</c:v>
                </c:pt>
                <c:pt idx="9">
                  <c:v>0.59346934028736698</c:v>
                </c:pt>
                <c:pt idx="10">
                  <c:v>0.62305018961951297</c:v>
                </c:pt>
                <c:pt idx="11">
                  <c:v>0.65118836390597401</c:v>
                </c:pt>
                <c:pt idx="12">
                  <c:v>0.67795422323898402</c:v>
                </c:pt>
                <c:pt idx="13">
                  <c:v>0.70341469620859098</c:v>
                </c:pt>
                <c:pt idx="14">
                  <c:v>0.72763344725898504</c:v>
                </c:pt>
                <c:pt idx="15">
                  <c:v>0.75067103588277795</c:v>
                </c:pt>
                <c:pt idx="16">
                  <c:v>0.77258506805127303</c:v>
                </c:pt>
                <c:pt idx="17">
                  <c:v>0.79343034025940096</c:v>
                </c:pt>
                <c:pt idx="18">
                  <c:v>0.81325897654549895</c:v>
                </c:pt>
                <c:pt idx="19">
                  <c:v>0.83212055882855795</c:v>
                </c:pt>
                <c:pt idx="20">
                  <c:v>0.85006225088884502</c:v>
                </c:pt>
                <c:pt idx="21">
                  <c:v>0.86712891630192002</c:v>
                </c:pt>
                <c:pt idx="22">
                  <c:v>0.88336323062094702</c:v>
                </c:pt>
                <c:pt idx="23">
                  <c:v>0.89880578808779799</c:v>
                </c:pt>
                <c:pt idx="24">
                  <c:v>0.91349520313981003</c:v>
                </c:pt>
                <c:pt idx="25">
                  <c:v>0.92746820696598697</c:v>
                </c:pt>
                <c:pt idx="26">
                  <c:v>0.94075973935410895</c:v>
                </c:pt>
                <c:pt idx="27">
                  <c:v>0.95340303605839405</c:v>
                </c:pt>
                <c:pt idx="28">
                  <c:v>0.96542971190620197</c:v>
                </c:pt>
                <c:pt idx="29">
                  <c:v>0.97686983985157005</c:v>
                </c:pt>
                <c:pt idx="30">
                  <c:v>0.98775202617325697</c:v>
                </c:pt>
                <c:pt idx="31">
                  <c:v>0.99810348200534504</c:v>
                </c:pt>
                <c:pt idx="32">
                  <c:v>1.0079500913792501</c:v>
                </c:pt>
                <c:pt idx="33">
                  <c:v>1.0173164759472699</c:v>
                </c:pt>
                <c:pt idx="34">
                  <c:v>1.02622605654955</c:v>
                </c:pt>
                <c:pt idx="35">
                  <c:v>1.03470111177841</c:v>
                </c:pt>
                <c:pt idx="36">
                  <c:v>1.0427628336863699</c:v>
                </c:pt>
                <c:pt idx="37">
                  <c:v>1.05043138077736</c:v>
                </c:pt>
                <c:pt idx="38">
                  <c:v>1.0577259284134899</c:v>
                </c:pt>
                <c:pt idx="39">
                  <c:v>1.06466471676339</c:v>
                </c:pt>
                <c:pt idx="40">
                  <c:v>1.0712650964121999</c:v>
                </c:pt>
                <c:pt idx="41">
                  <c:v>1.0775435717470201</c:v>
                </c:pt>
                <c:pt idx="42">
                  <c:v>1.0835158422265001</c:v>
                </c:pt>
                <c:pt idx="43">
                  <c:v>1.0891968416376701</c:v>
                </c:pt>
                <c:pt idx="44">
                  <c:v>1.0946007754381399</c:v>
                </c:pt>
                <c:pt idx="45">
                  <c:v>1.0997411562771999</c:v>
                </c:pt>
                <c:pt idx="46">
                  <c:v>1.10463083778445</c:v>
                </c:pt>
                <c:pt idx="47">
                  <c:v>1.1092820467105899</c:v>
                </c:pt>
                <c:pt idx="48">
                  <c:v>1.11370641350063</c:v>
                </c:pt>
                <c:pt idx="49">
                  <c:v>1.1179150013760999</c:v>
                </c:pt>
                <c:pt idx="50">
                  <c:v>1.1219183339988501</c:v>
                </c:pt>
                <c:pt idx="51">
                  <c:v>1.12572642178567</c:v>
                </c:pt>
                <c:pt idx="52">
                  <c:v>1.12934878693957</c:v>
                </c:pt>
                <c:pt idx="53">
                  <c:v>1.13279448726025</c:v>
                </c:pt>
                <c:pt idx="54">
                  <c:v>1.1360721387932899</c:v>
                </c:pt>
                <c:pt idx="55">
                  <c:v>1.13918993737478</c:v>
                </c:pt>
                <c:pt idx="56">
                  <c:v>1.1421556791251599</c:v>
                </c:pt>
                <c:pt idx="57">
                  <c:v>1.1449767799435899</c:v>
                </c:pt>
                <c:pt idx="58">
                  <c:v>1.1476602940515701</c:v>
                </c:pt>
                <c:pt idx="59">
                  <c:v>1.1502129316321399</c:v>
                </c:pt>
                <c:pt idx="60">
                  <c:v>1.1526410756088601</c:v>
                </c:pt>
                <c:pt idx="61">
                  <c:v>1.1549507976064399</c:v>
                </c:pt>
                <c:pt idx="62">
                  <c:v>1.1571478731329601</c:v>
                </c:pt>
                <c:pt idx="63">
                  <c:v>1.15923779602163</c:v>
                </c:pt>
                <c:pt idx="64">
                  <c:v>1.16122579216828</c:v>
                </c:pt>
                <c:pt idx="65">
                  <c:v>1.16311683259876</c:v>
                </c:pt>
                <c:pt idx="66">
                  <c:v>1.1649156458991501</c:v>
                </c:pt>
                <c:pt idx="67">
                  <c:v>1.16662673003967</c:v>
                </c:pt>
                <c:pt idx="68">
                  <c:v>1.16825436362193</c:v>
                </c:pt>
                <c:pt idx="69">
                  <c:v>1.16980261657768</c:v>
                </c:pt>
                <c:pt idx="70">
                  <c:v>1.17127536034576</c:v>
                </c:pt>
                <c:pt idx="71">
                  <c:v>1.17267627755271</c:v>
                </c:pt>
                <c:pt idx="72">
                  <c:v>1.17400887122124</c:v>
                </c:pt>
                <c:pt idx="73">
                  <c:v>1.1752764735296599</c:v>
                </c:pt>
                <c:pt idx="74">
                  <c:v>1.1764822541439901</c:v>
                </c:pt>
                <c:pt idx="75">
                  <c:v>1.1776292281438301</c:v>
                </c:pt>
                <c:pt idx="76">
                  <c:v>1.1787202635616201</c:v>
                </c:pt>
                <c:pt idx="77">
                  <c:v>1.1797580885542001</c:v>
                </c:pt>
                <c:pt idx="78">
                  <c:v>1.1807452982246101</c:v>
                </c:pt>
                <c:pt idx="79">
                  <c:v>1.18168436111127</c:v>
                </c:pt>
                <c:pt idx="80">
                  <c:v>1.18257762536051</c:v>
                </c:pt>
                <c:pt idx="81">
                  <c:v>1.1834273245982401</c:v>
                </c:pt>
                <c:pt idx="82">
                  <c:v>1.1842355835151499</c:v>
                </c:pt>
                <c:pt idx="83">
                  <c:v>1.18500442317952</c:v>
                </c:pt>
                <c:pt idx="84">
                  <c:v>1.185735766091</c:v>
                </c:pt>
                <c:pt idx="85">
                  <c:v>1.1864314409878001</c:v>
                </c:pt>
                <c:pt idx="86">
                  <c:v>1.1870931874195201</c:v>
                </c:pt>
                <c:pt idx="87">
                  <c:v>1.1877226600969299</c:v>
                </c:pt>
                <c:pt idx="88">
                  <c:v>1.1883214330295999</c:v>
                </c:pt>
                <c:pt idx="89">
                  <c:v>1.1888910034617599</c:v>
                </c:pt>
                <c:pt idx="90">
                  <c:v>1.1894327956161499</c:v>
                </c:pt>
                <c:pt idx="91">
                  <c:v>1.18994816425537</c:v>
                </c:pt>
                <c:pt idx="92">
                  <c:v>1.1904383980694599</c:v>
                </c:pt>
                <c:pt idx="93">
                  <c:v>1.1909047228983001</c:v>
                </c:pt>
                <c:pt idx="94">
                  <c:v>1.19134830479688</c:v>
                </c:pt>
                <c:pt idx="95">
                  <c:v>1.1917702529509799</c:v>
                </c:pt>
                <c:pt idx="96">
                  <c:v>1.1921716224507699</c:v>
                </c:pt>
                <c:pt idx="97">
                  <c:v>1.1925534169290799</c:v>
                </c:pt>
                <c:pt idx="98">
                  <c:v>1.19291659107095</c:v>
                </c:pt>
                <c:pt idx="99">
                  <c:v>1.1932620530009099</c:v>
                </c:pt>
                <c:pt idx="100">
                  <c:v>1.1935906665537399</c:v>
                </c:pt>
              </c:numCache>
            </c:numRef>
          </c:val>
          <c:smooth val="0"/>
          <c:extLst>
            <c:ext xmlns:c16="http://schemas.microsoft.com/office/drawing/2014/chart" uri="{C3380CC4-5D6E-409C-BE32-E72D297353CC}">
              <c16:uniqueId val="{00000001-5B42-0E4A-B1D1-7E3185820F6D}"/>
            </c:ext>
          </c:extLst>
        </c:ser>
        <c:dLbls>
          <c:showLegendKey val="0"/>
          <c:showVal val="0"/>
          <c:showCatName val="0"/>
          <c:showSerName val="0"/>
          <c:showPercent val="0"/>
          <c:showBubbleSize val="0"/>
        </c:dLbls>
        <c:smooth val="0"/>
        <c:axId val="406996480"/>
        <c:axId val="406994512"/>
      </c:lineChart>
      <c:catAx>
        <c:axId val="406996480"/>
        <c:scaling>
          <c:orientation val="minMax"/>
        </c:scaling>
        <c:delete val="0"/>
        <c:axPos val="b"/>
        <c:majorGridlines>
          <c:spPr>
            <a:ln w="12700" cap="flat" cmpd="sng" algn="ctr">
              <a:solidFill>
                <a:srgbClr val="000000"/>
              </a:solidFill>
              <a:prstDash val="solid"/>
              <a:round/>
            </a:ln>
            <a:effectLst/>
          </c:spPr>
        </c:majorGridlines>
        <c:title>
          <c:tx>
            <c:rich>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de-DE"/>
                  <a:t>Amount of</a:t>
                </a:r>
                <a:r>
                  <a:rPr lang="de-DE" baseline="0"/>
                  <a:t> training</a:t>
                </a:r>
                <a:endParaRPr lang="de-DE"/>
              </a:p>
            </c:rich>
          </c:tx>
          <c:layout>
            <c:manualLayout>
              <c:xMode val="edge"/>
              <c:yMode val="edge"/>
              <c:x val="0.45000844017093999"/>
              <c:y val="0.90670987654321"/>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cap="flat" cmpd="sng" algn="ctr">
            <a:solidFill>
              <a:srgbClr val="000000"/>
            </a:solidFill>
            <a:round/>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4512"/>
        <c:crosses val="autoZero"/>
        <c:auto val="1"/>
        <c:lblAlgn val="ctr"/>
        <c:lblOffset val="100"/>
        <c:tickMarkSkip val="10"/>
        <c:noMultiLvlLbl val="0"/>
      </c:catAx>
      <c:valAx>
        <c:axId val="406994512"/>
        <c:scaling>
          <c:orientation val="minMax"/>
        </c:scaling>
        <c:delete val="0"/>
        <c:axPos val="l"/>
        <c:majorGridlines>
          <c:spPr>
            <a:ln w="12700" cap="flat" cmpd="sng" algn="ctr">
              <a:solidFill>
                <a:srgbClr val="000000"/>
              </a:solidFill>
              <a:prstDash val="solid"/>
              <a:round/>
            </a:ln>
            <a:effectLst/>
          </c:spPr>
        </c:majorGridlines>
        <c:title>
          <c:tx>
            <c:rich>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r>
                  <a:rPr lang="de-DE" dirty="0"/>
                  <a:t>Performance </a:t>
                </a:r>
                <a:r>
                  <a:rPr lang="de-DE" dirty="0" err="1"/>
                  <a:t>of</a:t>
                </a:r>
                <a:r>
                  <a:rPr lang="de-DE" dirty="0"/>
                  <a:t> DNN</a:t>
                </a:r>
              </a:p>
            </c:rich>
          </c:tx>
          <c:layout>
            <c:manualLayout>
              <c:xMode val="edge"/>
              <c:yMode val="edge"/>
              <c:x val="1.8995726495726499E-2"/>
              <c:y val="0.246400823045268"/>
            </c:manualLayout>
          </c:layout>
          <c:overlay val="0"/>
          <c:spPr>
            <a:noFill/>
            <a:ln>
              <a:noFill/>
            </a:ln>
            <a:effectLst/>
          </c:spPr>
          <c:txPr>
            <a:bodyPr rot="-54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19050">
            <a:solidFill>
              <a:srgbClr val="000000"/>
            </a:solidFill>
          </a:ln>
          <a:effectLst/>
        </c:spPr>
        <c:txPr>
          <a:bodyPr rot="-60000000" spcFirstLastPara="1" vertOverflow="ellipsis" vert="horz" wrap="square" anchor="ctr" anchorCtr="1"/>
          <a:lstStyle/>
          <a:p>
            <a:pPr>
              <a:defRPr lang="zh-CN" sz="1800" b="0" i="0" u="none" strike="noStrike" kern="1200" baseline="0">
                <a:solidFill>
                  <a:schemeClr val="bg1"/>
                </a:solidFill>
                <a:latin typeface="Arial" panose="020B0604020202020204"/>
                <a:ea typeface="Arial" panose="020B0604020202020204"/>
                <a:cs typeface="Arial" panose="020B0604020202020204"/>
              </a:defRPr>
            </a:pPr>
            <a:endParaRPr lang="zh-CN"/>
          </a:p>
        </c:txPr>
        <c:crossAx val="406996480"/>
        <c:crosses val="autoZero"/>
        <c:crossBetween val="between"/>
      </c:valAx>
      <c:spPr>
        <a:noFill/>
        <a:ln>
          <a:solidFill>
            <a:srgbClr val="000000"/>
          </a:solidFill>
        </a:ln>
        <a:effectLst/>
      </c:spPr>
    </c:plotArea>
    <c:legend>
      <c:legendPos val="tr"/>
      <c:layout>
        <c:manualLayout>
          <c:xMode val="edge"/>
          <c:yMode val="edge"/>
          <c:x val="0.66677403846153804"/>
          <c:y val="0.64283950617283903"/>
          <c:w val="0.30880288461538502"/>
          <c:h val="0.135408641975309"/>
        </c:manualLayout>
      </c:layout>
      <c:overlay val="1"/>
      <c:spPr>
        <a:solidFill>
          <a:srgbClr val="FFFFFF"/>
        </a:solidFill>
        <a:ln w="12700">
          <a:solidFill>
            <a:srgbClr val="000000"/>
          </a:solidFill>
          <a:prstDash val="solid"/>
        </a:ln>
        <a:effectLst/>
      </c:spPr>
      <c:txPr>
        <a:bodyPr rot="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1340152993695"/>
          <c:y val="4.4040521372811697E-2"/>
          <c:w val="0.86107591251948212"/>
          <c:h val="0.72404548568630112"/>
        </c:manualLayout>
      </c:layout>
      <c:barChart>
        <c:barDir val="col"/>
        <c:grouping val="clustered"/>
        <c:varyColors val="0"/>
        <c:ser>
          <c:idx val="0"/>
          <c:order val="0"/>
          <c:tx>
            <c:strRef>
              <c:f>Tabelle1!$A$436</c:f>
              <c:strCache>
                <c:ptCount val="1"/>
                <c:pt idx="0">
                  <c:v>﻿Average improvement </c:v>
                </c:pt>
              </c:strCache>
            </c:strRef>
          </c:tx>
          <c:spPr>
            <a:solidFill>
              <a:srgbClr val="00AC5B"/>
            </a:solidFill>
            <a:ln w="25400">
              <a:solidFill>
                <a:srgbClr val="000000"/>
              </a:solidFill>
              <a:prstDash val="solid"/>
            </a:ln>
          </c:spPr>
          <c:invertIfNegative val="0"/>
          <c:trendline>
            <c:spPr>
              <a:ln w="25400">
                <a:prstDash val="dash"/>
              </a:ln>
            </c:spPr>
            <c:trendlineType val="log"/>
            <c:dispRSqr val="0"/>
            <c:dispEq val="0"/>
          </c:trendline>
          <c:errBars>
            <c:errBarType val="both"/>
            <c:errValType val="cust"/>
            <c:noEndCap val="0"/>
            <c:pl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plus>
            <c:minus>
              <c:numRef>
                <c:f>Tabelle1!$E$450:$E$459</c:f>
                <c:numCache>
                  <c:formatCode>General</c:formatCode>
                  <c:ptCount val="10"/>
                  <c:pt idx="0">
                    <c:v>4.9604642807499406</c:v>
                  </c:pt>
                  <c:pt idx="1">
                    <c:v>2.094447279306026</c:v>
                  </c:pt>
                  <c:pt idx="2">
                    <c:v>3.7532167428181298</c:v>
                  </c:pt>
                  <c:pt idx="3">
                    <c:v>3.8137447405329592</c:v>
                  </c:pt>
                  <c:pt idx="4">
                    <c:v>1.4455581296392603</c:v>
                  </c:pt>
                  <c:pt idx="5">
                    <c:v>4.0450588837685606</c:v>
                  </c:pt>
                  <c:pt idx="6">
                    <c:v>3.9431797705567906</c:v>
                  </c:pt>
                  <c:pt idx="7">
                    <c:v>1.919912493460789</c:v>
                  </c:pt>
                  <c:pt idx="8">
                    <c:v>2.0416701884878705</c:v>
                  </c:pt>
                  <c:pt idx="9">
                    <c:v>2.7423776410805027</c:v>
                  </c:pt>
                </c:numCache>
              </c:numRef>
            </c:minus>
            <c:spPr>
              <a:noFill/>
              <a:ln w="25400" cap="flat" cmpd="sng" algn="ctr">
                <a:solidFill>
                  <a:schemeClr val="tx1">
                    <a:lumMod val="65000"/>
                    <a:lumOff val="35000"/>
                  </a:schemeClr>
                </a:solidFill>
                <a:round/>
              </a:ln>
              <a:effectLst/>
            </c:spPr>
          </c:errBars>
          <c:cat>
            <c:numRef>
              <c:f>Tabelle1!$A$437:$A$446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Tabelle1!$E$437:$E$446</c:f>
              <c:numCache>
                <c:formatCode>General</c:formatCode>
                <c:ptCount val="10"/>
                <c:pt idx="0">
                  <c:v>28.557788303622239</c:v>
                </c:pt>
                <c:pt idx="1">
                  <c:v>9.6437360822474929</c:v>
                </c:pt>
                <c:pt idx="2">
                  <c:v>6.784310435620208</c:v>
                </c:pt>
                <c:pt idx="3">
                  <c:v>6.8319752938816247</c:v>
                </c:pt>
                <c:pt idx="4">
                  <c:v>5.0153588610892275</c:v>
                </c:pt>
                <c:pt idx="5">
                  <c:v>8.5988604552124137</c:v>
                </c:pt>
                <c:pt idx="6">
                  <c:v>8.3205383586606469</c:v>
                </c:pt>
                <c:pt idx="7">
                  <c:v>7.2904869617609656</c:v>
                </c:pt>
                <c:pt idx="8">
                  <c:v>6.1782798526237155</c:v>
                </c:pt>
                <c:pt idx="9">
                  <c:v>6.3820115730335871</c:v>
                </c:pt>
              </c:numCache>
            </c:numRef>
          </c:val>
          <c:extLst>
            <c:ext xmlns:c16="http://schemas.microsoft.com/office/drawing/2014/chart" uri="{C3380CC4-5D6E-409C-BE32-E72D297353CC}">
              <c16:uniqueId val="{00000001-7446-4A49-9185-48A9C09C298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rgbClr val="000000"/>
                    </a:solidFill>
                    <a:latin typeface="Arial" panose="020B0604020202020204" pitchFamily="34" charset="0"/>
                    <a:ea typeface="宋体"/>
                    <a:cs typeface="Arial" panose="020B0604020202020204" pitchFamily="34" charset="0"/>
                  </a:defRPr>
                </a:pPr>
                <a:r>
                  <a:rPr lang="en-US" altLang="zh-CN" sz="1800" b="0" i="0" baseline="0">
                    <a:effectLst/>
                    <a:latin typeface="Arial" panose="020B0604020202020204" pitchFamily="34" charset="0"/>
                    <a:cs typeface="Arial" panose="020B0604020202020204" pitchFamily="34" charset="0"/>
                  </a:rPr>
                  <a:t>Percentage of training set   [%]</a:t>
                </a:r>
                <a:endParaRPr lang="zh-CN" altLang="zh-CN">
                  <a:effectLst/>
                  <a:latin typeface="Arial" panose="020B0604020202020204" pitchFamily="34" charset="0"/>
                  <a:cs typeface="Arial" panose="020B0604020202020204" pitchFamily="34" charset="0"/>
                </a:endParaRPr>
              </a:p>
            </c:rich>
          </c:tx>
          <c:overlay val="0"/>
        </c:title>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ax val="35"/>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dirty="0"/>
                  <a:t>R</a:t>
                </a:r>
                <a:r>
                  <a:rPr lang="de-DE" altLang="zh-CN" baseline="30000" dirty="0"/>
                  <a:t>2</a:t>
                </a:r>
                <a:r>
                  <a:rPr lang="de-DE" altLang="zh-CN" dirty="0"/>
                  <a:t> </a:t>
                </a:r>
                <a:r>
                  <a:rPr lang="de-DE" altLang="zh-CN" dirty="0" err="1"/>
                  <a:t>imporvement</a:t>
                </a:r>
                <a:r>
                  <a:rPr lang="de-DE" altLang="zh-CN" dirty="0"/>
                  <a: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noFill/>
        <a:ln w="12700">
          <a:solidFill>
            <a:srgbClr val="000000"/>
          </a:solidFill>
          <a:prstDash val="solid"/>
        </a:ln>
      </c:spPr>
    </c:plotArea>
    <c:legend>
      <c:legendPos val="r"/>
      <c:legendEntry>
        <c:idx val="0"/>
        <c:txPr>
          <a:bodyPr/>
          <a:lstStyle/>
          <a:p>
            <a:pPr>
              <a:defRPr sz="1200">
                <a:latin typeface="Arial" panose="020B0604020202020204" pitchFamily="34" charset="0"/>
                <a:cs typeface="Arial" panose="020B0604020202020204" pitchFamily="34" charset="0"/>
              </a:defRPr>
            </a:pPr>
            <a:endParaRPr lang="zh-CN"/>
          </a:p>
        </c:txPr>
      </c:legendEntry>
      <c:legendEntry>
        <c:idx val="1"/>
        <c:txPr>
          <a:bodyPr/>
          <a:lstStyle/>
          <a:p>
            <a:pPr>
              <a:defRPr sz="1200">
                <a:latin typeface="Arial" panose="020B0604020202020204" pitchFamily="34" charset="0"/>
                <a:cs typeface="Arial" panose="020B0604020202020204" pitchFamily="34" charset="0"/>
              </a:defRPr>
            </a:pPr>
            <a:endParaRPr lang="zh-CN"/>
          </a:p>
        </c:txPr>
      </c:legendEntry>
      <c:layout>
        <c:manualLayout>
          <c:xMode val="edge"/>
          <c:yMode val="edge"/>
          <c:x val="0.59527094783235612"/>
          <c:y val="0.13200111095681155"/>
          <c:w val="0.35224811236170761"/>
          <c:h val="0.16059899088089616"/>
        </c:manualLayout>
      </c:layout>
      <c:overlay val="0"/>
      <c:spPr>
        <a:solidFill>
          <a:srgbClr val="FFFFFF"/>
        </a:solidFill>
        <a:ln>
          <a:solidFill>
            <a:srgbClr val="000000"/>
          </a:solidFill>
        </a:ln>
      </c:spPr>
      <c:txPr>
        <a:bodyPr/>
        <a:lstStyle/>
        <a:p>
          <a:pPr>
            <a:defRPr sz="1200"/>
          </a:pPr>
          <a:endParaRPr lang="zh-CN"/>
        </a:p>
      </c:txPr>
    </c:legend>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00503842275425"/>
          <c:y val="5.1634750619504587E-2"/>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cat>
            <c:strRef>
              <c:f>Tabelle1!$A$247:$A$271</c:f>
              <c:strCache>
                <c:ptCount val="25"/>
                <c:pt idx="0">
                  <c:v>Solid density</c:v>
                </c:pt>
                <c:pt idx="1">
                  <c:v>Holding pressure</c:v>
                </c:pt>
                <c:pt idx="2">
                  <c:v>Thermal Conductivity</c:v>
                </c:pt>
                <c:pt idx="3">
                  <c:v>No Flow Temp</c:v>
                </c:pt>
                <c:pt idx="4">
                  <c:v>Ejection Temp</c:v>
                </c:pt>
                <c:pt idx="5">
                  <c:v>P2</c:v>
                </c:pt>
                <c:pt idx="6">
                  <c:v>Melt density</c:v>
                </c:pt>
                <c:pt idx="7">
                  <c:v>N0 - Nu Polynom</c:v>
                </c:pt>
                <c:pt idx="8">
                  <c:v>Thermal diffusivity</c:v>
                </c:pt>
                <c:pt idx="9">
                  <c:v>Melt temperature</c:v>
                </c:pt>
                <c:pt idx="10">
                  <c:v>Melt Volume Rate</c:v>
                </c:pt>
                <c:pt idx="11">
                  <c:v>Suggested Mold Temp</c:v>
                </c:pt>
                <c:pt idx="12">
                  <c:v>Minimum Mold Temp</c:v>
                </c:pt>
                <c:pt idx="13">
                  <c:v>Pm4</c:v>
                </c:pt>
                <c:pt idx="14">
                  <c:v>Injection flow rate</c:v>
                </c:pt>
                <c:pt idx="15">
                  <c:v>Maximum Mold Temp</c:v>
                </c:pt>
                <c:pt idx="16">
                  <c:v>Ts</c:v>
                </c:pt>
                <c:pt idx="17">
                  <c:v>Specific Heat</c:v>
                </c:pt>
                <c:pt idx="18">
                  <c:v>Melt Volume Rate</c:v>
                </c:pt>
                <c:pt idx="19">
                  <c:v>P3</c:v>
                </c:pt>
                <c:pt idx="20">
                  <c:v>Cavity wall temperature</c:v>
                </c:pt>
                <c:pt idx="21">
                  <c:v>Cooling time</c:v>
                </c:pt>
                <c:pt idx="22">
                  <c:v>P1</c:v>
                </c:pt>
                <c:pt idx="23">
                  <c:v>Pm1</c:v>
                </c:pt>
                <c:pt idx="24">
                  <c:v>Pm2</c:v>
                </c:pt>
              </c:strCache>
            </c:strRef>
          </c:cat>
          <c:val>
            <c:numRef>
              <c:f>Tabelle1!$B$247:$B$271</c:f>
              <c:numCache>
                <c:formatCode>General</c:formatCode>
                <c:ptCount val="25"/>
                <c:pt idx="0">
                  <c:v>0.215392</c:v>
                </c:pt>
                <c:pt idx="1">
                  <c:v>0.122923</c:v>
                </c:pt>
                <c:pt idx="2">
                  <c:v>0.12056799999999999</c:v>
                </c:pt>
                <c:pt idx="3">
                  <c:v>0.1053</c:v>
                </c:pt>
                <c:pt idx="4">
                  <c:v>7.3959999999999998E-2</c:v>
                </c:pt>
                <c:pt idx="5">
                  <c:v>4.6310999999999998E-2</c:v>
                </c:pt>
                <c:pt idx="6">
                  <c:v>4.4873999999999997E-2</c:v>
                </c:pt>
                <c:pt idx="7">
                  <c:v>3.4297000000000001E-2</c:v>
                </c:pt>
                <c:pt idx="8">
                  <c:v>2.0239E-2</c:v>
                </c:pt>
                <c:pt idx="9">
                  <c:v>1.9040000000000001E-2</c:v>
                </c:pt>
                <c:pt idx="10">
                  <c:v>1.9033000000000001E-2</c:v>
                </c:pt>
                <c:pt idx="11">
                  <c:v>1.8273999999999999E-2</c:v>
                </c:pt>
                <c:pt idx="12">
                  <c:v>1.6138E-2</c:v>
                </c:pt>
                <c:pt idx="13">
                  <c:v>1.1712999999999999E-2</c:v>
                </c:pt>
                <c:pt idx="14">
                  <c:v>1.0976E-2</c:v>
                </c:pt>
                <c:pt idx="15">
                  <c:v>1.0604000000000001E-2</c:v>
                </c:pt>
                <c:pt idx="16">
                  <c:v>9.1819999999999992E-3</c:v>
                </c:pt>
                <c:pt idx="17">
                  <c:v>8.208E-3</c:v>
                </c:pt>
                <c:pt idx="18">
                  <c:v>7.6360000000000004E-3</c:v>
                </c:pt>
                <c:pt idx="19">
                  <c:v>7.4050000000000001E-3</c:v>
                </c:pt>
                <c:pt idx="20">
                  <c:v>6.9410000000000001E-3</c:v>
                </c:pt>
                <c:pt idx="21">
                  <c:v>6.3579999999999999E-3</c:v>
                </c:pt>
                <c:pt idx="22">
                  <c:v>6.3179999999999998E-3</c:v>
                </c:pt>
                <c:pt idx="23">
                  <c:v>5.1960000000000001E-3</c:v>
                </c:pt>
                <c:pt idx="24">
                  <c:v>4.2880000000000001E-3</c:v>
                </c:pt>
              </c:numCache>
            </c:numRef>
          </c:val>
          <c:extLst>
            <c:ext xmlns:c16="http://schemas.microsoft.com/office/drawing/2014/chart" uri="{C3380CC4-5D6E-409C-BE32-E72D297353CC}">
              <c16:uniqueId val="{00000000-A87C-3443-AA54-623F26708D84}"/>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6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a:t>Feature importance</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solidFill>
      <a:srgbClr val="FFFFFF"/>
    </a:solid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681958414877"/>
          <c:y val="4.6547826250307303E-2"/>
          <c:w val="0.87660965020980597"/>
          <c:h val="0.81229198298865002"/>
        </c:manualLayout>
      </c:layout>
      <c:scatterChart>
        <c:scatterStyle val="lineMarker"/>
        <c:varyColors val="0"/>
        <c:ser>
          <c:idx val="0"/>
          <c:order val="0"/>
          <c:spPr>
            <a:ln w="25400" cap="rnd">
              <a:noFill/>
              <a:prstDash val="solid"/>
              <a:round/>
            </a:ln>
            <a:effectLst/>
          </c:spPr>
          <c:marker>
            <c:symbol val="square"/>
            <c:size val="7"/>
            <c:spPr>
              <a:solidFill>
                <a:srgbClr val="FFFFFF"/>
              </a:solidFill>
              <a:ln w="3175">
                <a:solidFill>
                  <a:srgbClr val="000000"/>
                </a:solidFill>
                <a:prstDash val="solid"/>
              </a:ln>
              <a:effectLst/>
            </c:spPr>
          </c:marker>
          <c:xVal>
            <c:numRef>
              <c:f>[STUWI.XLS]Tabelle1!$A$79:$A$239</c:f>
              <c:numCache>
                <c:formatCode>General</c:formatCode>
                <c:ptCount val="161"/>
                <c:pt idx="0">
                  <c:v>60.694000000000003</c:v>
                </c:pt>
                <c:pt idx="1">
                  <c:v>61.741999999999997</c:v>
                </c:pt>
                <c:pt idx="2">
                  <c:v>61.703000000000003</c:v>
                </c:pt>
                <c:pt idx="3">
                  <c:v>59.878</c:v>
                </c:pt>
                <c:pt idx="4">
                  <c:v>58.493000000000002</c:v>
                </c:pt>
                <c:pt idx="5">
                  <c:v>61.164999999999999</c:v>
                </c:pt>
                <c:pt idx="6">
                  <c:v>59.622999999999998</c:v>
                </c:pt>
                <c:pt idx="7">
                  <c:v>59.146000000000001</c:v>
                </c:pt>
                <c:pt idx="8">
                  <c:v>60.494999999999997</c:v>
                </c:pt>
                <c:pt idx="9">
                  <c:v>59.203000000000003</c:v>
                </c:pt>
                <c:pt idx="10">
                  <c:v>59.374000000000002</c:v>
                </c:pt>
                <c:pt idx="11">
                  <c:v>61.710999999999999</c:v>
                </c:pt>
                <c:pt idx="12">
                  <c:v>61.661000000000001</c:v>
                </c:pt>
                <c:pt idx="13">
                  <c:v>59.360999999999997</c:v>
                </c:pt>
                <c:pt idx="14">
                  <c:v>59.576999999999998</c:v>
                </c:pt>
                <c:pt idx="15">
                  <c:v>62.000999999999998</c:v>
                </c:pt>
                <c:pt idx="16">
                  <c:v>61.664000000000001</c:v>
                </c:pt>
                <c:pt idx="17">
                  <c:v>62.058999999999997</c:v>
                </c:pt>
                <c:pt idx="18">
                  <c:v>60.401000000000003</c:v>
                </c:pt>
                <c:pt idx="19">
                  <c:v>61.718000000000004</c:v>
                </c:pt>
                <c:pt idx="20">
                  <c:v>61.139000000000003</c:v>
                </c:pt>
                <c:pt idx="21">
                  <c:v>59.576999999999998</c:v>
                </c:pt>
                <c:pt idx="22">
                  <c:v>60.600999999999999</c:v>
                </c:pt>
                <c:pt idx="23">
                  <c:v>60.499000000000002</c:v>
                </c:pt>
                <c:pt idx="24">
                  <c:v>60.911999999999999</c:v>
                </c:pt>
                <c:pt idx="25">
                  <c:v>60.35</c:v>
                </c:pt>
                <c:pt idx="26">
                  <c:v>59.351999999999997</c:v>
                </c:pt>
                <c:pt idx="27">
                  <c:v>57.436999999999998</c:v>
                </c:pt>
                <c:pt idx="28">
                  <c:v>60.960999999999999</c:v>
                </c:pt>
                <c:pt idx="29">
                  <c:v>62.512999999999998</c:v>
                </c:pt>
                <c:pt idx="30">
                  <c:v>60.545000000000002</c:v>
                </c:pt>
                <c:pt idx="31">
                  <c:v>60.749000000000002</c:v>
                </c:pt>
                <c:pt idx="32">
                  <c:v>60.951000000000001</c:v>
                </c:pt>
                <c:pt idx="33">
                  <c:v>61.164999999999999</c:v>
                </c:pt>
                <c:pt idx="34">
                  <c:v>62.103999999999999</c:v>
                </c:pt>
                <c:pt idx="35">
                  <c:v>60.734999999999999</c:v>
                </c:pt>
                <c:pt idx="36">
                  <c:v>61.704000000000001</c:v>
                </c:pt>
                <c:pt idx="37">
                  <c:v>60.587000000000003</c:v>
                </c:pt>
                <c:pt idx="38">
                  <c:v>59.226999999999997</c:v>
                </c:pt>
                <c:pt idx="39">
                  <c:v>57.302</c:v>
                </c:pt>
                <c:pt idx="40">
                  <c:v>61.957000000000001</c:v>
                </c:pt>
                <c:pt idx="41">
                  <c:v>62.179000000000002</c:v>
                </c:pt>
                <c:pt idx="42">
                  <c:v>59.6</c:v>
                </c:pt>
                <c:pt idx="43">
                  <c:v>60.771999999999998</c:v>
                </c:pt>
                <c:pt idx="44">
                  <c:v>61.24</c:v>
                </c:pt>
                <c:pt idx="45">
                  <c:v>58.473999999999997</c:v>
                </c:pt>
                <c:pt idx="46">
                  <c:v>59.53</c:v>
                </c:pt>
                <c:pt idx="47">
                  <c:v>61.615000000000002</c:v>
                </c:pt>
                <c:pt idx="48">
                  <c:v>60.338000000000001</c:v>
                </c:pt>
                <c:pt idx="49">
                  <c:v>62.101999999999997</c:v>
                </c:pt>
                <c:pt idx="50">
                  <c:v>59.28</c:v>
                </c:pt>
                <c:pt idx="51">
                  <c:v>59.350999999999999</c:v>
                </c:pt>
                <c:pt idx="52">
                  <c:v>61.725000000000001</c:v>
                </c:pt>
                <c:pt idx="53">
                  <c:v>61.609000000000002</c:v>
                </c:pt>
                <c:pt idx="54">
                  <c:v>59.384</c:v>
                </c:pt>
                <c:pt idx="55">
                  <c:v>61.624000000000002</c:v>
                </c:pt>
                <c:pt idx="56">
                  <c:v>59.286000000000001</c:v>
                </c:pt>
                <c:pt idx="57">
                  <c:v>60.713999999999999</c:v>
                </c:pt>
                <c:pt idx="58">
                  <c:v>59.862000000000002</c:v>
                </c:pt>
                <c:pt idx="59">
                  <c:v>61.162999999999997</c:v>
                </c:pt>
                <c:pt idx="60">
                  <c:v>61.831000000000003</c:v>
                </c:pt>
                <c:pt idx="61">
                  <c:v>61.615000000000002</c:v>
                </c:pt>
                <c:pt idx="62">
                  <c:v>59.097000000000001</c:v>
                </c:pt>
                <c:pt idx="63">
                  <c:v>60.405000000000001</c:v>
                </c:pt>
                <c:pt idx="64">
                  <c:v>59.811</c:v>
                </c:pt>
                <c:pt idx="65">
                  <c:v>59.622999999999998</c:v>
                </c:pt>
                <c:pt idx="66">
                  <c:v>58.826999999999998</c:v>
                </c:pt>
                <c:pt idx="67">
                  <c:v>60.439</c:v>
                </c:pt>
                <c:pt idx="68">
                  <c:v>61.030999999999999</c:v>
                </c:pt>
                <c:pt idx="69">
                  <c:v>59.811</c:v>
                </c:pt>
                <c:pt idx="70">
                  <c:v>62.512</c:v>
                </c:pt>
                <c:pt idx="71">
                  <c:v>59.530999999999999</c:v>
                </c:pt>
                <c:pt idx="72">
                  <c:v>61.341999999999999</c:v>
                </c:pt>
                <c:pt idx="73">
                  <c:v>59.53</c:v>
                </c:pt>
                <c:pt idx="74">
                  <c:v>62.494999999999997</c:v>
                </c:pt>
                <c:pt idx="75">
                  <c:v>62.165999999999997</c:v>
                </c:pt>
                <c:pt idx="76">
                  <c:v>60.761000000000003</c:v>
                </c:pt>
                <c:pt idx="77">
                  <c:v>60.783999999999999</c:v>
                </c:pt>
                <c:pt idx="78">
                  <c:v>59.360999999999997</c:v>
                </c:pt>
                <c:pt idx="79">
                  <c:v>60.679000000000002</c:v>
                </c:pt>
                <c:pt idx="80">
                  <c:v>60.728999999999999</c:v>
                </c:pt>
                <c:pt idx="81">
                  <c:v>61.673000000000002</c:v>
                </c:pt>
                <c:pt idx="82">
                  <c:v>60.749000000000002</c:v>
                </c:pt>
                <c:pt idx="83">
                  <c:v>60.927</c:v>
                </c:pt>
                <c:pt idx="84">
                  <c:v>60.548000000000002</c:v>
                </c:pt>
                <c:pt idx="85">
                  <c:v>59.005000000000003</c:v>
                </c:pt>
                <c:pt idx="86">
                  <c:v>58.655999999999999</c:v>
                </c:pt>
                <c:pt idx="87">
                  <c:v>61.619</c:v>
                </c:pt>
                <c:pt idx="88">
                  <c:v>59.436</c:v>
                </c:pt>
                <c:pt idx="89">
                  <c:v>60.719000000000001</c:v>
                </c:pt>
                <c:pt idx="90">
                  <c:v>61.348999999999997</c:v>
                </c:pt>
                <c:pt idx="91">
                  <c:v>60.338000000000001</c:v>
                </c:pt>
                <c:pt idx="92">
                  <c:v>61.35</c:v>
                </c:pt>
                <c:pt idx="93">
                  <c:v>61.753</c:v>
                </c:pt>
                <c:pt idx="94">
                  <c:v>58.542999999999999</c:v>
                </c:pt>
                <c:pt idx="95">
                  <c:v>61.308999999999997</c:v>
                </c:pt>
                <c:pt idx="96">
                  <c:v>59.536000000000001</c:v>
                </c:pt>
                <c:pt idx="97">
                  <c:v>60.017000000000003</c:v>
                </c:pt>
                <c:pt idx="98">
                  <c:v>60.97</c:v>
                </c:pt>
                <c:pt idx="99">
                  <c:v>61.331000000000003</c:v>
                </c:pt>
                <c:pt idx="100">
                  <c:v>60.238999999999997</c:v>
                </c:pt>
                <c:pt idx="101">
                  <c:v>61.609000000000002</c:v>
                </c:pt>
                <c:pt idx="102">
                  <c:v>61.363999999999997</c:v>
                </c:pt>
                <c:pt idx="103">
                  <c:v>58.473999999999997</c:v>
                </c:pt>
                <c:pt idx="104">
                  <c:v>60.725000000000001</c:v>
                </c:pt>
                <c:pt idx="105">
                  <c:v>60.784999999999997</c:v>
                </c:pt>
                <c:pt idx="106">
                  <c:v>60.533999999999999</c:v>
                </c:pt>
                <c:pt idx="107">
                  <c:v>60.679000000000002</c:v>
                </c:pt>
                <c:pt idx="108">
                  <c:v>59.530999999999999</c:v>
                </c:pt>
                <c:pt idx="109">
                  <c:v>60.496000000000002</c:v>
                </c:pt>
                <c:pt idx="110">
                  <c:v>61.710999999999999</c:v>
                </c:pt>
                <c:pt idx="111">
                  <c:v>61.567999999999998</c:v>
                </c:pt>
                <c:pt idx="112">
                  <c:v>61.816000000000003</c:v>
                </c:pt>
                <c:pt idx="113">
                  <c:v>59.146000000000001</c:v>
                </c:pt>
                <c:pt idx="114">
                  <c:v>58.66</c:v>
                </c:pt>
                <c:pt idx="115">
                  <c:v>60.64</c:v>
                </c:pt>
                <c:pt idx="116">
                  <c:v>60.484000000000002</c:v>
                </c:pt>
                <c:pt idx="117">
                  <c:v>61.61</c:v>
                </c:pt>
                <c:pt idx="118">
                  <c:v>58.588999999999999</c:v>
                </c:pt>
                <c:pt idx="119">
                  <c:v>60.927</c:v>
                </c:pt>
                <c:pt idx="120">
                  <c:v>61.561</c:v>
                </c:pt>
                <c:pt idx="121">
                  <c:v>59.811</c:v>
                </c:pt>
                <c:pt idx="122">
                  <c:v>60.679000000000002</c:v>
                </c:pt>
                <c:pt idx="123">
                  <c:v>62.512</c:v>
                </c:pt>
                <c:pt idx="124">
                  <c:v>62.058999999999997</c:v>
                </c:pt>
                <c:pt idx="125">
                  <c:v>61.079000000000001</c:v>
                </c:pt>
                <c:pt idx="126">
                  <c:v>59.42</c:v>
                </c:pt>
                <c:pt idx="127">
                  <c:v>60.494</c:v>
                </c:pt>
                <c:pt idx="128">
                  <c:v>58.826999999999998</c:v>
                </c:pt>
                <c:pt idx="129">
                  <c:v>60.338000000000001</c:v>
                </c:pt>
                <c:pt idx="130">
                  <c:v>61.572000000000003</c:v>
                </c:pt>
                <c:pt idx="131">
                  <c:v>59.097000000000001</c:v>
                </c:pt>
                <c:pt idx="132">
                  <c:v>61.966999999999999</c:v>
                </c:pt>
                <c:pt idx="133">
                  <c:v>60.4</c:v>
                </c:pt>
                <c:pt idx="134">
                  <c:v>59.6</c:v>
                </c:pt>
                <c:pt idx="135">
                  <c:v>61.72</c:v>
                </c:pt>
                <c:pt idx="136">
                  <c:v>62.040999999999997</c:v>
                </c:pt>
                <c:pt idx="137">
                  <c:v>62.030999999999999</c:v>
                </c:pt>
                <c:pt idx="138">
                  <c:v>59.920999999999999</c:v>
                </c:pt>
                <c:pt idx="139">
                  <c:v>60.795999999999999</c:v>
                </c:pt>
                <c:pt idx="140">
                  <c:v>62.512999999999998</c:v>
                </c:pt>
                <c:pt idx="141">
                  <c:v>61.716999999999999</c:v>
                </c:pt>
                <c:pt idx="142">
                  <c:v>60.445</c:v>
                </c:pt>
                <c:pt idx="143">
                  <c:v>60.469000000000001</c:v>
                </c:pt>
                <c:pt idx="144">
                  <c:v>60.749000000000002</c:v>
                </c:pt>
                <c:pt idx="145">
                  <c:v>61.597999999999999</c:v>
                </c:pt>
                <c:pt idx="146">
                  <c:v>60.503</c:v>
                </c:pt>
                <c:pt idx="147">
                  <c:v>60.350999999999999</c:v>
                </c:pt>
                <c:pt idx="148">
                  <c:v>59.6</c:v>
                </c:pt>
                <c:pt idx="149">
                  <c:v>59.286000000000001</c:v>
                </c:pt>
                <c:pt idx="150">
                  <c:v>61.62</c:v>
                </c:pt>
                <c:pt idx="151">
                  <c:v>60.600999999999999</c:v>
                </c:pt>
                <c:pt idx="152">
                  <c:v>60.771999999999998</c:v>
                </c:pt>
                <c:pt idx="153">
                  <c:v>59.45</c:v>
                </c:pt>
                <c:pt idx="154">
                  <c:v>59.203000000000003</c:v>
                </c:pt>
                <c:pt idx="155">
                  <c:v>60.542999999999999</c:v>
                </c:pt>
                <c:pt idx="156">
                  <c:v>60.725000000000001</c:v>
                </c:pt>
                <c:pt idx="157">
                  <c:v>61.673999999999999</c:v>
                </c:pt>
                <c:pt idx="158">
                  <c:v>60.97</c:v>
                </c:pt>
                <c:pt idx="159">
                  <c:v>60.551000000000002</c:v>
                </c:pt>
                <c:pt idx="160">
                  <c:v>61.722999999999999</c:v>
                </c:pt>
              </c:numCache>
            </c:numRef>
          </c:xVal>
          <c:yVal>
            <c:numRef>
              <c:f>[STUWI.XLS]Tabelle1!$B$79:$B$239</c:f>
              <c:numCache>
                <c:formatCode>General</c:formatCode>
                <c:ptCount val="161"/>
                <c:pt idx="0">
                  <c:v>60.702976</c:v>
                </c:pt>
                <c:pt idx="1">
                  <c:v>61.793754999999997</c:v>
                </c:pt>
                <c:pt idx="2">
                  <c:v>61.764988000000002</c:v>
                </c:pt>
                <c:pt idx="3">
                  <c:v>59.835574999999999</c:v>
                </c:pt>
                <c:pt idx="4">
                  <c:v>58.466050000000003</c:v>
                </c:pt>
                <c:pt idx="5">
                  <c:v>61.009239999999998</c:v>
                </c:pt>
                <c:pt idx="6">
                  <c:v>59.789870000000001</c:v>
                </c:pt>
                <c:pt idx="7">
                  <c:v>59.13017</c:v>
                </c:pt>
                <c:pt idx="8">
                  <c:v>60.396202000000002</c:v>
                </c:pt>
                <c:pt idx="9">
                  <c:v>59.104140000000001</c:v>
                </c:pt>
                <c:pt idx="10">
                  <c:v>59.380409999999998</c:v>
                </c:pt>
                <c:pt idx="11">
                  <c:v>61.828200000000002</c:v>
                </c:pt>
                <c:pt idx="12">
                  <c:v>61.746825999999999</c:v>
                </c:pt>
                <c:pt idx="13">
                  <c:v>59.496969999999997</c:v>
                </c:pt>
                <c:pt idx="14">
                  <c:v>59.586295999999997</c:v>
                </c:pt>
                <c:pt idx="15">
                  <c:v>61.88297</c:v>
                </c:pt>
                <c:pt idx="16">
                  <c:v>61.841124999999998</c:v>
                </c:pt>
                <c:pt idx="17">
                  <c:v>62.157448000000002</c:v>
                </c:pt>
                <c:pt idx="18">
                  <c:v>60.48124</c:v>
                </c:pt>
                <c:pt idx="19">
                  <c:v>61.958509999999997</c:v>
                </c:pt>
                <c:pt idx="20">
                  <c:v>61.399611999999998</c:v>
                </c:pt>
                <c:pt idx="21">
                  <c:v>59.712730000000001</c:v>
                </c:pt>
                <c:pt idx="22">
                  <c:v>60.714202999999998</c:v>
                </c:pt>
                <c:pt idx="23">
                  <c:v>60.510784000000001</c:v>
                </c:pt>
                <c:pt idx="24">
                  <c:v>60.94567</c:v>
                </c:pt>
                <c:pt idx="25">
                  <c:v>60.378250000000001</c:v>
                </c:pt>
                <c:pt idx="26">
                  <c:v>59.261443999999997</c:v>
                </c:pt>
                <c:pt idx="27">
                  <c:v>57.528179999999999</c:v>
                </c:pt>
                <c:pt idx="28">
                  <c:v>61.047800000000002</c:v>
                </c:pt>
                <c:pt idx="29">
                  <c:v>62.608745999999996</c:v>
                </c:pt>
                <c:pt idx="30">
                  <c:v>60.323517000000002</c:v>
                </c:pt>
                <c:pt idx="31">
                  <c:v>60.784348000000001</c:v>
                </c:pt>
                <c:pt idx="32">
                  <c:v>61.182586999999998</c:v>
                </c:pt>
                <c:pt idx="33">
                  <c:v>61.009239999999998</c:v>
                </c:pt>
                <c:pt idx="34">
                  <c:v>61.989345999999998</c:v>
                </c:pt>
                <c:pt idx="35">
                  <c:v>60.796010000000003</c:v>
                </c:pt>
                <c:pt idx="36">
                  <c:v>61.821640000000002</c:v>
                </c:pt>
                <c:pt idx="37">
                  <c:v>60.589171999999998</c:v>
                </c:pt>
                <c:pt idx="38">
                  <c:v>59.092674000000002</c:v>
                </c:pt>
                <c:pt idx="39">
                  <c:v>57.336914</c:v>
                </c:pt>
                <c:pt idx="40">
                  <c:v>62.03593</c:v>
                </c:pt>
                <c:pt idx="41">
                  <c:v>62.273116999999999</c:v>
                </c:pt>
                <c:pt idx="42">
                  <c:v>59.676160000000003</c:v>
                </c:pt>
                <c:pt idx="43">
                  <c:v>61.122753000000003</c:v>
                </c:pt>
                <c:pt idx="44">
                  <c:v>61.421467</c:v>
                </c:pt>
                <c:pt idx="45">
                  <c:v>58.446730000000002</c:v>
                </c:pt>
                <c:pt idx="46">
                  <c:v>59.507910000000003</c:v>
                </c:pt>
                <c:pt idx="47">
                  <c:v>61.623215000000002</c:v>
                </c:pt>
                <c:pt idx="48">
                  <c:v>60.546880000000002</c:v>
                </c:pt>
                <c:pt idx="49">
                  <c:v>62.262214999999998</c:v>
                </c:pt>
                <c:pt idx="50">
                  <c:v>59.455039999999997</c:v>
                </c:pt>
                <c:pt idx="51">
                  <c:v>59.455162000000001</c:v>
                </c:pt>
                <c:pt idx="52">
                  <c:v>61.701889999999999</c:v>
                </c:pt>
                <c:pt idx="53">
                  <c:v>61.668156000000003</c:v>
                </c:pt>
                <c:pt idx="54">
                  <c:v>59.626182999999997</c:v>
                </c:pt>
                <c:pt idx="55">
                  <c:v>61.371549999999999</c:v>
                </c:pt>
                <c:pt idx="56">
                  <c:v>59.396996000000001</c:v>
                </c:pt>
                <c:pt idx="57">
                  <c:v>61.106670000000001</c:v>
                </c:pt>
                <c:pt idx="58">
                  <c:v>59.824657000000002</c:v>
                </c:pt>
                <c:pt idx="59">
                  <c:v>60.931460000000001</c:v>
                </c:pt>
                <c:pt idx="60">
                  <c:v>62.003234999999997</c:v>
                </c:pt>
                <c:pt idx="61">
                  <c:v>61.687820000000002</c:v>
                </c:pt>
                <c:pt idx="62">
                  <c:v>59.097754999999999</c:v>
                </c:pt>
                <c:pt idx="63">
                  <c:v>60.382935000000003</c:v>
                </c:pt>
                <c:pt idx="64">
                  <c:v>59.721015999999999</c:v>
                </c:pt>
                <c:pt idx="65">
                  <c:v>59.614821999999997</c:v>
                </c:pt>
                <c:pt idx="66">
                  <c:v>58.698320000000002</c:v>
                </c:pt>
                <c:pt idx="67">
                  <c:v>60.625427000000002</c:v>
                </c:pt>
                <c:pt idx="68">
                  <c:v>60.87621</c:v>
                </c:pt>
                <c:pt idx="69">
                  <c:v>59.644565999999998</c:v>
                </c:pt>
                <c:pt idx="70">
                  <c:v>62.630004999999997</c:v>
                </c:pt>
                <c:pt idx="71">
                  <c:v>59.586300000000001</c:v>
                </c:pt>
                <c:pt idx="72">
                  <c:v>61.169476000000003</c:v>
                </c:pt>
                <c:pt idx="73">
                  <c:v>59.415640000000003</c:v>
                </c:pt>
                <c:pt idx="74">
                  <c:v>62.646377999999999</c:v>
                </c:pt>
                <c:pt idx="75">
                  <c:v>62.108561999999999</c:v>
                </c:pt>
                <c:pt idx="76">
                  <c:v>61.010599999999997</c:v>
                </c:pt>
                <c:pt idx="77">
                  <c:v>60.911200000000001</c:v>
                </c:pt>
                <c:pt idx="78">
                  <c:v>59.522415000000002</c:v>
                </c:pt>
                <c:pt idx="79">
                  <c:v>60.599600000000002</c:v>
                </c:pt>
                <c:pt idx="80">
                  <c:v>60.974125000000001</c:v>
                </c:pt>
                <c:pt idx="81">
                  <c:v>61.741978000000003</c:v>
                </c:pt>
                <c:pt idx="82">
                  <c:v>60.708373999999999</c:v>
                </c:pt>
                <c:pt idx="83">
                  <c:v>60.796332999999997</c:v>
                </c:pt>
                <c:pt idx="84">
                  <c:v>60.352350000000001</c:v>
                </c:pt>
                <c:pt idx="85">
                  <c:v>59.867424</c:v>
                </c:pt>
                <c:pt idx="86">
                  <c:v>58.575187999999997</c:v>
                </c:pt>
                <c:pt idx="87">
                  <c:v>61.233229999999999</c:v>
                </c:pt>
                <c:pt idx="88">
                  <c:v>59.577150000000003</c:v>
                </c:pt>
                <c:pt idx="89">
                  <c:v>61.105919999999998</c:v>
                </c:pt>
                <c:pt idx="90">
                  <c:v>61.185180000000003</c:v>
                </c:pt>
                <c:pt idx="91">
                  <c:v>60.506129999999999</c:v>
                </c:pt>
                <c:pt idx="92">
                  <c:v>61.231147999999997</c:v>
                </c:pt>
                <c:pt idx="93">
                  <c:v>61.843307000000003</c:v>
                </c:pt>
                <c:pt idx="94">
                  <c:v>58.411200000000001</c:v>
                </c:pt>
                <c:pt idx="95">
                  <c:v>61.170054999999998</c:v>
                </c:pt>
                <c:pt idx="96">
                  <c:v>59.639557000000003</c:v>
                </c:pt>
                <c:pt idx="97">
                  <c:v>59.928294999999999</c:v>
                </c:pt>
                <c:pt idx="98">
                  <c:v>60.766697000000001</c:v>
                </c:pt>
                <c:pt idx="99">
                  <c:v>61.186188000000001</c:v>
                </c:pt>
                <c:pt idx="100">
                  <c:v>60.422020000000003</c:v>
                </c:pt>
                <c:pt idx="101">
                  <c:v>61.636944</c:v>
                </c:pt>
                <c:pt idx="102">
                  <c:v>61.912379999999999</c:v>
                </c:pt>
                <c:pt idx="103">
                  <c:v>58.459217000000002</c:v>
                </c:pt>
                <c:pt idx="104">
                  <c:v>60.887073999999998</c:v>
                </c:pt>
                <c:pt idx="105">
                  <c:v>60.975364999999996</c:v>
                </c:pt>
                <c:pt idx="106">
                  <c:v>60.504809999999999</c:v>
                </c:pt>
                <c:pt idx="107">
                  <c:v>60.620536999999999</c:v>
                </c:pt>
                <c:pt idx="108">
                  <c:v>59.680503999999999</c:v>
                </c:pt>
                <c:pt idx="109">
                  <c:v>60.325000000000003</c:v>
                </c:pt>
                <c:pt idx="110">
                  <c:v>61.638702000000002</c:v>
                </c:pt>
                <c:pt idx="111">
                  <c:v>61.703406999999999</c:v>
                </c:pt>
                <c:pt idx="112">
                  <c:v>61.050359999999998</c:v>
                </c:pt>
                <c:pt idx="113">
                  <c:v>59.267662000000001</c:v>
                </c:pt>
                <c:pt idx="114">
                  <c:v>58.482239999999997</c:v>
                </c:pt>
                <c:pt idx="115">
                  <c:v>60.688488</c:v>
                </c:pt>
                <c:pt idx="116">
                  <c:v>60.561369999999997</c:v>
                </c:pt>
                <c:pt idx="117">
                  <c:v>61.593857</c:v>
                </c:pt>
                <c:pt idx="118">
                  <c:v>58.387140000000002</c:v>
                </c:pt>
                <c:pt idx="119">
                  <c:v>60.890273999999998</c:v>
                </c:pt>
                <c:pt idx="120">
                  <c:v>61.698875000000001</c:v>
                </c:pt>
                <c:pt idx="121">
                  <c:v>59.674570000000003</c:v>
                </c:pt>
                <c:pt idx="122">
                  <c:v>60.604084</c:v>
                </c:pt>
                <c:pt idx="123">
                  <c:v>62.612560000000002</c:v>
                </c:pt>
                <c:pt idx="124">
                  <c:v>62.35622</c:v>
                </c:pt>
                <c:pt idx="125">
                  <c:v>61.295456000000001</c:v>
                </c:pt>
                <c:pt idx="126">
                  <c:v>59.290443000000003</c:v>
                </c:pt>
                <c:pt idx="127">
                  <c:v>60.465366000000003</c:v>
                </c:pt>
                <c:pt idx="128">
                  <c:v>58.652366999999998</c:v>
                </c:pt>
                <c:pt idx="129">
                  <c:v>60.550013999999997</c:v>
                </c:pt>
                <c:pt idx="130">
                  <c:v>61.583495999999997</c:v>
                </c:pt>
                <c:pt idx="131">
                  <c:v>59.087620000000001</c:v>
                </c:pt>
                <c:pt idx="132">
                  <c:v>62.129440000000002</c:v>
                </c:pt>
                <c:pt idx="133">
                  <c:v>60.588813999999999</c:v>
                </c:pt>
                <c:pt idx="134">
                  <c:v>59.71781</c:v>
                </c:pt>
                <c:pt idx="135">
                  <c:v>61.772675</c:v>
                </c:pt>
                <c:pt idx="136">
                  <c:v>61.901916999999997</c:v>
                </c:pt>
                <c:pt idx="137">
                  <c:v>61.843184999999998</c:v>
                </c:pt>
                <c:pt idx="138">
                  <c:v>59.665053999999998</c:v>
                </c:pt>
                <c:pt idx="139">
                  <c:v>60.788997999999999</c:v>
                </c:pt>
                <c:pt idx="140">
                  <c:v>62.596899999999998</c:v>
                </c:pt>
                <c:pt idx="141">
                  <c:v>61.767178000000001</c:v>
                </c:pt>
                <c:pt idx="142">
                  <c:v>61.435893999999998</c:v>
                </c:pt>
                <c:pt idx="143">
                  <c:v>60.308109999999999</c:v>
                </c:pt>
                <c:pt idx="144">
                  <c:v>60.784280000000003</c:v>
                </c:pt>
                <c:pt idx="145">
                  <c:v>61.715285999999999</c:v>
                </c:pt>
                <c:pt idx="146">
                  <c:v>60.423842999999998</c:v>
                </c:pt>
                <c:pt idx="147">
                  <c:v>60.351658</c:v>
                </c:pt>
                <c:pt idx="148">
                  <c:v>59.864547999999999</c:v>
                </c:pt>
                <c:pt idx="149">
                  <c:v>59.5199</c:v>
                </c:pt>
                <c:pt idx="150">
                  <c:v>61.501359999999998</c:v>
                </c:pt>
                <c:pt idx="151">
                  <c:v>60.620353999999999</c:v>
                </c:pt>
                <c:pt idx="152">
                  <c:v>61.023699999999998</c:v>
                </c:pt>
                <c:pt idx="153">
                  <c:v>59.515945000000002</c:v>
                </c:pt>
                <c:pt idx="154">
                  <c:v>59.239955999999999</c:v>
                </c:pt>
                <c:pt idx="155">
                  <c:v>60.518709999999999</c:v>
                </c:pt>
                <c:pt idx="156">
                  <c:v>60.985644999999998</c:v>
                </c:pt>
                <c:pt idx="157">
                  <c:v>61.975014000000002</c:v>
                </c:pt>
                <c:pt idx="158">
                  <c:v>60.992415999999999</c:v>
                </c:pt>
                <c:pt idx="159">
                  <c:v>60.494120000000002</c:v>
                </c:pt>
                <c:pt idx="160">
                  <c:v>61.865364</c:v>
                </c:pt>
              </c:numCache>
            </c:numRef>
          </c:yVal>
          <c:smooth val="0"/>
          <c:extLst>
            <c:ext xmlns:c16="http://schemas.microsoft.com/office/drawing/2014/chart" uri="{C3380CC4-5D6E-409C-BE32-E72D297353CC}">
              <c16:uniqueId val="{00000000-314E-5D44-BC35-DEEE26438B65}"/>
            </c:ext>
          </c:extLst>
        </c:ser>
        <c:dLbls>
          <c:showLegendKey val="0"/>
          <c:showVal val="0"/>
          <c:showCatName val="0"/>
          <c:showSerName val="0"/>
          <c:showPercent val="0"/>
          <c:showBubbleSize val="0"/>
        </c:dLbls>
        <c:axId val="672132520"/>
        <c:axId val="672106280"/>
      </c:scatterChart>
      <c:valAx>
        <c:axId val="672132520"/>
        <c:scaling>
          <c:orientation val="minMax"/>
        </c:scaling>
        <c:delete val="0"/>
        <c:axPos val="b"/>
        <c:majorGridlines>
          <c:spPr>
            <a:ln w="12700" cap="flat" cmpd="sng" algn="ctr">
              <a:solidFill>
                <a:srgbClr val="000000"/>
              </a:solidFill>
              <a:prstDash val="solid"/>
              <a:round/>
            </a:ln>
            <a:effectLst/>
          </c:spPr>
        </c:majorGridlines>
        <c:title>
          <c:tx>
            <c:rich>
              <a:bodyPr rot="0" spcFirstLastPara="1" vertOverflow="ellipsis" vert="horz" wrap="square" anchor="ctr" anchorCtr="1"/>
              <a:lstStyle/>
              <a:p>
                <a:pPr>
                  <a:defRPr lang="zh-CN" altLang="en-US" sz="1800" b="0" i="0" u="none" strike="noStrike" kern="1200" baseline="0">
                    <a:solidFill>
                      <a:srgbClr val="000000"/>
                    </a:solidFill>
                    <a:latin typeface="Arial" panose="020B0604020202020204"/>
                    <a:ea typeface="Arial" panose="020B0604020202020204"/>
                    <a:cs typeface="Arial" panose="020B0604020202020204"/>
                  </a:defRPr>
                </a:pPr>
                <a:r>
                  <a:rPr lang="en-US" altLang="zh-CN" dirty="0"/>
                  <a:t>Real</a:t>
                </a:r>
                <a:r>
                  <a:rPr lang="en-US" altLang="zh-CN" baseline="0" dirty="0"/>
                  <a:t> value of part weight   [g] </a:t>
                </a:r>
                <a:endParaRPr lang="zh-CN" dirty="0"/>
              </a:p>
            </c:rich>
          </c:tx>
          <c:overlay val="0"/>
          <c:spPr>
            <a:noFill/>
            <a:ln w="25400">
              <a:noFill/>
            </a:ln>
            <a:effectLst/>
          </c:spPr>
          <c:txPr>
            <a:bodyPr rot="0" spcFirstLastPara="1" vertOverflow="ellipsis" vert="horz" wrap="square" anchor="ctr" anchorCtr="1"/>
            <a:lstStyle/>
            <a:p>
              <a:pPr>
                <a:defRPr lang="zh-CN" altLang="en-US"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25400" cap="flat" cmpd="sng" algn="ctr">
            <a:solidFill>
              <a:srgbClr val="000000"/>
            </a:solidFill>
            <a:prstDash val="solid"/>
            <a:round/>
          </a:ln>
          <a:effectLst/>
        </c:spPr>
        <c:txPr>
          <a:bodyPr rot="-600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672106280"/>
        <c:crossesAt val="57"/>
        <c:crossBetween val="midCat"/>
      </c:valAx>
      <c:valAx>
        <c:axId val="672106280"/>
        <c:scaling>
          <c:orientation val="minMax"/>
        </c:scaling>
        <c:delete val="0"/>
        <c:axPos val="l"/>
        <c:majorGridlines>
          <c:spPr>
            <a:ln w="12700" cap="flat" cmpd="sng" algn="ctr">
              <a:solidFill>
                <a:srgbClr val="000000"/>
              </a:solidFill>
              <a:prstDash val="solid"/>
              <a:round/>
            </a:ln>
            <a:effectLst/>
          </c:spPr>
        </c:majorGridlines>
        <c:title>
          <c:tx>
            <c:rich>
              <a:bodyPr rot="-5400000" spcFirstLastPara="1" vertOverflow="ellipsis" vert="horz" wrap="square" anchor="ctr" anchorCtr="1"/>
              <a:lstStyle/>
              <a:p>
                <a:pPr>
                  <a:defRPr lang="zh-CN" altLang="en-US" sz="1800" b="0" i="0" u="none" strike="noStrike" kern="1200" baseline="0">
                    <a:solidFill>
                      <a:srgbClr val="000000"/>
                    </a:solidFill>
                    <a:latin typeface="Arial" panose="020B0604020202020204"/>
                    <a:ea typeface="Arial" panose="020B0604020202020204"/>
                    <a:cs typeface="Arial" panose="020B0604020202020204"/>
                  </a:defRPr>
                </a:pPr>
                <a:r>
                  <a:rPr lang="en-US" altLang="zh-CN" dirty="0"/>
                  <a:t>Prediction value</a:t>
                </a:r>
                <a:r>
                  <a:rPr lang="en-US" altLang="zh-CN" baseline="0" dirty="0"/>
                  <a:t> of part weight   [g]</a:t>
                </a:r>
                <a:endParaRPr lang="zh-CN" dirty="0"/>
              </a:p>
            </c:rich>
          </c:tx>
          <c:overlay val="0"/>
          <c:spPr>
            <a:noFill/>
            <a:ln w="25400">
              <a:noFill/>
            </a:ln>
            <a:effectLst/>
          </c:spPr>
          <c:txPr>
            <a:bodyPr rot="-5400000" spcFirstLastPara="1" vertOverflow="ellipsis" vert="horz" wrap="square" anchor="ctr" anchorCtr="1"/>
            <a:lstStyle/>
            <a:p>
              <a:pPr>
                <a:defRPr lang="zh-CN" altLang="en-US" sz="1800" b="0" i="0" u="none" strike="noStrike" kern="1200" baseline="0">
                  <a:solidFill>
                    <a:srgbClr val="000000"/>
                  </a:solidFill>
                  <a:latin typeface="Arial" panose="020B0604020202020204"/>
                  <a:ea typeface="Arial" panose="020B0604020202020204"/>
                  <a:cs typeface="Arial" panose="020B0604020202020204"/>
                </a:defRPr>
              </a:pPr>
              <a:endParaRPr lang="zh-CN"/>
            </a:p>
          </c:txPr>
        </c:title>
        <c:numFmt formatCode="General" sourceLinked="1"/>
        <c:majorTickMark val="cross"/>
        <c:minorTickMark val="none"/>
        <c:tickLblPos val="nextTo"/>
        <c:spPr>
          <a:noFill/>
          <a:ln w="25400" cap="flat" cmpd="sng" algn="ctr">
            <a:solidFill>
              <a:srgbClr val="000000"/>
            </a:solidFill>
            <a:prstDash val="solid"/>
            <a:round/>
          </a:ln>
          <a:effectLst/>
        </c:spPr>
        <c:txPr>
          <a:bodyPr rot="-60000000" spcFirstLastPara="1" vertOverflow="ellipsis" vert="horz" wrap="square" anchor="ctr" anchorCtr="1"/>
          <a:lstStyle/>
          <a:p>
            <a:pPr>
              <a:defRPr lang="zh-CN" sz="1800" b="0" i="0" u="none" strike="noStrike" kern="1200" baseline="0">
                <a:solidFill>
                  <a:srgbClr val="000000"/>
                </a:solidFill>
                <a:latin typeface="Arial" panose="020B0604020202020204"/>
                <a:ea typeface="Arial" panose="020B0604020202020204"/>
                <a:cs typeface="Arial" panose="020B0604020202020204"/>
              </a:defRPr>
            </a:pPr>
            <a:endParaRPr lang="zh-CN"/>
          </a:p>
        </c:txPr>
        <c:crossAx val="672132520"/>
        <c:crossesAt val="57"/>
        <c:crossBetween val="midCat"/>
      </c:valAx>
      <c:spPr>
        <a:solidFill>
          <a:srgbClr val="FFFFFF"/>
        </a:solidFill>
        <a:ln w="12700">
          <a:solidFill>
            <a:srgbClr val="000000"/>
          </a:solidFill>
          <a:prstDash val="solid"/>
        </a:ln>
        <a:effectLst/>
      </c:spPr>
    </c:plotArea>
    <c:plotVisOnly val="1"/>
    <c:dispBlanksAs val="gap"/>
    <c:showDLblsOverMax val="0"/>
  </c:chart>
  <c:spPr>
    <a:solidFill>
      <a:srgbClr val="FFFFFF"/>
    </a:solidFill>
    <a:ln w="25400" cap="flat" cmpd="sng" algn="ctr">
      <a:noFill/>
      <a:round/>
    </a:ln>
    <a:effectLst/>
  </c:spPr>
  <c:txPr>
    <a:bodyPr/>
    <a:lstStyle/>
    <a:p>
      <a:pPr>
        <a:defRPr lang="zh-CN"/>
      </a:pPr>
      <a:endParaRPr lang="zh-CN"/>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46119809674565"/>
          <c:y val="5.8823529411764705E-2"/>
          <c:w val="0.87626594810374858"/>
          <c:h val="0.73949579831932777"/>
        </c:manualLayout>
      </c:layout>
      <c:barChart>
        <c:barDir val="col"/>
        <c:grouping val="clustered"/>
        <c:varyColors val="0"/>
        <c:ser>
          <c:idx val="1"/>
          <c:order val="0"/>
          <c:tx>
            <c:strRef>
              <c:f>Tabelle1!$A$304</c:f>
              <c:strCache>
                <c:ptCount val="1"/>
                <c:pt idx="0">
                  <c:v>Single task learning</c:v>
                </c:pt>
              </c:strCache>
            </c:strRef>
          </c:tx>
          <c:spPr>
            <a:solidFill>
              <a:srgbClr val="00AC5B"/>
            </a:solidFill>
            <a:ln w="25400">
              <a:solidFill>
                <a:srgbClr val="000000"/>
              </a:solidFill>
              <a:prstDash val="solid"/>
            </a:ln>
          </c:spPr>
          <c:invertIfNegative val="0"/>
          <c:errBars>
            <c:errBarType val="both"/>
            <c:errValType val="cust"/>
            <c:noEndCap val="0"/>
            <c:plus>
              <c:numRef>
                <c:f>Tabelle1!$F$305:$F$309</c:f>
                <c:numCache>
                  <c:formatCode>General</c:formatCode>
                  <c:ptCount val="5"/>
                  <c:pt idx="0">
                    <c:v>1.938704678172172E-2</c:v>
                  </c:pt>
                  <c:pt idx="1">
                    <c:v>3.4527920016512045E-2</c:v>
                  </c:pt>
                  <c:pt idx="2">
                    <c:v>1.0757116233762024E-2</c:v>
                  </c:pt>
                  <c:pt idx="3">
                    <c:v>7.0649760114596324E-2</c:v>
                  </c:pt>
                  <c:pt idx="4">
                    <c:v>1.3802582182934701E-2</c:v>
                  </c:pt>
                </c:numCache>
              </c:numRef>
            </c:plus>
            <c:minus>
              <c:numRef>
                <c:f>Tabelle1!$F$305:$F$309</c:f>
                <c:numCache>
                  <c:formatCode>General</c:formatCode>
                  <c:ptCount val="5"/>
                  <c:pt idx="0">
                    <c:v>1.938704678172172E-2</c:v>
                  </c:pt>
                  <c:pt idx="1">
                    <c:v>3.4527920016512045E-2</c:v>
                  </c:pt>
                  <c:pt idx="2">
                    <c:v>1.0757116233762024E-2</c:v>
                  </c:pt>
                  <c:pt idx="3">
                    <c:v>7.0649760114596324E-2</c:v>
                  </c:pt>
                  <c:pt idx="4">
                    <c:v>1.3802582182934701E-2</c:v>
                  </c:pt>
                </c:numCache>
              </c:numRef>
            </c:minus>
            <c:spPr>
              <a:solidFill>
                <a:sysClr val="window" lastClr="FFFFFF">
                  <a:lumMod val="85000"/>
                </a:sysClr>
              </a:solidFill>
              <a:ln w="25400">
                <a:solidFill>
                  <a:srgbClr val="000000"/>
                </a:solidFill>
                <a:prstDash val="solid"/>
              </a:ln>
            </c:spPr>
          </c:errBars>
          <c:cat>
            <c:strRef>
              <c:f>Tabelle1!$A$305:$A$309</c:f>
              <c:strCache>
                <c:ptCount val="5"/>
                <c:pt idx="0">
                  <c:v>Part weight</c:v>
                </c:pt>
                <c:pt idx="1">
                  <c:v>Length</c:v>
                </c:pt>
                <c:pt idx="2">
                  <c:v>Angle</c:v>
                </c:pt>
                <c:pt idx="3">
                  <c:v>Height</c:v>
                </c:pt>
                <c:pt idx="4">
                  <c:v>Width</c:v>
                </c:pt>
              </c:strCache>
            </c:strRef>
          </c:cat>
          <c:val>
            <c:numRef>
              <c:f>Tabelle1!$B$305:$B$309</c:f>
              <c:numCache>
                <c:formatCode>General</c:formatCode>
                <c:ptCount val="5"/>
                <c:pt idx="0">
                  <c:v>0.69417200000000001</c:v>
                </c:pt>
                <c:pt idx="1">
                  <c:v>0.28043099999999999</c:v>
                </c:pt>
                <c:pt idx="2">
                  <c:v>0.265789</c:v>
                </c:pt>
                <c:pt idx="3">
                  <c:v>0.217198</c:v>
                </c:pt>
                <c:pt idx="4">
                  <c:v>0.27212999999999998</c:v>
                </c:pt>
              </c:numCache>
            </c:numRef>
          </c:val>
          <c:extLst>
            <c:ext xmlns:c16="http://schemas.microsoft.com/office/drawing/2014/chart" uri="{C3380CC4-5D6E-409C-BE32-E72D297353CC}">
              <c16:uniqueId val="{00000000-F09A-CC46-A2D1-320F0E5C5CF3}"/>
            </c:ext>
          </c:extLst>
        </c:ser>
        <c:ser>
          <c:idx val="2"/>
          <c:order val="1"/>
          <c:tx>
            <c:strRef>
              <c:f>Tabelle1!$A$312</c:f>
              <c:strCache>
                <c:ptCount val="1"/>
                <c:pt idx="0">
                  <c:v>Multitask learning</c:v>
                </c:pt>
              </c:strCache>
            </c:strRef>
          </c:tx>
          <c:spPr>
            <a:solidFill>
              <a:srgbClr val="FFC000"/>
            </a:solidFill>
            <a:ln w="25400">
              <a:solidFill>
                <a:sysClr val="windowText" lastClr="000000"/>
              </a:solidFill>
              <a:prstDash val="solid"/>
            </a:ln>
          </c:spPr>
          <c:invertIfNegative val="0"/>
          <c:errBars>
            <c:errBarType val="both"/>
            <c:errValType val="cust"/>
            <c:noEndCap val="0"/>
            <c:plus>
              <c:numRef>
                <c:f>Tabelle1!$F$313:$F$317</c:f>
                <c:numCache>
                  <c:formatCode>General</c:formatCode>
                  <c:ptCount val="5"/>
                  <c:pt idx="0">
                    <c:v>0.17794811583974882</c:v>
                  </c:pt>
                  <c:pt idx="1">
                    <c:v>7.2281428458491146E-3</c:v>
                  </c:pt>
                  <c:pt idx="2">
                    <c:v>8.6751209549684825E-3</c:v>
                  </c:pt>
                  <c:pt idx="3">
                    <c:v>5.5463519767501284E-3</c:v>
                  </c:pt>
                  <c:pt idx="4">
                    <c:v>3.8832154352632375E-2</c:v>
                  </c:pt>
                </c:numCache>
              </c:numRef>
            </c:plus>
            <c:minus>
              <c:numRef>
                <c:f>Tabelle1!$F$313:$F$317</c:f>
                <c:numCache>
                  <c:formatCode>General</c:formatCode>
                  <c:ptCount val="5"/>
                  <c:pt idx="0">
                    <c:v>0.17794811583974882</c:v>
                  </c:pt>
                  <c:pt idx="1">
                    <c:v>7.2281428458491146E-3</c:v>
                  </c:pt>
                  <c:pt idx="2">
                    <c:v>8.6751209549684825E-3</c:v>
                  </c:pt>
                  <c:pt idx="3">
                    <c:v>5.5463519767501284E-3</c:v>
                  </c:pt>
                  <c:pt idx="4">
                    <c:v>3.8832154352632375E-2</c:v>
                  </c:pt>
                </c:numCache>
              </c:numRef>
            </c:minus>
            <c:spPr>
              <a:solidFill>
                <a:sysClr val="windowText" lastClr="000000">
                  <a:lumMod val="50000"/>
                  <a:lumOff val="50000"/>
                </a:sysClr>
              </a:solidFill>
              <a:ln w="25400">
                <a:solidFill>
                  <a:sysClr val="windowText" lastClr="000000"/>
                </a:solidFill>
                <a:prstDash val="solid"/>
              </a:ln>
            </c:spPr>
          </c:errBars>
          <c:cat>
            <c:strRef>
              <c:f>Tabelle1!$A$305:$A$309</c:f>
              <c:strCache>
                <c:ptCount val="5"/>
                <c:pt idx="0">
                  <c:v>Part weight</c:v>
                </c:pt>
                <c:pt idx="1">
                  <c:v>Length</c:v>
                </c:pt>
                <c:pt idx="2">
                  <c:v>Angle</c:v>
                </c:pt>
                <c:pt idx="3">
                  <c:v>Height</c:v>
                </c:pt>
                <c:pt idx="4">
                  <c:v>Width</c:v>
                </c:pt>
              </c:strCache>
            </c:strRef>
          </c:cat>
          <c:val>
            <c:numRef>
              <c:f>Tabelle1!$B$313:$B$317</c:f>
              <c:numCache>
                <c:formatCode>General</c:formatCode>
                <c:ptCount val="5"/>
                <c:pt idx="0">
                  <c:v>2.0714250000000001</c:v>
                </c:pt>
                <c:pt idx="1">
                  <c:v>0.28674300000000003</c:v>
                </c:pt>
                <c:pt idx="2">
                  <c:v>0.35055799999999998</c:v>
                </c:pt>
                <c:pt idx="3">
                  <c:v>0.27838600000000002</c:v>
                </c:pt>
                <c:pt idx="4">
                  <c:v>0.52729499999999996</c:v>
                </c:pt>
              </c:numCache>
            </c:numRef>
          </c:val>
          <c:extLst>
            <c:ext xmlns:c16="http://schemas.microsoft.com/office/drawing/2014/chart" uri="{C3380CC4-5D6E-409C-BE32-E72D297353CC}">
              <c16:uniqueId val="{00000001-F09A-CC46-A2D1-320F0E5C5CF3}"/>
            </c:ext>
          </c:extLst>
        </c:ser>
        <c:ser>
          <c:idx val="4"/>
          <c:order val="2"/>
          <c:tx>
            <c:strRef>
              <c:f>Tabelle1!$A$319</c:f>
              <c:strCache>
                <c:ptCount val="1"/>
                <c:pt idx="0">
                  <c:v>Ensemble learning</c:v>
                </c:pt>
              </c:strCache>
            </c:strRef>
          </c:tx>
          <c:spPr>
            <a:solidFill>
              <a:srgbClr val="00B0F0"/>
            </a:solidFill>
            <a:ln w="25400">
              <a:solidFill>
                <a:srgbClr val="000000"/>
              </a:solidFill>
              <a:prstDash val="solid"/>
            </a:ln>
          </c:spPr>
          <c:invertIfNegative val="0"/>
          <c:errBars>
            <c:errBarType val="both"/>
            <c:errValType val="cust"/>
            <c:noEndCap val="0"/>
            <c:plus>
              <c:numRef>
                <c:f>Tabelle1!$F$320:$F$324</c:f>
                <c:numCache>
                  <c:formatCode>General</c:formatCode>
                  <c:ptCount val="5"/>
                  <c:pt idx="0">
                    <c:v>5.6881385150738623E-2</c:v>
                  </c:pt>
                  <c:pt idx="1">
                    <c:v>4.5908815402563412E-2</c:v>
                  </c:pt>
                  <c:pt idx="2">
                    <c:v>3.6141320659322643E-2</c:v>
                  </c:pt>
                  <c:pt idx="3">
                    <c:v>2.8342686687515464E-2</c:v>
                  </c:pt>
                  <c:pt idx="4">
                    <c:v>5.2799843967572473E-2</c:v>
                  </c:pt>
                </c:numCache>
              </c:numRef>
            </c:plus>
            <c:minus>
              <c:numRef>
                <c:f>Tabelle1!$F$320:$F$324</c:f>
                <c:numCache>
                  <c:formatCode>General</c:formatCode>
                  <c:ptCount val="5"/>
                  <c:pt idx="0">
                    <c:v>5.6881385150738623E-2</c:v>
                  </c:pt>
                  <c:pt idx="1">
                    <c:v>4.5908815402563412E-2</c:v>
                  </c:pt>
                  <c:pt idx="2">
                    <c:v>3.6141320659322643E-2</c:v>
                  </c:pt>
                  <c:pt idx="3">
                    <c:v>2.8342686687515464E-2</c:v>
                  </c:pt>
                  <c:pt idx="4">
                    <c:v>5.2799843967572473E-2</c:v>
                  </c:pt>
                </c:numCache>
              </c:numRef>
            </c:minus>
            <c:spPr>
              <a:solidFill>
                <a:sysClr val="window" lastClr="FFFFFF">
                  <a:lumMod val="85000"/>
                </a:sysClr>
              </a:solidFill>
              <a:ln w="25400">
                <a:solidFill>
                  <a:srgbClr val="000000"/>
                </a:solidFill>
                <a:prstDash val="solid"/>
              </a:ln>
            </c:spPr>
          </c:errBars>
          <c:cat>
            <c:strRef>
              <c:f>Tabelle1!$A$305:$A$309</c:f>
              <c:strCache>
                <c:ptCount val="5"/>
                <c:pt idx="0">
                  <c:v>Part weight</c:v>
                </c:pt>
                <c:pt idx="1">
                  <c:v>Length</c:v>
                </c:pt>
                <c:pt idx="2">
                  <c:v>Angle</c:v>
                </c:pt>
                <c:pt idx="3">
                  <c:v>Height</c:v>
                </c:pt>
                <c:pt idx="4">
                  <c:v>Width</c:v>
                </c:pt>
              </c:strCache>
            </c:strRef>
          </c:cat>
          <c:val>
            <c:numRef>
              <c:f>Tabelle1!$B$320:$B$324</c:f>
              <c:numCache>
                <c:formatCode>General</c:formatCode>
                <c:ptCount val="5"/>
                <c:pt idx="0">
                  <c:v>0.79227599999999998</c:v>
                </c:pt>
                <c:pt idx="1">
                  <c:v>0.26823999999999998</c:v>
                </c:pt>
                <c:pt idx="2">
                  <c:v>0.26090600000000003</c:v>
                </c:pt>
                <c:pt idx="3">
                  <c:v>0.26259300000000002</c:v>
                </c:pt>
                <c:pt idx="4">
                  <c:v>0.31597799999999998</c:v>
                </c:pt>
              </c:numCache>
            </c:numRef>
          </c:val>
          <c:extLst>
            <c:ext xmlns:c16="http://schemas.microsoft.com/office/drawing/2014/chart" uri="{C3380CC4-5D6E-409C-BE32-E72D297353CC}">
              <c16:uniqueId val="{00000002-F09A-CC46-A2D1-320F0E5C5CF3}"/>
            </c:ext>
          </c:extLst>
        </c:ser>
        <c:dLbls>
          <c:showLegendKey val="0"/>
          <c:showVal val="0"/>
          <c:showCatName val="0"/>
          <c:showSerName val="0"/>
          <c:showPercent val="0"/>
          <c:showBubbleSize val="0"/>
        </c:dLbls>
        <c:gapWidth val="150"/>
        <c:axId val="1414123663"/>
        <c:axId val="1"/>
      </c:barChart>
      <c:catAx>
        <c:axId val="141412366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b="0" i="0" u="none" strike="noStrike" baseline="0" dirty="0">
                    <a:effectLst/>
                  </a:rPr>
                  <a:t>Quality values</a:t>
                </a:r>
                <a:r>
                  <a:rPr lang="de-DE" altLang="zh-CN" dirty="0"/>
                  <a:t>   [-]</a:t>
                </a:r>
              </a:p>
            </c:rich>
          </c:tx>
          <c:layout>
            <c:manualLayout>
              <c:xMode val="edge"/>
              <c:yMode val="edge"/>
              <c:x val="0.44176349207978727"/>
              <c:y val="0.91080241120573391"/>
            </c:manualLayout>
          </c:layout>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 val="autoZero"/>
        <c:auto val="1"/>
        <c:lblAlgn val="ctr"/>
        <c:lblOffset val="100"/>
        <c:tickLblSkip val="1"/>
        <c:noMultiLvlLbl val="0"/>
      </c:catAx>
      <c:valAx>
        <c:axId val="1"/>
        <c:scaling>
          <c:orientation val="minMax"/>
          <c:max val="2.5"/>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u="none" strike="noStrike" baseline="0" dirty="0">
                    <a:effectLst/>
                  </a:rPr>
                  <a:t>MAPE</a:t>
                </a:r>
                <a:r>
                  <a:rPr lang="en-US" altLang="zh-CN" sz="1800" b="0" i="0" u="none" strike="noStrike" baseline="0" dirty="0"/>
                  <a:t> </a:t>
                </a:r>
                <a:r>
                  <a:rPr lang="de-DE" altLang="zh-CN" dirty="0"/>
                  <a:t>   [-]</a:t>
                </a:r>
              </a:p>
            </c:rich>
          </c:tx>
          <c:layout>
            <c:manualLayout>
              <c:xMode val="edge"/>
              <c:yMode val="edge"/>
              <c:x val="2.7788602695849464E-2"/>
              <c:y val="0.2877886649730021"/>
            </c:manualLayout>
          </c:layout>
          <c:overlay val="0"/>
          <c:spPr>
            <a:noFill/>
            <a:ln w="25400">
              <a:noFill/>
            </a:ln>
          </c:spPr>
        </c:title>
        <c:numFmt formatCode="0"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123663"/>
        <c:crosses val="autoZero"/>
        <c:crossBetween val="between"/>
        <c:majorUnit val="1"/>
      </c:valAx>
      <c:spPr>
        <a:noFill/>
        <a:ln w="15875">
          <a:solidFill>
            <a:sysClr val="windowText" lastClr="000000"/>
          </a:solidFill>
        </a:ln>
      </c:spPr>
    </c:plotArea>
    <c:legend>
      <c:legendPos val="tr"/>
      <c:layout>
        <c:manualLayout>
          <c:xMode val="edge"/>
          <c:yMode val="edge"/>
          <c:x val="0.75103963699452825"/>
          <c:y val="6.8452380952380959E-2"/>
          <c:w val="0.21636583888552394"/>
          <c:h val="0.22441082529387263"/>
        </c:manualLayout>
      </c:layout>
      <c:overlay val="0"/>
      <c:spPr>
        <a:solidFill>
          <a:sysClr val="window" lastClr="FFFFFF"/>
        </a:solidFill>
        <a:ln w="12700">
          <a:solidFill>
            <a:sysClr val="windowText" lastClr="000000"/>
          </a:solidFill>
        </a:ln>
      </c:spPr>
      <c:txPr>
        <a:bodyPr/>
        <a:lstStyle/>
        <a:p>
          <a:pPr>
            <a:defRPr sz="1520"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800" b="0" i="0" u="none" strike="noStrike" baseline="0">
          <a:solidFill>
            <a:srgbClr val="000000"/>
          </a:solidFill>
          <a:latin typeface="Arial"/>
          <a:ea typeface="Arial"/>
          <a:cs typeface="Arial"/>
        </a:defRPr>
      </a:pPr>
      <a:endParaRPr lang="zh-CN"/>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381335370822084"/>
          <c:y val="8.3144739837453449E-2"/>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Tabelle1!$F$339:$F$349</c:f>
                <c:numCache>
                  <c:formatCode>General</c:formatCode>
                  <c:ptCount val="11"/>
                  <c:pt idx="0">
                    <c:v>7.2081906196469758E-2</c:v>
                  </c:pt>
                  <c:pt idx="1">
                    <c:v>6.7013726427252659E-2</c:v>
                  </c:pt>
                  <c:pt idx="2">
                    <c:v>2.0345365915854178E-2</c:v>
                  </c:pt>
                  <c:pt idx="3">
                    <c:v>4.5215923717941073E-2</c:v>
                  </c:pt>
                  <c:pt idx="4">
                    <c:v>4.2532419231295381E-2</c:v>
                  </c:pt>
                  <c:pt idx="5">
                    <c:v>6.4999999999648672E-6</c:v>
                  </c:pt>
                  <c:pt idx="6">
                    <c:v>2.6235302120107804E-2</c:v>
                  </c:pt>
                  <c:pt idx="7">
                    <c:v>1.8931678997560295E-2</c:v>
                  </c:pt>
                  <c:pt idx="8">
                    <c:v>2.6400661064955699E-2</c:v>
                  </c:pt>
                  <c:pt idx="9">
                    <c:v>6.5561327800134336E-2</c:v>
                  </c:pt>
                  <c:pt idx="10">
                    <c:v>5.5263572314862104E-3</c:v>
                  </c:pt>
                </c:numCache>
              </c:numRef>
            </c:plus>
            <c:minus>
              <c:numRef>
                <c:f>Tabelle1!$F$339:$F$349</c:f>
                <c:numCache>
                  <c:formatCode>General</c:formatCode>
                  <c:ptCount val="11"/>
                  <c:pt idx="0">
                    <c:v>7.2081906196469758E-2</c:v>
                  </c:pt>
                  <c:pt idx="1">
                    <c:v>6.7013726427252659E-2</c:v>
                  </c:pt>
                  <c:pt idx="2">
                    <c:v>2.0345365915854178E-2</c:v>
                  </c:pt>
                  <c:pt idx="3">
                    <c:v>4.5215923717941073E-2</c:v>
                  </c:pt>
                  <c:pt idx="4">
                    <c:v>4.2532419231295381E-2</c:v>
                  </c:pt>
                  <c:pt idx="5">
                    <c:v>6.4999999999648672E-6</c:v>
                  </c:pt>
                  <c:pt idx="6">
                    <c:v>2.6235302120107804E-2</c:v>
                  </c:pt>
                  <c:pt idx="7">
                    <c:v>1.8931678997560295E-2</c:v>
                  </c:pt>
                  <c:pt idx="8">
                    <c:v>2.6400661064955699E-2</c:v>
                  </c:pt>
                  <c:pt idx="9">
                    <c:v>6.5561327800134336E-2</c:v>
                  </c:pt>
                  <c:pt idx="10">
                    <c:v>5.5263572314862104E-3</c:v>
                  </c:pt>
                </c:numCache>
              </c:numRef>
            </c:minus>
            <c:spPr>
              <a:noFill/>
              <a:ln w="25400" cap="flat" cmpd="sng" algn="ctr">
                <a:solidFill>
                  <a:schemeClr val="tx1"/>
                </a:solidFill>
                <a:round/>
              </a:ln>
              <a:effectLst/>
            </c:spPr>
          </c:errBars>
          <c:cat>
            <c:strRef>
              <c:f>Tabelle1!$A$339:$A$349</c:f>
              <c:strCache>
                <c:ptCount val="11"/>
                <c:pt idx="0">
                  <c:v>Decision Tree</c:v>
                </c:pt>
                <c:pt idx="1">
                  <c:v>Random Forest</c:v>
                </c:pt>
                <c:pt idx="2">
                  <c:v>Gradient Boosting</c:v>
                </c:pt>
                <c:pt idx="3">
                  <c:v>Ada Boost</c:v>
                </c:pt>
                <c:pt idx="4">
                  <c:v>Extra Trees</c:v>
                </c:pt>
                <c:pt idx="5">
                  <c:v>XGBoost</c:v>
                </c:pt>
                <c:pt idx="6">
                  <c:v>Base DNN</c:v>
                </c:pt>
                <c:pt idx="7">
                  <c:v>Optimised DNN</c:v>
                </c:pt>
                <c:pt idx="8">
                  <c:v>DNN-EL</c:v>
                </c:pt>
                <c:pt idx="9">
                  <c:v>DNN-TL</c:v>
                </c:pt>
                <c:pt idx="10">
                  <c:v>DNN-ETL</c:v>
                </c:pt>
              </c:strCache>
            </c:strRef>
          </c:cat>
          <c:val>
            <c:numRef>
              <c:f>Tabelle1!$B$339:$B$349</c:f>
              <c:numCache>
                <c:formatCode>General</c:formatCode>
                <c:ptCount val="11"/>
                <c:pt idx="0">
                  <c:v>0.7339</c:v>
                </c:pt>
                <c:pt idx="1">
                  <c:v>0.62429999999999997</c:v>
                </c:pt>
                <c:pt idx="2">
                  <c:v>0.82869999999999999</c:v>
                </c:pt>
                <c:pt idx="3">
                  <c:v>0.67669999999999997</c:v>
                </c:pt>
                <c:pt idx="4">
                  <c:v>0.50900000000000001</c:v>
                </c:pt>
                <c:pt idx="5">
                  <c:v>0.84799999999999998</c:v>
                </c:pt>
                <c:pt idx="6">
                  <c:v>0.87070000000000003</c:v>
                </c:pt>
                <c:pt idx="7">
                  <c:v>0.90710000000000002</c:v>
                </c:pt>
                <c:pt idx="8">
                  <c:v>0.83360000000000001</c:v>
                </c:pt>
                <c:pt idx="9">
                  <c:v>0.89339999999999997</c:v>
                </c:pt>
                <c:pt idx="10">
                  <c:v>0.91149999999999998</c:v>
                </c:pt>
              </c:numCache>
            </c:numRef>
          </c:val>
          <c:extLst>
            <c:ext xmlns:c16="http://schemas.microsoft.com/office/drawing/2014/chart" uri="{C3380CC4-5D6E-409C-BE32-E72D297353CC}">
              <c16:uniqueId val="{00000000-5A3D-E849-ACD9-62E6547249D7}"/>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no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dirty="0">
                    <a:effectLst/>
                  </a:rPr>
                  <a:t>𝑅</a:t>
                </a:r>
                <a:r>
                  <a:rPr kumimoji="1" lang="en-US" altLang="zh-CN" sz="1800" b="0" i="0" baseline="30000" dirty="0">
                    <a:effectLst/>
                  </a:rPr>
                  <a:t>2</a:t>
                </a:r>
                <a:r>
                  <a:rPr kumimoji="1" lang="en-US" altLang="zh-CN" sz="1800" b="0" i="0" baseline="0" dirty="0">
                    <a:effectLst/>
                  </a:rPr>
                  <a:t> </a:t>
                </a:r>
                <a:r>
                  <a:rPr kumimoji="1" lang="en-US" altLang="zh-CN" sz="1800" dirty="0">
                    <a:effectLst/>
                  </a:rPr>
                  <a:t>value</a:t>
                </a:r>
                <a:r>
                  <a:rPr kumimoji="1" lang="en-US" altLang="zh-CN" sz="1800" baseline="0" dirty="0">
                    <a:effectLst/>
                  </a:rPr>
                  <a:t> </a:t>
                </a:r>
                <a:r>
                  <a:rPr kumimoji="1" lang="en-US" altLang="zh-CN" sz="1800" dirty="0">
                    <a:effectLst/>
                  </a:rPr>
                  <a: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200503842275425"/>
          <c:y val="5.1634750619504587E-2"/>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cat>
            <c:strRef>
              <c:f>Tabelle1!$A$247:$A$271</c:f>
              <c:strCache>
                <c:ptCount val="25"/>
                <c:pt idx="0">
                  <c:v>Solid density</c:v>
                </c:pt>
                <c:pt idx="1">
                  <c:v>Holding pressure</c:v>
                </c:pt>
                <c:pt idx="2">
                  <c:v>Thermal Conductivity</c:v>
                </c:pt>
                <c:pt idx="3">
                  <c:v>No Flow Temp</c:v>
                </c:pt>
                <c:pt idx="4">
                  <c:v>Ejection Temp</c:v>
                </c:pt>
                <c:pt idx="5">
                  <c:v>P2</c:v>
                </c:pt>
                <c:pt idx="6">
                  <c:v>Melt density</c:v>
                </c:pt>
                <c:pt idx="7">
                  <c:v>N0 - Nu Polynom</c:v>
                </c:pt>
                <c:pt idx="8">
                  <c:v>Thermal diffusivity</c:v>
                </c:pt>
                <c:pt idx="9">
                  <c:v>Melt temperature</c:v>
                </c:pt>
                <c:pt idx="10">
                  <c:v>Melt Volume Rate</c:v>
                </c:pt>
                <c:pt idx="11">
                  <c:v>Suggested Mold Temp</c:v>
                </c:pt>
                <c:pt idx="12">
                  <c:v>Minimum Mold Temp</c:v>
                </c:pt>
                <c:pt idx="13">
                  <c:v>Pm4</c:v>
                </c:pt>
                <c:pt idx="14">
                  <c:v>Injection flow rate</c:v>
                </c:pt>
                <c:pt idx="15">
                  <c:v>Maximum Mold Temp</c:v>
                </c:pt>
                <c:pt idx="16">
                  <c:v>Ts</c:v>
                </c:pt>
                <c:pt idx="17">
                  <c:v>Specific Heat</c:v>
                </c:pt>
                <c:pt idx="18">
                  <c:v>Melt Volume Rate</c:v>
                </c:pt>
                <c:pt idx="19">
                  <c:v>P3</c:v>
                </c:pt>
                <c:pt idx="20">
                  <c:v>Cavity wall temperature</c:v>
                </c:pt>
                <c:pt idx="21">
                  <c:v>Cooling time</c:v>
                </c:pt>
                <c:pt idx="22">
                  <c:v>P1</c:v>
                </c:pt>
                <c:pt idx="23">
                  <c:v>Pm1</c:v>
                </c:pt>
                <c:pt idx="24">
                  <c:v>Pm2</c:v>
                </c:pt>
              </c:strCache>
            </c:strRef>
          </c:cat>
          <c:val>
            <c:numRef>
              <c:f>Tabelle1!$B$247:$B$271</c:f>
              <c:numCache>
                <c:formatCode>General</c:formatCode>
                <c:ptCount val="25"/>
                <c:pt idx="0">
                  <c:v>0.215392</c:v>
                </c:pt>
                <c:pt idx="1">
                  <c:v>0.122923</c:v>
                </c:pt>
                <c:pt idx="2">
                  <c:v>0.12056799999999999</c:v>
                </c:pt>
                <c:pt idx="3">
                  <c:v>0.1053</c:v>
                </c:pt>
                <c:pt idx="4">
                  <c:v>7.3959999999999998E-2</c:v>
                </c:pt>
                <c:pt idx="5">
                  <c:v>4.6310999999999998E-2</c:v>
                </c:pt>
                <c:pt idx="6">
                  <c:v>4.4873999999999997E-2</c:v>
                </c:pt>
                <c:pt idx="7">
                  <c:v>3.4297000000000001E-2</c:v>
                </c:pt>
                <c:pt idx="8">
                  <c:v>2.0239E-2</c:v>
                </c:pt>
                <c:pt idx="9">
                  <c:v>1.9040000000000001E-2</c:v>
                </c:pt>
                <c:pt idx="10">
                  <c:v>1.9033000000000001E-2</c:v>
                </c:pt>
                <c:pt idx="11">
                  <c:v>1.8273999999999999E-2</c:v>
                </c:pt>
                <c:pt idx="12">
                  <c:v>1.6138E-2</c:v>
                </c:pt>
                <c:pt idx="13">
                  <c:v>1.1712999999999999E-2</c:v>
                </c:pt>
                <c:pt idx="14">
                  <c:v>1.0976E-2</c:v>
                </c:pt>
                <c:pt idx="15">
                  <c:v>1.0604000000000001E-2</c:v>
                </c:pt>
                <c:pt idx="16">
                  <c:v>9.1819999999999992E-3</c:v>
                </c:pt>
                <c:pt idx="17">
                  <c:v>8.208E-3</c:v>
                </c:pt>
                <c:pt idx="18">
                  <c:v>7.6360000000000004E-3</c:v>
                </c:pt>
                <c:pt idx="19">
                  <c:v>7.4050000000000001E-3</c:v>
                </c:pt>
                <c:pt idx="20">
                  <c:v>6.9410000000000001E-3</c:v>
                </c:pt>
                <c:pt idx="21">
                  <c:v>6.3579999999999999E-3</c:v>
                </c:pt>
                <c:pt idx="22">
                  <c:v>6.3179999999999998E-3</c:v>
                </c:pt>
                <c:pt idx="23">
                  <c:v>5.1960000000000001E-3</c:v>
                </c:pt>
                <c:pt idx="24">
                  <c:v>4.2880000000000001E-3</c:v>
                </c:pt>
              </c:numCache>
            </c:numRef>
          </c:val>
          <c:extLst>
            <c:ext xmlns:c16="http://schemas.microsoft.com/office/drawing/2014/chart" uri="{C3380CC4-5D6E-409C-BE32-E72D297353CC}">
              <c16:uniqueId val="{00000000-A87C-3443-AA54-623F26708D84}"/>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6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dirty="0"/>
                  <a:t>Feature </a:t>
                </a:r>
                <a:r>
                  <a:rPr lang="de-DE" altLang="zh-CN" dirty="0" err="1"/>
                  <a:t>importance</a:t>
                </a:r>
                <a:r>
                  <a:rPr lang="de-DE" altLang="zh-CN" baseline="0" dirty="0"/>
                  <a:t> </a:t>
                </a:r>
                <a:r>
                  <a:rPr lang="de-DE" altLang="zh-CN" dirty="0"/>
                  <a:t>  [-]</a:t>
                </a: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solidFill>
      <a:srgbClr val="FFFFFF"/>
    </a:solid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Tabelle1!$B$366</c:f>
              <c:strCache>
                <c:ptCount val="1"/>
                <c:pt idx="0">
                  <c:v>Self transfer fine tuning BnB+</c:v>
                </c:pt>
              </c:strCache>
            </c:strRef>
          </c:tx>
          <c:spPr>
            <a:ln w="25400">
              <a:solidFill>
                <a:srgbClr val="FFC000"/>
              </a:solidFill>
              <a:prstDash val="lgDashDot"/>
            </a:ln>
          </c:spPr>
          <c:marker>
            <c:symbol val="square"/>
            <c:size val="7"/>
            <c:spPr>
              <a:solidFill>
                <a:srgbClr val="FFC000"/>
              </a:solidFill>
              <a:ln>
                <a:solidFill>
                  <a:srgbClr val="000000"/>
                </a:solidFill>
                <a:prstDash val="solid"/>
              </a:ln>
            </c:spPr>
          </c:marker>
          <c:errBars>
            <c:errDir val="y"/>
            <c:errBarType val="both"/>
            <c:errValType val="cust"/>
            <c:noEndCap val="0"/>
            <c:plus>
              <c:numRef>
                <c:f>Tabelle1!$B$372:$B$376</c:f>
                <c:numCache>
                  <c:formatCode>General</c:formatCode>
                  <c:ptCount val="5"/>
                  <c:pt idx="1">
                    <c:v>1.0867E-2</c:v>
                  </c:pt>
                  <c:pt idx="2">
                    <c:v>2.0136999999999999E-2</c:v>
                  </c:pt>
                  <c:pt idx="3">
                    <c:v>1.3102000000000001E-2</c:v>
                  </c:pt>
                  <c:pt idx="4">
                    <c:v>3.2936E-2</c:v>
                  </c:pt>
                </c:numCache>
              </c:numRef>
            </c:plus>
            <c:minus>
              <c:numRef>
                <c:f>Tabelle1!$B$372:$B$376</c:f>
                <c:numCache>
                  <c:formatCode>General</c:formatCode>
                  <c:ptCount val="5"/>
                  <c:pt idx="1">
                    <c:v>1.0867E-2</c:v>
                  </c:pt>
                  <c:pt idx="2">
                    <c:v>2.0136999999999999E-2</c:v>
                  </c:pt>
                  <c:pt idx="3">
                    <c:v>1.3102000000000001E-2</c:v>
                  </c:pt>
                  <c:pt idx="4">
                    <c:v>3.2936E-2</c:v>
                  </c:pt>
                </c:numCache>
              </c:numRef>
            </c:minus>
            <c:spPr>
              <a:ln w="25400">
                <a:solidFill>
                  <a:srgbClr val="FFC000"/>
                </a:solidFill>
              </a:ln>
            </c:spPr>
          </c:errBars>
          <c:cat>
            <c:numRef>
              <c:f>Tabelle1!$A$367:$A$371</c:f>
              <c:numCache>
                <c:formatCode>General</c:formatCode>
                <c:ptCount val="5"/>
                <c:pt idx="0">
                  <c:v>0</c:v>
                </c:pt>
                <c:pt idx="1">
                  <c:v>1</c:v>
                </c:pt>
                <c:pt idx="2">
                  <c:v>2</c:v>
                </c:pt>
                <c:pt idx="3">
                  <c:v>3</c:v>
                </c:pt>
                <c:pt idx="4">
                  <c:v>4</c:v>
                </c:pt>
              </c:numCache>
            </c:numRef>
          </c:cat>
          <c:val>
            <c:numRef>
              <c:f>Tabelle1!$B$367:$B$371</c:f>
              <c:numCache>
                <c:formatCode>General</c:formatCode>
                <c:ptCount val="5"/>
                <c:pt idx="0">
                  <c:v>0.92208900000000005</c:v>
                </c:pt>
                <c:pt idx="1">
                  <c:v>0.92861199999999999</c:v>
                </c:pt>
                <c:pt idx="2">
                  <c:v>0.92432800000000004</c:v>
                </c:pt>
                <c:pt idx="3">
                  <c:v>0.93195499999999998</c:v>
                </c:pt>
                <c:pt idx="4">
                  <c:v>0.91819300000000004</c:v>
                </c:pt>
              </c:numCache>
            </c:numRef>
          </c:val>
          <c:smooth val="0"/>
          <c:extLst>
            <c:ext xmlns:c16="http://schemas.microsoft.com/office/drawing/2014/chart" uri="{C3380CC4-5D6E-409C-BE32-E72D297353CC}">
              <c16:uniqueId val="{00000000-38A0-704B-99D5-628AA75F2707}"/>
            </c:ext>
          </c:extLst>
        </c:ser>
        <c:ser>
          <c:idx val="1"/>
          <c:order val="1"/>
          <c:tx>
            <c:strRef>
              <c:f>Tabelle1!$C$366</c:f>
              <c:strCache>
                <c:ptCount val="1"/>
                <c:pt idx="0">
                  <c:v>Self transfer frozen BnB</c:v>
                </c:pt>
              </c:strCache>
            </c:strRef>
          </c:tx>
          <c:spPr>
            <a:ln w="25400">
              <a:solidFill>
                <a:srgbClr val="07AEEF"/>
              </a:solidFill>
              <a:prstDash val="lgDashDotDot"/>
            </a:ln>
          </c:spPr>
          <c:marker>
            <c:spPr>
              <a:solidFill>
                <a:srgbClr val="07AEEF"/>
              </a:solidFill>
              <a:ln>
                <a:solidFill>
                  <a:schemeClr val="bg1"/>
                </a:solidFill>
              </a:ln>
            </c:spPr>
          </c:marker>
          <c:errBars>
            <c:errDir val="y"/>
            <c:errBarType val="both"/>
            <c:errValType val="cust"/>
            <c:noEndCap val="0"/>
            <c:plus>
              <c:numRef>
                <c:f>Tabelle1!$C$372:$C$376</c:f>
                <c:numCache>
                  <c:formatCode>General</c:formatCode>
                  <c:ptCount val="5"/>
                  <c:pt idx="1">
                    <c:v>1.7981E-2</c:v>
                  </c:pt>
                  <c:pt idx="2">
                    <c:v>2.7720999999999999E-2</c:v>
                  </c:pt>
                  <c:pt idx="3">
                    <c:v>9.8820000000000002E-3</c:v>
                  </c:pt>
                  <c:pt idx="4">
                    <c:v>1.9053E-2</c:v>
                  </c:pt>
                </c:numCache>
              </c:numRef>
            </c:plus>
            <c:minus>
              <c:numRef>
                <c:f>Tabelle1!$C$372:$C$376</c:f>
                <c:numCache>
                  <c:formatCode>General</c:formatCode>
                  <c:ptCount val="5"/>
                  <c:pt idx="1">
                    <c:v>1.7981E-2</c:v>
                  </c:pt>
                  <c:pt idx="2">
                    <c:v>2.7720999999999999E-2</c:v>
                  </c:pt>
                  <c:pt idx="3">
                    <c:v>9.8820000000000002E-3</c:v>
                  </c:pt>
                  <c:pt idx="4">
                    <c:v>1.9053E-2</c:v>
                  </c:pt>
                </c:numCache>
              </c:numRef>
            </c:minus>
            <c:spPr>
              <a:ln w="25400">
                <a:solidFill>
                  <a:srgbClr val="07AEEF"/>
                </a:solidFill>
              </a:ln>
            </c:spPr>
          </c:errBars>
          <c:cat>
            <c:numRef>
              <c:f>Tabelle1!$A$367:$A$371</c:f>
              <c:numCache>
                <c:formatCode>General</c:formatCode>
                <c:ptCount val="5"/>
                <c:pt idx="0">
                  <c:v>0</c:v>
                </c:pt>
                <c:pt idx="1">
                  <c:v>1</c:v>
                </c:pt>
                <c:pt idx="2">
                  <c:v>2</c:v>
                </c:pt>
                <c:pt idx="3">
                  <c:v>3</c:v>
                </c:pt>
                <c:pt idx="4">
                  <c:v>4</c:v>
                </c:pt>
              </c:numCache>
            </c:numRef>
          </c:cat>
          <c:val>
            <c:numRef>
              <c:f>Tabelle1!$C$367:$C$371</c:f>
              <c:numCache>
                <c:formatCode>General</c:formatCode>
                <c:ptCount val="5"/>
                <c:pt idx="0">
                  <c:v>0.92208900000000005</c:v>
                </c:pt>
                <c:pt idx="1">
                  <c:v>0.92570200000000002</c:v>
                </c:pt>
                <c:pt idx="2">
                  <c:v>0.84166099999999999</c:v>
                </c:pt>
                <c:pt idx="3">
                  <c:v>0.93731799999999998</c:v>
                </c:pt>
                <c:pt idx="4">
                  <c:v>0.92410899999999996</c:v>
                </c:pt>
              </c:numCache>
            </c:numRef>
          </c:val>
          <c:smooth val="0"/>
          <c:extLst>
            <c:ext xmlns:c16="http://schemas.microsoft.com/office/drawing/2014/chart" uri="{C3380CC4-5D6E-409C-BE32-E72D297353CC}">
              <c16:uniqueId val="{00000001-38A0-704B-99D5-628AA75F2707}"/>
            </c:ext>
          </c:extLst>
        </c:ser>
        <c:ser>
          <c:idx val="2"/>
          <c:order val="2"/>
          <c:tx>
            <c:strRef>
              <c:f>Tabelle1!$D$366</c:f>
              <c:strCache>
                <c:ptCount val="1"/>
                <c:pt idx="0">
                  <c:v>Transfer fine tuning AnB+</c:v>
                </c:pt>
              </c:strCache>
            </c:strRef>
          </c:tx>
          <c:spPr>
            <a:ln w="25400">
              <a:solidFill>
                <a:srgbClr val="00AC5B"/>
              </a:solidFill>
            </a:ln>
          </c:spPr>
          <c:marker>
            <c:spPr>
              <a:solidFill>
                <a:srgbClr val="00AC5B"/>
              </a:solidFill>
            </c:spPr>
          </c:marker>
          <c:errBars>
            <c:errDir val="y"/>
            <c:errBarType val="both"/>
            <c:errValType val="cust"/>
            <c:noEndCap val="0"/>
            <c:plus>
              <c:numRef>
                <c:f>Tabelle1!$D$372:$D$376</c:f>
                <c:numCache>
                  <c:formatCode>General</c:formatCode>
                  <c:ptCount val="5"/>
                  <c:pt idx="1">
                    <c:v>1.9E-2</c:v>
                  </c:pt>
                  <c:pt idx="2">
                    <c:v>8.5640000000000004E-3</c:v>
                  </c:pt>
                  <c:pt idx="3">
                    <c:v>1.2435999999999999E-2</c:v>
                  </c:pt>
                  <c:pt idx="4">
                    <c:v>9.9889999999999996E-3</c:v>
                  </c:pt>
                </c:numCache>
              </c:numRef>
            </c:plus>
            <c:minus>
              <c:numRef>
                <c:f>Tabelle1!$D$372:$D$376</c:f>
                <c:numCache>
                  <c:formatCode>General</c:formatCode>
                  <c:ptCount val="5"/>
                  <c:pt idx="1">
                    <c:v>1.9E-2</c:v>
                  </c:pt>
                  <c:pt idx="2">
                    <c:v>8.5640000000000004E-3</c:v>
                  </c:pt>
                  <c:pt idx="3">
                    <c:v>1.2435999999999999E-2</c:v>
                  </c:pt>
                  <c:pt idx="4">
                    <c:v>9.9889999999999996E-3</c:v>
                  </c:pt>
                </c:numCache>
              </c:numRef>
            </c:minus>
            <c:spPr>
              <a:ln w="25400">
                <a:solidFill>
                  <a:srgbClr val="00AC5B"/>
                </a:solidFill>
              </a:ln>
            </c:spPr>
          </c:errBars>
          <c:cat>
            <c:numRef>
              <c:f>Tabelle1!$A$367:$A$371</c:f>
              <c:numCache>
                <c:formatCode>General</c:formatCode>
                <c:ptCount val="5"/>
                <c:pt idx="0">
                  <c:v>0</c:v>
                </c:pt>
                <c:pt idx="1">
                  <c:v>1</c:v>
                </c:pt>
                <c:pt idx="2">
                  <c:v>2</c:v>
                </c:pt>
                <c:pt idx="3">
                  <c:v>3</c:v>
                </c:pt>
                <c:pt idx="4">
                  <c:v>4</c:v>
                </c:pt>
              </c:numCache>
            </c:numRef>
          </c:cat>
          <c:val>
            <c:numRef>
              <c:f>Tabelle1!$D$367:$D$371</c:f>
              <c:numCache>
                <c:formatCode>General</c:formatCode>
                <c:ptCount val="5"/>
                <c:pt idx="0">
                  <c:v>0.92208900000000005</c:v>
                </c:pt>
                <c:pt idx="1">
                  <c:v>0.93794900000000003</c:v>
                </c:pt>
                <c:pt idx="2">
                  <c:v>0.95449399999999995</c:v>
                </c:pt>
                <c:pt idx="3">
                  <c:v>0.96047800000000005</c:v>
                </c:pt>
                <c:pt idx="4">
                  <c:v>0.96583200000000002</c:v>
                </c:pt>
              </c:numCache>
            </c:numRef>
          </c:val>
          <c:smooth val="0"/>
          <c:extLst>
            <c:ext xmlns:c16="http://schemas.microsoft.com/office/drawing/2014/chart" uri="{C3380CC4-5D6E-409C-BE32-E72D297353CC}">
              <c16:uniqueId val="{00000002-38A0-704B-99D5-628AA75F2707}"/>
            </c:ext>
          </c:extLst>
        </c:ser>
        <c:ser>
          <c:idx val="3"/>
          <c:order val="3"/>
          <c:tx>
            <c:strRef>
              <c:f>Tabelle1!$E$366</c:f>
              <c:strCache>
                <c:ptCount val="1"/>
                <c:pt idx="0">
                  <c:v>Transfer frozen AnB</c:v>
                </c:pt>
              </c:strCache>
            </c:strRef>
          </c:tx>
          <c:spPr>
            <a:ln w="25400">
              <a:solidFill>
                <a:srgbClr val="C00000"/>
              </a:solidFill>
              <a:prstDash val="lgDash"/>
            </a:ln>
          </c:spPr>
          <c:marker>
            <c:spPr>
              <a:solidFill>
                <a:srgbClr val="C00000"/>
              </a:solidFill>
              <a:ln>
                <a:solidFill>
                  <a:schemeClr val="bg1"/>
                </a:solidFill>
              </a:ln>
            </c:spPr>
          </c:marker>
          <c:errBars>
            <c:errDir val="y"/>
            <c:errBarType val="both"/>
            <c:errValType val="cust"/>
            <c:noEndCap val="0"/>
            <c:plus>
              <c:numRef>
                <c:f>Tabelle1!$E$372:$E$376</c:f>
                <c:numCache>
                  <c:formatCode>General</c:formatCode>
                  <c:ptCount val="5"/>
                  <c:pt idx="1">
                    <c:v>1.4022E-2</c:v>
                  </c:pt>
                  <c:pt idx="2">
                    <c:v>1.1802E-2</c:v>
                  </c:pt>
                  <c:pt idx="3">
                    <c:v>1.7384E-2</c:v>
                  </c:pt>
                  <c:pt idx="4">
                    <c:v>5.1789999999999996E-3</c:v>
                  </c:pt>
                </c:numCache>
              </c:numRef>
            </c:plus>
            <c:minus>
              <c:numRef>
                <c:f>Tabelle1!$E$372:$E$376</c:f>
                <c:numCache>
                  <c:formatCode>General</c:formatCode>
                  <c:ptCount val="5"/>
                  <c:pt idx="1">
                    <c:v>1.4022E-2</c:v>
                  </c:pt>
                  <c:pt idx="2">
                    <c:v>1.1802E-2</c:v>
                  </c:pt>
                  <c:pt idx="3">
                    <c:v>1.7384E-2</c:v>
                  </c:pt>
                  <c:pt idx="4">
                    <c:v>5.1789999999999996E-3</c:v>
                  </c:pt>
                </c:numCache>
              </c:numRef>
            </c:minus>
            <c:spPr>
              <a:ln w="25400">
                <a:solidFill>
                  <a:srgbClr val="C00000"/>
                </a:solidFill>
              </a:ln>
            </c:spPr>
          </c:errBars>
          <c:cat>
            <c:numRef>
              <c:f>Tabelle1!$A$367:$A$371</c:f>
              <c:numCache>
                <c:formatCode>General</c:formatCode>
                <c:ptCount val="5"/>
                <c:pt idx="0">
                  <c:v>0</c:v>
                </c:pt>
                <c:pt idx="1">
                  <c:v>1</c:v>
                </c:pt>
                <c:pt idx="2">
                  <c:v>2</c:v>
                </c:pt>
                <c:pt idx="3">
                  <c:v>3</c:v>
                </c:pt>
                <c:pt idx="4">
                  <c:v>4</c:v>
                </c:pt>
              </c:numCache>
            </c:numRef>
          </c:cat>
          <c:val>
            <c:numRef>
              <c:f>Tabelle1!$E$367:$E$371</c:f>
              <c:numCache>
                <c:formatCode>General</c:formatCode>
                <c:ptCount val="5"/>
                <c:pt idx="0">
                  <c:v>0.92208900000000005</c:v>
                </c:pt>
                <c:pt idx="1">
                  <c:v>0.88886299999999996</c:v>
                </c:pt>
                <c:pt idx="2">
                  <c:v>0.95946200000000004</c:v>
                </c:pt>
                <c:pt idx="3">
                  <c:v>0.95579000000000003</c:v>
                </c:pt>
                <c:pt idx="4">
                  <c:v>0.96183300000000005</c:v>
                </c:pt>
              </c:numCache>
            </c:numRef>
          </c:val>
          <c:smooth val="0"/>
          <c:extLst>
            <c:ext xmlns:c16="http://schemas.microsoft.com/office/drawing/2014/chart" uri="{C3380CC4-5D6E-409C-BE32-E72D297353CC}">
              <c16:uniqueId val="{00000003-38A0-704B-99D5-628AA75F2707}"/>
            </c:ext>
          </c:extLst>
        </c:ser>
        <c:ser>
          <c:idx val="4"/>
          <c:order val="4"/>
          <c:tx>
            <c:strRef>
              <c:f>Tabelle1!$F$366</c:f>
              <c:strCache>
                <c:ptCount val="1"/>
                <c:pt idx="0">
                  <c:v>No transfer base B</c:v>
                </c:pt>
              </c:strCache>
            </c:strRef>
          </c:tx>
          <c:spPr>
            <a:ln w="25400">
              <a:solidFill>
                <a:schemeClr val="tx1"/>
              </a:solidFill>
              <a:prstDash val="sysDot"/>
            </a:ln>
          </c:spPr>
          <c:marker>
            <c:spPr>
              <a:ln>
                <a:solidFill>
                  <a:schemeClr val="bg1">
                    <a:lumMod val="50000"/>
                  </a:schemeClr>
                </a:solidFill>
              </a:ln>
            </c:spPr>
          </c:marker>
          <c:errBars>
            <c:errDir val="y"/>
            <c:errBarType val="both"/>
            <c:errValType val="stdErr"/>
            <c:noEndCap val="0"/>
          </c:errBars>
          <c:cat>
            <c:numRef>
              <c:f>Tabelle1!$A$367:$A$371</c:f>
              <c:numCache>
                <c:formatCode>General</c:formatCode>
                <c:ptCount val="5"/>
                <c:pt idx="0">
                  <c:v>0</c:v>
                </c:pt>
                <c:pt idx="1">
                  <c:v>1</c:v>
                </c:pt>
                <c:pt idx="2">
                  <c:v>2</c:v>
                </c:pt>
                <c:pt idx="3">
                  <c:v>3</c:v>
                </c:pt>
                <c:pt idx="4">
                  <c:v>4</c:v>
                </c:pt>
              </c:numCache>
            </c:numRef>
          </c:cat>
          <c:val>
            <c:numRef>
              <c:f>Tabelle1!$F$367:$F$371</c:f>
              <c:numCache>
                <c:formatCode>General</c:formatCode>
                <c:ptCount val="5"/>
                <c:pt idx="0">
                  <c:v>0.92208900000000005</c:v>
                </c:pt>
                <c:pt idx="1">
                  <c:v>0.92208900000000005</c:v>
                </c:pt>
                <c:pt idx="2">
                  <c:v>0.92208900000000005</c:v>
                </c:pt>
                <c:pt idx="3">
                  <c:v>0.92208900000000005</c:v>
                </c:pt>
                <c:pt idx="4">
                  <c:v>0.92208900000000005</c:v>
                </c:pt>
              </c:numCache>
            </c:numRef>
          </c:val>
          <c:smooth val="0"/>
          <c:extLst>
            <c:ext xmlns:c16="http://schemas.microsoft.com/office/drawing/2014/chart" uri="{C3380CC4-5D6E-409C-BE32-E72D297353CC}">
              <c16:uniqueId val="{00000004-38A0-704B-99D5-628AA75F2707}"/>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de-DE" altLang="zh-CN"/>
                  <a:t>Layer n at which network is chopped and retrained</a:t>
                </a:r>
                <a:r>
                  <a:rPr lang="de-DE" altLang="zh-CN" baseline="0"/>
                  <a:t> </a:t>
                </a:r>
                <a:r>
                  <a:rPr lang="de-DE" altLang="zh-CN"/>
                  <a:t>  [-]</a:t>
                </a: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dirty="0">
                    <a:effectLst/>
                  </a:rPr>
                  <a:t>𝑅</a:t>
                </a:r>
                <a:r>
                  <a:rPr kumimoji="1" lang="en-US" altLang="zh-CN" sz="1800" b="0" i="0" baseline="30000" dirty="0">
                    <a:effectLst/>
                  </a:rPr>
                  <a:t>2</a:t>
                </a:r>
                <a:r>
                  <a:rPr kumimoji="1" lang="en-US" altLang="zh-CN" sz="1800" b="0" i="0" dirty="0">
                    <a:effectLst/>
                  </a:rPr>
                  <a:t> </a:t>
                </a:r>
                <a:r>
                  <a:rPr kumimoji="1" lang="en-US" altLang="zh-CN" sz="1800" dirty="0">
                    <a:effectLst/>
                  </a:rPr>
                  <a:t>value   [-]</a:t>
                </a:r>
                <a:endParaRPr lang="zh-CN" altLang="zh-CN" dirty="0">
                  <a:effectLst/>
                </a:endParaRPr>
              </a:p>
            </c:rich>
          </c:tx>
          <c:layout>
            <c:manualLayout>
              <c:xMode val="edge"/>
              <c:yMode val="edge"/>
              <c:x val="2.4148650979912041E-2"/>
              <c:y val="0.28536606247030916"/>
            </c:manualLayout>
          </c:layout>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61701934124129776"/>
          <c:y val="0.54279715967633835"/>
          <c:w val="0.35681607886446665"/>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Tabelle1!$B$397</c:f>
              <c:strCache>
                <c:ptCount val="1"/>
                <c:pt idx="0">
                  <c:v>No transfer learning</c:v>
                </c:pt>
              </c:strCache>
            </c:strRef>
          </c:tx>
          <c:spPr>
            <a:ln w="25400">
              <a:solidFill>
                <a:srgbClr val="07AEEF"/>
              </a:solidFill>
              <a:prstDash val="lgDashDot"/>
            </a:ln>
          </c:spPr>
          <c:marker>
            <c:symbol val="square"/>
            <c:size val="7"/>
            <c:spPr>
              <a:solidFill>
                <a:srgbClr val="07AEEF"/>
              </a:solidFill>
              <a:ln>
                <a:solidFill>
                  <a:srgbClr val="000000"/>
                </a:solidFill>
                <a:prstDash val="solid"/>
              </a:ln>
            </c:spPr>
          </c:marker>
          <c:errBars>
            <c:errDir val="y"/>
            <c:errBarType val="both"/>
            <c:errValType val="cust"/>
            <c:noEndCap val="0"/>
            <c:plus>
              <c:numRef>
                <c:f>Tabelle1!$B$412:$B$421</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Tabelle1!$B$412:$B$421</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7AEEF"/>
                </a:solidFill>
              </a:ln>
            </c:spPr>
          </c:errBars>
          <c:cat>
            <c:numRef>
              <c:f>Tabelle1!$A$398:$A$407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Tabelle1!$B$398:$B$407</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1952-C94D-9E8E-D42F187B85FA}"/>
            </c:ext>
          </c:extLst>
        </c:ser>
        <c:ser>
          <c:idx val="1"/>
          <c:order val="1"/>
          <c:tx>
            <c:strRef>
              <c:f>Tabelle1!$C$397</c:f>
              <c:strCache>
                <c:ptCount val="1"/>
                <c:pt idx="0">
                  <c:v>Transfer learning fine tuning</c:v>
                </c:pt>
              </c:strCache>
            </c:strRef>
          </c:tx>
          <c:spPr>
            <a:ln w="25400">
              <a:solidFill>
                <a:srgbClr val="00AC5B"/>
              </a:solidFill>
              <a:prstDash val="lgDashDotDot"/>
            </a:ln>
          </c:spPr>
          <c:marker>
            <c:spPr>
              <a:solidFill>
                <a:srgbClr val="00AC5B"/>
              </a:solidFill>
              <a:ln>
                <a:solidFill>
                  <a:schemeClr val="bg1"/>
                </a:solidFill>
              </a:ln>
            </c:spPr>
          </c:marker>
          <c:errBars>
            <c:errDir val="y"/>
            <c:errBarType val="both"/>
            <c:errValType val="cust"/>
            <c:noEndCap val="0"/>
            <c:plus>
              <c:numRef>
                <c:f>Tabelle1!$D$412:$D$421</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plus>
            <c:minus>
              <c:numRef>
                <c:f>Tabelle1!$D$412:$D$421</c:f>
                <c:numCache>
                  <c:formatCode>General</c:formatCode>
                  <c:ptCount val="10"/>
                  <c:pt idx="0">
                    <c:v>3.3134000000000002E-3</c:v>
                  </c:pt>
                  <c:pt idx="1">
                    <c:v>3.3616000000000002E-3</c:v>
                  </c:pt>
                  <c:pt idx="2">
                    <c:v>2.4234999999999999E-3</c:v>
                  </c:pt>
                  <c:pt idx="3">
                    <c:v>2.552E-3</c:v>
                  </c:pt>
                  <c:pt idx="4">
                    <c:v>6.7419999999999997E-3</c:v>
                  </c:pt>
                  <c:pt idx="5">
                    <c:v>4.8275000000000002E-3</c:v>
                  </c:pt>
                  <c:pt idx="6">
                    <c:v>3.4808999999999999E-3</c:v>
                  </c:pt>
                  <c:pt idx="7">
                    <c:v>1.7243000000000001E-2</c:v>
                  </c:pt>
                  <c:pt idx="8">
                    <c:v>2.4621000000000001E-3</c:v>
                  </c:pt>
                  <c:pt idx="9">
                    <c:v>5.9119999999999997E-3</c:v>
                  </c:pt>
                </c:numCache>
              </c:numRef>
            </c:minus>
            <c:spPr>
              <a:ln w="25400">
                <a:solidFill>
                  <a:srgbClr val="00AC5B"/>
                </a:solidFill>
              </a:ln>
            </c:spPr>
          </c:errBars>
          <c:cat>
            <c:numRef>
              <c:f>Tabelle1!$A$398:$A$407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Tabelle1!$C$398:$C$407</c:f>
              <c:numCache>
                <c:formatCode>General</c:formatCode>
                <c:ptCount val="10"/>
                <c:pt idx="0">
                  <c:v>0.987622</c:v>
                </c:pt>
                <c:pt idx="1">
                  <c:v>0.98210900000000001</c:v>
                </c:pt>
                <c:pt idx="2">
                  <c:v>0.989371</c:v>
                </c:pt>
                <c:pt idx="3">
                  <c:v>0.98696200000000001</c:v>
                </c:pt>
                <c:pt idx="4">
                  <c:v>0.98086700000000004</c:v>
                </c:pt>
                <c:pt idx="5">
                  <c:v>0.99092199999999997</c:v>
                </c:pt>
                <c:pt idx="6">
                  <c:v>0.98997199999999996</c:v>
                </c:pt>
                <c:pt idx="7">
                  <c:v>0.97923499999999997</c:v>
                </c:pt>
                <c:pt idx="8">
                  <c:v>0.98577599999999999</c:v>
                </c:pt>
                <c:pt idx="9">
                  <c:v>0.98556699999999997</c:v>
                </c:pt>
              </c:numCache>
            </c:numRef>
          </c:val>
          <c:smooth val="0"/>
          <c:extLst>
            <c:ext xmlns:c16="http://schemas.microsoft.com/office/drawing/2014/chart" uri="{C3380CC4-5D6E-409C-BE32-E72D297353CC}">
              <c16:uniqueId val="{00000001-1952-C94D-9E8E-D42F187B85FA}"/>
            </c:ext>
          </c:extLst>
        </c:ser>
        <c:ser>
          <c:idx val="2"/>
          <c:order val="2"/>
          <c:tx>
            <c:strRef>
              <c:f>Tabelle1!$D$397</c:f>
              <c:strCache>
                <c:ptCount val="1"/>
                <c:pt idx="0">
                  <c:v>Transfer learning frozen weights</c:v>
                </c:pt>
              </c:strCache>
            </c:strRef>
          </c:tx>
          <c:spPr>
            <a:ln w="25400">
              <a:solidFill>
                <a:srgbClr val="C00000"/>
              </a:solidFill>
            </a:ln>
          </c:spPr>
          <c:marker>
            <c:spPr>
              <a:solidFill>
                <a:srgbClr val="C00000"/>
              </a:solidFill>
            </c:spPr>
          </c:marker>
          <c:errBars>
            <c:errDir val="y"/>
            <c:errBarType val="both"/>
            <c:errValType val="cust"/>
            <c:noEndCap val="0"/>
            <c:plus>
              <c:numRef>
                <c:f>Tabelle1!$C$412:$C$421</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plus>
            <c:minus>
              <c:numRef>
                <c:f>Tabelle1!$C$412:$C$421</c:f>
                <c:numCache>
                  <c:formatCode>General</c:formatCode>
                  <c:ptCount val="10"/>
                  <c:pt idx="0">
                    <c:v>1.0410000000000001E-2</c:v>
                  </c:pt>
                  <c:pt idx="1">
                    <c:v>1.2527E-2</c:v>
                  </c:pt>
                  <c:pt idx="2">
                    <c:v>4.7479999999999996E-3</c:v>
                  </c:pt>
                  <c:pt idx="3">
                    <c:v>8.4580000000000002E-3</c:v>
                  </c:pt>
                  <c:pt idx="4">
                    <c:v>1.5036000000000001E-2</c:v>
                  </c:pt>
                  <c:pt idx="5">
                    <c:v>3.7299999999999998E-3</c:v>
                  </c:pt>
                  <c:pt idx="6">
                    <c:v>3.519E-3</c:v>
                  </c:pt>
                  <c:pt idx="7">
                    <c:v>1.2952999999999999E-2</c:v>
                  </c:pt>
                  <c:pt idx="8">
                    <c:v>7.0000000000000001E-3</c:v>
                  </c:pt>
                  <c:pt idx="9">
                    <c:v>6.7530000000000003E-3</c:v>
                  </c:pt>
                </c:numCache>
              </c:numRef>
            </c:minus>
            <c:spPr>
              <a:ln w="25400">
                <a:solidFill>
                  <a:srgbClr val="C00000"/>
                </a:solidFill>
              </a:ln>
            </c:spPr>
          </c:errBars>
          <c:cat>
            <c:numRef>
              <c:f>Tabelle1!$A$398:$A$407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Tabelle1!$D$398:$D$407</c:f>
              <c:numCache>
                <c:formatCode>General</c:formatCode>
                <c:ptCount val="10"/>
                <c:pt idx="0">
                  <c:v>0.71114699999999997</c:v>
                </c:pt>
                <c:pt idx="1">
                  <c:v>0.92784500000000003</c:v>
                </c:pt>
                <c:pt idx="2">
                  <c:v>0.95329299999999995</c:v>
                </c:pt>
                <c:pt idx="3">
                  <c:v>0.96469300000000002</c:v>
                </c:pt>
                <c:pt idx="4">
                  <c:v>0.96793799999999997</c:v>
                </c:pt>
                <c:pt idx="5">
                  <c:v>0.97234399999999999</c:v>
                </c:pt>
                <c:pt idx="6">
                  <c:v>0.96831299999999998</c:v>
                </c:pt>
                <c:pt idx="7">
                  <c:v>0.97527900000000001</c:v>
                </c:pt>
                <c:pt idx="8">
                  <c:v>0.96788700000000005</c:v>
                </c:pt>
                <c:pt idx="9">
                  <c:v>0.98472300000000001</c:v>
                </c:pt>
              </c:numCache>
            </c:numRef>
          </c:val>
          <c:smooth val="0"/>
          <c:extLst>
            <c:ext xmlns:c16="http://schemas.microsoft.com/office/drawing/2014/chart" uri="{C3380CC4-5D6E-409C-BE32-E72D297353CC}">
              <c16:uniqueId val="{00000002-1952-C94D-9E8E-D42F187B85FA}"/>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dirty="0">
                    <a:effectLst/>
                  </a:rPr>
                  <a:t>𝑅</a:t>
                </a:r>
                <a:r>
                  <a:rPr kumimoji="1" lang="en-US" altLang="zh-CN" sz="1800" b="0" i="0" baseline="30000" dirty="0">
                    <a:effectLst/>
                  </a:rPr>
                  <a:t>2</a:t>
                </a:r>
                <a:r>
                  <a:rPr kumimoji="1" lang="en-US" altLang="zh-CN" sz="1800" b="0" i="0" baseline="0" dirty="0">
                    <a:effectLst/>
                  </a:rPr>
                  <a:t> value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56947442070121423"/>
          <c:y val="0.5427972469335568"/>
          <c:w val="0.37866104235585635"/>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82908847184986"/>
          <c:y val="2.5317613507105114E-2"/>
          <c:w val="0.84594160747160485"/>
          <c:h val="0.74033149072934124"/>
        </c:manualLayout>
      </c:layout>
      <c:lineChart>
        <c:grouping val="standard"/>
        <c:varyColors val="0"/>
        <c:ser>
          <c:idx val="1"/>
          <c:order val="0"/>
          <c:tx>
            <c:strRef>
              <c:f>Tabelle1!$C$467</c:f>
              <c:strCache>
                <c:ptCount val="1"/>
                <c:pt idx="0">
                  <c:v>Transfer on 2 sources</c:v>
                </c:pt>
              </c:strCache>
            </c:strRef>
          </c:tx>
          <c:spPr>
            <a:ln w="25400">
              <a:noFill/>
              <a:prstDash val="lgDashDotDot"/>
            </a:ln>
          </c:spPr>
          <c:marker>
            <c:spPr>
              <a:noFill/>
              <a:ln>
                <a:noFill/>
              </a:ln>
            </c:spPr>
          </c:marker>
          <c:errBars>
            <c:errDir val="y"/>
            <c:errBarType val="both"/>
            <c:errValType val="cust"/>
            <c:noEndCap val="0"/>
            <c:pl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plus>
            <c:min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minus>
            <c:spPr>
              <a:ln w="25400">
                <a:solidFill>
                  <a:srgbClr val="7030A0"/>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Tabelle1!$C$468:$C$477</c:f>
              <c:numCache>
                <c:formatCode>General</c:formatCode>
                <c:ptCount val="10"/>
                <c:pt idx="0">
                  <c:v>-0.65786199999999995</c:v>
                </c:pt>
                <c:pt idx="1">
                  <c:v>0.78867299999999996</c:v>
                </c:pt>
                <c:pt idx="2">
                  <c:v>0.91295300000000001</c:v>
                </c:pt>
                <c:pt idx="3">
                  <c:v>0.93854599999999999</c:v>
                </c:pt>
                <c:pt idx="4">
                  <c:v>0.93473300000000004</c:v>
                </c:pt>
                <c:pt idx="5">
                  <c:v>0.95444499999999999</c:v>
                </c:pt>
                <c:pt idx="6">
                  <c:v>0.94699800000000001</c:v>
                </c:pt>
                <c:pt idx="7">
                  <c:v>0.96465699999999999</c:v>
                </c:pt>
                <c:pt idx="8">
                  <c:v>0.96437399999999995</c:v>
                </c:pt>
                <c:pt idx="9">
                  <c:v>0.97572000000000003</c:v>
                </c:pt>
              </c:numCache>
            </c:numRef>
          </c:val>
          <c:smooth val="0"/>
          <c:extLst>
            <c:ext xmlns:c16="http://schemas.microsoft.com/office/drawing/2014/chart" uri="{C3380CC4-5D6E-409C-BE32-E72D297353CC}">
              <c16:uniqueId val="{00000001-689A-294D-AA44-A780EBC5BB07}"/>
            </c:ext>
          </c:extLst>
        </c:ser>
        <c:ser>
          <c:idx val="2"/>
          <c:order val="1"/>
          <c:tx>
            <c:strRef>
              <c:f>Tabelle1!$D$467</c:f>
              <c:strCache>
                <c:ptCount val="1"/>
                <c:pt idx="0">
                  <c:v>Transfer on 3 sources</c:v>
                </c:pt>
              </c:strCache>
            </c:strRef>
          </c:tx>
          <c:spPr>
            <a:ln w="25400">
              <a:solidFill>
                <a:srgbClr val="07AEEF">
                  <a:alpha val="0"/>
                </a:srgbClr>
              </a:solidFill>
              <a:prstDash val="dash"/>
            </a:ln>
          </c:spPr>
          <c:marker>
            <c:spPr>
              <a:solidFill>
                <a:srgbClr val="07AEEF">
                  <a:alpha val="0"/>
                </a:srgbClr>
              </a:solidFill>
              <a:ln>
                <a:solidFill>
                  <a:srgbClr val="07AEEF">
                    <a:alpha val="0"/>
                  </a:srgbClr>
                </a:solidFill>
              </a:ln>
            </c:spPr>
          </c:marker>
          <c:errBars>
            <c:errDir val="y"/>
            <c:errBarType val="both"/>
            <c:errValType val="cust"/>
            <c:noEndCap val="0"/>
            <c:pl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plus>
            <c:min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minus>
            <c:spPr>
              <a:ln w="25400">
                <a:solidFill>
                  <a:srgbClr val="07AEEF">
                    <a:alpha val="0"/>
                  </a:srgbClr>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Tabelle1!$D$468:$D$477</c:f>
              <c:numCache>
                <c:formatCode>General</c:formatCode>
                <c:ptCount val="10"/>
                <c:pt idx="0">
                  <c:v>0.26901999999999998</c:v>
                </c:pt>
                <c:pt idx="1">
                  <c:v>0.65034800000000004</c:v>
                </c:pt>
                <c:pt idx="2">
                  <c:v>0.90728399999999998</c:v>
                </c:pt>
                <c:pt idx="3">
                  <c:v>0.91638200000000003</c:v>
                </c:pt>
                <c:pt idx="4">
                  <c:v>0.93412399999999995</c:v>
                </c:pt>
                <c:pt idx="5">
                  <c:v>0.96290100000000001</c:v>
                </c:pt>
                <c:pt idx="6">
                  <c:v>0.96164000000000005</c:v>
                </c:pt>
                <c:pt idx="7">
                  <c:v>0.95907100000000001</c:v>
                </c:pt>
                <c:pt idx="8">
                  <c:v>0.97552399999999995</c:v>
                </c:pt>
                <c:pt idx="9">
                  <c:v>0.97603499999999999</c:v>
                </c:pt>
              </c:numCache>
            </c:numRef>
          </c:val>
          <c:smooth val="0"/>
          <c:extLst>
            <c:ext xmlns:c16="http://schemas.microsoft.com/office/drawing/2014/chart" uri="{C3380CC4-5D6E-409C-BE32-E72D297353CC}">
              <c16:uniqueId val="{00000002-689A-294D-AA44-A780EBC5BB07}"/>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1"/>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dirty="0">
                    <a:effectLst/>
                  </a:rPr>
                  <a:t>Part</a:t>
                </a:r>
                <a:r>
                  <a:rPr lang="en-US" altLang="zh-CN" sz="1800" baseline="0" dirty="0">
                    <a:effectLst/>
                  </a:rPr>
                  <a:t> weight</a:t>
                </a:r>
                <a:r>
                  <a:rPr lang="en-US" altLang="zh-CN" sz="1800" dirty="0">
                    <a:effectLst/>
                  </a:rPr>
                  <a:t>   [g]</a:t>
                </a:r>
                <a:endParaRPr lang="zh-CN" altLang="zh-CN" dirty="0">
                  <a:effectLst/>
                </a:endParaRPr>
              </a:p>
            </c:rich>
          </c:tx>
          <c:layout>
            <c:manualLayout>
              <c:xMode val="edge"/>
              <c:yMode val="edge"/>
              <c:x val="0.391734093861419"/>
              <c:y val="0.85282877672818169"/>
            </c:manualLayout>
          </c:layout>
          <c:overlay val="0"/>
          <c:spPr>
            <a:noFill/>
            <a:ln w="25400">
              <a:noFill/>
            </a:ln>
          </c:spPr>
        </c:title>
        <c:numFmt formatCode="General" sourceLinked="0"/>
        <c:majorTickMark val="cross"/>
        <c:minorTickMark val="none"/>
        <c:tickLblPos val="nextTo"/>
        <c:crossAx val="1"/>
        <c:crossesAt val="0"/>
        <c:auto val="1"/>
        <c:lblAlgn val="ctr"/>
        <c:lblOffset val="100"/>
        <c:tickMarkSkip val="1"/>
        <c:noMultiLvlLbl val="0"/>
      </c:catAx>
      <c:valAx>
        <c:axId val="1"/>
        <c:scaling>
          <c:orientation val="minMax"/>
          <c:max val="0.60000000000000009"/>
          <c:min val="0"/>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dirty="0">
                    <a:effectLst/>
                  </a:rPr>
                  <a:t>Distribution</a:t>
                </a:r>
                <a:r>
                  <a:rPr kumimoji="1" lang="en-US" altLang="zh-CN" sz="1800" baseline="0" dirty="0">
                    <a:effectLst/>
                  </a:rPr>
                  <a:t>   </a:t>
                </a:r>
                <a:r>
                  <a:rPr kumimoji="1" lang="en-US" altLang="zh-CN" sz="1800" dirty="0">
                    <a:effectLst/>
                  </a:rPr>
                  <a:t>[-]</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0.1"/>
      </c:valAx>
      <c:spPr>
        <a:solidFill>
          <a:srgbClr val="FFFFFF"/>
        </a:solidFill>
        <a:ln w="12700">
          <a:solidFill>
            <a:srgbClr val="000000"/>
          </a:solidFill>
          <a:prstDash val="solid"/>
        </a:ln>
      </c:spPr>
    </c:plotArea>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28278674660854"/>
          <c:y val="1.790507279920623E-2"/>
          <c:w val="0.84594160747160485"/>
          <c:h val="0.74033149072934124"/>
        </c:manualLayout>
      </c:layout>
      <c:lineChart>
        <c:grouping val="standard"/>
        <c:varyColors val="0"/>
        <c:ser>
          <c:idx val="0"/>
          <c:order val="0"/>
          <c:tx>
            <c:strRef>
              <c:f>Tabelle1!$B$467</c:f>
              <c:strCache>
                <c:ptCount val="1"/>
                <c:pt idx="0">
                  <c:v>Transfer on 1 source</c:v>
                </c:pt>
              </c:strCache>
            </c:strRef>
          </c:tx>
          <c:spPr>
            <a:ln w="25400">
              <a:solidFill>
                <a:srgbClr val="FFC000"/>
              </a:solidFill>
              <a:prstDash val="lgDashDot"/>
            </a:ln>
          </c:spPr>
          <c:marker>
            <c:symbol val="square"/>
            <c:size val="7"/>
            <c:spPr>
              <a:solidFill>
                <a:srgbClr val="FFC000"/>
              </a:solidFill>
              <a:ln>
                <a:solidFill>
                  <a:srgbClr val="000000"/>
                </a:solidFill>
                <a:prstDash val="solid"/>
              </a:ln>
            </c:spPr>
          </c:marker>
          <c:errBars>
            <c:errDir val="y"/>
            <c:errBarType val="both"/>
            <c:errValType val="cust"/>
            <c:noEndCap val="0"/>
            <c:plus>
              <c:numRef>
                <c:f>Tabelle1!$B$481:$B$490</c:f>
                <c:numCache>
                  <c:formatCode>General</c:formatCode>
                  <c:ptCount val="10"/>
                  <c:pt idx="0">
                    <c:v>0.14885300000000001</c:v>
                  </c:pt>
                  <c:pt idx="1">
                    <c:v>1.5397299999999999E-2</c:v>
                  </c:pt>
                  <c:pt idx="2">
                    <c:v>9.5762E-3</c:v>
                  </c:pt>
                  <c:pt idx="3">
                    <c:v>4.6116999999999998E-2</c:v>
                  </c:pt>
                  <c:pt idx="4">
                    <c:v>7.0028999999999994E-2</c:v>
                  </c:pt>
                  <c:pt idx="5">
                    <c:v>2.3399E-2</c:v>
                  </c:pt>
                  <c:pt idx="6">
                    <c:v>3.2215000000000001E-2</c:v>
                  </c:pt>
                  <c:pt idx="7">
                    <c:v>2.2921E-2</c:v>
                  </c:pt>
                  <c:pt idx="8">
                    <c:v>1.9386E-2</c:v>
                  </c:pt>
                  <c:pt idx="9">
                    <c:v>3.1535000000000001E-2</c:v>
                  </c:pt>
                </c:numCache>
              </c:numRef>
            </c:plus>
            <c:minus>
              <c:numRef>
                <c:f>Tabelle1!$B$481:$B$490</c:f>
                <c:numCache>
                  <c:formatCode>General</c:formatCode>
                  <c:ptCount val="10"/>
                  <c:pt idx="0">
                    <c:v>0.14885300000000001</c:v>
                  </c:pt>
                  <c:pt idx="1">
                    <c:v>1.5397299999999999E-2</c:v>
                  </c:pt>
                  <c:pt idx="2">
                    <c:v>9.5762E-3</c:v>
                  </c:pt>
                  <c:pt idx="3">
                    <c:v>4.6116999999999998E-2</c:v>
                  </c:pt>
                  <c:pt idx="4">
                    <c:v>7.0028999999999994E-2</c:v>
                  </c:pt>
                  <c:pt idx="5">
                    <c:v>2.3399E-2</c:v>
                  </c:pt>
                  <c:pt idx="6">
                    <c:v>3.2215000000000001E-2</c:v>
                  </c:pt>
                  <c:pt idx="7">
                    <c:v>2.2921E-2</c:v>
                  </c:pt>
                  <c:pt idx="8">
                    <c:v>1.9386E-2</c:v>
                  </c:pt>
                  <c:pt idx="9">
                    <c:v>3.1535000000000001E-2</c:v>
                  </c:pt>
                </c:numCache>
              </c:numRef>
            </c:minus>
            <c:spPr>
              <a:ln w="25400">
                <a:solidFill>
                  <a:srgbClr val="FFC000"/>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Tabelle1!$B$468:$B$477</c:f>
              <c:numCache>
                <c:formatCode>General</c:formatCode>
                <c:ptCount val="10"/>
                <c:pt idx="0">
                  <c:v>-0.47717999999999999</c:v>
                </c:pt>
                <c:pt idx="1">
                  <c:v>0.76524099999999995</c:v>
                </c:pt>
                <c:pt idx="2">
                  <c:v>0.86787800000000004</c:v>
                </c:pt>
                <c:pt idx="3">
                  <c:v>0.91091200000000005</c:v>
                </c:pt>
                <c:pt idx="4">
                  <c:v>0.88878800000000002</c:v>
                </c:pt>
                <c:pt idx="5">
                  <c:v>0.93418599999999996</c:v>
                </c:pt>
                <c:pt idx="6">
                  <c:v>0.94236399999999998</c:v>
                </c:pt>
                <c:pt idx="7">
                  <c:v>0.96012699999999995</c:v>
                </c:pt>
                <c:pt idx="8">
                  <c:v>0.96468200000000004</c:v>
                </c:pt>
                <c:pt idx="9">
                  <c:v>0.95642000000000005</c:v>
                </c:pt>
              </c:numCache>
            </c:numRef>
          </c:val>
          <c:smooth val="0"/>
          <c:extLst>
            <c:ext xmlns:c16="http://schemas.microsoft.com/office/drawing/2014/chart" uri="{C3380CC4-5D6E-409C-BE32-E72D297353CC}">
              <c16:uniqueId val="{00000000-DAFD-D744-8330-02AA1E53E3A2}"/>
            </c:ext>
          </c:extLst>
        </c:ser>
        <c:ser>
          <c:idx val="1"/>
          <c:order val="1"/>
          <c:tx>
            <c:strRef>
              <c:f>Tabelle1!$C$467</c:f>
              <c:strCache>
                <c:ptCount val="1"/>
                <c:pt idx="0">
                  <c:v>Transfer on 2 sources</c:v>
                </c:pt>
              </c:strCache>
            </c:strRef>
          </c:tx>
          <c:spPr>
            <a:ln w="25400">
              <a:solidFill>
                <a:srgbClr val="7030A0"/>
              </a:solidFill>
              <a:prstDash val="lgDashDotDot"/>
            </a:ln>
          </c:spPr>
          <c:marker>
            <c:spPr>
              <a:solidFill>
                <a:srgbClr val="7030A0"/>
              </a:solidFill>
              <a:ln>
                <a:solidFill>
                  <a:schemeClr val="bg1"/>
                </a:solidFill>
              </a:ln>
            </c:spPr>
          </c:marker>
          <c:errBars>
            <c:errDir val="y"/>
            <c:errBarType val="both"/>
            <c:errValType val="cust"/>
            <c:noEndCap val="0"/>
            <c:pl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plus>
            <c:minus>
              <c:numRef>
                <c:f>Tabelle1!$C$481:$C$490</c:f>
                <c:numCache>
                  <c:formatCode>General</c:formatCode>
                  <c:ptCount val="10"/>
                  <c:pt idx="0">
                    <c:v>8.0066109999999996E-2</c:v>
                  </c:pt>
                  <c:pt idx="1">
                    <c:v>1.3509800000000001E-2</c:v>
                  </c:pt>
                  <c:pt idx="2">
                    <c:v>6.9760000000000004E-3</c:v>
                  </c:pt>
                  <c:pt idx="3">
                    <c:v>1.6177E-2</c:v>
                  </c:pt>
                  <c:pt idx="4">
                    <c:v>1.6891E-2</c:v>
                  </c:pt>
                  <c:pt idx="5">
                    <c:v>1.9841000000000001E-2</c:v>
                  </c:pt>
                  <c:pt idx="6">
                    <c:v>2.5936000000000001E-2</c:v>
                  </c:pt>
                  <c:pt idx="7">
                    <c:v>1.5817999999999999E-2</c:v>
                  </c:pt>
                  <c:pt idx="8">
                    <c:v>1.338E-2</c:v>
                  </c:pt>
                  <c:pt idx="9">
                    <c:v>7.672E-3</c:v>
                  </c:pt>
                </c:numCache>
              </c:numRef>
            </c:minus>
            <c:spPr>
              <a:ln w="25400">
                <a:solidFill>
                  <a:srgbClr val="7030A0"/>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Tabelle1!$C$468:$C$477</c:f>
              <c:numCache>
                <c:formatCode>General</c:formatCode>
                <c:ptCount val="10"/>
                <c:pt idx="0">
                  <c:v>-0.65786199999999995</c:v>
                </c:pt>
                <c:pt idx="1">
                  <c:v>0.78867299999999996</c:v>
                </c:pt>
                <c:pt idx="2">
                  <c:v>0.91295300000000001</c:v>
                </c:pt>
                <c:pt idx="3">
                  <c:v>0.93854599999999999</c:v>
                </c:pt>
                <c:pt idx="4">
                  <c:v>0.93473300000000004</c:v>
                </c:pt>
                <c:pt idx="5">
                  <c:v>0.95444499999999999</c:v>
                </c:pt>
                <c:pt idx="6">
                  <c:v>0.94699800000000001</c:v>
                </c:pt>
                <c:pt idx="7">
                  <c:v>0.96465699999999999</c:v>
                </c:pt>
                <c:pt idx="8">
                  <c:v>0.96437399999999995</c:v>
                </c:pt>
                <c:pt idx="9">
                  <c:v>0.97572000000000003</c:v>
                </c:pt>
              </c:numCache>
            </c:numRef>
          </c:val>
          <c:smooth val="0"/>
          <c:extLst>
            <c:ext xmlns:c16="http://schemas.microsoft.com/office/drawing/2014/chart" uri="{C3380CC4-5D6E-409C-BE32-E72D297353CC}">
              <c16:uniqueId val="{00000001-DAFD-D744-8330-02AA1E53E3A2}"/>
            </c:ext>
          </c:extLst>
        </c:ser>
        <c:ser>
          <c:idx val="2"/>
          <c:order val="2"/>
          <c:tx>
            <c:strRef>
              <c:f>Tabelle1!$D$467</c:f>
              <c:strCache>
                <c:ptCount val="1"/>
                <c:pt idx="0">
                  <c:v>Transfer on 3 sources</c:v>
                </c:pt>
              </c:strCache>
            </c:strRef>
          </c:tx>
          <c:spPr>
            <a:ln w="25400">
              <a:solidFill>
                <a:srgbClr val="07AEEF"/>
              </a:solidFill>
              <a:prstDash val="dash"/>
            </a:ln>
          </c:spPr>
          <c:marker>
            <c:spPr>
              <a:solidFill>
                <a:srgbClr val="07AEEF"/>
              </a:solidFill>
            </c:spPr>
          </c:marker>
          <c:errBars>
            <c:errDir val="y"/>
            <c:errBarType val="both"/>
            <c:errValType val="cust"/>
            <c:noEndCap val="0"/>
            <c:pl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plus>
            <c:minus>
              <c:numRef>
                <c:f>Tabelle1!$D$481:$D$490</c:f>
                <c:numCache>
                  <c:formatCode>General</c:formatCode>
                  <c:ptCount val="10"/>
                  <c:pt idx="0">
                    <c:v>5.9669399999999997E-2</c:v>
                  </c:pt>
                  <c:pt idx="1">
                    <c:v>2.3663699999999999E-2</c:v>
                  </c:pt>
                  <c:pt idx="2">
                    <c:v>8.1498000000000004E-3</c:v>
                  </c:pt>
                  <c:pt idx="3">
                    <c:v>4.3445999999999999E-2</c:v>
                  </c:pt>
                  <c:pt idx="4">
                    <c:v>2.7799999999999998E-2</c:v>
                  </c:pt>
                  <c:pt idx="5">
                    <c:v>2.3633000000000001E-2</c:v>
                  </c:pt>
                  <c:pt idx="6">
                    <c:v>2.0760000000000001E-2</c:v>
                  </c:pt>
                  <c:pt idx="7">
                    <c:v>1.0919E-2</c:v>
                  </c:pt>
                  <c:pt idx="8">
                    <c:v>1.3997000000000001E-2</c:v>
                  </c:pt>
                  <c:pt idx="9">
                    <c:v>1.304E-2</c:v>
                  </c:pt>
                </c:numCache>
              </c:numRef>
            </c:minus>
            <c:spPr>
              <a:ln w="25400">
                <a:solidFill>
                  <a:srgbClr val="07AEEF"/>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Tabelle1!$D$468:$D$477</c:f>
              <c:numCache>
                <c:formatCode>General</c:formatCode>
                <c:ptCount val="10"/>
                <c:pt idx="0">
                  <c:v>0.26901999999999998</c:v>
                </c:pt>
                <c:pt idx="1">
                  <c:v>0.65034800000000004</c:v>
                </c:pt>
                <c:pt idx="2">
                  <c:v>0.90728399999999998</c:v>
                </c:pt>
                <c:pt idx="3">
                  <c:v>0.91638200000000003</c:v>
                </c:pt>
                <c:pt idx="4">
                  <c:v>0.93412399999999995</c:v>
                </c:pt>
                <c:pt idx="5">
                  <c:v>0.96290100000000001</c:v>
                </c:pt>
                <c:pt idx="6">
                  <c:v>0.96164000000000005</c:v>
                </c:pt>
                <c:pt idx="7">
                  <c:v>0.95907100000000001</c:v>
                </c:pt>
                <c:pt idx="8">
                  <c:v>0.97552399999999995</c:v>
                </c:pt>
                <c:pt idx="9">
                  <c:v>0.97603499999999999</c:v>
                </c:pt>
              </c:numCache>
            </c:numRef>
          </c:val>
          <c:smooth val="0"/>
          <c:extLst>
            <c:ext xmlns:c16="http://schemas.microsoft.com/office/drawing/2014/chart" uri="{C3380CC4-5D6E-409C-BE32-E72D297353CC}">
              <c16:uniqueId val="{00000002-DAFD-D744-8330-02AA1E53E3A2}"/>
            </c:ext>
          </c:extLst>
        </c:ser>
        <c:ser>
          <c:idx val="3"/>
          <c:order val="3"/>
          <c:tx>
            <c:strRef>
              <c:f>Tabelle1!$E$467</c:f>
              <c:strCache>
                <c:ptCount val="1"/>
                <c:pt idx="0">
                  <c:v>Transfer on 4 sources</c:v>
                </c:pt>
              </c:strCache>
            </c:strRef>
          </c:tx>
          <c:spPr>
            <a:ln w="25400">
              <a:solidFill>
                <a:srgbClr val="C00000"/>
              </a:solidFill>
              <a:prstDash val="lgDash"/>
            </a:ln>
          </c:spPr>
          <c:marker>
            <c:spPr>
              <a:solidFill>
                <a:srgbClr val="C00000"/>
              </a:solidFill>
            </c:spPr>
          </c:marker>
          <c:errBars>
            <c:errDir val="y"/>
            <c:errBarType val="both"/>
            <c:errValType val="cust"/>
            <c:noEndCap val="0"/>
            <c:plus>
              <c:numRef>
                <c:f>Tabelle1!$E$481:$E$490</c:f>
                <c:numCache>
                  <c:formatCode>General</c:formatCode>
                  <c:ptCount val="10"/>
                  <c:pt idx="0">
                    <c:v>9.4516000000000003E-2</c:v>
                  </c:pt>
                  <c:pt idx="1">
                    <c:v>1.4869800000000001E-2</c:v>
                  </c:pt>
                  <c:pt idx="2">
                    <c:v>8.8298999999999999E-3</c:v>
                  </c:pt>
                  <c:pt idx="3">
                    <c:v>4.1616E-2</c:v>
                  </c:pt>
                  <c:pt idx="4">
                    <c:v>1.7187000000000001E-2</c:v>
                  </c:pt>
                  <c:pt idx="5">
                    <c:v>3.0010999999999999E-2</c:v>
                  </c:pt>
                  <c:pt idx="6">
                    <c:v>1.5705E-2</c:v>
                  </c:pt>
                  <c:pt idx="7">
                    <c:v>1.5292999999999999E-2</c:v>
                  </c:pt>
                  <c:pt idx="8">
                    <c:v>1.6886000000000002E-2</c:v>
                  </c:pt>
                  <c:pt idx="9">
                    <c:v>1.2354E-2</c:v>
                  </c:pt>
                </c:numCache>
              </c:numRef>
            </c:plus>
            <c:minus>
              <c:numRef>
                <c:f>Tabelle1!$E$481:$E$490</c:f>
                <c:numCache>
                  <c:formatCode>General</c:formatCode>
                  <c:ptCount val="10"/>
                  <c:pt idx="0">
                    <c:v>9.4516000000000003E-2</c:v>
                  </c:pt>
                  <c:pt idx="1">
                    <c:v>1.4869800000000001E-2</c:v>
                  </c:pt>
                  <c:pt idx="2">
                    <c:v>8.8298999999999999E-3</c:v>
                  </c:pt>
                  <c:pt idx="3">
                    <c:v>4.1616E-2</c:v>
                  </c:pt>
                  <c:pt idx="4">
                    <c:v>1.7187000000000001E-2</c:v>
                  </c:pt>
                  <c:pt idx="5">
                    <c:v>3.0010999999999999E-2</c:v>
                  </c:pt>
                  <c:pt idx="6">
                    <c:v>1.5705E-2</c:v>
                  </c:pt>
                  <c:pt idx="7">
                    <c:v>1.5292999999999999E-2</c:v>
                  </c:pt>
                  <c:pt idx="8">
                    <c:v>1.6886000000000002E-2</c:v>
                  </c:pt>
                  <c:pt idx="9">
                    <c:v>1.2354E-2</c:v>
                  </c:pt>
                </c:numCache>
              </c:numRef>
            </c:minus>
            <c:spPr>
              <a:ln w="25400">
                <a:solidFill>
                  <a:srgbClr val="7030A0"/>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Tabelle1!$E$468:$E$477</c:f>
              <c:numCache>
                <c:formatCode>General</c:formatCode>
                <c:ptCount val="10"/>
                <c:pt idx="0">
                  <c:v>0.26924900000000002</c:v>
                </c:pt>
                <c:pt idx="1">
                  <c:v>0.75573199999999996</c:v>
                </c:pt>
                <c:pt idx="2">
                  <c:v>0.87923700000000005</c:v>
                </c:pt>
                <c:pt idx="3">
                  <c:v>0.90246899999999997</c:v>
                </c:pt>
                <c:pt idx="4">
                  <c:v>0.94279800000000002</c:v>
                </c:pt>
                <c:pt idx="5">
                  <c:v>0.95161499999999999</c:v>
                </c:pt>
                <c:pt idx="6">
                  <c:v>0.96635300000000002</c:v>
                </c:pt>
                <c:pt idx="7">
                  <c:v>0.96209999999999996</c:v>
                </c:pt>
                <c:pt idx="8">
                  <c:v>0.96659200000000001</c:v>
                </c:pt>
                <c:pt idx="9">
                  <c:v>0.97443400000000002</c:v>
                </c:pt>
              </c:numCache>
            </c:numRef>
          </c:val>
          <c:smooth val="0"/>
          <c:extLst>
            <c:ext xmlns:c16="http://schemas.microsoft.com/office/drawing/2014/chart" uri="{C3380CC4-5D6E-409C-BE32-E72D297353CC}">
              <c16:uniqueId val="{00000003-DAFD-D744-8330-02AA1E53E3A2}"/>
            </c:ext>
          </c:extLst>
        </c:ser>
        <c:ser>
          <c:idx val="4"/>
          <c:order val="4"/>
          <c:tx>
            <c:strRef>
              <c:f>Tabelle1!$F$467</c:f>
              <c:strCache>
                <c:ptCount val="1"/>
                <c:pt idx="0">
                  <c:v>Transfer on 5 sources</c:v>
                </c:pt>
              </c:strCache>
            </c:strRef>
          </c:tx>
          <c:spPr>
            <a:ln w="25400">
              <a:solidFill>
                <a:srgbClr val="00AC5B"/>
              </a:solidFill>
            </a:ln>
          </c:spPr>
          <c:marker>
            <c:spPr>
              <a:solidFill>
                <a:srgbClr val="00AC5B"/>
              </a:solidFill>
            </c:spPr>
          </c:marker>
          <c:errBars>
            <c:errDir val="y"/>
            <c:errBarType val="both"/>
            <c:errValType val="cust"/>
            <c:noEndCap val="0"/>
            <c:plus>
              <c:numRef>
                <c:f>Tabelle1!$F$481:$F$490</c:f>
                <c:numCache>
                  <c:formatCode>General</c:formatCode>
                  <c:ptCount val="10"/>
                  <c:pt idx="0">
                    <c:v>9.3348200000000006E-2</c:v>
                  </c:pt>
                  <c:pt idx="1">
                    <c:v>1.9660899999999999E-2</c:v>
                  </c:pt>
                  <c:pt idx="2">
                    <c:v>9.9013999999999994E-3</c:v>
                  </c:pt>
                  <c:pt idx="3">
                    <c:v>2.9016E-2</c:v>
                  </c:pt>
                  <c:pt idx="4">
                    <c:v>1.1157E-2</c:v>
                  </c:pt>
                  <c:pt idx="5">
                    <c:v>1.4454E-2</c:v>
                  </c:pt>
                  <c:pt idx="6">
                    <c:v>1.6249E-2</c:v>
                  </c:pt>
                  <c:pt idx="7">
                    <c:v>1.738E-2</c:v>
                  </c:pt>
                  <c:pt idx="8">
                    <c:v>1.6712999999999999E-2</c:v>
                  </c:pt>
                  <c:pt idx="9">
                    <c:v>8.6490000000000004E-3</c:v>
                  </c:pt>
                </c:numCache>
              </c:numRef>
            </c:plus>
            <c:minus>
              <c:numRef>
                <c:f>Tabelle1!$F$481:$F$490</c:f>
                <c:numCache>
                  <c:formatCode>General</c:formatCode>
                  <c:ptCount val="10"/>
                  <c:pt idx="0">
                    <c:v>9.3348200000000006E-2</c:v>
                  </c:pt>
                  <c:pt idx="1">
                    <c:v>1.9660899999999999E-2</c:v>
                  </c:pt>
                  <c:pt idx="2">
                    <c:v>9.9013999999999994E-3</c:v>
                  </c:pt>
                  <c:pt idx="3">
                    <c:v>2.9016E-2</c:v>
                  </c:pt>
                  <c:pt idx="4">
                    <c:v>1.1157E-2</c:v>
                  </c:pt>
                  <c:pt idx="5">
                    <c:v>1.4454E-2</c:v>
                  </c:pt>
                  <c:pt idx="6">
                    <c:v>1.6249E-2</c:v>
                  </c:pt>
                  <c:pt idx="7">
                    <c:v>1.738E-2</c:v>
                  </c:pt>
                  <c:pt idx="8">
                    <c:v>1.6712999999999999E-2</c:v>
                  </c:pt>
                  <c:pt idx="9">
                    <c:v>8.6490000000000004E-3</c:v>
                  </c:pt>
                </c:numCache>
              </c:numRef>
            </c:minus>
            <c:spPr>
              <a:ln w="25400">
                <a:solidFill>
                  <a:srgbClr val="00AC5B"/>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Tabelle1!$F$468:$F$477</c:f>
              <c:numCache>
                <c:formatCode>General</c:formatCode>
                <c:ptCount val="10"/>
                <c:pt idx="0">
                  <c:v>0.34041199999999999</c:v>
                </c:pt>
                <c:pt idx="1">
                  <c:v>0.698681</c:v>
                </c:pt>
                <c:pt idx="2">
                  <c:v>0.86845000000000006</c:v>
                </c:pt>
                <c:pt idx="3">
                  <c:v>0.92629300000000003</c:v>
                </c:pt>
                <c:pt idx="4">
                  <c:v>0.95951399999999998</c:v>
                </c:pt>
                <c:pt idx="5">
                  <c:v>0.970638</c:v>
                </c:pt>
                <c:pt idx="6">
                  <c:v>0.977765</c:v>
                </c:pt>
                <c:pt idx="7">
                  <c:v>0.96975999999999996</c:v>
                </c:pt>
                <c:pt idx="8">
                  <c:v>0.96729100000000001</c:v>
                </c:pt>
                <c:pt idx="9">
                  <c:v>0.97830600000000001</c:v>
                </c:pt>
              </c:numCache>
            </c:numRef>
          </c:val>
          <c:smooth val="0"/>
          <c:extLst>
            <c:ext xmlns:c16="http://schemas.microsoft.com/office/drawing/2014/chart" uri="{C3380CC4-5D6E-409C-BE32-E72D297353CC}">
              <c16:uniqueId val="{00000004-DAFD-D744-8330-02AA1E53E3A2}"/>
            </c:ext>
          </c:extLst>
        </c:ser>
        <c:ser>
          <c:idx val="5"/>
          <c:order val="5"/>
          <c:tx>
            <c:strRef>
              <c:f>Tabelle1!$G$467</c:f>
              <c:strCache>
                <c:ptCount val="1"/>
                <c:pt idx="0">
                  <c:v>No transfer</c:v>
                </c:pt>
              </c:strCache>
            </c:strRef>
          </c:tx>
          <c:spPr>
            <a:ln w="25400">
              <a:solidFill>
                <a:schemeClr val="bg1">
                  <a:lumMod val="50000"/>
                </a:schemeClr>
              </a:solidFill>
              <a:prstDash val="sysDot"/>
            </a:ln>
          </c:spPr>
          <c:marker>
            <c:spPr>
              <a:solidFill>
                <a:schemeClr val="bg1">
                  <a:lumMod val="50000"/>
                </a:schemeClr>
              </a:solidFill>
            </c:spPr>
          </c:marker>
          <c:errBars>
            <c:errDir val="y"/>
            <c:errBarType val="both"/>
            <c:errValType val="cust"/>
            <c:noEndCap val="0"/>
            <c:plus>
              <c:numRef>
                <c:f>Tabelle1!$G$481:$G$490</c:f>
                <c:numCache>
                  <c:formatCode>General</c:formatCode>
                  <c:ptCount val="10"/>
                  <c:pt idx="0">
                    <c:v>9.2133499999999993E-2</c:v>
                  </c:pt>
                  <c:pt idx="1">
                    <c:v>2.6353000000000001E-2</c:v>
                  </c:pt>
                  <c:pt idx="2">
                    <c:v>3.0533999999999999E-2</c:v>
                  </c:pt>
                  <c:pt idx="3">
                    <c:v>3.6589999999999998E-2</c:v>
                  </c:pt>
                  <c:pt idx="4">
                    <c:v>4.7031999999999997E-2</c:v>
                  </c:pt>
                  <c:pt idx="5">
                    <c:v>2.4976000000000002E-2</c:v>
                  </c:pt>
                  <c:pt idx="6">
                    <c:v>1.0893999999999999E-2</c:v>
                  </c:pt>
                  <c:pt idx="7">
                    <c:v>1.95E-2</c:v>
                  </c:pt>
                  <c:pt idx="8">
                    <c:v>2.2608E-2</c:v>
                  </c:pt>
                  <c:pt idx="9">
                    <c:v>1.3526E-2</c:v>
                  </c:pt>
                </c:numCache>
              </c:numRef>
            </c:plus>
            <c:minus>
              <c:numRef>
                <c:f>Tabelle1!$G$481:$G$490</c:f>
                <c:numCache>
                  <c:formatCode>General</c:formatCode>
                  <c:ptCount val="10"/>
                  <c:pt idx="0">
                    <c:v>9.2133499999999993E-2</c:v>
                  </c:pt>
                  <c:pt idx="1">
                    <c:v>2.6353000000000001E-2</c:v>
                  </c:pt>
                  <c:pt idx="2">
                    <c:v>3.0533999999999999E-2</c:v>
                  </c:pt>
                  <c:pt idx="3">
                    <c:v>3.6589999999999998E-2</c:v>
                  </c:pt>
                  <c:pt idx="4">
                    <c:v>4.7031999999999997E-2</c:v>
                  </c:pt>
                  <c:pt idx="5">
                    <c:v>2.4976000000000002E-2</c:v>
                  </c:pt>
                  <c:pt idx="6">
                    <c:v>1.0893999999999999E-2</c:v>
                  </c:pt>
                  <c:pt idx="7">
                    <c:v>1.95E-2</c:v>
                  </c:pt>
                  <c:pt idx="8">
                    <c:v>2.2608E-2</c:v>
                  </c:pt>
                  <c:pt idx="9">
                    <c:v>1.3526E-2</c:v>
                  </c:pt>
                </c:numCache>
              </c:numRef>
            </c:minus>
            <c:spPr>
              <a:ln w="25400">
                <a:solidFill>
                  <a:schemeClr val="bg1">
                    <a:lumMod val="50000"/>
                  </a:schemeClr>
                </a:solidFill>
              </a:ln>
            </c:spPr>
          </c:errBars>
          <c:cat>
            <c:numRef>
              <c:f>Tabelle1!$A$468:$A$477</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Tabelle1!$G$468:$G$477</c:f>
              <c:numCache>
                <c:formatCode>General</c:formatCode>
                <c:ptCount val="10"/>
                <c:pt idx="0">
                  <c:v>-0.34813699999999997</c:v>
                </c:pt>
                <c:pt idx="1">
                  <c:v>0.22509899999999999</c:v>
                </c:pt>
                <c:pt idx="2">
                  <c:v>0.86542200000000002</c:v>
                </c:pt>
                <c:pt idx="3">
                  <c:v>0.91669800000000001</c:v>
                </c:pt>
                <c:pt idx="4">
                  <c:v>0.89219800000000005</c:v>
                </c:pt>
                <c:pt idx="5">
                  <c:v>0.91900800000000005</c:v>
                </c:pt>
                <c:pt idx="6">
                  <c:v>0.91769500000000004</c:v>
                </c:pt>
                <c:pt idx="7">
                  <c:v>0.92527300000000001</c:v>
                </c:pt>
                <c:pt idx="8">
                  <c:v>0.91700999999999999</c:v>
                </c:pt>
                <c:pt idx="9">
                  <c:v>0.92485799999999996</c:v>
                </c:pt>
              </c:numCache>
            </c:numRef>
          </c:val>
          <c:smooth val="0"/>
          <c:extLst>
            <c:ext xmlns:c16="http://schemas.microsoft.com/office/drawing/2014/chart" uri="{C3380CC4-5D6E-409C-BE32-E72D297353CC}">
              <c16:uniqueId val="{00000005-DAFD-D744-8330-02AA1E53E3A2}"/>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40000000000000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dirty="0">
                    <a:effectLst/>
                  </a:rPr>
                  <a:t>𝑅</a:t>
                </a:r>
                <a:r>
                  <a:rPr kumimoji="1" lang="en-US" altLang="zh-CN" sz="1800" b="0" i="0" baseline="30000" dirty="0">
                    <a:effectLst/>
                  </a:rPr>
                  <a:t>2</a:t>
                </a:r>
                <a:r>
                  <a:rPr kumimoji="1" lang="en-US" altLang="zh-CN" sz="1800" b="0" i="0" dirty="0">
                    <a:effectLst/>
                  </a:rPr>
                  <a:t> </a:t>
                </a:r>
                <a:r>
                  <a:rPr kumimoji="1" lang="en-US" altLang="zh-CN" sz="1800" dirty="0">
                    <a:effectLst/>
                  </a:rPr>
                  <a:t>value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60861161041091094"/>
          <c:y val="0.50867160059599725"/>
          <c:w val="0.25919524552425427"/>
          <c:h val="0.243292122181995"/>
        </c:manualLayout>
      </c:layout>
      <c:overlay val="0"/>
      <c:spPr>
        <a:solidFill>
          <a:srgbClr val="FFFFFF"/>
        </a:solidFill>
        <a:ln w="12700">
          <a:solidFill>
            <a:srgbClr val="000000"/>
          </a:solidFill>
          <a:prstDash val="solid"/>
        </a:ln>
      </c:spPr>
      <c:txPr>
        <a:bodyPr/>
        <a:lstStyle/>
        <a:p>
          <a:pPr>
            <a:defRPr sz="1400"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2405929443155"/>
          <c:y val="0.10511842668595796"/>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plus>
            <c:min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minus>
            <c:spPr>
              <a:noFill/>
              <a:ln w="25400" cap="flat" cmpd="sng" algn="ctr">
                <a:solidFill>
                  <a:schemeClr val="tx1"/>
                </a:solidFill>
                <a:round/>
              </a:ln>
              <a:effectLst/>
            </c:spPr>
          </c:errBars>
          <c:cat>
            <c:strRef>
              <c:f>Tabelle1!$A$339:$A$348</c:f>
              <c:strCache>
                <c:ptCount val="10"/>
                <c:pt idx="0">
                  <c:v>Decision Tree</c:v>
                </c:pt>
                <c:pt idx="1">
                  <c:v>Random Forest</c:v>
                </c:pt>
                <c:pt idx="2">
                  <c:v>Gradient Boosting</c:v>
                </c:pt>
                <c:pt idx="3">
                  <c:v>Ada Boost</c:v>
                </c:pt>
                <c:pt idx="4">
                  <c:v>Extra Trees</c:v>
                </c:pt>
                <c:pt idx="5">
                  <c:v>XGBoost</c:v>
                </c:pt>
                <c:pt idx="6">
                  <c:v>Base DNN</c:v>
                </c:pt>
                <c:pt idx="7">
                  <c:v>DNN-EL</c:v>
                </c:pt>
                <c:pt idx="8">
                  <c:v>DNN-TL</c:v>
                </c:pt>
                <c:pt idx="9">
                  <c:v>DNN-ETL</c:v>
                </c:pt>
              </c:strCache>
            </c:strRef>
          </c:cat>
          <c:val>
            <c:numRef>
              <c:f>Tabelle1!$B$339:$B$348</c:f>
              <c:numCache>
                <c:formatCode>General</c:formatCode>
                <c:ptCount val="10"/>
                <c:pt idx="0">
                  <c:v>0.7339</c:v>
                </c:pt>
                <c:pt idx="1">
                  <c:v>0.62429999999999997</c:v>
                </c:pt>
                <c:pt idx="2">
                  <c:v>0.82869999999999999</c:v>
                </c:pt>
                <c:pt idx="3">
                  <c:v>0.67669999999999997</c:v>
                </c:pt>
                <c:pt idx="4">
                  <c:v>0.50900000000000001</c:v>
                </c:pt>
                <c:pt idx="5">
                  <c:v>0.84799999999999998</c:v>
                </c:pt>
                <c:pt idx="6">
                  <c:v>0.87070000000000003</c:v>
                </c:pt>
                <c:pt idx="7">
                  <c:v>0.83360000000000001</c:v>
                </c:pt>
                <c:pt idx="8">
                  <c:v>0.89339999999999997</c:v>
                </c:pt>
                <c:pt idx="9">
                  <c:v>0.91149999999999998</c:v>
                </c:pt>
              </c:numCache>
            </c:numRef>
          </c:val>
          <c:extLst>
            <c:ext xmlns:c16="http://schemas.microsoft.com/office/drawing/2014/chart" uri="{C3380CC4-5D6E-409C-BE32-E72D297353CC}">
              <c16:uniqueId val="{00000000-284F-6443-B2A8-25DEDA80605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dirty="0">
                    <a:effectLst/>
                  </a:rPr>
                  <a:t>𝑅</a:t>
                </a:r>
                <a:r>
                  <a:rPr kumimoji="1" lang="en-US" altLang="zh-CN" sz="1800" b="0" i="0" baseline="30000" dirty="0">
                    <a:effectLst/>
                  </a:rPr>
                  <a:t>2</a:t>
                </a:r>
                <a:r>
                  <a:rPr kumimoji="1" lang="en-US" altLang="zh-CN" sz="1800" b="0" i="0" baseline="0" dirty="0">
                    <a:effectLst/>
                  </a:rPr>
                  <a:t> </a:t>
                </a:r>
                <a:r>
                  <a:rPr kumimoji="1" lang="en-US" altLang="zh-CN" sz="1800" dirty="0">
                    <a:effectLst/>
                  </a:rPr>
                  <a:t>value for APEC dataset</a:t>
                </a:r>
                <a:r>
                  <a:rPr kumimoji="1" lang="en-US" altLang="zh-CN" sz="1800" baseline="0" dirty="0">
                    <a:effectLst/>
                  </a:rPr>
                  <a:t> </a:t>
                </a:r>
                <a:r>
                  <a:rPr kumimoji="1" lang="en-US" altLang="zh-CN" sz="1800" dirty="0">
                    <a:effectLst/>
                  </a:rPr>
                  <a: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2405929443155"/>
          <c:y val="0.10511842668595796"/>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plus>
            <c:min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minus>
            <c:spPr>
              <a:noFill/>
              <a:ln w="25400" cap="flat" cmpd="sng" algn="ctr">
                <a:solidFill>
                  <a:schemeClr val="tx1"/>
                </a:solidFill>
                <a:round/>
              </a:ln>
              <a:effectLst/>
            </c:spPr>
          </c:errBars>
          <c:cat>
            <c:strRef>
              <c:f>Tabelle1!$A$339:$A$348</c:f>
              <c:strCache>
                <c:ptCount val="10"/>
                <c:pt idx="0">
                  <c:v>Decision Tree</c:v>
                </c:pt>
                <c:pt idx="1">
                  <c:v>Random Forest</c:v>
                </c:pt>
                <c:pt idx="2">
                  <c:v>Gradient Boosting</c:v>
                </c:pt>
                <c:pt idx="3">
                  <c:v>Ada Boost</c:v>
                </c:pt>
                <c:pt idx="4">
                  <c:v>Extra Trees</c:v>
                </c:pt>
                <c:pt idx="5">
                  <c:v>XGBoost</c:v>
                </c:pt>
                <c:pt idx="6">
                  <c:v>Base DNN</c:v>
                </c:pt>
                <c:pt idx="7">
                  <c:v>DNN-EL</c:v>
                </c:pt>
                <c:pt idx="8">
                  <c:v>DNN-TL</c:v>
                </c:pt>
                <c:pt idx="9">
                  <c:v>DNN-ETL</c:v>
                </c:pt>
              </c:strCache>
            </c:strRef>
          </c:cat>
          <c:val>
            <c:numRef>
              <c:f>Tabelle1!$B$339:$B$348</c:f>
              <c:numCache>
                <c:formatCode>General</c:formatCode>
                <c:ptCount val="10"/>
                <c:pt idx="0">
                  <c:v>0.7339</c:v>
                </c:pt>
                <c:pt idx="1">
                  <c:v>0.62429999999999997</c:v>
                </c:pt>
                <c:pt idx="2">
                  <c:v>0.82869999999999999</c:v>
                </c:pt>
                <c:pt idx="3">
                  <c:v>0.67669999999999997</c:v>
                </c:pt>
                <c:pt idx="4">
                  <c:v>0.50900000000000001</c:v>
                </c:pt>
                <c:pt idx="5">
                  <c:v>0.84799999999999998</c:v>
                </c:pt>
                <c:pt idx="6">
                  <c:v>0.87070000000000003</c:v>
                </c:pt>
                <c:pt idx="7">
                  <c:v>0.83360000000000001</c:v>
                </c:pt>
                <c:pt idx="8">
                  <c:v>0.89339999999999997</c:v>
                </c:pt>
                <c:pt idx="9">
                  <c:v>0.91149999999999998</c:v>
                </c:pt>
              </c:numCache>
            </c:numRef>
          </c:val>
          <c:extLst>
            <c:ext xmlns:c16="http://schemas.microsoft.com/office/drawing/2014/chart" uri="{C3380CC4-5D6E-409C-BE32-E72D297353CC}">
              <c16:uniqueId val="{00000000-284F-6443-B2A8-25DEDA80605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dirty="0">
                    <a:effectLst/>
                  </a:rPr>
                  <a:t>𝑅</a:t>
                </a:r>
                <a:r>
                  <a:rPr kumimoji="1" lang="en-US" altLang="zh-CN" sz="1800" b="0" i="0" baseline="30000" dirty="0">
                    <a:effectLst/>
                  </a:rPr>
                  <a:t>2</a:t>
                </a:r>
                <a:r>
                  <a:rPr kumimoji="1" lang="en-US" altLang="zh-CN" sz="1800" b="0" i="0" baseline="0" dirty="0">
                    <a:effectLst/>
                  </a:rPr>
                  <a:t> value for APEC dataset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2405929443155"/>
          <c:y val="0.10511842668595796"/>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plus>
            <c:min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minus>
            <c:spPr>
              <a:noFill/>
              <a:ln w="25400" cap="flat" cmpd="sng" algn="ctr">
                <a:solidFill>
                  <a:schemeClr val="tx1"/>
                </a:solidFill>
                <a:round/>
              </a:ln>
              <a:effectLst/>
            </c:spPr>
          </c:errBars>
          <c:cat>
            <c:strRef>
              <c:f>Tabelle1!$A$339:$A$348</c:f>
              <c:strCache>
                <c:ptCount val="10"/>
                <c:pt idx="0">
                  <c:v>Decision Tree</c:v>
                </c:pt>
                <c:pt idx="1">
                  <c:v>Random Forest</c:v>
                </c:pt>
                <c:pt idx="2">
                  <c:v>Gradient Boosting</c:v>
                </c:pt>
                <c:pt idx="3">
                  <c:v>Ada Boost</c:v>
                </c:pt>
                <c:pt idx="4">
                  <c:v>Extra Trees</c:v>
                </c:pt>
                <c:pt idx="5">
                  <c:v>XGBoost</c:v>
                </c:pt>
                <c:pt idx="6">
                  <c:v>Base DNN</c:v>
                </c:pt>
                <c:pt idx="7">
                  <c:v>DNN-EL</c:v>
                </c:pt>
                <c:pt idx="8">
                  <c:v>DNN-TL</c:v>
                </c:pt>
                <c:pt idx="9">
                  <c:v>DNN-ETL</c:v>
                </c:pt>
              </c:strCache>
            </c:strRef>
          </c:cat>
          <c:val>
            <c:numRef>
              <c:f>Tabelle1!$B$339:$B$348</c:f>
              <c:numCache>
                <c:formatCode>General</c:formatCode>
                <c:ptCount val="10"/>
                <c:pt idx="0">
                  <c:v>0.7339</c:v>
                </c:pt>
                <c:pt idx="1">
                  <c:v>0.62429999999999997</c:v>
                </c:pt>
                <c:pt idx="2">
                  <c:v>0.82869999999999999</c:v>
                </c:pt>
                <c:pt idx="3">
                  <c:v>0.67669999999999997</c:v>
                </c:pt>
                <c:pt idx="4">
                  <c:v>0.50900000000000001</c:v>
                </c:pt>
                <c:pt idx="5">
                  <c:v>0.84799999999999998</c:v>
                </c:pt>
                <c:pt idx="6">
                  <c:v>0.87070000000000003</c:v>
                </c:pt>
                <c:pt idx="7">
                  <c:v>0.83360000000000001</c:v>
                </c:pt>
                <c:pt idx="8">
                  <c:v>0.89339999999999997</c:v>
                </c:pt>
                <c:pt idx="9">
                  <c:v>0.91149999999999998</c:v>
                </c:pt>
              </c:numCache>
            </c:numRef>
          </c:val>
          <c:extLst>
            <c:ext xmlns:c16="http://schemas.microsoft.com/office/drawing/2014/chart" uri="{C3380CC4-5D6E-409C-BE32-E72D297353CC}">
              <c16:uniqueId val="{00000000-284F-6443-B2A8-25DEDA80605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dirty="0">
                    <a:effectLst/>
                  </a:rPr>
                  <a:t>𝑅</a:t>
                </a:r>
                <a:r>
                  <a:rPr kumimoji="1" lang="en-US" altLang="zh-CN" sz="1800" b="0" i="0" baseline="30000" dirty="0">
                    <a:effectLst/>
                  </a:rPr>
                  <a:t>2</a:t>
                </a:r>
                <a:r>
                  <a:rPr kumimoji="1" lang="en-US" altLang="zh-CN" sz="1800" b="0" i="0" baseline="0" dirty="0">
                    <a:effectLst/>
                  </a:rPr>
                  <a:t> value for APEC dataset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2405929443155"/>
          <c:y val="0.10511842668595796"/>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plus>
            <c:min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minus>
            <c:spPr>
              <a:noFill/>
              <a:ln w="25400" cap="flat" cmpd="sng" algn="ctr">
                <a:solidFill>
                  <a:schemeClr val="tx1"/>
                </a:solidFill>
                <a:round/>
              </a:ln>
              <a:effectLst/>
            </c:spPr>
          </c:errBars>
          <c:cat>
            <c:strRef>
              <c:f>Tabelle1!$A$339:$A$348</c:f>
              <c:strCache>
                <c:ptCount val="10"/>
                <c:pt idx="0">
                  <c:v>Decision Tree</c:v>
                </c:pt>
                <c:pt idx="1">
                  <c:v>Random Forest</c:v>
                </c:pt>
                <c:pt idx="2">
                  <c:v>Gradient Boosting</c:v>
                </c:pt>
                <c:pt idx="3">
                  <c:v>Ada Boost</c:v>
                </c:pt>
                <c:pt idx="4">
                  <c:v>Extra Trees</c:v>
                </c:pt>
                <c:pt idx="5">
                  <c:v>XGBoost</c:v>
                </c:pt>
                <c:pt idx="6">
                  <c:v>Base DNN</c:v>
                </c:pt>
                <c:pt idx="7">
                  <c:v>DNN-EL</c:v>
                </c:pt>
                <c:pt idx="8">
                  <c:v>DNN-TL</c:v>
                </c:pt>
                <c:pt idx="9">
                  <c:v>DNN-ETL</c:v>
                </c:pt>
              </c:strCache>
            </c:strRef>
          </c:cat>
          <c:val>
            <c:numRef>
              <c:f>Tabelle1!$B$339:$B$348</c:f>
              <c:numCache>
                <c:formatCode>General</c:formatCode>
                <c:ptCount val="10"/>
                <c:pt idx="0">
                  <c:v>0.7339</c:v>
                </c:pt>
                <c:pt idx="1">
                  <c:v>0.62429999999999997</c:v>
                </c:pt>
                <c:pt idx="2">
                  <c:v>0.82869999999999999</c:v>
                </c:pt>
                <c:pt idx="3">
                  <c:v>0.67669999999999997</c:v>
                </c:pt>
                <c:pt idx="4">
                  <c:v>0.50900000000000001</c:v>
                </c:pt>
                <c:pt idx="5">
                  <c:v>0.84799999999999998</c:v>
                </c:pt>
                <c:pt idx="6">
                  <c:v>0.87070000000000003</c:v>
                </c:pt>
                <c:pt idx="7">
                  <c:v>0.83360000000000001</c:v>
                </c:pt>
                <c:pt idx="8">
                  <c:v>0.89339999999999997</c:v>
                </c:pt>
                <c:pt idx="9">
                  <c:v>0.91149999999999998</c:v>
                </c:pt>
              </c:numCache>
            </c:numRef>
          </c:val>
          <c:extLst>
            <c:ext xmlns:c16="http://schemas.microsoft.com/office/drawing/2014/chart" uri="{C3380CC4-5D6E-409C-BE32-E72D297353CC}">
              <c16:uniqueId val="{00000000-284F-6443-B2A8-25DEDA80605B}"/>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dirty="0">
                    <a:effectLst/>
                  </a:rPr>
                  <a:t>𝑅</a:t>
                </a:r>
                <a:r>
                  <a:rPr kumimoji="1" lang="en-US" altLang="zh-CN" sz="1800" b="0" i="0" baseline="30000" dirty="0">
                    <a:effectLst/>
                  </a:rPr>
                  <a:t>2</a:t>
                </a:r>
                <a:r>
                  <a:rPr kumimoji="1" lang="en-US" altLang="zh-CN" sz="1800" b="0" i="0" baseline="0" dirty="0">
                    <a:effectLst/>
                  </a:rPr>
                  <a:t> value for APEC dataset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892405929443155"/>
          <c:y val="0.10511842668595796"/>
          <c:w val="0.86107591251948212"/>
          <c:h val="0.57793021381305787"/>
        </c:manualLayout>
      </c:layout>
      <c:barChart>
        <c:barDir val="col"/>
        <c:grouping val="clustered"/>
        <c:varyColors val="0"/>
        <c:ser>
          <c:idx val="0"/>
          <c:order val="0"/>
          <c:spPr>
            <a:solidFill>
              <a:srgbClr val="00AC5B"/>
            </a:solidFill>
            <a:ln w="25400">
              <a:solidFill>
                <a:srgbClr val="000000"/>
              </a:solidFill>
              <a:prstDash val="solid"/>
            </a:ln>
          </c:spPr>
          <c:invertIfNegative val="0"/>
          <c:errBars>
            <c:errBarType val="both"/>
            <c:errValType val="cust"/>
            <c:noEndCap val="0"/>
            <c:pl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plus>
            <c:minus>
              <c:numRef>
                <c:f>Tabelle1!$F$339:$F$348</c:f>
                <c:numCache>
                  <c:formatCode>General</c:formatCode>
                  <c:ptCount val="10"/>
                  <c:pt idx="0">
                    <c:v>7.2081906196469758E-2</c:v>
                  </c:pt>
                  <c:pt idx="1">
                    <c:v>6.7013726427252659E-2</c:v>
                  </c:pt>
                  <c:pt idx="2">
                    <c:v>2.0345365915854178E-2</c:v>
                  </c:pt>
                  <c:pt idx="3">
                    <c:v>4.5215923717941073E-2</c:v>
                  </c:pt>
                  <c:pt idx="4">
                    <c:v>4.2532419231295381E-2</c:v>
                  </c:pt>
                  <c:pt idx="5">
                    <c:v>6.4999999999648672E-6</c:v>
                  </c:pt>
                  <c:pt idx="6">
                    <c:v>2.6235302120107804E-2</c:v>
                  </c:pt>
                  <c:pt idx="7">
                    <c:v>1.7727424272390324E-2</c:v>
                  </c:pt>
                  <c:pt idx="8">
                    <c:v>6.5561327800134336E-2</c:v>
                  </c:pt>
                  <c:pt idx="9">
                    <c:v>5.5263572314862104E-3</c:v>
                  </c:pt>
                </c:numCache>
              </c:numRef>
            </c:minus>
            <c:spPr>
              <a:noFill/>
              <a:ln w="25400" cap="flat" cmpd="sng" algn="ctr">
                <a:solidFill>
                  <a:schemeClr val="tx1"/>
                </a:solidFill>
                <a:round/>
              </a:ln>
              <a:effectLst/>
            </c:spPr>
          </c:errBars>
          <c:cat>
            <c:strRef>
              <c:f>Tabelle1!$A$339:$A$348</c:f>
              <c:strCache>
                <c:ptCount val="10"/>
                <c:pt idx="0">
                  <c:v>Decision Tree</c:v>
                </c:pt>
                <c:pt idx="1">
                  <c:v>Random Forest</c:v>
                </c:pt>
                <c:pt idx="2">
                  <c:v>Gradient Boosting</c:v>
                </c:pt>
                <c:pt idx="3">
                  <c:v>Ada Boost</c:v>
                </c:pt>
                <c:pt idx="4">
                  <c:v>Extra Trees</c:v>
                </c:pt>
                <c:pt idx="5">
                  <c:v>XGBoost</c:v>
                </c:pt>
                <c:pt idx="6">
                  <c:v>Base DNN</c:v>
                </c:pt>
                <c:pt idx="7">
                  <c:v>DNN-EL</c:v>
                </c:pt>
                <c:pt idx="8">
                  <c:v>DNN-TL</c:v>
                </c:pt>
                <c:pt idx="9">
                  <c:v>DNN-ETL</c:v>
                </c:pt>
              </c:strCache>
            </c:strRef>
          </c:cat>
          <c:val>
            <c:numRef>
              <c:f>Tabelle1!$B$339:$B$348</c:f>
              <c:numCache>
                <c:formatCode>General</c:formatCode>
                <c:ptCount val="10"/>
                <c:pt idx="0">
                  <c:v>0.7339</c:v>
                </c:pt>
                <c:pt idx="1">
                  <c:v>0.62429999999999997</c:v>
                </c:pt>
                <c:pt idx="2">
                  <c:v>0.82869999999999999</c:v>
                </c:pt>
                <c:pt idx="3">
                  <c:v>0.67669999999999997</c:v>
                </c:pt>
                <c:pt idx="4">
                  <c:v>0.50900000000000001</c:v>
                </c:pt>
                <c:pt idx="5">
                  <c:v>0.84799999999999998</c:v>
                </c:pt>
                <c:pt idx="6">
                  <c:v>0.87070000000000003</c:v>
                </c:pt>
                <c:pt idx="7">
                  <c:v>0.83360000000000001</c:v>
                </c:pt>
                <c:pt idx="8">
                  <c:v>0.89339999999999997</c:v>
                </c:pt>
                <c:pt idx="9">
                  <c:v>0.91149999999999998</c:v>
                </c:pt>
              </c:numCache>
            </c:numRef>
          </c:val>
          <c:extLst>
            <c:ext xmlns:c16="http://schemas.microsoft.com/office/drawing/2014/chart" uri="{C3380CC4-5D6E-409C-BE32-E72D297353CC}">
              <c16:uniqueId val="{00000000-8287-A540-802D-DF6A1D591185}"/>
            </c:ext>
          </c:extLst>
        </c:ser>
        <c:dLbls>
          <c:showLegendKey val="0"/>
          <c:showVal val="0"/>
          <c:showCatName val="0"/>
          <c:showSerName val="0"/>
          <c:showPercent val="0"/>
          <c:showBubbleSize val="0"/>
        </c:dLbls>
        <c:gapWidth val="219"/>
        <c:overlap val="-27"/>
        <c:axId val="1415519759"/>
        <c:axId val="1"/>
      </c:barChart>
      <c:catAx>
        <c:axId val="1415519759"/>
        <c:scaling>
          <c:orientation val="minMax"/>
        </c:scaling>
        <c:delete val="0"/>
        <c:axPos val="b"/>
        <c:majorGridlines>
          <c:spPr>
            <a:ln w="12700">
              <a:solidFill>
                <a:srgbClr val="000000"/>
              </a:solidFill>
              <a:prstDash val="solid"/>
            </a:ln>
          </c:spPr>
        </c:majorGridlines>
        <c:numFmt formatCode="General" sourceLinked="1"/>
        <c:majorTickMark val="cross"/>
        <c:minorTickMark val="none"/>
        <c:tickLblPos val="nextTo"/>
        <c:spPr>
          <a:ln w="25400">
            <a:solidFill>
              <a:srgbClr val="000000"/>
            </a:solidFill>
            <a:prstDash val="solid"/>
          </a:ln>
        </c:spPr>
        <c:txPr>
          <a:bodyPr rot="-2700000" vert="horz"/>
          <a:lstStyle/>
          <a:p>
            <a:pPr>
              <a:defRPr sz="1800" b="0" i="0" u="none" strike="noStrike" baseline="0">
                <a:solidFill>
                  <a:srgbClr val="000000"/>
                </a:solidFill>
                <a:latin typeface="Arial"/>
                <a:ea typeface="Arial"/>
                <a:cs typeface="Arial"/>
              </a:defRPr>
            </a:pPr>
            <a:endParaRPr lang="zh-CN"/>
          </a:p>
        </c:txPr>
        <c:crossAx val="1"/>
        <c:crossesAt val="-0.3"/>
        <c:auto val="1"/>
        <c:lblAlgn val="ctr"/>
        <c:lblOffset val="100"/>
        <c:noMultiLvlLbl val="0"/>
      </c:catAx>
      <c:valAx>
        <c:axId val="1"/>
        <c:scaling>
          <c:orientation val="minMax"/>
          <c:min val="0.4"/>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dirty="0">
                    <a:effectLst/>
                  </a:rPr>
                  <a:t>𝑅</a:t>
                </a:r>
                <a:r>
                  <a:rPr kumimoji="1" lang="en-US" altLang="zh-CN" sz="1800" b="0" i="0" baseline="30000" dirty="0">
                    <a:effectLst/>
                  </a:rPr>
                  <a:t>2</a:t>
                </a:r>
                <a:r>
                  <a:rPr kumimoji="1" lang="en-US" altLang="zh-CN" sz="1800" b="0" i="0" baseline="0" dirty="0">
                    <a:effectLst/>
                  </a:rPr>
                  <a:t> value for APEC dataset   [-]</a:t>
                </a:r>
                <a:endParaRPr lang="zh-CN" altLang="zh-CN" dirty="0">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5519759"/>
        <c:crosses val="autoZero"/>
        <c:crossBetween val="between"/>
      </c:valAx>
      <c:spPr>
        <a:solidFill>
          <a:srgbClr val="FFFFFF"/>
        </a:solidFill>
        <a:ln w="12700">
          <a:solidFill>
            <a:srgbClr val="000000"/>
          </a:solidFill>
          <a:prstDash val="solid"/>
        </a:ln>
      </c:spPr>
    </c:plotArea>
    <c:plotVisOnly val="1"/>
    <c:dispBlanksAs val="gap"/>
    <c:showDLblsOverMax val="0"/>
  </c:chart>
  <c:spPr>
    <a:noFill/>
    <a:ln w="38100">
      <a:noFill/>
      <a:prstDash val="solid"/>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xMode val="edge"/>
          <c:yMode val="edge"/>
          <c:x val="5.5110732538330494E-2"/>
          <c:y val="1.850933537276089E-2"/>
          <c:w val="0.93977857468671122"/>
          <c:h val="0.83642374864322566"/>
        </c:manualLayout>
      </c:layout>
      <c:lineChart>
        <c:grouping val="standard"/>
        <c:varyColors val="0"/>
        <c:ser>
          <c:idx val="0"/>
          <c:order val="0"/>
          <c:tx>
            <c:strRef>
              <c:f>Tabelle1!$B$396</c:f>
              <c:strCache>
                <c:ptCount val="1"/>
                <c:pt idx="0">
                  <c:v>Scenario 1: no transfer learning </c:v>
                </c:pt>
              </c:strCache>
            </c:strRef>
          </c:tx>
          <c:spPr>
            <a:ln w="25400">
              <a:solidFill>
                <a:srgbClr val="00B0F0"/>
              </a:solidFill>
              <a:prstDash val="lgDashDot"/>
            </a:ln>
          </c:spPr>
          <c:marker>
            <c:symbol val="square"/>
            <c:size val="7"/>
            <c:spPr>
              <a:solidFill>
                <a:srgbClr val="00B0F0"/>
              </a:solidFill>
              <a:ln>
                <a:solidFill>
                  <a:srgbClr val="000000"/>
                </a:solidFill>
                <a:prstDash val="solid"/>
              </a:ln>
            </c:spPr>
          </c:marker>
          <c:errBars>
            <c:errDir val="y"/>
            <c:errBarType val="both"/>
            <c:errValType val="cust"/>
            <c:noEndCap val="0"/>
            <c:pl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plus>
            <c:minus>
              <c:numRef>
                <c:f>Tabelle1!$B$411:$B$420</c:f>
                <c:numCache>
                  <c:formatCode>General</c:formatCode>
                  <c:ptCount val="10"/>
                  <c:pt idx="0">
                    <c:v>9.1653100000000001E-2</c:v>
                  </c:pt>
                  <c:pt idx="1">
                    <c:v>2.1557E-2</c:v>
                  </c:pt>
                  <c:pt idx="2">
                    <c:v>1.9040999999999999E-2</c:v>
                  </c:pt>
                  <c:pt idx="3">
                    <c:v>3.5650000000000001E-2</c:v>
                  </c:pt>
                  <c:pt idx="4">
                    <c:v>2.1151E-2</c:v>
                  </c:pt>
                  <c:pt idx="5">
                    <c:v>1.9529999999999999E-2</c:v>
                  </c:pt>
                  <c:pt idx="6">
                    <c:v>1.6649000000000001E-2</c:v>
                  </c:pt>
                  <c:pt idx="7">
                    <c:v>2.1027000000000001E-2</c:v>
                  </c:pt>
                  <c:pt idx="8">
                    <c:v>1.1831E-2</c:v>
                  </c:pt>
                  <c:pt idx="9">
                    <c:v>1.4956000000000001E-2</c:v>
                  </c:pt>
                </c:numCache>
              </c:numRef>
            </c:minus>
            <c:spPr>
              <a:ln w="25400">
                <a:solidFill>
                  <a:srgbClr val="00B0F0"/>
                </a:solidFill>
              </a:ln>
            </c:spPr>
          </c:errBars>
          <c:cat>
            <c:numRef>
              <c:f>Tabelle1!$A$397:$A$406</c:f>
              <c:numCache>
                <c:formatCode>General</c:formatCode>
                <c:ptCount val="10"/>
                <c:pt idx="0">
                  <c:v>10</c:v>
                </c:pt>
                <c:pt idx="1">
                  <c:v>20</c:v>
                </c:pt>
                <c:pt idx="2">
                  <c:v>30</c:v>
                </c:pt>
                <c:pt idx="3">
                  <c:v>40</c:v>
                </c:pt>
                <c:pt idx="4">
                  <c:v>50</c:v>
                </c:pt>
                <c:pt idx="5">
                  <c:v>60</c:v>
                </c:pt>
                <c:pt idx="6">
                  <c:v>70</c:v>
                </c:pt>
                <c:pt idx="7">
                  <c:v>80</c:v>
                </c:pt>
                <c:pt idx="8">
                  <c:v>90</c:v>
                </c:pt>
                <c:pt idx="9">
                  <c:v>100</c:v>
                </c:pt>
              </c:numCache>
            </c:numRef>
          </c:cat>
          <c:val>
            <c:numRef>
              <c:f>Tabelle1!$B$397:$B$406</c:f>
              <c:numCache>
                <c:formatCode>General</c:formatCode>
                <c:ptCount val="10"/>
                <c:pt idx="0">
                  <c:v>0.70557899999999996</c:v>
                </c:pt>
                <c:pt idx="1">
                  <c:v>0.88739699999999999</c:v>
                </c:pt>
                <c:pt idx="2">
                  <c:v>0.92224899999999999</c:v>
                </c:pt>
                <c:pt idx="3">
                  <c:v>0.91953300000000004</c:v>
                </c:pt>
                <c:pt idx="4">
                  <c:v>0.93167299999999997</c:v>
                </c:pt>
                <c:pt idx="5">
                  <c:v>0.90571400000000002</c:v>
                </c:pt>
                <c:pt idx="6">
                  <c:v>0.90760099999999999</c:v>
                </c:pt>
                <c:pt idx="7">
                  <c:v>0.90784399999999998</c:v>
                </c:pt>
                <c:pt idx="8">
                  <c:v>0.92487200000000003</c:v>
                </c:pt>
                <c:pt idx="9">
                  <c:v>0.92266800000000004</c:v>
                </c:pt>
              </c:numCache>
            </c:numRef>
          </c:val>
          <c:smooth val="0"/>
          <c:extLst>
            <c:ext xmlns:c16="http://schemas.microsoft.com/office/drawing/2014/chart" uri="{C3380CC4-5D6E-409C-BE32-E72D297353CC}">
              <c16:uniqueId val="{00000000-7865-0745-8901-2508F43822EF}"/>
            </c:ext>
          </c:extLst>
        </c:ser>
        <c:dLbls>
          <c:showLegendKey val="0"/>
          <c:showVal val="0"/>
          <c:showCatName val="0"/>
          <c:showSerName val="0"/>
          <c:showPercent val="0"/>
          <c:showBubbleSize val="0"/>
        </c:dLbls>
        <c:marker val="1"/>
        <c:smooth val="0"/>
        <c:axId val="1414384783"/>
        <c:axId val="1"/>
      </c:lineChart>
      <c:catAx>
        <c:axId val="1414384783"/>
        <c:scaling>
          <c:orientation val="minMax"/>
        </c:scaling>
        <c:delete val="0"/>
        <c:axPos val="b"/>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lang="en-US" altLang="zh-CN" sz="1800">
                    <a:effectLst/>
                  </a:rPr>
                  <a:t>Percentage of training set   [%]</a:t>
                </a:r>
                <a:endParaRPr lang="zh-CN" altLang="zh-CN">
                  <a:effectLst/>
                </a:endParaRPr>
              </a:p>
            </c:rich>
          </c:tx>
          <c:overlay val="0"/>
          <c:spPr>
            <a:noFill/>
            <a:ln w="25400">
              <a:noFill/>
            </a:ln>
          </c:spPr>
        </c:title>
        <c:numFmt formatCode="General" sourceLinked="0"/>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
        <c:crossesAt val="0"/>
        <c:auto val="1"/>
        <c:lblAlgn val="ctr"/>
        <c:lblOffset val="100"/>
        <c:tickMarkSkip val="1"/>
        <c:noMultiLvlLbl val="0"/>
      </c:catAx>
      <c:valAx>
        <c:axId val="1"/>
        <c:scaling>
          <c:orientation val="minMax"/>
          <c:max val="1"/>
          <c:min val="0.8"/>
        </c:scaling>
        <c:delete val="0"/>
        <c:axPos val="l"/>
        <c:majorGridlines>
          <c:spPr>
            <a:ln w="12700">
              <a:solidFill>
                <a:srgbClr val="000000"/>
              </a:solidFill>
              <a:prstDash val="solid"/>
            </a:ln>
          </c:spPr>
        </c:majorGridlines>
        <c:title>
          <c:tx>
            <c:rich>
              <a:bodyPr/>
              <a:lstStyle/>
              <a:p>
                <a:pPr>
                  <a:defRPr sz="1800" b="0" i="0" u="none" strike="noStrike" baseline="0">
                    <a:solidFill>
                      <a:srgbClr val="000000"/>
                    </a:solidFill>
                    <a:latin typeface="Arial"/>
                    <a:ea typeface="Arial"/>
                    <a:cs typeface="Arial"/>
                  </a:defRPr>
                </a:pPr>
                <a:r>
                  <a:rPr kumimoji="1" lang="en-US" altLang="zh-CN" sz="1800" b="0" i="0" baseline="0">
                    <a:effectLst/>
                  </a:rPr>
                  <a:t>𝑅</a:t>
                </a:r>
                <a:r>
                  <a:rPr kumimoji="1" lang="en-US" altLang="zh-CN" sz="1800" b="0" i="0" baseline="30000">
                    <a:effectLst/>
                  </a:rPr>
                  <a:t>2</a:t>
                </a:r>
                <a:r>
                  <a:rPr kumimoji="1" lang="en-US" altLang="zh-CN" sz="1800" b="0" i="0" baseline="0">
                    <a:effectLst/>
                  </a:rPr>
                  <a:t> value for APEC dataset   [-]</a:t>
                </a:r>
                <a:endParaRPr lang="zh-CN" altLang="zh-CN">
                  <a:effectLst/>
                </a:endParaRPr>
              </a:p>
            </c:rich>
          </c:tx>
          <c:overlay val="0"/>
          <c:spPr>
            <a:noFill/>
            <a:ln w="25400">
              <a:noFill/>
            </a:ln>
          </c:spPr>
        </c:title>
        <c:numFmt formatCode="General" sourceLinked="1"/>
        <c:majorTickMark val="cross"/>
        <c:minorTickMark val="none"/>
        <c:tickLblPos val="nextTo"/>
        <c:spPr>
          <a:ln w="25400">
            <a:solidFill>
              <a:srgbClr val="000000"/>
            </a:solidFill>
            <a:prstDash val="solid"/>
          </a:ln>
        </c:spPr>
        <c:txPr>
          <a:bodyPr rot="0" vert="horz"/>
          <a:lstStyle/>
          <a:p>
            <a:pPr>
              <a:defRPr sz="1800" b="0" i="0" u="none" strike="noStrike" baseline="0">
                <a:solidFill>
                  <a:srgbClr val="000000"/>
                </a:solidFill>
                <a:latin typeface="Arial"/>
                <a:ea typeface="Arial"/>
                <a:cs typeface="Arial"/>
              </a:defRPr>
            </a:pPr>
            <a:endParaRPr lang="zh-CN"/>
          </a:p>
        </c:txPr>
        <c:crossAx val="1414384783"/>
        <c:crosses val="autoZero"/>
        <c:crossBetween val="midCat"/>
        <c:majorUnit val="2.0000000000000004E-2"/>
      </c:valAx>
      <c:spPr>
        <a:solidFill>
          <a:srgbClr val="FFFFFF"/>
        </a:solidFill>
        <a:ln w="12700">
          <a:solidFill>
            <a:srgbClr val="000000"/>
          </a:solidFill>
          <a:prstDash val="solid"/>
        </a:ln>
      </c:spPr>
    </c:plotArea>
    <c:legend>
      <c:legendPos val="r"/>
      <c:layout>
        <c:manualLayout>
          <c:xMode val="edge"/>
          <c:yMode val="edge"/>
          <c:x val="0.4775034322632748"/>
          <c:y val="0.5360157741216407"/>
          <c:w val="0.47676327478295982"/>
          <c:h val="0.2250260445317725"/>
        </c:manualLayout>
      </c:layout>
      <c:overlay val="0"/>
      <c:spPr>
        <a:solidFill>
          <a:srgbClr val="FFFFFF"/>
        </a:solidFill>
        <a:ln w="12700">
          <a:solidFill>
            <a:srgbClr val="000000"/>
          </a:solidFill>
          <a:prstDash val="solid"/>
        </a:ln>
      </c:spPr>
      <c:txPr>
        <a:bodyPr/>
        <a:lstStyle/>
        <a:p>
          <a:pPr>
            <a:defRPr sz="1655" b="0" i="0" u="none" strike="noStrike" baseline="0">
              <a:solidFill>
                <a:srgbClr val="000000"/>
              </a:solidFill>
              <a:latin typeface="Arial"/>
              <a:ea typeface="Arial"/>
              <a:cs typeface="Arial"/>
            </a:defRPr>
          </a:pPr>
          <a:endParaRPr lang="zh-CN"/>
        </a:p>
      </c:txPr>
    </c:legend>
    <c:plotVisOnly val="1"/>
    <c:dispBlanksAs val="gap"/>
    <c:showDLblsOverMax val="0"/>
  </c:chart>
  <c:spPr>
    <a:noFill/>
    <a:ln w="9525">
      <a:noFill/>
    </a:ln>
  </c:spPr>
  <c:txPr>
    <a:bodyPr/>
    <a:lstStyle/>
    <a:p>
      <a:pPr>
        <a:defRPr sz="1000" b="0" i="0" u="none" strike="noStrike" baseline="0">
          <a:solidFill>
            <a:srgbClr val="000000"/>
          </a:solidFill>
          <a:latin typeface="宋体"/>
          <a:ea typeface="宋体"/>
          <a:cs typeface="宋体"/>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drawings/drawing1.xml><?xml version="1.0" encoding="utf-8"?>
<c:userShapes xmlns:c="http://schemas.openxmlformats.org/drawingml/2006/chart">
  <cdr:relSizeAnchor xmlns:cdr="http://schemas.openxmlformats.org/drawingml/2006/chartDrawing">
    <cdr:from>
      <cdr:x>0.69123</cdr:x>
      <cdr:y>0.13713</cdr:y>
    </cdr:from>
    <cdr:to>
      <cdr:x>0.91918</cdr:x>
      <cdr:y>0.19064</cdr:y>
    </cdr:to>
    <cdr:sp macro="" textlink="">
      <cdr:nvSpPr>
        <cdr:cNvPr id="2" name="文本框 1">
          <a:extLst xmlns:a="http://schemas.openxmlformats.org/drawingml/2006/main">
            <a:ext uri="{FF2B5EF4-FFF2-40B4-BE49-F238E27FC236}">
              <a16:creationId xmlns:a16="http://schemas.microsoft.com/office/drawing/2014/main" id="{8720E211-77B5-CD45-BCBB-F5530A83F96E}"/>
            </a:ext>
          </a:extLst>
        </cdr:cNvPr>
        <cdr:cNvSpPr txBox="1"/>
      </cdr:nvSpPr>
      <cdr:spPr>
        <a:xfrm xmlns:a="http://schemas.openxmlformats.org/drawingml/2006/main">
          <a:off x="6768940" y="740593"/>
          <a:ext cx="2232310" cy="289002"/>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altLang="zh-CN" sz="1400" dirty="0">
              <a:latin typeface="Arial" panose="020B0604020202020204" pitchFamily="34" charset="0"/>
              <a:cs typeface="Arial" panose="020B0604020202020204" pitchFamily="34" charset="0"/>
            </a:rPr>
            <a:t>Improvement percentage</a:t>
          </a:r>
        </a:p>
      </cdr:txBody>
    </cdr:sp>
  </cdr:relSizeAnchor>
  <cdr:relSizeAnchor xmlns:cdr="http://schemas.openxmlformats.org/drawingml/2006/chartDrawing">
    <cdr:from>
      <cdr:x>0.69123</cdr:x>
      <cdr:y>0.21333</cdr:y>
    </cdr:from>
    <cdr:to>
      <cdr:x>0.9633</cdr:x>
      <cdr:y>0.28</cdr:y>
    </cdr:to>
    <cdr:sp macro="" textlink="">
      <cdr:nvSpPr>
        <cdr:cNvPr id="3" name="文本框 1">
          <a:extLst xmlns:a="http://schemas.openxmlformats.org/drawingml/2006/main">
            <a:ext uri="{FF2B5EF4-FFF2-40B4-BE49-F238E27FC236}">
              <a16:creationId xmlns:a16="http://schemas.microsoft.com/office/drawing/2014/main" id="{4D368214-CB5C-EE44-9083-42EC1D6DB5C4}"/>
            </a:ext>
          </a:extLst>
        </cdr:cNvPr>
        <cdr:cNvSpPr txBox="1"/>
      </cdr:nvSpPr>
      <cdr:spPr>
        <a:xfrm xmlns:a="http://schemas.openxmlformats.org/drawingml/2006/main">
          <a:off x="6768980" y="1152142"/>
          <a:ext cx="2664330" cy="360068"/>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altLang="zh-CN" sz="1400" dirty="0">
              <a:latin typeface="Arial" panose="020B0604020202020204" pitchFamily="34" charset="0"/>
              <a:cs typeface="Arial" panose="020B0604020202020204" pitchFamily="34" charset="0"/>
            </a:rPr>
            <a:t>Log. (Improvement percentage) </a:t>
          </a:r>
        </a:p>
      </cdr:txBody>
    </cdr:sp>
  </cdr:relSizeAnchor>
</c:userShapes>
</file>

<file path=ppt/drawings/drawing2.xml><?xml version="1.0" encoding="utf-8"?>
<c:userShapes xmlns:c="http://schemas.openxmlformats.org/drawingml/2006/chart">
  <cdr:relSizeAnchor xmlns:cdr="http://schemas.openxmlformats.org/drawingml/2006/chartDrawing">
    <cdr:from>
      <cdr:x>0.69123</cdr:x>
      <cdr:y>0.13713</cdr:y>
    </cdr:from>
    <cdr:to>
      <cdr:x>0.91918</cdr:x>
      <cdr:y>0.19064</cdr:y>
    </cdr:to>
    <cdr:sp macro="" textlink="">
      <cdr:nvSpPr>
        <cdr:cNvPr id="2" name="文本框 1">
          <a:extLst xmlns:a="http://schemas.openxmlformats.org/drawingml/2006/main">
            <a:ext uri="{FF2B5EF4-FFF2-40B4-BE49-F238E27FC236}">
              <a16:creationId xmlns:a16="http://schemas.microsoft.com/office/drawing/2014/main" id="{8720E211-77B5-CD45-BCBB-F5530A83F96E}"/>
            </a:ext>
          </a:extLst>
        </cdr:cNvPr>
        <cdr:cNvSpPr txBox="1"/>
      </cdr:nvSpPr>
      <cdr:spPr>
        <a:xfrm xmlns:a="http://schemas.openxmlformats.org/drawingml/2006/main">
          <a:off x="6768940" y="740593"/>
          <a:ext cx="2232310" cy="289002"/>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altLang="zh-CN" sz="1400" dirty="0">
              <a:latin typeface="Arial" panose="020B0604020202020204" pitchFamily="34" charset="0"/>
              <a:cs typeface="Arial" panose="020B0604020202020204" pitchFamily="34" charset="0"/>
            </a:rPr>
            <a:t>Improvement percentage</a:t>
          </a:r>
        </a:p>
      </cdr:txBody>
    </cdr:sp>
  </cdr:relSizeAnchor>
  <cdr:relSizeAnchor xmlns:cdr="http://schemas.openxmlformats.org/drawingml/2006/chartDrawing">
    <cdr:from>
      <cdr:x>0.69123</cdr:x>
      <cdr:y>0.21333</cdr:y>
    </cdr:from>
    <cdr:to>
      <cdr:x>0.9633</cdr:x>
      <cdr:y>0.28</cdr:y>
    </cdr:to>
    <cdr:sp macro="" textlink="">
      <cdr:nvSpPr>
        <cdr:cNvPr id="3" name="文本框 1">
          <a:extLst xmlns:a="http://schemas.openxmlformats.org/drawingml/2006/main">
            <a:ext uri="{FF2B5EF4-FFF2-40B4-BE49-F238E27FC236}">
              <a16:creationId xmlns:a16="http://schemas.microsoft.com/office/drawing/2014/main" id="{4D368214-CB5C-EE44-9083-42EC1D6DB5C4}"/>
            </a:ext>
          </a:extLst>
        </cdr:cNvPr>
        <cdr:cNvSpPr txBox="1"/>
      </cdr:nvSpPr>
      <cdr:spPr>
        <a:xfrm xmlns:a="http://schemas.openxmlformats.org/drawingml/2006/main">
          <a:off x="6768980" y="1152142"/>
          <a:ext cx="2664330" cy="360068"/>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altLang="zh-CN" sz="1400" dirty="0">
              <a:latin typeface="Arial" panose="020B0604020202020204" pitchFamily="34" charset="0"/>
              <a:cs typeface="Arial" panose="020B0604020202020204" pitchFamily="34" charset="0"/>
            </a:rPr>
            <a:t>Log. (Improvement percentage) </a:t>
          </a:r>
        </a:p>
      </cdr:txBody>
    </cdr:sp>
  </cdr:relSizeAnchor>
</c:userShapes>
</file>

<file path=ppt/drawings/drawing3.xml><?xml version="1.0" encoding="utf-8"?>
<c:userShapes xmlns:c="http://schemas.openxmlformats.org/drawingml/2006/chart">
  <cdr:relSizeAnchor xmlns:cdr="http://schemas.openxmlformats.org/drawingml/2006/chartDrawing">
    <cdr:from>
      <cdr:x>0.1417</cdr:x>
      <cdr:y>0.05473</cdr:y>
    </cdr:from>
    <cdr:to>
      <cdr:x>0.4307</cdr:x>
      <cdr:y>0.24878</cdr:y>
    </cdr:to>
    <cdr:sp macro="" textlink="">
      <cdr:nvSpPr>
        <cdr:cNvPr id="2" name="矩形 1">
          <a:extLst xmlns:a="http://schemas.openxmlformats.org/drawingml/2006/main">
            <a:ext uri="{FF2B5EF4-FFF2-40B4-BE49-F238E27FC236}">
              <a16:creationId xmlns:a16="http://schemas.microsoft.com/office/drawing/2014/main" id="{91898A9E-7DCE-F947-80BC-D6C6AC49731F}"/>
            </a:ext>
          </a:extLst>
        </cdr:cNvPr>
        <cdr:cNvSpPr/>
      </cdr:nvSpPr>
      <cdr:spPr>
        <a:xfrm xmlns:a="http://schemas.openxmlformats.org/drawingml/2006/main">
          <a:off x="1640540" y="303366"/>
          <a:ext cx="3346064" cy="1075610"/>
        </a:xfrm>
        <a:prstGeom xmlns:a="http://schemas.openxmlformats.org/drawingml/2006/main" prst="rect">
          <a:avLst/>
        </a:prstGeom>
        <a:solidFill xmlns:a="http://schemas.openxmlformats.org/drawingml/2006/main">
          <a:schemeClr val="bg1"/>
        </a:solidFill>
        <a:ln xmlns:a="http://schemas.openxmlformats.org/drawingml/2006/main" w="127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0.15589</cdr:x>
      <cdr:y>0.08108</cdr:y>
    </cdr:from>
    <cdr:to>
      <cdr:x>0.18428</cdr:x>
      <cdr:y>0.08108</cdr:y>
    </cdr:to>
    <cdr:cxnSp macro="">
      <cdr:nvCxnSpPr>
        <cdr:cNvPr id="3" name="直线连接符 2">
          <a:extLst xmlns:a="http://schemas.openxmlformats.org/drawingml/2006/main">
            <a:ext uri="{FF2B5EF4-FFF2-40B4-BE49-F238E27FC236}">
              <a16:creationId xmlns:a16="http://schemas.microsoft.com/office/drawing/2014/main" id="{BC6945F9-0615-BE41-9A02-1418A1A8E80F}"/>
            </a:ext>
          </a:extLst>
        </cdr:cNvPr>
        <cdr:cNvCxnSpPr/>
      </cdr:nvCxnSpPr>
      <cdr:spPr>
        <a:xfrm xmlns:a="http://schemas.openxmlformats.org/drawingml/2006/main">
          <a:off x="1804903" y="449411"/>
          <a:ext cx="328727" cy="0"/>
        </a:xfrm>
        <a:prstGeom xmlns:a="http://schemas.openxmlformats.org/drawingml/2006/main" prst="line">
          <a:avLst/>
        </a:prstGeom>
        <a:ln xmlns:a="http://schemas.openxmlformats.org/drawingml/2006/main" w="25400">
          <a:solidFill>
            <a:srgbClr val="07AEEF"/>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0.15589</cdr:x>
      <cdr:y>0.14258</cdr:y>
    </cdr:from>
    <cdr:to>
      <cdr:x>0.18428</cdr:x>
      <cdr:y>0.14258</cdr:y>
    </cdr:to>
    <cdr:cxnSp macro="">
      <cdr:nvCxnSpPr>
        <cdr:cNvPr id="4" name="直线连接符 3">
          <a:extLst xmlns:a="http://schemas.openxmlformats.org/drawingml/2006/main">
            <a:ext uri="{FF2B5EF4-FFF2-40B4-BE49-F238E27FC236}">
              <a16:creationId xmlns:a16="http://schemas.microsoft.com/office/drawing/2014/main" id="{CFB22B91-4AF2-924E-811C-91F34155EB9C}"/>
            </a:ext>
          </a:extLst>
        </cdr:cNvPr>
        <cdr:cNvCxnSpPr/>
      </cdr:nvCxnSpPr>
      <cdr:spPr>
        <a:xfrm xmlns:a="http://schemas.openxmlformats.org/drawingml/2006/main">
          <a:off x="1804903" y="790319"/>
          <a:ext cx="328727" cy="0"/>
        </a:xfrm>
        <a:prstGeom xmlns:a="http://schemas.openxmlformats.org/drawingml/2006/main" prst="line">
          <a:avLst/>
        </a:prstGeom>
        <a:ln xmlns:a="http://schemas.openxmlformats.org/drawingml/2006/main" w="25400">
          <a:solidFill>
            <a:srgbClr val="FFC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0.15589</cdr:x>
      <cdr:y>0.20754</cdr:y>
    </cdr:from>
    <cdr:to>
      <cdr:x>0.18428</cdr:x>
      <cdr:y>0.20754</cdr:y>
    </cdr:to>
    <cdr:cxnSp macro="">
      <cdr:nvCxnSpPr>
        <cdr:cNvPr id="5" name="直线连接符 4">
          <a:extLst xmlns:a="http://schemas.openxmlformats.org/drawingml/2006/main">
            <a:ext uri="{FF2B5EF4-FFF2-40B4-BE49-F238E27FC236}">
              <a16:creationId xmlns:a16="http://schemas.microsoft.com/office/drawing/2014/main" id="{B2E16616-0937-D642-87D3-8CA275A573BB}"/>
            </a:ext>
          </a:extLst>
        </cdr:cNvPr>
        <cdr:cNvCxnSpPr/>
      </cdr:nvCxnSpPr>
      <cdr:spPr>
        <a:xfrm xmlns:a="http://schemas.openxmlformats.org/drawingml/2006/main">
          <a:off x="1804903" y="1150369"/>
          <a:ext cx="328727" cy="0"/>
        </a:xfrm>
        <a:prstGeom xmlns:a="http://schemas.openxmlformats.org/drawingml/2006/main" prst="line">
          <a:avLst/>
        </a:prstGeom>
        <a:ln xmlns:a="http://schemas.openxmlformats.org/drawingml/2006/main" w="2540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0.08108</cdr:y>
    </cdr:from>
    <cdr:to>
      <cdr:x>0.32014</cdr:x>
      <cdr:y>0.08108</cdr:y>
    </cdr:to>
    <cdr:cxnSp macro="">
      <cdr:nvCxnSpPr>
        <cdr:cNvPr id="9" name="直线连接符 8">
          <a:extLst xmlns:a="http://schemas.openxmlformats.org/drawingml/2006/main">
            <a:ext uri="{FF2B5EF4-FFF2-40B4-BE49-F238E27FC236}">
              <a16:creationId xmlns:a16="http://schemas.microsoft.com/office/drawing/2014/main" id="{E6B615B6-AABD-D64A-ACBF-E116DD43F13B}"/>
            </a:ext>
          </a:extLst>
        </cdr:cNvPr>
        <cdr:cNvCxnSpPr/>
      </cdr:nvCxnSpPr>
      <cdr:spPr>
        <a:xfrm xmlns:a="http://schemas.openxmlformats.org/drawingml/2006/main">
          <a:off x="3377782" y="449411"/>
          <a:ext cx="328727" cy="0"/>
        </a:xfrm>
        <a:prstGeom xmlns:a="http://schemas.openxmlformats.org/drawingml/2006/main" prst="line">
          <a:avLst/>
        </a:prstGeom>
        <a:ln xmlns:a="http://schemas.openxmlformats.org/drawingml/2006/main" w="25400">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0.14258</cdr:y>
    </cdr:from>
    <cdr:to>
      <cdr:x>0.32014</cdr:x>
      <cdr:y>0.14258</cdr:y>
    </cdr:to>
    <cdr:cxnSp macro="">
      <cdr:nvCxnSpPr>
        <cdr:cNvPr id="10" name="直线连接符 9">
          <a:extLst xmlns:a="http://schemas.openxmlformats.org/drawingml/2006/main">
            <a:ext uri="{FF2B5EF4-FFF2-40B4-BE49-F238E27FC236}">
              <a16:creationId xmlns:a16="http://schemas.microsoft.com/office/drawing/2014/main" id="{61D95D22-BF78-3144-9EE2-1FEBD90ABA6D}"/>
            </a:ext>
          </a:extLst>
        </cdr:cNvPr>
        <cdr:cNvCxnSpPr/>
      </cdr:nvCxnSpPr>
      <cdr:spPr>
        <a:xfrm xmlns:a="http://schemas.openxmlformats.org/drawingml/2006/main">
          <a:off x="3377742" y="790318"/>
          <a:ext cx="328813" cy="0"/>
        </a:xfrm>
        <a:prstGeom xmlns:a="http://schemas.openxmlformats.org/drawingml/2006/main" prst="line">
          <a:avLst/>
        </a:prstGeom>
        <a:ln xmlns:a="http://schemas.openxmlformats.org/drawingml/2006/main" w="25400">
          <a:solidFill>
            <a:srgbClr val="7030A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0.20754</cdr:y>
    </cdr:from>
    <cdr:to>
      <cdr:x>0.32014</cdr:x>
      <cdr:y>0.20754</cdr:y>
    </cdr:to>
    <cdr:cxnSp macro="">
      <cdr:nvCxnSpPr>
        <cdr:cNvPr id="11" name="直线连接符 10">
          <a:extLst xmlns:a="http://schemas.openxmlformats.org/drawingml/2006/main">
            <a:ext uri="{FF2B5EF4-FFF2-40B4-BE49-F238E27FC236}">
              <a16:creationId xmlns:a16="http://schemas.microsoft.com/office/drawing/2014/main" id="{4F5F820F-23BD-C446-B4D5-984B785F946D}"/>
            </a:ext>
          </a:extLst>
        </cdr:cNvPr>
        <cdr:cNvCxnSpPr/>
      </cdr:nvCxnSpPr>
      <cdr:spPr>
        <a:xfrm xmlns:a="http://schemas.openxmlformats.org/drawingml/2006/main">
          <a:off x="3377782" y="1150369"/>
          <a:ext cx="328727" cy="0"/>
        </a:xfrm>
        <a:prstGeom xmlns:a="http://schemas.openxmlformats.org/drawingml/2006/main" prst="line">
          <a:avLst/>
        </a:prstGeom>
        <a:ln xmlns:a="http://schemas.openxmlformats.org/drawingml/2006/main" w="25400">
          <a:solidFill>
            <a:srgbClr val="C952FE"/>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0.71542</cdr:x>
      <cdr:y>0.93039</cdr:y>
    </cdr:from>
    <cdr:to>
      <cdr:x>0.94136</cdr:x>
      <cdr:y>1</cdr:y>
    </cdr:to>
    <cdr:sp macro="" textlink="">
      <cdr:nvSpPr>
        <cdr:cNvPr id="2" name="文本框 1">
          <a:extLst xmlns:a="http://schemas.openxmlformats.org/drawingml/2006/main">
            <a:ext uri="{FF2B5EF4-FFF2-40B4-BE49-F238E27FC236}">
              <a16:creationId xmlns:a16="http://schemas.microsoft.com/office/drawing/2014/main" id="{E0113692-B4C1-CE46-AEB3-D67F70E0E61C}"/>
            </a:ext>
          </a:extLst>
        </cdr:cNvPr>
        <cdr:cNvSpPr txBox="1"/>
      </cdr:nvSpPr>
      <cdr:spPr bwMode="auto">
        <a:xfrm xmlns:a="http://schemas.openxmlformats.org/drawingml/2006/main">
          <a:off x="6696230" y="4556543"/>
          <a:ext cx="2114824" cy="340893"/>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vertOverflow="clip" vert="horz" wrap="square" lIns="91440" tIns="45720" rIns="91440" bIns="45720" numCol="1" rtlCol="0" anchor="t" anchorCtr="0" compatLnSpc="1">
          <a:noAutofit/>
        </a:bodyPr>
        <a:lstStyle xmlns:a="http://schemas.openxmlformats.org/drawingml/2006/main"/>
        <a:p xmlns:a="http://schemas.openxmlformats.org/drawingml/2006/main">
          <a:pPr marL="266700" indent="-266700" defTabSz="914400">
            <a:lnSpc>
              <a:spcPct val="100000"/>
            </a:lnSpc>
            <a:spcBef>
              <a:spcPts val="0"/>
            </a:spcBef>
            <a:buClr>
              <a:srgbClr val="00AC5B"/>
            </a:buClr>
            <a:buFont typeface="Wingdings" panose="05000000000000000000" pitchFamily="2" charset="2"/>
            <a:buChar char="§"/>
          </a:pPr>
          <a:endParaRPr lang="zh-CN" altLang="en-US" sz="1100" dirty="0">
            <a:solidFill>
              <a:prstClr val="black"/>
            </a:solidFill>
            <a:latin typeface="Arial" panose="020B0604020202020204" pitchFamily="34" charset="0"/>
            <a:cs typeface="Arial"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0.59498</cdr:x>
      <cdr:y>0.1448</cdr:y>
    </cdr:from>
    <cdr:to>
      <cdr:x>0.88912</cdr:x>
      <cdr:y>0.21318</cdr:y>
    </cdr:to>
    <cdr:sp macro="" textlink="">
      <cdr:nvSpPr>
        <cdr:cNvPr id="2" name="文本框 1">
          <a:extLst xmlns:a="http://schemas.openxmlformats.org/drawingml/2006/main">
            <a:ext uri="{FF2B5EF4-FFF2-40B4-BE49-F238E27FC236}">
              <a16:creationId xmlns:a16="http://schemas.microsoft.com/office/drawing/2014/main" id="{8720E211-77B5-CD45-BCBB-F5530A83F96E}"/>
            </a:ext>
          </a:extLst>
        </cdr:cNvPr>
        <cdr:cNvSpPr txBox="1"/>
      </cdr:nvSpPr>
      <cdr:spPr>
        <a:xfrm xmlns:a="http://schemas.openxmlformats.org/drawingml/2006/main">
          <a:off x="5826462" y="782022"/>
          <a:ext cx="2880400" cy="369332"/>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altLang="zh-CN" sz="1400" dirty="0" err="1">
              <a:latin typeface="Arial" panose="020B0604020202020204" pitchFamily="34" charset="0"/>
              <a:cs typeface="Arial" panose="020B0604020202020204" pitchFamily="34" charset="0"/>
            </a:rPr>
            <a:t>Durchschnittlische</a:t>
          </a:r>
          <a:r>
            <a:rPr lang="de-DE" altLang="zh-CN" sz="1400" dirty="0">
              <a:latin typeface="Arial" panose="020B0604020202020204" pitchFamily="34" charset="0"/>
              <a:cs typeface="Arial" panose="020B0604020202020204" pitchFamily="34" charset="0"/>
            </a:rPr>
            <a:t> Verbesserung</a:t>
          </a:r>
          <a:endParaRPr lang="zh-CN" altLang="en-US" sz="14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0.69123</cdr:x>
      <cdr:y>0.21333</cdr:y>
    </cdr:from>
    <cdr:to>
      <cdr:x>0.94124</cdr:x>
      <cdr:y>0.28</cdr:y>
    </cdr:to>
    <cdr:sp macro="" textlink="">
      <cdr:nvSpPr>
        <cdr:cNvPr id="3" name="文本框 1">
          <a:extLst xmlns:a="http://schemas.openxmlformats.org/drawingml/2006/main">
            <a:ext uri="{FF2B5EF4-FFF2-40B4-BE49-F238E27FC236}">
              <a16:creationId xmlns:a16="http://schemas.microsoft.com/office/drawing/2014/main" id="{4D368214-CB5C-EE44-9083-42EC1D6DB5C4}"/>
            </a:ext>
          </a:extLst>
        </cdr:cNvPr>
        <cdr:cNvSpPr txBox="1"/>
      </cdr:nvSpPr>
      <cdr:spPr>
        <a:xfrm xmlns:a="http://schemas.openxmlformats.org/drawingml/2006/main">
          <a:off x="6768940" y="1152160"/>
          <a:ext cx="2448340" cy="360050"/>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altLang="zh-CN" sz="1400" dirty="0">
              <a:latin typeface="Arial" panose="020B0604020202020204" pitchFamily="34" charset="0"/>
              <a:cs typeface="Arial" panose="020B0604020202020204" pitchFamily="34" charset="0"/>
            </a:rPr>
            <a:t>Log. (Average </a:t>
          </a:r>
          <a:r>
            <a:rPr lang="de-DE" altLang="zh-CN" sz="1400" dirty="0" err="1">
              <a:latin typeface="Arial" panose="020B0604020202020204" pitchFamily="34" charset="0"/>
              <a:cs typeface="Arial" panose="020B0604020202020204" pitchFamily="34" charset="0"/>
            </a:rPr>
            <a:t>improvement</a:t>
          </a:r>
          <a:r>
            <a:rPr lang="de-DE" altLang="zh-CN" sz="1400" dirty="0">
              <a:latin typeface="Arial" panose="020B0604020202020204" pitchFamily="34" charset="0"/>
              <a:cs typeface="Arial" panose="020B0604020202020204" pitchFamily="34" charset="0"/>
            </a:rPr>
            <a:t>) </a:t>
          </a:r>
          <a:endParaRPr lang="zh-CN" altLang="en-US" sz="14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0.59563</cdr:x>
      <cdr:y>0.21859</cdr:y>
    </cdr:from>
    <cdr:to>
      <cdr:x>0.94385</cdr:x>
      <cdr:y>0.28697</cdr:y>
    </cdr:to>
    <cdr:sp macro="" textlink="">
      <cdr:nvSpPr>
        <cdr:cNvPr id="4" name="文本框 1">
          <a:extLst xmlns:a="http://schemas.openxmlformats.org/drawingml/2006/main">
            <a:ext uri="{FF2B5EF4-FFF2-40B4-BE49-F238E27FC236}">
              <a16:creationId xmlns:a16="http://schemas.microsoft.com/office/drawing/2014/main" id="{2E85B884-B37F-1644-9FAD-DFCF2EAAB1BE}"/>
            </a:ext>
          </a:extLst>
        </cdr:cNvPr>
        <cdr:cNvSpPr txBox="1"/>
      </cdr:nvSpPr>
      <cdr:spPr>
        <a:xfrm xmlns:a="http://schemas.openxmlformats.org/drawingml/2006/main">
          <a:off x="5832810" y="1180547"/>
          <a:ext cx="3410040" cy="369332"/>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altLang="zh-CN" sz="1400" dirty="0">
              <a:latin typeface="Arial" panose="020B0604020202020204" pitchFamily="34" charset="0"/>
              <a:cs typeface="Arial" panose="020B0604020202020204" pitchFamily="34" charset="0"/>
            </a:rPr>
            <a:t>Log.(</a:t>
          </a:r>
          <a:r>
            <a:rPr lang="de-DE" altLang="zh-CN" sz="1400" dirty="0" err="1">
              <a:latin typeface="Arial" panose="020B0604020202020204" pitchFamily="34" charset="0"/>
              <a:cs typeface="Arial" panose="020B0604020202020204" pitchFamily="34" charset="0"/>
            </a:rPr>
            <a:t>Durchschnittlische</a:t>
          </a:r>
          <a:r>
            <a:rPr lang="de-DE" altLang="zh-CN" sz="1400" dirty="0">
              <a:latin typeface="Arial" panose="020B0604020202020204" pitchFamily="34" charset="0"/>
              <a:cs typeface="Arial" panose="020B0604020202020204" pitchFamily="34" charset="0"/>
            </a:rPr>
            <a:t> Verbesserung)</a:t>
          </a:r>
          <a:endParaRPr lang="zh-CN" altLang="en-US" sz="1400" dirty="0">
            <a:latin typeface="Arial" panose="020B0604020202020204" pitchFamily="34" charset="0"/>
            <a:cs typeface="Arial"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0.69123</cdr:x>
      <cdr:y>0.13713</cdr:y>
    </cdr:from>
    <cdr:to>
      <cdr:x>0.91918</cdr:x>
      <cdr:y>0.19064</cdr:y>
    </cdr:to>
    <cdr:sp macro="" textlink="">
      <cdr:nvSpPr>
        <cdr:cNvPr id="2" name="文本框 1">
          <a:extLst xmlns:a="http://schemas.openxmlformats.org/drawingml/2006/main">
            <a:ext uri="{FF2B5EF4-FFF2-40B4-BE49-F238E27FC236}">
              <a16:creationId xmlns:a16="http://schemas.microsoft.com/office/drawing/2014/main" id="{8720E211-77B5-CD45-BCBB-F5530A83F96E}"/>
            </a:ext>
          </a:extLst>
        </cdr:cNvPr>
        <cdr:cNvSpPr txBox="1"/>
      </cdr:nvSpPr>
      <cdr:spPr>
        <a:xfrm xmlns:a="http://schemas.openxmlformats.org/drawingml/2006/main">
          <a:off x="6768940" y="740593"/>
          <a:ext cx="2232310" cy="289002"/>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altLang="zh-CN" sz="1400" dirty="0">
              <a:latin typeface="Arial" panose="020B0604020202020204" pitchFamily="34" charset="0"/>
              <a:cs typeface="Arial" panose="020B0604020202020204" pitchFamily="34" charset="0"/>
            </a:rPr>
            <a:t>Average </a:t>
          </a:r>
          <a:r>
            <a:rPr lang="de-DE" altLang="zh-CN" sz="1400" dirty="0" err="1">
              <a:latin typeface="Arial" panose="020B0604020202020204" pitchFamily="34" charset="0"/>
              <a:cs typeface="Arial" panose="020B0604020202020204" pitchFamily="34" charset="0"/>
            </a:rPr>
            <a:t>improvement</a:t>
          </a:r>
          <a:r>
            <a:rPr lang="de-DE" altLang="zh-CN" sz="1400" dirty="0">
              <a:latin typeface="Arial" panose="020B0604020202020204" pitchFamily="34" charset="0"/>
              <a:cs typeface="Arial" panose="020B0604020202020204" pitchFamily="34" charset="0"/>
            </a:rPr>
            <a:t> </a:t>
          </a:r>
          <a:endParaRPr lang="zh-CN" altLang="en-US" sz="1400" dirty="0">
            <a:latin typeface="Arial" panose="020B0604020202020204" pitchFamily="34" charset="0"/>
            <a:cs typeface="Arial" panose="020B0604020202020204" pitchFamily="34" charset="0"/>
          </a:endParaRPr>
        </a:p>
      </cdr:txBody>
    </cdr:sp>
  </cdr:relSizeAnchor>
  <cdr:relSizeAnchor xmlns:cdr="http://schemas.openxmlformats.org/drawingml/2006/chartDrawing">
    <cdr:from>
      <cdr:x>0.69123</cdr:x>
      <cdr:y>0.21333</cdr:y>
    </cdr:from>
    <cdr:to>
      <cdr:x>0.94124</cdr:x>
      <cdr:y>0.28</cdr:y>
    </cdr:to>
    <cdr:sp macro="" textlink="">
      <cdr:nvSpPr>
        <cdr:cNvPr id="3" name="文本框 1">
          <a:extLst xmlns:a="http://schemas.openxmlformats.org/drawingml/2006/main">
            <a:ext uri="{FF2B5EF4-FFF2-40B4-BE49-F238E27FC236}">
              <a16:creationId xmlns:a16="http://schemas.microsoft.com/office/drawing/2014/main" id="{4D368214-CB5C-EE44-9083-42EC1D6DB5C4}"/>
            </a:ext>
          </a:extLst>
        </cdr:cNvPr>
        <cdr:cNvSpPr txBox="1"/>
      </cdr:nvSpPr>
      <cdr:spPr>
        <a:xfrm xmlns:a="http://schemas.openxmlformats.org/drawingml/2006/main">
          <a:off x="6768940" y="1152160"/>
          <a:ext cx="2448340" cy="360050"/>
        </a:xfrm>
        <a:prstGeom xmlns:a="http://schemas.openxmlformats.org/drawingml/2006/main" prst="rect">
          <a:avLst/>
        </a:prstGeom>
        <a:solidFill xmlns:a="http://schemas.openxmlformats.org/drawingml/2006/main">
          <a:srgbClr val="FFFFFF"/>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de-DE" altLang="zh-CN" sz="1400" dirty="0">
              <a:latin typeface="Arial" panose="020B0604020202020204" pitchFamily="34" charset="0"/>
              <a:cs typeface="Arial" panose="020B0604020202020204" pitchFamily="34" charset="0"/>
            </a:rPr>
            <a:t>Log. (Average </a:t>
          </a:r>
          <a:r>
            <a:rPr lang="de-DE" altLang="zh-CN" sz="1400" dirty="0" err="1">
              <a:latin typeface="Arial" panose="020B0604020202020204" pitchFamily="34" charset="0"/>
              <a:cs typeface="Arial" panose="020B0604020202020204" pitchFamily="34" charset="0"/>
            </a:rPr>
            <a:t>improvement</a:t>
          </a:r>
          <a:r>
            <a:rPr lang="de-DE" altLang="zh-CN" sz="1400" dirty="0">
              <a:latin typeface="Arial" panose="020B0604020202020204" pitchFamily="34" charset="0"/>
              <a:cs typeface="Arial" panose="020B0604020202020204" pitchFamily="34" charset="0"/>
            </a:rPr>
            <a:t>) </a:t>
          </a:r>
          <a:endParaRPr lang="zh-CN" altLang="en-US" sz="1400" dirty="0">
            <a:latin typeface="Arial" panose="020B0604020202020204" pitchFamily="34" charset="0"/>
            <a:cs typeface="Arial"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0.10768</cdr:x>
      <cdr:y>0.04417</cdr:y>
    </cdr:from>
    <cdr:to>
      <cdr:x>0.97694</cdr:x>
      <cdr:y>0.85287</cdr:y>
    </cdr:to>
    <cdr:cxnSp macro="">
      <cdr:nvCxnSpPr>
        <cdr:cNvPr id="3" name="直线连接符 2">
          <a:extLst xmlns:a="http://schemas.openxmlformats.org/drawingml/2006/main">
            <a:ext uri="{FF2B5EF4-FFF2-40B4-BE49-F238E27FC236}">
              <a16:creationId xmlns:a16="http://schemas.microsoft.com/office/drawing/2014/main" id="{40AE6940-3DF1-A149-B8EC-9D8A01155D41}"/>
            </a:ext>
          </a:extLst>
        </cdr:cNvPr>
        <cdr:cNvCxnSpPr/>
      </cdr:nvCxnSpPr>
      <cdr:spPr>
        <a:xfrm xmlns:a="http://schemas.openxmlformats.org/drawingml/2006/main" flipV="1">
          <a:off x="1008010" y="216316"/>
          <a:ext cx="8137130" cy="3960550"/>
        </a:xfrm>
        <a:prstGeom xmlns:a="http://schemas.openxmlformats.org/drawingml/2006/main" prst="line">
          <a:avLst/>
        </a:prstGeom>
        <a:ln xmlns:a="http://schemas.openxmlformats.org/drawingml/2006/main">
          <a:prstDash val="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8.xml><?xml version="1.0" encoding="utf-8"?>
<c:userShapes xmlns:c="http://schemas.openxmlformats.org/drawingml/2006/chart">
  <cdr:relSizeAnchor xmlns:cdr="http://schemas.openxmlformats.org/drawingml/2006/chartDrawing">
    <cdr:from>
      <cdr:x>0.14501</cdr:x>
      <cdr:y>0.05473</cdr:y>
    </cdr:from>
    <cdr:to>
      <cdr:x>0.48031</cdr:x>
      <cdr:y>0.24878</cdr:y>
    </cdr:to>
    <cdr:sp macro="" textlink="">
      <cdr:nvSpPr>
        <cdr:cNvPr id="2" name="矩形 1">
          <a:extLst xmlns:a="http://schemas.openxmlformats.org/drawingml/2006/main">
            <a:ext uri="{FF2B5EF4-FFF2-40B4-BE49-F238E27FC236}">
              <a16:creationId xmlns:a16="http://schemas.microsoft.com/office/drawing/2014/main" id="{91898A9E-7DCE-F947-80BC-D6C6AC49731F}"/>
            </a:ext>
          </a:extLst>
        </cdr:cNvPr>
        <cdr:cNvSpPr/>
      </cdr:nvSpPr>
      <cdr:spPr>
        <a:xfrm xmlns:a="http://schemas.openxmlformats.org/drawingml/2006/main">
          <a:off x="1678946" y="303366"/>
          <a:ext cx="3882097" cy="1075610"/>
        </a:xfrm>
        <a:prstGeom xmlns:a="http://schemas.openxmlformats.org/drawingml/2006/main" prst="rect">
          <a:avLst/>
        </a:prstGeom>
        <a:solidFill xmlns:a="http://schemas.openxmlformats.org/drawingml/2006/main">
          <a:schemeClr val="bg1"/>
        </a:solidFill>
        <a:ln xmlns:a="http://schemas.openxmlformats.org/drawingml/2006/main" w="12700">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0.15589</cdr:x>
      <cdr:y>0.08108</cdr:y>
    </cdr:from>
    <cdr:to>
      <cdr:x>0.18428</cdr:x>
      <cdr:y>0.08108</cdr:y>
    </cdr:to>
    <cdr:cxnSp macro="">
      <cdr:nvCxnSpPr>
        <cdr:cNvPr id="3" name="直线连接符 2">
          <a:extLst xmlns:a="http://schemas.openxmlformats.org/drawingml/2006/main">
            <a:ext uri="{FF2B5EF4-FFF2-40B4-BE49-F238E27FC236}">
              <a16:creationId xmlns:a16="http://schemas.microsoft.com/office/drawing/2014/main" id="{BC6945F9-0615-BE41-9A02-1418A1A8E80F}"/>
            </a:ext>
          </a:extLst>
        </cdr:cNvPr>
        <cdr:cNvCxnSpPr/>
      </cdr:nvCxnSpPr>
      <cdr:spPr>
        <a:xfrm xmlns:a="http://schemas.openxmlformats.org/drawingml/2006/main">
          <a:off x="1804903" y="449411"/>
          <a:ext cx="328727" cy="0"/>
        </a:xfrm>
        <a:prstGeom xmlns:a="http://schemas.openxmlformats.org/drawingml/2006/main" prst="line">
          <a:avLst/>
        </a:prstGeom>
        <a:ln xmlns:a="http://schemas.openxmlformats.org/drawingml/2006/main" w="25400">
          <a:solidFill>
            <a:srgbClr val="07AEEF"/>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0.15589</cdr:x>
      <cdr:y>0.14258</cdr:y>
    </cdr:from>
    <cdr:to>
      <cdr:x>0.18428</cdr:x>
      <cdr:y>0.14258</cdr:y>
    </cdr:to>
    <cdr:cxnSp macro="">
      <cdr:nvCxnSpPr>
        <cdr:cNvPr id="4" name="直线连接符 3">
          <a:extLst xmlns:a="http://schemas.openxmlformats.org/drawingml/2006/main">
            <a:ext uri="{FF2B5EF4-FFF2-40B4-BE49-F238E27FC236}">
              <a16:creationId xmlns:a16="http://schemas.microsoft.com/office/drawing/2014/main" id="{CFB22B91-4AF2-924E-811C-91F34155EB9C}"/>
            </a:ext>
          </a:extLst>
        </cdr:cNvPr>
        <cdr:cNvCxnSpPr/>
      </cdr:nvCxnSpPr>
      <cdr:spPr>
        <a:xfrm xmlns:a="http://schemas.openxmlformats.org/drawingml/2006/main">
          <a:off x="1804903" y="790319"/>
          <a:ext cx="328727" cy="0"/>
        </a:xfrm>
        <a:prstGeom xmlns:a="http://schemas.openxmlformats.org/drawingml/2006/main" prst="line">
          <a:avLst/>
        </a:prstGeom>
        <a:ln xmlns:a="http://schemas.openxmlformats.org/drawingml/2006/main" w="25400">
          <a:solidFill>
            <a:srgbClr val="FFC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0.15589</cdr:x>
      <cdr:y>0.20754</cdr:y>
    </cdr:from>
    <cdr:to>
      <cdr:x>0.18428</cdr:x>
      <cdr:y>0.20754</cdr:y>
    </cdr:to>
    <cdr:cxnSp macro="">
      <cdr:nvCxnSpPr>
        <cdr:cNvPr id="5" name="直线连接符 4">
          <a:extLst xmlns:a="http://schemas.openxmlformats.org/drawingml/2006/main">
            <a:ext uri="{FF2B5EF4-FFF2-40B4-BE49-F238E27FC236}">
              <a16:creationId xmlns:a16="http://schemas.microsoft.com/office/drawing/2014/main" id="{B2E16616-0937-D642-87D3-8CA275A573BB}"/>
            </a:ext>
          </a:extLst>
        </cdr:cNvPr>
        <cdr:cNvCxnSpPr/>
      </cdr:nvCxnSpPr>
      <cdr:spPr>
        <a:xfrm xmlns:a="http://schemas.openxmlformats.org/drawingml/2006/main">
          <a:off x="1804903" y="1150369"/>
          <a:ext cx="328727" cy="0"/>
        </a:xfrm>
        <a:prstGeom xmlns:a="http://schemas.openxmlformats.org/drawingml/2006/main" prst="line">
          <a:avLst/>
        </a:prstGeom>
        <a:ln xmlns:a="http://schemas.openxmlformats.org/drawingml/2006/main" w="2540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0.08108</cdr:y>
    </cdr:from>
    <cdr:to>
      <cdr:x>0.32014</cdr:x>
      <cdr:y>0.08108</cdr:y>
    </cdr:to>
    <cdr:cxnSp macro="">
      <cdr:nvCxnSpPr>
        <cdr:cNvPr id="9" name="直线连接符 8">
          <a:extLst xmlns:a="http://schemas.openxmlformats.org/drawingml/2006/main">
            <a:ext uri="{FF2B5EF4-FFF2-40B4-BE49-F238E27FC236}">
              <a16:creationId xmlns:a16="http://schemas.microsoft.com/office/drawing/2014/main" id="{E6B615B6-AABD-D64A-ACBF-E116DD43F13B}"/>
            </a:ext>
          </a:extLst>
        </cdr:cNvPr>
        <cdr:cNvCxnSpPr/>
      </cdr:nvCxnSpPr>
      <cdr:spPr>
        <a:xfrm xmlns:a="http://schemas.openxmlformats.org/drawingml/2006/main">
          <a:off x="3377782" y="449411"/>
          <a:ext cx="328727" cy="0"/>
        </a:xfrm>
        <a:prstGeom xmlns:a="http://schemas.openxmlformats.org/drawingml/2006/main" prst="line">
          <a:avLst/>
        </a:prstGeom>
        <a:ln xmlns:a="http://schemas.openxmlformats.org/drawingml/2006/main" w="25400">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0.14258</cdr:y>
    </cdr:from>
    <cdr:to>
      <cdr:x>0.32014</cdr:x>
      <cdr:y>0.14258</cdr:y>
    </cdr:to>
    <cdr:cxnSp macro="">
      <cdr:nvCxnSpPr>
        <cdr:cNvPr id="10" name="直线连接符 9">
          <a:extLst xmlns:a="http://schemas.openxmlformats.org/drawingml/2006/main">
            <a:ext uri="{FF2B5EF4-FFF2-40B4-BE49-F238E27FC236}">
              <a16:creationId xmlns:a16="http://schemas.microsoft.com/office/drawing/2014/main" id="{61D95D22-BF78-3144-9EE2-1FEBD90ABA6D}"/>
            </a:ext>
          </a:extLst>
        </cdr:cNvPr>
        <cdr:cNvCxnSpPr/>
      </cdr:nvCxnSpPr>
      <cdr:spPr>
        <a:xfrm xmlns:a="http://schemas.openxmlformats.org/drawingml/2006/main">
          <a:off x="3377742" y="790318"/>
          <a:ext cx="328813" cy="0"/>
        </a:xfrm>
        <a:prstGeom xmlns:a="http://schemas.openxmlformats.org/drawingml/2006/main" prst="line">
          <a:avLst/>
        </a:prstGeom>
        <a:ln xmlns:a="http://schemas.openxmlformats.org/drawingml/2006/main" w="25400">
          <a:solidFill>
            <a:srgbClr val="7030A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0.29174</cdr:x>
      <cdr:y>0.20754</cdr:y>
    </cdr:from>
    <cdr:to>
      <cdr:x>0.32014</cdr:x>
      <cdr:y>0.20754</cdr:y>
    </cdr:to>
    <cdr:cxnSp macro="">
      <cdr:nvCxnSpPr>
        <cdr:cNvPr id="11" name="直线连接符 10">
          <a:extLst xmlns:a="http://schemas.openxmlformats.org/drawingml/2006/main">
            <a:ext uri="{FF2B5EF4-FFF2-40B4-BE49-F238E27FC236}">
              <a16:creationId xmlns:a16="http://schemas.microsoft.com/office/drawing/2014/main" id="{4F5F820F-23BD-C446-B4D5-984B785F946D}"/>
            </a:ext>
          </a:extLst>
        </cdr:cNvPr>
        <cdr:cNvCxnSpPr/>
      </cdr:nvCxnSpPr>
      <cdr:spPr>
        <a:xfrm xmlns:a="http://schemas.openxmlformats.org/drawingml/2006/main">
          <a:off x="3377782" y="1150369"/>
          <a:ext cx="328727" cy="0"/>
        </a:xfrm>
        <a:prstGeom xmlns:a="http://schemas.openxmlformats.org/drawingml/2006/main" prst="line">
          <a:avLst/>
        </a:prstGeom>
        <a:ln xmlns:a="http://schemas.openxmlformats.org/drawingml/2006/main" w="25400">
          <a:solidFill>
            <a:srgbClr val="C952FE"/>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FAF1260-5E0C-B745-B8C2-1101FAC1FC0D}"/>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73BB4D1E-B1DF-7542-AF2A-540E0EC6194B}"/>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A9859E8F-5A98-E945-949B-FC6476ADEFE3}" type="datetimeFigureOut">
              <a:rPr kumimoji="1" lang="zh-CN" altLang="en-US" smtClean="0"/>
              <a:t>2020/10/15</a:t>
            </a:fld>
            <a:endParaRPr kumimoji="1" lang="zh-CN" altLang="en-US"/>
          </a:p>
        </p:txBody>
      </p:sp>
      <p:sp>
        <p:nvSpPr>
          <p:cNvPr id="4" name="页脚占位符 3">
            <a:extLst>
              <a:ext uri="{FF2B5EF4-FFF2-40B4-BE49-F238E27FC236}">
                <a16:creationId xmlns:a16="http://schemas.microsoft.com/office/drawing/2014/main" id="{ED41D12F-B2FA-9646-B7E1-BD1F64E83431}"/>
              </a:ext>
            </a:extLst>
          </p:cNvPr>
          <p:cNvSpPr>
            <a:spLocks noGrp="1"/>
          </p:cNvSpPr>
          <p:nvPr>
            <p:ph type="ftr" sz="quarter" idx="2"/>
          </p:nvPr>
        </p:nvSpPr>
        <p:spPr>
          <a:xfrm>
            <a:off x="0" y="9377363"/>
            <a:ext cx="2946400" cy="495300"/>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A4E3F68-11CE-3845-A346-B0206094A58D}"/>
              </a:ext>
            </a:extLst>
          </p:cNvPr>
          <p:cNvSpPr>
            <a:spLocks noGrp="1"/>
          </p:cNvSpPr>
          <p:nvPr>
            <p:ph type="sldNum" sz="quarter" idx="3"/>
          </p:nvPr>
        </p:nvSpPr>
        <p:spPr>
          <a:xfrm>
            <a:off x="3849688" y="9377363"/>
            <a:ext cx="2946400" cy="495300"/>
          </a:xfrm>
          <a:prstGeom prst="rect">
            <a:avLst/>
          </a:prstGeom>
        </p:spPr>
        <p:txBody>
          <a:bodyPr vert="horz" lIns="91440" tIns="45720" rIns="91440" bIns="45720" rtlCol="0" anchor="b"/>
          <a:lstStyle>
            <a:lvl1pPr algn="r">
              <a:defRPr sz="1200"/>
            </a:lvl1pPr>
          </a:lstStyle>
          <a:p>
            <a:fld id="{BBE75CE8-115D-DC43-A04D-8CAB2085F676}" type="slidenum">
              <a:rPr kumimoji="1" lang="zh-CN" altLang="en-US" smtClean="0"/>
              <a:t>‹#›</a:t>
            </a:fld>
            <a:endParaRPr kumimoji="1" lang="zh-CN" altLang="en-US"/>
          </a:p>
        </p:txBody>
      </p:sp>
    </p:spTree>
    <p:extLst>
      <p:ext uri="{BB962C8B-B14F-4D97-AF65-F5344CB8AC3E}">
        <p14:creationId xmlns:p14="http://schemas.microsoft.com/office/powerpoint/2010/main" val="2295334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3633"/>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dirty="0"/>
          </a:p>
        </p:txBody>
      </p:sp>
      <p:sp>
        <p:nvSpPr>
          <p:cNvPr id="3" name="Datumsplatzhalter 2"/>
          <p:cNvSpPr>
            <a:spLocks noGrp="1"/>
          </p:cNvSpPr>
          <p:nvPr>
            <p:ph type="dt" idx="1"/>
          </p:nvPr>
        </p:nvSpPr>
        <p:spPr>
          <a:xfrm>
            <a:off x="3850445" y="0"/>
            <a:ext cx="2945659" cy="493633"/>
          </a:xfrm>
          <a:prstGeom prst="rect">
            <a:avLst/>
          </a:prstGeom>
        </p:spPr>
        <p:txBody>
          <a:bodyPr vert="horz" lIns="91440" tIns="45720" rIns="91440" bIns="45720" rtlCol="0"/>
          <a:lstStyle>
            <a:lvl1pPr algn="r">
              <a:defRPr sz="1200" b="0" i="0">
                <a:latin typeface="Arial" panose="020B0604020202020204" pitchFamily="34" charset="0"/>
              </a:defRPr>
            </a:lvl1pPr>
          </a:lstStyle>
          <a:p>
            <a:fld id="{085BB4D7-7A10-495C-9B01-53990296384E}" type="datetimeFigureOut">
              <a:rPr lang="de-DE" smtClean="0"/>
              <a:pPr/>
              <a:t>15.10.20</a:t>
            </a:fld>
            <a:endParaRPr lang="de-DE" dirty="0"/>
          </a:p>
        </p:txBody>
      </p:sp>
      <p:sp>
        <p:nvSpPr>
          <p:cNvPr id="4" name="Folienbildplatzhalter 3"/>
          <p:cNvSpPr>
            <a:spLocks noGrp="1" noRot="1" noChangeAspect="1"/>
          </p:cNvSpPr>
          <p:nvPr>
            <p:ph type="sldImg" idx="2"/>
          </p:nvPr>
        </p:nvSpPr>
        <p:spPr>
          <a:xfrm>
            <a:off x="725488" y="739775"/>
            <a:ext cx="5346700" cy="37020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79768" y="4689516"/>
            <a:ext cx="5438140" cy="4442698"/>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2" y="9377317"/>
            <a:ext cx="2945659" cy="493633"/>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dirty="0"/>
          </a:p>
        </p:txBody>
      </p:sp>
      <p:sp>
        <p:nvSpPr>
          <p:cNvPr id="7" name="Foliennummernplatzhalter 6"/>
          <p:cNvSpPr>
            <a:spLocks noGrp="1"/>
          </p:cNvSpPr>
          <p:nvPr>
            <p:ph type="sldNum" sz="quarter" idx="5"/>
          </p:nvPr>
        </p:nvSpPr>
        <p:spPr>
          <a:xfrm>
            <a:off x="3850445" y="9377317"/>
            <a:ext cx="2945659" cy="493633"/>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F4F47FF-3395-4D7A-878F-B20F3C76CF02}" type="slidenum">
              <a:rPr lang="de-DE" smtClean="0"/>
              <a:pPr/>
              <a:t>‹#›</a:t>
            </a:fld>
            <a:endParaRPr lang="de-DE"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266700" indent="-266700" defTabSz="914400">
                  <a:lnSpc>
                    <a:spcPct val="100000"/>
                  </a:lnSpc>
                  <a:spcBef>
                    <a:spcPts val="0"/>
                  </a:spcBef>
                  <a:buClr>
                    <a:srgbClr val="00AC5B"/>
                  </a:buClr>
                  <a:buFont typeface="Wingdings" panose="05000000000000000000" pitchFamily="2" charset="2"/>
                  <a:buChar char="§"/>
                </a:pPr>
                <a14:m>
                  <m:oMath xmlns:m="http://schemas.openxmlformats.org/officeDocument/2006/math">
                    <m:r>
                      <a:rPr lang="en-GB" altLang="zh-CN" i="1" smtClean="0">
                        <a:solidFill>
                          <a:prstClr val="black"/>
                        </a:solidFill>
                        <a:latin typeface="Cambria Math" panose="02040503050406030204" pitchFamily="18" charset="0"/>
                        <a:cs typeface="Arial" panose="020B0604020202020204" pitchFamily="34" charset="0"/>
                      </a:rPr>
                      <m:t>用左手</m:t>
                    </m:r>
                    <m:r>
                      <a:rPr lang="en-GB" altLang="zh-CN" i="1">
                        <a:solidFill>
                          <a:prstClr val="black"/>
                        </a:solidFill>
                        <a:latin typeface="Cambria Math" panose="02040503050406030204" pitchFamily="18" charset="0"/>
                        <a:cs typeface="Arial" panose="020B0604020202020204" pitchFamily="34" charset="0"/>
                      </a:rPr>
                      <m:t>拿</m:t>
                    </m:r>
                    <m:r>
                      <a:rPr lang="en-GB" altLang="zh-CN" i="1" smtClean="0">
                        <a:solidFill>
                          <a:prstClr val="black"/>
                        </a:solidFill>
                        <a:latin typeface="Cambria Math" panose="02040503050406030204" pitchFamily="18" charset="0"/>
                        <a:cs typeface="Arial" panose="020B0604020202020204" pitchFamily="34" charset="0"/>
                      </a:rPr>
                      <m:t>笔</m:t>
                    </m:r>
                  </m:oMath>
                </a14:m>
                <a:endParaRPr lang="en-US" altLang="zh-CN" dirty="0">
                  <a:solidFill>
                    <a:prstClr val="black"/>
                  </a:solidFill>
                  <a:latin typeface="Arial" panose="020B0604020202020204" pitchFamily="34" charset="0"/>
                  <a:cs typeface="Arial" panose="020B0604020202020204" pitchFamily="34" charset="0"/>
                </a:endParaRPr>
              </a:p>
              <a:p>
                <a:pPr marL="266700" indent="-266700" defTabSz="914400">
                  <a:lnSpc>
                    <a:spcPct val="100000"/>
                  </a:lnSpc>
                  <a:spcBef>
                    <a:spcPts val="0"/>
                  </a:spcBef>
                  <a:buClr>
                    <a:srgbClr val="00AC5B"/>
                  </a:buClr>
                  <a:buFont typeface="Wingdings" panose="05000000000000000000" pitchFamily="2" charset="2"/>
                  <a:buChar char="§"/>
                </a:pPr>
                <a:r>
                  <a:rPr lang="en-GB" altLang="zh-CN" dirty="0" err="1">
                    <a:solidFill>
                      <a:prstClr val="black"/>
                    </a:solidFill>
                    <a:latin typeface="Arial" panose="020B0604020202020204" pitchFamily="34" charset="0"/>
                    <a:cs typeface="Arial" panose="020B0604020202020204" pitchFamily="34" charset="0"/>
                  </a:rPr>
                  <a:t>站得稳一点</a:t>
                </a:r>
                <a:r>
                  <a:rPr lang="zh-CN" altLang="en-US" dirty="0">
                    <a:solidFill>
                      <a:prstClr val="black"/>
                    </a:solidFill>
                    <a:latin typeface="Arial" panose="020B0604020202020204" pitchFamily="34" charset="0"/>
                    <a:cs typeface="Arial" panose="020B0604020202020204" pitchFamily="34" charset="0"/>
                  </a:rPr>
                  <a:t>，不要走</a:t>
                </a:r>
                <a:endParaRPr lang="en-GB" altLang="zh-CN" dirty="0">
                  <a:solidFill>
                    <a:prstClr val="black"/>
                  </a:solidFill>
                  <a:latin typeface="Arial" panose="020B0604020202020204" pitchFamily="34" charset="0"/>
                  <a:cs typeface="Arial" panose="020B0604020202020204" pitchFamily="34" charset="0"/>
                </a:endParaRPr>
              </a:p>
              <a:p>
                <a:r>
                  <a:rPr lang="en-GB" noProof="0" dirty="0"/>
                  <a:t>Good afternoon everyone,</a:t>
                </a:r>
                <a:r>
                  <a:rPr lang="en-GB" altLang="zh-CN" noProof="0" dirty="0"/>
                  <a:t> welcome to my master thesis presentation. M</a:t>
                </a:r>
                <a:r>
                  <a:rPr lang="en-GB" noProof="0" dirty="0"/>
                  <a:t>y name is Weibo Zhao. I want to thank my supervisor </a:t>
                </a:r>
                <a:r>
                  <a:rPr lang="en-GB" noProof="0" dirty="0" err="1"/>
                  <a:t>Yannik</a:t>
                </a:r>
                <a:r>
                  <a:rPr lang="en-GB" noProof="0" dirty="0"/>
                  <a:t> </a:t>
                </a:r>
                <a:r>
                  <a:rPr lang="en-GB" noProof="0" dirty="0" err="1"/>
                  <a:t>Lockner</a:t>
                </a:r>
                <a:r>
                  <a:rPr lang="en-GB" noProof="0" dirty="0"/>
                  <a:t> for his help and guidance. The topic of my thesis is </a:t>
                </a:r>
                <a:r>
                  <a:rPr lang="en-GB" sz="1200" noProof="0" dirty="0">
                    <a:solidFill>
                      <a:srgbClr val="FFFFFF"/>
                    </a:solidFill>
                  </a:rPr>
                  <a:t>a</a:t>
                </a:r>
                <a:r>
                  <a:rPr lang="en-GB" altLang="zh-CN" sz="1200" dirty="0" err="1">
                    <a:solidFill>
                      <a:srgbClr val="FFFFFF"/>
                    </a:solidFill>
                  </a:rPr>
                  <a:t>nalysis</a:t>
                </a:r>
                <a:r>
                  <a:rPr lang="en-GB" altLang="zh-CN" sz="1200" dirty="0">
                    <a:solidFill>
                      <a:srgbClr val="FFFFFF"/>
                    </a:solidFill>
                  </a:rPr>
                  <a:t> of transfer learning to transfer process knowledge when processing different materials.</a:t>
                </a:r>
                <a:endParaRPr lang="en-GB" noProof="0" dirty="0"/>
              </a:p>
            </p:txBody>
          </p:sp>
        </mc:Choice>
        <mc:Fallback xmlns="">
          <p:sp>
            <p:nvSpPr>
              <p:cNvPr id="3" name="Notizenplatzhalter 2"/>
              <p:cNvSpPr>
                <a:spLocks noGrp="1"/>
              </p:cNvSpPr>
              <p:nvPr>
                <p:ph type="body" idx="1"/>
              </p:nvPr>
            </p:nvSpPr>
            <p:spPr/>
            <p:txBody>
              <a:bodyPr/>
              <a:lstStyle/>
              <a:p>
                <a:pPr marL="266700" indent="-266700" defTabSz="914400">
                  <a:lnSpc>
                    <a:spcPct val="100000"/>
                  </a:lnSpc>
                  <a:spcBef>
                    <a:spcPts val="0"/>
                  </a:spcBef>
                  <a:buClr>
                    <a:srgbClr val="00AC5B"/>
                  </a:buClr>
                  <a:buFont typeface="Wingdings" panose="05000000000000000000" pitchFamily="2" charset="2"/>
                  <a:buChar char="§"/>
                </a:pPr>
                <a:r>
                  <a:rPr lang="en-GB" altLang="zh-CN" i="0">
                    <a:solidFill>
                      <a:prstClr val="black"/>
                    </a:solidFill>
                    <a:latin typeface="Cambria Math" panose="02040503050406030204" pitchFamily="18" charset="0"/>
                    <a:cs typeface="Arial" panose="020B0604020202020204" pitchFamily="34" charset="0"/>
                  </a:rPr>
                  <a:t>用左手拿笔</a:t>
                </a:r>
                <a:endParaRPr lang="en-US" altLang="zh-CN" dirty="0">
                  <a:solidFill>
                    <a:prstClr val="black"/>
                  </a:solidFill>
                  <a:latin typeface="Arial" panose="020B0604020202020204" pitchFamily="34" charset="0"/>
                  <a:cs typeface="Arial" panose="020B0604020202020204" pitchFamily="34" charset="0"/>
                </a:endParaRPr>
              </a:p>
              <a:p>
                <a:pPr marL="266700" indent="-266700" defTabSz="914400">
                  <a:lnSpc>
                    <a:spcPct val="100000"/>
                  </a:lnSpc>
                  <a:spcBef>
                    <a:spcPts val="0"/>
                  </a:spcBef>
                  <a:buClr>
                    <a:srgbClr val="00AC5B"/>
                  </a:buClr>
                  <a:buFont typeface="Wingdings" panose="05000000000000000000" pitchFamily="2" charset="2"/>
                  <a:buChar char="§"/>
                </a:pPr>
                <a:r>
                  <a:rPr lang="en-GB" altLang="zh-CN" dirty="0" err="1">
                    <a:solidFill>
                      <a:prstClr val="black"/>
                    </a:solidFill>
                    <a:latin typeface="Arial" panose="020B0604020202020204" pitchFamily="34" charset="0"/>
                    <a:cs typeface="Arial" panose="020B0604020202020204" pitchFamily="34" charset="0"/>
                  </a:rPr>
                  <a:t>站得稳一点</a:t>
                </a:r>
                <a:r>
                  <a:rPr lang="zh-CN" altLang="en-US" dirty="0">
                    <a:solidFill>
                      <a:prstClr val="black"/>
                    </a:solidFill>
                    <a:latin typeface="Arial" panose="020B0604020202020204" pitchFamily="34" charset="0"/>
                    <a:cs typeface="Arial" panose="020B0604020202020204" pitchFamily="34" charset="0"/>
                  </a:rPr>
                  <a:t>，不要走</a:t>
                </a:r>
                <a:endParaRPr lang="en-GB" altLang="zh-CN" dirty="0">
                  <a:solidFill>
                    <a:prstClr val="black"/>
                  </a:solidFill>
                  <a:latin typeface="Arial" panose="020B0604020202020204" pitchFamily="34" charset="0"/>
                  <a:cs typeface="Arial" panose="020B0604020202020204" pitchFamily="34" charset="0"/>
                </a:endParaRPr>
              </a:p>
              <a:p>
                <a:r>
                  <a:rPr lang="en-GB" noProof="0" dirty="0"/>
                  <a:t>Good afternoon everyone,</a:t>
                </a:r>
                <a:r>
                  <a:rPr lang="en-GB" altLang="zh-CN" noProof="0" dirty="0"/>
                  <a:t> welcome to my master thesis presentation. M</a:t>
                </a:r>
                <a:r>
                  <a:rPr lang="en-GB" noProof="0" dirty="0"/>
                  <a:t>y name is Weibo Zhao. I want to thank my supervisor </a:t>
                </a:r>
                <a:r>
                  <a:rPr lang="en-GB" noProof="0" dirty="0" err="1"/>
                  <a:t>Yannik</a:t>
                </a:r>
                <a:r>
                  <a:rPr lang="en-GB" noProof="0" dirty="0"/>
                  <a:t> </a:t>
                </a:r>
                <a:r>
                  <a:rPr lang="en-GB" noProof="0" dirty="0" err="1"/>
                  <a:t>Lockner</a:t>
                </a:r>
                <a:r>
                  <a:rPr lang="en-GB" noProof="0" dirty="0"/>
                  <a:t> for his help and guidance. The topic of my thesis is </a:t>
                </a:r>
                <a:r>
                  <a:rPr lang="en-GB" sz="1200" noProof="0" dirty="0">
                    <a:solidFill>
                      <a:srgbClr val="FFFFFF"/>
                    </a:solidFill>
                  </a:rPr>
                  <a:t>a</a:t>
                </a:r>
                <a:r>
                  <a:rPr lang="en-GB" altLang="zh-CN" sz="1200" dirty="0" err="1">
                    <a:solidFill>
                      <a:srgbClr val="FFFFFF"/>
                    </a:solidFill>
                  </a:rPr>
                  <a:t>nalysis</a:t>
                </a:r>
                <a:r>
                  <a:rPr lang="en-GB" altLang="zh-CN" sz="1200" dirty="0">
                    <a:solidFill>
                      <a:srgbClr val="FFFFFF"/>
                    </a:solidFill>
                  </a:rPr>
                  <a:t> of transfer learning to transfer process knowledge when processing different materials.</a:t>
                </a:r>
                <a:endParaRPr lang="en-GB" noProof="0" dirty="0"/>
              </a:p>
            </p:txBody>
          </p:sp>
        </mc:Fallback>
      </mc:AlternateContent>
      <p:sp>
        <p:nvSpPr>
          <p:cNvPr id="4" name="Foliennummernplatzhalter 3"/>
          <p:cNvSpPr>
            <a:spLocks noGrp="1"/>
          </p:cNvSpPr>
          <p:nvPr>
            <p:ph type="sldNum" sz="quarter" idx="10"/>
          </p:nvPr>
        </p:nvSpPr>
        <p:spPr/>
        <p:txBody>
          <a:bodyPr/>
          <a:lstStyle/>
          <a:p>
            <a:fld id="{2F4F47FF-3395-4D7A-878F-B20F3C76CF02}" type="slidenum">
              <a:rPr lang="de-DE" smtClean="0"/>
              <a:t>0</a:t>
            </a:fld>
            <a:endParaRPr lang="de-DE"/>
          </a:p>
        </p:txBody>
      </p:sp>
    </p:spTree>
    <p:extLst>
      <p:ext uri="{BB962C8B-B14F-4D97-AF65-F5344CB8AC3E}">
        <p14:creationId xmlns:p14="http://schemas.microsoft.com/office/powerpoint/2010/main" val="1282478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We simulate the injection </a:t>
            </a:r>
            <a:r>
              <a:rPr lang="en-GB" altLang="zh-CN" sz="1200" b="0" i="0" kern="1200" dirty="0" err="1">
                <a:solidFill>
                  <a:schemeClr val="tx1"/>
                </a:solidFill>
                <a:effectLst/>
                <a:latin typeface="Arial" panose="020B0604020202020204" pitchFamily="34" charset="0"/>
                <a:ea typeface="+mn-ea"/>
                <a:cs typeface="+mn-cs"/>
              </a:rPr>
              <a:t>molding</a:t>
            </a:r>
            <a:r>
              <a:rPr lang="en-GB" altLang="zh-CN" sz="1200" b="0" i="0" kern="1200" dirty="0">
                <a:solidFill>
                  <a:schemeClr val="tx1"/>
                </a:solidFill>
                <a:effectLst/>
                <a:latin typeface="Arial" panose="020B0604020202020204" pitchFamily="34" charset="0"/>
                <a:ea typeface="+mn-ea"/>
                <a:cs typeface="+mn-cs"/>
              </a:rPr>
              <a:t> process of a toy building block with 4x2 studs in a software CADMOULD 10. We apply the simulation for 60 materials. 77 experiments of different process conditions are used for each of the </a:t>
            </a:r>
            <a:r>
              <a:rPr lang="en-GB" altLang="zh-CN" sz="1200" b="0" i="0" kern="1200" dirty="0" err="1">
                <a:solidFill>
                  <a:schemeClr val="tx1"/>
                </a:solidFill>
                <a:effectLst/>
                <a:latin typeface="Arial" panose="020B0604020202020204" pitchFamily="34" charset="0"/>
                <a:ea typeface="+mn-ea"/>
                <a:cs typeface="+mn-cs"/>
              </a:rPr>
              <a:t>material.There</a:t>
            </a:r>
            <a:r>
              <a:rPr lang="en-GB" altLang="zh-CN" sz="1200" b="0" i="0" kern="1200" dirty="0">
                <a:solidFill>
                  <a:schemeClr val="tx1"/>
                </a:solidFill>
                <a:effectLst/>
                <a:latin typeface="Arial" panose="020B0604020202020204" pitchFamily="34" charset="0"/>
                <a:ea typeface="+mn-ea"/>
                <a:cs typeface="+mn-cs"/>
              </a:rPr>
              <a:t> are 6 machine settings feature and 44 material properties features as the input of DNN model. The output are 5 quality values. </a:t>
            </a:r>
          </a:p>
          <a:p>
            <a:endParaRPr lang="en-GB"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contains two kinds of features: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Machine setting features: For each part, six machine setting parameters of the process are varied, namely holding pressure level, holding pressure time, mould temperature, cooling time, melt temperature, and volume ﬂow in a central composite experimental design with 77 test points.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Material property features: For totally 60 different materials, there are 138 physical, chemical, electronic, thermodynamic, and mechanical properties for each material. The dataset is exported from </a:t>
            </a:r>
            <a:r>
              <a:rPr lang="en-GB" altLang="zh-CN" sz="1200" b="0" i="0" kern="1200" dirty="0" err="1">
                <a:solidFill>
                  <a:schemeClr val="tx1"/>
                </a:solidFill>
                <a:effectLst/>
                <a:latin typeface="Arial" panose="020B0604020202020204" pitchFamily="34" charset="0"/>
                <a:ea typeface="+mn-ea"/>
                <a:cs typeface="+mn-cs"/>
              </a:rPr>
              <a:t>CADMould</a:t>
            </a:r>
            <a:r>
              <a:rPr lang="en-GB" altLang="zh-CN" sz="1200" b="0" i="0" kern="1200" dirty="0">
                <a:solidFill>
                  <a:schemeClr val="tx1"/>
                </a:solidFill>
                <a:effectLst/>
                <a:latin typeface="Arial" panose="020B0604020202020204" pitchFamily="34" charset="0"/>
                <a:ea typeface="+mn-ea"/>
                <a:cs typeface="+mn-cs"/>
              </a:rPr>
              <a:t> database.</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also includes five product quality values to measure the product quality.</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12</a:t>
            </a:fld>
            <a:endParaRPr lang="de-DE" dirty="0"/>
          </a:p>
        </p:txBody>
      </p:sp>
    </p:spTree>
    <p:extLst>
      <p:ext uri="{BB962C8B-B14F-4D97-AF65-F5344CB8AC3E}">
        <p14:creationId xmlns:p14="http://schemas.microsoft.com/office/powerpoint/2010/main" val="4073275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We simulate the injection </a:t>
            </a:r>
            <a:r>
              <a:rPr lang="en-GB" altLang="zh-CN" sz="1200" b="0" i="0" kern="1200" dirty="0" err="1">
                <a:solidFill>
                  <a:schemeClr val="tx1"/>
                </a:solidFill>
                <a:effectLst/>
                <a:latin typeface="Arial" panose="020B0604020202020204" pitchFamily="34" charset="0"/>
                <a:ea typeface="+mn-ea"/>
                <a:cs typeface="+mn-cs"/>
              </a:rPr>
              <a:t>molding</a:t>
            </a:r>
            <a:r>
              <a:rPr lang="en-GB" altLang="zh-CN" sz="1200" b="0" i="0" kern="1200" dirty="0">
                <a:solidFill>
                  <a:schemeClr val="tx1"/>
                </a:solidFill>
                <a:effectLst/>
                <a:latin typeface="Arial" panose="020B0604020202020204" pitchFamily="34" charset="0"/>
                <a:ea typeface="+mn-ea"/>
                <a:cs typeface="+mn-cs"/>
              </a:rPr>
              <a:t> process of a toy building block with 4x2 studs in a software CADMOULD 10. We apply the simulation for 60 materials. 77 experiments of different process conditions are used for each of the </a:t>
            </a:r>
            <a:r>
              <a:rPr lang="en-GB" altLang="zh-CN" sz="1200" b="0" i="0" kern="1200" dirty="0" err="1">
                <a:solidFill>
                  <a:schemeClr val="tx1"/>
                </a:solidFill>
                <a:effectLst/>
                <a:latin typeface="Arial" panose="020B0604020202020204" pitchFamily="34" charset="0"/>
                <a:ea typeface="+mn-ea"/>
                <a:cs typeface="+mn-cs"/>
              </a:rPr>
              <a:t>material.There</a:t>
            </a:r>
            <a:r>
              <a:rPr lang="en-GB" altLang="zh-CN" sz="1200" b="0" i="0" kern="1200" dirty="0">
                <a:solidFill>
                  <a:schemeClr val="tx1"/>
                </a:solidFill>
                <a:effectLst/>
                <a:latin typeface="Arial" panose="020B0604020202020204" pitchFamily="34" charset="0"/>
                <a:ea typeface="+mn-ea"/>
                <a:cs typeface="+mn-cs"/>
              </a:rPr>
              <a:t> are 6 machine settings feature and 44 material properties features as the input of DNN model. The output are 5 quality values. </a:t>
            </a:r>
          </a:p>
          <a:p>
            <a:endParaRPr lang="en-GB"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contains two kinds of features: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Machine setting features: For each part, six machine setting parameters of the process are varied, namely holding pressure level, holding pressure time, mould temperature, cooling time, melt temperature, and volume ﬂow in a central composite experimental design with 77 test points.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Material property features: For totally 60 different materials, there are 138 physical, chemical, electronic, thermodynamic, and mechanical properties for each material. The dataset is exported from </a:t>
            </a:r>
            <a:r>
              <a:rPr lang="en-GB" altLang="zh-CN" sz="1200" b="0" i="0" kern="1200" dirty="0" err="1">
                <a:solidFill>
                  <a:schemeClr val="tx1"/>
                </a:solidFill>
                <a:effectLst/>
                <a:latin typeface="Arial" panose="020B0604020202020204" pitchFamily="34" charset="0"/>
                <a:ea typeface="+mn-ea"/>
                <a:cs typeface="+mn-cs"/>
              </a:rPr>
              <a:t>CADMould</a:t>
            </a:r>
            <a:r>
              <a:rPr lang="en-GB" altLang="zh-CN" sz="1200" b="0" i="0" kern="1200" dirty="0">
                <a:solidFill>
                  <a:schemeClr val="tx1"/>
                </a:solidFill>
                <a:effectLst/>
                <a:latin typeface="Arial" panose="020B0604020202020204" pitchFamily="34" charset="0"/>
                <a:ea typeface="+mn-ea"/>
                <a:cs typeface="+mn-cs"/>
              </a:rPr>
              <a:t> database.</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also includes five product quality values to measure the product quality.</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13</a:t>
            </a:fld>
            <a:endParaRPr lang="de-DE" dirty="0"/>
          </a:p>
        </p:txBody>
      </p:sp>
    </p:spTree>
    <p:extLst>
      <p:ext uri="{BB962C8B-B14F-4D97-AF65-F5344CB8AC3E}">
        <p14:creationId xmlns:p14="http://schemas.microsoft.com/office/powerpoint/2010/main" val="2157826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Table 7.5 ranks the five features with the highest mean feature importance score of six feature ranking algorithms. Due to the space of the thesis, the rest features refer to the appendix.</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For the overview of the whole features, Figure 7.4 illustrates the mean feature importance of each feature. The question now is to explain why some features are more important.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14</a:t>
            </a:fld>
            <a:endParaRPr lang="de-DE" dirty="0"/>
          </a:p>
        </p:txBody>
      </p:sp>
    </p:spTree>
    <p:extLst>
      <p:ext uri="{BB962C8B-B14F-4D97-AF65-F5344CB8AC3E}">
        <p14:creationId xmlns:p14="http://schemas.microsoft.com/office/powerpoint/2010/main" val="3864076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Table 7.5 ranks the five features with the highest mean feature importance score of six feature ranking algorithms. Due to the space of the thesis, the rest features refer to the appendix.</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For the overview of the whole features, Figure 7.4 illustrates the mean feature importance of each feature. The question now is to explain why some features are more important.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15</a:t>
            </a:fld>
            <a:endParaRPr lang="de-DE" dirty="0"/>
          </a:p>
        </p:txBody>
      </p:sp>
    </p:spTree>
    <p:extLst>
      <p:ext uri="{BB962C8B-B14F-4D97-AF65-F5344CB8AC3E}">
        <p14:creationId xmlns:p14="http://schemas.microsoft.com/office/powerpoint/2010/main" val="3345333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Table 7.5 ranks the five features with the highest mean feature importance score of six feature ranking algorithms. Due to the space of the thesis, the rest features refer to the appendix.</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For the overview of the whole features, Figure 7.4 illustrates the mean feature importance of each feature. The question now is to explain why some features are more important.</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16</a:t>
            </a:fld>
            <a:endParaRPr lang="de-DE" dirty="0"/>
          </a:p>
        </p:txBody>
      </p:sp>
    </p:spTree>
    <p:extLst>
      <p:ext uri="{BB962C8B-B14F-4D97-AF65-F5344CB8AC3E}">
        <p14:creationId xmlns:p14="http://schemas.microsoft.com/office/powerpoint/2010/main" val="31009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Product quality like part weight in the injection moulding process can be attributed to a wide variety of possible causes from material properties and machine setting parameters.</a:t>
            </a:r>
            <a:endParaRPr lang="zh-CN" altLang="zh-CN" sz="1200" b="0" i="0" kern="1200" dirty="0">
              <a:solidFill>
                <a:schemeClr val="tx1"/>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Times New Roman" panose="02020603050405020304" pitchFamily="18" charset="0"/>
              </a:rPr>
              <a:t>Holding pressure </a:t>
            </a:r>
            <a:r>
              <a:rPr lang="de-DE" altLang="zh-CN" sz="1200" b="0" i="0" kern="1200" dirty="0" err="1">
                <a:solidFill>
                  <a:schemeClr val="tx1"/>
                </a:solidFill>
                <a:effectLst/>
                <a:latin typeface="Arial" panose="020B0604020202020204" pitchFamily="34" charset="0"/>
                <a:ea typeface="+mn-ea"/>
                <a:cs typeface="+mn-cs"/>
              </a:rPr>
              <a:t>is</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used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to</a:t>
            </a:r>
            <a:r>
              <a:rPr lang="de-DE" altLang="zh-CN" sz="1200" b="0" i="0" kern="1200" dirty="0">
                <a:solidFill>
                  <a:schemeClr val="tx1"/>
                </a:solidFill>
                <a:effectLst/>
                <a:latin typeface="Arial" panose="020B0604020202020204" pitchFamily="34" charset="0"/>
                <a:ea typeface="+mn-ea"/>
                <a:cs typeface="+mn-cs"/>
              </a:rPr>
              <a:t> finish </a:t>
            </a:r>
            <a:r>
              <a:rPr lang="de-DE" altLang="zh-CN" sz="1200" b="0" i="0" kern="1200" dirty="0" err="1">
                <a:solidFill>
                  <a:schemeClr val="tx1"/>
                </a:solidFill>
                <a:effectLst/>
                <a:latin typeface="Arial" panose="020B0604020202020204" pitchFamily="34" charset="0"/>
                <a:ea typeface="+mn-ea"/>
                <a:cs typeface="+mn-cs"/>
              </a:rPr>
              <a:t>filling</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the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mould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by</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packing</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the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molecules</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together</a:t>
            </a:r>
            <a:r>
              <a:rPr lang="de-DE" altLang="zh-CN" sz="1200" b="0" i="0" kern="1200" dirty="0">
                <a:solidFill>
                  <a:schemeClr val="tx1"/>
                </a:solidFill>
                <a:effectLst/>
                <a:latin typeface="Arial" panose="020B0604020202020204" pitchFamily="34" charset="0"/>
                <a:ea typeface="+mn-ea"/>
                <a:cs typeface="+mn-cs"/>
              </a:rPr>
              <a:t> in an </a:t>
            </a:r>
            <a:r>
              <a:rPr lang="de-DE" altLang="zh-CN" sz="1200" b="0" i="0" kern="1200" dirty="0" err="1">
                <a:solidFill>
                  <a:schemeClr val="tx1"/>
                </a:solidFill>
                <a:effectLst/>
                <a:latin typeface="Arial" panose="020B0604020202020204" pitchFamily="34" charset="0"/>
                <a:ea typeface="+mn-ea"/>
                <a:cs typeface="+mn-cs"/>
              </a:rPr>
              <a:t>orderly</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fashion</a:t>
            </a:r>
            <a:r>
              <a:rPr lang="de-DE" altLang="zh-CN" sz="1200" b="0" i="0" kern="1200" dirty="0">
                <a:solidFill>
                  <a:schemeClr val="tx1"/>
                </a:solidFill>
                <a:effectLst/>
                <a:latin typeface="Arial" panose="020B0604020202020204" pitchFamily="34" charset="0"/>
                <a:ea typeface="+mn-ea"/>
                <a:cs typeface="+mn-cs"/>
              </a:rPr>
              <a:t>. After </a:t>
            </a:r>
            <a:r>
              <a:rPr lang="de-DE" altLang="zh-CN" sz="1200" b="0" i="0" kern="1200" dirty="0" err="1">
                <a:solidFill>
                  <a:schemeClr val="tx1"/>
                </a:solidFill>
                <a:effectLst/>
                <a:latin typeface="Arial" panose="020B0604020202020204" pitchFamily="34" charset="0"/>
                <a:ea typeface="+mn-ea"/>
                <a:cs typeface="+mn-cs"/>
              </a:rPr>
              <a:t>the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mold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cavity</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is</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filled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holding</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pressure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is</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applied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to</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compensate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for</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shrinkage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caused</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by</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cooling</a:t>
            </a:r>
            <a:r>
              <a:rPr lang="de-DE" altLang="zh-CN" sz="1200" b="0" i="0" kern="1200" dirty="0">
                <a:solidFill>
                  <a:schemeClr val="tx1"/>
                </a:solidFill>
                <a:effectLst/>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panose="020B0604020202020204" pitchFamily="34" charset="0"/>
                <a:ea typeface="Times New Roman" panose="02020603050405020304" pitchFamily="18" charset="0"/>
              </a:rPr>
              <a:t>No flow temperature </a:t>
            </a:r>
            <a:r>
              <a:rPr lang="en-GB" altLang="zh-CN" sz="1200" b="0" i="0" kern="1200" dirty="0">
                <a:solidFill>
                  <a:schemeClr val="tx1"/>
                </a:solidFill>
                <a:effectLst/>
                <a:latin typeface="Arial" panose="020B0604020202020204" pitchFamily="34" charset="0"/>
                <a:ea typeface="+mn-ea"/>
                <a:cs typeface="+mn-cs"/>
              </a:rPr>
              <a:t>assumes that the polymer material stops flowing under processing condition below certain temperature.</a:t>
            </a:r>
            <a:r>
              <a:rPr lang="zh-CN" altLang="zh-CN" dirty="0">
                <a:effectLst/>
              </a:rPr>
              <a:t> </a:t>
            </a:r>
            <a:r>
              <a:rPr lang="en-US" altLang="zh-CN" dirty="0">
                <a:effectLst/>
              </a:rPr>
              <a:t>It </a:t>
            </a:r>
            <a:r>
              <a:rPr lang="en-GB" altLang="zh-CN" sz="1200" b="0" i="0" kern="1200" dirty="0">
                <a:solidFill>
                  <a:schemeClr val="tx1"/>
                </a:solidFill>
                <a:effectLst/>
                <a:latin typeface="Arial" panose="020B0604020202020204" pitchFamily="34" charset="0"/>
                <a:ea typeface="+mn-ea"/>
                <a:cs typeface="+mn-cs"/>
              </a:rPr>
              <a:t>defines the amount of material that enters into the cavity.</a:t>
            </a:r>
          </a:p>
          <a:p>
            <a:r>
              <a:rPr lang="de-DE" altLang="zh-CN" dirty="0" err="1"/>
              <a:t>Ejection</a:t>
            </a:r>
            <a:r>
              <a:rPr lang="de-DE" altLang="zh-CN" dirty="0"/>
              <a:t> </a:t>
            </a:r>
            <a:r>
              <a:rPr lang="de-DE" altLang="zh-CN" dirty="0" err="1"/>
              <a:t>temperature</a:t>
            </a:r>
            <a:r>
              <a:rPr lang="de-DE" altLang="zh-CN" dirty="0"/>
              <a:t> </a:t>
            </a:r>
            <a:r>
              <a:rPr lang="de-DE" altLang="zh-CN" dirty="0" err="1"/>
              <a:t>is</a:t>
            </a:r>
            <a:r>
              <a:rPr lang="de-DE" altLang="zh-CN" dirty="0"/>
              <a:t> </a:t>
            </a:r>
            <a:r>
              <a:rPr lang="de-DE" altLang="zh-CN" dirty="0" err="1"/>
              <a:t>the</a:t>
            </a:r>
            <a:r>
              <a:rPr lang="de-DE" altLang="zh-CN" dirty="0"/>
              <a:t> </a:t>
            </a:r>
            <a:r>
              <a:rPr lang="de-DE" altLang="zh-CN" dirty="0" err="1"/>
              <a:t>temperature</a:t>
            </a:r>
            <a:r>
              <a:rPr lang="de-DE" altLang="zh-CN" dirty="0"/>
              <a:t> at </a:t>
            </a:r>
            <a:r>
              <a:rPr lang="de-DE" altLang="zh-CN" dirty="0" err="1"/>
              <a:t>which</a:t>
            </a:r>
            <a:r>
              <a:rPr lang="de-DE" altLang="zh-CN" dirty="0"/>
              <a:t> </a:t>
            </a:r>
            <a:r>
              <a:rPr lang="de-DE" altLang="zh-CN" dirty="0" err="1"/>
              <a:t>molded</a:t>
            </a:r>
            <a:r>
              <a:rPr lang="de-DE" altLang="zh-CN" dirty="0"/>
              <a:t> </a:t>
            </a:r>
            <a:r>
              <a:rPr lang="de-DE" altLang="zh-CN" dirty="0" err="1"/>
              <a:t>parts</a:t>
            </a:r>
            <a:r>
              <a:rPr lang="de-DE" altLang="zh-CN" dirty="0"/>
              <a:t> </a:t>
            </a:r>
            <a:r>
              <a:rPr lang="de-DE" altLang="zh-CN" dirty="0" err="1"/>
              <a:t>are</a:t>
            </a:r>
            <a:r>
              <a:rPr lang="de-DE" altLang="zh-CN" dirty="0"/>
              <a:t> </a:t>
            </a:r>
            <a:r>
              <a:rPr lang="de-DE" altLang="zh-CN" dirty="0" err="1"/>
              <a:t>ejected</a:t>
            </a:r>
            <a:r>
              <a:rPr lang="de-DE" altLang="zh-CN" dirty="0"/>
              <a:t> </a:t>
            </a:r>
            <a:r>
              <a:rPr lang="de-DE" altLang="zh-CN" dirty="0" err="1"/>
              <a:t>from</a:t>
            </a:r>
            <a:r>
              <a:rPr lang="de-DE" altLang="zh-CN" dirty="0"/>
              <a:t> </a:t>
            </a:r>
            <a:r>
              <a:rPr lang="de-DE" altLang="zh-CN" dirty="0" err="1"/>
              <a:t>the</a:t>
            </a:r>
            <a:r>
              <a:rPr lang="de-DE" altLang="zh-CN" dirty="0"/>
              <a:t> </a:t>
            </a:r>
            <a:r>
              <a:rPr lang="de-DE" altLang="zh-CN" dirty="0" err="1"/>
              <a:t>injection</a:t>
            </a:r>
            <a:r>
              <a:rPr lang="de-DE" altLang="zh-CN" dirty="0"/>
              <a:t> </a:t>
            </a:r>
            <a:r>
              <a:rPr lang="de-DE" altLang="zh-CN" dirty="0" err="1"/>
              <a:t>molding</a:t>
            </a:r>
            <a:r>
              <a:rPr lang="de-DE" altLang="zh-CN" dirty="0"/>
              <a:t> </a:t>
            </a:r>
            <a:r>
              <a:rPr lang="de-DE" altLang="zh-CN" dirty="0" err="1"/>
              <a:t>machine</a:t>
            </a:r>
            <a:r>
              <a:rPr lang="de-DE" altLang="zh-CN" dirty="0"/>
              <a:t>.</a:t>
            </a:r>
          </a:p>
          <a:p>
            <a:r>
              <a:rPr lang="en-GB" altLang="zh-CN" sz="1200" b="0" i="0" kern="1200" dirty="0">
                <a:solidFill>
                  <a:schemeClr val="tx1"/>
                </a:solidFill>
                <a:effectLst/>
                <a:latin typeface="Arial" panose="020B0604020202020204" pitchFamily="34" charset="0"/>
                <a:ea typeface="+mn-ea"/>
                <a:cs typeface="+mn-cs"/>
              </a:rPr>
              <a:t>Thermal conductivity, which describes the heat conducting ability of the interface between a polymer and cavity wall, significantly influences the temperature distribution of a polymer and mould during injection moulding and thus affects the process and quality of plastic products. </a:t>
            </a:r>
            <a:br>
              <a:rPr lang="de-DE" altLang="zh-CN" dirty="0"/>
            </a:b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17</a:t>
            </a:fld>
            <a:endParaRPr lang="de-DE" dirty="0"/>
          </a:p>
        </p:txBody>
      </p:sp>
    </p:spTree>
    <p:extLst>
      <p:ext uri="{BB962C8B-B14F-4D97-AF65-F5344CB8AC3E}">
        <p14:creationId xmlns:p14="http://schemas.microsoft.com/office/powerpoint/2010/main" val="382820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2F4F47FF-3395-4D7A-878F-B20F3C76CF02}" type="slidenum">
              <a:rPr lang="de-DE" smtClean="0"/>
              <a:pPr/>
              <a:t>18</a:t>
            </a:fld>
            <a:endParaRPr lang="de-DE" dirty="0"/>
          </a:p>
        </p:txBody>
      </p:sp>
    </p:spTree>
    <p:extLst>
      <p:ext uri="{BB962C8B-B14F-4D97-AF65-F5344CB8AC3E}">
        <p14:creationId xmlns:p14="http://schemas.microsoft.com/office/powerpoint/2010/main" val="34274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Figure 8.1 illustrates the process of transferring the learned weights from the pre-trained model to the DNN-TL model. </a:t>
            </a:r>
          </a:p>
          <a:p>
            <a:pPr lvl="0"/>
            <a:r>
              <a:rPr lang="en-GB" altLang="zh-CN" sz="1200" b="0" i="0" kern="1200" dirty="0">
                <a:solidFill>
                  <a:schemeClr val="tx1"/>
                </a:solidFill>
                <a:effectLst/>
                <a:latin typeface="Arial" panose="020B0604020202020204" pitchFamily="34" charset="0"/>
                <a:ea typeface="+mn-ea"/>
                <a:cs typeface="+mn-cs"/>
              </a:rPr>
              <a:t>Step 1: Pre-train model on the source dataset.</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workflow begins with a source dataset that consisted of data ﻿from five materials. This large source dataset is used to pre-train five DNN models from scratch.</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﻿Step 2: Re-train the pre-trained model on the target dataset.</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In this step, the weights learned by a pre-trained DNN model are transferred to a DNN-TL model</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20</a:t>
            </a:fld>
            <a:endParaRPr lang="de-DE" dirty="0"/>
          </a:p>
        </p:txBody>
      </p:sp>
    </p:spTree>
    <p:extLst>
      <p:ext uri="{BB962C8B-B14F-4D97-AF65-F5344CB8AC3E}">
        <p14:creationId xmlns:p14="http://schemas.microsoft.com/office/powerpoint/2010/main" val="458801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Figure 8.1 illustrates the process of transferring the learned weights from the pre-trained model to the DNN-TL model. </a:t>
            </a:r>
          </a:p>
          <a:p>
            <a:pPr lvl="0"/>
            <a:r>
              <a:rPr lang="en-GB" altLang="zh-CN" sz="1200" b="0" i="0" kern="1200" dirty="0">
                <a:solidFill>
                  <a:schemeClr val="tx1"/>
                </a:solidFill>
                <a:effectLst/>
                <a:latin typeface="Arial" panose="020B0604020202020204" pitchFamily="34" charset="0"/>
                <a:ea typeface="+mn-ea"/>
                <a:cs typeface="+mn-cs"/>
              </a:rPr>
              <a:t>Step 1: Pre-train model on the source dataset.</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workflow begins with a source dataset that consisted of data ﻿from five materials. This large source dataset is used to pre-train five DNN models from scratch.</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﻿Step 2: Re-train the pre-trained model on the target dataset.</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In this step, the weights learned by a pre-trained DNN model are transferred to a DNN-TL model</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21</a:t>
            </a:fld>
            <a:endParaRPr lang="de-DE" dirty="0"/>
          </a:p>
        </p:txBody>
      </p:sp>
    </p:spTree>
    <p:extLst>
      <p:ext uri="{BB962C8B-B14F-4D97-AF65-F5344CB8AC3E}">
        <p14:creationId xmlns:p14="http://schemas.microsoft.com/office/powerpoint/2010/main" val="2760217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After the transfer learning step, 5 individual DNN-TL models are created by transferring the learned parameters from 5 DNN models. Then the deep</a:t>
            </a:r>
            <a:r>
              <a:rPr lang="en-US" altLang="zh-CN" sz="1200" b="0" i="0" kern="1200" dirty="0">
                <a:solidFill>
                  <a:schemeClr val="tx1"/>
                </a:solidFill>
                <a:effectLst/>
                <a:latin typeface="Arial" panose="020B0604020202020204" pitchFamily="34" charset="0"/>
                <a:ea typeface="+mn-ea"/>
                <a:cs typeface="+mn-cs"/>
              </a:rPr>
              <a:t> neural network with ensemble learning and transfer learning (</a:t>
            </a:r>
            <a:r>
              <a:rPr lang="en-GB" altLang="zh-CN" sz="1200" b="0" i="0" kern="1200" dirty="0">
                <a:solidFill>
                  <a:schemeClr val="tx1"/>
                </a:solidFill>
                <a:effectLst/>
                <a:latin typeface="Arial" panose="020B0604020202020204" pitchFamily="34" charset="0"/>
                <a:ea typeface="+mn-ea"/>
                <a:cs typeface="+mn-cs"/>
              </a:rPr>
              <a:t>DNN-ETL) model is constructed. The overall structure of the proposed DNN-ETL is illustrated in Figure 8.5.</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22</a:t>
            </a:fld>
            <a:endParaRPr lang="de-DE" dirty="0"/>
          </a:p>
        </p:txBody>
      </p:sp>
    </p:spTree>
    <p:extLst>
      <p:ext uri="{BB962C8B-B14F-4D97-AF65-F5344CB8AC3E}">
        <p14:creationId xmlns:p14="http://schemas.microsoft.com/office/powerpoint/2010/main" val="13301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presentation is divided into six parts.</a:t>
            </a:r>
          </a:p>
        </p:txBody>
      </p:sp>
      <p:sp>
        <p:nvSpPr>
          <p:cNvPr id="4" name="灯片编号占位符 3"/>
          <p:cNvSpPr>
            <a:spLocks noGrp="1"/>
          </p:cNvSpPr>
          <p:nvPr>
            <p:ph type="sldNum" sz="quarter" idx="5"/>
          </p:nvPr>
        </p:nvSpPr>
        <p:spPr/>
        <p:txBody>
          <a:bodyPr/>
          <a:lstStyle/>
          <a:p>
            <a:fld id="{2F4F47FF-3395-4D7A-878F-B20F3C76CF02}" type="slidenum">
              <a:rPr lang="de-DE" smtClean="0"/>
              <a:pPr/>
              <a:t>1</a:t>
            </a:fld>
            <a:endParaRPr lang="de-DE" dirty="0"/>
          </a:p>
        </p:txBody>
      </p:sp>
    </p:spTree>
    <p:extLst>
      <p:ext uri="{BB962C8B-B14F-4D97-AF65-F5344CB8AC3E}">
        <p14:creationId xmlns:p14="http://schemas.microsoft.com/office/powerpoint/2010/main" val="2720891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After the transfer learning step, 5 individual DNN-TL models are created by transferring the learned parameters from 5 DNN models. Then the deep</a:t>
            </a:r>
            <a:r>
              <a:rPr lang="en-US" altLang="zh-CN" sz="1200" b="0" i="0" kern="1200" dirty="0">
                <a:solidFill>
                  <a:schemeClr val="tx1"/>
                </a:solidFill>
                <a:effectLst/>
                <a:latin typeface="Arial" panose="020B0604020202020204" pitchFamily="34" charset="0"/>
                <a:ea typeface="+mn-ea"/>
                <a:cs typeface="+mn-cs"/>
              </a:rPr>
              <a:t> neural network with ensemble learning and transfer learning (</a:t>
            </a:r>
            <a:r>
              <a:rPr lang="en-GB" altLang="zh-CN" sz="1200" b="0" i="0" kern="1200" dirty="0">
                <a:solidFill>
                  <a:schemeClr val="tx1"/>
                </a:solidFill>
                <a:effectLst/>
                <a:latin typeface="Arial" panose="020B0604020202020204" pitchFamily="34" charset="0"/>
                <a:ea typeface="+mn-ea"/>
                <a:cs typeface="+mn-cs"/>
              </a:rPr>
              <a:t>DNN-ETL) model is constructed. The overall structure of the proposed DNN-ETL is illustrated in Figure 8.5.</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23</a:t>
            </a:fld>
            <a:endParaRPr lang="de-DE" dirty="0"/>
          </a:p>
        </p:txBody>
      </p:sp>
    </p:spTree>
    <p:extLst>
      <p:ext uri="{BB962C8B-B14F-4D97-AF65-F5344CB8AC3E}">
        <p14:creationId xmlns:p14="http://schemas.microsoft.com/office/powerpoint/2010/main" val="724860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After the transfer learning step, 5 individual DNN-TL models are created by transferring the learned parameters from 5 DNN models. Then the deep</a:t>
            </a:r>
            <a:r>
              <a:rPr lang="en-US" altLang="zh-CN" sz="1200" b="0" i="0" kern="1200" dirty="0">
                <a:solidFill>
                  <a:schemeClr val="tx1"/>
                </a:solidFill>
                <a:effectLst/>
                <a:latin typeface="Arial" panose="020B0604020202020204" pitchFamily="34" charset="0"/>
                <a:ea typeface="+mn-ea"/>
                <a:cs typeface="+mn-cs"/>
              </a:rPr>
              <a:t> neural network with ensemble learning and transfer learning (</a:t>
            </a:r>
            <a:r>
              <a:rPr lang="en-GB" altLang="zh-CN" sz="1200" b="0" i="0" kern="1200" dirty="0">
                <a:solidFill>
                  <a:schemeClr val="tx1"/>
                </a:solidFill>
                <a:effectLst/>
                <a:latin typeface="Arial" panose="020B0604020202020204" pitchFamily="34" charset="0"/>
                <a:ea typeface="+mn-ea"/>
                <a:cs typeface="+mn-cs"/>
              </a:rPr>
              <a:t>DNN-ETL) model is constructed. The overall structure of the proposed DNN-ETL is illustrated in Figure 8.5.</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24</a:t>
            </a:fld>
            <a:endParaRPr lang="de-DE" dirty="0"/>
          </a:p>
        </p:txBody>
      </p:sp>
    </p:spTree>
    <p:extLst>
      <p:ext uri="{BB962C8B-B14F-4D97-AF65-F5344CB8AC3E}">
        <p14:creationId xmlns:p14="http://schemas.microsoft.com/office/powerpoint/2010/main" val="3377909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After the transfer learning step, 5 individual DNN-TL models are created by transferring the learned parameters from 5 DNN models. Then the deep</a:t>
            </a:r>
            <a:r>
              <a:rPr lang="en-US" altLang="zh-CN" sz="1200" b="0" i="0" kern="1200" dirty="0">
                <a:solidFill>
                  <a:schemeClr val="tx1"/>
                </a:solidFill>
                <a:effectLst/>
                <a:latin typeface="Arial" panose="020B0604020202020204" pitchFamily="34" charset="0"/>
                <a:ea typeface="+mn-ea"/>
                <a:cs typeface="+mn-cs"/>
              </a:rPr>
              <a:t> neural network with ensemble learning and transfer learning (</a:t>
            </a:r>
            <a:r>
              <a:rPr lang="en-GB" altLang="zh-CN" sz="1200" b="0" i="0" kern="1200" dirty="0">
                <a:solidFill>
                  <a:schemeClr val="tx1"/>
                </a:solidFill>
                <a:effectLst/>
                <a:latin typeface="Arial" panose="020B0604020202020204" pitchFamily="34" charset="0"/>
                <a:ea typeface="+mn-ea"/>
                <a:cs typeface="+mn-cs"/>
              </a:rPr>
              <a:t>DNN-ETL) model is constructed. The overall structure of the proposed DNN-ETL is illustrated in Figure 8.5.</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25</a:t>
            </a:fld>
            <a:endParaRPr lang="de-DE" dirty="0"/>
          </a:p>
        </p:txBody>
      </p:sp>
    </p:spTree>
    <p:extLst>
      <p:ext uri="{BB962C8B-B14F-4D97-AF65-F5344CB8AC3E}">
        <p14:creationId xmlns:p14="http://schemas.microsoft.com/office/powerpoint/2010/main" val="232451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Firstly, based on the overall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the performance of the DNN-ETL method is better than that of other methods. The results suggest that the DNN-ETL method is capable of making more accurate quality estimations compared with the other considered methods. The mean absolute error of DNN-ETL is lower than the corresponding error of the other methods, which indicates that the overall performance of DNN-ETL is better than that of the other methods.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Secondly, the DNN-ETL model produces a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0.9207, which indicates that the proposed method can provide accurate quality estimations even if trained on a relatively small dataset. When comparing with the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DNN-TL and DNN-EL, it can be concluded that both transfer learning and ensemble learning contribute to the capability of the DNN-ETL model to make accurate quality estimations.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Thirdly, the overall performance of all deep learning methods except DNN-EL is better than that of traditional machine learning methods. The slightly worse performance of DNN-EL in MAE metric can be explained by the use of a small target dataset, which might not provide sufficient training samples to make the complex DNN-EL model converge. Figure 8.6 visualises the performance of all the models as well as the derivations. The relative lower derivations of DNN-EL and DNN-ETL shows that ensemble learning helps to increase the robustness. Overall, the results suggest that deep learning methods can enable more accurate quality estimations compared to traditional machine learning methods such as Random Forest regression and Gradient Boosting regression.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26</a:t>
            </a:fld>
            <a:endParaRPr lang="de-DE" dirty="0"/>
          </a:p>
        </p:txBody>
      </p:sp>
    </p:spTree>
    <p:extLst>
      <p:ext uri="{BB962C8B-B14F-4D97-AF65-F5344CB8AC3E}">
        <p14:creationId xmlns:p14="http://schemas.microsoft.com/office/powerpoint/2010/main" val="386632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Firstly, based on the overall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the performance of the DNN-ETL method is better than that of other methods. The results suggest that the DNN-ETL method is capable of making more accurate quality estimations compared with the other considered methods. The mean absolute error of DNN-ETL is lower than the corresponding error of the other methods, which indicates that the overall performance of DNN-ETL is better than that of the other methods.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Secondly, the DNN-ETL model produces a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0.9207, which indicates that the proposed method can provide accurate quality estimations even if trained on a relatively small dataset. When comparing with the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DNN-TL and DNN-EL, it can be concluded that both transfer learning and ensemble learning contribute to the capability of the DNN-ETL model to make accurate quality estimations.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Thirdly, the overall performance of all deep learning methods except DNN-EL is better than that of traditional machine learning methods. The slightly worse performance of DNN-EL in MAE metric can be explained by the use of a small target dataset, which might not provide sufficient training samples to make the complex DNN-EL model converge. Figure 8.6 visualises the performance of all the models as well as the derivations. The relative lower derivations of DNN-EL and DNN-ETL shows that ensemble learning helps to increase the robustness. Overall, the results suggest that deep learning methods can enable more accurate quality estimations compared to traditional machine learning methods such as Random Forest regression and Gradient Boosting regression.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27</a:t>
            </a:fld>
            <a:endParaRPr lang="de-DE" dirty="0"/>
          </a:p>
        </p:txBody>
      </p:sp>
    </p:spTree>
    <p:extLst>
      <p:ext uri="{BB962C8B-B14F-4D97-AF65-F5344CB8AC3E}">
        <p14:creationId xmlns:p14="http://schemas.microsoft.com/office/powerpoint/2010/main" val="192071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Firstly, based on the overall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the performance of the DNN-ETL method is better than that of other methods. The results suggest that the DNN-ETL method is capable of making more accurate quality estimations compared with the other considered methods. The mean absolute error of DNN-ETL is lower than the corresponding error of the other methods, which indicates that the overall performance of DNN-ETL is better than that of the other methods.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Secondly, the DNN-ETL model produces a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0.9207, which indicates that the proposed method can provide accurate quality estimations even if trained on a relatively small dataset. When comparing with the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DNN-TL and DNN-EL, it can be concluded that both transfer learning and ensemble learning contribute to the capability of the DNN-ETL model to make accurate quality estimations.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Thirdly, the overall performance of all deep learning methods except DNN-EL is better than that of traditional machine learning methods. The slightly worse performance of DNN-EL in MAE metric can be explained by the use of a small target dataset, which might not provide sufficient training samples to make the complex DNN-EL model converge. Figure 8.6 visualises the performance of all the models as well as the derivations. The relative lower derivations of DNN-EL and DNN-ETL shows that ensemble learning helps to increase the robustness. Overall, the results suggest that deep learning methods can enable more accurate quality estimations compared to traditional machine learning methods such as Random Forest regression and Gradient Boosting regression.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28</a:t>
            </a:fld>
            <a:endParaRPr lang="de-DE" dirty="0"/>
          </a:p>
        </p:txBody>
      </p:sp>
    </p:spTree>
    <p:extLst>
      <p:ext uri="{BB962C8B-B14F-4D97-AF65-F5344CB8AC3E}">
        <p14:creationId xmlns:p14="http://schemas.microsoft.com/office/powerpoint/2010/main" val="7324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Firstly, based on the overall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the performance of the DNN-ETL method is better than that of other methods. The results suggest that the DNN-ETL method is capable of making more accurate quality estimations compared with the other considered methods. The mean absolute error of DNN-ETL is lower than the corresponding error of the other methods, which indicates that the overall performance of DNN-ETL is better than that of the other methods.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Secondly, the DNN-ETL model produces a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0.9207, which indicates that the proposed method can provide accurate quality estimations even if trained on a relatively small dataset. When comparing with the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DNN-TL and DNN-EL, it can be concluded that both transfer learning and ensemble learning contribute to the capability of the DNN-ETL model to make accurate quality estimations.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Thirdly, the overall performance of all deep learning methods except DNN-EL is better than that of traditional machine learning methods. The slightly worse performance of DNN-EL in MAE metric can be explained by the use of a small target dataset, which might not provide sufficient training samples to make the complex DNN-EL model converge. Figure 8.6 visualises the performance of all the models as well as the derivations. The relative lower derivations of DNN-EL and DNN-ETL shows that ensemble learning helps to increase the robustness. Overall, the results suggest that deep learning methods can enable more accurate quality estimations compared to traditional machine learning methods such as Random Forest regression and Gradient Boosting regression.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29</a:t>
            </a:fld>
            <a:endParaRPr lang="de-DE" dirty="0"/>
          </a:p>
        </p:txBody>
      </p:sp>
    </p:spTree>
    <p:extLst>
      <p:ext uri="{BB962C8B-B14F-4D97-AF65-F5344CB8AC3E}">
        <p14:creationId xmlns:p14="http://schemas.microsoft.com/office/powerpoint/2010/main" val="246186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Firstly, based on the overall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the performance of the DNN-ETL method is better than that of other methods. The results suggest that the DNN-ETL method is capable of making more accurate quality estimations compared with the other considered methods. The mean absolute error of DNN-ETL is lower than the corresponding error of the other methods, which indicates that the overall performance of DNN-ETL is better than that of the other methods.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Secondly, the DNN-ETL model produces a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0.9207, which indicates that the proposed method can provide accurate quality estimations even if trained on a relatively small dataset. When comparing with the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of DNN-TL and DNN-EL, it can be concluded that both transfer learning and ensemble learning contribute to the capability of the DNN-ETL model to make accurate quality estimations.</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Thirdly, the overall performance of all deep learning methods except DNN-EL is better than that of traditional machine learning methods. The slightly worse performance of DNN-EL in MAE metric can be explained by the use of a small target dataset, which might not provide sufficient training samples to make the complex DNN-EL model converge. Figure 8.6 visualises the performance of all the models as well as the derivations. The relative lower derivations of DNN-EL and DNN-ETL shows that ensemble learning helps to increase the robustness. Overall, the results suggest that deep learning methods can enable more accurate quality estimations compared to traditional machine learning methods such as Random Forest regression and Gradient Boosting regression.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30</a:t>
            </a:fld>
            <a:endParaRPr lang="de-DE" dirty="0"/>
          </a:p>
        </p:txBody>
      </p:sp>
    </p:spTree>
    <p:extLst>
      <p:ext uri="{BB962C8B-B14F-4D97-AF65-F5344CB8AC3E}">
        <p14:creationId xmlns:p14="http://schemas.microsoft.com/office/powerpoint/2010/main" val="1131814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32</a:t>
            </a:fld>
            <a:endParaRPr lang="de-DE" dirty="0"/>
          </a:p>
        </p:txBody>
      </p:sp>
    </p:spTree>
    <p:extLst>
      <p:ext uri="{BB962C8B-B14F-4D97-AF65-F5344CB8AC3E}">
        <p14:creationId xmlns:p14="http://schemas.microsoft.com/office/powerpoint/2010/main" val="514498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33</a:t>
            </a:fld>
            <a:endParaRPr lang="de-DE" dirty="0"/>
          </a:p>
        </p:txBody>
      </p:sp>
    </p:spTree>
    <p:extLst>
      <p:ext uri="{BB962C8B-B14F-4D97-AF65-F5344CB8AC3E}">
        <p14:creationId xmlns:p14="http://schemas.microsoft.com/office/powerpoint/2010/main" val="300003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a:t>The first part is the motivation </a:t>
            </a:r>
            <a:r>
              <a:rPr kumimoji="1" lang="en-GB" altLang="zh-CN" dirty="0">
                <a:solidFill>
                  <a:prstClr val="black"/>
                </a:solidFill>
                <a:latin typeface="Arial" panose="020B0604020202020204" pitchFamily="34" charset="0"/>
                <a:cs typeface="Arial" panose="020B0604020202020204" pitchFamily="34" charset="0"/>
              </a:rPr>
              <a:t>of applying transfer learning</a:t>
            </a:r>
            <a:endParaRPr lang="en-GB" dirty="0"/>
          </a:p>
        </p:txBody>
      </p:sp>
      <p:sp>
        <p:nvSpPr>
          <p:cNvPr id="4" name="灯片编号占位符 3"/>
          <p:cNvSpPr>
            <a:spLocks noGrp="1"/>
          </p:cNvSpPr>
          <p:nvPr>
            <p:ph type="sldNum" sz="quarter" idx="5"/>
          </p:nvPr>
        </p:nvSpPr>
        <p:spPr/>
        <p:txBody>
          <a:bodyPr/>
          <a:lstStyle/>
          <a:p>
            <a:fld id="{2F4F47FF-3395-4D7A-878F-B20F3C76CF02}" type="slidenum">
              <a:rPr lang="de-DE" smtClean="0"/>
              <a:pPr/>
              <a:t>2</a:t>
            </a:fld>
            <a:endParaRPr lang="de-DE" dirty="0"/>
          </a:p>
        </p:txBody>
      </p:sp>
    </p:spTree>
    <p:extLst>
      <p:ext uri="{BB962C8B-B14F-4D97-AF65-F5344CB8AC3E}">
        <p14:creationId xmlns:p14="http://schemas.microsoft.com/office/powerpoint/2010/main" val="3692359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34</a:t>
            </a:fld>
            <a:endParaRPr lang="de-DE" dirty="0"/>
          </a:p>
        </p:txBody>
      </p:sp>
    </p:spTree>
    <p:extLst>
      <p:ext uri="{BB962C8B-B14F-4D97-AF65-F5344CB8AC3E}">
        <p14:creationId xmlns:p14="http://schemas.microsoft.com/office/powerpoint/2010/main" val="1695737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35</a:t>
            </a:fld>
            <a:endParaRPr lang="de-DE" dirty="0"/>
          </a:p>
        </p:txBody>
      </p:sp>
    </p:spTree>
    <p:extLst>
      <p:ext uri="{BB962C8B-B14F-4D97-AF65-F5344CB8AC3E}">
        <p14:creationId xmlns:p14="http://schemas.microsoft.com/office/powerpoint/2010/main" val="2197603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36</a:t>
            </a:fld>
            <a:endParaRPr lang="de-DE" dirty="0"/>
          </a:p>
        </p:txBody>
      </p:sp>
    </p:spTree>
    <p:extLst>
      <p:ext uri="{BB962C8B-B14F-4D97-AF65-F5344CB8AC3E}">
        <p14:creationId xmlns:p14="http://schemas.microsoft.com/office/powerpoint/2010/main" val="3933558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37</a:t>
            </a:fld>
            <a:endParaRPr lang="de-DE" dirty="0"/>
          </a:p>
        </p:txBody>
      </p:sp>
    </p:spTree>
    <p:extLst>
      <p:ext uri="{BB962C8B-B14F-4D97-AF65-F5344CB8AC3E}">
        <p14:creationId xmlns:p14="http://schemas.microsoft.com/office/powerpoint/2010/main" val="2736861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38</a:t>
            </a:fld>
            <a:endParaRPr lang="de-DE" dirty="0"/>
          </a:p>
        </p:txBody>
      </p:sp>
    </p:spTree>
    <p:extLst>
      <p:ext uri="{BB962C8B-B14F-4D97-AF65-F5344CB8AC3E}">
        <p14:creationId xmlns:p14="http://schemas.microsoft.com/office/powerpoint/2010/main" val="2970329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14:m>
                  <m:oMath xmlns:m="http://schemas.openxmlformats.org/officeDocument/2006/math">
                    <m:sSub>
                      <m:sSubPr>
                        <m:ctrlPr>
                          <a:rPr lang="zh-CN" altLang="zh-CN" sz="1200" b="0" i="1" kern="1200">
                            <a:solidFill>
                              <a:schemeClr val="tx1"/>
                            </a:solidFill>
                            <a:effectLst/>
                            <a:latin typeface="Cambria Math" panose="02040503050406030204" pitchFamily="18" charset="0"/>
                            <a:ea typeface="+mn-ea"/>
                            <a:cs typeface="+mn-cs"/>
                          </a:rPr>
                        </m:ctrlPr>
                      </m:sSubPr>
                      <m:e>
                        <m:r>
                          <a:rPr lang="en-GB" altLang="zh-CN" sz="1200" b="0" i="1" kern="1200">
                            <a:solidFill>
                              <a:schemeClr val="tx1"/>
                            </a:solidFill>
                            <a:effectLst/>
                            <a:latin typeface="Cambria Math" panose="02040503050406030204" pitchFamily="18" charset="0"/>
                            <a:ea typeface="+mn-ea"/>
                            <a:cs typeface="+mn-cs"/>
                          </a:rPr>
                          <m:t>𝑊</m:t>
                        </m:r>
                      </m:e>
                      <m:sub>
                        <m:r>
                          <a:rPr lang="en-GB" altLang="zh-CN" sz="1200" b="0" i="1" kern="1200">
                            <a:solidFill>
                              <a:schemeClr val="tx1"/>
                            </a:solidFill>
                            <a:effectLst/>
                            <a:latin typeface="Cambria Math" panose="02040503050406030204" pitchFamily="18" charset="0"/>
                            <a:ea typeface="+mn-ea"/>
                            <a:cs typeface="+mn-cs"/>
                          </a:rPr>
                          <m:t>𝐴</m:t>
                        </m:r>
                        <m:r>
                          <a:rPr lang="en-GB" altLang="zh-CN" sz="1200" b="0" i="1" kern="1200">
                            <a:solidFill>
                              <a:schemeClr val="tx1"/>
                            </a:solidFill>
                            <a:effectLst/>
                            <a:latin typeface="Cambria Math" panose="02040503050406030204" pitchFamily="18" charset="0"/>
                            <a:ea typeface="+mn-ea"/>
                            <a:cs typeface="+mn-cs"/>
                          </a:rPr>
                          <m:t>1</m:t>
                        </m:r>
                      </m:sub>
                    </m:sSub>
                  </m:oMath>
                </a14:m>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14:m>
                  <m:oMath xmlns:m="http://schemas.openxmlformats.org/officeDocument/2006/math">
                    <m:r>
                      <a:rPr lang="en-GB" altLang="zh-CN" sz="1200" b="0" i="1" kern="1200">
                        <a:solidFill>
                          <a:schemeClr val="tx1"/>
                        </a:solidFill>
                        <a:effectLst/>
                        <a:latin typeface="Cambria Math" panose="02040503050406030204" pitchFamily="18" charset="0"/>
                        <a:ea typeface="+mn-ea"/>
                        <a:cs typeface="+mn-cs"/>
                      </a:rPr>
                      <m:t>𝑛</m:t>
                    </m:r>
                    <m:r>
                      <a:rPr lang="en-GB" altLang="zh-CN" sz="1200" b="0" i="1" kern="1200">
                        <a:solidFill>
                          <a:schemeClr val="tx1"/>
                        </a:solidFill>
                        <a:effectLst/>
                        <a:latin typeface="Cambria Math" panose="02040503050406030204" pitchFamily="18" charset="0"/>
                        <a:ea typeface="+mn-ea"/>
                        <a:cs typeface="+mn-cs"/>
                      </a:rPr>
                      <m:t> = 2</m:t>
                    </m:r>
                  </m:oMath>
                </a14:m>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Choice>
        <mc:Fallback xmlns="">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A five-layer neural network is trained on A and another on B. These networks, which are called Base A and Base B, are shown in the top two rows of Figure 9.1. The labelled rectangles (e.g. </a:t>
                </a:r>
                <a:r>
                  <a:rPr lang="en-GB" altLang="zh-CN" sz="1200" b="0" i="0" kern="1200">
                    <a:solidFill>
                      <a:schemeClr val="tx1"/>
                    </a:solidFill>
                    <a:effectLst/>
                    <a:latin typeface="Arial" panose="020B0604020202020204" pitchFamily="34" charset="0"/>
                    <a:ea typeface="+mn-ea"/>
                    <a:cs typeface="+mn-cs"/>
                  </a:rPr>
                  <a:t>𝑊</a:t>
                </a:r>
                <a:r>
                  <a:rPr lang="zh-CN" altLang="zh-CN" sz="1200" b="0" i="0" kern="1200">
                    <a:solidFill>
                      <a:schemeClr val="tx1"/>
                    </a:solidFill>
                    <a:effectLst/>
                    <a:latin typeface="Arial" panose="020B0604020202020204" pitchFamily="34" charset="0"/>
                    <a:ea typeface="+mn-ea"/>
                    <a:cs typeface="+mn-cs"/>
                  </a:rPr>
                  <a:t>_</a:t>
                </a:r>
                <a:r>
                  <a:rPr lang="en-GB" altLang="zh-CN" sz="1200" b="0" i="0" kern="1200">
                    <a:solidFill>
                      <a:schemeClr val="tx1"/>
                    </a:solidFill>
                    <a:effectLst/>
                    <a:latin typeface="Arial" panose="020B0604020202020204" pitchFamily="34" charset="0"/>
                    <a:ea typeface="+mn-ea"/>
                    <a:cs typeface="+mn-cs"/>
                  </a:rPr>
                  <a:t>𝐴1</a:t>
                </a:r>
                <a:r>
                  <a:rPr lang="en-GB" altLang="zh-CN" sz="1200" b="0" i="0" kern="1200" dirty="0">
                    <a:solidFill>
                      <a:schemeClr val="tx1"/>
                    </a:solidFill>
                    <a:effectLst/>
                    <a:latin typeface="Arial" panose="020B0604020202020204" pitchFamily="34" charset="0"/>
                    <a:ea typeface="+mn-ea"/>
                    <a:cs typeface="+mn-cs"/>
                  </a:rPr>
                  <a:t>) represent the weight vector learned for that layer, with the colour indicating which dataset the layer was originally trained on. The vertical bars between weight vectors represent the activations of the network at each layer. A layer n is chosen to train several new networks. In the following explanation and in Figure 9.1, layer </a:t>
                </a:r>
                <a:r>
                  <a:rPr lang="en-GB" altLang="zh-CN" sz="1200" b="0" i="0" kern="1200">
                    <a:solidFill>
                      <a:schemeClr val="tx1"/>
                    </a:solidFill>
                    <a:effectLst/>
                    <a:latin typeface="Arial" panose="020B0604020202020204" pitchFamily="34" charset="0"/>
                    <a:ea typeface="+mn-ea"/>
                    <a:cs typeface="+mn-cs"/>
                  </a:rPr>
                  <a:t>𝑛 = 2</a:t>
                </a:r>
                <a:r>
                  <a:rPr lang="en-GB" altLang="zh-CN" sz="1200" b="0" i="0" kern="1200" dirty="0">
                    <a:solidFill>
                      <a:schemeClr val="tx1"/>
                    </a:solidFill>
                    <a:effectLst/>
                    <a:latin typeface="Arial" panose="020B0604020202020204" pitchFamily="34" charset="0"/>
                    <a:ea typeface="+mn-ea"/>
                    <a:cs typeface="+mn-cs"/>
                  </a:rPr>
                  <a:t> is used as the example layer chosen. The following two networks are defined and trained: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The first 2 layers are copied from Base B and frozen. The next layers are initialised randomly and trained on dataset B. This network is a control for the next transfer network.</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learning network A2B: The first 2 layers are copied from Base A and frozen. The next layers are initialised randomly and trained toward dataset B. Intuitively, here the first 2 layers are copied from a network trained on dataset A and then learn higher layer features on top of them to predict on a new target dataset B. If A2B performs as well as Base B, there is evidence that the second-layer features are general, at least with respect to B. If performance suffers, there is evidence that the second-layer features are specific to A [YCB+14].</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mc:Fallback>
      </mc:AlternateContent>
      <p:sp>
        <p:nvSpPr>
          <p:cNvPr id="4" name="灯片编号占位符 3"/>
          <p:cNvSpPr>
            <a:spLocks noGrp="1"/>
          </p:cNvSpPr>
          <p:nvPr>
            <p:ph type="sldNum" sz="quarter" idx="5"/>
          </p:nvPr>
        </p:nvSpPr>
        <p:spPr/>
        <p:txBody>
          <a:bodyPr/>
          <a:lstStyle/>
          <a:p>
            <a:fld id="{2F4F47FF-3395-4D7A-878F-B20F3C76CF02}" type="slidenum">
              <a:rPr lang="de-DE" smtClean="0"/>
              <a:pPr/>
              <a:t>39</a:t>
            </a:fld>
            <a:endParaRPr lang="de-DE" dirty="0"/>
          </a:p>
        </p:txBody>
      </p:sp>
    </p:spTree>
    <p:extLst>
      <p:ext uri="{BB962C8B-B14F-4D97-AF65-F5344CB8AC3E}">
        <p14:creationId xmlns:p14="http://schemas.microsoft.com/office/powerpoint/2010/main" val="3865216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40</a:t>
            </a:fld>
            <a:endParaRPr lang="de-DE" dirty="0"/>
          </a:p>
        </p:txBody>
      </p:sp>
    </p:spTree>
    <p:extLst>
      <p:ext uri="{BB962C8B-B14F-4D97-AF65-F5344CB8AC3E}">
        <p14:creationId xmlns:p14="http://schemas.microsoft.com/office/powerpoint/2010/main" val="202040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41</a:t>
            </a:fld>
            <a:endParaRPr lang="de-DE" dirty="0"/>
          </a:p>
        </p:txBody>
      </p:sp>
    </p:spTree>
    <p:extLst>
      <p:ext uri="{BB962C8B-B14F-4D97-AF65-F5344CB8AC3E}">
        <p14:creationId xmlns:p14="http://schemas.microsoft.com/office/powerpoint/2010/main" val="828743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42</a:t>
            </a:fld>
            <a:endParaRPr lang="de-DE" dirty="0"/>
          </a:p>
        </p:txBody>
      </p:sp>
    </p:spTree>
    <p:extLst>
      <p:ext uri="{BB962C8B-B14F-4D97-AF65-F5344CB8AC3E}">
        <p14:creationId xmlns:p14="http://schemas.microsoft.com/office/powerpoint/2010/main" val="2074834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43</a:t>
            </a:fld>
            <a:endParaRPr lang="de-DE" dirty="0"/>
          </a:p>
        </p:txBody>
      </p:sp>
    </p:spTree>
    <p:extLst>
      <p:ext uri="{BB962C8B-B14F-4D97-AF65-F5344CB8AC3E}">
        <p14:creationId xmlns:p14="http://schemas.microsoft.com/office/powerpoint/2010/main" val="208308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The objective of this thesis is to analyse the possibility to transfer knowledge between processes where different materials are being utilized. As for a conventional deep learning approach, we build a deep neural network, which is abbreviated as DNN. The input of this model are machine settings and material properties. And the output is the product quality values. We hope improve the prediction performance as much as possible. However, this approach faces two challenges: On the one hand, it r</a:t>
            </a:r>
            <a:r>
              <a:rPr lang="en-US" altLang="zh-CN" dirty="0" err="1">
                <a:solidFill>
                  <a:srgbClr val="000000"/>
                </a:solidFill>
                <a:ea typeface="Arial"/>
              </a:rPr>
              <a:t>equires</a:t>
            </a:r>
            <a:r>
              <a:rPr lang="en-US" altLang="zh-CN" dirty="0">
                <a:solidFill>
                  <a:srgbClr val="000000"/>
                </a:solidFill>
                <a:ea typeface="Arial"/>
              </a:rPr>
              <a:t> large ﻿</a:t>
            </a:r>
            <a:r>
              <a:rPr lang="en-GB" altLang="zh-CN" dirty="0"/>
              <a:t>amount of process data to train the models, but </a:t>
            </a:r>
            <a:r>
              <a:rPr lang="en-US" altLang="zh-CN" dirty="0">
                <a:solidFill>
                  <a:srgbClr val="000000"/>
                </a:solidFill>
              </a:rPr>
              <a:t>i</a:t>
            </a:r>
            <a:r>
              <a:rPr lang="en-US" altLang="zh-CN" dirty="0">
                <a:solidFill>
                  <a:srgbClr val="000000"/>
                </a:solidFill>
                <a:ea typeface="Arial"/>
              </a:rPr>
              <a:t>n real-world applications, collecting injection molding data is a costly and time-consuming process. </a:t>
            </a:r>
            <a:r>
              <a:rPr lang="en-GB" altLang="zh-CN" dirty="0"/>
              <a:t>On the other hand, </a:t>
            </a:r>
            <a:r>
              <a:rPr lang="en-US" altLang="zh-CN" dirty="0">
                <a:solidFill>
                  <a:srgbClr val="000000"/>
                </a:solidFill>
              </a:rPr>
              <a:t>there is h</a:t>
            </a:r>
            <a:r>
              <a:rPr lang="en-US" altLang="zh-CN" dirty="0">
                <a:solidFill>
                  <a:srgbClr val="000000"/>
                </a:solidFill>
                <a:ea typeface="Arial"/>
              </a:rPr>
              <a:t>igh training effort of the fitting models in the changes of production process. For example, when we change the product material, the DNN needs to rebuild from scratch. </a:t>
            </a:r>
            <a:r>
              <a:rPr lang="en-GB" altLang="zh-CN" dirty="0"/>
              <a:t>These challenges can be addressed by fostering transfer learning.</a:t>
            </a:r>
          </a:p>
        </p:txBody>
      </p:sp>
      <p:sp>
        <p:nvSpPr>
          <p:cNvPr id="4" name="灯片编号占位符 3"/>
          <p:cNvSpPr>
            <a:spLocks noGrp="1"/>
          </p:cNvSpPr>
          <p:nvPr>
            <p:ph type="sldNum" sz="quarter" idx="5"/>
          </p:nvPr>
        </p:nvSpPr>
        <p:spPr/>
        <p:txBody>
          <a:bodyPr/>
          <a:lstStyle/>
          <a:p>
            <a:fld id="{2F4F47FF-3395-4D7A-878F-B20F3C76CF02}" type="slidenum">
              <a:rPr lang="de-DE" smtClean="0"/>
              <a:pPr/>
              <a:t>3</a:t>
            </a:fld>
            <a:endParaRPr lang="de-DE" dirty="0"/>
          </a:p>
        </p:txBody>
      </p:sp>
    </p:spTree>
    <p:extLst>
      <p:ext uri="{BB962C8B-B14F-4D97-AF65-F5344CB8AC3E}">
        <p14:creationId xmlns:p14="http://schemas.microsoft.com/office/powerpoint/2010/main" val="1124085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44</a:t>
            </a:fld>
            <a:endParaRPr lang="de-DE" dirty="0"/>
          </a:p>
        </p:txBody>
      </p:sp>
    </p:spTree>
    <p:extLst>
      <p:ext uri="{BB962C8B-B14F-4D97-AF65-F5344CB8AC3E}">
        <p14:creationId xmlns:p14="http://schemas.microsoft.com/office/powerpoint/2010/main" val="2182088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45</a:t>
            </a:fld>
            <a:endParaRPr lang="de-DE" dirty="0"/>
          </a:p>
        </p:txBody>
      </p:sp>
    </p:spTree>
    <p:extLst>
      <p:ext uri="{BB962C8B-B14F-4D97-AF65-F5344CB8AC3E}">
        <p14:creationId xmlns:p14="http://schemas.microsoft.com/office/powerpoint/2010/main" val="444371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46</a:t>
            </a:fld>
            <a:endParaRPr lang="de-DE" dirty="0"/>
          </a:p>
        </p:txBody>
      </p:sp>
    </p:spTree>
    <p:extLst>
      <p:ext uri="{BB962C8B-B14F-4D97-AF65-F5344CB8AC3E}">
        <p14:creationId xmlns:p14="http://schemas.microsoft.com/office/powerpoint/2010/main" val="2516247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results of this comparison and the effect of the training dataset size on R</a:t>
            </a:r>
            <a:r>
              <a:rPr lang="en-GB" altLang="zh-CN" sz="1200" b="0" i="0" kern="1200" baseline="30000" dirty="0">
                <a:solidFill>
                  <a:schemeClr val="tx1"/>
                </a:solidFill>
                <a:effectLst/>
                <a:latin typeface="Arial" panose="020B0604020202020204" pitchFamily="34" charset="0"/>
                <a:ea typeface="+mn-ea"/>
                <a:cs typeface="+mn-cs"/>
              </a:rPr>
              <a:t>2</a:t>
            </a:r>
            <a:r>
              <a:rPr lang="en-GB" altLang="zh-CN" sz="1200" b="0" i="0" kern="1200" dirty="0">
                <a:solidFill>
                  <a:schemeClr val="tx1"/>
                </a:solidFill>
                <a:effectLst/>
                <a:latin typeface="Arial" panose="020B0604020202020204" pitchFamily="34" charset="0"/>
                <a:ea typeface="+mn-ea"/>
                <a:cs typeface="+mn-cs"/>
              </a:rPr>
              <a:t> value are illustrated in Figure 9.4. ‘%’ in the sub-caption denotes availability of target domain data. </a:t>
            </a:r>
          </a:p>
          <a:p>
            <a:r>
              <a:rPr lang="en-GB" altLang="zh-CN" sz="1200" b="0" i="0" kern="1200" dirty="0">
                <a:solidFill>
                  <a:schemeClr val="tx1"/>
                </a:solidFill>
                <a:effectLst/>
                <a:latin typeface="Arial" panose="020B0604020202020204" pitchFamily="34" charset="0"/>
                <a:ea typeface="+mn-ea"/>
                <a:cs typeface="+mn-cs"/>
              </a:rPr>
              <a:t>Firstly, it can be observed that the performance improvement of DNN-TL over DNN is attributed to employing transfer learning.</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47</a:t>
            </a:fld>
            <a:endParaRPr lang="de-DE" dirty="0"/>
          </a:p>
        </p:txBody>
      </p:sp>
    </p:spTree>
    <p:extLst>
      <p:ext uri="{BB962C8B-B14F-4D97-AF65-F5344CB8AC3E}">
        <p14:creationId xmlns:p14="http://schemas.microsoft.com/office/powerpoint/2010/main" val="1058692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performance improvement becomes apparent as the training dataset size decreases, suggesting that transfer learning is a useful tool for enhancing the quality estimation performance, especially when the training dataset is small. As the size of the training dataset increases, the performance improvement results from employing transfer learning gradually decreased. This is because it is difficult to find parameters that can simultaneously fit the source and target tasks very well.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48</a:t>
            </a:fld>
            <a:endParaRPr lang="de-DE" dirty="0"/>
          </a:p>
        </p:txBody>
      </p:sp>
    </p:spTree>
    <p:extLst>
      <p:ext uri="{BB962C8B-B14F-4D97-AF65-F5344CB8AC3E}">
        <p14:creationId xmlns:p14="http://schemas.microsoft.com/office/powerpoint/2010/main" val="10156430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performance improvement becomes apparent as the training dataset size decreases, suggesting that transfer learning is a useful tool for enhancing the quality estimation performance, especially when the training dataset is small. As the size of the training dataset increases, the performance improvement results from employing transfer learning gradually decreased. This is because it is difficult to find parameters that can simultaneously fit the source and target tasks very well.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49</a:t>
            </a:fld>
            <a:endParaRPr lang="de-DE" dirty="0"/>
          </a:p>
        </p:txBody>
      </p:sp>
    </p:spTree>
    <p:extLst>
      <p:ext uri="{BB962C8B-B14F-4D97-AF65-F5344CB8AC3E}">
        <p14:creationId xmlns:p14="http://schemas.microsoft.com/office/powerpoint/2010/main" val="1146634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process towards an optimised machine parameter setting is recognized as one of the most important steps in injection moulding for improving the quality of moulded products [SWL07]. Since the quality of injection moulded plastic parts can be influenced by process conditions, how to determine the optimal machine setting parameters for different materials becomes the key to improving the part quality.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51</a:t>
            </a:fld>
            <a:endParaRPr lang="de-DE" dirty="0"/>
          </a:p>
        </p:txBody>
      </p:sp>
    </p:spTree>
    <p:extLst>
      <p:ext uri="{BB962C8B-B14F-4D97-AF65-F5344CB8AC3E}">
        <p14:creationId xmlns:p14="http://schemas.microsoft.com/office/powerpoint/2010/main" val="1574519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Calculate distance from current state</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53</a:t>
            </a:fld>
            <a:endParaRPr lang="de-DE" dirty="0"/>
          </a:p>
        </p:txBody>
      </p:sp>
    </p:spTree>
    <p:extLst>
      <p:ext uri="{BB962C8B-B14F-4D97-AF65-F5344CB8AC3E}">
        <p14:creationId xmlns:p14="http://schemas.microsoft.com/office/powerpoint/2010/main" val="1998210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Calculate distance from current state</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54</a:t>
            </a:fld>
            <a:endParaRPr lang="de-DE" dirty="0"/>
          </a:p>
        </p:txBody>
      </p:sp>
    </p:spTree>
    <p:extLst>
      <p:ext uri="{BB962C8B-B14F-4D97-AF65-F5344CB8AC3E}">
        <p14:creationId xmlns:p14="http://schemas.microsoft.com/office/powerpoint/2010/main" val="4237760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F4F47FF-3395-4D7A-878F-B20F3C76CF02}" type="slidenum">
              <a:rPr lang="de-DE" smtClean="0"/>
              <a:t>59</a:t>
            </a:fld>
            <a:endParaRPr lang="de-DE"/>
          </a:p>
        </p:txBody>
      </p:sp>
    </p:spTree>
    <p:extLst>
      <p:ext uri="{BB962C8B-B14F-4D97-AF65-F5344CB8AC3E}">
        <p14:creationId xmlns:p14="http://schemas.microsoft.com/office/powerpoint/2010/main" val="77182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The objective of this thesis is to analyse the possibility to transfer knowledge between processes where different materials are being utilized. As for a conventional deep learning approach, we build a deep neural network, which is abbreviated as DNN. The input of this model are machine settings and material properties. And the output is the product quality values. We hope improve the prediction performance as much as possible. However, this approach faces two challenges: On the one hand, it r</a:t>
            </a:r>
            <a:r>
              <a:rPr lang="en-US" altLang="zh-CN" dirty="0" err="1">
                <a:solidFill>
                  <a:srgbClr val="000000"/>
                </a:solidFill>
                <a:ea typeface="Arial"/>
              </a:rPr>
              <a:t>equires</a:t>
            </a:r>
            <a:r>
              <a:rPr lang="en-US" altLang="zh-CN" dirty="0">
                <a:solidFill>
                  <a:srgbClr val="000000"/>
                </a:solidFill>
                <a:ea typeface="Arial"/>
              </a:rPr>
              <a:t> large ﻿</a:t>
            </a:r>
            <a:r>
              <a:rPr lang="en-GB" altLang="zh-CN" dirty="0"/>
              <a:t>amount of process data to train the models, but </a:t>
            </a:r>
            <a:r>
              <a:rPr lang="en-US" altLang="zh-CN" dirty="0">
                <a:solidFill>
                  <a:srgbClr val="000000"/>
                </a:solidFill>
              </a:rPr>
              <a:t>i</a:t>
            </a:r>
            <a:r>
              <a:rPr lang="en-US" altLang="zh-CN" dirty="0">
                <a:solidFill>
                  <a:srgbClr val="000000"/>
                </a:solidFill>
                <a:ea typeface="Arial"/>
              </a:rPr>
              <a:t>n real-world applications, collecting injection molding data is a costly and time-consuming process. </a:t>
            </a:r>
            <a:r>
              <a:rPr lang="en-GB" altLang="zh-CN" dirty="0"/>
              <a:t>On the other hand, </a:t>
            </a:r>
            <a:r>
              <a:rPr lang="en-US" altLang="zh-CN" dirty="0">
                <a:solidFill>
                  <a:srgbClr val="000000"/>
                </a:solidFill>
              </a:rPr>
              <a:t>there is h</a:t>
            </a:r>
            <a:r>
              <a:rPr lang="en-US" altLang="zh-CN" dirty="0">
                <a:solidFill>
                  <a:srgbClr val="000000"/>
                </a:solidFill>
                <a:ea typeface="Arial"/>
              </a:rPr>
              <a:t>igh training effort of the fitting models in the changes of production process. For example, when we change the product material, the DNN needs to rebuild from scratch. </a:t>
            </a:r>
            <a:r>
              <a:rPr lang="en-GB" altLang="zh-CN" dirty="0"/>
              <a:t>These challenges can be addressed by fostering transfer learning.</a:t>
            </a:r>
          </a:p>
        </p:txBody>
      </p:sp>
      <p:sp>
        <p:nvSpPr>
          <p:cNvPr id="4" name="灯片编号占位符 3"/>
          <p:cNvSpPr>
            <a:spLocks noGrp="1"/>
          </p:cNvSpPr>
          <p:nvPr>
            <p:ph type="sldNum" sz="quarter" idx="5"/>
          </p:nvPr>
        </p:nvSpPr>
        <p:spPr/>
        <p:txBody>
          <a:bodyPr/>
          <a:lstStyle/>
          <a:p>
            <a:fld id="{2F4F47FF-3395-4D7A-878F-B20F3C76CF02}" type="slidenum">
              <a:rPr lang="de-DE" smtClean="0"/>
              <a:pPr/>
              <a:t>4</a:t>
            </a:fld>
            <a:endParaRPr lang="de-DE" dirty="0"/>
          </a:p>
        </p:txBody>
      </p:sp>
    </p:spTree>
    <p:extLst>
      <p:ext uri="{BB962C8B-B14F-4D97-AF65-F5344CB8AC3E}">
        <p14:creationId xmlns:p14="http://schemas.microsoft.com/office/powerpoint/2010/main" val="962901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The 60 materials can be divided to six product classes, namely APEC, PLEXIGLAS, SABIC PP, ULTEM, ULTRAMID and VALOX. Figure 7.3 shows that the quality values like part weight within a same material class have similar range compared to other material classes. Each point represents a simulation result of one material under certain machine setting conditions. The part weight of the toy building block is influenced by the class of materials.</a:t>
            </a:r>
            <a:r>
              <a:rPr lang="zh-CN" altLang="zh-CN" dirty="0">
                <a:effectLst/>
              </a:rPr>
              <a:t> </a:t>
            </a:r>
            <a:endParaRPr lang="en-US"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61</a:t>
            </a:fld>
            <a:endParaRPr lang="de-DE" dirty="0"/>
          </a:p>
        </p:txBody>
      </p:sp>
    </p:spTree>
    <p:extLst>
      <p:ext uri="{BB962C8B-B14F-4D97-AF65-F5344CB8AC3E}">
        <p14:creationId xmlns:p14="http://schemas.microsoft.com/office/powerpoint/2010/main" val="2222373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The quality values of different material classes have different data distributions, shown in Figure 9.5. This justifies the need for multi-source transfer learning, where knowledge is transferred from each source database to the DNN-TL model. In the whole source dataset, each material class represents a source with its own distribution. It is interesting to investigate how the number of source data with different distributions affect the performance of DNN-TL on target task.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62</a:t>
            </a:fld>
            <a:endParaRPr lang="de-DE" dirty="0"/>
          </a:p>
        </p:txBody>
      </p:sp>
    </p:spTree>
    <p:extLst>
      <p:ext uri="{BB962C8B-B14F-4D97-AF65-F5344CB8AC3E}">
        <p14:creationId xmlns:p14="http://schemas.microsoft.com/office/powerpoint/2010/main" val="49856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63</a:t>
            </a:fld>
            <a:endParaRPr lang="de-DE" dirty="0"/>
          </a:p>
        </p:txBody>
      </p:sp>
    </p:spTree>
    <p:extLst>
      <p:ext uri="{BB962C8B-B14F-4D97-AF65-F5344CB8AC3E}">
        <p14:creationId xmlns:p14="http://schemas.microsoft.com/office/powerpoint/2010/main" val="3467501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Feature ranking algorithms rank the features in accordance with their predictive scores. Six feature ranking techniques are applied, namely </a:t>
            </a:r>
            <a:r>
              <a:rPr lang="en-GB" altLang="zh-CN" sz="1200" b="0" i="0" kern="1200" dirty="0" err="1">
                <a:solidFill>
                  <a:schemeClr val="tx1"/>
                </a:solidFill>
                <a:effectLst/>
                <a:latin typeface="Arial" panose="020B0604020202020204" pitchFamily="34" charset="0"/>
                <a:ea typeface="+mn-ea"/>
                <a:cs typeface="+mn-cs"/>
              </a:rPr>
              <a:t>XGBoost</a:t>
            </a:r>
            <a:r>
              <a:rPr lang="en-GB" altLang="zh-CN" sz="1200" b="0" i="0" kern="1200" dirty="0">
                <a:solidFill>
                  <a:schemeClr val="tx1"/>
                </a:solidFill>
                <a:effectLst/>
                <a:latin typeface="Arial" panose="020B0604020202020204" pitchFamily="34" charset="0"/>
                <a:ea typeface="+mn-ea"/>
                <a:cs typeface="+mn-cs"/>
              </a:rPr>
              <a:t> [MHK20], Extra Tree [GEW06], Decision Tree [Loh11], Gradient Boosting [HTF09], Ada Boost [TLX17] and Random Forest [Bre01]. For each method, the features are ranked with the calculated feature importance score, the sum of which is equal to one. Due to different principle of algorithms, the feature ranking results of six methods differ from each other. One plausible solution is to use the ensemble learning idea to calculate the summation or mean importance score of each feature. </a:t>
            </a:r>
            <a:endParaRPr lang="zh-CN" altLang="zh-CN" sz="1200" b="0" i="0" kern="1200" dirty="0">
              <a:solidFill>
                <a:schemeClr val="tx1"/>
              </a:solidFill>
              <a:effectLst/>
              <a:latin typeface="Arial" panose="020B0604020202020204" pitchFamily="34" charset="0"/>
              <a:ea typeface="+mn-ea"/>
              <a:cs typeface="+mn-cs"/>
            </a:endParaRPr>
          </a:p>
        </p:txBody>
      </p:sp>
      <p:sp>
        <p:nvSpPr>
          <p:cNvPr id="4" name="灯片编号占位符 3"/>
          <p:cNvSpPr>
            <a:spLocks noGrp="1"/>
          </p:cNvSpPr>
          <p:nvPr>
            <p:ph type="sldNum" sz="quarter" idx="5"/>
          </p:nvPr>
        </p:nvSpPr>
        <p:spPr/>
        <p:txBody>
          <a:bodyPr/>
          <a:lstStyle/>
          <a:p>
            <a:fld id="{2F4F47FF-3395-4D7A-878F-B20F3C76CF02}" type="slidenum">
              <a:rPr lang="de-DE" smtClean="0"/>
              <a:pPr/>
              <a:t>64</a:t>
            </a:fld>
            <a:endParaRPr lang="de-DE" dirty="0"/>
          </a:p>
        </p:txBody>
      </p:sp>
    </p:spTree>
    <p:extLst>
      <p:ext uri="{BB962C8B-B14F-4D97-AF65-F5344CB8AC3E}">
        <p14:creationId xmlns:p14="http://schemas.microsoft.com/office/powerpoint/2010/main" val="21672321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As illustrated in Figure 8.4, the APEC dataset is selected as target task, while the whole dataset of the rest material classes is the source task. In pre-training, the source dataset was first split into 5 folds according to the material classes. Subsequently, a fold of the data (indicated by the green block) is held out to pre-train a DNN model. As a result, 5 pre-trained DNN models are trained using the source dataset, each associated with one material. </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65</a:t>
            </a:fld>
            <a:endParaRPr lang="de-DE" dirty="0"/>
          </a:p>
        </p:txBody>
      </p:sp>
    </p:spTree>
    <p:extLst>
      <p:ext uri="{BB962C8B-B14F-4D97-AF65-F5344CB8AC3E}">
        <p14:creationId xmlns:p14="http://schemas.microsoft.com/office/powerpoint/2010/main" val="1828143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From literature, there a three possible </a:t>
            </a:r>
            <a:r>
              <a:rPr lang="en-US" altLang="zh-CN" dirty="0"/>
              <a:t>advantages due to transfer learning. The metric we use to evaluate the performance of the model is R2. The higher the value, the better the model performance. We compare the R2 value under different amount of training set. The green curve is the model with transfer learning while the black curve without transfer </a:t>
            </a:r>
            <a:r>
              <a:rPr lang="en-US" altLang="zh-CN" dirty="0" err="1"/>
              <a:t>learing</a:t>
            </a:r>
            <a:r>
              <a:rPr lang="en-US" altLang="zh-CN" dirty="0"/>
              <a:t>. It can be found that the green curve has</a:t>
            </a:r>
            <a:r>
              <a:rPr lang="zh-CN" altLang="en-US" dirty="0"/>
              <a:t> </a:t>
            </a:r>
            <a:r>
              <a:rPr lang="en-US" altLang="zh-CN" dirty="0"/>
              <a:t>higher start, higher slope and higher asymptote, which means transfer learning has better performance.</a:t>
            </a:r>
            <a:endParaRPr lang="zh-CN" altLang="en-US" dirty="0"/>
          </a:p>
        </p:txBody>
      </p:sp>
    </p:spTree>
    <p:extLst>
      <p:ext uri="{BB962C8B-B14F-4D97-AF65-F5344CB8AC3E}">
        <p14:creationId xmlns:p14="http://schemas.microsoft.com/office/powerpoint/2010/main" val="41270515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0" i="0" kern="1200" dirty="0">
                <a:solidFill>
                  <a:schemeClr val="tx1"/>
                </a:solidFill>
                <a:effectLst/>
                <a:latin typeface="Arial" panose="020B0604020202020204" pitchFamily="34" charset="0"/>
                <a:ea typeface="+mn-ea"/>
                <a:cs typeface="+mn-cs"/>
              </a:rPr>
              <a:t>From literature, there a three possible </a:t>
            </a:r>
            <a:r>
              <a:rPr lang="en-US" altLang="zh-CN" dirty="0"/>
              <a:t>advantages due to transfer learning. The metric we use to evaluate the performance of the model is R2. The higher the value, the better the model performance. We compare the R2 value under different amount of training set. The green curve is the model with transfer learning while the black curve without transfer </a:t>
            </a:r>
            <a:r>
              <a:rPr lang="en-US" altLang="zh-CN" dirty="0" err="1"/>
              <a:t>learing</a:t>
            </a:r>
            <a:r>
              <a:rPr lang="en-US" altLang="zh-CN" dirty="0"/>
              <a:t>. It can be found that the green curve has</a:t>
            </a:r>
            <a:r>
              <a:rPr lang="zh-CN" altLang="en-US" dirty="0"/>
              <a:t> </a:t>
            </a:r>
            <a:r>
              <a:rPr lang="en-US" altLang="zh-CN" dirty="0"/>
              <a:t>higher start, higher slope and higher asymptote, which means transfer learning has better performance.</a:t>
            </a:r>
            <a:endParaRPr lang="zh-CN" altLang="en-US" dirty="0"/>
          </a:p>
        </p:txBody>
      </p:sp>
    </p:spTree>
    <p:extLst>
      <p:ext uri="{BB962C8B-B14F-4D97-AF65-F5344CB8AC3E}">
        <p14:creationId xmlns:p14="http://schemas.microsoft.com/office/powerpoint/2010/main" val="4276385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This process is repeated for all n. In the above two networks, the transferred layers are frozen. There are two versions of the above two networks where the transferred layers are fine-tuned:</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self transfer network B2B+: just like B2B, but where all layers learn.</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A transfer network A2B+: just like A2B, but where all layers learn.</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Figure 9.2 depicts the difference between frozen weights and fine tuning.</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68</a:t>
            </a:fld>
            <a:endParaRPr lang="de-DE" dirty="0"/>
          </a:p>
        </p:txBody>
      </p:sp>
    </p:spTree>
    <p:extLst>
      <p:ext uri="{BB962C8B-B14F-4D97-AF65-F5344CB8AC3E}">
        <p14:creationId xmlns:p14="http://schemas.microsoft.com/office/powerpoint/2010/main" val="8368607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The process towards an optimised machine parameter setting is recognized as one of the most important steps in injection moulding for improving the quality of moulded products [SWL07]. Since the quality of injection moulded plastic parts can be influenced by process conditions, how to determine the optimal machine setting parameters for different materials becomes the key to improving the part quality.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69</a:t>
            </a:fld>
            <a:endParaRPr lang="de-DE" dirty="0"/>
          </a:p>
        </p:txBody>
      </p:sp>
    </p:spTree>
    <p:extLst>
      <p:ext uri="{BB962C8B-B14F-4D97-AF65-F5344CB8AC3E}">
        <p14:creationId xmlns:p14="http://schemas.microsoft.com/office/powerpoint/2010/main" val="885496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25417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dirty="0"/>
              <a:t>The objective of this thesis is to analyse the possibility to transfer knowledge between processes where different materials are being utilized. As for a conventional deep learning approach, we build a deep neural network, which is abbreviated as DNN. The input of this model are machine settings and material properties. And the output is the product quality values. We hope improve the prediction performance as much as possible. However, this approach faces two challenges: On the one hand, it r</a:t>
            </a:r>
            <a:r>
              <a:rPr lang="en-US" altLang="zh-CN" dirty="0" err="1">
                <a:solidFill>
                  <a:srgbClr val="000000"/>
                </a:solidFill>
                <a:ea typeface="Arial"/>
              </a:rPr>
              <a:t>equires</a:t>
            </a:r>
            <a:r>
              <a:rPr lang="en-US" altLang="zh-CN" dirty="0">
                <a:solidFill>
                  <a:srgbClr val="000000"/>
                </a:solidFill>
                <a:ea typeface="Arial"/>
              </a:rPr>
              <a:t> large ﻿</a:t>
            </a:r>
            <a:r>
              <a:rPr lang="en-GB" altLang="zh-CN" dirty="0"/>
              <a:t>amount of process data to train the models, but </a:t>
            </a:r>
            <a:r>
              <a:rPr lang="en-US" altLang="zh-CN" dirty="0">
                <a:solidFill>
                  <a:srgbClr val="000000"/>
                </a:solidFill>
              </a:rPr>
              <a:t>i</a:t>
            </a:r>
            <a:r>
              <a:rPr lang="en-US" altLang="zh-CN" dirty="0">
                <a:solidFill>
                  <a:srgbClr val="000000"/>
                </a:solidFill>
                <a:ea typeface="Arial"/>
              </a:rPr>
              <a:t>n real-world applications, collecting injection molding data is a costly and time-consuming process. </a:t>
            </a:r>
            <a:r>
              <a:rPr lang="en-GB" altLang="zh-CN" dirty="0"/>
              <a:t>On the other hand, </a:t>
            </a:r>
            <a:r>
              <a:rPr lang="en-US" altLang="zh-CN" dirty="0">
                <a:solidFill>
                  <a:srgbClr val="000000"/>
                </a:solidFill>
              </a:rPr>
              <a:t>there is h</a:t>
            </a:r>
            <a:r>
              <a:rPr lang="en-US" altLang="zh-CN" dirty="0">
                <a:solidFill>
                  <a:srgbClr val="000000"/>
                </a:solidFill>
                <a:ea typeface="Arial"/>
              </a:rPr>
              <a:t>igh training effort of the fitting models in the changes of production process. For example, when we change the product material, the DNN needs to rebuild from scratch. </a:t>
            </a:r>
            <a:r>
              <a:rPr lang="en-GB" altLang="zh-CN" dirty="0"/>
              <a:t>These challenges can be addressed by fostering transfer learning.</a:t>
            </a:r>
          </a:p>
        </p:txBody>
      </p:sp>
      <p:sp>
        <p:nvSpPr>
          <p:cNvPr id="4" name="灯片编号占位符 3"/>
          <p:cNvSpPr>
            <a:spLocks noGrp="1"/>
          </p:cNvSpPr>
          <p:nvPr>
            <p:ph type="sldNum" sz="quarter" idx="5"/>
          </p:nvPr>
        </p:nvSpPr>
        <p:spPr/>
        <p:txBody>
          <a:bodyPr/>
          <a:lstStyle/>
          <a:p>
            <a:fld id="{2F4F47FF-3395-4D7A-878F-B20F3C76CF02}" type="slidenum">
              <a:rPr lang="de-DE" smtClean="0"/>
              <a:pPr/>
              <a:t>5</a:t>
            </a:fld>
            <a:endParaRPr lang="de-DE" dirty="0"/>
          </a:p>
        </p:txBody>
      </p:sp>
    </p:spTree>
    <p:extLst>
      <p:ext uri="{BB962C8B-B14F-4D97-AF65-F5344CB8AC3E}">
        <p14:creationId xmlns:p14="http://schemas.microsoft.com/office/powerpoint/2010/main" val="23590998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72</a:t>
            </a:fld>
            <a:endParaRPr lang="de-DE" dirty="0"/>
          </a:p>
        </p:txBody>
      </p:sp>
    </p:spTree>
    <p:extLst>
      <p:ext uri="{BB962C8B-B14F-4D97-AF65-F5344CB8AC3E}">
        <p14:creationId xmlns:p14="http://schemas.microsoft.com/office/powerpoint/2010/main" val="2729511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360852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74</a:t>
            </a:fld>
            <a:endParaRPr lang="de-DE" dirty="0"/>
          </a:p>
        </p:txBody>
      </p:sp>
    </p:spTree>
    <p:extLst>
      <p:ext uri="{BB962C8B-B14F-4D97-AF65-F5344CB8AC3E}">
        <p14:creationId xmlns:p14="http://schemas.microsoft.com/office/powerpoint/2010/main" val="754302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dirty="0" err="1"/>
              <a:t>Schematics</a:t>
            </a:r>
            <a:r>
              <a:rPr lang="de-DE" altLang="zh-CN" dirty="0"/>
              <a:t> </a:t>
            </a:r>
            <a:r>
              <a:rPr lang="de-DE" altLang="zh-CN" dirty="0" err="1"/>
              <a:t>of</a:t>
            </a:r>
            <a:r>
              <a:rPr lang="de-DE" altLang="zh-CN" dirty="0"/>
              <a:t> </a:t>
            </a:r>
            <a:r>
              <a:rPr lang="de-DE" altLang="zh-CN" dirty="0" err="1"/>
              <a:t>the</a:t>
            </a:r>
            <a:r>
              <a:rPr lang="de-DE" altLang="zh-CN" dirty="0"/>
              <a:t> IM </a:t>
            </a:r>
            <a:r>
              <a:rPr lang="de-DE" altLang="zh-CN" dirty="0" err="1"/>
              <a:t>machine</a:t>
            </a:r>
            <a:r>
              <a:rPr lang="de-DE" altLang="zh-CN" dirty="0"/>
              <a:t> </a:t>
            </a:r>
            <a:r>
              <a:rPr lang="de-DE" altLang="zh-CN" dirty="0" err="1"/>
              <a:t>can</a:t>
            </a:r>
            <a:r>
              <a:rPr lang="de-DE" altLang="zh-CN" dirty="0"/>
              <a:t> </a:t>
            </a:r>
            <a:r>
              <a:rPr lang="de-DE" altLang="zh-CN" dirty="0" err="1"/>
              <a:t>be</a:t>
            </a:r>
            <a:r>
              <a:rPr lang="de-DE" altLang="zh-CN" dirty="0"/>
              <a:t> </a:t>
            </a:r>
            <a:r>
              <a:rPr lang="de-DE" altLang="zh-CN" dirty="0" err="1"/>
              <a:t>seen</a:t>
            </a:r>
            <a:r>
              <a:rPr lang="de-DE" altLang="zh-CN" dirty="0"/>
              <a:t> in </a:t>
            </a:r>
            <a:r>
              <a:rPr lang="de-DE" altLang="zh-CN" dirty="0" err="1"/>
              <a:t>figure</a:t>
            </a:r>
            <a:r>
              <a:rPr lang="de-DE" altLang="zh-CN" dirty="0"/>
              <a:t> </a:t>
            </a:r>
          </a:p>
          <a:p>
            <a:r>
              <a:rPr lang="de-DE" altLang="zh-CN" dirty="0"/>
              <a:t>Kramschuster, A., et al., Quantitative </a:t>
            </a:r>
            <a:r>
              <a:rPr lang="de-DE" altLang="zh-CN" dirty="0" err="1"/>
              <a:t>study</a:t>
            </a:r>
            <a:r>
              <a:rPr lang="de-DE" altLang="zh-CN" dirty="0"/>
              <a:t> </a:t>
            </a:r>
            <a:r>
              <a:rPr lang="de-DE" altLang="zh-CN" dirty="0" err="1"/>
              <a:t>of</a:t>
            </a:r>
            <a:r>
              <a:rPr lang="de-DE" altLang="zh-CN" dirty="0"/>
              <a:t> </a:t>
            </a:r>
            <a:r>
              <a:rPr lang="de-DE" altLang="zh-CN" dirty="0" err="1"/>
              <a:t>shrinkage</a:t>
            </a:r>
            <a:r>
              <a:rPr lang="de-DE" altLang="zh-CN" dirty="0"/>
              <a:t> </a:t>
            </a:r>
            <a:r>
              <a:rPr lang="de-DE" altLang="zh-CN" dirty="0" err="1"/>
              <a:t>and</a:t>
            </a:r>
            <a:r>
              <a:rPr lang="de-DE" altLang="zh-CN" dirty="0"/>
              <a:t> </a:t>
            </a:r>
            <a:r>
              <a:rPr lang="de-DE" altLang="zh-CN" dirty="0" err="1"/>
              <a:t>warpage</a:t>
            </a:r>
            <a:r>
              <a:rPr lang="de-DE" altLang="zh-CN" dirty="0"/>
              <a:t> </a:t>
            </a:r>
            <a:r>
              <a:rPr lang="de-DE" altLang="zh-CN" dirty="0" err="1"/>
              <a:t>behavior</a:t>
            </a:r>
            <a:r>
              <a:rPr lang="de-DE" altLang="zh-CN" dirty="0"/>
              <a:t> </a:t>
            </a:r>
            <a:r>
              <a:rPr lang="de-DE" altLang="zh-CN" dirty="0" err="1"/>
              <a:t>for</a:t>
            </a:r>
            <a:r>
              <a:rPr lang="de-DE" altLang="zh-CN" dirty="0"/>
              <a:t> </a:t>
            </a:r>
            <a:r>
              <a:rPr lang="de-DE" altLang="zh-CN" dirty="0" err="1"/>
              <a:t>microcellular</a:t>
            </a:r>
            <a:r>
              <a:rPr lang="de-DE" altLang="zh-CN" dirty="0"/>
              <a:t> </a:t>
            </a:r>
            <a:r>
              <a:rPr lang="de-DE" altLang="zh-CN" dirty="0" err="1"/>
              <a:t>and</a:t>
            </a:r>
            <a:r>
              <a:rPr lang="de-DE" altLang="zh-CN" dirty="0"/>
              <a:t> </a:t>
            </a:r>
            <a:r>
              <a:rPr lang="de-DE" altLang="zh-CN" dirty="0" err="1"/>
              <a:t>conventional</a:t>
            </a:r>
            <a:r>
              <a:rPr lang="de-DE" altLang="zh-CN" dirty="0"/>
              <a:t> </a:t>
            </a:r>
            <a:r>
              <a:rPr lang="de-DE" altLang="zh-CN" dirty="0" err="1"/>
              <a:t>injection</a:t>
            </a:r>
            <a:r>
              <a:rPr lang="de-DE" altLang="zh-CN" dirty="0"/>
              <a:t> </a:t>
            </a:r>
            <a:r>
              <a:rPr lang="de-DE" altLang="zh-CN" dirty="0" err="1"/>
              <a:t>molding</a:t>
            </a:r>
            <a:r>
              <a:rPr lang="de-DE" altLang="zh-CN" dirty="0"/>
              <a:t>, </a:t>
            </a:r>
            <a:r>
              <a:rPr lang="de-DE" altLang="zh-CN" dirty="0" err="1"/>
              <a:t>Polym</a:t>
            </a:r>
            <a:r>
              <a:rPr lang="de-DE" altLang="zh-CN" dirty="0"/>
              <a:t>. Eng. </a:t>
            </a:r>
            <a:r>
              <a:rPr lang="de-DE" altLang="zh-CN" dirty="0" err="1"/>
              <a:t>Sci</a:t>
            </a:r>
            <a:r>
              <a:rPr lang="de-DE" altLang="zh-CN" dirty="0"/>
              <a:t>., (2005) 45(10): pp. 1408–1418</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76</a:t>
            </a:fld>
            <a:endParaRPr lang="de-DE" dirty="0"/>
          </a:p>
        </p:txBody>
      </p:sp>
    </p:spTree>
    <p:extLst>
      <p:ext uri="{BB962C8B-B14F-4D97-AF65-F5344CB8AC3E}">
        <p14:creationId xmlns:p14="http://schemas.microsoft.com/office/powerpoint/2010/main" val="28549669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Injection moulding is a complex process, from design, fabrication, assembly, testing, and finally being put into use. Throughout the life cycle, there are many factors affecting injection moulding quality from all kind of aspects of raw material properties, mould design, injection moulding machine setting and so on.</a:t>
            </a:r>
            <a:r>
              <a:rPr lang="zh-CN" altLang="en-US" sz="1200" b="0" i="0" kern="1200" dirty="0">
                <a:solidFill>
                  <a:schemeClr val="tx1"/>
                </a:solidFill>
                <a:effectLst/>
                <a:latin typeface="Arial" panose="020B0604020202020204" pitchFamily="34" charset="0"/>
                <a:ea typeface="+mn-ea"/>
                <a:cs typeface="+mn-cs"/>
              </a:rPr>
              <a:t> </a:t>
            </a:r>
            <a:r>
              <a:rPr lang="en-US" altLang="zh-CN" sz="1200" b="0" i="0" kern="1200" dirty="0">
                <a:solidFill>
                  <a:schemeClr val="tx1"/>
                </a:solidFill>
                <a:effectLst/>
                <a:latin typeface="Arial" panose="020B0604020202020204" pitchFamily="34" charset="0"/>
                <a:ea typeface="+mn-ea"/>
                <a:cs typeface="+mn-cs"/>
              </a:rPr>
              <a:t>A better control of these influence factors allows for a better final quality of the injection </a:t>
            </a:r>
            <a:r>
              <a:rPr lang="en-US" altLang="zh-CN" sz="1200" b="0" i="0" kern="1200" dirty="0" err="1">
                <a:solidFill>
                  <a:schemeClr val="tx1"/>
                </a:solidFill>
                <a:effectLst/>
                <a:latin typeface="Arial" panose="020B0604020202020204" pitchFamily="34" charset="0"/>
                <a:ea typeface="+mn-ea"/>
                <a:cs typeface="+mn-cs"/>
              </a:rPr>
              <a:t>moulding</a:t>
            </a:r>
            <a:r>
              <a:rPr lang="en-US" altLang="zh-CN" sz="1200" b="0" i="0" kern="1200" dirty="0">
                <a:solidFill>
                  <a:schemeClr val="tx1"/>
                </a:solidFill>
                <a:effectLst/>
                <a:latin typeface="Arial" panose="020B0604020202020204" pitchFamily="34" charset="0"/>
                <a:ea typeface="+mn-ea"/>
                <a:cs typeface="+mn-cs"/>
              </a:rPr>
              <a:t> products.</a:t>
            </a:r>
            <a:r>
              <a:rPr lang="zh-CN" altLang="zh-CN" dirty="0">
                <a:effectLst/>
              </a:rPr>
              <a:t> </a:t>
            </a:r>
            <a:endParaRPr lang="zh-CN" altLang="zh-CN" sz="1200" b="0" i="0" kern="1200" dirty="0">
              <a:solidFill>
                <a:schemeClr val="tx1"/>
              </a:solidFill>
              <a:effectLst/>
              <a:latin typeface="Arial" panose="020B0604020202020204" pitchFamily="34" charset="0"/>
              <a:ea typeface="+mn-ea"/>
              <a:cs typeface="+mn-cs"/>
            </a:endParaRPr>
          </a:p>
        </p:txBody>
      </p:sp>
      <p:sp>
        <p:nvSpPr>
          <p:cNvPr id="4" name="Foliennummernplatzhalter 3"/>
          <p:cNvSpPr>
            <a:spLocks noGrp="1"/>
          </p:cNvSpPr>
          <p:nvPr>
            <p:ph type="sldNum" sz="quarter" idx="5"/>
          </p:nvPr>
        </p:nvSpPr>
        <p:spPr/>
        <p:txBody>
          <a:bodyPr/>
          <a:lstStyle/>
          <a:p>
            <a:fld id="{2F4F47FF-3395-4D7A-878F-B20F3C76CF02}" type="slidenum">
              <a:rPr lang="de-DE" smtClean="0"/>
              <a:pPr/>
              <a:t>77</a:t>
            </a:fld>
            <a:endParaRPr lang="de-DE" dirty="0"/>
          </a:p>
        </p:txBody>
      </p:sp>
    </p:spTree>
    <p:extLst>
      <p:ext uri="{BB962C8B-B14F-4D97-AF65-F5344CB8AC3E}">
        <p14:creationId xmlns:p14="http://schemas.microsoft.com/office/powerpoint/2010/main" val="7298797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https://techblog.cdiscount.com/assets/images/DataScience/automl/ML_process.png</a:t>
            </a:r>
            <a:r>
              <a:rPr lang="en-GB" altLang="zh-CN" sz="1200" b="0" i="0" kern="1200" dirty="0">
                <a:solidFill>
                  <a:schemeClr val="tx1"/>
                </a:solidFill>
                <a:effectLst/>
                <a:latin typeface="Arial" panose="020B0604020202020204" pitchFamily="34" charset="0"/>
                <a:ea typeface="+mn-ea"/>
                <a:cs typeface="+mn-cs"/>
              </a:rPr>
              <a:t>[Osm19]</a:t>
            </a:r>
            <a:r>
              <a:rPr lang="zh-CN" altLang="zh-CN" dirty="0">
                <a:effectLst/>
              </a:rPr>
              <a:t> </a:t>
            </a:r>
            <a:endParaRPr lang="zh-CN" altLang="en-US" dirty="0"/>
          </a:p>
        </p:txBody>
      </p:sp>
    </p:spTree>
    <p:extLst>
      <p:ext uri="{BB962C8B-B14F-4D97-AF65-F5344CB8AC3E}">
        <p14:creationId xmlns:p14="http://schemas.microsoft.com/office/powerpoint/2010/main" val="1575061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80</a:t>
            </a:fld>
            <a:endParaRPr lang="de-DE" dirty="0"/>
          </a:p>
        </p:txBody>
      </p:sp>
    </p:spTree>
    <p:extLst>
      <p:ext uri="{BB962C8B-B14F-4D97-AF65-F5344CB8AC3E}">
        <p14:creationId xmlns:p14="http://schemas.microsoft.com/office/powerpoint/2010/main" val="22001912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noProof="0" dirty="0"/>
              <a:t>Procedure of five-fold cross validation (CV). The training set in each CV trial consisted of 80% of all samples randomly drawn from the dataset representing 16 cells, while the remaining 20% of the samples were used to form the validation set. </a:t>
            </a:r>
          </a:p>
        </p:txBody>
      </p:sp>
      <p:sp>
        <p:nvSpPr>
          <p:cNvPr id="4" name="灯片编号占位符 3"/>
          <p:cNvSpPr>
            <a:spLocks noGrp="1"/>
          </p:cNvSpPr>
          <p:nvPr>
            <p:ph type="sldNum" sz="quarter" idx="5"/>
          </p:nvPr>
        </p:nvSpPr>
        <p:spPr/>
        <p:txBody>
          <a:bodyPr/>
          <a:lstStyle/>
          <a:p>
            <a:fld id="{2F4F47FF-3395-4D7A-878F-B20F3C76CF02}" type="slidenum">
              <a:rPr lang="de-DE" smtClean="0"/>
              <a:pPr/>
              <a:t>83</a:t>
            </a:fld>
            <a:endParaRPr lang="de-DE" dirty="0"/>
          </a:p>
        </p:txBody>
      </p:sp>
    </p:spTree>
    <p:extLst>
      <p:ext uri="{BB962C8B-B14F-4D97-AF65-F5344CB8AC3E}">
        <p14:creationId xmlns:p14="http://schemas.microsoft.com/office/powerpoint/2010/main" val="1725526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84</a:t>
            </a:fld>
            <a:endParaRPr lang="de-DE" dirty="0"/>
          </a:p>
        </p:txBody>
      </p:sp>
    </p:spTree>
    <p:extLst>
      <p:ext uri="{BB962C8B-B14F-4D97-AF65-F5344CB8AC3E}">
        <p14:creationId xmlns:p14="http://schemas.microsoft.com/office/powerpoint/2010/main" val="38239822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Arial" panose="020B0604020202020204" pitchFamily="34" charset="0"/>
                <a:ea typeface="+mn-ea"/>
                <a:cs typeface="+mn-cs"/>
              </a:rPr>
              <a:t>Difference between multitask learning and traditional single task learning. In MTL the learning process involves all the tasks and is performed jointly, allowing the exchange of information.</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85</a:t>
            </a:fld>
            <a:endParaRPr lang="de-DE" dirty="0"/>
          </a:p>
        </p:txBody>
      </p:sp>
    </p:spTree>
    <p:extLst>
      <p:ext uri="{BB962C8B-B14F-4D97-AF65-F5344CB8AC3E}">
        <p14:creationId xmlns:p14="http://schemas.microsoft.com/office/powerpoint/2010/main" val="162376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second part is </a:t>
            </a:r>
            <a:r>
              <a:rPr kumimoji="1" lang="en-GB" dirty="0">
                <a:solidFill>
                  <a:prstClr val="black"/>
                </a:solidFill>
                <a:latin typeface="Arial" panose="020B0604020202020204" pitchFamily="34" charset="0"/>
                <a:cs typeface="Arial" panose="020B0604020202020204" pitchFamily="34" charset="0"/>
              </a:rPr>
              <a:t>d</a:t>
            </a:r>
            <a:r>
              <a:rPr kumimoji="1" lang="en-GB" altLang="zh-CN" dirty="0">
                <a:solidFill>
                  <a:prstClr val="black"/>
                </a:solidFill>
                <a:latin typeface="Arial" panose="020B0604020202020204" pitchFamily="34" charset="0"/>
                <a:cs typeface="Arial" panose="020B0604020202020204" pitchFamily="34" charset="0"/>
              </a:rPr>
              <a:t>ataset description and feature ranking.</a:t>
            </a:r>
          </a:p>
        </p:txBody>
      </p:sp>
      <p:sp>
        <p:nvSpPr>
          <p:cNvPr id="4" name="灯片编号占位符 3"/>
          <p:cNvSpPr>
            <a:spLocks noGrp="1"/>
          </p:cNvSpPr>
          <p:nvPr>
            <p:ph type="sldNum" sz="quarter" idx="5"/>
          </p:nvPr>
        </p:nvSpPr>
        <p:spPr/>
        <p:txBody>
          <a:bodyPr/>
          <a:lstStyle/>
          <a:p>
            <a:fld id="{2F4F47FF-3395-4D7A-878F-B20F3C76CF02}" type="slidenum">
              <a:rPr lang="de-DE" smtClean="0"/>
              <a:pPr/>
              <a:t>9</a:t>
            </a:fld>
            <a:endParaRPr lang="de-DE" dirty="0"/>
          </a:p>
        </p:txBody>
      </p:sp>
    </p:spTree>
    <p:extLst>
      <p:ext uri="{BB962C8B-B14F-4D97-AF65-F5344CB8AC3E}">
        <p14:creationId xmlns:p14="http://schemas.microsoft.com/office/powerpoint/2010/main" val="416998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Arial" panose="020B0604020202020204" pitchFamily="34" charset="0"/>
                <a:ea typeface="+mn-ea"/>
                <a:cs typeface="+mn-cs"/>
              </a:rPr>
              <a:t>The circle describes the perceptron, in which is applied the linear combination and the activation function.</a:t>
            </a:r>
            <a:r>
              <a:rPr lang="zh-CN" altLang="zh-CN" dirty="0">
                <a:effectLst/>
              </a:rPr>
              <a:t> </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86</a:t>
            </a:fld>
            <a:endParaRPr lang="de-DE" dirty="0"/>
          </a:p>
        </p:txBody>
      </p:sp>
    </p:spTree>
    <p:extLst>
      <p:ext uri="{BB962C8B-B14F-4D97-AF65-F5344CB8AC3E}">
        <p14:creationId xmlns:p14="http://schemas.microsoft.com/office/powerpoint/2010/main" val="30273650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87</a:t>
            </a:fld>
            <a:endParaRPr lang="de-DE" dirty="0"/>
          </a:p>
        </p:txBody>
      </p:sp>
    </p:spTree>
    <p:extLst>
      <p:ext uri="{BB962C8B-B14F-4D97-AF65-F5344CB8AC3E}">
        <p14:creationId xmlns:p14="http://schemas.microsoft.com/office/powerpoint/2010/main" val="42382465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anose="020B0604020202020204" pitchFamily="34" charset="0"/>
                <a:ea typeface="+mn-ea"/>
                <a:cs typeface="+mn-cs"/>
              </a:rPr>
              <a:t>In transfer learning the information flows in one direction only, from the source task to the target task. In multitask learning, information can flow freely among all tasks</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91</a:t>
            </a:fld>
            <a:endParaRPr lang="de-DE" dirty="0"/>
          </a:p>
        </p:txBody>
      </p:sp>
    </p:spTree>
    <p:extLst>
      <p:ext uri="{BB962C8B-B14F-4D97-AF65-F5344CB8AC3E}">
        <p14:creationId xmlns:p14="http://schemas.microsoft.com/office/powerpoint/2010/main" val="14993052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95</a:t>
            </a:fld>
            <a:endParaRPr lang="de-DE" dirty="0"/>
          </a:p>
        </p:txBody>
      </p:sp>
    </p:spTree>
    <p:extLst>
      <p:ext uri="{BB962C8B-B14F-4D97-AF65-F5344CB8AC3E}">
        <p14:creationId xmlns:p14="http://schemas.microsoft.com/office/powerpoint/2010/main" val="3037669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97</a:t>
            </a:fld>
            <a:endParaRPr lang="de-DE" dirty="0"/>
          </a:p>
        </p:txBody>
      </p:sp>
    </p:spTree>
    <p:extLst>
      <p:ext uri="{BB962C8B-B14F-4D97-AF65-F5344CB8AC3E}">
        <p14:creationId xmlns:p14="http://schemas.microsoft.com/office/powerpoint/2010/main" val="3887346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104</a:t>
            </a:fld>
            <a:endParaRPr lang="de-DE" dirty="0"/>
          </a:p>
        </p:txBody>
      </p:sp>
    </p:spTree>
    <p:extLst>
      <p:ext uri="{BB962C8B-B14F-4D97-AF65-F5344CB8AC3E}">
        <p14:creationId xmlns:p14="http://schemas.microsoft.com/office/powerpoint/2010/main" val="297781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materials belong to different material series and also produced by different manufacturers.</a:t>
            </a:r>
          </a:p>
          <a:p>
            <a:r>
              <a:rPr kumimoji="1" lang="en-GB" altLang="zh-CN" sz="1200" b="0" i="0" kern="1200" dirty="0">
                <a:solidFill>
                  <a:schemeClr val="tx1"/>
                </a:solidFill>
                <a:effectLst/>
                <a:latin typeface="Arial" panose="020B0604020202020204" pitchFamily="34" charset="0"/>
                <a:ea typeface="+mn-ea"/>
                <a:cs typeface="+mn-cs"/>
              </a:rPr>
              <a:t>APEC: </a:t>
            </a:r>
            <a:r>
              <a:rPr lang="de-DE" altLang="zh-CN" sz="1200" b="0" i="0" kern="1200" dirty="0" err="1">
                <a:solidFill>
                  <a:schemeClr val="tx1"/>
                </a:solidFill>
                <a:effectLst/>
                <a:latin typeface="Arial" panose="020B0604020202020204" pitchFamily="34" charset="0"/>
                <a:ea typeface="+mn-ea"/>
                <a:cs typeface="+mn-cs"/>
              </a:rPr>
              <a:t>Heat</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resistance</a:t>
            </a:r>
            <a:r>
              <a:rPr lang="de-DE" altLang="zh-CN" sz="1200" b="0" i="0" kern="1200" dirty="0">
                <a:solidFill>
                  <a:schemeClr val="tx1"/>
                </a:solidFill>
                <a:effectLst/>
                <a:latin typeface="Arial" panose="020B0604020202020204" pitchFamily="34" charset="0"/>
                <a:ea typeface="+mn-ea"/>
                <a:cs typeface="+mn-cs"/>
              </a:rPr>
              <a:t> in </a:t>
            </a:r>
            <a:r>
              <a:rPr lang="de-DE" altLang="zh-CN" sz="1200" b="0" i="0" kern="1200" dirty="0" err="1">
                <a:solidFill>
                  <a:schemeClr val="tx1"/>
                </a:solidFill>
                <a:effectLst/>
                <a:latin typeface="Arial" panose="020B0604020202020204" pitchFamily="34" charset="0"/>
                <a:ea typeface="+mn-ea"/>
                <a:cs typeface="+mn-cs"/>
              </a:rPr>
              <a:t>the</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secondary</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production</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process</a:t>
            </a:r>
            <a:r>
              <a:rPr lang="de-DE" altLang="zh-CN" sz="1200" b="0" i="0" kern="1200" dirty="0">
                <a:solidFill>
                  <a:schemeClr val="tx1"/>
                </a:solidFill>
                <a:effectLst/>
                <a:latin typeface="Arial" panose="020B0604020202020204" pitchFamily="34" charset="0"/>
                <a:ea typeface="+mn-ea"/>
                <a:cs typeface="+mn-cs"/>
              </a:rPr>
              <a:t> </a:t>
            </a:r>
            <a:r>
              <a:rPr lang="de-DE" altLang="zh-CN" sz="1200" b="0" i="0" kern="1200" dirty="0" err="1">
                <a:solidFill>
                  <a:schemeClr val="tx1"/>
                </a:solidFill>
                <a:effectLst/>
                <a:latin typeface="Arial" panose="020B0604020202020204" pitchFamily="34" charset="0"/>
                <a:ea typeface="+mn-ea"/>
                <a:cs typeface="+mn-cs"/>
              </a:rPr>
              <a:t>of</a:t>
            </a:r>
            <a:r>
              <a:rPr lang="de-DE" altLang="zh-CN" sz="1200" b="0" i="0" kern="1200" dirty="0">
                <a:solidFill>
                  <a:schemeClr val="tx1"/>
                </a:solidFill>
                <a:effectLst/>
                <a:latin typeface="Arial" panose="020B0604020202020204" pitchFamily="34" charset="0"/>
                <a:ea typeface="+mn-ea"/>
                <a:cs typeface="+mn-cs"/>
              </a:rPr>
              <a:t> smart </a:t>
            </a:r>
            <a:r>
              <a:rPr lang="de-DE" altLang="zh-CN" sz="1200" b="0" i="0" kern="1200" dirty="0" err="1">
                <a:solidFill>
                  <a:schemeClr val="tx1"/>
                </a:solidFill>
                <a:effectLst/>
                <a:latin typeface="Arial" panose="020B0604020202020204" pitchFamily="34" charset="0"/>
                <a:ea typeface="+mn-ea"/>
                <a:cs typeface="+mn-cs"/>
              </a:rPr>
              <a:t>devices</a:t>
            </a:r>
            <a:r>
              <a:rPr lang="de-DE" altLang="zh-CN" sz="1200" b="0" i="0" kern="1200" dirty="0">
                <a:solidFill>
                  <a:schemeClr val="tx1"/>
                </a:solidFill>
                <a:effectLst/>
                <a:latin typeface="Arial" panose="020B0604020202020204" pitchFamily="34" charset="0"/>
                <a:ea typeface="+mn-ea"/>
                <a:cs typeface="+mn-cs"/>
              </a:rPr>
              <a:t>.</a:t>
            </a:r>
          </a:p>
        </p:txBody>
      </p:sp>
      <p:sp>
        <p:nvSpPr>
          <p:cNvPr id="4" name="灯片编号占位符 3"/>
          <p:cNvSpPr>
            <a:spLocks noGrp="1"/>
          </p:cNvSpPr>
          <p:nvPr>
            <p:ph type="sldNum" sz="quarter" idx="5"/>
          </p:nvPr>
        </p:nvSpPr>
        <p:spPr/>
        <p:txBody>
          <a:bodyPr/>
          <a:lstStyle/>
          <a:p>
            <a:fld id="{2F4F47FF-3395-4D7A-878F-B20F3C76CF02}" type="slidenum">
              <a:rPr lang="de-DE" smtClean="0"/>
              <a:pPr/>
              <a:t>10</a:t>
            </a:fld>
            <a:endParaRPr lang="de-DE" dirty="0"/>
          </a:p>
        </p:txBody>
      </p:sp>
    </p:spTree>
    <p:extLst>
      <p:ext uri="{BB962C8B-B14F-4D97-AF65-F5344CB8AC3E}">
        <p14:creationId xmlns:p14="http://schemas.microsoft.com/office/powerpoint/2010/main" val="41867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200" b="0" i="0" kern="1200" dirty="0">
                <a:solidFill>
                  <a:schemeClr val="tx1"/>
                </a:solidFill>
                <a:effectLst/>
                <a:latin typeface="Arial" panose="020B0604020202020204" pitchFamily="34" charset="0"/>
                <a:ea typeface="+mn-ea"/>
                <a:cs typeface="+mn-cs"/>
              </a:rPr>
              <a:t>We simulate the injection </a:t>
            </a:r>
            <a:r>
              <a:rPr lang="en-GB" altLang="zh-CN" sz="1200" b="0" i="0" kern="1200" dirty="0" err="1">
                <a:solidFill>
                  <a:schemeClr val="tx1"/>
                </a:solidFill>
                <a:effectLst/>
                <a:latin typeface="Arial" panose="020B0604020202020204" pitchFamily="34" charset="0"/>
                <a:ea typeface="+mn-ea"/>
                <a:cs typeface="+mn-cs"/>
              </a:rPr>
              <a:t>molding</a:t>
            </a:r>
            <a:r>
              <a:rPr lang="en-GB" altLang="zh-CN" sz="1200" b="0" i="0" kern="1200" dirty="0">
                <a:solidFill>
                  <a:schemeClr val="tx1"/>
                </a:solidFill>
                <a:effectLst/>
                <a:latin typeface="Arial" panose="020B0604020202020204" pitchFamily="34" charset="0"/>
                <a:ea typeface="+mn-ea"/>
                <a:cs typeface="+mn-cs"/>
              </a:rPr>
              <a:t> process of a toy building block with 4x2 studs in a software CADMOULD 10. We apply the simulation for 60 materials. 77 experiments of different process conditions are used for each of the </a:t>
            </a:r>
            <a:r>
              <a:rPr lang="en-GB" altLang="zh-CN" sz="1200" b="0" i="0" kern="1200" dirty="0" err="1">
                <a:solidFill>
                  <a:schemeClr val="tx1"/>
                </a:solidFill>
                <a:effectLst/>
                <a:latin typeface="Arial" panose="020B0604020202020204" pitchFamily="34" charset="0"/>
                <a:ea typeface="+mn-ea"/>
                <a:cs typeface="+mn-cs"/>
              </a:rPr>
              <a:t>material.There</a:t>
            </a:r>
            <a:r>
              <a:rPr lang="en-GB" altLang="zh-CN" sz="1200" b="0" i="0" kern="1200" dirty="0">
                <a:solidFill>
                  <a:schemeClr val="tx1"/>
                </a:solidFill>
                <a:effectLst/>
                <a:latin typeface="Arial" panose="020B0604020202020204" pitchFamily="34" charset="0"/>
                <a:ea typeface="+mn-ea"/>
                <a:cs typeface="+mn-cs"/>
              </a:rPr>
              <a:t> are 6 machine settings feature and 44 material properties features as the input of DNN model. The output are 5 quality values. </a:t>
            </a:r>
          </a:p>
          <a:p>
            <a:endParaRPr lang="en-GB"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contains two kinds of features: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Machine setting features: For each part, six machine setting parameters of the process are varied, namely holding pressure level, holding pressure time, mould temperature, cooling time, melt temperature, and volume ﬂow in a central composite experimental design with 77 test points.</a:t>
            </a:r>
            <a:endParaRPr lang="zh-CN" altLang="zh-CN" sz="1200" b="0" i="0" kern="1200" dirty="0">
              <a:solidFill>
                <a:schemeClr val="tx1"/>
              </a:solidFill>
              <a:effectLst/>
              <a:latin typeface="Arial" panose="020B0604020202020204" pitchFamily="34" charset="0"/>
              <a:ea typeface="+mn-ea"/>
              <a:cs typeface="+mn-cs"/>
            </a:endParaRPr>
          </a:p>
          <a:p>
            <a:pPr lvl="0"/>
            <a:r>
              <a:rPr lang="en-GB" altLang="zh-CN" sz="1200" b="0" i="0" kern="1200" dirty="0">
                <a:solidFill>
                  <a:schemeClr val="tx1"/>
                </a:solidFill>
                <a:effectLst/>
                <a:latin typeface="Arial" panose="020B0604020202020204" pitchFamily="34" charset="0"/>
                <a:ea typeface="+mn-ea"/>
                <a:cs typeface="+mn-cs"/>
              </a:rPr>
              <a:t>Material property features: For totally 60 different materials, there are 138 physical, chemical, electronic, thermodynamic, and mechanical properties for each material. The dataset is exported from </a:t>
            </a:r>
            <a:r>
              <a:rPr lang="en-GB" altLang="zh-CN" sz="1200" b="0" i="0" kern="1200" dirty="0" err="1">
                <a:solidFill>
                  <a:schemeClr val="tx1"/>
                </a:solidFill>
                <a:effectLst/>
                <a:latin typeface="Arial" panose="020B0604020202020204" pitchFamily="34" charset="0"/>
                <a:ea typeface="+mn-ea"/>
                <a:cs typeface="+mn-cs"/>
              </a:rPr>
              <a:t>CADMould</a:t>
            </a:r>
            <a:r>
              <a:rPr lang="en-GB" altLang="zh-CN" sz="1200" b="0" i="0" kern="1200" dirty="0">
                <a:solidFill>
                  <a:schemeClr val="tx1"/>
                </a:solidFill>
                <a:effectLst/>
                <a:latin typeface="Arial" panose="020B0604020202020204" pitchFamily="34" charset="0"/>
                <a:ea typeface="+mn-ea"/>
                <a:cs typeface="+mn-cs"/>
              </a:rPr>
              <a:t> database.</a:t>
            </a:r>
            <a:endParaRPr lang="zh-CN" altLang="zh-CN" sz="1200" b="0" i="0" kern="1200" dirty="0">
              <a:solidFill>
                <a:schemeClr val="tx1"/>
              </a:solidFill>
              <a:effectLst/>
              <a:latin typeface="Arial" panose="020B0604020202020204" pitchFamily="34" charset="0"/>
              <a:ea typeface="+mn-ea"/>
              <a:cs typeface="+mn-cs"/>
            </a:endParaRPr>
          </a:p>
          <a:p>
            <a:r>
              <a:rPr lang="en-GB" altLang="zh-CN" sz="1200" b="0" i="0" kern="1200" dirty="0">
                <a:solidFill>
                  <a:schemeClr val="tx1"/>
                </a:solidFill>
                <a:effectLst/>
                <a:latin typeface="Arial" panose="020B0604020202020204" pitchFamily="34" charset="0"/>
                <a:ea typeface="+mn-ea"/>
                <a:cs typeface="+mn-cs"/>
              </a:rPr>
              <a:t>The total dataset also includes five product quality values to measure the product quality.</a:t>
            </a:r>
            <a:endParaRPr lang="zh-CN" altLang="zh-CN" sz="1200" b="0" i="0" kern="1200" dirty="0">
              <a:solidFill>
                <a:schemeClr val="tx1"/>
              </a:solidFill>
              <a:effectLst/>
              <a:latin typeface="Arial" panose="020B0604020202020204" pitchFamily="34" charset="0"/>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2F4F47FF-3395-4D7A-878F-B20F3C76CF02}" type="slidenum">
              <a:rPr lang="de-DE" smtClean="0"/>
              <a:pPr/>
              <a:t>11</a:t>
            </a:fld>
            <a:endParaRPr lang="de-DE" dirty="0"/>
          </a:p>
        </p:txBody>
      </p:sp>
    </p:spTree>
    <p:extLst>
      <p:ext uri="{BB962C8B-B14F-4D97-AF65-F5344CB8AC3E}">
        <p14:creationId xmlns:p14="http://schemas.microsoft.com/office/powerpoint/2010/main" val="285351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72481" y="333376"/>
            <a:ext cx="9360469" cy="719138"/>
          </a:xfrm>
        </p:spPr>
        <p:txBody>
          <a:bodyPr/>
          <a:lstStyle>
            <a:lvl1pPr>
              <a:defRPr/>
            </a:lvl1pPr>
          </a:lstStyle>
          <a:p>
            <a:r>
              <a:rPr lang="de-DE" dirty="0"/>
              <a:t>Titelmasterformat durch Klicken </a:t>
            </a:r>
            <a:br>
              <a:rPr lang="de-DE" dirty="0"/>
            </a:br>
            <a:r>
              <a:rPr lang="de-DE" dirty="0"/>
              <a:t>bearbeiten</a:t>
            </a:r>
          </a:p>
        </p:txBody>
      </p:sp>
      <p:sp>
        <p:nvSpPr>
          <p:cNvPr id="3" name="Inhaltsplatzhalter 2"/>
          <p:cNvSpPr>
            <a:spLocks noGrp="1"/>
          </p:cNvSpPr>
          <p:nvPr>
            <p:ph sz="half" idx="1" hasCustomPrompt="1"/>
          </p:nvPr>
        </p:nvSpPr>
        <p:spPr>
          <a:xfrm>
            <a:off x="272480" y="1268414"/>
            <a:ext cx="9361040" cy="4897436"/>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50703" y="5157192"/>
            <a:ext cx="8892774" cy="1008658"/>
          </a:xfrm>
        </p:spPr>
        <p:txBody>
          <a:bodyPr/>
          <a:lstStyle>
            <a:lvl1pPr marL="0" indent="0" algn="l">
              <a:buNone/>
              <a:defRPr b="0">
                <a:solidFill>
                  <a:srgbClr val="63636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7" name="Rechteck 6"/>
          <p:cNvSpPr/>
          <p:nvPr userDrawn="1"/>
        </p:nvSpPr>
        <p:spPr>
          <a:xfrm>
            <a:off x="273049" y="3716338"/>
            <a:ext cx="9632951" cy="1250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50488" y="3781122"/>
            <a:ext cx="8892774" cy="800011"/>
          </a:xfrm>
        </p:spPr>
        <p:txBody>
          <a:bodyPr/>
          <a:lstStyle>
            <a:lvl1pPr>
              <a:defRPr>
                <a:solidFill>
                  <a:schemeClr val="bg1"/>
                </a:solidFill>
              </a:defRPr>
            </a:lvl1pPr>
          </a:lstStyle>
          <a:p>
            <a:r>
              <a:rPr lang="de-DE" dirty="0"/>
              <a:t>Titelmasterformat durch Klicken bearbeiten</a:t>
            </a:r>
          </a:p>
        </p:txBody>
      </p:sp>
      <p:sp>
        <p:nvSpPr>
          <p:cNvPr id="5" name="Bildplatzhalter 4"/>
          <p:cNvSpPr>
            <a:spLocks noGrp="1"/>
          </p:cNvSpPr>
          <p:nvPr>
            <p:ph type="pic" sz="quarter" idx="10" hasCustomPrompt="1"/>
          </p:nvPr>
        </p:nvSpPr>
        <p:spPr>
          <a:xfrm>
            <a:off x="273050" y="1546889"/>
            <a:ext cx="3110400" cy="1944000"/>
          </a:xfrm>
        </p:spPr>
        <p:txBody>
          <a:bodyPr/>
          <a:lstStyle/>
          <a:p>
            <a:r>
              <a:rPr lang="de-DE" dirty="0"/>
              <a:t> </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0454" y="333374"/>
            <a:ext cx="2667950" cy="503265"/>
          </a:xfrm>
          <a:prstGeom prst="rect">
            <a:avLst/>
          </a:prstGeom>
        </p:spPr>
      </p:pic>
      <p:sp>
        <p:nvSpPr>
          <p:cNvPr id="8" name="Bildplatzhalter 4"/>
          <p:cNvSpPr>
            <a:spLocks noGrp="1"/>
          </p:cNvSpPr>
          <p:nvPr>
            <p:ph type="pic" sz="quarter" idx="11" hasCustomPrompt="1"/>
          </p:nvPr>
        </p:nvSpPr>
        <p:spPr>
          <a:xfrm>
            <a:off x="3549155" y="1556438"/>
            <a:ext cx="3110400" cy="1944000"/>
          </a:xfrm>
        </p:spPr>
        <p:txBody>
          <a:bodyPr/>
          <a:lstStyle/>
          <a:p>
            <a:r>
              <a:rPr lang="de-DE" dirty="0"/>
              <a:t> </a:t>
            </a:r>
          </a:p>
        </p:txBody>
      </p:sp>
      <p:sp>
        <p:nvSpPr>
          <p:cNvPr id="9" name="Bildplatzhalter 4"/>
          <p:cNvSpPr>
            <a:spLocks noGrp="1"/>
          </p:cNvSpPr>
          <p:nvPr>
            <p:ph type="pic" sz="quarter" idx="12" hasCustomPrompt="1"/>
          </p:nvPr>
        </p:nvSpPr>
        <p:spPr>
          <a:xfrm>
            <a:off x="6825260" y="1556438"/>
            <a:ext cx="3110400" cy="1944000"/>
          </a:xfrm>
        </p:spPr>
        <p:txBody>
          <a:bodyPr/>
          <a:lstStyle/>
          <a:p>
            <a:r>
              <a:rPr lang="de-DE" dirty="0"/>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sp>
        <p:nvSpPr>
          <p:cNvPr id="6" name="Rechteck 5"/>
          <p:cNvSpPr/>
          <p:nvPr userDrawn="1"/>
        </p:nvSpPr>
        <p:spPr>
          <a:xfrm>
            <a:off x="273050" y="2708920"/>
            <a:ext cx="9633520" cy="720080"/>
          </a:xfrm>
          <a:prstGeom prst="rect">
            <a:avLst/>
          </a:prstGeom>
          <a:solidFill>
            <a:srgbClr val="00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8" name="Rechteck 7"/>
          <p:cNvSpPr/>
          <p:nvPr userDrawn="1"/>
        </p:nvSpPr>
        <p:spPr>
          <a:xfrm>
            <a:off x="273050" y="3429000"/>
            <a:ext cx="9633520" cy="2088232"/>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2" name="Titel 1"/>
          <p:cNvSpPr txBox="1"/>
          <p:nvPr userDrawn="1"/>
        </p:nvSpPr>
        <p:spPr>
          <a:xfrm>
            <a:off x="250825" y="1268413"/>
            <a:ext cx="8892774" cy="719138"/>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baseline="0">
                <a:solidFill>
                  <a:schemeClr val="bg1"/>
                </a:solidFill>
                <a:latin typeface="+mj-lt"/>
                <a:ea typeface="+mj-ea"/>
                <a:cs typeface="+mj-cs"/>
              </a:defRPr>
            </a:lvl1pPr>
          </a:lstStyle>
          <a:p>
            <a:r>
              <a:rPr lang="de-DE" dirty="0">
                <a:solidFill>
                  <a:srgbClr val="00AC5B"/>
                </a:solidFill>
              </a:rPr>
              <a:t>Das Institut für Kunststoffverarbeitung </a:t>
            </a:r>
            <a:br>
              <a:rPr lang="de-DE" dirty="0">
                <a:solidFill>
                  <a:srgbClr val="00AC5B"/>
                </a:solidFill>
              </a:rPr>
            </a:br>
            <a:r>
              <a:rPr lang="de-DE" dirty="0">
                <a:solidFill>
                  <a:srgbClr val="00AC5B"/>
                </a:solidFill>
              </a:rPr>
              <a:t>Nachwuchs. Netzwerk. Innovationen.</a:t>
            </a:r>
          </a:p>
        </p:txBody>
      </p:sp>
      <p:sp>
        <p:nvSpPr>
          <p:cNvPr id="7" name="Textfeld 6"/>
          <p:cNvSpPr txBox="1"/>
          <p:nvPr userDrawn="1"/>
        </p:nvSpPr>
        <p:spPr bwMode="auto">
          <a:xfrm>
            <a:off x="372716" y="2852936"/>
            <a:ext cx="9205023"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marL="0" indent="0" defTabSz="914400">
              <a:lnSpc>
                <a:spcPct val="100000"/>
              </a:lnSpc>
              <a:spcBef>
                <a:spcPts val="0"/>
              </a:spcBef>
              <a:buClr>
                <a:srgbClr val="00AC5B"/>
              </a:buClr>
              <a:buFont typeface="Wingdings" panose="05000000000000000000" pitchFamily="2" charset="2"/>
              <a:buNone/>
            </a:pPr>
            <a:r>
              <a:rPr lang="de-DE" sz="2400" b="1" dirty="0">
                <a:solidFill>
                  <a:schemeClr val="bg1"/>
                </a:solidFill>
                <a:latin typeface="Arial" panose="020B0604020202020204" pitchFamily="34" charset="0"/>
                <a:cs typeface="Arial" panose="020B0604020202020204" pitchFamily="34" charset="0"/>
              </a:rPr>
              <a:t>Vielen Dank für Ihre </a:t>
            </a:r>
            <a:r>
              <a:rPr lang="de-DE" sz="2400" b="1" kern="1200" baseline="0" dirty="0">
                <a:solidFill>
                  <a:schemeClr val="bg1"/>
                </a:solidFill>
                <a:latin typeface="Arial" panose="020B0604020202020204" pitchFamily="34" charset="0"/>
                <a:ea typeface="+mj-ea"/>
                <a:cs typeface="Arial" panose="020B0604020202020204" pitchFamily="34" charset="0"/>
              </a:rPr>
              <a:t>Aufmerksamkeit</a:t>
            </a:r>
            <a:r>
              <a:rPr lang="de-DE" sz="2400" b="1" dirty="0">
                <a:solidFill>
                  <a:schemeClr val="bg1"/>
                </a:solidFill>
                <a:latin typeface="Arial" panose="020B0604020202020204" pitchFamily="34" charset="0"/>
                <a:cs typeface="Arial" panose="020B0604020202020204" pitchFamily="34" charset="0"/>
              </a:rPr>
              <a:t>.</a:t>
            </a: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5943" y="6374762"/>
            <a:ext cx="1893600" cy="35704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nspaltig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72481" y="333376"/>
            <a:ext cx="9360469" cy="719138"/>
          </a:xfrm>
        </p:spPr>
        <p:txBody>
          <a:bodyPr/>
          <a:lstStyle>
            <a:lvl1pPr>
              <a:defRPr/>
            </a:lvl1pPr>
          </a:lstStyle>
          <a:p>
            <a:r>
              <a:rPr lang="de-DE" dirty="0"/>
              <a:t>Einspaltiges Layout</a:t>
            </a:r>
          </a:p>
        </p:txBody>
      </p:sp>
      <p:sp>
        <p:nvSpPr>
          <p:cNvPr id="3" name="Inhaltsplatzhalter 2"/>
          <p:cNvSpPr>
            <a:spLocks noGrp="1"/>
          </p:cNvSpPr>
          <p:nvPr>
            <p:ph sz="half" idx="1" hasCustomPrompt="1"/>
          </p:nvPr>
        </p:nvSpPr>
        <p:spPr>
          <a:xfrm>
            <a:off x="272480" y="1268414"/>
            <a:ext cx="9361040" cy="4897436"/>
          </a:xfrm>
        </p:spPr>
        <p:txBody>
          <a:bodyPr/>
          <a:lstStyle>
            <a:lvl1pPr>
              <a:defRPr sz="2000" baseline="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oder Medien durch Klicken auf Symbole hinzufügen.</a:t>
            </a:r>
            <a:br>
              <a:rPr lang="de-DE" dirty="0"/>
            </a:br>
            <a:r>
              <a:rPr lang="de-DE" dirty="0"/>
              <a:t>Layout ändern im Menüpunkt „Start“ Reiter „Folien“ &gt; Layout.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72481" y="333376"/>
            <a:ext cx="9360469" cy="719138"/>
          </a:xfrm>
        </p:spPr>
        <p:txBody>
          <a:bodyPr/>
          <a:lstStyle>
            <a:lvl1pPr>
              <a:defRPr/>
            </a:lvl1pPr>
          </a:lstStyle>
          <a:p>
            <a:r>
              <a:rPr lang="de-DE" dirty="0"/>
              <a:t>Titelmasterformat durch </a:t>
            </a:r>
            <a:br>
              <a:rPr lang="de-DE" dirty="0"/>
            </a:br>
            <a:r>
              <a:rPr lang="de-DE" dirty="0"/>
              <a:t>Klicken bearbeiten</a:t>
            </a:r>
          </a:p>
        </p:txBody>
      </p:sp>
      <p:sp>
        <p:nvSpPr>
          <p:cNvPr id="3" name="Inhaltsplatzhalter 2"/>
          <p:cNvSpPr>
            <a:spLocks noGrp="1"/>
          </p:cNvSpPr>
          <p:nvPr>
            <p:ph sz="half" idx="1" hasCustomPrompt="1"/>
          </p:nvPr>
        </p:nvSpPr>
        <p:spPr>
          <a:xfrm>
            <a:off x="272480" y="1268417"/>
            <a:ext cx="4320158" cy="4886325"/>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
        <p:nvSpPr>
          <p:cNvPr id="9" name="Inhaltsplatzhalter 2"/>
          <p:cNvSpPr>
            <a:spLocks noGrp="1"/>
          </p:cNvSpPr>
          <p:nvPr>
            <p:ph sz="half" idx="13" hasCustomPrompt="1"/>
          </p:nvPr>
        </p:nvSpPr>
        <p:spPr>
          <a:xfrm>
            <a:off x="5305412" y="1268417"/>
            <a:ext cx="4319654" cy="4886325"/>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72153" y="333376"/>
            <a:ext cx="9360000" cy="720000"/>
          </a:xfrm>
        </p:spPr>
        <p:txBody>
          <a:bodyPr/>
          <a:lstStyle>
            <a:lvl1pPr>
              <a:defRPr/>
            </a:lvl1pPr>
          </a:lstStyle>
          <a:p>
            <a:r>
              <a:rPr lang="de-DE" dirty="0"/>
              <a:t>Titelmasterformat durch </a:t>
            </a:r>
            <a:br>
              <a:rPr lang="de-DE" dirty="0"/>
            </a:br>
            <a:r>
              <a:rPr lang="de-DE" dirty="0"/>
              <a:t>Klicken bearbeiten</a:t>
            </a:r>
          </a:p>
        </p:txBody>
      </p:sp>
      <p:sp>
        <p:nvSpPr>
          <p:cNvPr id="3" name="Textplatzhalter 2"/>
          <p:cNvSpPr>
            <a:spLocks noGrp="1"/>
          </p:cNvSpPr>
          <p:nvPr>
            <p:ph type="body" idx="1" hasCustomPrompt="1"/>
          </p:nvPr>
        </p:nvSpPr>
        <p:spPr>
          <a:xfrm>
            <a:off x="272153" y="1266488"/>
            <a:ext cx="4320000" cy="551338"/>
          </a:xfrm>
        </p:spPr>
        <p:txBody>
          <a:bodyPr lIns="0" tIns="0" rIns="0" bIns="0" anchor="t">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4" name="Inhaltsplatzhalter 3"/>
          <p:cNvSpPr>
            <a:spLocks noGrp="1"/>
          </p:cNvSpPr>
          <p:nvPr>
            <p:ph sz="half" idx="2" hasCustomPrompt="1"/>
          </p:nvPr>
        </p:nvSpPr>
        <p:spPr>
          <a:xfrm>
            <a:off x="272153" y="1988840"/>
            <a:ext cx="4320000" cy="4177007"/>
          </a:xfrm>
        </p:spPr>
        <p:txBody>
          <a:bodyPr lIns="0" tIns="0" rIns="0" bIns="0"/>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11" name="Inhaltsplatzhalter 3"/>
          <p:cNvSpPr>
            <a:spLocks noGrp="1"/>
          </p:cNvSpPr>
          <p:nvPr>
            <p:ph sz="half" idx="14" hasCustomPrompt="1"/>
          </p:nvPr>
        </p:nvSpPr>
        <p:spPr>
          <a:xfrm>
            <a:off x="5305411" y="1988840"/>
            <a:ext cx="4319587" cy="4176000"/>
          </a:xfrm>
        </p:spPr>
        <p:txBody>
          <a:bodyPr lIns="0" tIns="0" rIns="0" bIns="0"/>
          <a:lstStyle>
            <a:lvl1pPr>
              <a:defRPr sz="2000"/>
            </a:lvl1pPr>
            <a:lvl2pPr>
              <a:defRPr sz="18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p:txBody>
      </p:sp>
      <p:sp>
        <p:nvSpPr>
          <p:cNvPr id="12" name="Textplatzhalter 2"/>
          <p:cNvSpPr>
            <a:spLocks noGrp="1"/>
          </p:cNvSpPr>
          <p:nvPr>
            <p:ph type="body" idx="15" hasCustomPrompt="1"/>
          </p:nvPr>
        </p:nvSpPr>
        <p:spPr>
          <a:xfrm>
            <a:off x="5305411" y="1266488"/>
            <a:ext cx="4320000" cy="551338"/>
          </a:xfrm>
        </p:spPr>
        <p:txBody>
          <a:bodyPr lIns="0" tIns="0" rIns="0" bIns="0" anchor="t">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p:spPr>
        <p:txBody>
          <a:bodyPr/>
          <a:lstStyle/>
          <a:p>
            <a:fld id="{7A56DD26-32A4-2A43-990A-6F7E5E73786E}" type="datetimeFigureOut">
              <a:rPr lang="en-US" smtClean="0"/>
              <a:t>10/15/20</a:t>
            </a:fld>
            <a:endParaRPr lang="en-US"/>
          </a:p>
        </p:txBody>
      </p:sp>
      <p:sp>
        <p:nvSpPr>
          <p:cNvPr id="5" name="Footer Placeholder 4"/>
          <p:cNvSpPr>
            <a:spLocks noGrp="1"/>
          </p:cNvSpPr>
          <p:nvPr>
            <p:ph type="ftr" sz="quarter" idx="11"/>
          </p:nvPr>
        </p:nvSpPr>
        <p:spPr>
          <a:xfrm>
            <a:off x="3124200" y="5638800"/>
            <a:ext cx="2895600" cy="365125"/>
          </a:xfrm>
        </p:spPr>
        <p:txBody>
          <a:bodyPr/>
          <a:lstStyle/>
          <a:p>
            <a:endParaRPr lang="en-US"/>
          </a:p>
        </p:txBody>
      </p:sp>
      <p:sp>
        <p:nvSpPr>
          <p:cNvPr id="6" name="Slide Number Placeholder 5"/>
          <p:cNvSpPr>
            <a:spLocks noGrp="1"/>
          </p:cNvSpPr>
          <p:nvPr>
            <p:ph type="sldNum" sz="quarter" idx="12"/>
          </p:nvPr>
        </p:nvSpPr>
        <p:spPr>
          <a:xfrm>
            <a:off x="6553200" y="6356350"/>
            <a:ext cx="2133600" cy="365125"/>
          </a:xfrm>
        </p:spPr>
        <p:txBody>
          <a:bodyPr/>
          <a:lstStyle/>
          <a:p>
            <a:fld id="{186AF604-6CBA-6F4A-A6F6-26E48A4D0E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350703" y="5157192"/>
            <a:ext cx="8892774" cy="1008658"/>
          </a:xfrm>
        </p:spPr>
        <p:txBody>
          <a:bodyPr/>
          <a:lstStyle>
            <a:lvl1pPr marL="0" indent="0" algn="l">
              <a:buNone/>
              <a:defRPr b="0">
                <a:solidFill>
                  <a:srgbClr val="63636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7" name="Rechteck 6"/>
          <p:cNvSpPr/>
          <p:nvPr userDrawn="1"/>
        </p:nvSpPr>
        <p:spPr>
          <a:xfrm>
            <a:off x="273049" y="3716338"/>
            <a:ext cx="9632951" cy="1250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ctrTitle"/>
          </p:nvPr>
        </p:nvSpPr>
        <p:spPr>
          <a:xfrm>
            <a:off x="350488" y="3781122"/>
            <a:ext cx="8892774" cy="800011"/>
          </a:xfrm>
        </p:spPr>
        <p:txBody>
          <a:bodyPr/>
          <a:lstStyle>
            <a:lvl1pPr>
              <a:defRPr>
                <a:solidFill>
                  <a:schemeClr val="bg1"/>
                </a:solidFill>
              </a:defRPr>
            </a:lvl1pPr>
          </a:lstStyle>
          <a:p>
            <a:r>
              <a:rPr lang="de-DE" dirty="0"/>
              <a:t>Titelmasterformat durch Klicken bearbeiten</a:t>
            </a:r>
          </a:p>
        </p:txBody>
      </p:sp>
      <p:sp>
        <p:nvSpPr>
          <p:cNvPr id="5" name="Bildplatzhalter 4"/>
          <p:cNvSpPr>
            <a:spLocks noGrp="1"/>
          </p:cNvSpPr>
          <p:nvPr>
            <p:ph type="pic" sz="quarter" idx="10" hasCustomPrompt="1"/>
          </p:nvPr>
        </p:nvSpPr>
        <p:spPr>
          <a:xfrm>
            <a:off x="273050" y="1546889"/>
            <a:ext cx="3110400" cy="1944000"/>
          </a:xfrm>
        </p:spPr>
        <p:txBody>
          <a:bodyPr/>
          <a:lstStyle/>
          <a:p>
            <a:r>
              <a:rPr lang="de-DE" dirty="0"/>
              <a:t> </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40454" y="333374"/>
            <a:ext cx="2667950" cy="503265"/>
          </a:xfrm>
          <a:prstGeom prst="rect">
            <a:avLst/>
          </a:prstGeom>
        </p:spPr>
      </p:pic>
      <p:sp>
        <p:nvSpPr>
          <p:cNvPr id="8" name="Bildplatzhalter 4"/>
          <p:cNvSpPr>
            <a:spLocks noGrp="1"/>
          </p:cNvSpPr>
          <p:nvPr>
            <p:ph type="pic" sz="quarter" idx="11" hasCustomPrompt="1"/>
          </p:nvPr>
        </p:nvSpPr>
        <p:spPr>
          <a:xfrm>
            <a:off x="3549155" y="1556438"/>
            <a:ext cx="3110400" cy="1944000"/>
          </a:xfrm>
        </p:spPr>
        <p:txBody>
          <a:bodyPr/>
          <a:lstStyle/>
          <a:p>
            <a:r>
              <a:rPr lang="de-DE" dirty="0"/>
              <a:t> </a:t>
            </a:r>
          </a:p>
        </p:txBody>
      </p:sp>
      <p:sp>
        <p:nvSpPr>
          <p:cNvPr id="9" name="Bildplatzhalter 4"/>
          <p:cNvSpPr>
            <a:spLocks noGrp="1"/>
          </p:cNvSpPr>
          <p:nvPr>
            <p:ph type="pic" sz="quarter" idx="12" hasCustomPrompt="1"/>
          </p:nvPr>
        </p:nvSpPr>
        <p:spPr>
          <a:xfrm>
            <a:off x="6825260" y="1556438"/>
            <a:ext cx="3110400" cy="1944000"/>
          </a:xfrm>
        </p:spPr>
        <p:txBody>
          <a:bodyPr/>
          <a:lstStyle/>
          <a:p>
            <a:r>
              <a:rPr lang="de-DE" dirty="0"/>
              <a:t> </a:t>
            </a:r>
          </a:p>
        </p:txBody>
      </p:sp>
    </p:spTree>
    <p:extLst>
      <p:ext uri="{BB962C8B-B14F-4D97-AF65-F5344CB8AC3E}">
        <p14:creationId xmlns:p14="http://schemas.microsoft.com/office/powerpoint/2010/main" val="341553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chlussfolie">
    <p:spTree>
      <p:nvGrpSpPr>
        <p:cNvPr id="1" name=""/>
        <p:cNvGrpSpPr/>
        <p:nvPr/>
      </p:nvGrpSpPr>
      <p:grpSpPr>
        <a:xfrm>
          <a:off x="0" y="0"/>
          <a:ext cx="0" cy="0"/>
          <a:chOff x="0" y="0"/>
          <a:chExt cx="0" cy="0"/>
        </a:xfrm>
      </p:grpSpPr>
      <p:sp>
        <p:nvSpPr>
          <p:cNvPr id="6" name="Rechteck 5"/>
          <p:cNvSpPr/>
          <p:nvPr userDrawn="1"/>
        </p:nvSpPr>
        <p:spPr>
          <a:xfrm>
            <a:off x="273050" y="2708920"/>
            <a:ext cx="9633520" cy="720080"/>
          </a:xfrm>
          <a:prstGeom prst="rect">
            <a:avLst/>
          </a:prstGeom>
          <a:solidFill>
            <a:srgbClr val="00A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8" name="Rechteck 7"/>
          <p:cNvSpPr/>
          <p:nvPr userDrawn="1"/>
        </p:nvSpPr>
        <p:spPr>
          <a:xfrm>
            <a:off x="273050" y="3429000"/>
            <a:ext cx="9633520" cy="2088232"/>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2" name="Titel 1"/>
          <p:cNvSpPr txBox="1"/>
          <p:nvPr userDrawn="1"/>
        </p:nvSpPr>
        <p:spPr>
          <a:xfrm>
            <a:off x="250825" y="1268413"/>
            <a:ext cx="8892774" cy="719138"/>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baseline="0">
                <a:solidFill>
                  <a:schemeClr val="bg1"/>
                </a:solidFill>
                <a:latin typeface="+mj-lt"/>
                <a:ea typeface="+mj-ea"/>
                <a:cs typeface="+mj-cs"/>
              </a:defRPr>
            </a:lvl1pPr>
          </a:lstStyle>
          <a:p>
            <a:r>
              <a:rPr lang="de-DE" dirty="0">
                <a:solidFill>
                  <a:srgbClr val="00AC5B"/>
                </a:solidFill>
              </a:rPr>
              <a:t>Das Institut für Kunststoffverarbeitung </a:t>
            </a:r>
            <a:br>
              <a:rPr lang="de-DE" dirty="0">
                <a:solidFill>
                  <a:srgbClr val="00AC5B"/>
                </a:solidFill>
              </a:rPr>
            </a:br>
            <a:r>
              <a:rPr lang="de-DE" dirty="0">
                <a:solidFill>
                  <a:srgbClr val="00AC5B"/>
                </a:solidFill>
              </a:rPr>
              <a:t>Nachwuchs. Netzwerk. Innovationen.</a:t>
            </a:r>
          </a:p>
        </p:txBody>
      </p:sp>
      <p:sp>
        <p:nvSpPr>
          <p:cNvPr id="7" name="Textfeld 6"/>
          <p:cNvSpPr txBox="1"/>
          <p:nvPr userDrawn="1"/>
        </p:nvSpPr>
        <p:spPr bwMode="auto">
          <a:xfrm>
            <a:off x="372716" y="2852936"/>
            <a:ext cx="9205023"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marL="0" indent="0" defTabSz="914400">
              <a:lnSpc>
                <a:spcPct val="100000"/>
              </a:lnSpc>
              <a:spcBef>
                <a:spcPts val="0"/>
              </a:spcBef>
              <a:buClr>
                <a:srgbClr val="00AC5B"/>
              </a:buClr>
              <a:buFont typeface="Wingdings" panose="05000000000000000000" pitchFamily="2" charset="2"/>
              <a:buNone/>
            </a:pPr>
            <a:r>
              <a:rPr lang="de-DE" sz="2400" b="1" dirty="0" err="1">
                <a:solidFill>
                  <a:schemeClr val="bg1"/>
                </a:solidFill>
                <a:latin typeface="Arial" panose="020B0604020202020204" pitchFamily="34" charset="0"/>
                <a:cs typeface="Arial" panose="020B0604020202020204" pitchFamily="34" charset="0"/>
              </a:rPr>
              <a:t>Thank</a:t>
            </a:r>
            <a:r>
              <a:rPr lang="de-DE" sz="2400" b="1" dirty="0">
                <a:solidFill>
                  <a:schemeClr val="bg1"/>
                </a:solidFill>
                <a:latin typeface="Arial" panose="020B0604020202020204" pitchFamily="34" charset="0"/>
                <a:cs typeface="Arial" panose="020B0604020202020204" pitchFamily="34" charset="0"/>
              </a:rPr>
              <a:t> </a:t>
            </a:r>
            <a:r>
              <a:rPr lang="de-DE" sz="2400" b="1" dirty="0" err="1">
                <a:solidFill>
                  <a:schemeClr val="bg1"/>
                </a:solidFill>
                <a:latin typeface="Arial" panose="020B0604020202020204" pitchFamily="34" charset="0"/>
                <a:cs typeface="Arial" panose="020B0604020202020204" pitchFamily="34" charset="0"/>
              </a:rPr>
              <a:t>you</a:t>
            </a:r>
            <a:r>
              <a:rPr lang="de-DE" sz="2400" b="1" dirty="0">
                <a:solidFill>
                  <a:schemeClr val="bg1"/>
                </a:solidFill>
                <a:latin typeface="Arial" panose="020B0604020202020204" pitchFamily="34" charset="0"/>
                <a:cs typeface="Arial" panose="020B0604020202020204" pitchFamily="34" charset="0"/>
              </a:rPr>
              <a:t> </a:t>
            </a:r>
            <a:r>
              <a:rPr lang="de-DE" sz="2400" b="1" dirty="0" err="1">
                <a:solidFill>
                  <a:schemeClr val="bg1"/>
                </a:solidFill>
                <a:latin typeface="Arial" panose="020B0604020202020204" pitchFamily="34" charset="0"/>
                <a:cs typeface="Arial" panose="020B0604020202020204" pitchFamily="34" charset="0"/>
              </a:rPr>
              <a:t>for</a:t>
            </a:r>
            <a:r>
              <a:rPr lang="de-DE" sz="2400" b="1" dirty="0">
                <a:solidFill>
                  <a:schemeClr val="bg1"/>
                </a:solidFill>
                <a:latin typeface="Arial" panose="020B0604020202020204" pitchFamily="34" charset="0"/>
                <a:cs typeface="Arial" panose="020B0604020202020204" pitchFamily="34" charset="0"/>
              </a:rPr>
              <a:t> </a:t>
            </a:r>
            <a:r>
              <a:rPr lang="de-DE" sz="2400" b="1" dirty="0" err="1">
                <a:solidFill>
                  <a:schemeClr val="bg1"/>
                </a:solidFill>
                <a:latin typeface="Arial" panose="020B0604020202020204" pitchFamily="34" charset="0"/>
                <a:cs typeface="Arial" panose="020B0604020202020204" pitchFamily="34" charset="0"/>
              </a:rPr>
              <a:t>your</a:t>
            </a:r>
            <a:r>
              <a:rPr lang="de-DE" sz="2400" b="1" dirty="0">
                <a:solidFill>
                  <a:schemeClr val="bg1"/>
                </a:solidFill>
                <a:latin typeface="Arial" panose="020B0604020202020204" pitchFamily="34" charset="0"/>
                <a:cs typeface="Arial" panose="020B0604020202020204" pitchFamily="34" charset="0"/>
              </a:rPr>
              <a:t> </a:t>
            </a:r>
            <a:r>
              <a:rPr lang="de-DE" sz="2400" b="1" dirty="0" err="1">
                <a:solidFill>
                  <a:schemeClr val="bg1"/>
                </a:solidFill>
                <a:latin typeface="Arial" panose="020B0604020202020204" pitchFamily="34" charset="0"/>
                <a:cs typeface="Arial" panose="020B0604020202020204" pitchFamily="34" charset="0"/>
              </a:rPr>
              <a:t>attention</a:t>
            </a:r>
            <a:r>
              <a:rPr lang="de-DE" sz="2400" b="1" dirty="0">
                <a:solidFill>
                  <a:schemeClr val="bg1"/>
                </a:solidFill>
                <a:latin typeface="Arial" panose="020B0604020202020204" pitchFamily="34" charset="0"/>
                <a:cs typeface="Arial" panose="020B0604020202020204" pitchFamily="34" charset="0"/>
              </a:rPr>
              <a:t>.</a:t>
            </a: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15943" y="6374762"/>
            <a:ext cx="1893600" cy="357043"/>
          </a:xfrm>
          <a:prstGeom prst="rect">
            <a:avLst/>
          </a:prstGeom>
        </p:spPr>
      </p:pic>
    </p:spTree>
    <p:extLst>
      <p:ext uri="{BB962C8B-B14F-4D97-AF65-F5344CB8AC3E}">
        <p14:creationId xmlns:p14="http://schemas.microsoft.com/office/powerpoint/2010/main" val="1795687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F8CD1-860A-7F4D-9192-0DEFB3012DE0}"/>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324945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AC5B"/>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marR="5080">
              <a:lnSpc>
                <a:spcPts val="1440"/>
              </a:lnSpc>
              <a:spcBef>
                <a:spcPts val="35"/>
              </a:spcBef>
            </a:pPr>
            <a:r>
              <a:rPr spc="-5" dirty="0"/>
              <a:t>From simulation </a:t>
            </a:r>
            <a:r>
              <a:rPr dirty="0"/>
              <a:t>to </a:t>
            </a:r>
            <a:r>
              <a:rPr spc="-5" dirty="0"/>
              <a:t>injection molding machine –  Optimized process setup based on machine</a:t>
            </a:r>
            <a:r>
              <a:rPr spc="-50" dirty="0"/>
              <a:t> </a:t>
            </a:r>
            <a:r>
              <a:rPr spc="-5" dirty="0"/>
              <a:t>learning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a:t>
            </a:fld>
            <a:endParaRPr lang="en-US"/>
          </a:p>
        </p:txBody>
      </p:sp>
      <p:sp>
        <p:nvSpPr>
          <p:cNvPr id="6" name="Holder 6"/>
          <p:cNvSpPr>
            <a:spLocks noGrp="1"/>
          </p:cNvSpPr>
          <p:nvPr>
            <p:ph type="sldNum" sz="quarter" idx="7"/>
          </p:nvPr>
        </p:nvSpPr>
        <p:spPr/>
        <p:txBody>
          <a:bodyPr lIns="0" tIns="0" rIns="0" bIns="0"/>
          <a:lstStyle>
            <a:lvl1pPr>
              <a:defRPr sz="1400" b="0" i="0">
                <a:solidFill>
                  <a:srgbClr val="808080"/>
                </a:solidFill>
                <a:latin typeface="Arial"/>
                <a:cs typeface="Arial"/>
              </a:defRPr>
            </a:lvl1pPr>
          </a:lstStyle>
          <a:p>
            <a:pPr marL="38100">
              <a:lnSpc>
                <a:spcPts val="1650"/>
              </a:lnSpc>
            </a:pPr>
            <a:fld id="{81D60167-4931-47E6-BA6A-407CBD079E47}" type="slidenum">
              <a:rPr dirty="0"/>
              <a:t>‹#›</a:t>
            </a:fld>
            <a:endParaRPr dirty="0"/>
          </a:p>
        </p:txBody>
      </p:sp>
    </p:spTree>
    <p:extLst>
      <p:ext uri="{BB962C8B-B14F-4D97-AF65-F5344CB8AC3E}">
        <p14:creationId xmlns:p14="http://schemas.microsoft.com/office/powerpoint/2010/main" val="104275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inspaltig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72481" y="333376"/>
            <a:ext cx="9360469" cy="719138"/>
          </a:xfrm>
        </p:spPr>
        <p:txBody>
          <a:bodyPr/>
          <a:lstStyle>
            <a:lvl1pPr>
              <a:defRPr/>
            </a:lvl1pPr>
          </a:lstStyle>
          <a:p>
            <a:r>
              <a:rPr lang="de-DE" dirty="0"/>
              <a:t>Einspaltiges Layout</a:t>
            </a:r>
          </a:p>
        </p:txBody>
      </p:sp>
      <p:sp>
        <p:nvSpPr>
          <p:cNvPr id="3" name="Inhaltsplatzhalter 2"/>
          <p:cNvSpPr>
            <a:spLocks noGrp="1"/>
          </p:cNvSpPr>
          <p:nvPr>
            <p:ph sz="half" idx="1" hasCustomPrompt="1"/>
          </p:nvPr>
        </p:nvSpPr>
        <p:spPr>
          <a:xfrm>
            <a:off x="272480" y="1268414"/>
            <a:ext cx="9361040" cy="4897436"/>
          </a:xfrm>
        </p:spPr>
        <p:txBody>
          <a:bodyPr/>
          <a:lstStyle>
            <a:lvl1pPr>
              <a:defRPr sz="2000" baseline="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dirty="0"/>
              <a:t>Text oder Medien durch Klicken auf Symbole hinzufügen.</a:t>
            </a:r>
            <a:br>
              <a:rPr lang="de-DE" dirty="0"/>
            </a:br>
            <a:r>
              <a:rPr lang="de-DE" dirty="0"/>
              <a:t>Layout ändern im Menüpunkt „Start“ Reiter „Folien“ &gt; Layout.</a:t>
            </a:r>
          </a:p>
        </p:txBody>
      </p:sp>
    </p:spTree>
    <p:extLst>
      <p:ext uri="{BB962C8B-B14F-4D97-AF65-F5344CB8AC3E}">
        <p14:creationId xmlns:p14="http://schemas.microsoft.com/office/powerpoint/2010/main" val="3458406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hteck 9"/>
          <p:cNvSpPr/>
          <p:nvPr userDrawn="1"/>
        </p:nvSpPr>
        <p:spPr>
          <a:xfrm>
            <a:off x="0" y="6309320"/>
            <a:ext cx="9906000" cy="54868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de-DE">
              <a:solidFill>
                <a:schemeClr val="tx1"/>
              </a:solidFill>
            </a:endParaRPr>
          </a:p>
        </p:txBody>
      </p:sp>
      <p:sp>
        <p:nvSpPr>
          <p:cNvPr id="2" name="Titelplatzhalter 1"/>
          <p:cNvSpPr>
            <a:spLocks noGrp="1"/>
          </p:cNvSpPr>
          <p:nvPr>
            <p:ph type="title"/>
          </p:nvPr>
        </p:nvSpPr>
        <p:spPr>
          <a:xfrm>
            <a:off x="272481" y="333376"/>
            <a:ext cx="9360469" cy="719138"/>
          </a:xfrm>
          <a:prstGeom prst="rect">
            <a:avLst/>
          </a:prstGeom>
        </p:spPr>
        <p:txBody>
          <a:bodyPr vert="horz" lIns="0" tIns="0" rIns="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br>
              <a:rPr lang="en-US" noProof="0" dirty="0"/>
            </a:br>
            <a:r>
              <a:rPr lang="en-US" noProof="0" dirty="0" err="1"/>
              <a:t>bearbeiten</a:t>
            </a:r>
            <a:endParaRPr lang="en-US" noProof="0" dirty="0"/>
          </a:p>
        </p:txBody>
      </p:sp>
      <p:sp>
        <p:nvSpPr>
          <p:cNvPr id="3" name="Textplatzhalter 2"/>
          <p:cNvSpPr>
            <a:spLocks noGrp="1"/>
          </p:cNvSpPr>
          <p:nvPr>
            <p:ph type="body" idx="1"/>
          </p:nvPr>
        </p:nvSpPr>
        <p:spPr>
          <a:xfrm>
            <a:off x="272481" y="1268414"/>
            <a:ext cx="9360469" cy="4897436"/>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p:txBody>
      </p:sp>
      <p:pic>
        <p:nvPicPr>
          <p:cNvPr id="8" name="Grafik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713176" y="6377880"/>
            <a:ext cx="1892784" cy="356889"/>
          </a:xfrm>
          <a:prstGeom prst="rect">
            <a:avLst/>
          </a:prstGeom>
        </p:spPr>
      </p:pic>
      <p:sp>
        <p:nvSpPr>
          <p:cNvPr id="9" name="Textfeld 8"/>
          <p:cNvSpPr txBox="1"/>
          <p:nvPr userDrawn="1"/>
        </p:nvSpPr>
        <p:spPr bwMode="auto">
          <a:xfrm>
            <a:off x="272415" y="6338570"/>
            <a:ext cx="6861810" cy="291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marL="0" indent="0" defTabSz="914400">
              <a:lnSpc>
                <a:spcPct val="100000"/>
              </a:lnSpc>
              <a:spcBef>
                <a:spcPts val="0"/>
              </a:spcBef>
              <a:buClr>
                <a:srgbClr val="00AC5B"/>
              </a:buClr>
              <a:buFont typeface="Wingdings" panose="05000000000000000000" pitchFamily="2" charset="2"/>
              <a:buNone/>
            </a:pPr>
            <a:r>
              <a:rPr lang="de-DE" sz="1400">
                <a:solidFill>
                  <a:schemeClr val="bg1">
                    <a:lumMod val="50000"/>
                  </a:schemeClr>
                </a:solidFill>
                <a:latin typeface="Arial" panose="020B0604020202020204" pitchFamily="34" charset="0"/>
                <a:cs typeface="Arial" panose="020B0604020202020204" pitchFamily="34" charset="0"/>
              </a:rPr>
              <a:t>Analysis of transfer learning to transfer process knowledge</a:t>
            </a:r>
          </a:p>
          <a:p>
            <a:pPr marL="0" indent="0" defTabSz="914400">
              <a:lnSpc>
                <a:spcPct val="100000"/>
              </a:lnSpc>
              <a:spcBef>
                <a:spcPts val="0"/>
              </a:spcBef>
              <a:buClr>
                <a:srgbClr val="00AC5B"/>
              </a:buClr>
              <a:buFont typeface="Wingdings" panose="05000000000000000000" pitchFamily="2" charset="2"/>
              <a:buNone/>
            </a:pPr>
            <a:r>
              <a:rPr lang="de-DE" sz="1400">
                <a:solidFill>
                  <a:schemeClr val="bg1">
                    <a:lumMod val="50000"/>
                  </a:schemeClr>
                </a:solidFill>
                <a:latin typeface="Arial" panose="020B0604020202020204" pitchFamily="34" charset="0"/>
                <a:cs typeface="Arial" panose="020B0604020202020204" pitchFamily="34" charset="0"/>
              </a:rPr>
              <a:t>when processing different materials</a:t>
            </a:r>
          </a:p>
        </p:txBody>
      </p:sp>
      <p:sp>
        <p:nvSpPr>
          <p:cNvPr id="14" name="Textfeld 13"/>
          <p:cNvSpPr txBox="1"/>
          <p:nvPr userDrawn="1"/>
        </p:nvSpPr>
        <p:spPr bwMode="auto">
          <a:xfrm>
            <a:off x="7133979" y="6513497"/>
            <a:ext cx="576080" cy="291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marL="0" indent="0" defTabSz="914400">
              <a:lnSpc>
                <a:spcPct val="100000"/>
              </a:lnSpc>
              <a:spcBef>
                <a:spcPts val="0"/>
              </a:spcBef>
              <a:buClr>
                <a:srgbClr val="00AC5B"/>
              </a:buClr>
              <a:buFont typeface="Wingdings" panose="05000000000000000000" pitchFamily="2" charset="2"/>
              <a:buNone/>
            </a:pPr>
            <a:fld id="{0277F89D-97EB-4914-9A07-FBC6102A722B}" type="slidenum">
              <a:rPr lang="de-DE" sz="1400" smtClean="0">
                <a:solidFill>
                  <a:srgbClr val="E4E4E4"/>
                </a:solidFill>
                <a:latin typeface="Arial" panose="020B0604020202020204" pitchFamily="34" charset="0"/>
                <a:cs typeface="Arial" panose="020B0604020202020204" pitchFamily="34" charset="0"/>
              </a:rPr>
              <a:t>‹#›</a:t>
            </a:fld>
            <a:endParaRPr lang="de-DE" sz="1400" dirty="0">
              <a:solidFill>
                <a:srgbClr val="E4E4E4"/>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65" r:id="rId5"/>
    <p:sldLayoutId id="2147483666" r:id="rId6"/>
    <p:sldLayoutId id="2147483668" r:id="rId7"/>
    <p:sldLayoutId id="2147483670" r:id="rId8"/>
    <p:sldLayoutId id="2147483671" r:id="rId9"/>
  </p:sldLayoutIdLst>
  <p:hf sldNum="0" hdr="0" dt="0"/>
  <p:txStyles>
    <p:titleStyle>
      <a:lvl1pPr algn="l" defTabSz="914400" rtl="0" eaLnBrk="1" latinLnBrk="0" hangingPunct="1">
        <a:spcBef>
          <a:spcPct val="0"/>
        </a:spcBef>
        <a:buNone/>
        <a:defRPr sz="2400" b="1" kern="1200">
          <a:solidFill>
            <a:srgbClr val="00AC5B"/>
          </a:solidFill>
          <a:latin typeface="+mj-lt"/>
          <a:ea typeface="+mj-ea"/>
          <a:cs typeface="+mj-cs"/>
        </a:defRPr>
      </a:lvl1pPr>
    </p:titleStyle>
    <p:bodyStyle>
      <a:lvl1pPr marL="0" indent="0" algn="l" defTabSz="914400" rtl="0" eaLnBrk="1" latinLnBrk="0" hangingPunct="1">
        <a:spcBef>
          <a:spcPts val="0"/>
        </a:spcBef>
        <a:spcAft>
          <a:spcPts val="200"/>
        </a:spcAft>
        <a:buFont typeface="Arial" panose="020B0604020202020204" pitchFamily="34" charset="0"/>
        <a:buNone/>
        <a:defRPr sz="2000" b="1" kern="1200">
          <a:solidFill>
            <a:schemeClr val="tx1"/>
          </a:solidFill>
          <a:latin typeface="+mn-lt"/>
          <a:ea typeface="+mn-ea"/>
          <a:cs typeface="+mn-cs"/>
        </a:defRPr>
      </a:lvl1pPr>
      <a:lvl2pPr marL="269875" indent="-269875" algn="l" defTabSz="914400" rtl="0" eaLnBrk="1" latinLnBrk="0" hangingPunct="1">
        <a:spcBef>
          <a:spcPts val="0"/>
        </a:spcBef>
        <a:spcAft>
          <a:spcPts val="200"/>
        </a:spcAft>
        <a:buClr>
          <a:srgbClr val="00AC5B"/>
        </a:buClr>
        <a:buFont typeface="Wingdings" panose="05000000000000000000" pitchFamily="2" charset="2"/>
        <a:buChar char="§"/>
        <a:defRPr sz="1800" kern="1200">
          <a:solidFill>
            <a:schemeClr val="tx1"/>
          </a:solidFill>
          <a:latin typeface="+mn-lt"/>
          <a:ea typeface="+mn-ea"/>
          <a:cs typeface="+mn-cs"/>
        </a:defRPr>
      </a:lvl2pPr>
      <a:lvl3pPr marL="541655" indent="-271780" algn="l" defTabSz="914400" rtl="0" eaLnBrk="1" latinLnBrk="0" hangingPunct="1">
        <a:spcBef>
          <a:spcPts val="0"/>
        </a:spcBef>
        <a:spcAft>
          <a:spcPts val="200"/>
        </a:spcAft>
        <a:buClr>
          <a:srgbClr val="00AC5B"/>
        </a:buClr>
        <a:buFont typeface="Wingdings" panose="05000000000000000000" pitchFamily="2" charset="2"/>
        <a:buChar char="§"/>
        <a:defRPr sz="1800" kern="1200">
          <a:solidFill>
            <a:schemeClr val="tx1"/>
          </a:solidFill>
          <a:latin typeface="+mn-lt"/>
          <a:ea typeface="+mn-ea"/>
          <a:cs typeface="+mn-cs"/>
        </a:defRPr>
      </a:lvl3pPr>
      <a:lvl4pPr marL="541655" indent="-271780" algn="l" defTabSz="914400" rtl="0" eaLnBrk="1" latinLnBrk="0" hangingPunct="1">
        <a:spcBef>
          <a:spcPct val="20000"/>
        </a:spcBef>
        <a:buClr>
          <a:srgbClr val="00AC5B"/>
        </a:buClr>
        <a:buFont typeface="Wingdings" panose="05000000000000000000" pitchFamily="2" charset="2"/>
        <a:buChar char="§"/>
        <a:defRPr sz="1800" kern="1200">
          <a:solidFill>
            <a:schemeClr val="tx1"/>
          </a:solidFill>
          <a:latin typeface="+mn-lt"/>
          <a:ea typeface="+mn-ea"/>
          <a:cs typeface="+mn-cs"/>
        </a:defRPr>
      </a:lvl4pPr>
      <a:lvl5pPr marL="541655" indent="-271780" algn="l" defTabSz="914400" rtl="0" eaLnBrk="1" latinLnBrk="0" hangingPunct="1">
        <a:spcBef>
          <a:spcPct val="20000"/>
        </a:spcBef>
        <a:buClr>
          <a:srgbClr val="00AC5B"/>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263465" y="333375"/>
            <a:ext cx="9360000" cy="719138"/>
          </a:xfrm>
          <a:prstGeom prst="rect">
            <a:avLst/>
          </a:prstGeom>
        </p:spPr>
        <p:txBody>
          <a:bodyPr vert="horz" lIns="0" tIns="0" rIns="0" bIns="0" rtlCol="0" anchor="t" anchorCtr="0">
            <a:no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br>
              <a:rPr lang="en-US" noProof="0" dirty="0"/>
            </a:br>
            <a:r>
              <a:rPr lang="en-US" noProof="0" dirty="0" err="1"/>
              <a:t>bearbeiten</a:t>
            </a:r>
            <a:endParaRPr lang="en-US" noProof="0" dirty="0"/>
          </a:p>
        </p:txBody>
      </p:sp>
      <p:sp>
        <p:nvSpPr>
          <p:cNvPr id="3" name="Textplatzhalter 2"/>
          <p:cNvSpPr>
            <a:spLocks noGrp="1"/>
          </p:cNvSpPr>
          <p:nvPr>
            <p:ph type="body" idx="1"/>
          </p:nvPr>
        </p:nvSpPr>
        <p:spPr>
          <a:xfrm>
            <a:off x="263465" y="1268412"/>
            <a:ext cx="9360000" cy="489743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hf sldNum="0" hdr="0" dt="0"/>
  <p:txStyles>
    <p:titleStyle>
      <a:lvl1pPr algn="l" defTabSz="914400" rtl="0" eaLnBrk="1" latinLnBrk="0" hangingPunct="1">
        <a:spcBef>
          <a:spcPct val="0"/>
        </a:spcBef>
        <a:buNone/>
        <a:defRPr sz="2400" b="1" kern="1200">
          <a:solidFill>
            <a:srgbClr val="00AC5B"/>
          </a:solidFill>
          <a:latin typeface="+mj-lt"/>
          <a:ea typeface="+mj-ea"/>
          <a:cs typeface="+mj-cs"/>
        </a:defRPr>
      </a:lvl1pPr>
    </p:titleStyle>
    <p:bodyStyle>
      <a:lvl1pPr marL="0" indent="0" algn="l" defTabSz="914400" rtl="0" eaLnBrk="1" latinLnBrk="0" hangingPunct="1">
        <a:spcBef>
          <a:spcPts val="0"/>
        </a:spcBef>
        <a:spcAft>
          <a:spcPts val="200"/>
        </a:spcAft>
        <a:buFont typeface="Arial" panose="020B0604020202020204" pitchFamily="34" charset="0"/>
        <a:buNone/>
        <a:defRPr sz="2000" b="1" kern="1200">
          <a:solidFill>
            <a:schemeClr val="tx1"/>
          </a:solidFill>
          <a:latin typeface="+mn-lt"/>
          <a:ea typeface="+mn-ea"/>
          <a:cs typeface="+mn-cs"/>
        </a:defRPr>
      </a:lvl1pPr>
      <a:lvl2pPr marL="269875" indent="-269875" algn="l" defTabSz="914400" rtl="0" eaLnBrk="1" latinLnBrk="0" hangingPunct="1">
        <a:spcBef>
          <a:spcPts val="0"/>
        </a:spcBef>
        <a:spcAft>
          <a:spcPts val="200"/>
        </a:spcAft>
        <a:buClr>
          <a:srgbClr val="00AC5B"/>
        </a:buClr>
        <a:buFont typeface="Wingdings" panose="05000000000000000000" pitchFamily="2" charset="2"/>
        <a:buChar char="§"/>
        <a:defRPr sz="1800" kern="1200">
          <a:solidFill>
            <a:schemeClr val="tx1"/>
          </a:solidFill>
          <a:latin typeface="+mn-lt"/>
          <a:ea typeface="+mn-ea"/>
          <a:cs typeface="+mn-cs"/>
        </a:defRPr>
      </a:lvl2pPr>
      <a:lvl3pPr marL="541655" indent="-271780" algn="l" defTabSz="914400" rtl="0" eaLnBrk="1" latinLnBrk="0" hangingPunct="1">
        <a:spcBef>
          <a:spcPts val="0"/>
        </a:spcBef>
        <a:spcAft>
          <a:spcPts val="200"/>
        </a:spcAft>
        <a:buClr>
          <a:srgbClr val="00AC5B"/>
        </a:buClr>
        <a:buFont typeface="Wingdings" panose="05000000000000000000" pitchFamily="2" charset="2"/>
        <a:buChar char="§"/>
        <a:defRPr sz="1800" kern="1200">
          <a:solidFill>
            <a:schemeClr val="tx1"/>
          </a:solidFill>
          <a:latin typeface="+mn-lt"/>
          <a:ea typeface="+mn-ea"/>
          <a:cs typeface="+mn-cs"/>
        </a:defRPr>
      </a:lvl3pPr>
      <a:lvl4pPr marL="541655" indent="-271780" algn="l" defTabSz="914400" rtl="0" eaLnBrk="1" latinLnBrk="0" hangingPunct="1">
        <a:spcBef>
          <a:spcPct val="20000"/>
        </a:spcBef>
        <a:buClr>
          <a:srgbClr val="00AC5B"/>
        </a:buClr>
        <a:buFont typeface="Wingdings" panose="05000000000000000000" pitchFamily="2" charset="2"/>
        <a:buChar char="§"/>
        <a:defRPr sz="1800" kern="1200">
          <a:solidFill>
            <a:schemeClr val="tx1"/>
          </a:solidFill>
          <a:latin typeface="+mn-lt"/>
          <a:ea typeface="+mn-ea"/>
          <a:cs typeface="+mn-cs"/>
        </a:defRPr>
      </a:lvl4pPr>
      <a:lvl5pPr marL="541655" indent="-271780" algn="l" defTabSz="914400" rtl="0" eaLnBrk="1" latinLnBrk="0" hangingPunct="1">
        <a:spcBef>
          <a:spcPct val="20000"/>
        </a:spcBef>
        <a:buClr>
          <a:srgbClr val="00AC5B"/>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0.png"/></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8.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36.png"/><Relationship Id="rId3" Type="http://schemas.openxmlformats.org/officeDocument/2006/relationships/image" Target="../media/image42.png"/><Relationship Id="rId12" Type="http://schemas.openxmlformats.org/officeDocument/2006/relationships/image" Target="../media/image35.png"/><Relationship Id="rId2" Type="http://schemas.openxmlformats.org/officeDocument/2006/relationships/notesSlide" Target="../notesSlides/notesSlide35.xml"/><Relationship Id="rId16" Type="http://schemas.openxmlformats.org/officeDocument/2006/relationships/image" Target="../media/image39.png"/><Relationship Id="rId1" Type="http://schemas.openxmlformats.org/officeDocument/2006/relationships/slideLayout" Target="../slideLayouts/slideLayout2.xml"/><Relationship Id="rId11" Type="http://schemas.openxmlformats.org/officeDocument/2006/relationships/image" Target="../media/image43.png"/><Relationship Id="rId15" Type="http://schemas.openxmlformats.org/officeDocument/2006/relationships/image" Target="../media/image38.png"/><Relationship Id="rId10" Type="http://schemas.openxmlformats.org/officeDocument/2006/relationships/image" Target="../media/image50.png"/><Relationship Id="rId4" Type="http://schemas.openxmlformats.org/officeDocument/2006/relationships/image" Target="../media/image44.png"/><Relationship Id="rId1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60.png"/></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7.jpeg"/><Relationship Id="rId5" Type="http://schemas.openxmlformats.org/officeDocument/2006/relationships/image" Target="../media/image54.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g"/><Relationship Id="rId7" Type="http://schemas.openxmlformats.org/officeDocument/2006/relationships/image" Target="../media/image66.png"/><Relationship Id="rId2" Type="http://schemas.openxmlformats.org/officeDocument/2006/relationships/image" Target="../media/image61.jpg"/><Relationship Id="rId1" Type="http://schemas.openxmlformats.org/officeDocument/2006/relationships/slideLayout" Target="../slideLayouts/slideLayout8.xml"/><Relationship Id="rId6" Type="http://schemas.openxmlformats.org/officeDocument/2006/relationships/image" Target="../media/image65.png"/><Relationship Id="rId11" Type="http://schemas.openxmlformats.org/officeDocument/2006/relationships/image" Target="../media/image70.jpg"/><Relationship Id="rId5" Type="http://schemas.openxmlformats.org/officeDocument/2006/relationships/image" Target="../media/image64.jp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190.png"/><Relationship Id="rId4" Type="http://schemas.openxmlformats.org/officeDocument/2006/relationships/image" Target="../media/image1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image" Target="../media/image210.png"/><Relationship Id="rId7" Type="http://schemas.openxmlformats.org/officeDocument/2006/relationships/image" Target="../media/image250.png"/><Relationship Id="rId12" Type="http://schemas.openxmlformats.org/officeDocument/2006/relationships/image" Target="../media/image300.png"/><Relationship Id="rId17" Type="http://schemas.openxmlformats.org/officeDocument/2006/relationships/image" Target="../media/image350.png"/><Relationship Id="rId2" Type="http://schemas.openxmlformats.org/officeDocument/2006/relationships/notesSlide" Target="../notesSlides/notesSlide70.xml"/><Relationship Id="rId16"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90.png"/><Relationship Id="rId5" Type="http://schemas.openxmlformats.org/officeDocument/2006/relationships/image" Target="../media/image230.png"/><Relationship Id="rId15" Type="http://schemas.openxmlformats.org/officeDocument/2006/relationships/image" Target="../media/image330.png"/><Relationship Id="rId10" Type="http://schemas.openxmlformats.org/officeDocument/2006/relationships/image" Target="../media/image280.png"/><Relationship Id="rId4" Type="http://schemas.openxmlformats.org/officeDocument/2006/relationships/image" Target="../media/image220.png"/><Relationship Id="rId9" Type="http://schemas.openxmlformats.org/officeDocument/2006/relationships/image" Target="../media/image270.png"/><Relationship Id="rId14" Type="http://schemas.openxmlformats.org/officeDocument/2006/relationships/image" Target="../media/image320.png"/></Relationships>
</file>

<file path=ppt/slides/_rels/slide8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0.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54.wmf"/></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p:cNvSpPr>
            <a:spLocks noGrp="1"/>
          </p:cNvSpPr>
          <p:nvPr>
            <p:ph type="subTitle" idx="1"/>
          </p:nvPr>
        </p:nvSpPr>
        <p:spPr/>
        <p:txBody>
          <a:bodyPr/>
          <a:lstStyle/>
          <a:p>
            <a:r>
              <a:rPr lang="de-DE" dirty="0" err="1"/>
              <a:t>Weibo</a:t>
            </a:r>
            <a:r>
              <a:rPr lang="de-DE" dirty="0"/>
              <a:t> Zhao, B. Sc. </a:t>
            </a:r>
          </a:p>
          <a:p>
            <a:r>
              <a:rPr lang="de-DE" dirty="0"/>
              <a:t>Supervisor: Yannik </a:t>
            </a:r>
            <a:r>
              <a:rPr lang="de-DE" dirty="0" err="1"/>
              <a:t>Lockner</a:t>
            </a:r>
            <a:r>
              <a:rPr lang="de-DE" dirty="0"/>
              <a:t>, M. Sc.</a:t>
            </a:r>
          </a:p>
          <a:p>
            <a:r>
              <a:rPr lang="de-DE" dirty="0"/>
              <a:t>13.10.2020</a:t>
            </a:r>
          </a:p>
        </p:txBody>
      </p:sp>
      <p:sp>
        <p:nvSpPr>
          <p:cNvPr id="5" name="Titel 4"/>
          <p:cNvSpPr>
            <a:spLocks noGrp="1"/>
          </p:cNvSpPr>
          <p:nvPr>
            <p:ph type="ctrTitle"/>
          </p:nvPr>
        </p:nvSpPr>
        <p:spPr>
          <a:xfrm>
            <a:off x="350488" y="3781122"/>
            <a:ext cx="9555512" cy="800011"/>
          </a:xfrm>
        </p:spPr>
        <p:txBody>
          <a:bodyPr/>
          <a:lstStyle/>
          <a:p>
            <a:pPr eaLnBrk="0" fontAlgn="base" hangingPunct="0">
              <a:spcAft>
                <a:spcPct val="0"/>
              </a:spcAft>
            </a:pPr>
            <a:r>
              <a:rPr lang="en-GB" sz="2000" dirty="0">
                <a:solidFill>
                  <a:srgbClr val="FFFFFF"/>
                </a:solidFill>
              </a:rPr>
              <a:t>Analysis of transfer learning to transfer process knowledge when processing different materials</a:t>
            </a:r>
          </a:p>
        </p:txBody>
      </p:sp>
      <p:sp>
        <p:nvSpPr>
          <p:cNvPr id="2" name="Bildplatzhalter 1"/>
          <p:cNvSpPr>
            <a:spLocks noGrp="1"/>
          </p:cNvSpPr>
          <p:nvPr>
            <p:ph type="pic" sz="quarter" idx="10"/>
          </p:nvPr>
        </p:nvSpPr>
        <p:spPr/>
      </p:sp>
      <p:sp>
        <p:nvSpPr>
          <p:cNvPr id="3" name="Bildplatzhalter 2"/>
          <p:cNvSpPr>
            <a:spLocks noGrp="1"/>
          </p:cNvSpPr>
          <p:nvPr>
            <p:ph type="pic" sz="quarter" idx="11"/>
          </p:nvPr>
        </p:nvSpPr>
        <p:spPr/>
      </p:sp>
      <p:sp>
        <p:nvSpPr>
          <p:cNvPr id="4" name="Bildplatzhalter 3"/>
          <p:cNvSpPr>
            <a:spLocks noGrp="1"/>
          </p:cNvSpPr>
          <p:nvPr>
            <p:ph type="pic" sz="quarter" idx="12"/>
          </p:nvPr>
        </p:nvSpPr>
        <p:spPr/>
      </p:sp>
      <p:pic>
        <p:nvPicPr>
          <p:cNvPr id="1026" name="Picture 2" descr="\\ikv-fs.win.ikv.rwth-aachen.de\pr$\Projekte\PowerPoint\Neuaufsatz Foliendesign\Neuaufsatz NOV 2013\FINALE Folie in Arbeit\Hoersaal-Medizin_3.jpg.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8" t="10751" r="2113"/>
          <a:stretch>
            <a:fillRect/>
          </a:stretch>
        </p:blipFill>
        <p:spPr bwMode="auto">
          <a:xfrm>
            <a:off x="3562889" y="1556438"/>
            <a:ext cx="3110400" cy="19440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4" name="Picture 2" descr="\\ikv-fs.win.ikv.rwth-aachen.de\pr$\Projekte\Fotos\Kolloquium\Kolloquium 2014\TEMA Fotos\Keyvisual überarbeitet\KeyvisualEuropasaal_2 gedr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535" r="11067"/>
          <a:stretch>
            <a:fillRect/>
          </a:stretch>
        </p:blipFill>
        <p:spPr bwMode="auto">
          <a:xfrm>
            <a:off x="6827426" y="1556438"/>
            <a:ext cx="3110400" cy="194400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8" name="Picture 2" descr="P:\Projekte\Fotos\Fotoaktion JULI 2014 Geerd Jacobs\Fotos LR\2014_07_04_IKV_Technikum_web-067.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333"/>
          <a:stretch>
            <a:fillRect/>
          </a:stretch>
        </p:blipFill>
        <p:spPr bwMode="auto">
          <a:xfrm>
            <a:off x="267670" y="1556438"/>
            <a:ext cx="3130013" cy="19440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7" name="AutoShape 2">
            <a:extLst>
              <a:ext uri="{FF2B5EF4-FFF2-40B4-BE49-F238E27FC236}">
                <a16:creationId xmlns:a16="http://schemas.microsoft.com/office/drawing/2014/main" id="{1929DE23-A700-5247-A555-58A15791C849}"/>
              </a:ext>
            </a:extLst>
          </p:cNvPr>
          <p:cNvSpPr>
            <a:spLocks noChangeAspect="1" noChangeArrowheads="1"/>
          </p:cNvSpPr>
          <p:nvPr/>
        </p:nvSpPr>
        <p:spPr bwMode="auto">
          <a:xfrm>
            <a:off x="4800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文本框 8">
            <a:extLst>
              <a:ext uri="{FF2B5EF4-FFF2-40B4-BE49-F238E27FC236}">
                <a16:creationId xmlns:a16="http://schemas.microsoft.com/office/drawing/2014/main" id="{DF7A938F-5861-2B45-B54B-DCDB2ACC5549}"/>
              </a:ext>
            </a:extLst>
          </p:cNvPr>
          <p:cNvSpPr txBox="1"/>
          <p:nvPr/>
        </p:nvSpPr>
        <p:spPr bwMode="auto">
          <a:xfrm>
            <a:off x="-2536040" y="2819400"/>
            <a:ext cx="914400" cy="914400"/>
          </a:xfrm>
          <a:prstGeom prst="rect">
            <a:avLst/>
          </a:prstGeom>
          <a:noFill/>
          <a:ln>
            <a:noFill/>
          </a:ln>
        </p:spPr>
        <p:txBody>
          <a:bodyPr vert="horz" wrap="none" lIns="0" tIns="0" rIns="0" bIns="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725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3"/>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Transfer performance analysis</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5D5F3118-5EEC-A548-8FF9-38A53906AC0B}"/>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2830CFD3-1087-3E42-AC11-48533C9A98C4}"/>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92410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2C1D3-9336-1C4A-AD91-A88B44DBDC64}"/>
              </a:ext>
            </a:extLst>
          </p:cNvPr>
          <p:cNvSpPr>
            <a:spLocks noGrp="1"/>
          </p:cNvSpPr>
          <p:nvPr>
            <p:ph type="title"/>
          </p:nvPr>
        </p:nvSpPr>
        <p:spPr/>
        <p:txBody>
          <a:bodyPr/>
          <a:lstStyle/>
          <a:p>
            <a:r>
              <a:rPr lang="en-US" altLang="zh-CN" dirty="0"/>
              <a:t>Splitting source task into 5 folds for pre-training DNN models</a:t>
            </a:r>
            <a:r>
              <a:rPr lang="zh-CN" altLang="zh-CN" dirty="0"/>
              <a:t> </a:t>
            </a:r>
            <a:endParaRPr kumimoji="1" lang="zh-CN" altLang="en-US" dirty="0"/>
          </a:p>
        </p:txBody>
      </p:sp>
      <p:graphicFrame>
        <p:nvGraphicFramePr>
          <p:cNvPr id="6" name="表格 6">
            <a:extLst>
              <a:ext uri="{FF2B5EF4-FFF2-40B4-BE49-F238E27FC236}">
                <a16:creationId xmlns:a16="http://schemas.microsoft.com/office/drawing/2014/main" id="{97F0FE2D-0C37-1741-80CB-336432CCCE02}"/>
              </a:ext>
            </a:extLst>
          </p:cNvPr>
          <p:cNvGraphicFramePr>
            <a:graphicFrameLocks noGrp="1"/>
          </p:cNvGraphicFramePr>
          <p:nvPr>
            <p:ph sz="half" idx="1"/>
          </p:nvPr>
        </p:nvGraphicFramePr>
        <p:xfrm>
          <a:off x="3440505" y="1538914"/>
          <a:ext cx="504069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704654634"/>
                    </a:ext>
                  </a:extLst>
                </a:gridCol>
                <a:gridCol w="669573">
                  <a:extLst>
                    <a:ext uri="{9D8B030D-6E8A-4147-A177-3AD203B41FA5}">
                      <a16:colId xmlns:a16="http://schemas.microsoft.com/office/drawing/2014/main" val="3155394525"/>
                    </a:ext>
                  </a:extLst>
                </a:gridCol>
                <a:gridCol w="743971">
                  <a:extLst>
                    <a:ext uri="{9D8B030D-6E8A-4147-A177-3AD203B41FA5}">
                      <a16:colId xmlns:a16="http://schemas.microsoft.com/office/drawing/2014/main" val="1718978264"/>
                    </a:ext>
                  </a:extLst>
                </a:gridCol>
                <a:gridCol w="1041559">
                  <a:extLst>
                    <a:ext uri="{9D8B030D-6E8A-4147-A177-3AD203B41FA5}">
                      <a16:colId xmlns:a16="http://schemas.microsoft.com/office/drawing/2014/main" val="1634655378"/>
                    </a:ext>
                  </a:extLst>
                </a:gridCol>
                <a:gridCol w="734820">
                  <a:extLst>
                    <a:ext uri="{9D8B030D-6E8A-4147-A177-3AD203B41FA5}">
                      <a16:colId xmlns:a16="http://schemas.microsoft.com/office/drawing/2014/main" val="371304699"/>
                    </a:ext>
                  </a:extLst>
                </a:gridCol>
                <a:gridCol w="734820">
                  <a:extLst>
                    <a:ext uri="{9D8B030D-6E8A-4147-A177-3AD203B41FA5}">
                      <a16:colId xmlns:a16="http://schemas.microsoft.com/office/drawing/2014/main" val="1316033234"/>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APEC</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435319"/>
                  </a:ext>
                </a:extLst>
              </a:tr>
            </a:tbl>
          </a:graphicData>
        </a:graphic>
      </p:graphicFrame>
      <p:sp>
        <p:nvSpPr>
          <p:cNvPr id="14" name="右大括号 13">
            <a:extLst>
              <a:ext uri="{FF2B5EF4-FFF2-40B4-BE49-F238E27FC236}">
                <a16:creationId xmlns:a16="http://schemas.microsoft.com/office/drawing/2014/main" id="{041559E0-22F6-C640-8FA4-57698445B3BB}"/>
              </a:ext>
            </a:extLst>
          </p:cNvPr>
          <p:cNvSpPr/>
          <p:nvPr/>
        </p:nvSpPr>
        <p:spPr>
          <a:xfrm rot="5400000" flipH="1" flipV="1">
            <a:off x="5816795" y="-1197426"/>
            <a:ext cx="288118" cy="504069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3D7D92D-1570-FA4A-8D30-4F2361B6E72E}"/>
              </a:ext>
            </a:extLst>
          </p:cNvPr>
          <p:cNvSpPr/>
          <p:nvPr/>
        </p:nvSpPr>
        <p:spPr>
          <a:xfrm>
            <a:off x="5214464" y="782546"/>
            <a:ext cx="149278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Total dataset</a:t>
            </a:r>
          </a:p>
        </p:txBody>
      </p:sp>
      <p:graphicFrame>
        <p:nvGraphicFramePr>
          <p:cNvPr id="16" name="表格 15">
            <a:extLst>
              <a:ext uri="{FF2B5EF4-FFF2-40B4-BE49-F238E27FC236}">
                <a16:creationId xmlns:a16="http://schemas.microsoft.com/office/drawing/2014/main" id="{4C26255C-17F5-7342-A4E6-54CF8CBE52A2}"/>
              </a:ext>
            </a:extLst>
          </p:cNvPr>
          <p:cNvGraphicFramePr>
            <a:graphicFrameLocks noGrp="1"/>
          </p:cNvGraphicFramePr>
          <p:nvPr/>
        </p:nvGraphicFramePr>
        <p:xfrm>
          <a:off x="3239481" y="2763084"/>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n>
                            <a:solidFill>
                              <a:schemeClr val="bg1"/>
                            </a:solidFill>
                          </a:ln>
                          <a:solidFill>
                            <a:schemeClr val="bg1"/>
                          </a:solidFill>
                          <a:effectLst/>
                        </a:rPr>
                        <a:t>PLEXIGLAS</a:t>
                      </a:r>
                      <a:endParaRPr lang="zh-CN" altLang="zh-CN" sz="1400" b="0" dirty="0">
                        <a:ln>
                          <a:solidFill>
                            <a:schemeClr val="bg1"/>
                          </a:solidFill>
                        </a:ln>
                        <a:solidFill>
                          <a:schemeClr val="bg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sp>
        <p:nvSpPr>
          <p:cNvPr id="17" name="右大括号 16">
            <a:extLst>
              <a:ext uri="{FF2B5EF4-FFF2-40B4-BE49-F238E27FC236}">
                <a16:creationId xmlns:a16="http://schemas.microsoft.com/office/drawing/2014/main" id="{9DF42797-66F8-E145-95D2-54A0BBEBEAAF}"/>
              </a:ext>
            </a:extLst>
          </p:cNvPr>
          <p:cNvSpPr/>
          <p:nvPr/>
        </p:nvSpPr>
        <p:spPr>
          <a:xfrm rot="5400000" flipH="1" flipV="1">
            <a:off x="5248360" y="403829"/>
            <a:ext cx="288119" cy="43058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19759BA9-9932-544B-BF38-3071D33E45E8}"/>
              </a:ext>
            </a:extLst>
          </p:cNvPr>
          <p:cNvSpPr/>
          <p:nvPr/>
        </p:nvSpPr>
        <p:spPr>
          <a:xfrm>
            <a:off x="4690945" y="2001371"/>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Source task</a:t>
            </a:r>
          </a:p>
        </p:txBody>
      </p:sp>
      <p:graphicFrame>
        <p:nvGraphicFramePr>
          <p:cNvPr id="20" name="表格 19">
            <a:extLst>
              <a:ext uri="{FF2B5EF4-FFF2-40B4-BE49-F238E27FC236}">
                <a16:creationId xmlns:a16="http://schemas.microsoft.com/office/drawing/2014/main" id="{ADFBB828-BD74-4D4F-B8BF-0A5E47806CB1}"/>
              </a:ext>
            </a:extLst>
          </p:cNvPr>
          <p:cNvGraphicFramePr>
            <a:graphicFrameLocks noGrp="1"/>
          </p:cNvGraphicFramePr>
          <p:nvPr/>
        </p:nvGraphicFramePr>
        <p:xfrm>
          <a:off x="8105547" y="2766453"/>
          <a:ext cx="734820" cy="305866"/>
        </p:xfrm>
        <a:graphic>
          <a:graphicData uri="http://schemas.openxmlformats.org/drawingml/2006/table">
            <a:tbl>
              <a:tblPr firstRow="1" bandRow="1">
                <a:tableStyleId>{2A488322-F2BA-4B5B-9748-0D474271808F}</a:tableStyleId>
              </a:tblPr>
              <a:tblGrid>
                <a:gridCol w="734820">
                  <a:extLst>
                    <a:ext uri="{9D8B030D-6E8A-4147-A177-3AD203B41FA5}">
                      <a16:colId xmlns:a16="http://schemas.microsoft.com/office/drawing/2014/main" val="1134988143"/>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APEC</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6452"/>
                  </a:ext>
                </a:extLst>
              </a:tr>
            </a:tbl>
          </a:graphicData>
        </a:graphic>
      </p:graphicFrame>
      <p:sp>
        <p:nvSpPr>
          <p:cNvPr id="21" name="右大括号 20">
            <a:extLst>
              <a:ext uri="{FF2B5EF4-FFF2-40B4-BE49-F238E27FC236}">
                <a16:creationId xmlns:a16="http://schemas.microsoft.com/office/drawing/2014/main" id="{2C9F3F01-85A1-BE40-BC8A-8B3E29E2B678}"/>
              </a:ext>
            </a:extLst>
          </p:cNvPr>
          <p:cNvSpPr/>
          <p:nvPr/>
        </p:nvSpPr>
        <p:spPr>
          <a:xfrm rot="5400000" flipH="1" flipV="1">
            <a:off x="8328462" y="2147790"/>
            <a:ext cx="288994" cy="73481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C4E881C4-59B0-DD42-BE46-5ECD9B1D0C22}"/>
              </a:ext>
            </a:extLst>
          </p:cNvPr>
          <p:cNvSpPr/>
          <p:nvPr/>
        </p:nvSpPr>
        <p:spPr>
          <a:xfrm>
            <a:off x="7816335" y="1990559"/>
            <a:ext cx="13132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Target task</a:t>
            </a:r>
          </a:p>
        </p:txBody>
      </p:sp>
      <p:graphicFrame>
        <p:nvGraphicFramePr>
          <p:cNvPr id="23" name="表格 22">
            <a:extLst>
              <a:ext uri="{FF2B5EF4-FFF2-40B4-BE49-F238E27FC236}">
                <a16:creationId xmlns:a16="http://schemas.microsoft.com/office/drawing/2014/main" id="{A54BF7F2-A928-A842-9020-DA10F6D593DE}"/>
              </a:ext>
            </a:extLst>
          </p:cNvPr>
          <p:cNvGraphicFramePr>
            <a:graphicFrameLocks noGrp="1"/>
          </p:cNvGraphicFramePr>
          <p:nvPr/>
        </p:nvGraphicFramePr>
        <p:xfrm>
          <a:off x="3252701" y="3407885"/>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SABIC</a:t>
                      </a:r>
                      <a:endParaRPr lang="zh-CN" altLang="en-US"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4" name="表格 23">
            <a:extLst>
              <a:ext uri="{FF2B5EF4-FFF2-40B4-BE49-F238E27FC236}">
                <a16:creationId xmlns:a16="http://schemas.microsoft.com/office/drawing/2014/main" id="{CCBFD7B3-B762-3044-A7E4-F2B488B76B8B}"/>
              </a:ext>
            </a:extLst>
          </p:cNvPr>
          <p:cNvGraphicFramePr>
            <a:graphicFrameLocks noGrp="1"/>
          </p:cNvGraphicFramePr>
          <p:nvPr/>
        </p:nvGraphicFramePr>
        <p:xfrm>
          <a:off x="3239481" y="4052686"/>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ULTEM</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5" name="表格 24">
            <a:extLst>
              <a:ext uri="{FF2B5EF4-FFF2-40B4-BE49-F238E27FC236}">
                <a16:creationId xmlns:a16="http://schemas.microsoft.com/office/drawing/2014/main" id="{050BAD9B-B636-F442-8899-E01437DBB948}"/>
              </a:ext>
            </a:extLst>
          </p:cNvPr>
          <p:cNvGraphicFramePr>
            <a:graphicFrameLocks noGrp="1"/>
          </p:cNvGraphicFramePr>
          <p:nvPr/>
        </p:nvGraphicFramePr>
        <p:xfrm>
          <a:off x="3265921" y="4697487"/>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ULTRAMID</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6" name="表格 25">
            <a:extLst>
              <a:ext uri="{FF2B5EF4-FFF2-40B4-BE49-F238E27FC236}">
                <a16:creationId xmlns:a16="http://schemas.microsoft.com/office/drawing/2014/main" id="{C2D8A6A2-F8D2-8444-A3FA-6ED76973D932}"/>
              </a:ext>
            </a:extLst>
          </p:cNvPr>
          <p:cNvGraphicFramePr>
            <a:graphicFrameLocks noGrp="1"/>
          </p:cNvGraphicFramePr>
          <p:nvPr/>
        </p:nvGraphicFramePr>
        <p:xfrm>
          <a:off x="3252701" y="5342288"/>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VALOX</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853415090"/>
                  </a:ext>
                </a:extLst>
              </a:tr>
            </a:tbl>
          </a:graphicData>
        </a:graphic>
      </p:graphicFrame>
      <p:sp>
        <p:nvSpPr>
          <p:cNvPr id="28" name="矩形 27">
            <a:extLst>
              <a:ext uri="{FF2B5EF4-FFF2-40B4-BE49-F238E27FC236}">
                <a16:creationId xmlns:a16="http://schemas.microsoft.com/office/drawing/2014/main" id="{DC936AFB-7BB6-1C49-B1E3-35B469A65C72}"/>
              </a:ext>
            </a:extLst>
          </p:cNvPr>
          <p:cNvSpPr/>
          <p:nvPr/>
        </p:nvSpPr>
        <p:spPr>
          <a:xfrm>
            <a:off x="782089" y="2700829"/>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1</a:t>
            </a:r>
          </a:p>
        </p:txBody>
      </p:sp>
      <p:sp>
        <p:nvSpPr>
          <p:cNvPr id="29" name="矩形 28">
            <a:extLst>
              <a:ext uri="{FF2B5EF4-FFF2-40B4-BE49-F238E27FC236}">
                <a16:creationId xmlns:a16="http://schemas.microsoft.com/office/drawing/2014/main" id="{D11A53E6-0777-4F49-A192-D7983BB6CA28}"/>
              </a:ext>
            </a:extLst>
          </p:cNvPr>
          <p:cNvSpPr/>
          <p:nvPr/>
        </p:nvSpPr>
        <p:spPr>
          <a:xfrm>
            <a:off x="782088" y="3357575"/>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2</a:t>
            </a:r>
          </a:p>
        </p:txBody>
      </p:sp>
      <p:sp>
        <p:nvSpPr>
          <p:cNvPr id="30" name="矩形 29">
            <a:extLst>
              <a:ext uri="{FF2B5EF4-FFF2-40B4-BE49-F238E27FC236}">
                <a16:creationId xmlns:a16="http://schemas.microsoft.com/office/drawing/2014/main" id="{F4DAB380-F736-4F4A-97E9-4B8FF015E359}"/>
              </a:ext>
            </a:extLst>
          </p:cNvPr>
          <p:cNvSpPr/>
          <p:nvPr/>
        </p:nvSpPr>
        <p:spPr>
          <a:xfrm>
            <a:off x="763118" y="4018992"/>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3</a:t>
            </a:r>
          </a:p>
        </p:txBody>
      </p:sp>
      <p:sp>
        <p:nvSpPr>
          <p:cNvPr id="31" name="矩形 30">
            <a:extLst>
              <a:ext uri="{FF2B5EF4-FFF2-40B4-BE49-F238E27FC236}">
                <a16:creationId xmlns:a16="http://schemas.microsoft.com/office/drawing/2014/main" id="{B5A4BC92-4100-F940-8D50-48181A246004}"/>
              </a:ext>
            </a:extLst>
          </p:cNvPr>
          <p:cNvSpPr/>
          <p:nvPr/>
        </p:nvSpPr>
        <p:spPr>
          <a:xfrm>
            <a:off x="782088" y="4665754"/>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4</a:t>
            </a:r>
          </a:p>
        </p:txBody>
      </p:sp>
      <p:sp>
        <p:nvSpPr>
          <p:cNvPr id="32" name="矩形 31">
            <a:extLst>
              <a:ext uri="{FF2B5EF4-FFF2-40B4-BE49-F238E27FC236}">
                <a16:creationId xmlns:a16="http://schemas.microsoft.com/office/drawing/2014/main" id="{1CE75C4C-0039-8B4B-B872-96E353AA51DE}"/>
              </a:ext>
            </a:extLst>
          </p:cNvPr>
          <p:cNvSpPr/>
          <p:nvPr/>
        </p:nvSpPr>
        <p:spPr>
          <a:xfrm>
            <a:off x="763117" y="5312516"/>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5</a:t>
            </a:r>
          </a:p>
        </p:txBody>
      </p:sp>
      <p:sp>
        <p:nvSpPr>
          <p:cNvPr id="36" name="Textfeld 33">
            <a:extLst>
              <a:ext uri="{FF2B5EF4-FFF2-40B4-BE49-F238E27FC236}">
                <a16:creationId xmlns:a16="http://schemas.microsoft.com/office/drawing/2014/main" id="{B23E2F9F-72EF-3E41-B0E9-B72750ECE124}"/>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31751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EC5DF-DC90-0145-8267-A930001AC7DA}"/>
              </a:ext>
            </a:extLst>
          </p:cNvPr>
          <p:cNvSpPr>
            <a:spLocks noGrp="1"/>
          </p:cNvSpPr>
          <p:nvPr>
            <p:ph type="title"/>
          </p:nvPr>
        </p:nvSpPr>
        <p:spPr/>
        <p:txBody>
          <a:bodyPr/>
          <a:lstStyle/>
          <a:p>
            <a:r>
              <a:rPr lang="en-US" altLang="zh-CN" dirty="0"/>
              <a:t>Model structure</a:t>
            </a:r>
            <a:r>
              <a:rPr lang="zh-CN" altLang="zh-CN" dirty="0"/>
              <a:t> </a:t>
            </a:r>
            <a:r>
              <a:rPr kumimoji="1" lang="en-US" altLang="zh-CN" dirty="0"/>
              <a:t>of transfer learning with ensemble learning</a:t>
            </a:r>
            <a:endParaRPr kumimoji="1" lang="zh-CN" altLang="en-US" dirty="0"/>
          </a:p>
        </p:txBody>
      </p:sp>
      <p:sp>
        <p:nvSpPr>
          <p:cNvPr id="97" name="矩形 96">
            <a:extLst>
              <a:ext uri="{FF2B5EF4-FFF2-40B4-BE49-F238E27FC236}">
                <a16:creationId xmlns:a16="http://schemas.microsoft.com/office/drawing/2014/main" id="{CAA96BB8-6336-E642-80CD-CC86FE810FF2}"/>
              </a:ext>
            </a:extLst>
          </p:cNvPr>
          <p:cNvSpPr/>
          <p:nvPr/>
        </p:nvSpPr>
        <p:spPr>
          <a:xfrm>
            <a:off x="90001" y="3126052"/>
            <a:ext cx="1851789"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 with</a:t>
            </a:r>
          </a:p>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(Target: APEC)</a:t>
            </a:r>
          </a:p>
        </p:txBody>
      </p:sp>
      <p:sp>
        <p:nvSpPr>
          <p:cNvPr id="98" name="矩形 97">
            <a:extLst>
              <a:ext uri="{FF2B5EF4-FFF2-40B4-BE49-F238E27FC236}">
                <a16:creationId xmlns:a16="http://schemas.microsoft.com/office/drawing/2014/main" id="{CBAFF840-8C08-C644-B7DF-A5239CA8107B}"/>
              </a:ext>
            </a:extLst>
          </p:cNvPr>
          <p:cNvSpPr/>
          <p:nvPr/>
        </p:nvSpPr>
        <p:spPr>
          <a:xfrm>
            <a:off x="667652" y="1043388"/>
            <a:ext cx="6976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a:t>
            </a:r>
          </a:p>
        </p:txBody>
      </p:sp>
      <p:sp>
        <p:nvSpPr>
          <p:cNvPr id="177" name="矩形 176">
            <a:extLst>
              <a:ext uri="{FF2B5EF4-FFF2-40B4-BE49-F238E27FC236}">
                <a16:creationId xmlns:a16="http://schemas.microsoft.com/office/drawing/2014/main" id="{A34686FD-B287-4E4C-8115-5C825D9E4726}"/>
              </a:ext>
            </a:extLst>
          </p:cNvPr>
          <p:cNvSpPr/>
          <p:nvPr/>
        </p:nvSpPr>
        <p:spPr>
          <a:xfrm>
            <a:off x="158123" y="2067034"/>
            <a:ext cx="189026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a:t>
            </a:r>
          </a:p>
        </p:txBody>
      </p:sp>
      <p:sp>
        <p:nvSpPr>
          <p:cNvPr id="221" name="矩形 220">
            <a:extLst>
              <a:ext uri="{FF2B5EF4-FFF2-40B4-BE49-F238E27FC236}">
                <a16:creationId xmlns:a16="http://schemas.microsoft.com/office/drawing/2014/main" id="{ACEE0EE3-EC46-CA48-9957-BF03C97CC3F4}"/>
              </a:ext>
            </a:extLst>
          </p:cNvPr>
          <p:cNvSpPr/>
          <p:nvPr/>
        </p:nvSpPr>
        <p:spPr>
          <a:xfrm>
            <a:off x="92486" y="4314170"/>
            <a:ext cx="204414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of DNN-TL</a:t>
            </a:r>
          </a:p>
        </p:txBody>
      </p:sp>
      <p:grpSp>
        <p:nvGrpSpPr>
          <p:cNvPr id="3" name="组合 2">
            <a:extLst>
              <a:ext uri="{FF2B5EF4-FFF2-40B4-BE49-F238E27FC236}">
                <a16:creationId xmlns:a16="http://schemas.microsoft.com/office/drawing/2014/main" id="{7FC4B83E-3B63-B747-81FF-496048F67EE5}"/>
              </a:ext>
            </a:extLst>
          </p:cNvPr>
          <p:cNvGrpSpPr/>
          <p:nvPr/>
        </p:nvGrpSpPr>
        <p:grpSpPr>
          <a:xfrm>
            <a:off x="2281885" y="966331"/>
            <a:ext cx="7381712" cy="5077381"/>
            <a:chOff x="2281885" y="966331"/>
            <a:chExt cx="7381712" cy="5077381"/>
          </a:xfrm>
        </p:grpSpPr>
        <p:sp>
          <p:nvSpPr>
            <p:cNvPr id="7" name="圆角矩形 6">
              <a:extLst>
                <a:ext uri="{FF2B5EF4-FFF2-40B4-BE49-F238E27FC236}">
                  <a16:creationId xmlns:a16="http://schemas.microsoft.com/office/drawing/2014/main" id="{8778E4F3-CB8E-234D-9F69-F250EC9C5073}"/>
                </a:ext>
              </a:extLst>
            </p:cNvPr>
            <p:cNvSpPr/>
            <p:nvPr/>
          </p:nvSpPr>
          <p:spPr>
            <a:xfrm>
              <a:off x="2281885"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EDB38685-420D-3D46-A73B-281C391B245D}"/>
                </a:ext>
              </a:extLst>
            </p:cNvPr>
            <p:cNvGrpSpPr/>
            <p:nvPr/>
          </p:nvGrpSpPr>
          <p:grpSpPr>
            <a:xfrm>
              <a:off x="2353895" y="3314150"/>
              <a:ext cx="2016280" cy="467459"/>
              <a:chOff x="1590893" y="4997770"/>
              <a:chExt cx="4304646" cy="997999"/>
            </a:xfrm>
          </p:grpSpPr>
          <p:grpSp>
            <p:nvGrpSpPr>
              <p:cNvPr id="9" name="组合 8">
                <a:extLst>
                  <a:ext uri="{FF2B5EF4-FFF2-40B4-BE49-F238E27FC236}">
                    <a16:creationId xmlns:a16="http://schemas.microsoft.com/office/drawing/2014/main" id="{BE8E5F16-834C-074F-BE35-31E9D4DB0597}"/>
                  </a:ext>
                </a:extLst>
              </p:cNvPr>
              <p:cNvGrpSpPr/>
              <p:nvPr/>
            </p:nvGrpSpPr>
            <p:grpSpPr>
              <a:xfrm>
                <a:off x="1590893" y="4997770"/>
                <a:ext cx="172048" cy="956514"/>
                <a:chOff x="644346" y="990019"/>
                <a:chExt cx="840225" cy="4671291"/>
              </a:xfrm>
            </p:grpSpPr>
            <p:sp>
              <p:nvSpPr>
                <p:cNvPr id="31" name="圆柱体 30">
                  <a:extLst>
                    <a:ext uri="{FF2B5EF4-FFF2-40B4-BE49-F238E27FC236}">
                      <a16:creationId xmlns:a16="http://schemas.microsoft.com/office/drawing/2014/main" id="{DEB507B3-5282-0843-B937-F293EEF302C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32" name="椭圆 31">
                  <a:extLst>
                    <a:ext uri="{FF2B5EF4-FFF2-40B4-BE49-F238E27FC236}">
                      <a16:creationId xmlns:a16="http://schemas.microsoft.com/office/drawing/2014/main" id="{5D965A30-08A7-1540-B915-E6163C4423BF}"/>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7D7EB933-7C76-C242-A668-2754E27CAA6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椭圆 33">
                  <a:extLst>
                    <a:ext uri="{FF2B5EF4-FFF2-40B4-BE49-F238E27FC236}">
                      <a16:creationId xmlns:a16="http://schemas.microsoft.com/office/drawing/2014/main" id="{8F3EC79E-C0E7-9D4D-A919-470491D69AB2}"/>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77E8D366-0119-5A4F-BB29-1A1BE4F47A80}"/>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CC64974A-1941-ED4E-853F-A9D3F6E40AE4}"/>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BC5ABFB-60EF-214F-9BF8-A44B718303C0}"/>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线箭头连接符 9">
                <a:extLst>
                  <a:ext uri="{FF2B5EF4-FFF2-40B4-BE49-F238E27FC236}">
                    <a16:creationId xmlns:a16="http://schemas.microsoft.com/office/drawing/2014/main" id="{6C3A129C-3319-0A4C-AE57-03AAF722FDDE}"/>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507365E8-8ED6-5A46-8123-D64BBDDC9614}"/>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2A137F6B-E0FE-7642-A8C3-07C58D8FD20E}"/>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圆角矩形 12">
                <a:extLst>
                  <a:ext uri="{FF2B5EF4-FFF2-40B4-BE49-F238E27FC236}">
                    <a16:creationId xmlns:a16="http://schemas.microsoft.com/office/drawing/2014/main" id="{4C7AE5BB-DA51-5D42-AA99-C9D0C17196BF}"/>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8E35DA8-29DF-7143-99D2-48486D93E78C}"/>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9EA9F9B4-F9FB-C74E-8418-4D9CF30B3B6E}"/>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5E5ADEB3-F4E1-AB44-A20A-B3CCD8CC1F30}"/>
                  </a:ext>
                </a:extLst>
              </p:cNvPr>
              <p:cNvGrpSpPr/>
              <p:nvPr/>
            </p:nvGrpSpPr>
            <p:grpSpPr>
              <a:xfrm>
                <a:off x="5723491" y="5102630"/>
                <a:ext cx="172048" cy="848301"/>
                <a:chOff x="644346" y="1518490"/>
                <a:chExt cx="840225" cy="4142815"/>
              </a:xfrm>
            </p:grpSpPr>
            <p:sp>
              <p:nvSpPr>
                <p:cNvPr id="25" name="圆柱体 24">
                  <a:extLst>
                    <a:ext uri="{FF2B5EF4-FFF2-40B4-BE49-F238E27FC236}">
                      <a16:creationId xmlns:a16="http://schemas.microsoft.com/office/drawing/2014/main" id="{6BF2EB3C-B692-7C41-A4EE-266884B24071}"/>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6" name="椭圆 25">
                  <a:extLst>
                    <a:ext uri="{FF2B5EF4-FFF2-40B4-BE49-F238E27FC236}">
                      <a16:creationId xmlns:a16="http://schemas.microsoft.com/office/drawing/2014/main" id="{3BC381A4-480E-5842-8751-506D6A43676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4814C5A4-9409-8D41-B92E-AE5195D1ADA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6DEAA154-C7B2-9445-A4F7-9FBE040AA226}"/>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42B89889-01BD-7040-974A-A2DFB73F8B3D}"/>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269E4A5E-B933-864C-88D7-657E207A0037}"/>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矩形 16">
                <a:extLst>
                  <a:ext uri="{FF2B5EF4-FFF2-40B4-BE49-F238E27FC236}">
                    <a16:creationId xmlns:a16="http://schemas.microsoft.com/office/drawing/2014/main" id="{FCD0560F-7B97-FD4C-B315-6C90A06A86F4}"/>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C25CF0A-21BC-CD4C-8D8D-C461C129924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iconfont-11899-5651488">
                <a:extLst>
                  <a:ext uri="{FF2B5EF4-FFF2-40B4-BE49-F238E27FC236}">
                    <a16:creationId xmlns:a16="http://schemas.microsoft.com/office/drawing/2014/main" id="{0E2A7663-ADD0-F440-AD56-40076B49C216}"/>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iconfont-1177-866248">
                <a:extLst>
                  <a:ext uri="{FF2B5EF4-FFF2-40B4-BE49-F238E27FC236}">
                    <a16:creationId xmlns:a16="http://schemas.microsoft.com/office/drawing/2014/main" id="{FA195EFD-B23D-7D4D-970A-B1CDC5C66F21}"/>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confont-11899-5651488">
                <a:extLst>
                  <a:ext uri="{FF2B5EF4-FFF2-40B4-BE49-F238E27FC236}">
                    <a16:creationId xmlns:a16="http://schemas.microsoft.com/office/drawing/2014/main" id="{0CC1A64A-E83E-8D44-8C20-A05F9137C74C}"/>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iconfont-1177-866248">
                <a:extLst>
                  <a:ext uri="{FF2B5EF4-FFF2-40B4-BE49-F238E27FC236}">
                    <a16:creationId xmlns:a16="http://schemas.microsoft.com/office/drawing/2014/main" id="{E66CBD2F-A3B5-D040-A9CA-ABCF525015CA}"/>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8" name="圆角矩形 37">
              <a:extLst>
                <a:ext uri="{FF2B5EF4-FFF2-40B4-BE49-F238E27FC236}">
                  <a16:creationId xmlns:a16="http://schemas.microsoft.com/office/drawing/2014/main" id="{61DA62C9-37AA-3843-84CE-BCD4B1BF8518}"/>
                </a:ext>
              </a:extLst>
            </p:cNvPr>
            <p:cNvSpPr/>
            <p:nvPr/>
          </p:nvSpPr>
          <p:spPr>
            <a:xfrm>
              <a:off x="4735650"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C85CD05F-3E4D-1548-BA73-D63BDB273F49}"/>
                </a:ext>
              </a:extLst>
            </p:cNvPr>
            <p:cNvGrpSpPr/>
            <p:nvPr/>
          </p:nvGrpSpPr>
          <p:grpSpPr>
            <a:xfrm>
              <a:off x="4807660" y="3314150"/>
              <a:ext cx="2016280" cy="467459"/>
              <a:chOff x="1590893" y="4997770"/>
              <a:chExt cx="4304646" cy="997999"/>
            </a:xfrm>
          </p:grpSpPr>
          <p:grpSp>
            <p:nvGrpSpPr>
              <p:cNvPr id="40" name="组合 39">
                <a:extLst>
                  <a:ext uri="{FF2B5EF4-FFF2-40B4-BE49-F238E27FC236}">
                    <a16:creationId xmlns:a16="http://schemas.microsoft.com/office/drawing/2014/main" id="{6D2C0B7A-6497-D946-AF13-F48FF3A8F623}"/>
                  </a:ext>
                </a:extLst>
              </p:cNvPr>
              <p:cNvGrpSpPr/>
              <p:nvPr/>
            </p:nvGrpSpPr>
            <p:grpSpPr>
              <a:xfrm>
                <a:off x="1590893" y="4997770"/>
                <a:ext cx="172048" cy="956514"/>
                <a:chOff x="644346" y="990019"/>
                <a:chExt cx="840225" cy="4671291"/>
              </a:xfrm>
            </p:grpSpPr>
            <p:sp>
              <p:nvSpPr>
                <p:cNvPr id="60" name="圆柱体 59">
                  <a:extLst>
                    <a:ext uri="{FF2B5EF4-FFF2-40B4-BE49-F238E27FC236}">
                      <a16:creationId xmlns:a16="http://schemas.microsoft.com/office/drawing/2014/main" id="{7FC8AADA-86B2-5A4B-80A0-E10B3E862447}"/>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61" name="椭圆 60">
                  <a:extLst>
                    <a:ext uri="{FF2B5EF4-FFF2-40B4-BE49-F238E27FC236}">
                      <a16:creationId xmlns:a16="http://schemas.microsoft.com/office/drawing/2014/main" id="{BFB253C9-795D-DC4D-9325-2F8AB0876733}"/>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7D2367DC-9E33-6042-B630-5A66B61C530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椭圆 62">
                  <a:extLst>
                    <a:ext uri="{FF2B5EF4-FFF2-40B4-BE49-F238E27FC236}">
                      <a16:creationId xmlns:a16="http://schemas.microsoft.com/office/drawing/2014/main" id="{0C42BFB4-DB79-AB4F-A9A5-0ED9DC89308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8A9975CC-02F2-CD44-BB68-A6D2369C653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60E9B4CA-DDA9-0C48-A365-C0622CB556FF}"/>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0CDF24-F206-F74B-A3A6-C298FBB713D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1" name="直线箭头连接符 40">
                <a:extLst>
                  <a:ext uri="{FF2B5EF4-FFF2-40B4-BE49-F238E27FC236}">
                    <a16:creationId xmlns:a16="http://schemas.microsoft.com/office/drawing/2014/main" id="{C55BEB79-D9BA-554E-9264-4CD76CF1B604}"/>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DA96AF70-7367-E243-BE2B-15C3DA36279D}"/>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6A853B0-DB09-A946-915F-CE1BCF1F27F9}"/>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圆角矩形 43">
                <a:extLst>
                  <a:ext uri="{FF2B5EF4-FFF2-40B4-BE49-F238E27FC236}">
                    <a16:creationId xmlns:a16="http://schemas.microsoft.com/office/drawing/2014/main" id="{D4D09365-C6F3-AD48-A3C8-9DF28C9568FA}"/>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57F6C9CC-3362-464F-9937-3AA0D3D367F5}"/>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4E44BEFE-8B9D-AB48-BC3A-EBEE0F4A482F}"/>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47" name="组合 46">
                <a:extLst>
                  <a:ext uri="{FF2B5EF4-FFF2-40B4-BE49-F238E27FC236}">
                    <a16:creationId xmlns:a16="http://schemas.microsoft.com/office/drawing/2014/main" id="{6563333F-416D-7141-B6D3-6149A1A4BBCC}"/>
                  </a:ext>
                </a:extLst>
              </p:cNvPr>
              <p:cNvGrpSpPr/>
              <p:nvPr/>
            </p:nvGrpSpPr>
            <p:grpSpPr>
              <a:xfrm>
                <a:off x="5723491" y="5102630"/>
                <a:ext cx="172048" cy="848301"/>
                <a:chOff x="644346" y="1518490"/>
                <a:chExt cx="840225" cy="4142815"/>
              </a:xfrm>
            </p:grpSpPr>
            <p:sp>
              <p:nvSpPr>
                <p:cNvPr id="54" name="圆柱体 53">
                  <a:extLst>
                    <a:ext uri="{FF2B5EF4-FFF2-40B4-BE49-F238E27FC236}">
                      <a16:creationId xmlns:a16="http://schemas.microsoft.com/office/drawing/2014/main" id="{DD852594-8ABE-9547-ABC4-F648CD0BD6AE}"/>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5" name="椭圆 54">
                  <a:extLst>
                    <a:ext uri="{FF2B5EF4-FFF2-40B4-BE49-F238E27FC236}">
                      <a16:creationId xmlns:a16="http://schemas.microsoft.com/office/drawing/2014/main" id="{CEFD0A4A-A272-1B41-801F-7614BBA4D8FB}"/>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20270E45-B827-D94B-98C3-9AC1782C3840}"/>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1E40A04D-54DB-BA40-8C0D-DEFC3E50AAB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0D7CFEF4-1EFC-664E-90B8-FE417188887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4E63A92E-668B-F640-8C9D-E938F84805BA}"/>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F53DF37E-D45D-2A40-92CE-465A800AF941}"/>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10AD65DF-D172-1747-B621-30D7DCADEEA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0" name="iconfont-11899-5651488">
                <a:extLst>
                  <a:ext uri="{FF2B5EF4-FFF2-40B4-BE49-F238E27FC236}">
                    <a16:creationId xmlns:a16="http://schemas.microsoft.com/office/drawing/2014/main" id="{A3B19738-5E47-314A-B2C8-5DC41E929F9E}"/>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iconfont-1177-866248">
                <a:extLst>
                  <a:ext uri="{FF2B5EF4-FFF2-40B4-BE49-F238E27FC236}">
                    <a16:creationId xmlns:a16="http://schemas.microsoft.com/office/drawing/2014/main" id="{89A0B57C-C329-D04B-ABE1-BA5A7765CA4C}"/>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iconfont-11899-5651488">
                <a:extLst>
                  <a:ext uri="{FF2B5EF4-FFF2-40B4-BE49-F238E27FC236}">
                    <a16:creationId xmlns:a16="http://schemas.microsoft.com/office/drawing/2014/main" id="{939A34B2-E7B8-1148-8BC4-FDE6ED3A93E7}"/>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iconfont-1177-866248">
                <a:extLst>
                  <a:ext uri="{FF2B5EF4-FFF2-40B4-BE49-F238E27FC236}">
                    <a16:creationId xmlns:a16="http://schemas.microsoft.com/office/drawing/2014/main" id="{605115AB-6E18-194F-93B0-8BB194C24F5B}"/>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7" name="圆角矩形 66">
              <a:extLst>
                <a:ext uri="{FF2B5EF4-FFF2-40B4-BE49-F238E27FC236}">
                  <a16:creationId xmlns:a16="http://schemas.microsoft.com/office/drawing/2014/main" id="{57C53184-1886-5B4A-89DB-EE89C7654231}"/>
                </a:ext>
              </a:extLst>
            </p:cNvPr>
            <p:cNvSpPr/>
            <p:nvPr/>
          </p:nvSpPr>
          <p:spPr>
            <a:xfrm>
              <a:off x="7503297" y="3100395"/>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8" name="组合 67">
              <a:extLst>
                <a:ext uri="{FF2B5EF4-FFF2-40B4-BE49-F238E27FC236}">
                  <a16:creationId xmlns:a16="http://schemas.microsoft.com/office/drawing/2014/main" id="{90016AE1-F9BD-D44E-AC2A-B341AF29C32F}"/>
                </a:ext>
              </a:extLst>
            </p:cNvPr>
            <p:cNvGrpSpPr/>
            <p:nvPr/>
          </p:nvGrpSpPr>
          <p:grpSpPr>
            <a:xfrm>
              <a:off x="7617370" y="3314150"/>
              <a:ext cx="2016280" cy="467459"/>
              <a:chOff x="1590893" y="4997770"/>
              <a:chExt cx="4304646" cy="997999"/>
            </a:xfrm>
          </p:grpSpPr>
          <p:grpSp>
            <p:nvGrpSpPr>
              <p:cNvPr id="69" name="组合 68">
                <a:extLst>
                  <a:ext uri="{FF2B5EF4-FFF2-40B4-BE49-F238E27FC236}">
                    <a16:creationId xmlns:a16="http://schemas.microsoft.com/office/drawing/2014/main" id="{04633B30-6917-954B-9376-7E760BB1FFD6}"/>
                  </a:ext>
                </a:extLst>
              </p:cNvPr>
              <p:cNvGrpSpPr/>
              <p:nvPr/>
            </p:nvGrpSpPr>
            <p:grpSpPr>
              <a:xfrm>
                <a:off x="1590893" y="4997770"/>
                <a:ext cx="172048" cy="956514"/>
                <a:chOff x="644346" y="990019"/>
                <a:chExt cx="840225" cy="4671291"/>
              </a:xfrm>
            </p:grpSpPr>
            <p:sp>
              <p:nvSpPr>
                <p:cNvPr id="89" name="圆柱体 88">
                  <a:extLst>
                    <a:ext uri="{FF2B5EF4-FFF2-40B4-BE49-F238E27FC236}">
                      <a16:creationId xmlns:a16="http://schemas.microsoft.com/office/drawing/2014/main" id="{15E66F37-3D7B-5F4D-A2BD-D9DD7359FC7C}"/>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90" name="椭圆 89">
                  <a:extLst>
                    <a:ext uri="{FF2B5EF4-FFF2-40B4-BE49-F238E27FC236}">
                      <a16:creationId xmlns:a16="http://schemas.microsoft.com/office/drawing/2014/main" id="{DFB576C8-25C8-6F48-9C79-744FC0FCBF66}"/>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416D6D04-9CBD-7440-AB42-774D6015072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2" name="椭圆 91">
                  <a:extLst>
                    <a:ext uri="{FF2B5EF4-FFF2-40B4-BE49-F238E27FC236}">
                      <a16:creationId xmlns:a16="http://schemas.microsoft.com/office/drawing/2014/main" id="{3C60D90C-3B37-7C48-8B40-E011CDC07F2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0355ED15-AD22-1240-AE78-903E75D85F7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A3E62E5D-282E-2C4E-943F-EC3641A04CAA}"/>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9372C822-CA14-E242-84D2-46F019CDA5C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0" name="直线箭头连接符 69">
                <a:extLst>
                  <a:ext uri="{FF2B5EF4-FFF2-40B4-BE49-F238E27FC236}">
                    <a16:creationId xmlns:a16="http://schemas.microsoft.com/office/drawing/2014/main" id="{88B00504-542A-774D-A704-C97652D7C1D5}"/>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5C693102-81DE-A147-B6B4-1E8E2AE9AD47}"/>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17EA5353-2583-8B4E-B5E8-02E71426CA6B}"/>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圆角矩形 72">
                <a:extLst>
                  <a:ext uri="{FF2B5EF4-FFF2-40B4-BE49-F238E27FC236}">
                    <a16:creationId xmlns:a16="http://schemas.microsoft.com/office/drawing/2014/main" id="{77D8FFB9-9F61-9446-953C-3CB11A4ACB0D}"/>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圆角矩形 73">
                <a:extLst>
                  <a:ext uri="{FF2B5EF4-FFF2-40B4-BE49-F238E27FC236}">
                    <a16:creationId xmlns:a16="http://schemas.microsoft.com/office/drawing/2014/main" id="{0E483A49-3189-984D-9FF4-3C01253F1570}"/>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圆角矩形 74">
                <a:extLst>
                  <a:ext uri="{FF2B5EF4-FFF2-40B4-BE49-F238E27FC236}">
                    <a16:creationId xmlns:a16="http://schemas.microsoft.com/office/drawing/2014/main" id="{C49C6D96-6ADC-174B-8DFE-2EAC7F3C6517}"/>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76" name="组合 75">
                <a:extLst>
                  <a:ext uri="{FF2B5EF4-FFF2-40B4-BE49-F238E27FC236}">
                    <a16:creationId xmlns:a16="http://schemas.microsoft.com/office/drawing/2014/main" id="{B97A8810-C41E-2D47-9E1A-2299714412C7}"/>
                  </a:ext>
                </a:extLst>
              </p:cNvPr>
              <p:cNvGrpSpPr/>
              <p:nvPr/>
            </p:nvGrpSpPr>
            <p:grpSpPr>
              <a:xfrm>
                <a:off x="5723491" y="5102630"/>
                <a:ext cx="172048" cy="848301"/>
                <a:chOff x="644346" y="1518490"/>
                <a:chExt cx="840225" cy="4142815"/>
              </a:xfrm>
            </p:grpSpPr>
            <p:sp>
              <p:nvSpPr>
                <p:cNvPr id="83" name="圆柱体 82">
                  <a:extLst>
                    <a:ext uri="{FF2B5EF4-FFF2-40B4-BE49-F238E27FC236}">
                      <a16:creationId xmlns:a16="http://schemas.microsoft.com/office/drawing/2014/main" id="{D7BEF386-0764-9C48-84DD-07DF7B67FAF3}"/>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4" name="椭圆 83">
                  <a:extLst>
                    <a:ext uri="{FF2B5EF4-FFF2-40B4-BE49-F238E27FC236}">
                      <a16:creationId xmlns:a16="http://schemas.microsoft.com/office/drawing/2014/main" id="{C7338398-2F5B-F24F-B66E-7231339AFF8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1BB4D0D0-207D-F24E-AB58-D6C92AF0AB49}"/>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a:extLst>
                    <a:ext uri="{FF2B5EF4-FFF2-40B4-BE49-F238E27FC236}">
                      <a16:creationId xmlns:a16="http://schemas.microsoft.com/office/drawing/2014/main" id="{B08802C0-6F28-C24C-A67D-702F28ACA7C3}"/>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4288CB4A-20F5-6344-AF07-5906C0261401}"/>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55768889-17D2-5E41-A4C5-1F8A83A3C08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7" name="矩形 76">
                <a:extLst>
                  <a:ext uri="{FF2B5EF4-FFF2-40B4-BE49-F238E27FC236}">
                    <a16:creationId xmlns:a16="http://schemas.microsoft.com/office/drawing/2014/main" id="{AB094C5C-8E06-114C-B44B-D9349D8FDD9A}"/>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CC1E9D21-0FED-B54D-AD7B-3ED3578B68CA}"/>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9" name="iconfont-11899-5651488">
                <a:extLst>
                  <a:ext uri="{FF2B5EF4-FFF2-40B4-BE49-F238E27FC236}">
                    <a16:creationId xmlns:a16="http://schemas.microsoft.com/office/drawing/2014/main" id="{8EBDB742-DE3D-5642-973A-E9D8F15C7381}"/>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iconfont-1177-866248">
                <a:extLst>
                  <a:ext uri="{FF2B5EF4-FFF2-40B4-BE49-F238E27FC236}">
                    <a16:creationId xmlns:a16="http://schemas.microsoft.com/office/drawing/2014/main" id="{3F4A8866-B138-3541-8A3B-492E53F89A70}"/>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confont-11899-5651488">
                <a:extLst>
                  <a:ext uri="{FF2B5EF4-FFF2-40B4-BE49-F238E27FC236}">
                    <a16:creationId xmlns:a16="http://schemas.microsoft.com/office/drawing/2014/main" id="{5ADAC95D-2835-F546-9B9A-981EB31C125F}"/>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iconfont-1177-866248">
                <a:extLst>
                  <a:ext uri="{FF2B5EF4-FFF2-40B4-BE49-F238E27FC236}">
                    <a16:creationId xmlns:a16="http://schemas.microsoft.com/office/drawing/2014/main" id="{A39CD050-4132-0B4E-AB06-4454C213E4D6}"/>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9" name="圆角矩形 98">
              <a:extLst>
                <a:ext uri="{FF2B5EF4-FFF2-40B4-BE49-F238E27FC236}">
                  <a16:creationId xmlns:a16="http://schemas.microsoft.com/office/drawing/2014/main" id="{8D3B5B88-FF53-CF4D-B6C9-1744C8F7B79D}"/>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00" name="组合 99">
              <a:extLst>
                <a:ext uri="{FF2B5EF4-FFF2-40B4-BE49-F238E27FC236}">
                  <a16:creationId xmlns:a16="http://schemas.microsoft.com/office/drawing/2014/main" id="{61C382EC-D472-C84A-9336-D07289CD14E9}"/>
                </a:ext>
              </a:extLst>
            </p:cNvPr>
            <p:cNvGrpSpPr/>
            <p:nvPr/>
          </p:nvGrpSpPr>
          <p:grpSpPr>
            <a:xfrm>
              <a:off x="2405518" y="2060653"/>
              <a:ext cx="1915338" cy="439627"/>
              <a:chOff x="1590893" y="1161594"/>
              <a:chExt cx="4304646" cy="988044"/>
            </a:xfrm>
          </p:grpSpPr>
          <p:cxnSp>
            <p:nvCxnSpPr>
              <p:cNvPr id="101" name="直线箭头连接符 100">
                <a:extLst>
                  <a:ext uri="{FF2B5EF4-FFF2-40B4-BE49-F238E27FC236}">
                    <a16:creationId xmlns:a16="http://schemas.microsoft.com/office/drawing/2014/main" id="{07FC6287-83FE-ED4B-A8FE-659AE80A07F4}"/>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D32B3D1-9632-6848-9929-49A656968814}"/>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46973CD-8A0F-7942-BA77-419931319B07}"/>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组合 103">
                <a:extLst>
                  <a:ext uri="{FF2B5EF4-FFF2-40B4-BE49-F238E27FC236}">
                    <a16:creationId xmlns:a16="http://schemas.microsoft.com/office/drawing/2014/main" id="{D3845891-2AFE-614C-9EC9-99F131E6FC65}"/>
                  </a:ext>
                </a:extLst>
              </p:cNvPr>
              <p:cNvGrpSpPr/>
              <p:nvPr/>
            </p:nvGrpSpPr>
            <p:grpSpPr>
              <a:xfrm>
                <a:off x="1590893" y="1193124"/>
                <a:ext cx="172048" cy="956514"/>
                <a:chOff x="644346" y="990019"/>
                <a:chExt cx="840225" cy="4671291"/>
              </a:xfrm>
            </p:grpSpPr>
            <p:sp>
              <p:nvSpPr>
                <p:cNvPr id="120" name="圆柱体 119">
                  <a:extLst>
                    <a:ext uri="{FF2B5EF4-FFF2-40B4-BE49-F238E27FC236}">
                      <a16:creationId xmlns:a16="http://schemas.microsoft.com/office/drawing/2014/main" id="{3D258E12-68C4-7241-95AB-F281C3FD5FC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1" name="椭圆 120">
                  <a:extLst>
                    <a:ext uri="{FF2B5EF4-FFF2-40B4-BE49-F238E27FC236}">
                      <a16:creationId xmlns:a16="http://schemas.microsoft.com/office/drawing/2014/main" id="{8A68FC0A-BAB3-5646-813B-74FBF43D8FD9}"/>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35DF8476-7D8D-6348-B321-15124C4EB803}"/>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38C4706D-838D-2D48-BA1A-FA08447A85EF}"/>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54CC5D94-2755-6F48-AC1F-7BD14A306C0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a:extLst>
                    <a:ext uri="{FF2B5EF4-FFF2-40B4-BE49-F238E27FC236}">
                      <a16:creationId xmlns:a16="http://schemas.microsoft.com/office/drawing/2014/main" id="{8F54368D-E2BE-2842-873B-65F3FF18954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2FC3EC10-369F-D742-9168-7582BE35AD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5" name="圆角矩形 104">
                <a:extLst>
                  <a:ext uri="{FF2B5EF4-FFF2-40B4-BE49-F238E27FC236}">
                    <a16:creationId xmlns:a16="http://schemas.microsoft.com/office/drawing/2014/main" id="{28C945A4-A902-1846-93CD-9EDC75258D64}"/>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圆角矩形 105">
                <a:extLst>
                  <a:ext uri="{FF2B5EF4-FFF2-40B4-BE49-F238E27FC236}">
                    <a16:creationId xmlns:a16="http://schemas.microsoft.com/office/drawing/2014/main" id="{650163DA-2BBC-F64F-933D-C954D295781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圆角矩形 106">
                <a:extLst>
                  <a:ext uri="{FF2B5EF4-FFF2-40B4-BE49-F238E27FC236}">
                    <a16:creationId xmlns:a16="http://schemas.microsoft.com/office/drawing/2014/main" id="{6CD4B565-4351-EA4E-A094-56F5C4F4000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8" name="组合 107">
                <a:extLst>
                  <a:ext uri="{FF2B5EF4-FFF2-40B4-BE49-F238E27FC236}">
                    <a16:creationId xmlns:a16="http://schemas.microsoft.com/office/drawing/2014/main" id="{45BA35D0-8367-7740-8257-90FEB9C9ACFE}"/>
                  </a:ext>
                </a:extLst>
              </p:cNvPr>
              <p:cNvGrpSpPr/>
              <p:nvPr/>
            </p:nvGrpSpPr>
            <p:grpSpPr>
              <a:xfrm>
                <a:off x="5723491" y="1247230"/>
                <a:ext cx="172048" cy="848301"/>
                <a:chOff x="644346" y="1518490"/>
                <a:chExt cx="840225" cy="4142815"/>
              </a:xfrm>
            </p:grpSpPr>
            <p:sp>
              <p:nvSpPr>
                <p:cNvPr id="114" name="圆柱体 113">
                  <a:extLst>
                    <a:ext uri="{FF2B5EF4-FFF2-40B4-BE49-F238E27FC236}">
                      <a16:creationId xmlns:a16="http://schemas.microsoft.com/office/drawing/2014/main" id="{D3B21F1D-6073-B448-8BEF-121370B7673F}"/>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E1487143-A930-0D48-AC30-8635C1B32084}"/>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A1C2641A-9392-DF44-9668-A247174DAC8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81405441-9E2D-4344-A433-096468CD306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C376FDD4-1C61-5D41-8A07-CAED708F3CB0}"/>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8133B736-F294-4447-96B3-E5B52AFB4125}"/>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矩形 108">
                <a:extLst>
                  <a:ext uri="{FF2B5EF4-FFF2-40B4-BE49-F238E27FC236}">
                    <a16:creationId xmlns:a16="http://schemas.microsoft.com/office/drawing/2014/main" id="{1B5FE46D-AD04-9544-BC01-2737FEBA57DF}"/>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451D2098-25C9-3343-B452-F96C598EB7EC}"/>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27" name="圆角矩形 126">
              <a:extLst>
                <a:ext uri="{FF2B5EF4-FFF2-40B4-BE49-F238E27FC236}">
                  <a16:creationId xmlns:a16="http://schemas.microsoft.com/office/drawing/2014/main" id="{C9C73CC7-A037-7F48-A657-1FB8014D71F6}"/>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2530A08E-C44B-3C40-B888-6D74ED7766CA}"/>
                </a:ext>
              </a:extLst>
            </p:cNvPr>
            <p:cNvGrpSpPr/>
            <p:nvPr/>
          </p:nvGrpSpPr>
          <p:grpSpPr>
            <a:xfrm>
              <a:off x="4831756" y="2060653"/>
              <a:ext cx="1915338" cy="439627"/>
              <a:chOff x="1590893" y="1161594"/>
              <a:chExt cx="4304646" cy="988044"/>
            </a:xfrm>
          </p:grpSpPr>
          <p:cxnSp>
            <p:nvCxnSpPr>
              <p:cNvPr id="129" name="直线箭头连接符 128">
                <a:extLst>
                  <a:ext uri="{FF2B5EF4-FFF2-40B4-BE49-F238E27FC236}">
                    <a16:creationId xmlns:a16="http://schemas.microsoft.com/office/drawing/2014/main" id="{7D5F1FEA-9A2A-794E-BCF1-8420E7B973AB}"/>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62D943DC-F23A-D64A-9FFC-F8D00E3FFB47}"/>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DE1C25BB-1D4F-FE4B-8B8B-081D0EA003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组合 131">
                <a:extLst>
                  <a:ext uri="{FF2B5EF4-FFF2-40B4-BE49-F238E27FC236}">
                    <a16:creationId xmlns:a16="http://schemas.microsoft.com/office/drawing/2014/main" id="{4DEE8D8C-11F8-4247-854A-2EBF22264BE2}"/>
                  </a:ext>
                </a:extLst>
              </p:cNvPr>
              <p:cNvGrpSpPr/>
              <p:nvPr/>
            </p:nvGrpSpPr>
            <p:grpSpPr>
              <a:xfrm>
                <a:off x="1590893" y="1193124"/>
                <a:ext cx="172048" cy="956514"/>
                <a:chOff x="644346" y="990019"/>
                <a:chExt cx="840225" cy="4671291"/>
              </a:xfrm>
            </p:grpSpPr>
            <p:sp>
              <p:nvSpPr>
                <p:cNvPr id="145" name="圆柱体 144">
                  <a:extLst>
                    <a:ext uri="{FF2B5EF4-FFF2-40B4-BE49-F238E27FC236}">
                      <a16:creationId xmlns:a16="http://schemas.microsoft.com/office/drawing/2014/main" id="{CDB31A9E-9A8E-EF4C-8A5F-4C56B9171B4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6" name="椭圆 145">
                  <a:extLst>
                    <a:ext uri="{FF2B5EF4-FFF2-40B4-BE49-F238E27FC236}">
                      <a16:creationId xmlns:a16="http://schemas.microsoft.com/office/drawing/2014/main" id="{05B4E27B-F123-F346-BAB4-AEF230DE31A2}"/>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a:extLst>
                    <a:ext uri="{FF2B5EF4-FFF2-40B4-BE49-F238E27FC236}">
                      <a16:creationId xmlns:a16="http://schemas.microsoft.com/office/drawing/2014/main" id="{BEA0918A-1CC2-DA4C-B1D3-835BC641AD4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a:extLst>
                    <a:ext uri="{FF2B5EF4-FFF2-40B4-BE49-F238E27FC236}">
                      <a16:creationId xmlns:a16="http://schemas.microsoft.com/office/drawing/2014/main" id="{26C977DA-197C-9E47-9D88-7FC4B37A33D7}"/>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a:extLst>
                    <a:ext uri="{FF2B5EF4-FFF2-40B4-BE49-F238E27FC236}">
                      <a16:creationId xmlns:a16="http://schemas.microsoft.com/office/drawing/2014/main" id="{FE7E8C4D-E29C-E84B-9E5E-DFB1E3D69CD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9CCB526B-253B-E34F-8804-A9C06FD7EEB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644E1514-22BB-FE4A-97AB-670597FCA202}"/>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圆角矩形 132">
                <a:extLst>
                  <a:ext uri="{FF2B5EF4-FFF2-40B4-BE49-F238E27FC236}">
                    <a16:creationId xmlns:a16="http://schemas.microsoft.com/office/drawing/2014/main" id="{EDD8488A-9B82-3447-8E01-420BDC2CE7C5}"/>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圆角矩形 133">
                <a:extLst>
                  <a:ext uri="{FF2B5EF4-FFF2-40B4-BE49-F238E27FC236}">
                    <a16:creationId xmlns:a16="http://schemas.microsoft.com/office/drawing/2014/main" id="{61C5B1A1-1F7E-A54D-A375-95D165751A23}"/>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圆角矩形 134">
                <a:extLst>
                  <a:ext uri="{FF2B5EF4-FFF2-40B4-BE49-F238E27FC236}">
                    <a16:creationId xmlns:a16="http://schemas.microsoft.com/office/drawing/2014/main" id="{D5494C69-F2AE-D54D-8F43-3DC0C158C3CD}"/>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6" name="组合 135">
                <a:extLst>
                  <a:ext uri="{FF2B5EF4-FFF2-40B4-BE49-F238E27FC236}">
                    <a16:creationId xmlns:a16="http://schemas.microsoft.com/office/drawing/2014/main" id="{78C93661-B39E-5745-9957-99E750F07A60}"/>
                  </a:ext>
                </a:extLst>
              </p:cNvPr>
              <p:cNvGrpSpPr/>
              <p:nvPr/>
            </p:nvGrpSpPr>
            <p:grpSpPr>
              <a:xfrm>
                <a:off x="5723491" y="1247230"/>
                <a:ext cx="172048" cy="848301"/>
                <a:chOff x="644346" y="1518490"/>
                <a:chExt cx="840225" cy="4142815"/>
              </a:xfrm>
            </p:grpSpPr>
            <p:sp>
              <p:nvSpPr>
                <p:cNvPr id="139" name="圆柱体 138">
                  <a:extLst>
                    <a:ext uri="{FF2B5EF4-FFF2-40B4-BE49-F238E27FC236}">
                      <a16:creationId xmlns:a16="http://schemas.microsoft.com/office/drawing/2014/main" id="{988273B2-9D93-1A47-A168-43C00A90E366}"/>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0" name="椭圆 139">
                  <a:extLst>
                    <a:ext uri="{FF2B5EF4-FFF2-40B4-BE49-F238E27FC236}">
                      <a16:creationId xmlns:a16="http://schemas.microsoft.com/office/drawing/2014/main" id="{46281E91-A986-BD4F-A59B-FDA183084FED}"/>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2A84CCD8-1E4B-4642-B419-A07B341FCB7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2A08A7DD-CB26-2240-8EDD-3E37BA10D4B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995356D-88B7-CB42-B673-709371D5BE0B}"/>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B54C37CC-0D2A-3647-9EAC-AB023BBC94A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7" name="矩形 136">
                <a:extLst>
                  <a:ext uri="{FF2B5EF4-FFF2-40B4-BE49-F238E27FC236}">
                    <a16:creationId xmlns:a16="http://schemas.microsoft.com/office/drawing/2014/main" id="{9FF96518-C3E2-2F49-AFF6-C81A1127D5B8}"/>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6C00B6A0-E3B2-1240-B8BC-EEF32B3D2825}"/>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52" name="圆角矩形 151">
              <a:extLst>
                <a:ext uri="{FF2B5EF4-FFF2-40B4-BE49-F238E27FC236}">
                  <a16:creationId xmlns:a16="http://schemas.microsoft.com/office/drawing/2014/main" id="{65E4D836-8141-D34C-AF92-498023996B86}"/>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53" name="组合 152">
              <a:extLst>
                <a:ext uri="{FF2B5EF4-FFF2-40B4-BE49-F238E27FC236}">
                  <a16:creationId xmlns:a16="http://schemas.microsoft.com/office/drawing/2014/main" id="{82AE24D8-F2CD-2440-886E-88F21F709531}"/>
                </a:ext>
              </a:extLst>
            </p:cNvPr>
            <p:cNvGrpSpPr/>
            <p:nvPr/>
          </p:nvGrpSpPr>
          <p:grpSpPr>
            <a:xfrm>
              <a:off x="7704840" y="2076347"/>
              <a:ext cx="1915338" cy="439627"/>
              <a:chOff x="1590893" y="1161594"/>
              <a:chExt cx="4304646" cy="988044"/>
            </a:xfrm>
          </p:grpSpPr>
          <p:cxnSp>
            <p:nvCxnSpPr>
              <p:cNvPr id="154" name="直线箭头连接符 153">
                <a:extLst>
                  <a:ext uri="{FF2B5EF4-FFF2-40B4-BE49-F238E27FC236}">
                    <a16:creationId xmlns:a16="http://schemas.microsoft.com/office/drawing/2014/main" id="{83545EDB-5C70-164C-A796-3842356CD10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4C7C6458-881E-BA46-B037-7E3B108FDC9F}"/>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DB5880F7-E5BA-CB44-94E5-826DD7D954E3}"/>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组合 156">
                <a:extLst>
                  <a:ext uri="{FF2B5EF4-FFF2-40B4-BE49-F238E27FC236}">
                    <a16:creationId xmlns:a16="http://schemas.microsoft.com/office/drawing/2014/main" id="{57757149-D2C1-C346-9AAB-176EADE8ACF5}"/>
                  </a:ext>
                </a:extLst>
              </p:cNvPr>
              <p:cNvGrpSpPr/>
              <p:nvPr/>
            </p:nvGrpSpPr>
            <p:grpSpPr>
              <a:xfrm>
                <a:off x="1590893" y="1193124"/>
                <a:ext cx="172048" cy="956514"/>
                <a:chOff x="644346" y="990019"/>
                <a:chExt cx="840225" cy="4671291"/>
              </a:xfrm>
            </p:grpSpPr>
            <p:sp>
              <p:nvSpPr>
                <p:cNvPr id="170" name="圆柱体 169">
                  <a:extLst>
                    <a:ext uri="{FF2B5EF4-FFF2-40B4-BE49-F238E27FC236}">
                      <a16:creationId xmlns:a16="http://schemas.microsoft.com/office/drawing/2014/main" id="{F73375D0-F635-3640-ABF7-57571ECFDAA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1" name="椭圆 170">
                  <a:extLst>
                    <a:ext uri="{FF2B5EF4-FFF2-40B4-BE49-F238E27FC236}">
                      <a16:creationId xmlns:a16="http://schemas.microsoft.com/office/drawing/2014/main" id="{A885F3B0-8344-5349-9635-3029EE2547F8}"/>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D16EAE24-EA4D-D541-A9FD-85CE1BF0D51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0E4E06AA-7213-9A44-A511-B58AB8E4DC02}"/>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BC82DD9A-C42B-6848-A5DD-D243E511892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20783D5-81F0-BD46-A7B5-FBFF0065946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E6A9B90E-E0ED-7F43-9880-90FCE29647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圆角矩形 157">
                <a:extLst>
                  <a:ext uri="{FF2B5EF4-FFF2-40B4-BE49-F238E27FC236}">
                    <a16:creationId xmlns:a16="http://schemas.microsoft.com/office/drawing/2014/main" id="{EEB14890-AFCD-CD40-A72D-BD2ED1A7381F}"/>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圆角矩形 158">
                <a:extLst>
                  <a:ext uri="{FF2B5EF4-FFF2-40B4-BE49-F238E27FC236}">
                    <a16:creationId xmlns:a16="http://schemas.microsoft.com/office/drawing/2014/main" id="{62148736-B931-684A-A2C6-F0F2F4FC6761}"/>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圆角矩形 159">
                <a:extLst>
                  <a:ext uri="{FF2B5EF4-FFF2-40B4-BE49-F238E27FC236}">
                    <a16:creationId xmlns:a16="http://schemas.microsoft.com/office/drawing/2014/main" id="{62627F5E-0E34-9F49-91CF-A88355ACA1D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1" name="组合 160">
                <a:extLst>
                  <a:ext uri="{FF2B5EF4-FFF2-40B4-BE49-F238E27FC236}">
                    <a16:creationId xmlns:a16="http://schemas.microsoft.com/office/drawing/2014/main" id="{49828C8F-1198-B44A-BE49-02B86F5382F9}"/>
                  </a:ext>
                </a:extLst>
              </p:cNvPr>
              <p:cNvGrpSpPr/>
              <p:nvPr/>
            </p:nvGrpSpPr>
            <p:grpSpPr>
              <a:xfrm>
                <a:off x="5723491" y="1247230"/>
                <a:ext cx="172048" cy="848301"/>
                <a:chOff x="644346" y="1518490"/>
                <a:chExt cx="840225" cy="4142815"/>
              </a:xfrm>
            </p:grpSpPr>
            <p:sp>
              <p:nvSpPr>
                <p:cNvPr id="164" name="圆柱体 163">
                  <a:extLst>
                    <a:ext uri="{FF2B5EF4-FFF2-40B4-BE49-F238E27FC236}">
                      <a16:creationId xmlns:a16="http://schemas.microsoft.com/office/drawing/2014/main" id="{09B40000-26A4-0F43-810C-EEF1FA19B43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5" name="椭圆 164">
                  <a:extLst>
                    <a:ext uri="{FF2B5EF4-FFF2-40B4-BE49-F238E27FC236}">
                      <a16:creationId xmlns:a16="http://schemas.microsoft.com/office/drawing/2014/main" id="{24D3C231-C4D5-8644-B23D-977F812427CB}"/>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D53A3998-8A36-D24E-B342-031B4BCEE11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E35191F4-490C-504A-BF64-0FA25AFEDD7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C899F311-A1DA-3B4F-9F5C-0C2EDD900AE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77FEC012-32E9-2049-B19D-F268C5B58B6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2" name="矩形 161">
                <a:extLst>
                  <a:ext uri="{FF2B5EF4-FFF2-40B4-BE49-F238E27FC236}">
                    <a16:creationId xmlns:a16="http://schemas.microsoft.com/office/drawing/2014/main" id="{0CA572F5-7313-444E-A9A5-7F5A55F3FF82}"/>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3" name="矩形 162">
                <a:extLst>
                  <a:ext uri="{FF2B5EF4-FFF2-40B4-BE49-F238E27FC236}">
                    <a16:creationId xmlns:a16="http://schemas.microsoft.com/office/drawing/2014/main" id="{A779B49F-2F89-CC49-9E1D-898483A5C808}"/>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80" name="lego_204848">
              <a:extLst>
                <a:ext uri="{FF2B5EF4-FFF2-40B4-BE49-F238E27FC236}">
                  <a16:creationId xmlns:a16="http://schemas.microsoft.com/office/drawing/2014/main" id="{52B84C0F-B0AC-984D-B20B-4DC5151F9D3E}"/>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achinery_145522">
              <a:extLst>
                <a:ext uri="{FF2B5EF4-FFF2-40B4-BE49-F238E27FC236}">
                  <a16:creationId xmlns:a16="http://schemas.microsoft.com/office/drawing/2014/main" id="{8764789C-B606-624A-A06F-71325BEF8778}"/>
                </a:ext>
              </a:extLst>
            </p:cNvPr>
            <p:cNvSpPr>
              <a:spLocks noChangeAspect="1"/>
            </p:cNvSpPr>
            <p:nvPr/>
          </p:nvSpPr>
          <p:spPr>
            <a:xfrm>
              <a:off x="5697609" y="1073639"/>
              <a:ext cx="338815" cy="338343"/>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矩形 181">
              <a:extLst>
                <a:ext uri="{FF2B5EF4-FFF2-40B4-BE49-F238E27FC236}">
                  <a16:creationId xmlns:a16="http://schemas.microsoft.com/office/drawing/2014/main" id="{A49B1CB1-C040-2D45-9EBD-A1C335EFFF6C}"/>
                </a:ext>
              </a:extLst>
            </p:cNvPr>
            <p:cNvSpPr/>
            <p:nvPr/>
          </p:nvSpPr>
          <p:spPr>
            <a:xfrm>
              <a:off x="3465728" y="1065700"/>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properties</a:t>
              </a:r>
            </a:p>
          </p:txBody>
        </p:sp>
        <p:sp>
          <p:nvSpPr>
            <p:cNvPr id="183" name="矩形 182">
              <a:extLst>
                <a:ext uri="{FF2B5EF4-FFF2-40B4-BE49-F238E27FC236}">
                  <a16:creationId xmlns:a16="http://schemas.microsoft.com/office/drawing/2014/main" id="{A203C7A7-E418-4749-97AD-539AE8A97AE2}"/>
                </a:ext>
              </a:extLst>
            </p:cNvPr>
            <p:cNvSpPr/>
            <p:nvPr/>
          </p:nvSpPr>
          <p:spPr>
            <a:xfrm>
              <a:off x="6169990" y="1065700"/>
              <a:ext cx="30316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Machine setting parameters</a:t>
              </a:r>
            </a:p>
          </p:txBody>
        </p:sp>
        <p:sp>
          <p:nvSpPr>
            <p:cNvPr id="184" name="圆角矩形 183">
              <a:extLst>
                <a:ext uri="{FF2B5EF4-FFF2-40B4-BE49-F238E27FC236}">
                  <a16:creationId xmlns:a16="http://schemas.microsoft.com/office/drawing/2014/main" id="{2A343B3F-6656-794B-A030-5C728F19804D}"/>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187" name="直线箭头连接符 186">
              <a:extLst>
                <a:ext uri="{FF2B5EF4-FFF2-40B4-BE49-F238E27FC236}">
                  <a16:creationId xmlns:a16="http://schemas.microsoft.com/office/drawing/2014/main" id="{B162D357-FF64-2B4D-93EF-543C89DF6BCF}"/>
                </a:ext>
              </a:extLst>
            </p:cNvPr>
            <p:cNvCxnSpPr>
              <a:stCxn id="99" idx="2"/>
              <a:endCxn id="7" idx="0"/>
            </p:cNvCxnSpPr>
            <p:nvPr/>
          </p:nvCxnSpPr>
          <p:spPr>
            <a:xfrm>
              <a:off x="3362035" y="2780910"/>
              <a:ext cx="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直线箭头连接符 188">
              <a:extLst>
                <a:ext uri="{FF2B5EF4-FFF2-40B4-BE49-F238E27FC236}">
                  <a16:creationId xmlns:a16="http://schemas.microsoft.com/office/drawing/2014/main" id="{099C7539-37F5-1444-B3AD-03A03FF8458D}"/>
                </a:ext>
              </a:extLst>
            </p:cNvPr>
            <p:cNvCxnSpPr>
              <a:stCxn id="127" idx="2"/>
              <a:endCxn id="38" idx="0"/>
            </p:cNvCxnSpPr>
            <p:nvPr/>
          </p:nvCxnSpPr>
          <p:spPr>
            <a:xfrm>
              <a:off x="5815650" y="2780910"/>
              <a:ext cx="15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0103D672-8B9D-5749-8EB5-1B2F50B0FBB7}"/>
                </a:ext>
              </a:extLst>
            </p:cNvPr>
            <p:cNvCxnSpPr>
              <a:stCxn id="152" idx="2"/>
              <a:endCxn id="67" idx="0"/>
            </p:cNvCxnSpPr>
            <p:nvPr/>
          </p:nvCxnSpPr>
          <p:spPr>
            <a:xfrm>
              <a:off x="8583447" y="2780910"/>
              <a:ext cx="0" cy="31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4" name="矩形 193">
              <a:extLst>
                <a:ext uri="{FF2B5EF4-FFF2-40B4-BE49-F238E27FC236}">
                  <a16:creationId xmlns:a16="http://schemas.microsoft.com/office/drawing/2014/main" id="{9CA54FF1-22EA-BE42-83C5-9FF7F91E2B08}"/>
                </a:ext>
              </a:extLst>
            </p:cNvPr>
            <p:cNvSpPr/>
            <p:nvPr/>
          </p:nvSpPr>
          <p:spPr>
            <a:xfrm>
              <a:off x="6991695" y="2054741"/>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5" name="矩形 194">
              <a:extLst>
                <a:ext uri="{FF2B5EF4-FFF2-40B4-BE49-F238E27FC236}">
                  <a16:creationId xmlns:a16="http://schemas.microsoft.com/office/drawing/2014/main" id="{95C3F9CE-A733-6C41-B721-A191F6D6B544}"/>
                </a:ext>
              </a:extLst>
            </p:cNvPr>
            <p:cNvSpPr/>
            <p:nvPr/>
          </p:nvSpPr>
          <p:spPr>
            <a:xfrm>
              <a:off x="6991695" y="3287750"/>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6" name="矩形 195">
              <a:extLst>
                <a:ext uri="{FF2B5EF4-FFF2-40B4-BE49-F238E27FC236}">
                  <a16:creationId xmlns:a16="http://schemas.microsoft.com/office/drawing/2014/main" id="{68FE22D3-5A02-9641-A2D1-EFD0821E06C6}"/>
                </a:ext>
              </a:extLst>
            </p:cNvPr>
            <p:cNvSpPr/>
            <p:nvPr/>
          </p:nvSpPr>
          <p:spPr>
            <a:xfrm>
              <a:off x="2973221" y="2492870"/>
              <a:ext cx="724877"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SABIC</a:t>
              </a:r>
            </a:p>
          </p:txBody>
        </p:sp>
        <p:sp>
          <p:nvSpPr>
            <p:cNvPr id="197" name="矩形 196">
              <a:extLst>
                <a:ext uri="{FF2B5EF4-FFF2-40B4-BE49-F238E27FC236}">
                  <a16:creationId xmlns:a16="http://schemas.microsoft.com/office/drawing/2014/main" id="{6166C505-D002-BA4A-920D-ED8AB622E43E}"/>
                </a:ext>
              </a:extLst>
            </p:cNvPr>
            <p:cNvSpPr/>
            <p:nvPr/>
          </p:nvSpPr>
          <p:spPr>
            <a:xfrm>
              <a:off x="5403999" y="2466770"/>
              <a:ext cx="77085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VALOX</a:t>
              </a:r>
            </a:p>
          </p:txBody>
        </p:sp>
        <p:sp>
          <p:nvSpPr>
            <p:cNvPr id="198" name="矩形 197">
              <a:extLst>
                <a:ext uri="{FF2B5EF4-FFF2-40B4-BE49-F238E27FC236}">
                  <a16:creationId xmlns:a16="http://schemas.microsoft.com/office/drawing/2014/main" id="{077F661B-15F7-044F-81D3-8737B0D8100B}"/>
                </a:ext>
              </a:extLst>
            </p:cNvPr>
            <p:cNvSpPr/>
            <p:nvPr/>
          </p:nvSpPr>
          <p:spPr>
            <a:xfrm>
              <a:off x="8167945" y="2466769"/>
              <a:ext cx="778868"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ULTEM</a:t>
              </a:r>
            </a:p>
          </p:txBody>
        </p:sp>
        <p:sp>
          <p:nvSpPr>
            <p:cNvPr id="199" name="矩形 198">
              <a:extLst>
                <a:ext uri="{FF2B5EF4-FFF2-40B4-BE49-F238E27FC236}">
                  <a16:creationId xmlns:a16="http://schemas.microsoft.com/office/drawing/2014/main" id="{2939E1CD-9020-9C40-8951-50325E3BF1A2}"/>
                </a:ext>
              </a:extLst>
            </p:cNvPr>
            <p:cNvSpPr/>
            <p:nvPr/>
          </p:nvSpPr>
          <p:spPr>
            <a:xfrm>
              <a:off x="3007982"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0" name="矩形 199">
              <a:extLst>
                <a:ext uri="{FF2B5EF4-FFF2-40B4-BE49-F238E27FC236}">
                  <a16:creationId xmlns:a16="http://schemas.microsoft.com/office/drawing/2014/main" id="{07C76FDF-BD12-D542-9574-BB8661038400}"/>
                </a:ext>
              </a:extLst>
            </p:cNvPr>
            <p:cNvSpPr/>
            <p:nvPr/>
          </p:nvSpPr>
          <p:spPr>
            <a:xfrm>
              <a:off x="5508688"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1" name="矩形 200">
              <a:extLst>
                <a:ext uri="{FF2B5EF4-FFF2-40B4-BE49-F238E27FC236}">
                  <a16:creationId xmlns:a16="http://schemas.microsoft.com/office/drawing/2014/main" id="{6332C205-FF63-3140-8F5E-3141F64D921B}"/>
                </a:ext>
              </a:extLst>
            </p:cNvPr>
            <p:cNvSpPr/>
            <p:nvPr/>
          </p:nvSpPr>
          <p:spPr>
            <a:xfrm>
              <a:off x="8265770" y="3717040"/>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2" name="圆角矩形 201">
              <a:extLst>
                <a:ext uri="{FF2B5EF4-FFF2-40B4-BE49-F238E27FC236}">
                  <a16:creationId xmlns:a16="http://schemas.microsoft.com/office/drawing/2014/main" id="{F1B4FD43-B295-7744-B00A-7B5F419A9F49}"/>
                </a:ext>
              </a:extLst>
            </p:cNvPr>
            <p:cNvSpPr/>
            <p:nvPr/>
          </p:nvSpPr>
          <p:spPr>
            <a:xfrm>
              <a:off x="22818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tuned DNN</a:t>
              </a:r>
              <a:endParaRPr kumimoji="1" lang="zh-CN" altLang="en-US" dirty="0">
                <a:solidFill>
                  <a:schemeClr val="tx1"/>
                </a:solidFill>
              </a:endParaRPr>
            </a:p>
          </p:txBody>
        </p:sp>
        <p:sp>
          <p:nvSpPr>
            <p:cNvPr id="203" name="圆角矩形 202">
              <a:extLst>
                <a:ext uri="{FF2B5EF4-FFF2-40B4-BE49-F238E27FC236}">
                  <a16:creationId xmlns:a16="http://schemas.microsoft.com/office/drawing/2014/main" id="{C3358D21-A3CE-0248-B695-62F8ACAC2094}"/>
                </a:ext>
              </a:extLst>
            </p:cNvPr>
            <p:cNvSpPr/>
            <p:nvPr/>
          </p:nvSpPr>
          <p:spPr>
            <a:xfrm>
              <a:off x="47326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tuned DNN</a:t>
              </a:r>
              <a:endParaRPr kumimoji="1" lang="zh-CN" altLang="en-US" dirty="0">
                <a:solidFill>
                  <a:schemeClr val="tx1"/>
                </a:solidFill>
              </a:endParaRPr>
            </a:p>
          </p:txBody>
        </p:sp>
        <p:sp>
          <p:nvSpPr>
            <p:cNvPr id="204" name="圆角矩形 203">
              <a:extLst>
                <a:ext uri="{FF2B5EF4-FFF2-40B4-BE49-F238E27FC236}">
                  <a16:creationId xmlns:a16="http://schemas.microsoft.com/office/drawing/2014/main" id="{35192B4C-4DCF-BE41-85CA-87424497AE5F}"/>
                </a:ext>
              </a:extLst>
            </p:cNvPr>
            <p:cNvSpPr/>
            <p:nvPr/>
          </p:nvSpPr>
          <p:spPr>
            <a:xfrm>
              <a:off x="7503297" y="4320643"/>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tuned DNN</a:t>
              </a:r>
              <a:endParaRPr kumimoji="1" lang="zh-CN" altLang="en-US" dirty="0">
                <a:solidFill>
                  <a:schemeClr val="tx1"/>
                </a:solidFill>
              </a:endParaRPr>
            </a:p>
          </p:txBody>
        </p:sp>
        <p:cxnSp>
          <p:nvCxnSpPr>
            <p:cNvPr id="211" name="直线箭头连接符 210">
              <a:extLst>
                <a:ext uri="{FF2B5EF4-FFF2-40B4-BE49-F238E27FC236}">
                  <a16:creationId xmlns:a16="http://schemas.microsoft.com/office/drawing/2014/main" id="{FE766083-384A-D847-B1E2-8D510CC3944D}"/>
                </a:ext>
              </a:extLst>
            </p:cNvPr>
            <p:cNvCxnSpPr>
              <a:cxnSpLocks/>
              <a:stCxn id="7" idx="2"/>
              <a:endCxn id="202" idx="0"/>
            </p:cNvCxnSpPr>
            <p:nvPr/>
          </p:nvCxnSpPr>
          <p:spPr>
            <a:xfrm>
              <a:off x="3362035" y="4005080"/>
              <a:ext cx="0"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5" name="直线箭头连接符 214">
              <a:extLst>
                <a:ext uri="{FF2B5EF4-FFF2-40B4-BE49-F238E27FC236}">
                  <a16:creationId xmlns:a16="http://schemas.microsoft.com/office/drawing/2014/main" id="{E1B8A476-4287-3547-9C18-C0E42B88EABE}"/>
                </a:ext>
              </a:extLst>
            </p:cNvPr>
            <p:cNvCxnSpPr>
              <a:cxnSpLocks/>
              <a:stCxn id="38" idx="2"/>
              <a:endCxn id="203" idx="0"/>
            </p:cNvCxnSpPr>
            <p:nvPr/>
          </p:nvCxnSpPr>
          <p:spPr>
            <a:xfrm flipH="1">
              <a:off x="5812835" y="4005080"/>
              <a:ext cx="2965"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直线箭头连接符 216">
              <a:extLst>
                <a:ext uri="{FF2B5EF4-FFF2-40B4-BE49-F238E27FC236}">
                  <a16:creationId xmlns:a16="http://schemas.microsoft.com/office/drawing/2014/main" id="{2473B5E7-1D2E-4F4B-85F5-C6E9A9E41FDE}"/>
                </a:ext>
              </a:extLst>
            </p:cNvPr>
            <p:cNvCxnSpPr>
              <a:cxnSpLocks/>
              <a:stCxn id="67" idx="2"/>
              <a:endCxn id="204" idx="0"/>
            </p:cNvCxnSpPr>
            <p:nvPr/>
          </p:nvCxnSpPr>
          <p:spPr>
            <a:xfrm>
              <a:off x="8583447" y="4014795"/>
              <a:ext cx="0" cy="30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80E3AA33-86C8-F14D-B352-A9EB661F94C2}"/>
                </a:ext>
              </a:extLst>
            </p:cNvPr>
            <p:cNvSpPr/>
            <p:nvPr/>
          </p:nvSpPr>
          <p:spPr>
            <a:xfrm>
              <a:off x="6991695" y="4296268"/>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cxnSp>
          <p:nvCxnSpPr>
            <p:cNvPr id="225" name="直线箭头连接符 224">
              <a:extLst>
                <a:ext uri="{FF2B5EF4-FFF2-40B4-BE49-F238E27FC236}">
                  <a16:creationId xmlns:a16="http://schemas.microsoft.com/office/drawing/2014/main" id="{3277D1DE-ACBD-844A-92E5-4F21A1416520}"/>
                </a:ext>
              </a:extLst>
            </p:cNvPr>
            <p:cNvCxnSpPr>
              <a:cxnSpLocks/>
              <a:endCxn id="99"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线箭头连接符 226">
              <a:extLst>
                <a:ext uri="{FF2B5EF4-FFF2-40B4-BE49-F238E27FC236}">
                  <a16:creationId xmlns:a16="http://schemas.microsoft.com/office/drawing/2014/main" id="{3BB909D3-2862-144C-B397-E25065C0C80D}"/>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线箭头连接符 227">
              <a:extLst>
                <a:ext uri="{FF2B5EF4-FFF2-40B4-BE49-F238E27FC236}">
                  <a16:creationId xmlns:a16="http://schemas.microsoft.com/office/drawing/2014/main" id="{F1904C51-9B4F-D847-A89E-A101A6DB2ABA}"/>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直线箭头连接符 228">
              <a:extLst>
                <a:ext uri="{FF2B5EF4-FFF2-40B4-BE49-F238E27FC236}">
                  <a16:creationId xmlns:a16="http://schemas.microsoft.com/office/drawing/2014/main" id="{D9929BCF-64EE-9F49-ACCE-08E76773556C}"/>
                </a:ext>
              </a:extLst>
            </p:cNvPr>
            <p:cNvCxnSpPr>
              <a:cxnSpLocks/>
              <a:stCxn id="202" idx="2"/>
            </p:cNvCxnSpPr>
            <p:nvPr/>
          </p:nvCxnSpPr>
          <p:spPr>
            <a:xfrm>
              <a:off x="3362035" y="4710087"/>
              <a:ext cx="0" cy="502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0" name="圆角矩形 229">
              <a:extLst>
                <a:ext uri="{FF2B5EF4-FFF2-40B4-BE49-F238E27FC236}">
                  <a16:creationId xmlns:a16="http://schemas.microsoft.com/office/drawing/2014/main" id="{2FC21611-682D-9748-A591-15E0639F1424}"/>
                </a:ext>
              </a:extLst>
            </p:cNvPr>
            <p:cNvSpPr/>
            <p:nvPr/>
          </p:nvSpPr>
          <p:spPr>
            <a:xfrm>
              <a:off x="4730059" y="501322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Mean prediction</a:t>
              </a:r>
              <a:endParaRPr kumimoji="1" lang="zh-CN" altLang="en-US" dirty="0">
                <a:solidFill>
                  <a:schemeClr val="tx1"/>
                </a:solidFill>
              </a:endParaRPr>
            </a:p>
          </p:txBody>
        </p:sp>
        <p:sp>
          <p:nvSpPr>
            <p:cNvPr id="234" name="圆角矩形 233">
              <a:extLst>
                <a:ext uri="{FF2B5EF4-FFF2-40B4-BE49-F238E27FC236}">
                  <a16:creationId xmlns:a16="http://schemas.microsoft.com/office/drawing/2014/main" id="{AB68419A-6366-C541-BF9D-2AE7FABF03C7}"/>
                </a:ext>
              </a:extLst>
            </p:cNvPr>
            <p:cNvSpPr/>
            <p:nvPr/>
          </p:nvSpPr>
          <p:spPr>
            <a:xfrm>
              <a:off x="4730059" y="566131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Quality value</a:t>
              </a:r>
              <a:endParaRPr kumimoji="1" lang="zh-CN" altLang="en-US" dirty="0">
                <a:solidFill>
                  <a:schemeClr val="tx1"/>
                </a:solidFill>
              </a:endParaRPr>
            </a:p>
          </p:txBody>
        </p:sp>
        <p:cxnSp>
          <p:nvCxnSpPr>
            <p:cNvPr id="235" name="直线箭头连接符 234">
              <a:extLst>
                <a:ext uri="{FF2B5EF4-FFF2-40B4-BE49-F238E27FC236}">
                  <a16:creationId xmlns:a16="http://schemas.microsoft.com/office/drawing/2014/main" id="{E8931902-B5BB-4046-B922-D550651845EB}"/>
                </a:ext>
              </a:extLst>
            </p:cNvPr>
            <p:cNvCxnSpPr>
              <a:cxnSpLocks/>
              <a:stCxn id="203" idx="2"/>
              <a:endCxn id="230" idx="0"/>
            </p:cNvCxnSpPr>
            <p:nvPr/>
          </p:nvCxnSpPr>
          <p:spPr>
            <a:xfrm flipH="1">
              <a:off x="5810209" y="4710087"/>
              <a:ext cx="2626" cy="303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直线箭头连接符 237">
              <a:extLst>
                <a:ext uri="{FF2B5EF4-FFF2-40B4-BE49-F238E27FC236}">
                  <a16:creationId xmlns:a16="http://schemas.microsoft.com/office/drawing/2014/main" id="{89E7C0AB-0931-7047-9AC1-73C900FF251E}"/>
                </a:ext>
              </a:extLst>
            </p:cNvPr>
            <p:cNvCxnSpPr>
              <a:cxnSpLocks/>
              <a:stCxn id="204" idx="2"/>
            </p:cNvCxnSpPr>
            <p:nvPr/>
          </p:nvCxnSpPr>
          <p:spPr>
            <a:xfrm>
              <a:off x="8583447" y="4737610"/>
              <a:ext cx="1152" cy="444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1" name="直线箭头连接符 240">
              <a:extLst>
                <a:ext uri="{FF2B5EF4-FFF2-40B4-BE49-F238E27FC236}">
                  <a16:creationId xmlns:a16="http://schemas.microsoft.com/office/drawing/2014/main" id="{444AA5CC-CA3C-8146-8352-2380336A348C}"/>
                </a:ext>
              </a:extLst>
            </p:cNvPr>
            <p:cNvCxnSpPr>
              <a:cxnSpLocks/>
              <a:endCxn id="230" idx="1"/>
            </p:cNvCxnSpPr>
            <p:nvPr/>
          </p:nvCxnSpPr>
          <p:spPr>
            <a:xfrm>
              <a:off x="3363348" y="5204421"/>
              <a:ext cx="1366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6" name="直线箭头连接符 245">
              <a:extLst>
                <a:ext uri="{FF2B5EF4-FFF2-40B4-BE49-F238E27FC236}">
                  <a16:creationId xmlns:a16="http://schemas.microsoft.com/office/drawing/2014/main" id="{209E6B07-C05D-D444-8943-5931FEC57351}"/>
                </a:ext>
              </a:extLst>
            </p:cNvPr>
            <p:cNvCxnSpPr>
              <a:cxnSpLocks/>
              <a:endCxn id="230" idx="3"/>
            </p:cNvCxnSpPr>
            <p:nvPr/>
          </p:nvCxnSpPr>
          <p:spPr>
            <a:xfrm flipH="1">
              <a:off x="6890359" y="5197060"/>
              <a:ext cx="1687848" cy="7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2" name="直线箭头连接符 251">
              <a:extLst>
                <a:ext uri="{FF2B5EF4-FFF2-40B4-BE49-F238E27FC236}">
                  <a16:creationId xmlns:a16="http://schemas.microsoft.com/office/drawing/2014/main" id="{DCCA27ED-FC09-7742-9BD0-7BAA33F647B5}"/>
                </a:ext>
              </a:extLst>
            </p:cNvPr>
            <p:cNvCxnSpPr>
              <a:cxnSpLocks/>
              <a:stCxn id="230" idx="2"/>
              <a:endCxn id="234" idx="0"/>
            </p:cNvCxnSpPr>
            <p:nvPr/>
          </p:nvCxnSpPr>
          <p:spPr>
            <a:xfrm>
              <a:off x="5810209" y="5395622"/>
              <a:ext cx="0" cy="265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58" name="矩形 257">
            <a:extLst>
              <a:ext uri="{FF2B5EF4-FFF2-40B4-BE49-F238E27FC236}">
                <a16:creationId xmlns:a16="http://schemas.microsoft.com/office/drawing/2014/main" id="{5A9F6A94-6424-E84C-8D55-4E61C514B99F}"/>
              </a:ext>
            </a:extLst>
          </p:cNvPr>
          <p:cNvSpPr/>
          <p:nvPr/>
        </p:nvSpPr>
        <p:spPr>
          <a:xfrm>
            <a:off x="55530" y="5019755"/>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Ensemble learning</a:t>
            </a:r>
          </a:p>
        </p:txBody>
      </p:sp>
      <p:sp>
        <p:nvSpPr>
          <p:cNvPr id="261" name="矩形 260">
            <a:extLst>
              <a:ext uri="{FF2B5EF4-FFF2-40B4-BE49-F238E27FC236}">
                <a16:creationId xmlns:a16="http://schemas.microsoft.com/office/drawing/2014/main" id="{4DBB724C-B89A-D14F-8FE1-7E33E612AFC5}"/>
              </a:ext>
            </a:extLst>
          </p:cNvPr>
          <p:cNvSpPr/>
          <p:nvPr/>
        </p:nvSpPr>
        <p:spPr>
          <a:xfrm>
            <a:off x="595295" y="5651412"/>
            <a:ext cx="83869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Result</a:t>
            </a:r>
          </a:p>
        </p:txBody>
      </p:sp>
      <p:sp>
        <p:nvSpPr>
          <p:cNvPr id="262" name="Textfeld 33">
            <a:extLst>
              <a:ext uri="{FF2B5EF4-FFF2-40B4-BE49-F238E27FC236}">
                <a16:creationId xmlns:a16="http://schemas.microsoft.com/office/drawing/2014/main" id="{31580C27-5F49-D448-9159-CDBDB19FA51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083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 R</a:t>
            </a:r>
            <a:r>
              <a:rPr kumimoji="1" lang="en-US" altLang="zh-CN" baseline="30000" dirty="0"/>
              <a:t>2 </a:t>
            </a:r>
            <a:r>
              <a:rPr kumimoji="1" lang="en-US" altLang="zh-CN" dirty="0"/>
              <a:t> 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graphicFrame>
        <p:nvGraphicFramePr>
          <p:cNvPr id="8" name="Chart 9">
            <a:extLst>
              <a:ext uri="{FF2B5EF4-FFF2-40B4-BE49-F238E27FC236}">
                <a16:creationId xmlns:a16="http://schemas.microsoft.com/office/drawing/2014/main" id="{FD484353-577A-9F44-AE8B-B39C7E21292A}"/>
              </a:ext>
            </a:extLst>
          </p:cNvPr>
          <p:cNvGraphicFramePr>
            <a:graphicFrameLocks/>
          </p:cNvGraphicFramePr>
          <p:nvPr/>
        </p:nvGraphicFramePr>
        <p:xfrm>
          <a:off x="128330" y="1094965"/>
          <a:ext cx="9219192" cy="48715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286106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9" name="组合 78">
            <a:extLst>
              <a:ext uri="{FF2B5EF4-FFF2-40B4-BE49-F238E27FC236}">
                <a16:creationId xmlns:a16="http://schemas.microsoft.com/office/drawing/2014/main" id="{39D167A1-5BA9-B44F-B579-75E91965B74A}"/>
              </a:ext>
            </a:extLst>
          </p:cNvPr>
          <p:cNvGrpSpPr/>
          <p:nvPr/>
        </p:nvGrpSpPr>
        <p:grpSpPr>
          <a:xfrm>
            <a:off x="1590893" y="3717040"/>
            <a:ext cx="172048" cy="956514"/>
            <a:chOff x="644346" y="990019"/>
            <a:chExt cx="840225" cy="4671291"/>
          </a:xfrm>
        </p:grpSpPr>
        <p:sp>
          <p:nvSpPr>
            <p:cNvPr id="80" name="圆柱体 79">
              <a:extLst>
                <a:ext uri="{FF2B5EF4-FFF2-40B4-BE49-F238E27FC236}">
                  <a16:creationId xmlns:a16="http://schemas.microsoft.com/office/drawing/2014/main" id="{5A91520F-C3B5-834E-850D-AF57B7E708BF}"/>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1" name="椭圆 80">
              <a:extLst>
                <a:ext uri="{FF2B5EF4-FFF2-40B4-BE49-F238E27FC236}">
                  <a16:creationId xmlns:a16="http://schemas.microsoft.com/office/drawing/2014/main" id="{29BD0D16-E15F-8440-88C3-ED14BAE1A454}"/>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a:extLst>
                <a:ext uri="{FF2B5EF4-FFF2-40B4-BE49-F238E27FC236}">
                  <a16:creationId xmlns:a16="http://schemas.microsoft.com/office/drawing/2014/main" id="{CD539F01-A7F9-D042-9421-C16B9FDE5FD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椭圆 82">
              <a:extLst>
                <a:ext uri="{FF2B5EF4-FFF2-40B4-BE49-F238E27FC236}">
                  <a16:creationId xmlns:a16="http://schemas.microsoft.com/office/drawing/2014/main" id="{5D9EE9C9-9742-634F-98CA-CAE9E6B5700C}"/>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a:extLst>
                <a:ext uri="{FF2B5EF4-FFF2-40B4-BE49-F238E27FC236}">
                  <a16:creationId xmlns:a16="http://schemas.microsoft.com/office/drawing/2014/main" id="{6D8D7DD9-29EA-084C-9933-A461A30EFAFD}"/>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F49B3501-0779-4D4D-B1BA-B9A3B3D84A10}"/>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a:extLst>
                <a:ext uri="{FF2B5EF4-FFF2-40B4-BE49-F238E27FC236}">
                  <a16:creationId xmlns:a16="http://schemas.microsoft.com/office/drawing/2014/main" id="{F5FDC4B2-4895-EB42-B529-487DD9E8E79B}"/>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45" name="直线箭头连接符 144">
            <a:extLst>
              <a:ext uri="{FF2B5EF4-FFF2-40B4-BE49-F238E27FC236}">
                <a16:creationId xmlns:a16="http://schemas.microsoft.com/office/drawing/2014/main" id="{A023E455-750A-C344-A4BE-CA7E1E7689B3}"/>
              </a:ext>
            </a:extLst>
          </p:cNvPr>
          <p:cNvCxnSpPr/>
          <p:nvPr/>
        </p:nvCxnSpPr>
        <p:spPr>
          <a:xfrm>
            <a:off x="1978971" y="4186028"/>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6" name="直线箭头连接符 145">
            <a:extLst>
              <a:ext uri="{FF2B5EF4-FFF2-40B4-BE49-F238E27FC236}">
                <a16:creationId xmlns:a16="http://schemas.microsoft.com/office/drawing/2014/main" id="{5D1D880A-5C65-344D-B957-AC7167D0CDCE}"/>
              </a:ext>
            </a:extLst>
          </p:cNvPr>
          <p:cNvCxnSpPr/>
          <p:nvPr/>
        </p:nvCxnSpPr>
        <p:spPr>
          <a:xfrm>
            <a:off x="3331829" y="4186028"/>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直线箭头连接符 146">
            <a:extLst>
              <a:ext uri="{FF2B5EF4-FFF2-40B4-BE49-F238E27FC236}">
                <a16:creationId xmlns:a16="http://schemas.microsoft.com/office/drawing/2014/main" id="{AF3959FC-E5C1-B244-AE8D-C19CC0CB8559}"/>
              </a:ext>
            </a:extLst>
          </p:cNvPr>
          <p:cNvCxnSpPr/>
          <p:nvPr/>
        </p:nvCxnSpPr>
        <p:spPr>
          <a:xfrm>
            <a:off x="4613621" y="4186028"/>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8" name="圆角矩形 147">
            <a:extLst>
              <a:ext uri="{FF2B5EF4-FFF2-40B4-BE49-F238E27FC236}">
                <a16:creationId xmlns:a16="http://schemas.microsoft.com/office/drawing/2014/main" id="{936B8868-5D23-CD4B-AA47-C15F6D252DA2}"/>
              </a:ext>
            </a:extLst>
          </p:cNvPr>
          <p:cNvSpPr/>
          <p:nvPr/>
        </p:nvSpPr>
        <p:spPr>
          <a:xfrm>
            <a:off x="2333620" y="3860005"/>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圆角矩形 148">
            <a:extLst>
              <a:ext uri="{FF2B5EF4-FFF2-40B4-BE49-F238E27FC236}">
                <a16:creationId xmlns:a16="http://schemas.microsoft.com/office/drawing/2014/main" id="{07FEF5C4-992B-F740-AA6D-7345F9688CBB}"/>
              </a:ext>
            </a:extLst>
          </p:cNvPr>
          <p:cNvSpPr/>
          <p:nvPr/>
        </p:nvSpPr>
        <p:spPr>
          <a:xfrm>
            <a:off x="3655874" y="3860005"/>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圆角矩形 149">
            <a:extLst>
              <a:ext uri="{FF2B5EF4-FFF2-40B4-BE49-F238E27FC236}">
                <a16:creationId xmlns:a16="http://schemas.microsoft.com/office/drawing/2014/main" id="{13A18511-857D-2C4E-AD07-88478574D27C}"/>
              </a:ext>
            </a:extLst>
          </p:cNvPr>
          <p:cNvSpPr/>
          <p:nvPr/>
        </p:nvSpPr>
        <p:spPr>
          <a:xfrm>
            <a:off x="4926023" y="3860005"/>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51" name="组合 150">
            <a:extLst>
              <a:ext uri="{FF2B5EF4-FFF2-40B4-BE49-F238E27FC236}">
                <a16:creationId xmlns:a16="http://schemas.microsoft.com/office/drawing/2014/main" id="{BCD6385A-9E76-B040-990F-B1A5F03CFD06}"/>
              </a:ext>
            </a:extLst>
          </p:cNvPr>
          <p:cNvGrpSpPr/>
          <p:nvPr/>
        </p:nvGrpSpPr>
        <p:grpSpPr>
          <a:xfrm>
            <a:off x="5723491" y="3805898"/>
            <a:ext cx="172048" cy="848301"/>
            <a:chOff x="644346" y="1518490"/>
            <a:chExt cx="840225" cy="4142815"/>
          </a:xfrm>
        </p:grpSpPr>
        <p:sp>
          <p:nvSpPr>
            <p:cNvPr id="152" name="圆柱体 151">
              <a:extLst>
                <a:ext uri="{FF2B5EF4-FFF2-40B4-BE49-F238E27FC236}">
                  <a16:creationId xmlns:a16="http://schemas.microsoft.com/office/drawing/2014/main" id="{D9411CC9-0025-D549-8938-24476AE6D34E}"/>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3" name="椭圆 152">
              <a:extLst>
                <a:ext uri="{FF2B5EF4-FFF2-40B4-BE49-F238E27FC236}">
                  <a16:creationId xmlns:a16="http://schemas.microsoft.com/office/drawing/2014/main" id="{B9623F20-FC1F-9945-BF8F-B77E263C5AF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a:extLst>
                <a:ext uri="{FF2B5EF4-FFF2-40B4-BE49-F238E27FC236}">
                  <a16:creationId xmlns:a16="http://schemas.microsoft.com/office/drawing/2014/main" id="{8833B2B6-5059-5649-BC69-631B367D35D6}"/>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a:extLst>
                <a:ext uri="{FF2B5EF4-FFF2-40B4-BE49-F238E27FC236}">
                  <a16:creationId xmlns:a16="http://schemas.microsoft.com/office/drawing/2014/main" id="{0C333434-054B-144A-9D31-C417224C323D}"/>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a:extLst>
                <a:ext uri="{FF2B5EF4-FFF2-40B4-BE49-F238E27FC236}">
                  <a16:creationId xmlns:a16="http://schemas.microsoft.com/office/drawing/2014/main" id="{8B1A4662-55B5-C943-9AC0-455E9B448FFC}"/>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a:extLst>
                <a:ext uri="{FF2B5EF4-FFF2-40B4-BE49-F238E27FC236}">
                  <a16:creationId xmlns:a16="http://schemas.microsoft.com/office/drawing/2014/main" id="{3F39CCE1-E47E-6A4F-800D-FA6FD3BD1FC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矩形 157">
            <a:extLst>
              <a:ext uri="{FF2B5EF4-FFF2-40B4-BE49-F238E27FC236}">
                <a16:creationId xmlns:a16="http://schemas.microsoft.com/office/drawing/2014/main" id="{0FE38B86-D0D2-E04F-B28D-01C2E1683D7A}"/>
              </a:ext>
            </a:extLst>
          </p:cNvPr>
          <p:cNvSpPr/>
          <p:nvPr/>
        </p:nvSpPr>
        <p:spPr>
          <a:xfrm>
            <a:off x="3059078" y="372026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AB2945F7-9D14-0A4E-B47C-ECD88658974E}"/>
              </a:ext>
            </a:extLst>
          </p:cNvPr>
          <p:cNvSpPr/>
          <p:nvPr/>
        </p:nvSpPr>
        <p:spPr>
          <a:xfrm>
            <a:off x="4345020" y="3742523"/>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0" name="iconfont-11899-5651488">
            <a:extLst>
              <a:ext uri="{FF2B5EF4-FFF2-40B4-BE49-F238E27FC236}">
                <a16:creationId xmlns:a16="http://schemas.microsoft.com/office/drawing/2014/main" id="{608AD3E7-0903-B64A-AA73-09DF8124B38D}"/>
              </a:ext>
            </a:extLst>
          </p:cNvPr>
          <p:cNvSpPr>
            <a:spLocks noChangeAspect="1"/>
          </p:cNvSpPr>
          <p:nvPr/>
        </p:nvSpPr>
        <p:spPr>
          <a:xfrm>
            <a:off x="2367162" y="3927793"/>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1" name="iconfont-1177-866248">
            <a:extLst>
              <a:ext uri="{FF2B5EF4-FFF2-40B4-BE49-F238E27FC236}">
                <a16:creationId xmlns:a16="http://schemas.microsoft.com/office/drawing/2014/main" id="{C55AA217-65B6-8B4A-A6D8-DB6332ABADAD}"/>
              </a:ext>
            </a:extLst>
          </p:cNvPr>
          <p:cNvSpPr>
            <a:spLocks noChangeAspect="1"/>
          </p:cNvSpPr>
          <p:nvPr/>
        </p:nvSpPr>
        <p:spPr>
          <a:xfrm>
            <a:off x="2376615" y="4212350"/>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4" name="iconfont-11899-5651488">
            <a:extLst>
              <a:ext uri="{FF2B5EF4-FFF2-40B4-BE49-F238E27FC236}">
                <a16:creationId xmlns:a16="http://schemas.microsoft.com/office/drawing/2014/main" id="{BC6E6DBC-730D-DB48-94A5-EA6798AE8916}"/>
              </a:ext>
            </a:extLst>
          </p:cNvPr>
          <p:cNvSpPr>
            <a:spLocks noChangeAspect="1"/>
          </p:cNvSpPr>
          <p:nvPr/>
        </p:nvSpPr>
        <p:spPr>
          <a:xfrm>
            <a:off x="3686907" y="3930804"/>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5" name="iconfont-1177-866248">
            <a:extLst>
              <a:ext uri="{FF2B5EF4-FFF2-40B4-BE49-F238E27FC236}">
                <a16:creationId xmlns:a16="http://schemas.microsoft.com/office/drawing/2014/main" id="{FDF604A6-D47B-E545-8F5F-BCC7FC643ABF}"/>
              </a:ext>
            </a:extLst>
          </p:cNvPr>
          <p:cNvSpPr>
            <a:spLocks noChangeAspect="1"/>
          </p:cNvSpPr>
          <p:nvPr/>
        </p:nvSpPr>
        <p:spPr>
          <a:xfrm>
            <a:off x="3696360" y="4215361"/>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8" name="矩形 197">
            <a:extLst>
              <a:ext uri="{FF2B5EF4-FFF2-40B4-BE49-F238E27FC236}">
                <a16:creationId xmlns:a16="http://schemas.microsoft.com/office/drawing/2014/main" id="{1858FB91-2195-9C41-B73B-AC09354DDEC3}"/>
              </a:ext>
            </a:extLst>
          </p:cNvPr>
          <p:cNvSpPr/>
          <p:nvPr/>
        </p:nvSpPr>
        <p:spPr>
          <a:xfrm>
            <a:off x="133656" y="1332035"/>
            <a:ext cx="1402948"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Source task</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67439" y="2586751"/>
            <a:ext cx="1313245"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Target task</a:t>
            </a:r>
          </a:p>
          <a:p>
            <a:pPr algn="ctr"/>
            <a:r>
              <a:rPr lang="en-US" altLang="zh-CN" dirty="0">
                <a:latin typeface="Arial" panose="020B0604020202020204" pitchFamily="34" charset="0"/>
                <a:ea typeface="Times New Roman" panose="02020603050405020304" pitchFamily="18" charset="0"/>
              </a:rPr>
              <a:t>Input B</a:t>
            </a:r>
          </a:p>
        </p:txBody>
      </p:sp>
      <p:sp>
        <p:nvSpPr>
          <p:cNvPr id="200" name="矩形 199">
            <a:extLst>
              <a:ext uri="{FF2B5EF4-FFF2-40B4-BE49-F238E27FC236}">
                <a16:creationId xmlns:a16="http://schemas.microsoft.com/office/drawing/2014/main" id="{DE456FD9-2B40-1A49-A85F-756723AE0B80}"/>
              </a:ext>
            </a:extLst>
          </p:cNvPr>
          <p:cNvSpPr/>
          <p:nvPr/>
        </p:nvSpPr>
        <p:spPr>
          <a:xfrm>
            <a:off x="402264" y="3934322"/>
            <a:ext cx="91563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 B</a:t>
            </a:r>
          </a:p>
        </p:txBody>
      </p:sp>
      <p:sp>
        <p:nvSpPr>
          <p:cNvPr id="201" name="矩形 200">
            <a:extLst>
              <a:ext uri="{FF2B5EF4-FFF2-40B4-BE49-F238E27FC236}">
                <a16:creationId xmlns:a16="http://schemas.microsoft.com/office/drawing/2014/main" id="{6B08D206-67B2-AD46-8EF1-305E216B7232}"/>
              </a:ext>
            </a:extLst>
          </p:cNvPr>
          <p:cNvSpPr/>
          <p:nvPr/>
        </p:nvSpPr>
        <p:spPr>
          <a:xfrm>
            <a:off x="389748" y="5278740"/>
            <a:ext cx="91563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4886"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4886" y="2239612"/>
                <a:ext cx="65889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0A26C111-060F-884A-BBD5-FF59C495FC37}"/>
                  </a:ext>
                </a:extLst>
              </p:cNvPr>
              <p:cNvSpPr/>
              <p:nvPr/>
            </p:nvSpPr>
            <p:spPr>
              <a:xfrm>
                <a:off x="4716232" y="224248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7" name="矩形 206">
                <a:extLst>
                  <a:ext uri="{FF2B5EF4-FFF2-40B4-BE49-F238E27FC236}">
                    <a16:creationId xmlns:a16="http://schemas.microsoft.com/office/drawing/2014/main" id="{0A26C111-060F-884A-BBD5-FF59C495FC37}"/>
                  </a:ext>
                </a:extLst>
              </p:cNvPr>
              <p:cNvSpPr>
                <a:spLocks noRot="1" noChangeAspect="1" noMove="1" noResize="1" noEditPoints="1" noAdjustHandles="1" noChangeArrowheads="1" noChangeShapeType="1" noTextEdit="1"/>
              </p:cNvSpPr>
              <p:nvPr/>
            </p:nvSpPr>
            <p:spPr>
              <a:xfrm>
                <a:off x="4716232" y="2242482"/>
                <a:ext cx="658898" cy="369332"/>
              </a:xfrm>
              <a:prstGeom prst="rect">
                <a:avLst/>
              </a:prstGeom>
              <a:blipFill>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矩形 207">
                <a:extLst>
                  <a:ext uri="{FF2B5EF4-FFF2-40B4-BE49-F238E27FC236}">
                    <a16:creationId xmlns:a16="http://schemas.microsoft.com/office/drawing/2014/main" id="{341A4EB2-7013-2D49-B7FF-9F330C698AFB}"/>
                  </a:ext>
                </a:extLst>
              </p:cNvPr>
              <p:cNvSpPr/>
              <p:nvPr/>
            </p:nvSpPr>
            <p:spPr>
              <a:xfrm>
                <a:off x="2184886" y="3497097"/>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8" name="矩形 207">
                <a:extLst>
                  <a:ext uri="{FF2B5EF4-FFF2-40B4-BE49-F238E27FC236}">
                    <a16:creationId xmlns:a16="http://schemas.microsoft.com/office/drawing/2014/main" id="{341A4EB2-7013-2D49-B7FF-9F330C698AFB}"/>
                  </a:ext>
                </a:extLst>
              </p:cNvPr>
              <p:cNvSpPr>
                <a:spLocks noRot="1" noChangeAspect="1" noMove="1" noResize="1" noEditPoints="1" noAdjustHandles="1" noChangeArrowheads="1" noChangeShapeType="1" noTextEdit="1"/>
              </p:cNvSpPr>
              <p:nvPr/>
            </p:nvSpPr>
            <p:spPr>
              <a:xfrm>
                <a:off x="2184886" y="3497097"/>
                <a:ext cx="658898" cy="369332"/>
              </a:xfrm>
              <a:prstGeom prst="rect">
                <a:avLst/>
              </a:prstGeom>
              <a:blipFill>
                <a:blip r:embed="rId8"/>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矩形 208">
                <a:extLst>
                  <a:ext uri="{FF2B5EF4-FFF2-40B4-BE49-F238E27FC236}">
                    <a16:creationId xmlns:a16="http://schemas.microsoft.com/office/drawing/2014/main" id="{1787372B-C27E-0349-8DA5-656FB3B34F0C}"/>
                  </a:ext>
                </a:extLst>
              </p:cNvPr>
              <p:cNvSpPr/>
              <p:nvPr/>
            </p:nvSpPr>
            <p:spPr>
              <a:xfrm>
                <a:off x="3505573" y="3497097"/>
                <a:ext cx="658898" cy="369332"/>
              </a:xfrm>
              <a:prstGeom prst="rect">
                <a:avLst/>
              </a:prstGeom>
              <a:ln w="25400">
                <a:noFill/>
              </a:ln>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9" name="矩形 208">
                <a:extLst>
                  <a:ext uri="{FF2B5EF4-FFF2-40B4-BE49-F238E27FC236}">
                    <a16:creationId xmlns:a16="http://schemas.microsoft.com/office/drawing/2014/main" id="{1787372B-C27E-0349-8DA5-656FB3B34F0C}"/>
                  </a:ext>
                </a:extLst>
              </p:cNvPr>
              <p:cNvSpPr>
                <a:spLocks noRot="1" noChangeAspect="1" noMove="1" noResize="1" noEditPoints="1" noAdjustHandles="1" noChangeArrowheads="1" noChangeShapeType="1" noTextEdit="1"/>
              </p:cNvSpPr>
              <p:nvPr/>
            </p:nvSpPr>
            <p:spPr>
              <a:xfrm>
                <a:off x="3505573" y="3497097"/>
                <a:ext cx="658898" cy="369332"/>
              </a:xfrm>
              <a:prstGeom prst="rect">
                <a:avLst/>
              </a:prstGeom>
              <a:blipFill>
                <a:blip r:embed="rId9"/>
                <a:stretch>
                  <a:fillRect b="-1667"/>
                </a:stretch>
              </a:blipFill>
              <a:ln w="25400">
                <a:noFill/>
              </a:ln>
            </p:spPr>
            <p:txBody>
              <a:bodyPr/>
              <a:lstStyle/>
              <a:p>
                <a:r>
                  <a:rPr lang="en-US">
                    <a:noFill/>
                  </a:rPr>
                  <a:t> </a:t>
                </a:r>
              </a:p>
            </p:txBody>
          </p:sp>
        </mc:Fallback>
      </mc:AlternateContent>
      <p:grpSp>
        <p:nvGrpSpPr>
          <p:cNvPr id="224" name="组合 223">
            <a:extLst>
              <a:ext uri="{FF2B5EF4-FFF2-40B4-BE49-F238E27FC236}">
                <a16:creationId xmlns:a16="http://schemas.microsoft.com/office/drawing/2014/main" id="{E84A7AF3-F284-C249-8765-E966A795C87B}"/>
              </a:ext>
            </a:extLst>
          </p:cNvPr>
          <p:cNvGrpSpPr/>
          <p:nvPr/>
        </p:nvGrpSpPr>
        <p:grpSpPr>
          <a:xfrm>
            <a:off x="1590893" y="4740858"/>
            <a:ext cx="4304646" cy="1254911"/>
            <a:chOff x="1590893" y="4740858"/>
            <a:chExt cx="4304646" cy="1254911"/>
          </a:xfrm>
        </p:grpSpPr>
        <p:grpSp>
          <p:nvGrpSpPr>
            <p:cNvPr id="87" name="组合 86">
              <a:extLst>
                <a:ext uri="{FF2B5EF4-FFF2-40B4-BE49-F238E27FC236}">
                  <a16:creationId xmlns:a16="http://schemas.microsoft.com/office/drawing/2014/main" id="{A1779515-04FE-E349-AC7F-008070CD298D}"/>
                </a:ext>
              </a:extLst>
            </p:cNvPr>
            <p:cNvGrpSpPr/>
            <p:nvPr/>
          </p:nvGrpSpPr>
          <p:grpSpPr>
            <a:xfrm>
              <a:off x="1590893" y="4997770"/>
              <a:ext cx="172048" cy="956514"/>
              <a:chOff x="644346" y="990019"/>
              <a:chExt cx="840225" cy="4671291"/>
            </a:xfrm>
          </p:grpSpPr>
          <p:sp>
            <p:nvSpPr>
              <p:cNvPr id="88" name="圆柱体 87">
                <a:extLst>
                  <a:ext uri="{FF2B5EF4-FFF2-40B4-BE49-F238E27FC236}">
                    <a16:creationId xmlns:a16="http://schemas.microsoft.com/office/drawing/2014/main" id="{BB4525E5-97EA-2747-A620-9A39349FB7D9}"/>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9" name="椭圆 88">
                <a:extLst>
                  <a:ext uri="{FF2B5EF4-FFF2-40B4-BE49-F238E27FC236}">
                    <a16:creationId xmlns:a16="http://schemas.microsoft.com/office/drawing/2014/main" id="{8FF5F37A-D23E-0149-8B6D-9C4EB0E4BD5A}"/>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a:extLst>
                  <a:ext uri="{FF2B5EF4-FFF2-40B4-BE49-F238E27FC236}">
                    <a16:creationId xmlns:a16="http://schemas.microsoft.com/office/drawing/2014/main" id="{42B0D04C-1487-1F44-AC89-126358D4981D}"/>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1" name="椭圆 90">
                <a:extLst>
                  <a:ext uri="{FF2B5EF4-FFF2-40B4-BE49-F238E27FC236}">
                    <a16:creationId xmlns:a16="http://schemas.microsoft.com/office/drawing/2014/main" id="{26D7E7CD-EA38-6244-97B4-4EB244761E8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2162F177-063A-C944-833B-9FDD55A2189B}"/>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4F08B095-0AE3-4D49-82A6-DD9C83A79019}"/>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6D9EB6A2-847D-C742-B869-687AA31D602A}"/>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75" name="直线箭头连接符 174">
              <a:extLst>
                <a:ext uri="{FF2B5EF4-FFF2-40B4-BE49-F238E27FC236}">
                  <a16:creationId xmlns:a16="http://schemas.microsoft.com/office/drawing/2014/main" id="{00537022-FEC9-2D4B-B518-4F5D76177C6E}"/>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直线箭头连接符 175">
              <a:extLst>
                <a:ext uri="{FF2B5EF4-FFF2-40B4-BE49-F238E27FC236}">
                  <a16:creationId xmlns:a16="http://schemas.microsoft.com/office/drawing/2014/main" id="{89CEBDA9-FC18-454F-A64D-22646D580798}"/>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B4A9AB95-4D4D-5845-A661-D3E64AE7EA14}"/>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8" name="圆角矩形 177">
              <a:extLst>
                <a:ext uri="{FF2B5EF4-FFF2-40B4-BE49-F238E27FC236}">
                  <a16:creationId xmlns:a16="http://schemas.microsoft.com/office/drawing/2014/main" id="{B49DBAC6-DFFF-C74A-95CC-E680A0317020}"/>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782EBC27-417C-9E46-A68D-F2D6269311BD}"/>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C2E05591-CCA9-254C-9424-5091F9B2DB0D}"/>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81" name="组合 180">
              <a:extLst>
                <a:ext uri="{FF2B5EF4-FFF2-40B4-BE49-F238E27FC236}">
                  <a16:creationId xmlns:a16="http://schemas.microsoft.com/office/drawing/2014/main" id="{7A7DE939-B5DB-E94E-83E9-C9EBA1286EB8}"/>
                </a:ext>
              </a:extLst>
            </p:cNvPr>
            <p:cNvGrpSpPr/>
            <p:nvPr/>
          </p:nvGrpSpPr>
          <p:grpSpPr>
            <a:xfrm>
              <a:off x="5723491" y="5102630"/>
              <a:ext cx="172048" cy="848301"/>
              <a:chOff x="644346" y="1518490"/>
              <a:chExt cx="840225" cy="4142815"/>
            </a:xfrm>
          </p:grpSpPr>
          <p:sp>
            <p:nvSpPr>
              <p:cNvPr id="182" name="圆柱体 181">
                <a:extLst>
                  <a:ext uri="{FF2B5EF4-FFF2-40B4-BE49-F238E27FC236}">
                    <a16:creationId xmlns:a16="http://schemas.microsoft.com/office/drawing/2014/main" id="{2D1A6192-63E5-C844-BF2A-B5AB22128CC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83" name="椭圆 182">
                <a:extLst>
                  <a:ext uri="{FF2B5EF4-FFF2-40B4-BE49-F238E27FC236}">
                    <a16:creationId xmlns:a16="http://schemas.microsoft.com/office/drawing/2014/main" id="{DE0FC33D-AD6F-0141-A9E2-8A1886978B2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a:extLst>
                  <a:ext uri="{FF2B5EF4-FFF2-40B4-BE49-F238E27FC236}">
                    <a16:creationId xmlns:a16="http://schemas.microsoft.com/office/drawing/2014/main" id="{F0F7BE33-C346-5045-A0FC-34F11A413CB4}"/>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a:extLst>
                  <a:ext uri="{FF2B5EF4-FFF2-40B4-BE49-F238E27FC236}">
                    <a16:creationId xmlns:a16="http://schemas.microsoft.com/office/drawing/2014/main" id="{482746A3-C63C-CE4E-9927-A56C4E84339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椭圆 185">
                <a:extLst>
                  <a:ext uri="{FF2B5EF4-FFF2-40B4-BE49-F238E27FC236}">
                    <a16:creationId xmlns:a16="http://schemas.microsoft.com/office/drawing/2014/main" id="{8B03F74E-1717-AF43-B241-80939DA9621A}"/>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 name="椭圆 186">
                <a:extLst>
                  <a:ext uri="{FF2B5EF4-FFF2-40B4-BE49-F238E27FC236}">
                    <a16:creationId xmlns:a16="http://schemas.microsoft.com/office/drawing/2014/main" id="{C6B5BDD4-EF81-4B49-81E9-5209B7A35BD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8" name="矩形 187">
              <a:extLst>
                <a:ext uri="{FF2B5EF4-FFF2-40B4-BE49-F238E27FC236}">
                  <a16:creationId xmlns:a16="http://schemas.microsoft.com/office/drawing/2014/main" id="{0A0DCC5D-583B-194A-AF57-7D9E079FEBA9}"/>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9" name="矩形 188">
              <a:extLst>
                <a:ext uri="{FF2B5EF4-FFF2-40B4-BE49-F238E27FC236}">
                  <a16:creationId xmlns:a16="http://schemas.microsoft.com/office/drawing/2014/main" id="{91509885-0ED0-664B-9ADD-1409733EB9A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2" name="iconfont-11899-5651488">
              <a:extLst>
                <a:ext uri="{FF2B5EF4-FFF2-40B4-BE49-F238E27FC236}">
                  <a16:creationId xmlns:a16="http://schemas.microsoft.com/office/drawing/2014/main" id="{26E41830-16E6-1941-93C8-B40E118C01F7}"/>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3" name="iconfont-1177-866248">
              <a:extLst>
                <a:ext uri="{FF2B5EF4-FFF2-40B4-BE49-F238E27FC236}">
                  <a16:creationId xmlns:a16="http://schemas.microsoft.com/office/drawing/2014/main" id="{B95BE154-14A1-E347-A21E-79C6DD24CB52}"/>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6" name="iconfont-11899-5651488">
              <a:extLst>
                <a:ext uri="{FF2B5EF4-FFF2-40B4-BE49-F238E27FC236}">
                  <a16:creationId xmlns:a16="http://schemas.microsoft.com/office/drawing/2014/main" id="{6737728E-551C-4044-A230-D8F09DC41353}"/>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7" name="iconfont-1177-866248">
              <a:extLst>
                <a:ext uri="{FF2B5EF4-FFF2-40B4-BE49-F238E27FC236}">
                  <a16:creationId xmlns:a16="http://schemas.microsoft.com/office/drawing/2014/main" id="{11B9E526-13F0-0948-9DD6-EEC515558224}"/>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1" name="矩形 210">
                  <a:extLst>
                    <a:ext uri="{FF2B5EF4-FFF2-40B4-BE49-F238E27FC236}">
                      <a16:creationId xmlns:a16="http://schemas.microsoft.com/office/drawing/2014/main" id="{82D71C5A-E3D8-3B40-80B8-99BC22C522E4}"/>
                    </a:ext>
                  </a:extLst>
                </p:cNvPr>
                <p:cNvSpPr/>
                <p:nvPr/>
              </p:nvSpPr>
              <p:spPr>
                <a:xfrm>
                  <a:off x="2187605" y="4740858"/>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1" name="矩形 210">
                  <a:extLst>
                    <a:ext uri="{FF2B5EF4-FFF2-40B4-BE49-F238E27FC236}">
                      <a16:creationId xmlns:a16="http://schemas.microsoft.com/office/drawing/2014/main" id="{82D71C5A-E3D8-3B40-80B8-99BC22C522E4}"/>
                    </a:ext>
                  </a:extLst>
                </p:cNvPr>
                <p:cNvSpPr>
                  <a:spLocks noRot="1" noChangeAspect="1" noMove="1" noResize="1" noEditPoints="1" noAdjustHandles="1" noChangeArrowheads="1" noChangeShapeType="1" noTextEdit="1"/>
                </p:cNvSpPr>
                <p:nvPr/>
              </p:nvSpPr>
              <p:spPr>
                <a:xfrm>
                  <a:off x="2187605" y="4740858"/>
                  <a:ext cx="645818" cy="369332"/>
                </a:xfrm>
                <a:prstGeom prst="rect">
                  <a:avLst/>
                </a:prstGeom>
                <a:blipFill>
                  <a:blip r:embed="rId2"/>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0EB09FE0-53C5-BD42-BEB2-B5D392597923}"/>
                    </a:ext>
                  </a:extLst>
                </p:cNvPr>
                <p:cNvSpPr/>
                <p:nvPr/>
              </p:nvSpPr>
              <p:spPr>
                <a:xfrm>
                  <a:off x="3508292" y="4740858"/>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2" name="矩形 211">
                  <a:extLst>
                    <a:ext uri="{FF2B5EF4-FFF2-40B4-BE49-F238E27FC236}">
                      <a16:creationId xmlns:a16="http://schemas.microsoft.com/office/drawing/2014/main" id="{0EB09FE0-53C5-BD42-BEB2-B5D392597923}"/>
                    </a:ext>
                  </a:extLst>
                </p:cNvPr>
                <p:cNvSpPr>
                  <a:spLocks noRot="1" noChangeAspect="1" noMove="1" noResize="1" noEditPoints="1" noAdjustHandles="1" noChangeArrowheads="1" noChangeShapeType="1" noTextEdit="1"/>
                </p:cNvSpPr>
                <p:nvPr/>
              </p:nvSpPr>
              <p:spPr>
                <a:xfrm>
                  <a:off x="3508292" y="4740858"/>
                  <a:ext cx="645818" cy="369332"/>
                </a:xfrm>
                <a:prstGeom prst="rect">
                  <a:avLst/>
                </a:prstGeom>
                <a:blipFill>
                  <a:blip r:embed="rId10"/>
                  <a:stretch>
                    <a:fillRect b="-1667"/>
                  </a:stretch>
                </a:blipFill>
              </p:spPr>
              <p:txBody>
                <a:bodyPr/>
                <a:lstStyle/>
                <a:p>
                  <a:r>
                    <a:rPr lang="en-US">
                      <a:noFill/>
                    </a:rPr>
                    <a:t> </a:t>
                  </a:r>
                </a:p>
              </p:txBody>
            </p:sp>
          </mc:Fallback>
        </mc:AlternateContent>
      </p:grpSp>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sp>
        <p:nvSpPr>
          <p:cNvPr id="216" name="矩形 215">
            <a:extLst>
              <a:ext uri="{FF2B5EF4-FFF2-40B4-BE49-F238E27FC236}">
                <a16:creationId xmlns:a16="http://schemas.microsoft.com/office/drawing/2014/main" id="{DABF80CB-0481-5A4A-8E2D-EF7A49ED157C}"/>
              </a:ext>
            </a:extLst>
          </p:cNvPr>
          <p:cNvSpPr/>
          <p:nvPr/>
        </p:nvSpPr>
        <p:spPr>
          <a:xfrm>
            <a:off x="5940652" y="3995798"/>
            <a:ext cx="149278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Self Transfer</a:t>
            </a:r>
          </a:p>
        </p:txBody>
      </p:sp>
      <p:sp>
        <p:nvSpPr>
          <p:cNvPr id="217" name="矩形 216">
            <a:extLst>
              <a:ext uri="{FF2B5EF4-FFF2-40B4-BE49-F238E27FC236}">
                <a16:creationId xmlns:a16="http://schemas.microsoft.com/office/drawing/2014/main" id="{6FF59DE3-59DC-8445-94ED-E50EA1140BDB}"/>
              </a:ext>
            </a:extLst>
          </p:cNvPr>
          <p:cNvSpPr/>
          <p:nvPr/>
        </p:nvSpPr>
        <p:spPr>
          <a:xfrm>
            <a:off x="6185414" y="5158999"/>
            <a:ext cx="1082348"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a:t>
            </a:r>
          </a:p>
          <a:p>
            <a:pPr algn="ctr"/>
            <a:r>
              <a:rPr lang="en-US" altLang="zh-CN" dirty="0">
                <a:latin typeface="Arial" panose="020B0604020202020204" pitchFamily="34" charset="0"/>
                <a:ea typeface="Times New Roman" panose="02020603050405020304" pitchFamily="18" charset="0"/>
              </a:rPr>
              <a:t>Learning</a:t>
            </a:r>
          </a:p>
        </p:txBody>
      </p:sp>
      <p:cxnSp>
        <p:nvCxnSpPr>
          <p:cNvPr id="219" name="直线连接符 218">
            <a:extLst>
              <a:ext uri="{FF2B5EF4-FFF2-40B4-BE49-F238E27FC236}">
                <a16:creationId xmlns:a16="http://schemas.microsoft.com/office/drawing/2014/main" id="{31E3FE34-B104-BC47-9DEE-8DDDA5DB730A}"/>
              </a:ext>
            </a:extLst>
          </p:cNvPr>
          <p:cNvCxnSpPr/>
          <p:nvPr/>
        </p:nvCxnSpPr>
        <p:spPr>
          <a:xfrm>
            <a:off x="7545360" y="1237465"/>
            <a:ext cx="0" cy="473604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8142546" y="2701861"/>
            <a:ext cx="92846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B</a:t>
            </a:r>
          </a:p>
        </p:txBody>
      </p:sp>
      <p:sp>
        <p:nvSpPr>
          <p:cNvPr id="222" name="矩形 221">
            <a:extLst>
              <a:ext uri="{FF2B5EF4-FFF2-40B4-BE49-F238E27FC236}">
                <a16:creationId xmlns:a16="http://schemas.microsoft.com/office/drawing/2014/main" id="{76F2B014-07F5-0D42-80FA-41F2025106AB}"/>
              </a:ext>
            </a:extLst>
          </p:cNvPr>
          <p:cNvSpPr/>
          <p:nvPr/>
        </p:nvSpPr>
        <p:spPr>
          <a:xfrm>
            <a:off x="7617370" y="3811951"/>
            <a:ext cx="2287806" cy="646331"/>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B2B (Frozen weight)</a:t>
            </a:r>
          </a:p>
          <a:p>
            <a:r>
              <a:rPr lang="en-US" altLang="zh-CN" dirty="0">
                <a:latin typeface="Arial" panose="020B0604020202020204" pitchFamily="34" charset="0"/>
                <a:ea typeface="Times New Roman" panose="02020603050405020304" pitchFamily="18" charset="0"/>
              </a:rPr>
              <a:t>B2B+ (Fine tuning)</a:t>
            </a:r>
          </a:p>
        </p:txBody>
      </p:sp>
      <p:sp>
        <p:nvSpPr>
          <p:cNvPr id="223" name="矩形 222">
            <a:extLst>
              <a:ext uri="{FF2B5EF4-FFF2-40B4-BE49-F238E27FC236}">
                <a16:creationId xmlns:a16="http://schemas.microsoft.com/office/drawing/2014/main" id="{24D49D27-3365-A546-9580-229E92BA7806}"/>
              </a:ext>
            </a:extLst>
          </p:cNvPr>
          <p:cNvSpPr/>
          <p:nvPr/>
        </p:nvSpPr>
        <p:spPr>
          <a:xfrm>
            <a:off x="7618193" y="5187435"/>
            <a:ext cx="2287807"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A2B (Frozen weight)</a:t>
            </a:r>
          </a:p>
          <a:p>
            <a:r>
              <a:rPr lang="en-US" altLang="zh-CN" dirty="0">
                <a:latin typeface="Arial" panose="020B0604020202020204" pitchFamily="34" charset="0"/>
                <a:ea typeface="Times New Roman" panose="02020603050405020304" pitchFamily="18" charset="0"/>
              </a:rPr>
              <a:t>A2B+ (Fine tuning)</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9.</a:t>
            </a:r>
            <a:r>
              <a:rPr lang="en-US" sz="1400" dirty="0">
                <a:solidFill>
                  <a:schemeClr val="bg1">
                    <a:lumMod val="50000"/>
                  </a:schemeClr>
                </a:solidFill>
                <a:latin typeface="Arial" panose="020B0604020202020204" pitchFamily="34" charset="0"/>
                <a:cs typeface="Arial" panose="020B0604020202020204" pitchFamily="34" charset="0"/>
              </a:rPr>
              <a:t>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Overview of the experimental treatments and controls</a:t>
            </a:r>
            <a:endParaRPr kumimoji="1" lang="zh-CN" altLang="en-US" dirty="0"/>
          </a:p>
        </p:txBody>
      </p:sp>
    </p:spTree>
    <p:extLst>
      <p:ext uri="{BB962C8B-B14F-4D97-AF65-F5344CB8AC3E}">
        <p14:creationId xmlns:p14="http://schemas.microsoft.com/office/powerpoint/2010/main" val="1995875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D0C11-F0F3-7542-931E-5FA6C9FF1890}"/>
              </a:ext>
            </a:extLst>
          </p:cNvPr>
          <p:cNvSpPr>
            <a:spLocks noGrp="1"/>
          </p:cNvSpPr>
          <p:nvPr>
            <p:ph type="title"/>
          </p:nvPr>
        </p:nvSpPr>
        <p:spPr/>
        <p:txBody>
          <a:bodyPr/>
          <a:lstStyle/>
          <a:p>
            <a:r>
              <a:rPr kumimoji="1" lang="en-US" altLang="zh-CN" dirty="0"/>
              <a:t>Difference of </a:t>
            </a:r>
            <a:r>
              <a:rPr kumimoji="1" lang="en-US" altLang="zh-CN" dirty="0" err="1"/>
              <a:t>AnB</a:t>
            </a:r>
            <a:r>
              <a:rPr kumimoji="1" lang="en-US" altLang="zh-CN" dirty="0"/>
              <a:t> and </a:t>
            </a:r>
            <a:r>
              <a:rPr kumimoji="1" lang="en-US" altLang="zh-CN" dirty="0" err="1"/>
              <a:t>AnB</a:t>
            </a:r>
            <a:r>
              <a:rPr kumimoji="1" lang="en-US" altLang="zh-CN" dirty="0"/>
              <a:t>+ transfer learning model</a:t>
            </a:r>
          </a:p>
        </p:txBody>
      </p:sp>
      <p:pic>
        <p:nvPicPr>
          <p:cNvPr id="7170" name="Picture 2" descr="DL4J and transfer learning - Java Deep Learning Projects [Book]">
            <a:extLst>
              <a:ext uri="{FF2B5EF4-FFF2-40B4-BE49-F238E27FC236}">
                <a16:creationId xmlns:a16="http://schemas.microsoft.com/office/drawing/2014/main" id="{DDAA0F5E-D879-024A-AF85-B2B47BD079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77" r="14340" b="58262"/>
          <a:stretch/>
        </p:blipFill>
        <p:spPr bwMode="auto">
          <a:xfrm>
            <a:off x="3008730" y="1453886"/>
            <a:ext cx="4392610" cy="1818856"/>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33">
            <a:extLst>
              <a:ext uri="{FF2B5EF4-FFF2-40B4-BE49-F238E27FC236}">
                <a16:creationId xmlns:a16="http://schemas.microsoft.com/office/drawing/2014/main" id="{1C7CCA20-F4C4-E34A-969E-5C258374AFF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9</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748C42EE-FAE3-F541-B6EC-96BE2ECA7FEA}"/>
              </a:ext>
            </a:extLst>
          </p:cNvPr>
          <p:cNvSpPr/>
          <p:nvPr/>
        </p:nvSpPr>
        <p:spPr>
          <a:xfrm>
            <a:off x="255781" y="2284769"/>
            <a:ext cx="1685078"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Large dataset</a:t>
            </a:r>
          </a:p>
        </p:txBody>
      </p:sp>
      <p:sp>
        <p:nvSpPr>
          <p:cNvPr id="9" name="矩形 8">
            <a:extLst>
              <a:ext uri="{FF2B5EF4-FFF2-40B4-BE49-F238E27FC236}">
                <a16:creationId xmlns:a16="http://schemas.microsoft.com/office/drawing/2014/main" id="{E29BF563-7ACD-5E46-B252-B1C749521D7F}"/>
              </a:ext>
            </a:extLst>
          </p:cNvPr>
          <p:cNvSpPr/>
          <p:nvPr/>
        </p:nvSpPr>
        <p:spPr>
          <a:xfrm>
            <a:off x="275017" y="4421228"/>
            <a:ext cx="1646606" cy="646331"/>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Relatively </a:t>
            </a:r>
          </a:p>
          <a:p>
            <a:pPr algn="ctr"/>
            <a:r>
              <a:rPr lang="en-US" altLang="zh-CN" b="1" dirty="0">
                <a:latin typeface="Arial" panose="020B0604020202020204" pitchFamily="34" charset="0"/>
                <a:ea typeface="Times New Roman" panose="02020603050405020304" pitchFamily="18" charset="0"/>
              </a:rPr>
              <a:t>small dataset</a:t>
            </a:r>
          </a:p>
        </p:txBody>
      </p:sp>
      <p:pic>
        <p:nvPicPr>
          <p:cNvPr id="10" name="Picture 2" descr="DL4J and transfer learning - Java Deep Learning Projects [Book]">
            <a:extLst>
              <a:ext uri="{FF2B5EF4-FFF2-40B4-BE49-F238E27FC236}">
                <a16:creationId xmlns:a16="http://schemas.microsoft.com/office/drawing/2014/main" id="{120B06AF-DCDF-FF4C-BE4C-DA59DA9A4C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74" t="33249" r="74689" b="32594"/>
          <a:stretch/>
        </p:blipFill>
        <p:spPr bwMode="auto">
          <a:xfrm>
            <a:off x="2625686" y="2909521"/>
            <a:ext cx="691530" cy="148852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7D666CAF-780F-F441-8D3D-DDF371667D9B}"/>
              </a:ext>
            </a:extLst>
          </p:cNvPr>
          <p:cNvSpPr/>
          <p:nvPr/>
        </p:nvSpPr>
        <p:spPr>
          <a:xfrm>
            <a:off x="2043404" y="2264602"/>
            <a:ext cx="902875" cy="369332"/>
          </a:xfrm>
          <a:prstGeom prst="rect">
            <a:avLst/>
          </a:prstGeom>
        </p:spPr>
        <p:txBody>
          <a:bodyPr wrap="none">
            <a:spAutoFit/>
          </a:bodyPr>
          <a:lstStyle/>
          <a:p>
            <a:pPr algn="ctr"/>
            <a:r>
              <a:rPr lang="en-US" altLang="zh-CN" dirty="0">
                <a:solidFill>
                  <a:srgbClr val="2F3193"/>
                </a:solidFill>
                <a:latin typeface="Arial" panose="020B0604020202020204" pitchFamily="34" charset="0"/>
                <a:ea typeface="Times New Roman" panose="02020603050405020304" pitchFamily="18" charset="0"/>
              </a:rPr>
              <a:t>Input A</a:t>
            </a:r>
          </a:p>
        </p:txBody>
      </p:sp>
      <p:sp>
        <p:nvSpPr>
          <p:cNvPr id="12" name="矩形 11">
            <a:extLst>
              <a:ext uri="{FF2B5EF4-FFF2-40B4-BE49-F238E27FC236}">
                <a16:creationId xmlns:a16="http://schemas.microsoft.com/office/drawing/2014/main" id="{75564BDB-8A79-0741-A888-DB8BE1B328FE}"/>
              </a:ext>
            </a:extLst>
          </p:cNvPr>
          <p:cNvSpPr/>
          <p:nvPr/>
        </p:nvSpPr>
        <p:spPr>
          <a:xfrm>
            <a:off x="7559539" y="2347832"/>
            <a:ext cx="864468" cy="369332"/>
          </a:xfrm>
          <a:prstGeom prst="rect">
            <a:avLst/>
          </a:prstGeom>
        </p:spPr>
        <p:txBody>
          <a:bodyPr wrap="none">
            <a:spAutoFit/>
          </a:bodyPr>
          <a:lstStyle/>
          <a:p>
            <a:pPr algn="ctr"/>
            <a:r>
              <a:rPr lang="en-US" altLang="zh-CN" dirty="0">
                <a:solidFill>
                  <a:srgbClr val="2F3193"/>
                </a:solidFill>
                <a:latin typeface="Arial" panose="020B0604020202020204" pitchFamily="34" charset="0"/>
                <a:ea typeface="Times New Roman" panose="02020603050405020304" pitchFamily="18" charset="0"/>
              </a:rPr>
              <a:t>Task A</a:t>
            </a:r>
          </a:p>
        </p:txBody>
      </p:sp>
      <p:sp>
        <p:nvSpPr>
          <p:cNvPr id="13" name="矩形 12">
            <a:extLst>
              <a:ext uri="{FF2B5EF4-FFF2-40B4-BE49-F238E27FC236}">
                <a16:creationId xmlns:a16="http://schemas.microsoft.com/office/drawing/2014/main" id="{B5287B7B-57C7-9448-AA77-5B1825F1B0C5}"/>
              </a:ext>
            </a:extLst>
          </p:cNvPr>
          <p:cNvSpPr/>
          <p:nvPr/>
        </p:nvSpPr>
        <p:spPr>
          <a:xfrm>
            <a:off x="2055815" y="4529794"/>
            <a:ext cx="915636" cy="369332"/>
          </a:xfrm>
          <a:prstGeom prst="rect">
            <a:avLst/>
          </a:prstGeom>
        </p:spPr>
        <p:txBody>
          <a:bodyPr wrap="none">
            <a:spAutoFit/>
          </a:bodyPr>
          <a:lstStyle/>
          <a:p>
            <a:pPr algn="ctr"/>
            <a:r>
              <a:rPr lang="en-US" altLang="zh-CN" dirty="0">
                <a:solidFill>
                  <a:srgbClr val="07AEEF"/>
                </a:solidFill>
                <a:latin typeface="Arial" panose="020B0604020202020204" pitchFamily="34" charset="0"/>
                <a:ea typeface="Times New Roman" panose="02020603050405020304" pitchFamily="18" charset="0"/>
              </a:rPr>
              <a:t>Input B</a:t>
            </a:r>
          </a:p>
        </p:txBody>
      </p:sp>
      <p:sp>
        <p:nvSpPr>
          <p:cNvPr id="14" name="矩形 13">
            <a:extLst>
              <a:ext uri="{FF2B5EF4-FFF2-40B4-BE49-F238E27FC236}">
                <a16:creationId xmlns:a16="http://schemas.microsoft.com/office/drawing/2014/main" id="{36014231-3764-4C48-86F3-C1E0D09170EB}"/>
              </a:ext>
            </a:extLst>
          </p:cNvPr>
          <p:cNvSpPr/>
          <p:nvPr/>
        </p:nvSpPr>
        <p:spPr>
          <a:xfrm>
            <a:off x="7559539" y="4480498"/>
            <a:ext cx="877228" cy="369332"/>
          </a:xfrm>
          <a:prstGeom prst="rect">
            <a:avLst/>
          </a:prstGeom>
        </p:spPr>
        <p:txBody>
          <a:bodyPr wrap="none">
            <a:spAutoFit/>
          </a:bodyPr>
          <a:lstStyle/>
          <a:p>
            <a:pPr algn="ctr"/>
            <a:r>
              <a:rPr lang="en-US" altLang="zh-CN" dirty="0">
                <a:solidFill>
                  <a:srgbClr val="07AEEF"/>
                </a:solidFill>
                <a:latin typeface="Arial" panose="020B0604020202020204" pitchFamily="34" charset="0"/>
                <a:ea typeface="Times New Roman" panose="02020603050405020304" pitchFamily="18" charset="0"/>
              </a:rPr>
              <a:t>Task B</a:t>
            </a:r>
          </a:p>
        </p:txBody>
      </p:sp>
      <p:grpSp>
        <p:nvGrpSpPr>
          <p:cNvPr id="5" name="组合 4">
            <a:extLst>
              <a:ext uri="{FF2B5EF4-FFF2-40B4-BE49-F238E27FC236}">
                <a16:creationId xmlns:a16="http://schemas.microsoft.com/office/drawing/2014/main" id="{896450B9-9543-3D46-B212-009A1376EA1C}"/>
              </a:ext>
            </a:extLst>
          </p:cNvPr>
          <p:cNvGrpSpPr/>
          <p:nvPr/>
        </p:nvGrpSpPr>
        <p:grpSpPr>
          <a:xfrm>
            <a:off x="3105643" y="3833628"/>
            <a:ext cx="4406178" cy="1959464"/>
            <a:chOff x="4416694" y="3357550"/>
            <a:chExt cx="4406178" cy="1959464"/>
          </a:xfrm>
        </p:grpSpPr>
        <p:grpSp>
          <p:nvGrpSpPr>
            <p:cNvPr id="4" name="组合 3">
              <a:extLst>
                <a:ext uri="{FF2B5EF4-FFF2-40B4-BE49-F238E27FC236}">
                  <a16:creationId xmlns:a16="http://schemas.microsoft.com/office/drawing/2014/main" id="{5C147293-DD94-F04B-AA92-53D169A11DA1}"/>
                </a:ext>
              </a:extLst>
            </p:cNvPr>
            <p:cNvGrpSpPr/>
            <p:nvPr/>
          </p:nvGrpSpPr>
          <p:grpSpPr>
            <a:xfrm>
              <a:off x="4416694" y="3646381"/>
              <a:ext cx="3918960" cy="1670633"/>
              <a:chOff x="4416694" y="3646381"/>
              <a:chExt cx="3918960" cy="1670633"/>
            </a:xfrm>
          </p:grpSpPr>
          <p:pic>
            <p:nvPicPr>
              <p:cNvPr id="7" name="Picture 2" descr="DL4J and transfer learning - Java Deep Learning Projects [Book]">
                <a:extLst>
                  <a:ext uri="{FF2B5EF4-FFF2-40B4-BE49-F238E27FC236}">
                    <a16:creationId xmlns:a16="http://schemas.microsoft.com/office/drawing/2014/main" id="{A17B4CD7-B4C3-BF44-831C-DB48F9A7D0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76" t="65843" r="24509" b="5614"/>
              <a:stretch/>
            </p:blipFill>
            <p:spPr bwMode="auto">
              <a:xfrm>
                <a:off x="4416694" y="3646381"/>
                <a:ext cx="3600501" cy="124387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2094CBA-29B3-544A-BD11-905F487A68AA}"/>
                  </a:ext>
                </a:extLst>
              </p:cNvPr>
              <p:cNvPicPr>
                <a:picLocks noChangeAspect="1"/>
              </p:cNvPicPr>
              <p:nvPr/>
            </p:nvPicPr>
            <p:blipFill>
              <a:blip r:embed="rId3"/>
              <a:stretch>
                <a:fillRect/>
              </a:stretch>
            </p:blipFill>
            <p:spPr>
              <a:xfrm>
                <a:off x="4976065" y="4860628"/>
                <a:ext cx="3321015" cy="456386"/>
              </a:xfrm>
              <a:prstGeom prst="rect">
                <a:avLst/>
              </a:prstGeom>
            </p:spPr>
          </p:pic>
          <p:pic>
            <p:nvPicPr>
              <p:cNvPr id="16" name="图片 15">
                <a:extLst>
                  <a:ext uri="{FF2B5EF4-FFF2-40B4-BE49-F238E27FC236}">
                    <a16:creationId xmlns:a16="http://schemas.microsoft.com/office/drawing/2014/main" id="{9C4A1443-ED01-F04F-9140-0A22B4BDCEC5}"/>
                  </a:ext>
                </a:extLst>
              </p:cNvPr>
              <p:cNvPicPr>
                <a:picLocks noChangeAspect="1"/>
              </p:cNvPicPr>
              <p:nvPr/>
            </p:nvPicPr>
            <p:blipFill>
              <a:blip r:embed="rId3"/>
              <a:stretch>
                <a:fillRect/>
              </a:stretch>
            </p:blipFill>
            <p:spPr>
              <a:xfrm>
                <a:off x="5014639" y="4754405"/>
                <a:ext cx="3321015" cy="456386"/>
              </a:xfrm>
              <a:prstGeom prst="rect">
                <a:avLst/>
              </a:prstGeom>
            </p:spPr>
          </p:pic>
        </p:grpSp>
        <p:pic>
          <p:nvPicPr>
            <p:cNvPr id="15" name="图片 14">
              <a:extLst>
                <a:ext uri="{FF2B5EF4-FFF2-40B4-BE49-F238E27FC236}">
                  <a16:creationId xmlns:a16="http://schemas.microsoft.com/office/drawing/2014/main" id="{3FC44F5F-9607-4A4C-89A8-79E834789EF6}"/>
                </a:ext>
              </a:extLst>
            </p:cNvPr>
            <p:cNvPicPr>
              <a:picLocks noChangeAspect="1"/>
            </p:cNvPicPr>
            <p:nvPr/>
          </p:nvPicPr>
          <p:blipFill>
            <a:blip r:embed="rId3"/>
            <a:stretch>
              <a:fillRect/>
            </a:stretch>
          </p:blipFill>
          <p:spPr>
            <a:xfrm>
              <a:off x="5501857" y="3357550"/>
              <a:ext cx="3321015" cy="456386"/>
            </a:xfrm>
            <a:prstGeom prst="rect">
              <a:avLst/>
            </a:prstGeom>
          </p:spPr>
        </p:pic>
      </p:grpSp>
      <p:sp>
        <p:nvSpPr>
          <p:cNvPr id="18" name="矩形 17">
            <a:extLst>
              <a:ext uri="{FF2B5EF4-FFF2-40B4-BE49-F238E27FC236}">
                <a16:creationId xmlns:a16="http://schemas.microsoft.com/office/drawing/2014/main" id="{B10FB5BE-3A74-694D-B8FB-03EB5C4FC97C}"/>
              </a:ext>
            </a:extLst>
          </p:cNvPr>
          <p:cNvSpPr/>
          <p:nvPr/>
        </p:nvSpPr>
        <p:spPr>
          <a:xfrm>
            <a:off x="3354826" y="3247290"/>
            <a:ext cx="954108" cy="369332"/>
          </a:xfrm>
          <a:prstGeom prst="rect">
            <a:avLst/>
          </a:prstGeom>
        </p:spPr>
        <p:txBody>
          <a:bodyPr wrap="none">
            <a:spAutoFit/>
          </a:bodyPr>
          <a:lstStyle/>
          <a:p>
            <a:pPr algn="ctr"/>
            <a:r>
              <a:rPr lang="en-US" altLang="zh-CN" dirty="0">
                <a:solidFill>
                  <a:srgbClr val="2F3193"/>
                </a:solidFill>
                <a:latin typeface="Arial" panose="020B0604020202020204" pitchFamily="34" charset="0"/>
                <a:ea typeface="Times New Roman" panose="02020603050405020304" pitchFamily="18" charset="0"/>
              </a:rPr>
              <a:t>Layer n</a:t>
            </a:r>
          </a:p>
        </p:txBody>
      </p:sp>
      <p:sp>
        <p:nvSpPr>
          <p:cNvPr id="17" name="左箭头 16">
            <a:extLst>
              <a:ext uri="{FF2B5EF4-FFF2-40B4-BE49-F238E27FC236}">
                <a16:creationId xmlns:a16="http://schemas.microsoft.com/office/drawing/2014/main" id="{DE8C79F5-198B-C249-8697-3E4EEDD5C5B8}"/>
              </a:ext>
            </a:extLst>
          </p:cNvPr>
          <p:cNvSpPr/>
          <p:nvPr/>
        </p:nvSpPr>
        <p:spPr>
          <a:xfrm>
            <a:off x="3266229" y="5441637"/>
            <a:ext cx="3372971"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Back propagation</a:t>
            </a:r>
            <a:endParaRPr kumimoji="1" lang="zh-CN" altLang="en-US" dirty="0"/>
          </a:p>
        </p:txBody>
      </p:sp>
      <p:sp>
        <p:nvSpPr>
          <p:cNvPr id="21" name="左箭头 20">
            <a:extLst>
              <a:ext uri="{FF2B5EF4-FFF2-40B4-BE49-F238E27FC236}">
                <a16:creationId xmlns:a16="http://schemas.microsoft.com/office/drawing/2014/main" id="{7898A46A-CF3E-C841-9C12-8F5CEEFECC8A}"/>
              </a:ext>
            </a:extLst>
          </p:cNvPr>
          <p:cNvSpPr/>
          <p:nvPr/>
        </p:nvSpPr>
        <p:spPr>
          <a:xfrm>
            <a:off x="4291928" y="3530510"/>
            <a:ext cx="2296858"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Back propagation</a:t>
            </a:r>
            <a:endParaRPr kumimoji="1" lang="zh-CN" altLang="en-US" dirty="0"/>
          </a:p>
        </p:txBody>
      </p:sp>
      <p:sp>
        <p:nvSpPr>
          <p:cNvPr id="22" name="矩形 21">
            <a:extLst>
              <a:ext uri="{FF2B5EF4-FFF2-40B4-BE49-F238E27FC236}">
                <a16:creationId xmlns:a16="http://schemas.microsoft.com/office/drawing/2014/main" id="{F38389EC-7C9F-DD42-B5EC-BC717C3FA15A}"/>
              </a:ext>
            </a:extLst>
          </p:cNvPr>
          <p:cNvSpPr/>
          <p:nvPr/>
        </p:nvSpPr>
        <p:spPr>
          <a:xfrm>
            <a:off x="7559539" y="3624024"/>
            <a:ext cx="2313455" cy="369332"/>
          </a:xfrm>
          <a:prstGeom prst="rect">
            <a:avLst/>
          </a:prstGeom>
        </p:spPr>
        <p:txBody>
          <a:bodyPr wrap="none">
            <a:spAutoFit/>
          </a:bodyPr>
          <a:lstStyle/>
          <a:p>
            <a:pPr algn="ctr"/>
            <a:r>
              <a:rPr lang="en-US" altLang="zh-CN" dirty="0" err="1">
                <a:latin typeface="Arial" panose="020B0604020202020204" pitchFamily="34" charset="0"/>
                <a:ea typeface="Times New Roman" panose="02020603050405020304" pitchFamily="18" charset="0"/>
              </a:rPr>
              <a:t>AnB</a:t>
            </a:r>
            <a:r>
              <a:rPr lang="en-US" altLang="zh-CN" dirty="0">
                <a:latin typeface="Arial" panose="020B0604020202020204" pitchFamily="34" charset="0"/>
                <a:ea typeface="Times New Roman" panose="02020603050405020304" pitchFamily="18" charset="0"/>
              </a:rPr>
              <a:t>: Frozen weights</a:t>
            </a:r>
          </a:p>
        </p:txBody>
      </p:sp>
      <p:sp>
        <p:nvSpPr>
          <p:cNvPr id="23" name="矩形 22">
            <a:extLst>
              <a:ext uri="{FF2B5EF4-FFF2-40B4-BE49-F238E27FC236}">
                <a16:creationId xmlns:a16="http://schemas.microsoft.com/office/drawing/2014/main" id="{21F13559-CDE9-8644-9253-90F39BDA4C84}"/>
              </a:ext>
            </a:extLst>
          </p:cNvPr>
          <p:cNvSpPr/>
          <p:nvPr/>
        </p:nvSpPr>
        <p:spPr>
          <a:xfrm>
            <a:off x="7559539" y="5546832"/>
            <a:ext cx="2024913" cy="369332"/>
          </a:xfrm>
          <a:prstGeom prst="rect">
            <a:avLst/>
          </a:prstGeom>
        </p:spPr>
        <p:txBody>
          <a:bodyPr wrap="none">
            <a:spAutoFit/>
          </a:bodyPr>
          <a:lstStyle/>
          <a:p>
            <a:pPr algn="ctr"/>
            <a:r>
              <a:rPr lang="en-US" altLang="zh-CN" dirty="0" err="1">
                <a:latin typeface="Arial" panose="020B0604020202020204" pitchFamily="34" charset="0"/>
                <a:ea typeface="Times New Roman" panose="02020603050405020304" pitchFamily="18" charset="0"/>
              </a:rPr>
              <a:t>AnB</a:t>
            </a:r>
            <a:r>
              <a:rPr lang="en-US" altLang="zh-CN" dirty="0">
                <a:latin typeface="Arial" panose="020B0604020202020204" pitchFamily="34" charset="0"/>
                <a:ea typeface="Times New Roman" panose="02020603050405020304" pitchFamily="18" charset="0"/>
              </a:rPr>
              <a:t>+: Fine tuning</a:t>
            </a:r>
          </a:p>
        </p:txBody>
      </p:sp>
      <p:sp>
        <p:nvSpPr>
          <p:cNvPr id="44" name="矩形 43">
            <a:extLst>
              <a:ext uri="{FF2B5EF4-FFF2-40B4-BE49-F238E27FC236}">
                <a16:creationId xmlns:a16="http://schemas.microsoft.com/office/drawing/2014/main" id="{AAA9D866-78BE-6E44-A878-5FE8BB3ED897}"/>
              </a:ext>
            </a:extLst>
          </p:cNvPr>
          <p:cNvSpPr/>
          <p:nvPr/>
        </p:nvSpPr>
        <p:spPr>
          <a:xfrm>
            <a:off x="1403981" y="3359596"/>
            <a:ext cx="1035284" cy="369332"/>
          </a:xfrm>
          <a:prstGeom prst="rect">
            <a:avLst/>
          </a:prstGeom>
        </p:spPr>
        <p:txBody>
          <a:bodyPr wrap="none">
            <a:spAutoFit/>
          </a:bodyPr>
          <a:lstStyle/>
          <a:p>
            <a:pPr algn="ctr"/>
            <a:r>
              <a:rPr lang="en-US" altLang="zh-CN" dirty="0">
                <a:solidFill>
                  <a:srgbClr val="2F3193"/>
                </a:solidFill>
                <a:latin typeface="Arial" panose="020B0604020202020204" pitchFamily="34" charset="0"/>
                <a:ea typeface="Times New Roman" panose="02020603050405020304" pitchFamily="18" charset="0"/>
              </a:rPr>
              <a:t>Transfer</a:t>
            </a:r>
          </a:p>
        </p:txBody>
      </p:sp>
      <p:sp>
        <p:nvSpPr>
          <p:cNvPr id="45" name="左箭头 44">
            <a:extLst>
              <a:ext uri="{FF2B5EF4-FFF2-40B4-BE49-F238E27FC236}">
                <a16:creationId xmlns:a16="http://schemas.microsoft.com/office/drawing/2014/main" id="{C1A9289A-26A5-294D-B996-862DACD8F184}"/>
              </a:ext>
            </a:extLst>
          </p:cNvPr>
          <p:cNvSpPr/>
          <p:nvPr/>
        </p:nvSpPr>
        <p:spPr>
          <a:xfrm flipH="1">
            <a:off x="3266229" y="1121037"/>
            <a:ext cx="3372971"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Forward direction</a:t>
            </a:r>
            <a:endParaRPr kumimoji="1" lang="zh-CN" altLang="en-US" dirty="0"/>
          </a:p>
        </p:txBody>
      </p:sp>
    </p:spTree>
    <p:extLst>
      <p:ext uri="{BB962C8B-B14F-4D97-AF65-F5344CB8AC3E}">
        <p14:creationId xmlns:p14="http://schemas.microsoft.com/office/powerpoint/2010/main" val="8643077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40674-29C1-B541-B8B5-BD5863721790}"/>
              </a:ext>
            </a:extLst>
          </p:cNvPr>
          <p:cNvSpPr>
            <a:spLocks noGrp="1"/>
          </p:cNvSpPr>
          <p:nvPr>
            <p:ph type="title"/>
          </p:nvPr>
        </p:nvSpPr>
        <p:spPr/>
        <p:txBody>
          <a:bodyPr/>
          <a:lstStyle/>
          <a:p>
            <a:r>
              <a:rPr kumimoji="1" lang="en-US" altLang="zh-CN" dirty="0"/>
              <a:t>Effect of the number of transferred layers on transfer learning</a:t>
            </a:r>
            <a:endParaRPr kumimoji="1" lang="zh-CN" altLang="en-US" dirty="0"/>
          </a:p>
        </p:txBody>
      </p:sp>
      <p:graphicFrame>
        <p:nvGraphicFramePr>
          <p:cNvPr id="8" name="Chart 7">
            <a:extLst>
              <a:ext uri="{FF2B5EF4-FFF2-40B4-BE49-F238E27FC236}">
                <a16:creationId xmlns:a16="http://schemas.microsoft.com/office/drawing/2014/main" id="{946D6F0F-41E2-3E45-89CF-35E4080EF17F}"/>
              </a:ext>
            </a:extLst>
          </p:cNvPr>
          <p:cNvGraphicFramePr>
            <a:graphicFrameLocks/>
          </p:cNvGraphicFramePr>
          <p:nvPr/>
        </p:nvGraphicFramePr>
        <p:xfrm>
          <a:off x="11357" y="835103"/>
          <a:ext cx="9883285" cy="5618317"/>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feld 125">
            <a:extLst>
              <a:ext uri="{FF2B5EF4-FFF2-40B4-BE49-F238E27FC236}">
                <a16:creationId xmlns:a16="http://schemas.microsoft.com/office/drawing/2014/main" id="{6616BBA4-C284-F24B-82D3-A17935EE3AF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9.3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20471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7" name="Textfeld 125">
            <a:extLst>
              <a:ext uri="{FF2B5EF4-FFF2-40B4-BE49-F238E27FC236}">
                <a16:creationId xmlns:a16="http://schemas.microsoft.com/office/drawing/2014/main" id="{781B0701-780D-6D42-BA8A-A4E4D0C6D6B2}"/>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9</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8" name="Chart 7">
            <a:extLst>
              <a:ext uri="{FF2B5EF4-FFF2-40B4-BE49-F238E27FC236}">
                <a16:creationId xmlns:a16="http://schemas.microsoft.com/office/drawing/2014/main" id="{DFC60941-CF2F-4A42-87B1-2C2E6F318C3A}"/>
              </a:ext>
            </a:extLst>
          </p:cNvPr>
          <p:cNvGraphicFramePr>
            <a:graphicFrameLocks/>
          </p:cNvGraphicFramePr>
          <p:nvPr/>
        </p:nvGraphicFramePr>
        <p:xfrm>
          <a:off x="22715" y="1038048"/>
          <a:ext cx="9883285" cy="56183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546883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6446D-B903-D04B-B1B6-CB2AA920AD65}"/>
              </a:ext>
            </a:extLst>
          </p:cNvPr>
          <p:cNvSpPr>
            <a:spLocks noGrp="1"/>
          </p:cNvSpPr>
          <p:nvPr>
            <p:ph type="title"/>
          </p:nvPr>
        </p:nvSpPr>
        <p:spPr/>
        <p:txBody>
          <a:bodyPr/>
          <a:lstStyle/>
          <a:p>
            <a:r>
              <a:rPr kumimoji="1" lang="en-US" altLang="zh-CN" dirty="0"/>
              <a:t>Different part weight distribution of six material classes</a:t>
            </a:r>
            <a:endParaRPr kumimoji="1" lang="zh-CN" altLang="en-US" dirty="0"/>
          </a:p>
        </p:txBody>
      </p:sp>
      <p:graphicFrame>
        <p:nvGraphicFramePr>
          <p:cNvPr id="5" name="Chart 7">
            <a:extLst>
              <a:ext uri="{FF2B5EF4-FFF2-40B4-BE49-F238E27FC236}">
                <a16:creationId xmlns:a16="http://schemas.microsoft.com/office/drawing/2014/main" id="{588E8CC9-57BF-1842-A6DB-0B3CF43B6B7A}"/>
              </a:ext>
            </a:extLst>
          </p:cNvPr>
          <p:cNvGraphicFramePr>
            <a:graphicFrameLocks/>
          </p:cNvGraphicFramePr>
          <p:nvPr/>
        </p:nvGraphicFramePr>
        <p:xfrm>
          <a:off x="0" y="1054461"/>
          <a:ext cx="11577920" cy="5542979"/>
        </p:xfrm>
        <a:graphic>
          <a:graphicData uri="http://schemas.openxmlformats.org/drawingml/2006/chart">
            <c:chart xmlns:c="http://schemas.openxmlformats.org/drawingml/2006/chart" xmlns:r="http://schemas.openxmlformats.org/officeDocument/2006/relationships" r:id="rId2"/>
          </a:graphicData>
        </a:graphic>
      </p:graphicFrame>
      <p:grpSp>
        <p:nvGrpSpPr>
          <p:cNvPr id="18" name="组合 17">
            <a:extLst>
              <a:ext uri="{FF2B5EF4-FFF2-40B4-BE49-F238E27FC236}">
                <a16:creationId xmlns:a16="http://schemas.microsoft.com/office/drawing/2014/main" id="{066B327A-BFCA-4C41-810F-E23314DBBC3A}"/>
              </a:ext>
            </a:extLst>
          </p:cNvPr>
          <p:cNvGrpSpPr/>
          <p:nvPr/>
        </p:nvGrpSpPr>
        <p:grpSpPr>
          <a:xfrm>
            <a:off x="1280490" y="1486227"/>
            <a:ext cx="7880415" cy="4031015"/>
            <a:chOff x="1772134" y="1434163"/>
            <a:chExt cx="7998413" cy="4031015"/>
          </a:xfrm>
        </p:grpSpPr>
        <p:sp>
          <p:nvSpPr>
            <p:cNvPr id="8" name="任意形状 7">
              <a:extLst>
                <a:ext uri="{FF2B5EF4-FFF2-40B4-BE49-F238E27FC236}">
                  <a16:creationId xmlns:a16="http://schemas.microsoft.com/office/drawing/2014/main" id="{BFD09D77-1ED5-044C-80A0-BD1FB137663D}"/>
                </a:ext>
              </a:extLst>
            </p:cNvPr>
            <p:cNvSpPr/>
            <p:nvPr/>
          </p:nvSpPr>
          <p:spPr>
            <a:xfrm>
              <a:off x="2072600" y="2964004"/>
              <a:ext cx="1995055" cy="2356751"/>
            </a:xfrm>
            <a:custGeom>
              <a:avLst/>
              <a:gdLst>
                <a:gd name="connsiteX0" fmla="*/ 0 w 1995055"/>
                <a:gd name="connsiteY0" fmla="*/ 2548062 h 2561916"/>
                <a:gd name="connsiteX1" fmla="*/ 554182 w 1995055"/>
                <a:gd name="connsiteY1" fmla="*/ 2423371 h 2561916"/>
                <a:gd name="connsiteX2" fmla="*/ 678873 w 1995055"/>
                <a:gd name="connsiteY2" fmla="*/ 1952316 h 2561916"/>
                <a:gd name="connsiteX3" fmla="*/ 803564 w 1995055"/>
                <a:gd name="connsiteY3" fmla="*/ 1522826 h 2561916"/>
                <a:gd name="connsiteX4" fmla="*/ 1066800 w 1995055"/>
                <a:gd name="connsiteY4" fmla="*/ 1037916 h 2561916"/>
                <a:gd name="connsiteX5" fmla="*/ 1191491 w 1995055"/>
                <a:gd name="connsiteY5" fmla="*/ 12680 h 2561916"/>
                <a:gd name="connsiteX6" fmla="*/ 1330036 w 1995055"/>
                <a:gd name="connsiteY6" fmla="*/ 456026 h 2561916"/>
                <a:gd name="connsiteX7" fmla="*/ 1427018 w 1995055"/>
                <a:gd name="connsiteY7" fmla="*/ 317480 h 2561916"/>
                <a:gd name="connsiteX8" fmla="*/ 1537855 w 1995055"/>
                <a:gd name="connsiteY8" fmla="*/ 1176462 h 2561916"/>
                <a:gd name="connsiteX9" fmla="*/ 1648691 w 1995055"/>
                <a:gd name="connsiteY9" fmla="*/ 2229407 h 2561916"/>
                <a:gd name="connsiteX10" fmla="*/ 1995055 w 1995055"/>
                <a:gd name="connsiteY10" fmla="*/ 2561916 h 2561916"/>
                <a:gd name="connsiteX11" fmla="*/ 1995055 w 1995055"/>
                <a:gd name="connsiteY11" fmla="*/ 2561916 h 256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5055" h="2561916">
                  <a:moveTo>
                    <a:pt x="0" y="2548062"/>
                  </a:moveTo>
                  <a:cubicBezTo>
                    <a:pt x="220518" y="2535362"/>
                    <a:pt x="441037" y="2522662"/>
                    <a:pt x="554182" y="2423371"/>
                  </a:cubicBezTo>
                  <a:cubicBezTo>
                    <a:pt x="667327" y="2324080"/>
                    <a:pt x="637309" y="2102407"/>
                    <a:pt x="678873" y="1952316"/>
                  </a:cubicBezTo>
                  <a:cubicBezTo>
                    <a:pt x="720437" y="1802225"/>
                    <a:pt x="738910" y="1675226"/>
                    <a:pt x="803564" y="1522826"/>
                  </a:cubicBezTo>
                  <a:cubicBezTo>
                    <a:pt x="868219" y="1370426"/>
                    <a:pt x="1002146" y="1289607"/>
                    <a:pt x="1066800" y="1037916"/>
                  </a:cubicBezTo>
                  <a:cubicBezTo>
                    <a:pt x="1131454" y="786225"/>
                    <a:pt x="1147618" y="109662"/>
                    <a:pt x="1191491" y="12680"/>
                  </a:cubicBezTo>
                  <a:cubicBezTo>
                    <a:pt x="1235364" y="-84302"/>
                    <a:pt x="1290782" y="405226"/>
                    <a:pt x="1330036" y="456026"/>
                  </a:cubicBezTo>
                  <a:cubicBezTo>
                    <a:pt x="1369290" y="506826"/>
                    <a:pt x="1392382" y="197407"/>
                    <a:pt x="1427018" y="317480"/>
                  </a:cubicBezTo>
                  <a:cubicBezTo>
                    <a:pt x="1461655" y="437553"/>
                    <a:pt x="1500909" y="857807"/>
                    <a:pt x="1537855" y="1176462"/>
                  </a:cubicBezTo>
                  <a:cubicBezTo>
                    <a:pt x="1574801" y="1495117"/>
                    <a:pt x="1572491" y="1998498"/>
                    <a:pt x="1648691" y="2229407"/>
                  </a:cubicBezTo>
                  <a:cubicBezTo>
                    <a:pt x="1724891" y="2460316"/>
                    <a:pt x="1995055" y="2561916"/>
                    <a:pt x="1995055" y="2561916"/>
                  </a:cubicBezTo>
                  <a:lnTo>
                    <a:pt x="1995055" y="2561916"/>
                  </a:lnTo>
                </a:path>
              </a:pathLst>
            </a:custGeom>
            <a:noFill/>
            <a:ln>
              <a:solidFill>
                <a:srgbClr val="00A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BC305452-8EBB-3443-ABAF-8BE70F1ADD09}"/>
                </a:ext>
              </a:extLst>
            </p:cNvPr>
            <p:cNvSpPr/>
            <p:nvPr/>
          </p:nvSpPr>
          <p:spPr>
            <a:xfrm>
              <a:off x="5126182" y="2761986"/>
              <a:ext cx="1496291" cy="2547665"/>
            </a:xfrm>
            <a:custGeom>
              <a:avLst/>
              <a:gdLst>
                <a:gd name="connsiteX0" fmla="*/ 0 w 1496291"/>
                <a:gd name="connsiteY0" fmla="*/ 2530450 h 2547665"/>
                <a:gd name="connsiteX1" fmla="*/ 124691 w 1496291"/>
                <a:gd name="connsiteY1" fmla="*/ 2461178 h 2547665"/>
                <a:gd name="connsiteX2" fmla="*/ 193963 w 1496291"/>
                <a:gd name="connsiteY2" fmla="*/ 2031687 h 2547665"/>
                <a:gd name="connsiteX3" fmla="*/ 457200 w 1496291"/>
                <a:gd name="connsiteY3" fmla="*/ 327578 h 2547665"/>
                <a:gd name="connsiteX4" fmla="*/ 637309 w 1496291"/>
                <a:gd name="connsiteY4" fmla="*/ 64341 h 2547665"/>
                <a:gd name="connsiteX5" fmla="*/ 762000 w 1496291"/>
                <a:gd name="connsiteY5" fmla="*/ 1131141 h 2547665"/>
                <a:gd name="connsiteX6" fmla="*/ 886691 w 1496291"/>
                <a:gd name="connsiteY6" fmla="*/ 1671469 h 2547665"/>
                <a:gd name="connsiteX7" fmla="*/ 1025236 w 1496291"/>
                <a:gd name="connsiteY7" fmla="*/ 1768450 h 2547665"/>
                <a:gd name="connsiteX8" fmla="*/ 1122218 w 1496291"/>
                <a:gd name="connsiteY8" fmla="*/ 1906996 h 2547665"/>
                <a:gd name="connsiteX9" fmla="*/ 1246909 w 1496291"/>
                <a:gd name="connsiteY9" fmla="*/ 1879287 h 2547665"/>
                <a:gd name="connsiteX10" fmla="*/ 1399309 w 1496291"/>
                <a:gd name="connsiteY10" fmla="*/ 2447323 h 2547665"/>
                <a:gd name="connsiteX11" fmla="*/ 1496291 w 1496291"/>
                <a:gd name="connsiteY11" fmla="*/ 2544305 h 254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6291" h="2547665">
                  <a:moveTo>
                    <a:pt x="0" y="2530450"/>
                  </a:moveTo>
                  <a:cubicBezTo>
                    <a:pt x="46182" y="2537377"/>
                    <a:pt x="92364" y="2544305"/>
                    <a:pt x="124691" y="2461178"/>
                  </a:cubicBezTo>
                  <a:cubicBezTo>
                    <a:pt x="157018" y="2378051"/>
                    <a:pt x="138545" y="2387287"/>
                    <a:pt x="193963" y="2031687"/>
                  </a:cubicBezTo>
                  <a:cubicBezTo>
                    <a:pt x="249381" y="1676087"/>
                    <a:pt x="383309" y="655469"/>
                    <a:pt x="457200" y="327578"/>
                  </a:cubicBezTo>
                  <a:cubicBezTo>
                    <a:pt x="531091" y="-313"/>
                    <a:pt x="586509" y="-69586"/>
                    <a:pt x="637309" y="64341"/>
                  </a:cubicBezTo>
                  <a:cubicBezTo>
                    <a:pt x="688109" y="198268"/>
                    <a:pt x="720436" y="863286"/>
                    <a:pt x="762000" y="1131141"/>
                  </a:cubicBezTo>
                  <a:cubicBezTo>
                    <a:pt x="803564" y="1398996"/>
                    <a:pt x="842818" y="1565251"/>
                    <a:pt x="886691" y="1671469"/>
                  </a:cubicBezTo>
                  <a:cubicBezTo>
                    <a:pt x="930564" y="1777687"/>
                    <a:pt x="985982" y="1729196"/>
                    <a:pt x="1025236" y="1768450"/>
                  </a:cubicBezTo>
                  <a:cubicBezTo>
                    <a:pt x="1064490" y="1807704"/>
                    <a:pt x="1085273" y="1888523"/>
                    <a:pt x="1122218" y="1906996"/>
                  </a:cubicBezTo>
                  <a:cubicBezTo>
                    <a:pt x="1159163" y="1925469"/>
                    <a:pt x="1200727" y="1789232"/>
                    <a:pt x="1246909" y="1879287"/>
                  </a:cubicBezTo>
                  <a:cubicBezTo>
                    <a:pt x="1293091" y="1969341"/>
                    <a:pt x="1357745" y="2336487"/>
                    <a:pt x="1399309" y="2447323"/>
                  </a:cubicBezTo>
                  <a:cubicBezTo>
                    <a:pt x="1440873" y="2558159"/>
                    <a:pt x="1468582" y="2551232"/>
                    <a:pt x="1496291" y="254430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a:extLst>
                <a:ext uri="{FF2B5EF4-FFF2-40B4-BE49-F238E27FC236}">
                  <a16:creationId xmlns:a16="http://schemas.microsoft.com/office/drawing/2014/main" id="{B298B9B7-07E4-5247-B17A-6E25F5A0E853}"/>
                </a:ext>
              </a:extLst>
            </p:cNvPr>
            <p:cNvSpPr/>
            <p:nvPr/>
          </p:nvSpPr>
          <p:spPr>
            <a:xfrm>
              <a:off x="5278582" y="2709534"/>
              <a:ext cx="1676400" cy="2651588"/>
            </a:xfrm>
            <a:custGeom>
              <a:avLst/>
              <a:gdLst>
                <a:gd name="connsiteX0" fmla="*/ 0 w 1676400"/>
                <a:gd name="connsiteY0" fmla="*/ 2582902 h 2651588"/>
                <a:gd name="connsiteX1" fmla="*/ 166254 w 1676400"/>
                <a:gd name="connsiteY1" fmla="*/ 2541339 h 2651588"/>
                <a:gd name="connsiteX2" fmla="*/ 249382 w 1676400"/>
                <a:gd name="connsiteY2" fmla="*/ 2319666 h 2651588"/>
                <a:gd name="connsiteX3" fmla="*/ 304800 w 1676400"/>
                <a:gd name="connsiteY3" fmla="*/ 2319666 h 2651588"/>
                <a:gd name="connsiteX4" fmla="*/ 415636 w 1676400"/>
                <a:gd name="connsiteY4" fmla="*/ 2402793 h 2651588"/>
                <a:gd name="connsiteX5" fmla="*/ 498763 w 1676400"/>
                <a:gd name="connsiteY5" fmla="*/ 2208830 h 2651588"/>
                <a:gd name="connsiteX6" fmla="*/ 595745 w 1676400"/>
                <a:gd name="connsiteY6" fmla="*/ 1904030 h 2651588"/>
                <a:gd name="connsiteX7" fmla="*/ 651163 w 1676400"/>
                <a:gd name="connsiteY7" fmla="*/ 1723921 h 2651588"/>
                <a:gd name="connsiteX8" fmla="*/ 734291 w 1676400"/>
                <a:gd name="connsiteY8" fmla="*/ 1363702 h 2651588"/>
                <a:gd name="connsiteX9" fmla="*/ 775854 w 1676400"/>
                <a:gd name="connsiteY9" fmla="*/ 1225157 h 2651588"/>
                <a:gd name="connsiteX10" fmla="*/ 845127 w 1676400"/>
                <a:gd name="connsiteY10" fmla="*/ 1280575 h 2651588"/>
                <a:gd name="connsiteX11" fmla="*/ 942109 w 1676400"/>
                <a:gd name="connsiteY11" fmla="*/ 670975 h 2651588"/>
                <a:gd name="connsiteX12" fmla="*/ 983673 w 1676400"/>
                <a:gd name="connsiteY12" fmla="*/ 5957 h 2651588"/>
                <a:gd name="connsiteX13" fmla="*/ 1080654 w 1676400"/>
                <a:gd name="connsiteY13" fmla="*/ 380030 h 2651588"/>
                <a:gd name="connsiteX14" fmla="*/ 1149927 w 1676400"/>
                <a:gd name="connsiteY14" fmla="*/ 989630 h 2651588"/>
                <a:gd name="connsiteX15" fmla="*/ 1260763 w 1676400"/>
                <a:gd name="connsiteY15" fmla="*/ 490866 h 2651588"/>
                <a:gd name="connsiteX16" fmla="*/ 1427018 w 1676400"/>
                <a:gd name="connsiteY16" fmla="*/ 1917884 h 2651588"/>
                <a:gd name="connsiteX17" fmla="*/ 1593273 w 1676400"/>
                <a:gd name="connsiteY17" fmla="*/ 2582902 h 2651588"/>
                <a:gd name="connsiteX18" fmla="*/ 1676400 w 1676400"/>
                <a:gd name="connsiteY18" fmla="*/ 2596757 h 26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6400" h="2651588">
                  <a:moveTo>
                    <a:pt x="0" y="2582902"/>
                  </a:moveTo>
                  <a:cubicBezTo>
                    <a:pt x="62345" y="2584057"/>
                    <a:pt x="124690" y="2585212"/>
                    <a:pt x="166254" y="2541339"/>
                  </a:cubicBezTo>
                  <a:cubicBezTo>
                    <a:pt x="207818" y="2497466"/>
                    <a:pt x="249382" y="2319666"/>
                    <a:pt x="249382" y="2319666"/>
                  </a:cubicBezTo>
                  <a:cubicBezTo>
                    <a:pt x="272473" y="2282721"/>
                    <a:pt x="304800" y="2319666"/>
                    <a:pt x="304800" y="2319666"/>
                  </a:cubicBezTo>
                  <a:cubicBezTo>
                    <a:pt x="332509" y="2333520"/>
                    <a:pt x="383309" y="2421266"/>
                    <a:pt x="415636" y="2402793"/>
                  </a:cubicBezTo>
                  <a:cubicBezTo>
                    <a:pt x="447963" y="2384320"/>
                    <a:pt x="468745" y="2291957"/>
                    <a:pt x="498763" y="2208830"/>
                  </a:cubicBezTo>
                  <a:cubicBezTo>
                    <a:pt x="528781" y="2125703"/>
                    <a:pt x="570345" y="1984848"/>
                    <a:pt x="595745" y="1904030"/>
                  </a:cubicBezTo>
                  <a:cubicBezTo>
                    <a:pt x="621145" y="1823212"/>
                    <a:pt x="628072" y="1813976"/>
                    <a:pt x="651163" y="1723921"/>
                  </a:cubicBezTo>
                  <a:cubicBezTo>
                    <a:pt x="674254" y="1633866"/>
                    <a:pt x="713509" y="1446829"/>
                    <a:pt x="734291" y="1363702"/>
                  </a:cubicBezTo>
                  <a:cubicBezTo>
                    <a:pt x="755073" y="1280575"/>
                    <a:pt x="775854" y="1225157"/>
                    <a:pt x="775854" y="1225157"/>
                  </a:cubicBezTo>
                  <a:cubicBezTo>
                    <a:pt x="794327" y="1211302"/>
                    <a:pt x="817418" y="1372939"/>
                    <a:pt x="845127" y="1280575"/>
                  </a:cubicBezTo>
                  <a:cubicBezTo>
                    <a:pt x="872836" y="1188211"/>
                    <a:pt x="919018" y="883411"/>
                    <a:pt x="942109" y="670975"/>
                  </a:cubicBezTo>
                  <a:cubicBezTo>
                    <a:pt x="965200" y="458539"/>
                    <a:pt x="960582" y="54448"/>
                    <a:pt x="983673" y="5957"/>
                  </a:cubicBezTo>
                  <a:cubicBezTo>
                    <a:pt x="1006764" y="-42534"/>
                    <a:pt x="1052945" y="216084"/>
                    <a:pt x="1080654" y="380030"/>
                  </a:cubicBezTo>
                  <a:cubicBezTo>
                    <a:pt x="1108363" y="543975"/>
                    <a:pt x="1119909" y="971157"/>
                    <a:pt x="1149927" y="989630"/>
                  </a:cubicBezTo>
                  <a:cubicBezTo>
                    <a:pt x="1179945" y="1008103"/>
                    <a:pt x="1214581" y="336157"/>
                    <a:pt x="1260763" y="490866"/>
                  </a:cubicBezTo>
                  <a:cubicBezTo>
                    <a:pt x="1306945" y="645575"/>
                    <a:pt x="1371600" y="1569211"/>
                    <a:pt x="1427018" y="1917884"/>
                  </a:cubicBezTo>
                  <a:cubicBezTo>
                    <a:pt x="1482436" y="2266557"/>
                    <a:pt x="1593273" y="2582902"/>
                    <a:pt x="1593273" y="2582902"/>
                  </a:cubicBezTo>
                  <a:cubicBezTo>
                    <a:pt x="1634837" y="2696047"/>
                    <a:pt x="1655618" y="2646402"/>
                    <a:pt x="1676400" y="2596757"/>
                  </a:cubicBezTo>
                </a:path>
              </a:pathLst>
            </a:custGeom>
            <a:noFill/>
            <a:ln>
              <a:solidFill>
                <a:srgbClr val="07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a:extLst>
                <a:ext uri="{FF2B5EF4-FFF2-40B4-BE49-F238E27FC236}">
                  <a16:creationId xmlns:a16="http://schemas.microsoft.com/office/drawing/2014/main" id="{DE582016-4EEA-B941-8C3B-023BD41F7A40}"/>
                </a:ext>
              </a:extLst>
            </p:cNvPr>
            <p:cNvSpPr/>
            <p:nvPr/>
          </p:nvSpPr>
          <p:spPr>
            <a:xfrm>
              <a:off x="6331527" y="1661049"/>
              <a:ext cx="1080655" cy="3644736"/>
            </a:xfrm>
            <a:custGeom>
              <a:avLst/>
              <a:gdLst>
                <a:gd name="connsiteX0" fmla="*/ 0 w 1080655"/>
                <a:gd name="connsiteY0" fmla="*/ 3631387 h 3644736"/>
                <a:gd name="connsiteX1" fmla="*/ 83128 w 1080655"/>
                <a:gd name="connsiteY1" fmla="*/ 3520551 h 3644736"/>
                <a:gd name="connsiteX2" fmla="*/ 166255 w 1080655"/>
                <a:gd name="connsiteY2" fmla="*/ 2730842 h 3644736"/>
                <a:gd name="connsiteX3" fmla="*/ 290946 w 1080655"/>
                <a:gd name="connsiteY3" fmla="*/ 3118769 h 3644736"/>
                <a:gd name="connsiteX4" fmla="*/ 360218 w 1080655"/>
                <a:gd name="connsiteY4" fmla="*/ 2398333 h 3644736"/>
                <a:gd name="connsiteX5" fmla="*/ 484909 w 1080655"/>
                <a:gd name="connsiteY5" fmla="*/ 1012878 h 3644736"/>
                <a:gd name="connsiteX6" fmla="*/ 581891 w 1080655"/>
                <a:gd name="connsiteY6" fmla="*/ 1109860 h 3644736"/>
                <a:gd name="connsiteX7" fmla="*/ 706582 w 1080655"/>
                <a:gd name="connsiteY7" fmla="*/ 56915 h 3644736"/>
                <a:gd name="connsiteX8" fmla="*/ 914400 w 1080655"/>
                <a:gd name="connsiteY8" fmla="*/ 3104915 h 3644736"/>
                <a:gd name="connsiteX9" fmla="*/ 1080655 w 1080655"/>
                <a:gd name="connsiteY9" fmla="*/ 3631387 h 3644736"/>
                <a:gd name="connsiteX10" fmla="*/ 1080655 w 1080655"/>
                <a:gd name="connsiteY10" fmla="*/ 3631387 h 364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55" h="3644736">
                  <a:moveTo>
                    <a:pt x="0" y="3631387"/>
                  </a:moveTo>
                  <a:cubicBezTo>
                    <a:pt x="27709" y="3651014"/>
                    <a:pt x="55419" y="3670642"/>
                    <a:pt x="83128" y="3520551"/>
                  </a:cubicBezTo>
                  <a:cubicBezTo>
                    <a:pt x="110837" y="3370460"/>
                    <a:pt x="131619" y="2797806"/>
                    <a:pt x="166255" y="2730842"/>
                  </a:cubicBezTo>
                  <a:cubicBezTo>
                    <a:pt x="200891" y="2663878"/>
                    <a:pt x="258619" y="3174187"/>
                    <a:pt x="290946" y="3118769"/>
                  </a:cubicBezTo>
                  <a:cubicBezTo>
                    <a:pt x="323273" y="3063351"/>
                    <a:pt x="327891" y="2749315"/>
                    <a:pt x="360218" y="2398333"/>
                  </a:cubicBezTo>
                  <a:cubicBezTo>
                    <a:pt x="392545" y="2047351"/>
                    <a:pt x="447964" y="1227623"/>
                    <a:pt x="484909" y="1012878"/>
                  </a:cubicBezTo>
                  <a:cubicBezTo>
                    <a:pt x="521855" y="798132"/>
                    <a:pt x="544946" y="1269187"/>
                    <a:pt x="581891" y="1109860"/>
                  </a:cubicBezTo>
                  <a:cubicBezTo>
                    <a:pt x="618836" y="950533"/>
                    <a:pt x="651164" y="-275594"/>
                    <a:pt x="706582" y="56915"/>
                  </a:cubicBezTo>
                  <a:cubicBezTo>
                    <a:pt x="762000" y="389424"/>
                    <a:pt x="852055" y="2509170"/>
                    <a:pt x="914400" y="3104915"/>
                  </a:cubicBezTo>
                  <a:cubicBezTo>
                    <a:pt x="976746" y="3700660"/>
                    <a:pt x="1080655" y="3631387"/>
                    <a:pt x="1080655" y="3631387"/>
                  </a:cubicBezTo>
                  <a:lnTo>
                    <a:pt x="1080655" y="3631387"/>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DA987E70-A3E3-D74F-BD2D-F5438A4799E9}"/>
                </a:ext>
              </a:extLst>
            </p:cNvPr>
            <p:cNvSpPr/>
            <p:nvPr/>
          </p:nvSpPr>
          <p:spPr>
            <a:xfrm>
              <a:off x="7259782" y="1434163"/>
              <a:ext cx="1066800" cy="3874854"/>
            </a:xfrm>
            <a:custGeom>
              <a:avLst/>
              <a:gdLst>
                <a:gd name="connsiteX0" fmla="*/ 0 w 1066800"/>
                <a:gd name="connsiteY0" fmla="*/ 3858273 h 3874854"/>
                <a:gd name="connsiteX1" fmla="*/ 152400 w 1066800"/>
                <a:gd name="connsiteY1" fmla="*/ 3664310 h 3874854"/>
                <a:gd name="connsiteX2" fmla="*/ 277091 w 1066800"/>
                <a:gd name="connsiteY2" fmla="*/ 3165546 h 3874854"/>
                <a:gd name="connsiteX3" fmla="*/ 360218 w 1066800"/>
                <a:gd name="connsiteY3" fmla="*/ 2749910 h 3874854"/>
                <a:gd name="connsiteX4" fmla="*/ 498763 w 1066800"/>
                <a:gd name="connsiteY4" fmla="*/ 1212055 h 3874854"/>
                <a:gd name="connsiteX5" fmla="*/ 609600 w 1066800"/>
                <a:gd name="connsiteY5" fmla="*/ 6710 h 3874854"/>
                <a:gd name="connsiteX6" fmla="*/ 762000 w 1066800"/>
                <a:gd name="connsiteY6" fmla="*/ 1752382 h 3874854"/>
                <a:gd name="connsiteX7" fmla="*/ 858982 w 1066800"/>
                <a:gd name="connsiteY7" fmla="*/ 2555946 h 3874854"/>
                <a:gd name="connsiteX8" fmla="*/ 969818 w 1066800"/>
                <a:gd name="connsiteY8" fmla="*/ 3692019 h 3874854"/>
                <a:gd name="connsiteX9" fmla="*/ 1066800 w 1066800"/>
                <a:gd name="connsiteY9" fmla="*/ 3872128 h 3874854"/>
                <a:gd name="connsiteX10" fmla="*/ 1066800 w 1066800"/>
                <a:gd name="connsiteY10" fmla="*/ 3872128 h 387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800" h="3874854">
                  <a:moveTo>
                    <a:pt x="0" y="3858273"/>
                  </a:moveTo>
                  <a:cubicBezTo>
                    <a:pt x="53109" y="3819018"/>
                    <a:pt x="106218" y="3779764"/>
                    <a:pt x="152400" y="3664310"/>
                  </a:cubicBezTo>
                  <a:cubicBezTo>
                    <a:pt x="198582" y="3548856"/>
                    <a:pt x="242455" y="3317946"/>
                    <a:pt x="277091" y="3165546"/>
                  </a:cubicBezTo>
                  <a:cubicBezTo>
                    <a:pt x="311727" y="3013146"/>
                    <a:pt x="323273" y="3075492"/>
                    <a:pt x="360218" y="2749910"/>
                  </a:cubicBezTo>
                  <a:cubicBezTo>
                    <a:pt x="397163" y="2424328"/>
                    <a:pt x="457199" y="1669255"/>
                    <a:pt x="498763" y="1212055"/>
                  </a:cubicBezTo>
                  <a:cubicBezTo>
                    <a:pt x="540327" y="754855"/>
                    <a:pt x="565727" y="-83345"/>
                    <a:pt x="609600" y="6710"/>
                  </a:cubicBezTo>
                  <a:cubicBezTo>
                    <a:pt x="653473" y="96765"/>
                    <a:pt x="720436" y="1327509"/>
                    <a:pt x="762000" y="1752382"/>
                  </a:cubicBezTo>
                  <a:cubicBezTo>
                    <a:pt x="803564" y="2177255"/>
                    <a:pt x="824346" y="2232673"/>
                    <a:pt x="858982" y="2555946"/>
                  </a:cubicBezTo>
                  <a:cubicBezTo>
                    <a:pt x="893618" y="2879219"/>
                    <a:pt x="935182" y="3472655"/>
                    <a:pt x="969818" y="3692019"/>
                  </a:cubicBezTo>
                  <a:cubicBezTo>
                    <a:pt x="1004454" y="3911383"/>
                    <a:pt x="1066800" y="3872128"/>
                    <a:pt x="1066800" y="3872128"/>
                  </a:cubicBezTo>
                  <a:lnTo>
                    <a:pt x="1066800" y="387212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799CC6F6-6E95-434C-BA82-284D1DEEEBD8}"/>
                </a:ext>
              </a:extLst>
            </p:cNvPr>
            <p:cNvSpPr/>
            <p:nvPr/>
          </p:nvSpPr>
          <p:spPr>
            <a:xfrm>
              <a:off x="6677891" y="3817532"/>
              <a:ext cx="2774523" cy="1518610"/>
            </a:xfrm>
            <a:custGeom>
              <a:avLst/>
              <a:gdLst>
                <a:gd name="connsiteX0" fmla="*/ 0 w 2774523"/>
                <a:gd name="connsiteY0" fmla="*/ 1474904 h 1518610"/>
                <a:gd name="connsiteX1" fmla="*/ 360218 w 2774523"/>
                <a:gd name="connsiteY1" fmla="*/ 1419486 h 1518610"/>
                <a:gd name="connsiteX2" fmla="*/ 595745 w 2774523"/>
                <a:gd name="connsiteY2" fmla="*/ 1017704 h 1518610"/>
                <a:gd name="connsiteX3" fmla="*/ 983673 w 2774523"/>
                <a:gd name="connsiteY3" fmla="*/ 6323 h 1518610"/>
                <a:gd name="connsiteX4" fmla="*/ 1413164 w 2774523"/>
                <a:gd name="connsiteY4" fmla="*/ 615923 h 1518610"/>
                <a:gd name="connsiteX5" fmla="*/ 1662545 w 2774523"/>
                <a:gd name="connsiteY5" fmla="*/ 1170104 h 1518610"/>
                <a:gd name="connsiteX6" fmla="*/ 1981200 w 2774523"/>
                <a:gd name="connsiteY6" fmla="*/ 865304 h 1518610"/>
                <a:gd name="connsiteX7" fmla="*/ 2161309 w 2774523"/>
                <a:gd name="connsiteY7" fmla="*/ 893013 h 1518610"/>
                <a:gd name="connsiteX8" fmla="*/ 2452254 w 2774523"/>
                <a:gd name="connsiteY8" fmla="*/ 1336359 h 1518610"/>
                <a:gd name="connsiteX9" fmla="*/ 2729345 w 2774523"/>
                <a:gd name="connsiteY9" fmla="*/ 1502613 h 1518610"/>
                <a:gd name="connsiteX10" fmla="*/ 2770909 w 2774523"/>
                <a:gd name="connsiteY10" fmla="*/ 1502613 h 151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4523" h="1518610">
                  <a:moveTo>
                    <a:pt x="0" y="1474904"/>
                  </a:moveTo>
                  <a:cubicBezTo>
                    <a:pt x="130463" y="1485295"/>
                    <a:pt x="260927" y="1495686"/>
                    <a:pt x="360218" y="1419486"/>
                  </a:cubicBezTo>
                  <a:cubicBezTo>
                    <a:pt x="459509" y="1343286"/>
                    <a:pt x="491836" y="1253231"/>
                    <a:pt x="595745" y="1017704"/>
                  </a:cubicBezTo>
                  <a:cubicBezTo>
                    <a:pt x="699654" y="782177"/>
                    <a:pt x="847437" y="73286"/>
                    <a:pt x="983673" y="6323"/>
                  </a:cubicBezTo>
                  <a:cubicBezTo>
                    <a:pt x="1119910" y="-60641"/>
                    <a:pt x="1300019" y="421959"/>
                    <a:pt x="1413164" y="615923"/>
                  </a:cubicBezTo>
                  <a:cubicBezTo>
                    <a:pt x="1526309" y="809886"/>
                    <a:pt x="1567872" y="1128540"/>
                    <a:pt x="1662545" y="1170104"/>
                  </a:cubicBezTo>
                  <a:cubicBezTo>
                    <a:pt x="1757218" y="1211667"/>
                    <a:pt x="1898073" y="911486"/>
                    <a:pt x="1981200" y="865304"/>
                  </a:cubicBezTo>
                  <a:cubicBezTo>
                    <a:pt x="2064327" y="819122"/>
                    <a:pt x="2082800" y="814504"/>
                    <a:pt x="2161309" y="893013"/>
                  </a:cubicBezTo>
                  <a:cubicBezTo>
                    <a:pt x="2239818" y="971522"/>
                    <a:pt x="2357581" y="1234759"/>
                    <a:pt x="2452254" y="1336359"/>
                  </a:cubicBezTo>
                  <a:cubicBezTo>
                    <a:pt x="2546927" y="1437959"/>
                    <a:pt x="2729345" y="1502613"/>
                    <a:pt x="2729345" y="1502613"/>
                  </a:cubicBezTo>
                  <a:cubicBezTo>
                    <a:pt x="2782454" y="1530322"/>
                    <a:pt x="2776681" y="1516467"/>
                    <a:pt x="2770909" y="1502613"/>
                  </a:cubicBezTo>
                </a:path>
              </a:pathLst>
            </a:custGeom>
            <a:noFill/>
            <a:ln>
              <a:solidFill>
                <a:srgbClr val="C95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01E9DBB9-A186-5A48-93FC-2A5C4CA54E5B}"/>
                </a:ext>
              </a:extLst>
            </p:cNvPr>
            <p:cNvPicPr>
              <a:picLocks noChangeAspect="1"/>
            </p:cNvPicPr>
            <p:nvPr/>
          </p:nvPicPr>
          <p:blipFill>
            <a:blip r:embed="rId3"/>
            <a:stretch>
              <a:fillRect/>
            </a:stretch>
          </p:blipFill>
          <p:spPr>
            <a:xfrm>
              <a:off x="1772134" y="5251296"/>
              <a:ext cx="7998413" cy="213882"/>
            </a:xfrm>
            <a:prstGeom prst="rect">
              <a:avLst/>
            </a:prstGeom>
          </p:spPr>
        </p:pic>
      </p:grpSp>
      <p:sp>
        <p:nvSpPr>
          <p:cNvPr id="17" name="矩形 16">
            <a:extLst>
              <a:ext uri="{FF2B5EF4-FFF2-40B4-BE49-F238E27FC236}">
                <a16:creationId xmlns:a16="http://schemas.microsoft.com/office/drawing/2014/main" id="{5D829D9A-09AE-314E-99E9-559D502EE77F}"/>
              </a:ext>
            </a:extLst>
          </p:cNvPr>
          <p:cNvSpPr/>
          <p:nvPr/>
        </p:nvSpPr>
        <p:spPr>
          <a:xfrm>
            <a:off x="1969267" y="5358236"/>
            <a:ext cx="8240463" cy="338554"/>
          </a:xfrm>
          <a:prstGeom prst="rect">
            <a:avLst/>
          </a:prstGeom>
        </p:spPr>
        <p:txBody>
          <a:bodyPr wrap="square">
            <a:spAutoFit/>
          </a:bodyPr>
          <a:lstStyle/>
          <a:p>
            <a:r>
              <a:rPr lang="en-US" altLang="zh-CN" sz="1600" dirty="0">
                <a:latin typeface="Arial" panose="020B0604020202020204" pitchFamily="34" charset="0"/>
                <a:ea typeface="Times New Roman" panose="02020603050405020304" pitchFamily="18" charset="0"/>
              </a:rPr>
              <a:t>    45               50               55                60               65                70              75  </a:t>
            </a:r>
          </a:p>
        </p:txBody>
      </p:sp>
      <p:pic>
        <p:nvPicPr>
          <p:cNvPr id="19" name="图片 18">
            <a:extLst>
              <a:ext uri="{FF2B5EF4-FFF2-40B4-BE49-F238E27FC236}">
                <a16:creationId xmlns:a16="http://schemas.microsoft.com/office/drawing/2014/main" id="{7DB738DD-5A9F-3E4E-95AD-1E5C64CCAD57}"/>
              </a:ext>
            </a:extLst>
          </p:cNvPr>
          <p:cNvPicPr>
            <a:picLocks noChangeAspect="1"/>
          </p:cNvPicPr>
          <p:nvPr/>
        </p:nvPicPr>
        <p:blipFill>
          <a:blip r:embed="rId3"/>
          <a:stretch>
            <a:fillRect/>
          </a:stretch>
        </p:blipFill>
        <p:spPr>
          <a:xfrm>
            <a:off x="8965017" y="1023938"/>
            <a:ext cx="2400178" cy="4364267"/>
          </a:xfrm>
          <a:prstGeom prst="rect">
            <a:avLst/>
          </a:prstGeom>
        </p:spPr>
      </p:pic>
      <p:sp>
        <p:nvSpPr>
          <p:cNvPr id="20" name="矩形 19">
            <a:extLst>
              <a:ext uri="{FF2B5EF4-FFF2-40B4-BE49-F238E27FC236}">
                <a16:creationId xmlns:a16="http://schemas.microsoft.com/office/drawing/2014/main" id="{CAC7602B-D571-7745-8391-49373AAE1C0D}"/>
              </a:ext>
            </a:extLst>
          </p:cNvPr>
          <p:cNvSpPr/>
          <p:nvPr/>
        </p:nvSpPr>
        <p:spPr>
          <a:xfrm>
            <a:off x="2167757" y="1326967"/>
            <a:ext cx="1173719" cy="1021883"/>
          </a:xfrm>
          <a:prstGeom prst="rect">
            <a:avLst/>
          </a:prstGeom>
        </p:spPr>
        <p:txBody>
          <a:bodyPr wrap="none">
            <a:spAutoFit/>
          </a:bodyPr>
          <a:lstStyle/>
          <a:p>
            <a:pPr>
              <a:lnSpc>
                <a:spcPct val="150000"/>
              </a:lnSpc>
            </a:pPr>
            <a:r>
              <a:rPr lang="en-US" altLang="zh-CN" sz="1400" dirty="0">
                <a:latin typeface="Arial" panose="020B0604020202020204" pitchFamily="34" charset="0"/>
                <a:ea typeface="Times New Roman" panose="02020603050405020304" pitchFamily="18" charset="0"/>
              </a:rPr>
              <a:t>APEC</a:t>
            </a:r>
          </a:p>
          <a:p>
            <a:pPr>
              <a:lnSpc>
                <a:spcPct val="150000"/>
              </a:lnSpc>
            </a:pPr>
            <a:r>
              <a:rPr lang="en-US" altLang="zh-CN" sz="1400" dirty="0">
                <a:latin typeface="Arial" panose="020B0604020202020204" pitchFamily="34" charset="0"/>
                <a:ea typeface="Times New Roman" panose="02020603050405020304" pitchFamily="18" charset="0"/>
              </a:rPr>
              <a:t>PLEXIGLAS</a:t>
            </a:r>
          </a:p>
          <a:p>
            <a:pPr>
              <a:lnSpc>
                <a:spcPct val="150000"/>
              </a:lnSpc>
            </a:pPr>
            <a:r>
              <a:rPr lang="en-US" altLang="zh-CN" sz="1400" dirty="0">
                <a:latin typeface="Arial" panose="020B0604020202020204" pitchFamily="34" charset="0"/>
                <a:ea typeface="Times New Roman" panose="02020603050405020304" pitchFamily="18" charset="0"/>
              </a:rPr>
              <a:t>SABIC PP</a:t>
            </a:r>
          </a:p>
        </p:txBody>
      </p:sp>
      <p:sp>
        <p:nvSpPr>
          <p:cNvPr id="21" name="矩形 20">
            <a:extLst>
              <a:ext uri="{FF2B5EF4-FFF2-40B4-BE49-F238E27FC236}">
                <a16:creationId xmlns:a16="http://schemas.microsoft.com/office/drawing/2014/main" id="{B7F5F661-8E7F-524F-8000-8DE8A315A7F0}"/>
              </a:ext>
            </a:extLst>
          </p:cNvPr>
          <p:cNvSpPr/>
          <p:nvPr/>
        </p:nvSpPr>
        <p:spPr>
          <a:xfrm>
            <a:off x="3866689" y="1326967"/>
            <a:ext cx="1088247" cy="1021883"/>
          </a:xfrm>
          <a:prstGeom prst="rect">
            <a:avLst/>
          </a:prstGeom>
        </p:spPr>
        <p:txBody>
          <a:bodyPr wrap="none">
            <a:spAutoFit/>
          </a:bodyPr>
          <a:lstStyle/>
          <a:p>
            <a:pPr>
              <a:lnSpc>
                <a:spcPct val="150000"/>
              </a:lnSpc>
            </a:pPr>
            <a:r>
              <a:rPr lang="en-US" altLang="zh-CN" sz="1400" dirty="0">
                <a:latin typeface="Arial" panose="020B0604020202020204" pitchFamily="34" charset="0"/>
                <a:ea typeface="Times New Roman" panose="02020603050405020304" pitchFamily="18" charset="0"/>
              </a:rPr>
              <a:t>ULTEM</a:t>
            </a:r>
          </a:p>
          <a:p>
            <a:pPr>
              <a:lnSpc>
                <a:spcPct val="150000"/>
              </a:lnSpc>
            </a:pPr>
            <a:r>
              <a:rPr lang="en-US" altLang="zh-CN" sz="1400" dirty="0">
                <a:latin typeface="Arial" panose="020B0604020202020204" pitchFamily="34" charset="0"/>
                <a:ea typeface="Times New Roman" panose="02020603050405020304" pitchFamily="18" charset="0"/>
              </a:rPr>
              <a:t>ULTRAMID</a:t>
            </a:r>
          </a:p>
          <a:p>
            <a:pPr>
              <a:lnSpc>
                <a:spcPct val="150000"/>
              </a:lnSpc>
            </a:pPr>
            <a:r>
              <a:rPr lang="en-US" altLang="zh-CN" sz="1400" dirty="0">
                <a:latin typeface="Arial" panose="020B0604020202020204" pitchFamily="34" charset="0"/>
                <a:ea typeface="Times New Roman" panose="02020603050405020304" pitchFamily="18" charset="0"/>
              </a:rPr>
              <a:t>VALOX</a:t>
            </a:r>
          </a:p>
        </p:txBody>
      </p:sp>
      <p:sp>
        <p:nvSpPr>
          <p:cNvPr id="22" name="Textfeld 125">
            <a:extLst>
              <a:ext uri="{FF2B5EF4-FFF2-40B4-BE49-F238E27FC236}">
                <a16:creationId xmlns:a16="http://schemas.microsoft.com/office/drawing/2014/main" id="{48098952-29F3-2D47-AFCE-9AF0FDDDAB5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9</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13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DA37F-9556-504C-8AFB-F33E4D0659AD}"/>
              </a:ext>
            </a:extLst>
          </p:cNvPr>
          <p:cNvSpPr>
            <a:spLocks noGrp="1"/>
          </p:cNvSpPr>
          <p:nvPr>
            <p:ph type="title"/>
          </p:nvPr>
        </p:nvSpPr>
        <p:spPr/>
        <p:txBody>
          <a:bodyPr/>
          <a:lstStyle/>
          <a:p>
            <a:r>
              <a:rPr kumimoji="1" lang="en-US" altLang="zh-CN" dirty="0"/>
              <a:t>Effect of the number of source datasets on transfer learning</a:t>
            </a:r>
            <a:endParaRPr kumimoji="1" lang="zh-CN" altLang="en-US" dirty="0"/>
          </a:p>
        </p:txBody>
      </p:sp>
      <p:graphicFrame>
        <p:nvGraphicFramePr>
          <p:cNvPr id="5" name="Chart 7">
            <a:extLst>
              <a:ext uri="{FF2B5EF4-FFF2-40B4-BE49-F238E27FC236}">
                <a16:creationId xmlns:a16="http://schemas.microsoft.com/office/drawing/2014/main" id="{3E1669AA-15AA-3F4A-8BB3-521A62684961}"/>
              </a:ext>
            </a:extLst>
          </p:cNvPr>
          <p:cNvGraphicFramePr>
            <a:graphicFrameLocks/>
          </p:cNvGraphicFramePr>
          <p:nvPr/>
        </p:nvGraphicFramePr>
        <p:xfrm>
          <a:off x="0" y="1052514"/>
          <a:ext cx="9883285" cy="554297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feld 125">
            <a:extLst>
              <a:ext uri="{FF2B5EF4-FFF2-40B4-BE49-F238E27FC236}">
                <a16:creationId xmlns:a16="http://schemas.microsoft.com/office/drawing/2014/main" id="{F0DFEB44-B70A-0341-97E6-F67752AEC69B}"/>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9</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01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1BE2F4-20EE-7A43-B89E-DCA2D6CCA241}"/>
              </a:ext>
            </a:extLst>
          </p:cNvPr>
          <p:cNvSpPr>
            <a:spLocks noGrp="1"/>
          </p:cNvSpPr>
          <p:nvPr>
            <p:ph type="title"/>
          </p:nvPr>
        </p:nvSpPr>
        <p:spPr/>
        <p:txBody>
          <a:bodyPr/>
          <a:lstStyle/>
          <a:p>
            <a:r>
              <a:rPr kumimoji="1" lang="en-US" altLang="zh-CN" dirty="0"/>
              <a:t>Material series, polymer classes, manufacturers and amount</a:t>
            </a:r>
            <a:endParaRPr kumimoji="1" lang="zh-CN" altLang="en-US" dirty="0"/>
          </a:p>
        </p:txBody>
      </p:sp>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7954118-9F2B-654E-B6B2-CD031F60C0A2}"/>
              </a:ext>
            </a:extLst>
          </p:cNvPr>
          <p:cNvGrpSpPr>
            <a:grpSpLocks noChangeAspect="1"/>
          </p:cNvGrpSpPr>
          <p:nvPr/>
        </p:nvGrpSpPr>
        <p:grpSpPr>
          <a:xfrm>
            <a:off x="541272" y="1196690"/>
            <a:ext cx="8820313" cy="4824669"/>
            <a:chOff x="666181" y="1515097"/>
            <a:chExt cx="10855766" cy="4298904"/>
          </a:xfrm>
        </p:grpSpPr>
        <p:grpSp>
          <p:nvGrpSpPr>
            <p:cNvPr id="5" name="ïSliďè">
              <a:extLst>
                <a:ext uri="{FF2B5EF4-FFF2-40B4-BE49-F238E27FC236}">
                  <a16:creationId xmlns:a16="http://schemas.microsoft.com/office/drawing/2014/main" id="{010BE30B-7F56-D146-A99F-BAE0AA693CFB}"/>
                </a:ext>
              </a:extLst>
            </p:cNvPr>
            <p:cNvGrpSpPr/>
            <p:nvPr/>
          </p:nvGrpSpPr>
          <p:grpSpPr>
            <a:xfrm>
              <a:off x="6364082" y="2981747"/>
              <a:ext cx="2539999" cy="1365604"/>
              <a:chOff x="4750079" y="1706835"/>
              <a:chExt cx="1785974" cy="1044090"/>
            </a:xfrm>
          </p:grpSpPr>
          <p:sp>
            <p:nvSpPr>
              <p:cNvPr id="62" name="îṡḻîḍè">
                <a:extLst>
                  <a:ext uri="{FF2B5EF4-FFF2-40B4-BE49-F238E27FC236}">
                    <a16:creationId xmlns:a16="http://schemas.microsoft.com/office/drawing/2014/main" id="{923B503F-F5D1-5D4F-ABB7-D43E68851600}"/>
                  </a:ext>
                </a:extLst>
              </p:cNvPr>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îṧḷiďé">
                <a:extLst>
                  <a:ext uri="{FF2B5EF4-FFF2-40B4-BE49-F238E27FC236}">
                    <a16:creationId xmlns:a16="http://schemas.microsoft.com/office/drawing/2014/main" id="{BE7BAE45-79E9-434C-AF63-9760D42FED91}"/>
                  </a:ext>
                </a:extLst>
              </p:cNvPr>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 name="íṥľíḋè">
              <a:extLst>
                <a:ext uri="{FF2B5EF4-FFF2-40B4-BE49-F238E27FC236}">
                  <a16:creationId xmlns:a16="http://schemas.microsoft.com/office/drawing/2014/main" id="{0B4041B4-4F7F-7348-B1BC-8D31C07AE933}"/>
                </a:ext>
              </a:extLst>
            </p:cNvPr>
            <p:cNvSpPr/>
            <p:nvPr/>
          </p:nvSpPr>
          <p:spPr bwMode="auto">
            <a:xfrm>
              <a:off x="7410673" y="3421718"/>
              <a:ext cx="446820" cy="521921"/>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anchor="ctr"/>
            <a:lstStyle/>
            <a:p>
              <a:pPr algn="ctr"/>
              <a:endParaRPr/>
            </a:p>
          </p:txBody>
        </p:sp>
        <p:grpSp>
          <p:nvGrpSpPr>
            <p:cNvPr id="7" name="ïṡliďé">
              <a:extLst>
                <a:ext uri="{FF2B5EF4-FFF2-40B4-BE49-F238E27FC236}">
                  <a16:creationId xmlns:a16="http://schemas.microsoft.com/office/drawing/2014/main" id="{12009959-DA13-0743-9571-7598BD73E18D}"/>
                </a:ext>
              </a:extLst>
            </p:cNvPr>
            <p:cNvGrpSpPr/>
            <p:nvPr/>
          </p:nvGrpSpPr>
          <p:grpSpPr>
            <a:xfrm>
              <a:off x="8981948" y="1515097"/>
              <a:ext cx="2539999" cy="1365604"/>
              <a:chOff x="8981950" y="1515097"/>
              <a:chExt cx="2540000" cy="1365603"/>
            </a:xfrm>
          </p:grpSpPr>
          <p:sp>
            <p:nvSpPr>
              <p:cNvPr id="60" name="îṧľíḋê">
                <a:extLst>
                  <a:ext uri="{FF2B5EF4-FFF2-40B4-BE49-F238E27FC236}">
                    <a16:creationId xmlns:a16="http://schemas.microsoft.com/office/drawing/2014/main" id="{7C8814FB-8742-8D45-9C73-CA169D5C1053}"/>
                  </a:ext>
                </a:extLst>
              </p:cNvPr>
              <p:cNvSpPr/>
              <p:nvPr/>
            </p:nvSpPr>
            <p:spPr>
              <a:xfrm>
                <a:off x="8981950" y="1568788"/>
                <a:ext cx="2540000" cy="13119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ï$ľîḋê">
                <a:extLst>
                  <a:ext uri="{FF2B5EF4-FFF2-40B4-BE49-F238E27FC236}">
                    <a16:creationId xmlns:a16="http://schemas.microsoft.com/office/drawing/2014/main" id="{6E37A064-CB56-5F47-BFB7-DAD7A0727BF1}"/>
                  </a:ext>
                </a:extLst>
              </p:cNvPr>
              <p:cNvSpPr/>
              <p:nvPr/>
            </p:nvSpPr>
            <p:spPr>
              <a:xfrm>
                <a:off x="8981950" y="1515097"/>
                <a:ext cx="2540000" cy="1311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8" name="išḻiḋè">
              <a:extLst>
                <a:ext uri="{FF2B5EF4-FFF2-40B4-BE49-F238E27FC236}">
                  <a16:creationId xmlns:a16="http://schemas.microsoft.com/office/drawing/2014/main" id="{699393F1-8918-6D47-926A-FBFE7E213464}"/>
                </a:ext>
              </a:extLst>
            </p:cNvPr>
            <p:cNvSpPr/>
            <p:nvPr/>
          </p:nvSpPr>
          <p:spPr bwMode="auto">
            <a:xfrm>
              <a:off x="10005223" y="1964601"/>
              <a:ext cx="493450" cy="466595"/>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anchor="ctr"/>
            <a:lstStyle/>
            <a:p>
              <a:pPr algn="ctr"/>
              <a:endParaRPr/>
            </a:p>
          </p:txBody>
        </p:sp>
        <p:grpSp>
          <p:nvGrpSpPr>
            <p:cNvPr id="9" name="îṣlîďê">
              <a:extLst>
                <a:ext uri="{FF2B5EF4-FFF2-40B4-BE49-F238E27FC236}">
                  <a16:creationId xmlns:a16="http://schemas.microsoft.com/office/drawing/2014/main" id="{D7091946-7795-6248-AAD9-E8C3F49C713C}"/>
                </a:ext>
              </a:extLst>
            </p:cNvPr>
            <p:cNvGrpSpPr/>
            <p:nvPr/>
          </p:nvGrpSpPr>
          <p:grpSpPr>
            <a:xfrm>
              <a:off x="8981948" y="4448397"/>
              <a:ext cx="2539999" cy="1365604"/>
              <a:chOff x="8981950" y="4448397"/>
              <a:chExt cx="2540000" cy="1365603"/>
            </a:xfrm>
          </p:grpSpPr>
          <p:sp>
            <p:nvSpPr>
              <p:cNvPr id="58" name="iṧḻídé">
                <a:extLst>
                  <a:ext uri="{FF2B5EF4-FFF2-40B4-BE49-F238E27FC236}">
                    <a16:creationId xmlns:a16="http://schemas.microsoft.com/office/drawing/2014/main" id="{D4BD5DC3-341A-5E4A-B4C6-864ECF3CA227}"/>
                  </a:ext>
                </a:extLst>
              </p:cNvPr>
              <p:cNvSpPr/>
              <p:nvPr/>
            </p:nvSpPr>
            <p:spPr>
              <a:xfrm>
                <a:off x="8981950" y="4502088"/>
                <a:ext cx="2540000" cy="131191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9" name="iṥ1íḋe">
                <a:extLst>
                  <a:ext uri="{FF2B5EF4-FFF2-40B4-BE49-F238E27FC236}">
                    <a16:creationId xmlns:a16="http://schemas.microsoft.com/office/drawing/2014/main" id="{6DA8F746-4096-094B-907C-71615DED7506}"/>
                  </a:ext>
                </a:extLst>
              </p:cNvPr>
              <p:cNvSpPr/>
              <p:nvPr/>
            </p:nvSpPr>
            <p:spPr>
              <a:xfrm>
                <a:off x="8981950" y="4448397"/>
                <a:ext cx="2540000" cy="1311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 name="ïṧļíḋè">
              <a:extLst>
                <a:ext uri="{FF2B5EF4-FFF2-40B4-BE49-F238E27FC236}">
                  <a16:creationId xmlns:a16="http://schemas.microsoft.com/office/drawing/2014/main" id="{2504336B-9922-BC40-B014-974931C00D7F}"/>
                </a:ext>
              </a:extLst>
            </p:cNvPr>
            <p:cNvSpPr/>
            <p:nvPr/>
          </p:nvSpPr>
          <p:spPr bwMode="auto">
            <a:xfrm>
              <a:off x="9973079" y="4869980"/>
              <a:ext cx="557739" cy="52243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anchor="ctr"/>
            <a:lstStyle/>
            <a:p>
              <a:pPr algn="ctr"/>
              <a:endParaRPr/>
            </a:p>
          </p:txBody>
        </p:sp>
        <p:sp>
          <p:nvSpPr>
            <p:cNvPr id="11" name="is1iḓe">
              <a:extLst>
                <a:ext uri="{FF2B5EF4-FFF2-40B4-BE49-F238E27FC236}">
                  <a16:creationId xmlns:a16="http://schemas.microsoft.com/office/drawing/2014/main" id="{C757B8FA-9493-1843-915E-0FF3517BDA7A}"/>
                </a:ext>
              </a:extLst>
            </p:cNvPr>
            <p:cNvSpPr/>
            <p:nvPr/>
          </p:nvSpPr>
          <p:spPr>
            <a:xfrm>
              <a:off x="6364082" y="1568788"/>
              <a:ext cx="2539999" cy="131191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ľïďê">
              <a:extLst>
                <a:ext uri="{FF2B5EF4-FFF2-40B4-BE49-F238E27FC236}">
                  <a16:creationId xmlns:a16="http://schemas.microsoft.com/office/drawing/2014/main" id="{B4FCD353-F73D-6F44-A49D-D85530A196D4}"/>
                </a:ext>
              </a:extLst>
            </p:cNvPr>
            <p:cNvSpPr/>
            <p:nvPr/>
          </p:nvSpPr>
          <p:spPr>
            <a:xfrm>
              <a:off x="6364082" y="1515097"/>
              <a:ext cx="2539999" cy="13119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slidè">
              <a:extLst>
                <a:ext uri="{FF2B5EF4-FFF2-40B4-BE49-F238E27FC236}">
                  <a16:creationId xmlns:a16="http://schemas.microsoft.com/office/drawing/2014/main" id="{4EF012F8-1337-3144-A752-50C352011D1E}"/>
                </a:ext>
              </a:extLst>
            </p:cNvPr>
            <p:cNvSpPr/>
            <p:nvPr/>
          </p:nvSpPr>
          <p:spPr bwMode="auto">
            <a:xfrm>
              <a:off x="7402307" y="1965065"/>
              <a:ext cx="463551" cy="465666"/>
            </a:xfrm>
            <a:custGeom>
              <a:avLst/>
              <a:gdLst/>
              <a:ahLst/>
              <a:cxnLst>
                <a:cxn ang="0">
                  <a:pos x="132" y="220"/>
                </a:cxn>
                <a:cxn ang="0">
                  <a:pos x="132" y="176"/>
                </a:cxn>
                <a:cxn ang="0">
                  <a:pos x="88" y="176"/>
                </a:cxn>
                <a:cxn ang="0">
                  <a:pos x="88" y="220"/>
                </a:cxn>
                <a:cxn ang="0">
                  <a:pos x="132" y="220"/>
                </a:cxn>
                <a:cxn ang="0">
                  <a:pos x="132" y="220"/>
                </a:cxn>
                <a:cxn ang="0">
                  <a:pos x="0" y="220"/>
                </a:cxn>
                <a:cxn ang="0">
                  <a:pos x="44" y="220"/>
                </a:cxn>
                <a:cxn ang="0">
                  <a:pos x="44" y="176"/>
                </a:cxn>
                <a:cxn ang="0">
                  <a:pos x="0" y="176"/>
                </a:cxn>
                <a:cxn ang="0">
                  <a:pos x="0" y="220"/>
                </a:cxn>
                <a:cxn ang="0">
                  <a:pos x="0" y="220"/>
                </a:cxn>
                <a:cxn ang="0">
                  <a:pos x="44" y="0"/>
                </a:cxn>
                <a:cxn ang="0">
                  <a:pos x="0" y="0"/>
                </a:cxn>
                <a:cxn ang="0">
                  <a:pos x="0" y="44"/>
                </a:cxn>
                <a:cxn ang="0">
                  <a:pos x="44" y="44"/>
                </a:cxn>
                <a:cxn ang="0">
                  <a:pos x="44" y="0"/>
                </a:cxn>
                <a:cxn ang="0">
                  <a:pos x="44" y="0"/>
                </a:cxn>
                <a:cxn ang="0">
                  <a:pos x="0" y="88"/>
                </a:cxn>
                <a:cxn ang="0">
                  <a:pos x="0" y="132"/>
                </a:cxn>
                <a:cxn ang="0">
                  <a:pos x="44" y="132"/>
                </a:cxn>
                <a:cxn ang="0">
                  <a:pos x="44" y="88"/>
                </a:cxn>
                <a:cxn ang="0">
                  <a:pos x="0" y="88"/>
                </a:cxn>
                <a:cxn ang="0">
                  <a:pos x="0" y="88"/>
                </a:cxn>
                <a:cxn ang="0">
                  <a:pos x="132" y="0"/>
                </a:cxn>
                <a:cxn ang="0">
                  <a:pos x="88" y="0"/>
                </a:cxn>
                <a:cxn ang="0">
                  <a:pos x="88" y="44"/>
                </a:cxn>
                <a:cxn ang="0">
                  <a:pos x="132" y="44"/>
                </a:cxn>
                <a:cxn ang="0">
                  <a:pos x="132" y="0"/>
                </a:cxn>
                <a:cxn ang="0">
                  <a:pos x="132" y="0"/>
                </a:cxn>
                <a:cxn ang="0">
                  <a:pos x="88" y="88"/>
                </a:cxn>
                <a:cxn ang="0">
                  <a:pos x="88" y="132"/>
                </a:cxn>
                <a:cxn ang="0">
                  <a:pos x="132" y="132"/>
                </a:cxn>
                <a:cxn ang="0">
                  <a:pos x="132" y="88"/>
                </a:cxn>
                <a:cxn ang="0">
                  <a:pos x="88" y="88"/>
                </a:cxn>
                <a:cxn ang="0">
                  <a:pos x="88" y="88"/>
                </a:cxn>
                <a:cxn ang="0">
                  <a:pos x="219" y="0"/>
                </a:cxn>
                <a:cxn ang="0">
                  <a:pos x="176" y="0"/>
                </a:cxn>
                <a:cxn ang="0">
                  <a:pos x="176" y="44"/>
                </a:cxn>
                <a:cxn ang="0">
                  <a:pos x="219" y="44"/>
                </a:cxn>
                <a:cxn ang="0">
                  <a:pos x="219" y="0"/>
                </a:cxn>
                <a:cxn ang="0">
                  <a:pos x="219" y="0"/>
                </a:cxn>
                <a:cxn ang="0">
                  <a:pos x="219" y="88"/>
                </a:cxn>
                <a:cxn ang="0">
                  <a:pos x="176" y="88"/>
                </a:cxn>
                <a:cxn ang="0">
                  <a:pos x="176" y="132"/>
                </a:cxn>
                <a:cxn ang="0">
                  <a:pos x="219" y="132"/>
                </a:cxn>
                <a:cxn ang="0">
                  <a:pos x="219" y="88"/>
                </a:cxn>
                <a:cxn ang="0">
                  <a:pos x="219" y="88"/>
                </a:cxn>
                <a:cxn ang="0">
                  <a:pos x="219" y="176"/>
                </a:cxn>
                <a:cxn ang="0">
                  <a:pos x="176" y="176"/>
                </a:cxn>
                <a:cxn ang="0">
                  <a:pos x="176" y="220"/>
                </a:cxn>
                <a:cxn ang="0">
                  <a:pos x="219" y="220"/>
                </a:cxn>
                <a:cxn ang="0">
                  <a:pos x="219" y="176"/>
                </a:cxn>
                <a:cxn ang="0">
                  <a:pos x="219" y="176"/>
                </a:cxn>
              </a:cxnLst>
              <a:rect l="0" t="0" r="r" b="b"/>
              <a:pathLst>
                <a:path w="219" h="220">
                  <a:moveTo>
                    <a:pt x="132" y="220"/>
                  </a:moveTo>
                  <a:lnTo>
                    <a:pt x="132" y="176"/>
                  </a:lnTo>
                  <a:lnTo>
                    <a:pt x="88" y="176"/>
                  </a:lnTo>
                  <a:lnTo>
                    <a:pt x="88" y="220"/>
                  </a:lnTo>
                  <a:lnTo>
                    <a:pt x="132" y="220"/>
                  </a:lnTo>
                  <a:lnTo>
                    <a:pt x="132" y="220"/>
                  </a:lnTo>
                  <a:close/>
                  <a:moveTo>
                    <a:pt x="0" y="220"/>
                  </a:moveTo>
                  <a:lnTo>
                    <a:pt x="44" y="220"/>
                  </a:lnTo>
                  <a:lnTo>
                    <a:pt x="44" y="176"/>
                  </a:lnTo>
                  <a:lnTo>
                    <a:pt x="0" y="176"/>
                  </a:lnTo>
                  <a:lnTo>
                    <a:pt x="0" y="220"/>
                  </a:lnTo>
                  <a:lnTo>
                    <a:pt x="0" y="220"/>
                  </a:lnTo>
                  <a:close/>
                  <a:moveTo>
                    <a:pt x="44" y="0"/>
                  </a:moveTo>
                  <a:lnTo>
                    <a:pt x="0" y="0"/>
                  </a:lnTo>
                  <a:lnTo>
                    <a:pt x="0" y="44"/>
                  </a:lnTo>
                  <a:lnTo>
                    <a:pt x="44" y="44"/>
                  </a:lnTo>
                  <a:lnTo>
                    <a:pt x="44" y="0"/>
                  </a:lnTo>
                  <a:lnTo>
                    <a:pt x="44" y="0"/>
                  </a:lnTo>
                  <a:close/>
                  <a:moveTo>
                    <a:pt x="0" y="88"/>
                  </a:moveTo>
                  <a:lnTo>
                    <a:pt x="0" y="132"/>
                  </a:lnTo>
                  <a:lnTo>
                    <a:pt x="44" y="132"/>
                  </a:lnTo>
                  <a:lnTo>
                    <a:pt x="44" y="88"/>
                  </a:lnTo>
                  <a:lnTo>
                    <a:pt x="0" y="88"/>
                  </a:lnTo>
                  <a:lnTo>
                    <a:pt x="0" y="88"/>
                  </a:lnTo>
                  <a:close/>
                  <a:moveTo>
                    <a:pt x="132" y="0"/>
                  </a:moveTo>
                  <a:lnTo>
                    <a:pt x="88" y="0"/>
                  </a:lnTo>
                  <a:lnTo>
                    <a:pt x="88" y="44"/>
                  </a:lnTo>
                  <a:lnTo>
                    <a:pt x="132" y="44"/>
                  </a:lnTo>
                  <a:lnTo>
                    <a:pt x="132" y="0"/>
                  </a:lnTo>
                  <a:lnTo>
                    <a:pt x="132" y="0"/>
                  </a:lnTo>
                  <a:close/>
                  <a:moveTo>
                    <a:pt x="88" y="88"/>
                  </a:moveTo>
                  <a:lnTo>
                    <a:pt x="88" y="132"/>
                  </a:lnTo>
                  <a:lnTo>
                    <a:pt x="132" y="132"/>
                  </a:lnTo>
                  <a:lnTo>
                    <a:pt x="132" y="88"/>
                  </a:lnTo>
                  <a:lnTo>
                    <a:pt x="88" y="88"/>
                  </a:lnTo>
                  <a:lnTo>
                    <a:pt x="88" y="88"/>
                  </a:lnTo>
                  <a:close/>
                  <a:moveTo>
                    <a:pt x="219" y="0"/>
                  </a:moveTo>
                  <a:lnTo>
                    <a:pt x="176" y="0"/>
                  </a:lnTo>
                  <a:lnTo>
                    <a:pt x="176" y="44"/>
                  </a:lnTo>
                  <a:lnTo>
                    <a:pt x="219" y="44"/>
                  </a:lnTo>
                  <a:lnTo>
                    <a:pt x="219" y="0"/>
                  </a:lnTo>
                  <a:lnTo>
                    <a:pt x="219" y="0"/>
                  </a:lnTo>
                  <a:close/>
                  <a:moveTo>
                    <a:pt x="219" y="88"/>
                  </a:moveTo>
                  <a:lnTo>
                    <a:pt x="176" y="88"/>
                  </a:lnTo>
                  <a:lnTo>
                    <a:pt x="176" y="132"/>
                  </a:lnTo>
                  <a:lnTo>
                    <a:pt x="219" y="132"/>
                  </a:lnTo>
                  <a:lnTo>
                    <a:pt x="219" y="88"/>
                  </a:lnTo>
                  <a:lnTo>
                    <a:pt x="219" y="88"/>
                  </a:lnTo>
                  <a:close/>
                  <a:moveTo>
                    <a:pt x="219" y="176"/>
                  </a:moveTo>
                  <a:lnTo>
                    <a:pt x="176" y="176"/>
                  </a:lnTo>
                  <a:lnTo>
                    <a:pt x="176" y="220"/>
                  </a:lnTo>
                  <a:lnTo>
                    <a:pt x="219" y="220"/>
                  </a:lnTo>
                  <a:lnTo>
                    <a:pt x="219" y="176"/>
                  </a:lnTo>
                  <a:lnTo>
                    <a:pt x="219" y="176"/>
                  </a:lnTo>
                  <a:close/>
                </a:path>
              </a:pathLst>
            </a:custGeom>
            <a:solidFill>
              <a:schemeClr val="bg1"/>
            </a:solidFill>
            <a:ln w="9525">
              <a:noFill/>
              <a:round/>
              <a:headEnd/>
              <a:tailEnd/>
            </a:ln>
          </p:spPr>
          <p:txBody>
            <a:bodyPr anchor="ctr"/>
            <a:lstStyle/>
            <a:p>
              <a:pPr algn="ctr"/>
              <a:endParaRPr/>
            </a:p>
          </p:txBody>
        </p:sp>
        <p:grpSp>
          <p:nvGrpSpPr>
            <p:cNvPr id="14" name="îṩļïḓê">
              <a:extLst>
                <a:ext uri="{FF2B5EF4-FFF2-40B4-BE49-F238E27FC236}">
                  <a16:creationId xmlns:a16="http://schemas.microsoft.com/office/drawing/2014/main" id="{3F8257E9-D2F7-B040-B66E-A92C3270168D}"/>
                </a:ext>
              </a:extLst>
            </p:cNvPr>
            <p:cNvGrpSpPr/>
            <p:nvPr/>
          </p:nvGrpSpPr>
          <p:grpSpPr>
            <a:xfrm>
              <a:off x="8981948" y="2981747"/>
              <a:ext cx="2539999" cy="1365604"/>
              <a:chOff x="8981950" y="2960394"/>
              <a:chExt cx="2540000" cy="1365603"/>
            </a:xfrm>
          </p:grpSpPr>
          <p:sp>
            <p:nvSpPr>
              <p:cNvPr id="56" name="îṩļïḍé">
                <a:extLst>
                  <a:ext uri="{FF2B5EF4-FFF2-40B4-BE49-F238E27FC236}">
                    <a16:creationId xmlns:a16="http://schemas.microsoft.com/office/drawing/2014/main" id="{B8B15023-1D74-434E-AEB5-67E06C7BF45F}"/>
                  </a:ext>
                </a:extLst>
              </p:cNvPr>
              <p:cNvSpPr/>
              <p:nvPr/>
            </p:nvSpPr>
            <p:spPr>
              <a:xfrm>
                <a:off x="8981950" y="3014085"/>
                <a:ext cx="2540000" cy="131191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ïṡ1íďé">
                <a:extLst>
                  <a:ext uri="{FF2B5EF4-FFF2-40B4-BE49-F238E27FC236}">
                    <a16:creationId xmlns:a16="http://schemas.microsoft.com/office/drawing/2014/main" id="{D7180555-7BF1-0F42-956C-B444C6F148ED}"/>
                  </a:ext>
                </a:extLst>
              </p:cNvPr>
              <p:cNvSpPr/>
              <p:nvPr/>
            </p:nvSpPr>
            <p:spPr>
              <a:xfrm>
                <a:off x="8981950" y="2960394"/>
                <a:ext cx="2540000" cy="1311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5" name="íšļîde">
              <a:extLst>
                <a:ext uri="{FF2B5EF4-FFF2-40B4-BE49-F238E27FC236}">
                  <a16:creationId xmlns:a16="http://schemas.microsoft.com/office/drawing/2014/main" id="{02A77DB4-9E63-3B49-A042-E37F38105FD3}"/>
                </a:ext>
              </a:extLst>
            </p:cNvPr>
            <p:cNvSpPr/>
            <p:nvPr/>
          </p:nvSpPr>
          <p:spPr bwMode="auto">
            <a:xfrm>
              <a:off x="9987880" y="3387206"/>
              <a:ext cx="528134" cy="554686"/>
            </a:xfrm>
            <a:custGeom>
              <a:avLst/>
              <a:gdLst/>
              <a:ahLst/>
              <a:cxnLst>
                <a:cxn ang="0">
                  <a:pos x="288" y="115"/>
                </a:cxn>
                <a:cxn ang="0">
                  <a:pos x="253" y="58"/>
                </a:cxn>
                <a:cxn ang="0">
                  <a:pos x="182" y="18"/>
                </a:cxn>
                <a:cxn ang="0">
                  <a:pos x="112" y="18"/>
                </a:cxn>
                <a:cxn ang="0">
                  <a:pos x="41" y="58"/>
                </a:cxn>
                <a:cxn ang="0">
                  <a:pos x="6" y="115"/>
                </a:cxn>
                <a:cxn ang="0">
                  <a:pos x="6" y="194"/>
                </a:cxn>
                <a:cxn ang="0">
                  <a:pos x="41" y="252"/>
                </a:cxn>
                <a:cxn ang="0">
                  <a:pos x="112" y="292"/>
                </a:cxn>
                <a:cxn ang="0">
                  <a:pos x="182" y="292"/>
                </a:cxn>
                <a:cxn ang="0">
                  <a:pos x="253" y="252"/>
                </a:cxn>
                <a:cxn ang="0">
                  <a:pos x="288" y="194"/>
                </a:cxn>
                <a:cxn ang="0">
                  <a:pos x="126" y="279"/>
                </a:cxn>
                <a:cxn ang="0">
                  <a:pos x="147" y="233"/>
                </a:cxn>
                <a:cxn ang="0">
                  <a:pos x="168" y="279"/>
                </a:cxn>
                <a:cxn ang="0">
                  <a:pos x="168" y="31"/>
                </a:cxn>
                <a:cxn ang="0">
                  <a:pos x="147" y="77"/>
                </a:cxn>
                <a:cxn ang="0">
                  <a:pos x="126" y="31"/>
                </a:cxn>
                <a:cxn ang="0">
                  <a:pos x="220" y="144"/>
                </a:cxn>
                <a:cxn ang="0">
                  <a:pos x="225" y="163"/>
                </a:cxn>
                <a:cxn ang="0">
                  <a:pos x="220" y="155"/>
                </a:cxn>
                <a:cxn ang="0">
                  <a:pos x="217" y="116"/>
                </a:cxn>
                <a:cxn ang="0">
                  <a:pos x="249" y="76"/>
                </a:cxn>
                <a:cxn ang="0">
                  <a:pos x="270" y="110"/>
                </a:cxn>
                <a:cxn ang="0">
                  <a:pos x="217" y="116"/>
                </a:cxn>
                <a:cxn ang="0">
                  <a:pos x="121" y="198"/>
                </a:cxn>
                <a:cxn ang="0">
                  <a:pos x="96" y="155"/>
                </a:cxn>
                <a:cxn ang="0">
                  <a:pos x="121" y="112"/>
                </a:cxn>
                <a:cxn ang="0">
                  <a:pos x="172" y="112"/>
                </a:cxn>
                <a:cxn ang="0">
                  <a:pos x="198" y="155"/>
                </a:cxn>
                <a:cxn ang="0">
                  <a:pos x="173" y="198"/>
                </a:cxn>
                <a:cxn ang="0">
                  <a:pos x="183" y="95"/>
                </a:cxn>
                <a:cxn ang="0">
                  <a:pos x="190" y="83"/>
                </a:cxn>
                <a:cxn ang="0">
                  <a:pos x="183" y="95"/>
                </a:cxn>
                <a:cxn ang="0">
                  <a:pos x="121" y="89"/>
                </a:cxn>
                <a:cxn ang="0">
                  <a:pos x="100" y="101"/>
                </a:cxn>
                <a:cxn ang="0">
                  <a:pos x="74" y="167"/>
                </a:cxn>
                <a:cxn ang="0">
                  <a:pos x="74" y="143"/>
                </a:cxn>
                <a:cxn ang="0">
                  <a:pos x="74" y="167"/>
                </a:cxn>
                <a:cxn ang="0">
                  <a:pos x="77" y="116"/>
                </a:cxn>
                <a:cxn ang="0">
                  <a:pos x="24" y="110"/>
                </a:cxn>
                <a:cxn ang="0">
                  <a:pos x="45" y="75"/>
                </a:cxn>
                <a:cxn ang="0">
                  <a:pos x="84" y="78"/>
                </a:cxn>
                <a:cxn ang="0">
                  <a:pos x="46" y="169"/>
                </a:cxn>
                <a:cxn ang="0">
                  <a:pos x="84" y="232"/>
                </a:cxn>
                <a:cxn ang="0">
                  <a:pos x="23" y="223"/>
                </a:cxn>
                <a:cxn ang="0">
                  <a:pos x="110" y="215"/>
                </a:cxn>
                <a:cxn ang="0">
                  <a:pos x="103" y="227"/>
                </a:cxn>
                <a:cxn ang="0">
                  <a:pos x="110" y="215"/>
                </a:cxn>
                <a:cxn ang="0">
                  <a:pos x="172" y="221"/>
                </a:cxn>
                <a:cxn ang="0">
                  <a:pos x="194" y="209"/>
                </a:cxn>
                <a:cxn ang="0">
                  <a:pos x="210" y="232"/>
                </a:cxn>
                <a:cxn ang="0">
                  <a:pos x="248" y="169"/>
                </a:cxn>
                <a:cxn ang="0">
                  <a:pos x="271" y="224"/>
                </a:cxn>
                <a:cxn ang="0">
                  <a:pos x="238" y="235"/>
                </a:cxn>
              </a:cxnLst>
              <a:rect l="0" t="0" r="r" b="b"/>
              <a:pathLst>
                <a:path w="294" h="310">
                  <a:moveTo>
                    <a:pt x="262" y="155"/>
                  </a:moveTo>
                  <a:cubicBezTo>
                    <a:pt x="274" y="142"/>
                    <a:pt x="283" y="128"/>
                    <a:pt x="288" y="115"/>
                  </a:cubicBezTo>
                  <a:cubicBezTo>
                    <a:pt x="294" y="101"/>
                    <a:pt x="294" y="88"/>
                    <a:pt x="288" y="77"/>
                  </a:cubicBezTo>
                  <a:cubicBezTo>
                    <a:pt x="281" y="67"/>
                    <a:pt x="270" y="60"/>
                    <a:pt x="253" y="58"/>
                  </a:cubicBezTo>
                  <a:cubicBezTo>
                    <a:pt x="239" y="56"/>
                    <a:pt x="223" y="56"/>
                    <a:pt x="205" y="59"/>
                  </a:cubicBezTo>
                  <a:cubicBezTo>
                    <a:pt x="198" y="43"/>
                    <a:pt x="191" y="29"/>
                    <a:pt x="182" y="18"/>
                  </a:cubicBezTo>
                  <a:cubicBezTo>
                    <a:pt x="171" y="6"/>
                    <a:pt x="160" y="0"/>
                    <a:pt x="147" y="0"/>
                  </a:cubicBezTo>
                  <a:cubicBezTo>
                    <a:pt x="134" y="0"/>
                    <a:pt x="122" y="6"/>
                    <a:pt x="112" y="18"/>
                  </a:cubicBezTo>
                  <a:cubicBezTo>
                    <a:pt x="103" y="29"/>
                    <a:pt x="95" y="43"/>
                    <a:pt x="89" y="59"/>
                  </a:cubicBezTo>
                  <a:cubicBezTo>
                    <a:pt x="71" y="56"/>
                    <a:pt x="55" y="56"/>
                    <a:pt x="41" y="58"/>
                  </a:cubicBezTo>
                  <a:cubicBezTo>
                    <a:pt x="24" y="60"/>
                    <a:pt x="13" y="67"/>
                    <a:pt x="6" y="77"/>
                  </a:cubicBezTo>
                  <a:cubicBezTo>
                    <a:pt x="0" y="88"/>
                    <a:pt x="0" y="101"/>
                    <a:pt x="6" y="115"/>
                  </a:cubicBezTo>
                  <a:cubicBezTo>
                    <a:pt x="11" y="128"/>
                    <a:pt x="19" y="141"/>
                    <a:pt x="32" y="155"/>
                  </a:cubicBezTo>
                  <a:cubicBezTo>
                    <a:pt x="19" y="169"/>
                    <a:pt x="11" y="182"/>
                    <a:pt x="6" y="194"/>
                  </a:cubicBezTo>
                  <a:cubicBezTo>
                    <a:pt x="0" y="209"/>
                    <a:pt x="0" y="222"/>
                    <a:pt x="6" y="233"/>
                  </a:cubicBezTo>
                  <a:cubicBezTo>
                    <a:pt x="13" y="243"/>
                    <a:pt x="24" y="250"/>
                    <a:pt x="41" y="252"/>
                  </a:cubicBezTo>
                  <a:cubicBezTo>
                    <a:pt x="55" y="254"/>
                    <a:pt x="71" y="254"/>
                    <a:pt x="89" y="251"/>
                  </a:cubicBezTo>
                  <a:cubicBezTo>
                    <a:pt x="95" y="267"/>
                    <a:pt x="103" y="281"/>
                    <a:pt x="112" y="292"/>
                  </a:cubicBezTo>
                  <a:cubicBezTo>
                    <a:pt x="122" y="304"/>
                    <a:pt x="134" y="310"/>
                    <a:pt x="147" y="310"/>
                  </a:cubicBezTo>
                  <a:cubicBezTo>
                    <a:pt x="160" y="310"/>
                    <a:pt x="171" y="304"/>
                    <a:pt x="182" y="292"/>
                  </a:cubicBezTo>
                  <a:cubicBezTo>
                    <a:pt x="191" y="281"/>
                    <a:pt x="198" y="267"/>
                    <a:pt x="204" y="250"/>
                  </a:cubicBezTo>
                  <a:cubicBezTo>
                    <a:pt x="223" y="254"/>
                    <a:pt x="239" y="255"/>
                    <a:pt x="253" y="252"/>
                  </a:cubicBezTo>
                  <a:cubicBezTo>
                    <a:pt x="269" y="250"/>
                    <a:pt x="281" y="243"/>
                    <a:pt x="287" y="233"/>
                  </a:cubicBezTo>
                  <a:cubicBezTo>
                    <a:pt x="294" y="222"/>
                    <a:pt x="294" y="209"/>
                    <a:pt x="288" y="194"/>
                  </a:cubicBezTo>
                  <a:cubicBezTo>
                    <a:pt x="283" y="182"/>
                    <a:pt x="274" y="169"/>
                    <a:pt x="262" y="155"/>
                  </a:cubicBezTo>
                  <a:close/>
                  <a:moveTo>
                    <a:pt x="126" y="279"/>
                  </a:moveTo>
                  <a:cubicBezTo>
                    <a:pt x="119" y="271"/>
                    <a:pt x="114" y="260"/>
                    <a:pt x="109" y="246"/>
                  </a:cubicBezTo>
                  <a:cubicBezTo>
                    <a:pt x="122" y="243"/>
                    <a:pt x="135" y="238"/>
                    <a:pt x="147" y="233"/>
                  </a:cubicBezTo>
                  <a:cubicBezTo>
                    <a:pt x="159" y="238"/>
                    <a:pt x="172" y="243"/>
                    <a:pt x="185" y="246"/>
                  </a:cubicBezTo>
                  <a:cubicBezTo>
                    <a:pt x="180" y="260"/>
                    <a:pt x="174" y="271"/>
                    <a:pt x="168" y="279"/>
                  </a:cubicBezTo>
                  <a:cubicBezTo>
                    <a:pt x="154" y="296"/>
                    <a:pt x="139" y="296"/>
                    <a:pt x="126" y="279"/>
                  </a:cubicBezTo>
                  <a:close/>
                  <a:moveTo>
                    <a:pt x="168" y="31"/>
                  </a:moveTo>
                  <a:cubicBezTo>
                    <a:pt x="174" y="39"/>
                    <a:pt x="180" y="50"/>
                    <a:pt x="185" y="64"/>
                  </a:cubicBezTo>
                  <a:cubicBezTo>
                    <a:pt x="173" y="67"/>
                    <a:pt x="160" y="72"/>
                    <a:pt x="147" y="77"/>
                  </a:cubicBezTo>
                  <a:cubicBezTo>
                    <a:pt x="134" y="72"/>
                    <a:pt x="121" y="67"/>
                    <a:pt x="109" y="64"/>
                  </a:cubicBezTo>
                  <a:cubicBezTo>
                    <a:pt x="114" y="50"/>
                    <a:pt x="119" y="39"/>
                    <a:pt x="126" y="31"/>
                  </a:cubicBezTo>
                  <a:cubicBezTo>
                    <a:pt x="140" y="14"/>
                    <a:pt x="154" y="14"/>
                    <a:pt x="168" y="31"/>
                  </a:cubicBezTo>
                  <a:close/>
                  <a:moveTo>
                    <a:pt x="220" y="144"/>
                  </a:moveTo>
                  <a:cubicBezTo>
                    <a:pt x="225" y="147"/>
                    <a:pt x="229" y="151"/>
                    <a:pt x="234" y="155"/>
                  </a:cubicBezTo>
                  <a:cubicBezTo>
                    <a:pt x="231" y="158"/>
                    <a:pt x="228" y="160"/>
                    <a:pt x="225" y="163"/>
                  </a:cubicBezTo>
                  <a:cubicBezTo>
                    <a:pt x="223" y="164"/>
                    <a:pt x="221" y="166"/>
                    <a:pt x="220" y="167"/>
                  </a:cubicBezTo>
                  <a:cubicBezTo>
                    <a:pt x="220" y="163"/>
                    <a:pt x="220" y="159"/>
                    <a:pt x="220" y="155"/>
                  </a:cubicBezTo>
                  <a:cubicBezTo>
                    <a:pt x="220" y="151"/>
                    <a:pt x="220" y="148"/>
                    <a:pt x="220" y="144"/>
                  </a:cubicBezTo>
                  <a:close/>
                  <a:moveTo>
                    <a:pt x="217" y="116"/>
                  </a:moveTo>
                  <a:cubicBezTo>
                    <a:pt x="216" y="103"/>
                    <a:pt x="214" y="90"/>
                    <a:pt x="210" y="78"/>
                  </a:cubicBezTo>
                  <a:cubicBezTo>
                    <a:pt x="225" y="75"/>
                    <a:pt x="238" y="74"/>
                    <a:pt x="249" y="76"/>
                  </a:cubicBezTo>
                  <a:cubicBezTo>
                    <a:pt x="260" y="77"/>
                    <a:pt x="267" y="81"/>
                    <a:pt x="271" y="86"/>
                  </a:cubicBezTo>
                  <a:cubicBezTo>
                    <a:pt x="275" y="93"/>
                    <a:pt x="274" y="100"/>
                    <a:pt x="270" y="110"/>
                  </a:cubicBezTo>
                  <a:cubicBezTo>
                    <a:pt x="265" y="120"/>
                    <a:pt x="258" y="130"/>
                    <a:pt x="248" y="141"/>
                  </a:cubicBezTo>
                  <a:cubicBezTo>
                    <a:pt x="239" y="132"/>
                    <a:pt x="228" y="124"/>
                    <a:pt x="217" y="116"/>
                  </a:cubicBezTo>
                  <a:close/>
                  <a:moveTo>
                    <a:pt x="147" y="211"/>
                  </a:moveTo>
                  <a:cubicBezTo>
                    <a:pt x="138" y="207"/>
                    <a:pt x="130" y="202"/>
                    <a:pt x="121" y="198"/>
                  </a:cubicBezTo>
                  <a:cubicBezTo>
                    <a:pt x="112" y="192"/>
                    <a:pt x="103" y="187"/>
                    <a:pt x="97" y="183"/>
                  </a:cubicBezTo>
                  <a:cubicBezTo>
                    <a:pt x="96" y="174"/>
                    <a:pt x="96" y="165"/>
                    <a:pt x="96" y="155"/>
                  </a:cubicBezTo>
                  <a:cubicBezTo>
                    <a:pt x="96" y="145"/>
                    <a:pt x="96" y="135"/>
                    <a:pt x="97" y="127"/>
                  </a:cubicBezTo>
                  <a:cubicBezTo>
                    <a:pt x="104" y="122"/>
                    <a:pt x="112" y="118"/>
                    <a:pt x="121" y="112"/>
                  </a:cubicBezTo>
                  <a:cubicBezTo>
                    <a:pt x="130" y="108"/>
                    <a:pt x="138" y="103"/>
                    <a:pt x="147" y="99"/>
                  </a:cubicBezTo>
                  <a:cubicBezTo>
                    <a:pt x="156" y="103"/>
                    <a:pt x="164" y="108"/>
                    <a:pt x="172" y="112"/>
                  </a:cubicBezTo>
                  <a:cubicBezTo>
                    <a:pt x="181" y="117"/>
                    <a:pt x="189" y="122"/>
                    <a:pt x="197" y="127"/>
                  </a:cubicBezTo>
                  <a:cubicBezTo>
                    <a:pt x="198" y="135"/>
                    <a:pt x="198" y="145"/>
                    <a:pt x="198" y="155"/>
                  </a:cubicBezTo>
                  <a:cubicBezTo>
                    <a:pt x="198" y="165"/>
                    <a:pt x="198" y="175"/>
                    <a:pt x="197" y="183"/>
                  </a:cubicBezTo>
                  <a:cubicBezTo>
                    <a:pt x="190" y="188"/>
                    <a:pt x="182" y="193"/>
                    <a:pt x="173" y="198"/>
                  </a:cubicBezTo>
                  <a:cubicBezTo>
                    <a:pt x="165" y="202"/>
                    <a:pt x="156" y="206"/>
                    <a:pt x="147" y="211"/>
                  </a:cubicBezTo>
                  <a:close/>
                  <a:moveTo>
                    <a:pt x="183" y="95"/>
                  </a:moveTo>
                  <a:cubicBezTo>
                    <a:pt x="180" y="93"/>
                    <a:pt x="176" y="91"/>
                    <a:pt x="172" y="89"/>
                  </a:cubicBezTo>
                  <a:cubicBezTo>
                    <a:pt x="179" y="87"/>
                    <a:pt x="185" y="85"/>
                    <a:pt x="190" y="83"/>
                  </a:cubicBezTo>
                  <a:cubicBezTo>
                    <a:pt x="192" y="89"/>
                    <a:pt x="193" y="95"/>
                    <a:pt x="194" y="101"/>
                  </a:cubicBezTo>
                  <a:cubicBezTo>
                    <a:pt x="191" y="99"/>
                    <a:pt x="187" y="97"/>
                    <a:pt x="183" y="95"/>
                  </a:cubicBezTo>
                  <a:close/>
                  <a:moveTo>
                    <a:pt x="104" y="83"/>
                  </a:moveTo>
                  <a:cubicBezTo>
                    <a:pt x="110" y="85"/>
                    <a:pt x="115" y="87"/>
                    <a:pt x="121" y="89"/>
                  </a:cubicBezTo>
                  <a:cubicBezTo>
                    <a:pt x="118" y="91"/>
                    <a:pt x="114" y="93"/>
                    <a:pt x="111" y="95"/>
                  </a:cubicBezTo>
                  <a:cubicBezTo>
                    <a:pt x="107" y="97"/>
                    <a:pt x="103" y="99"/>
                    <a:pt x="100" y="101"/>
                  </a:cubicBezTo>
                  <a:cubicBezTo>
                    <a:pt x="101" y="95"/>
                    <a:pt x="102" y="89"/>
                    <a:pt x="104" y="83"/>
                  </a:cubicBezTo>
                  <a:close/>
                  <a:moveTo>
                    <a:pt x="74" y="167"/>
                  </a:moveTo>
                  <a:cubicBezTo>
                    <a:pt x="69" y="163"/>
                    <a:pt x="64" y="159"/>
                    <a:pt x="60" y="155"/>
                  </a:cubicBezTo>
                  <a:cubicBezTo>
                    <a:pt x="65" y="151"/>
                    <a:pt x="69" y="147"/>
                    <a:pt x="74" y="143"/>
                  </a:cubicBezTo>
                  <a:cubicBezTo>
                    <a:pt x="74" y="147"/>
                    <a:pt x="74" y="151"/>
                    <a:pt x="74" y="155"/>
                  </a:cubicBezTo>
                  <a:cubicBezTo>
                    <a:pt x="74" y="159"/>
                    <a:pt x="74" y="163"/>
                    <a:pt x="74" y="167"/>
                  </a:cubicBezTo>
                  <a:close/>
                  <a:moveTo>
                    <a:pt x="84" y="78"/>
                  </a:moveTo>
                  <a:cubicBezTo>
                    <a:pt x="80" y="90"/>
                    <a:pt x="78" y="103"/>
                    <a:pt x="77" y="116"/>
                  </a:cubicBezTo>
                  <a:cubicBezTo>
                    <a:pt x="65" y="124"/>
                    <a:pt x="55" y="132"/>
                    <a:pt x="46" y="141"/>
                  </a:cubicBezTo>
                  <a:cubicBezTo>
                    <a:pt x="36" y="130"/>
                    <a:pt x="28" y="120"/>
                    <a:pt x="24" y="110"/>
                  </a:cubicBezTo>
                  <a:cubicBezTo>
                    <a:pt x="19" y="100"/>
                    <a:pt x="19" y="93"/>
                    <a:pt x="23" y="86"/>
                  </a:cubicBezTo>
                  <a:cubicBezTo>
                    <a:pt x="26" y="81"/>
                    <a:pt x="34" y="77"/>
                    <a:pt x="45" y="75"/>
                  </a:cubicBezTo>
                  <a:cubicBezTo>
                    <a:pt x="48" y="75"/>
                    <a:pt x="52" y="75"/>
                    <a:pt x="56" y="75"/>
                  </a:cubicBezTo>
                  <a:cubicBezTo>
                    <a:pt x="64" y="75"/>
                    <a:pt x="73" y="76"/>
                    <a:pt x="84" y="78"/>
                  </a:cubicBezTo>
                  <a:close/>
                  <a:moveTo>
                    <a:pt x="24" y="200"/>
                  </a:moveTo>
                  <a:cubicBezTo>
                    <a:pt x="28" y="190"/>
                    <a:pt x="36" y="180"/>
                    <a:pt x="46" y="169"/>
                  </a:cubicBezTo>
                  <a:cubicBezTo>
                    <a:pt x="55" y="178"/>
                    <a:pt x="65" y="186"/>
                    <a:pt x="77" y="194"/>
                  </a:cubicBezTo>
                  <a:cubicBezTo>
                    <a:pt x="78" y="207"/>
                    <a:pt x="80" y="220"/>
                    <a:pt x="84" y="232"/>
                  </a:cubicBezTo>
                  <a:cubicBezTo>
                    <a:pt x="69" y="235"/>
                    <a:pt x="56" y="236"/>
                    <a:pt x="45" y="235"/>
                  </a:cubicBezTo>
                  <a:cubicBezTo>
                    <a:pt x="34" y="233"/>
                    <a:pt x="27" y="229"/>
                    <a:pt x="23" y="223"/>
                  </a:cubicBezTo>
                  <a:cubicBezTo>
                    <a:pt x="19" y="217"/>
                    <a:pt x="20" y="210"/>
                    <a:pt x="24" y="200"/>
                  </a:cubicBezTo>
                  <a:close/>
                  <a:moveTo>
                    <a:pt x="110" y="215"/>
                  </a:moveTo>
                  <a:cubicBezTo>
                    <a:pt x="114" y="217"/>
                    <a:pt x="117" y="219"/>
                    <a:pt x="121" y="221"/>
                  </a:cubicBezTo>
                  <a:cubicBezTo>
                    <a:pt x="115" y="223"/>
                    <a:pt x="109" y="225"/>
                    <a:pt x="103" y="227"/>
                  </a:cubicBezTo>
                  <a:cubicBezTo>
                    <a:pt x="102" y="221"/>
                    <a:pt x="101" y="215"/>
                    <a:pt x="100" y="209"/>
                  </a:cubicBezTo>
                  <a:cubicBezTo>
                    <a:pt x="103" y="211"/>
                    <a:pt x="107" y="213"/>
                    <a:pt x="110" y="215"/>
                  </a:cubicBezTo>
                  <a:close/>
                  <a:moveTo>
                    <a:pt x="190" y="227"/>
                  </a:moveTo>
                  <a:cubicBezTo>
                    <a:pt x="185" y="225"/>
                    <a:pt x="179" y="223"/>
                    <a:pt x="172" y="221"/>
                  </a:cubicBezTo>
                  <a:cubicBezTo>
                    <a:pt x="176" y="219"/>
                    <a:pt x="180" y="217"/>
                    <a:pt x="183" y="215"/>
                  </a:cubicBezTo>
                  <a:cubicBezTo>
                    <a:pt x="187" y="213"/>
                    <a:pt x="191" y="211"/>
                    <a:pt x="194" y="209"/>
                  </a:cubicBezTo>
                  <a:cubicBezTo>
                    <a:pt x="193" y="216"/>
                    <a:pt x="192" y="221"/>
                    <a:pt x="190" y="227"/>
                  </a:cubicBezTo>
                  <a:close/>
                  <a:moveTo>
                    <a:pt x="210" y="232"/>
                  </a:moveTo>
                  <a:cubicBezTo>
                    <a:pt x="213" y="220"/>
                    <a:pt x="216" y="207"/>
                    <a:pt x="217" y="194"/>
                  </a:cubicBezTo>
                  <a:cubicBezTo>
                    <a:pt x="228" y="186"/>
                    <a:pt x="239" y="178"/>
                    <a:pt x="248" y="169"/>
                  </a:cubicBezTo>
                  <a:cubicBezTo>
                    <a:pt x="258" y="180"/>
                    <a:pt x="265" y="190"/>
                    <a:pt x="270" y="200"/>
                  </a:cubicBezTo>
                  <a:cubicBezTo>
                    <a:pt x="274" y="210"/>
                    <a:pt x="274" y="218"/>
                    <a:pt x="271" y="224"/>
                  </a:cubicBezTo>
                  <a:cubicBezTo>
                    <a:pt x="267" y="229"/>
                    <a:pt x="260" y="233"/>
                    <a:pt x="249" y="235"/>
                  </a:cubicBezTo>
                  <a:cubicBezTo>
                    <a:pt x="246" y="235"/>
                    <a:pt x="242" y="235"/>
                    <a:pt x="238" y="235"/>
                  </a:cubicBezTo>
                  <a:cubicBezTo>
                    <a:pt x="230" y="235"/>
                    <a:pt x="221" y="234"/>
                    <a:pt x="210" y="232"/>
                  </a:cubicBezTo>
                  <a:close/>
                </a:path>
              </a:pathLst>
            </a:custGeom>
            <a:solidFill>
              <a:schemeClr val="bg1"/>
            </a:solidFill>
            <a:ln w="9525">
              <a:noFill/>
              <a:round/>
              <a:headEnd/>
              <a:tailEnd/>
            </a:ln>
          </p:spPr>
          <p:txBody>
            <a:bodyPr anchor="ctr"/>
            <a:lstStyle/>
            <a:p>
              <a:pPr algn="ctr"/>
              <a:endParaRPr/>
            </a:p>
          </p:txBody>
        </p:sp>
        <p:grpSp>
          <p:nvGrpSpPr>
            <p:cNvPr id="16" name="íšḷïḋê">
              <a:extLst>
                <a:ext uri="{FF2B5EF4-FFF2-40B4-BE49-F238E27FC236}">
                  <a16:creationId xmlns:a16="http://schemas.microsoft.com/office/drawing/2014/main" id="{ACAF73D5-A3FF-8D49-B59A-22642D4145A5}"/>
                </a:ext>
              </a:extLst>
            </p:cNvPr>
            <p:cNvGrpSpPr/>
            <p:nvPr/>
          </p:nvGrpSpPr>
          <p:grpSpPr>
            <a:xfrm>
              <a:off x="6364082" y="4448397"/>
              <a:ext cx="2539999" cy="1365604"/>
              <a:chOff x="6364083" y="4448397"/>
              <a:chExt cx="2540000" cy="1365603"/>
            </a:xfrm>
          </p:grpSpPr>
          <p:sp>
            <p:nvSpPr>
              <p:cNvPr id="54" name="í$1îḍe">
                <a:extLst>
                  <a:ext uri="{FF2B5EF4-FFF2-40B4-BE49-F238E27FC236}">
                    <a16:creationId xmlns:a16="http://schemas.microsoft.com/office/drawing/2014/main" id="{3A62589B-48CE-A94A-BE74-A61EE3603A35}"/>
                  </a:ext>
                </a:extLst>
              </p:cNvPr>
              <p:cNvSpPr/>
              <p:nvPr/>
            </p:nvSpPr>
            <p:spPr>
              <a:xfrm>
                <a:off x="6364083" y="4502088"/>
                <a:ext cx="2540000" cy="13119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5" name="iSļiďe">
                <a:extLst>
                  <a:ext uri="{FF2B5EF4-FFF2-40B4-BE49-F238E27FC236}">
                    <a16:creationId xmlns:a16="http://schemas.microsoft.com/office/drawing/2014/main" id="{88858110-73B5-F746-86EB-4A079F995F37}"/>
                  </a:ext>
                </a:extLst>
              </p:cNvPr>
              <p:cNvSpPr/>
              <p:nvPr/>
            </p:nvSpPr>
            <p:spPr>
              <a:xfrm>
                <a:off x="6364083" y="4448397"/>
                <a:ext cx="2540000" cy="13119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7" name="îṧḷiḓê">
              <a:extLst>
                <a:ext uri="{FF2B5EF4-FFF2-40B4-BE49-F238E27FC236}">
                  <a16:creationId xmlns:a16="http://schemas.microsoft.com/office/drawing/2014/main" id="{15388D46-D75B-E44E-841A-1B9E3CCFE848}"/>
                </a:ext>
              </a:extLst>
            </p:cNvPr>
            <p:cNvSpPr/>
            <p:nvPr/>
          </p:nvSpPr>
          <p:spPr bwMode="auto">
            <a:xfrm>
              <a:off x="7325116" y="4891552"/>
              <a:ext cx="617932" cy="479294"/>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anchor="ctr"/>
            <a:lstStyle/>
            <a:p>
              <a:pPr algn="ctr"/>
              <a:endParaRPr/>
            </a:p>
          </p:txBody>
        </p:sp>
        <p:grpSp>
          <p:nvGrpSpPr>
            <p:cNvPr id="18" name="ïS1íḍe">
              <a:extLst>
                <a:ext uri="{FF2B5EF4-FFF2-40B4-BE49-F238E27FC236}">
                  <a16:creationId xmlns:a16="http://schemas.microsoft.com/office/drawing/2014/main" id="{7A027471-D645-1441-AD4E-E5E8DFCD9B59}"/>
                </a:ext>
              </a:extLst>
            </p:cNvPr>
            <p:cNvGrpSpPr/>
            <p:nvPr/>
          </p:nvGrpSpPr>
          <p:grpSpPr>
            <a:xfrm>
              <a:off x="666181" y="1937474"/>
              <a:ext cx="567633" cy="520848"/>
              <a:chOff x="742381" y="1937474"/>
              <a:chExt cx="567633" cy="520848"/>
            </a:xfrm>
          </p:grpSpPr>
          <p:sp>
            <p:nvSpPr>
              <p:cNvPr id="52" name="îśḷídè">
                <a:extLst>
                  <a:ext uri="{FF2B5EF4-FFF2-40B4-BE49-F238E27FC236}">
                    <a16:creationId xmlns:a16="http://schemas.microsoft.com/office/drawing/2014/main" id="{DAAE9100-5A61-E74E-8515-12BC7F9C92AB}"/>
                  </a:ext>
                </a:extLst>
              </p:cNvPr>
              <p:cNvSpPr/>
              <p:nvPr/>
            </p:nvSpPr>
            <p:spPr>
              <a:xfrm>
                <a:off x="742381" y="1984823"/>
                <a:ext cx="567633" cy="473499"/>
              </a:xfrm>
              <a:prstGeom prst="rect">
                <a:avLst/>
              </a:prstGeom>
              <a:solidFill>
                <a:srgbClr val="03814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53" name="iṥ1ïḑe">
                <a:extLst>
                  <a:ext uri="{FF2B5EF4-FFF2-40B4-BE49-F238E27FC236}">
                    <a16:creationId xmlns:a16="http://schemas.microsoft.com/office/drawing/2014/main" id="{6A342A65-952F-2A4F-9B33-ECB0BA228F18}"/>
                  </a:ext>
                </a:extLst>
              </p:cNvPr>
              <p:cNvSpPr/>
              <p:nvPr/>
            </p:nvSpPr>
            <p:spPr>
              <a:xfrm>
                <a:off x="742381" y="1937474"/>
                <a:ext cx="567633"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01</a:t>
                </a:r>
              </a:p>
            </p:txBody>
          </p:sp>
        </p:grpSp>
        <p:grpSp>
          <p:nvGrpSpPr>
            <p:cNvPr id="19" name="îs1iḋé">
              <a:extLst>
                <a:ext uri="{FF2B5EF4-FFF2-40B4-BE49-F238E27FC236}">
                  <a16:creationId xmlns:a16="http://schemas.microsoft.com/office/drawing/2014/main" id="{C8BBE7D8-A00B-644C-92A9-EE014131057A}"/>
                </a:ext>
              </a:extLst>
            </p:cNvPr>
            <p:cNvGrpSpPr/>
            <p:nvPr/>
          </p:nvGrpSpPr>
          <p:grpSpPr>
            <a:xfrm>
              <a:off x="1297046" y="1720354"/>
              <a:ext cx="2144632" cy="955092"/>
              <a:chOff x="1373246" y="2770666"/>
              <a:chExt cx="2144632" cy="955091"/>
            </a:xfrm>
          </p:grpSpPr>
          <p:sp>
            <p:nvSpPr>
              <p:cNvPr id="50" name="íş1iḓê">
                <a:extLst>
                  <a:ext uri="{FF2B5EF4-FFF2-40B4-BE49-F238E27FC236}">
                    <a16:creationId xmlns:a16="http://schemas.microsoft.com/office/drawing/2014/main" id="{7C90A051-8F6A-CF4B-9867-823D22011CAC}"/>
                  </a:ext>
                </a:extLst>
              </p:cNvPr>
              <p:cNvSpPr txBox="1"/>
              <p:nvPr/>
            </p:nvSpPr>
            <p:spPr>
              <a:xfrm>
                <a:off x="1373246" y="2770666"/>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APEC</a:t>
                </a:r>
              </a:p>
            </p:txBody>
          </p:sp>
          <p:sp>
            <p:nvSpPr>
              <p:cNvPr id="51" name="íšḻíḓè">
                <a:extLst>
                  <a:ext uri="{FF2B5EF4-FFF2-40B4-BE49-F238E27FC236}">
                    <a16:creationId xmlns:a16="http://schemas.microsoft.com/office/drawing/2014/main" id="{080ED55D-8870-0A40-A0A9-E13D73D13B0E}"/>
                  </a:ext>
                </a:extLst>
              </p:cNvPr>
              <p:cNvSpPr txBox="1"/>
              <p:nvPr/>
            </p:nvSpPr>
            <p:spPr>
              <a:xfrm>
                <a:off x="1373246" y="3155210"/>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a:t>Polycarbonate</a:t>
                </a:r>
                <a:endParaRPr lang="zh-CN" altLang="zh-CN" sz="1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20000"/>
                  </a:lnSpc>
                </a:pPr>
                <a:r>
                  <a:rPr lang="en-US" altLang="zh-CN" sz="1100" dirty="0"/>
                  <a:t>Company: Covestro</a:t>
                </a:r>
              </a:p>
              <a:p>
                <a:pPr>
                  <a:lnSpc>
                    <a:spcPct val="120000"/>
                  </a:lnSpc>
                </a:pPr>
                <a:r>
                  <a:rPr lang="en-US" altLang="zh-CN" sz="1100" dirty="0"/>
                  <a:t>Amount: 13</a:t>
                </a:r>
              </a:p>
            </p:txBody>
          </p:sp>
        </p:grpSp>
        <p:grpSp>
          <p:nvGrpSpPr>
            <p:cNvPr id="20" name="ïśḻîḑe">
              <a:extLst>
                <a:ext uri="{FF2B5EF4-FFF2-40B4-BE49-F238E27FC236}">
                  <a16:creationId xmlns:a16="http://schemas.microsoft.com/office/drawing/2014/main" id="{D947E652-FD76-5B46-8F9F-45599EE83FA8}"/>
                </a:ext>
              </a:extLst>
            </p:cNvPr>
            <p:cNvGrpSpPr/>
            <p:nvPr/>
          </p:nvGrpSpPr>
          <p:grpSpPr>
            <a:xfrm>
              <a:off x="3593367" y="1937474"/>
              <a:ext cx="567633" cy="520848"/>
              <a:chOff x="3593367" y="1937474"/>
              <a:chExt cx="567633" cy="520848"/>
            </a:xfrm>
          </p:grpSpPr>
          <p:sp>
            <p:nvSpPr>
              <p:cNvPr id="48" name="išľïḓe">
                <a:extLst>
                  <a:ext uri="{FF2B5EF4-FFF2-40B4-BE49-F238E27FC236}">
                    <a16:creationId xmlns:a16="http://schemas.microsoft.com/office/drawing/2014/main" id="{52E06212-BE50-D449-9D18-8D765FF9540C}"/>
                  </a:ext>
                </a:extLst>
              </p:cNvPr>
              <p:cNvSpPr/>
              <p:nvPr/>
            </p:nvSpPr>
            <p:spPr>
              <a:xfrm>
                <a:off x="3593367" y="1984823"/>
                <a:ext cx="567633" cy="4734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49" name="ï$1ïďé">
                <a:extLst>
                  <a:ext uri="{FF2B5EF4-FFF2-40B4-BE49-F238E27FC236}">
                    <a16:creationId xmlns:a16="http://schemas.microsoft.com/office/drawing/2014/main" id="{807E2ACE-0939-B744-B465-6DD362343B7E}"/>
                  </a:ext>
                </a:extLst>
              </p:cNvPr>
              <p:cNvSpPr/>
              <p:nvPr/>
            </p:nvSpPr>
            <p:spPr>
              <a:xfrm>
                <a:off x="3593367" y="1937474"/>
                <a:ext cx="567633"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02</a:t>
                </a:r>
              </a:p>
            </p:txBody>
          </p:sp>
        </p:grpSp>
        <p:grpSp>
          <p:nvGrpSpPr>
            <p:cNvPr id="21" name="iṧ1iḍe">
              <a:extLst>
                <a:ext uri="{FF2B5EF4-FFF2-40B4-BE49-F238E27FC236}">
                  <a16:creationId xmlns:a16="http://schemas.microsoft.com/office/drawing/2014/main" id="{6FE20E4E-805D-464E-974A-B264496ACCB3}"/>
                </a:ext>
              </a:extLst>
            </p:cNvPr>
            <p:cNvGrpSpPr/>
            <p:nvPr/>
          </p:nvGrpSpPr>
          <p:grpSpPr>
            <a:xfrm>
              <a:off x="4224232" y="1720354"/>
              <a:ext cx="2144632" cy="955092"/>
              <a:chOff x="4224232" y="2770666"/>
              <a:chExt cx="2144632" cy="955091"/>
            </a:xfrm>
          </p:grpSpPr>
          <p:sp>
            <p:nvSpPr>
              <p:cNvPr id="46" name="íš1ïḑê">
                <a:extLst>
                  <a:ext uri="{FF2B5EF4-FFF2-40B4-BE49-F238E27FC236}">
                    <a16:creationId xmlns:a16="http://schemas.microsoft.com/office/drawing/2014/main" id="{A4E7337A-A6AB-7B46-A01E-BE7C6E412023}"/>
                  </a:ext>
                </a:extLst>
              </p:cNvPr>
              <p:cNvSpPr txBox="1"/>
              <p:nvPr/>
            </p:nvSpPr>
            <p:spPr>
              <a:xfrm>
                <a:off x="4224232" y="2770666"/>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PLEXIGLAS</a:t>
                </a:r>
              </a:p>
            </p:txBody>
          </p:sp>
          <p:sp>
            <p:nvSpPr>
              <p:cNvPr id="47" name="i$ľíḓê">
                <a:extLst>
                  <a:ext uri="{FF2B5EF4-FFF2-40B4-BE49-F238E27FC236}">
                    <a16:creationId xmlns:a16="http://schemas.microsoft.com/office/drawing/2014/main" id="{873455AC-F9DC-9144-9A8A-42CD990227FF}"/>
                  </a:ext>
                </a:extLst>
              </p:cNvPr>
              <p:cNvSpPr txBox="1"/>
              <p:nvPr/>
            </p:nvSpPr>
            <p:spPr>
              <a:xfrm>
                <a:off x="4224232" y="3155210"/>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err="1"/>
                  <a:t>Polymethylmethacrylat</a:t>
                </a:r>
                <a:endParaRPr lang="zh-CN" altLang="zh-CN" sz="1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20000"/>
                  </a:lnSpc>
                </a:pPr>
                <a:r>
                  <a:rPr lang="en-US" altLang="zh-CN" sz="1100" dirty="0"/>
                  <a:t>Company: </a:t>
                </a:r>
                <a:r>
                  <a:rPr lang="en-GB" altLang="zh-CN" sz="1100" dirty="0"/>
                  <a:t>Evonik</a:t>
                </a:r>
                <a:endParaRPr lang="en-US" altLang="zh-CN" sz="1100" dirty="0"/>
              </a:p>
              <a:p>
                <a:pPr>
                  <a:lnSpc>
                    <a:spcPct val="120000"/>
                  </a:lnSpc>
                </a:pPr>
                <a:r>
                  <a:rPr lang="en-US" altLang="zh-CN" sz="1100" dirty="0"/>
                  <a:t>Amount: 10</a:t>
                </a:r>
              </a:p>
            </p:txBody>
          </p:sp>
        </p:grpSp>
        <p:grpSp>
          <p:nvGrpSpPr>
            <p:cNvPr id="22" name="îSlíďe">
              <a:extLst>
                <a:ext uri="{FF2B5EF4-FFF2-40B4-BE49-F238E27FC236}">
                  <a16:creationId xmlns:a16="http://schemas.microsoft.com/office/drawing/2014/main" id="{8CC60C39-ADAD-F645-9B34-F2FAA9D470A5}"/>
                </a:ext>
              </a:extLst>
            </p:cNvPr>
            <p:cNvGrpSpPr/>
            <p:nvPr/>
          </p:nvGrpSpPr>
          <p:grpSpPr>
            <a:xfrm>
              <a:off x="666181" y="3404125"/>
              <a:ext cx="567633" cy="520848"/>
              <a:chOff x="742381" y="3404124"/>
              <a:chExt cx="567633" cy="520848"/>
            </a:xfrm>
          </p:grpSpPr>
          <p:sp>
            <p:nvSpPr>
              <p:cNvPr id="44" name="ïṥ1îďê">
                <a:extLst>
                  <a:ext uri="{FF2B5EF4-FFF2-40B4-BE49-F238E27FC236}">
                    <a16:creationId xmlns:a16="http://schemas.microsoft.com/office/drawing/2014/main" id="{9EE8DE0F-A5FF-AD42-A481-7892E90FBCBB}"/>
                  </a:ext>
                </a:extLst>
              </p:cNvPr>
              <p:cNvSpPr/>
              <p:nvPr/>
            </p:nvSpPr>
            <p:spPr>
              <a:xfrm>
                <a:off x="742381" y="3451473"/>
                <a:ext cx="567633" cy="473499"/>
              </a:xfrm>
              <a:prstGeom prst="rect">
                <a:avLst/>
              </a:prstGeom>
              <a:solidFill>
                <a:srgbClr val="03814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45" name="ï$ļíḋe">
                <a:extLst>
                  <a:ext uri="{FF2B5EF4-FFF2-40B4-BE49-F238E27FC236}">
                    <a16:creationId xmlns:a16="http://schemas.microsoft.com/office/drawing/2014/main" id="{7086577C-49D8-224E-B670-212F0F6444B9}"/>
                  </a:ext>
                </a:extLst>
              </p:cNvPr>
              <p:cNvSpPr/>
              <p:nvPr/>
            </p:nvSpPr>
            <p:spPr>
              <a:xfrm>
                <a:off x="742381" y="3404124"/>
                <a:ext cx="567633"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03</a:t>
                </a:r>
              </a:p>
            </p:txBody>
          </p:sp>
        </p:grpSp>
        <p:grpSp>
          <p:nvGrpSpPr>
            <p:cNvPr id="23" name="îš1íḋê">
              <a:extLst>
                <a:ext uri="{FF2B5EF4-FFF2-40B4-BE49-F238E27FC236}">
                  <a16:creationId xmlns:a16="http://schemas.microsoft.com/office/drawing/2014/main" id="{9C192008-BA39-CE44-94DB-2C17A8B235C3}"/>
                </a:ext>
              </a:extLst>
            </p:cNvPr>
            <p:cNvGrpSpPr/>
            <p:nvPr/>
          </p:nvGrpSpPr>
          <p:grpSpPr>
            <a:xfrm>
              <a:off x="1297046" y="3187004"/>
              <a:ext cx="2144632" cy="955092"/>
              <a:chOff x="1373246" y="3860460"/>
              <a:chExt cx="2144632" cy="955091"/>
            </a:xfrm>
          </p:grpSpPr>
          <p:sp>
            <p:nvSpPr>
              <p:cNvPr id="42" name="ïśḻïdè">
                <a:extLst>
                  <a:ext uri="{FF2B5EF4-FFF2-40B4-BE49-F238E27FC236}">
                    <a16:creationId xmlns:a16="http://schemas.microsoft.com/office/drawing/2014/main" id="{3DD10F95-97DA-7645-A0EB-A408724F8200}"/>
                  </a:ext>
                </a:extLst>
              </p:cNvPr>
              <p:cNvSpPr txBox="1"/>
              <p:nvPr/>
            </p:nvSpPr>
            <p:spPr>
              <a:xfrm>
                <a:off x="1373246" y="3860460"/>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ULTRAMID</a:t>
                </a:r>
              </a:p>
            </p:txBody>
          </p:sp>
          <p:sp>
            <p:nvSpPr>
              <p:cNvPr id="43" name="iṥ1íďê">
                <a:extLst>
                  <a:ext uri="{FF2B5EF4-FFF2-40B4-BE49-F238E27FC236}">
                    <a16:creationId xmlns:a16="http://schemas.microsoft.com/office/drawing/2014/main" id="{24B7150C-4132-1D4A-BE46-8B83F4938C61}"/>
                  </a:ext>
                </a:extLst>
              </p:cNvPr>
              <p:cNvSpPr txBox="1"/>
              <p:nvPr/>
            </p:nvSpPr>
            <p:spPr>
              <a:xfrm>
                <a:off x="1373246" y="4245004"/>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err="1"/>
                  <a:t>Polyamid</a:t>
                </a:r>
                <a:endParaRPr lang="en-GB" altLang="zh-CN" sz="1100" dirty="0"/>
              </a:p>
              <a:p>
                <a:pPr>
                  <a:lnSpc>
                    <a:spcPct val="120000"/>
                  </a:lnSpc>
                </a:pPr>
                <a:r>
                  <a:rPr lang="en-US" altLang="zh-CN" sz="1100" dirty="0"/>
                  <a:t>Company: BASF</a:t>
                </a:r>
              </a:p>
              <a:p>
                <a:pPr>
                  <a:lnSpc>
                    <a:spcPct val="120000"/>
                  </a:lnSpc>
                </a:pPr>
                <a:r>
                  <a:rPr lang="en-US" altLang="zh-CN" sz="1100" dirty="0"/>
                  <a:t>Amount: 9</a:t>
                </a:r>
              </a:p>
            </p:txBody>
          </p:sp>
        </p:grpSp>
        <p:grpSp>
          <p:nvGrpSpPr>
            <p:cNvPr id="24" name="î$1idê">
              <a:extLst>
                <a:ext uri="{FF2B5EF4-FFF2-40B4-BE49-F238E27FC236}">
                  <a16:creationId xmlns:a16="http://schemas.microsoft.com/office/drawing/2014/main" id="{00C315C1-EF32-0844-87CB-7CB8DC7E8BA8}"/>
                </a:ext>
              </a:extLst>
            </p:cNvPr>
            <p:cNvGrpSpPr/>
            <p:nvPr/>
          </p:nvGrpSpPr>
          <p:grpSpPr>
            <a:xfrm>
              <a:off x="3593367" y="3404125"/>
              <a:ext cx="567633" cy="520848"/>
              <a:chOff x="3593367" y="3404124"/>
              <a:chExt cx="567633" cy="520848"/>
            </a:xfrm>
          </p:grpSpPr>
          <p:sp>
            <p:nvSpPr>
              <p:cNvPr id="40" name="ïṥliḋè">
                <a:extLst>
                  <a:ext uri="{FF2B5EF4-FFF2-40B4-BE49-F238E27FC236}">
                    <a16:creationId xmlns:a16="http://schemas.microsoft.com/office/drawing/2014/main" id="{A5236D0D-774A-B842-8B2A-2A3D61EF21FF}"/>
                  </a:ext>
                </a:extLst>
              </p:cNvPr>
              <p:cNvSpPr/>
              <p:nvPr/>
            </p:nvSpPr>
            <p:spPr>
              <a:xfrm>
                <a:off x="3593367" y="3451473"/>
                <a:ext cx="567633" cy="473499"/>
              </a:xfrm>
              <a:prstGeom prst="rect">
                <a:avLst/>
              </a:prstGeom>
              <a:solidFill>
                <a:srgbClr val="03814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41" name="ïŝlîďe">
                <a:extLst>
                  <a:ext uri="{FF2B5EF4-FFF2-40B4-BE49-F238E27FC236}">
                    <a16:creationId xmlns:a16="http://schemas.microsoft.com/office/drawing/2014/main" id="{C41C5194-5C18-FE4B-B130-B728EB15B712}"/>
                  </a:ext>
                </a:extLst>
              </p:cNvPr>
              <p:cNvSpPr/>
              <p:nvPr/>
            </p:nvSpPr>
            <p:spPr>
              <a:xfrm>
                <a:off x="3593367" y="3404124"/>
                <a:ext cx="567633"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04</a:t>
                </a:r>
              </a:p>
            </p:txBody>
          </p:sp>
        </p:grpSp>
        <p:grpSp>
          <p:nvGrpSpPr>
            <p:cNvPr id="25" name="ïṥlïďé">
              <a:extLst>
                <a:ext uri="{FF2B5EF4-FFF2-40B4-BE49-F238E27FC236}">
                  <a16:creationId xmlns:a16="http://schemas.microsoft.com/office/drawing/2014/main" id="{483DC08C-C7E9-C043-BC36-73A789A52A44}"/>
                </a:ext>
              </a:extLst>
            </p:cNvPr>
            <p:cNvGrpSpPr/>
            <p:nvPr/>
          </p:nvGrpSpPr>
          <p:grpSpPr>
            <a:xfrm>
              <a:off x="4224232" y="3187003"/>
              <a:ext cx="2144632" cy="955092"/>
              <a:chOff x="4224232" y="3860460"/>
              <a:chExt cx="2144632" cy="955091"/>
            </a:xfrm>
          </p:grpSpPr>
          <p:sp>
            <p:nvSpPr>
              <p:cNvPr id="38" name="iSľiďé">
                <a:extLst>
                  <a:ext uri="{FF2B5EF4-FFF2-40B4-BE49-F238E27FC236}">
                    <a16:creationId xmlns:a16="http://schemas.microsoft.com/office/drawing/2014/main" id="{96224C79-0158-3E43-83BE-F83214C57A5A}"/>
                  </a:ext>
                </a:extLst>
              </p:cNvPr>
              <p:cNvSpPr txBox="1"/>
              <p:nvPr/>
            </p:nvSpPr>
            <p:spPr>
              <a:xfrm>
                <a:off x="4224232" y="3860460"/>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VALOX</a:t>
                </a:r>
              </a:p>
            </p:txBody>
          </p:sp>
          <p:sp>
            <p:nvSpPr>
              <p:cNvPr id="39" name="išļïďe">
                <a:extLst>
                  <a:ext uri="{FF2B5EF4-FFF2-40B4-BE49-F238E27FC236}">
                    <a16:creationId xmlns:a16="http://schemas.microsoft.com/office/drawing/2014/main" id="{E3F32CBD-BBEB-5E4B-99B5-29BAC8C42456}"/>
                  </a:ext>
                </a:extLst>
              </p:cNvPr>
              <p:cNvSpPr txBox="1"/>
              <p:nvPr/>
            </p:nvSpPr>
            <p:spPr>
              <a:xfrm>
                <a:off x="4224232" y="4245004"/>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err="1"/>
                  <a:t>Polybutylenterephthalat</a:t>
                </a:r>
                <a:endParaRPr lang="zh-CN" altLang="zh-CN" sz="1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20000"/>
                  </a:lnSpc>
                </a:pPr>
                <a:r>
                  <a:rPr lang="en-US" altLang="zh-CN" sz="1100" dirty="0"/>
                  <a:t>Company: Sabic</a:t>
                </a:r>
              </a:p>
              <a:p>
                <a:pPr>
                  <a:lnSpc>
                    <a:spcPct val="120000"/>
                  </a:lnSpc>
                </a:pPr>
                <a:r>
                  <a:rPr lang="en-US" altLang="zh-CN" sz="1100" dirty="0"/>
                  <a:t>Amount: 4</a:t>
                </a:r>
              </a:p>
            </p:txBody>
          </p:sp>
        </p:grpSp>
        <p:grpSp>
          <p:nvGrpSpPr>
            <p:cNvPr id="26" name="ïṣlîďè">
              <a:extLst>
                <a:ext uri="{FF2B5EF4-FFF2-40B4-BE49-F238E27FC236}">
                  <a16:creationId xmlns:a16="http://schemas.microsoft.com/office/drawing/2014/main" id="{8E938991-FCBB-C543-996A-882C21C5074B}"/>
                </a:ext>
              </a:extLst>
            </p:cNvPr>
            <p:cNvGrpSpPr/>
            <p:nvPr/>
          </p:nvGrpSpPr>
          <p:grpSpPr>
            <a:xfrm>
              <a:off x="666181" y="4870774"/>
              <a:ext cx="567633" cy="520848"/>
              <a:chOff x="742381" y="4870774"/>
              <a:chExt cx="567633" cy="520848"/>
            </a:xfrm>
          </p:grpSpPr>
          <p:sp>
            <p:nvSpPr>
              <p:cNvPr id="36" name="i$1ïḍe">
                <a:extLst>
                  <a:ext uri="{FF2B5EF4-FFF2-40B4-BE49-F238E27FC236}">
                    <a16:creationId xmlns:a16="http://schemas.microsoft.com/office/drawing/2014/main" id="{1AC0DB9F-8420-7643-A2CB-1E888A8718F7}"/>
                  </a:ext>
                </a:extLst>
              </p:cNvPr>
              <p:cNvSpPr/>
              <p:nvPr/>
            </p:nvSpPr>
            <p:spPr>
              <a:xfrm>
                <a:off x="742381" y="4918123"/>
                <a:ext cx="567633" cy="473499"/>
              </a:xfrm>
              <a:prstGeom prst="rect">
                <a:avLst/>
              </a:prstGeom>
              <a:solidFill>
                <a:srgbClr val="03814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37" name="ïṥḷiďè">
                <a:extLst>
                  <a:ext uri="{FF2B5EF4-FFF2-40B4-BE49-F238E27FC236}">
                    <a16:creationId xmlns:a16="http://schemas.microsoft.com/office/drawing/2014/main" id="{50D0D532-5BC2-2E48-86EA-ABBF0D1BE2D2}"/>
                  </a:ext>
                </a:extLst>
              </p:cNvPr>
              <p:cNvSpPr/>
              <p:nvPr/>
            </p:nvSpPr>
            <p:spPr>
              <a:xfrm>
                <a:off x="742381" y="4870774"/>
                <a:ext cx="567633"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05</a:t>
                </a:r>
              </a:p>
            </p:txBody>
          </p:sp>
        </p:grpSp>
        <p:grpSp>
          <p:nvGrpSpPr>
            <p:cNvPr id="27" name="ïṣḷïḓè">
              <a:extLst>
                <a:ext uri="{FF2B5EF4-FFF2-40B4-BE49-F238E27FC236}">
                  <a16:creationId xmlns:a16="http://schemas.microsoft.com/office/drawing/2014/main" id="{E88BC185-843F-9744-BE5F-D16DF1B21195}"/>
                </a:ext>
              </a:extLst>
            </p:cNvPr>
            <p:cNvGrpSpPr/>
            <p:nvPr/>
          </p:nvGrpSpPr>
          <p:grpSpPr>
            <a:xfrm>
              <a:off x="1297046" y="4653655"/>
              <a:ext cx="2144632" cy="955092"/>
              <a:chOff x="1373246" y="4903395"/>
              <a:chExt cx="2144632" cy="955091"/>
            </a:xfrm>
          </p:grpSpPr>
          <p:sp>
            <p:nvSpPr>
              <p:cNvPr id="34" name="îŝḻiḑé">
                <a:extLst>
                  <a:ext uri="{FF2B5EF4-FFF2-40B4-BE49-F238E27FC236}">
                    <a16:creationId xmlns:a16="http://schemas.microsoft.com/office/drawing/2014/main" id="{6BB3AF2C-E62B-F342-A11C-A556B724A6FB}"/>
                  </a:ext>
                </a:extLst>
              </p:cNvPr>
              <p:cNvSpPr txBox="1"/>
              <p:nvPr/>
            </p:nvSpPr>
            <p:spPr>
              <a:xfrm>
                <a:off x="1373246" y="4903395"/>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ULTEM</a:t>
                </a:r>
              </a:p>
            </p:txBody>
          </p:sp>
          <p:sp>
            <p:nvSpPr>
              <p:cNvPr id="35" name="ïṡľîďe">
                <a:extLst>
                  <a:ext uri="{FF2B5EF4-FFF2-40B4-BE49-F238E27FC236}">
                    <a16:creationId xmlns:a16="http://schemas.microsoft.com/office/drawing/2014/main" id="{A002DB00-AA1E-3646-A086-6B7A99F9A56D}"/>
                  </a:ext>
                </a:extLst>
              </p:cNvPr>
              <p:cNvSpPr txBox="1"/>
              <p:nvPr/>
            </p:nvSpPr>
            <p:spPr>
              <a:xfrm>
                <a:off x="1373246" y="5287939"/>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err="1"/>
                  <a:t>Polyetherimid</a:t>
                </a:r>
                <a:endParaRPr lang="zh-CN" altLang="zh-CN" sz="1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20000"/>
                  </a:lnSpc>
                </a:pPr>
                <a:r>
                  <a:rPr lang="en-US" altLang="zh-CN" sz="1100" dirty="0"/>
                  <a:t>Company: Sabic</a:t>
                </a:r>
              </a:p>
              <a:p>
                <a:pPr>
                  <a:lnSpc>
                    <a:spcPct val="120000"/>
                  </a:lnSpc>
                </a:pPr>
                <a:r>
                  <a:rPr lang="en-US" altLang="zh-CN" sz="1100" dirty="0"/>
                  <a:t>Amount: 6</a:t>
                </a:r>
              </a:p>
            </p:txBody>
          </p:sp>
        </p:grpSp>
        <p:grpSp>
          <p:nvGrpSpPr>
            <p:cNvPr id="28" name="ï$liḍè">
              <a:extLst>
                <a:ext uri="{FF2B5EF4-FFF2-40B4-BE49-F238E27FC236}">
                  <a16:creationId xmlns:a16="http://schemas.microsoft.com/office/drawing/2014/main" id="{21017CC8-6719-814A-B503-BBCE8A789212}"/>
                </a:ext>
              </a:extLst>
            </p:cNvPr>
            <p:cNvGrpSpPr/>
            <p:nvPr/>
          </p:nvGrpSpPr>
          <p:grpSpPr>
            <a:xfrm>
              <a:off x="3593368" y="4870777"/>
              <a:ext cx="567632" cy="520849"/>
              <a:chOff x="3593368" y="4870774"/>
              <a:chExt cx="567632" cy="520849"/>
            </a:xfrm>
          </p:grpSpPr>
          <p:sp>
            <p:nvSpPr>
              <p:cNvPr id="32" name="iṧļíḋê">
                <a:extLst>
                  <a:ext uri="{FF2B5EF4-FFF2-40B4-BE49-F238E27FC236}">
                    <a16:creationId xmlns:a16="http://schemas.microsoft.com/office/drawing/2014/main" id="{1FD181DD-6CC7-6249-87EE-AA73C685CF37}"/>
                  </a:ext>
                </a:extLst>
              </p:cNvPr>
              <p:cNvSpPr/>
              <p:nvPr/>
            </p:nvSpPr>
            <p:spPr>
              <a:xfrm>
                <a:off x="3593368" y="4918125"/>
                <a:ext cx="567632" cy="473498"/>
              </a:xfrm>
              <a:prstGeom prst="rect">
                <a:avLst/>
              </a:prstGeom>
              <a:solidFill>
                <a:srgbClr val="03814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normAutofit/>
              </a:bodyPr>
              <a:lstStyle/>
              <a:p>
                <a:pPr algn="ctr"/>
                <a:endParaRPr/>
              </a:p>
            </p:txBody>
          </p:sp>
          <p:sp>
            <p:nvSpPr>
              <p:cNvPr id="33" name="işļide">
                <a:extLst>
                  <a:ext uri="{FF2B5EF4-FFF2-40B4-BE49-F238E27FC236}">
                    <a16:creationId xmlns:a16="http://schemas.microsoft.com/office/drawing/2014/main" id="{B74A1645-20EF-1B42-B1E3-20BBC9E33332}"/>
                  </a:ext>
                </a:extLst>
              </p:cNvPr>
              <p:cNvSpPr/>
              <p:nvPr/>
            </p:nvSpPr>
            <p:spPr>
              <a:xfrm>
                <a:off x="3593368" y="4870774"/>
                <a:ext cx="567632" cy="47349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r>
                  <a:rPr lang="en-US" sz="2800" b="1" dirty="0"/>
                  <a:t>06</a:t>
                </a:r>
              </a:p>
            </p:txBody>
          </p:sp>
        </p:grpSp>
        <p:grpSp>
          <p:nvGrpSpPr>
            <p:cNvPr id="29" name="îṩḻidè">
              <a:extLst>
                <a:ext uri="{FF2B5EF4-FFF2-40B4-BE49-F238E27FC236}">
                  <a16:creationId xmlns:a16="http://schemas.microsoft.com/office/drawing/2014/main" id="{076A7FF7-28CF-5B48-B712-23EAE8F975AC}"/>
                </a:ext>
              </a:extLst>
            </p:cNvPr>
            <p:cNvGrpSpPr/>
            <p:nvPr/>
          </p:nvGrpSpPr>
          <p:grpSpPr>
            <a:xfrm>
              <a:off x="4224232" y="4653653"/>
              <a:ext cx="2144632" cy="955092"/>
              <a:chOff x="4224232" y="4903395"/>
              <a:chExt cx="2144632" cy="955091"/>
            </a:xfrm>
          </p:grpSpPr>
          <p:sp>
            <p:nvSpPr>
              <p:cNvPr id="30" name="íšliḑè">
                <a:extLst>
                  <a:ext uri="{FF2B5EF4-FFF2-40B4-BE49-F238E27FC236}">
                    <a16:creationId xmlns:a16="http://schemas.microsoft.com/office/drawing/2014/main" id="{1E637CCC-999F-8D46-AA70-D1D1562B2269}"/>
                  </a:ext>
                </a:extLst>
              </p:cNvPr>
              <p:cNvSpPr txBox="1"/>
              <p:nvPr/>
            </p:nvSpPr>
            <p:spPr>
              <a:xfrm>
                <a:off x="4224232" y="4903395"/>
                <a:ext cx="2144632" cy="38454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ctr" anchorCtr="0">
                <a:normAutofit/>
              </a:bodyPr>
              <a:lstStyle/>
              <a:p>
                <a:r>
                  <a:rPr lang="en-US" altLang="zh-CN" b="1" dirty="0"/>
                  <a:t>SABIC PP</a:t>
                </a:r>
              </a:p>
            </p:txBody>
          </p:sp>
          <p:sp>
            <p:nvSpPr>
              <p:cNvPr id="31" name="íşliḓe">
                <a:extLst>
                  <a:ext uri="{FF2B5EF4-FFF2-40B4-BE49-F238E27FC236}">
                    <a16:creationId xmlns:a16="http://schemas.microsoft.com/office/drawing/2014/main" id="{A721BAF6-1540-0746-B049-FEF28C8DF603}"/>
                  </a:ext>
                </a:extLst>
              </p:cNvPr>
              <p:cNvSpPr txBox="1"/>
              <p:nvPr/>
            </p:nvSpPr>
            <p:spPr>
              <a:xfrm>
                <a:off x="4224232" y="5287939"/>
                <a:ext cx="2144632" cy="570547"/>
              </a:xfrm>
              <a:prstGeom prst="rect">
                <a:avLst/>
              </a:prstGeom>
            </p:spPr>
            <p:txBody>
              <a:bodyPr vert="horz" wrap="square" lIns="90000" tIns="46800" rIns="90000" bIns="46800" anchor="t" anchorCtr="0">
                <a:normAutofit lnSpcReduction="10000"/>
              </a:bodyPr>
              <a:lstStyle/>
              <a:p>
                <a:pPr>
                  <a:lnSpc>
                    <a:spcPct val="120000"/>
                  </a:lnSpc>
                </a:pPr>
                <a:r>
                  <a:rPr lang="en-GB" altLang="zh-CN" sz="1100" dirty="0"/>
                  <a:t>Polypropylene</a:t>
                </a:r>
                <a:endParaRPr lang="zh-CN" altLang="zh-CN" sz="1100" dirty="0">
                  <a:latin typeface="Times New Roman" panose="02020603050405020304" pitchFamily="18" charset="0"/>
                  <a:ea typeface="Times New Roman" panose="02020603050405020304" pitchFamily="18" charset="0"/>
                  <a:cs typeface="Arial" panose="020B0604020202020204" pitchFamily="34" charset="0"/>
                </a:endParaRPr>
              </a:p>
              <a:p>
                <a:pPr>
                  <a:lnSpc>
                    <a:spcPct val="120000"/>
                  </a:lnSpc>
                </a:pPr>
                <a:r>
                  <a:rPr lang="en-US" altLang="zh-CN" sz="1100" dirty="0"/>
                  <a:t>Company: Sabic</a:t>
                </a:r>
              </a:p>
              <a:p>
                <a:pPr>
                  <a:lnSpc>
                    <a:spcPct val="120000"/>
                  </a:lnSpc>
                </a:pPr>
                <a:r>
                  <a:rPr lang="en-US" altLang="zh-CN" sz="1100" dirty="0"/>
                  <a:t>Amount: 17</a:t>
                </a:r>
              </a:p>
            </p:txBody>
          </p:sp>
        </p:grpSp>
      </p:grpSp>
      <p:pic>
        <p:nvPicPr>
          <p:cNvPr id="64" name="Picture 2" descr="APEC">
            <a:extLst>
              <a:ext uri="{FF2B5EF4-FFF2-40B4-BE49-F238E27FC236}">
                <a16:creationId xmlns:a16="http://schemas.microsoft.com/office/drawing/2014/main" id="{E1B31463-6C88-E94D-8E0C-3C2B50C60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07" t="8128" r="17724" b="9873"/>
          <a:stretch/>
        </p:blipFill>
        <p:spPr bwMode="auto">
          <a:xfrm>
            <a:off x="5170819" y="1196689"/>
            <a:ext cx="2063750" cy="15428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a:extLst>
              <a:ext uri="{FF2B5EF4-FFF2-40B4-BE49-F238E27FC236}">
                <a16:creationId xmlns:a16="http://schemas.microsoft.com/office/drawing/2014/main" id="{E9CD3A1E-5E2B-7145-B7BD-D4921799B95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97835" y="1196689"/>
            <a:ext cx="2063750" cy="154781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a:extLst>
              <a:ext uri="{FF2B5EF4-FFF2-40B4-BE49-F238E27FC236}">
                <a16:creationId xmlns:a16="http://schemas.microsoft.com/office/drawing/2014/main" id="{3FE43A21-3FE3-EE44-8928-D1CEA5FA87E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70674" y="2840644"/>
            <a:ext cx="2063750" cy="154289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Mit dem Kunststoff Valox iQ* bietet SABIC Innovative Plastics eine „grüne“  – wie auch blaue,">
            <a:extLst>
              <a:ext uri="{FF2B5EF4-FFF2-40B4-BE49-F238E27FC236}">
                <a16:creationId xmlns:a16="http://schemas.microsoft.com/office/drawing/2014/main" id="{23562BB3-EA67-D44E-83AE-F0CD00B1CA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98" r="5930"/>
          <a:stretch/>
        </p:blipFill>
        <p:spPr bwMode="auto">
          <a:xfrm>
            <a:off x="7297835" y="2829904"/>
            <a:ext cx="2063750" cy="15752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ULTEM™ 9085 resin | Stratasys">
            <a:extLst>
              <a:ext uri="{FF2B5EF4-FFF2-40B4-BE49-F238E27FC236}">
                <a16:creationId xmlns:a16="http://schemas.microsoft.com/office/drawing/2014/main" id="{7B7F4EB3-2B4D-4144-BFD8-0B0B0BD6376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913"/>
          <a:stretch/>
        </p:blipFill>
        <p:spPr bwMode="auto">
          <a:xfrm>
            <a:off x="5170674" y="4484599"/>
            <a:ext cx="2063750" cy="153676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8" descr="SABIC® PP PCGR40 and a lubricated variant, SABIC® PP PCGR4… | Flickr">
            <a:extLst>
              <a:ext uri="{FF2B5EF4-FFF2-40B4-BE49-F238E27FC236}">
                <a16:creationId xmlns:a16="http://schemas.microsoft.com/office/drawing/2014/main" id="{67DEF074-4AB4-F34C-9D00-60BEC9642B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6237" b="4861"/>
          <a:stretch/>
        </p:blipFill>
        <p:spPr bwMode="auto">
          <a:xfrm>
            <a:off x="7292726" y="4484599"/>
            <a:ext cx="2196904" cy="1575275"/>
          </a:xfrm>
          <a:prstGeom prst="rect">
            <a:avLst/>
          </a:prstGeom>
          <a:noFill/>
          <a:extLst>
            <a:ext uri="{909E8E84-426E-40DD-AFC4-6F175D3DCCD1}">
              <a14:hiddenFill xmlns:a14="http://schemas.microsoft.com/office/drawing/2010/main">
                <a:solidFill>
                  <a:srgbClr val="FFFFFF"/>
                </a:solidFill>
              </a14:hiddenFill>
            </a:ext>
          </a:extLst>
        </p:spPr>
      </p:pic>
      <p:sp>
        <p:nvSpPr>
          <p:cNvPr id="70" name="iṥ1ïḑe">
            <a:extLst>
              <a:ext uri="{FF2B5EF4-FFF2-40B4-BE49-F238E27FC236}">
                <a16:creationId xmlns:a16="http://schemas.microsoft.com/office/drawing/2014/main" id="{DAE0AAFA-C46B-8E4A-9D98-199078BD2987}"/>
              </a:ext>
            </a:extLst>
          </p:cNvPr>
          <p:cNvSpPr/>
          <p:nvPr/>
        </p:nvSpPr>
        <p:spPr>
          <a:xfrm>
            <a:off x="5170674" y="2419386"/>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01</a:t>
            </a:r>
          </a:p>
        </p:txBody>
      </p:sp>
      <p:sp>
        <p:nvSpPr>
          <p:cNvPr id="71" name="iṥ1ïḑe">
            <a:extLst>
              <a:ext uri="{FF2B5EF4-FFF2-40B4-BE49-F238E27FC236}">
                <a16:creationId xmlns:a16="http://schemas.microsoft.com/office/drawing/2014/main" id="{1424C778-473A-9D4D-9472-C3E7AD5F3BC0}"/>
              </a:ext>
            </a:extLst>
          </p:cNvPr>
          <p:cNvSpPr/>
          <p:nvPr/>
        </p:nvSpPr>
        <p:spPr>
          <a:xfrm>
            <a:off x="7292726" y="2428269"/>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02</a:t>
            </a:r>
          </a:p>
        </p:txBody>
      </p:sp>
      <p:sp>
        <p:nvSpPr>
          <p:cNvPr id="72" name="iṥ1ïḑe">
            <a:extLst>
              <a:ext uri="{FF2B5EF4-FFF2-40B4-BE49-F238E27FC236}">
                <a16:creationId xmlns:a16="http://schemas.microsoft.com/office/drawing/2014/main" id="{AC3A1C48-2105-0548-9F66-78E6C09290C9}"/>
              </a:ext>
            </a:extLst>
          </p:cNvPr>
          <p:cNvSpPr/>
          <p:nvPr/>
        </p:nvSpPr>
        <p:spPr>
          <a:xfrm>
            <a:off x="5170674" y="3984875"/>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03</a:t>
            </a:r>
          </a:p>
        </p:txBody>
      </p:sp>
      <p:sp>
        <p:nvSpPr>
          <p:cNvPr id="73" name="iṥ1ïḑe">
            <a:extLst>
              <a:ext uri="{FF2B5EF4-FFF2-40B4-BE49-F238E27FC236}">
                <a16:creationId xmlns:a16="http://schemas.microsoft.com/office/drawing/2014/main" id="{708040B0-2BBB-AB44-82E3-0155E955619E}"/>
              </a:ext>
            </a:extLst>
          </p:cNvPr>
          <p:cNvSpPr/>
          <p:nvPr/>
        </p:nvSpPr>
        <p:spPr>
          <a:xfrm>
            <a:off x="7292726" y="3994874"/>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04</a:t>
            </a:r>
          </a:p>
        </p:txBody>
      </p:sp>
      <p:sp>
        <p:nvSpPr>
          <p:cNvPr id="74" name="iṥ1ïḑe">
            <a:extLst>
              <a:ext uri="{FF2B5EF4-FFF2-40B4-BE49-F238E27FC236}">
                <a16:creationId xmlns:a16="http://schemas.microsoft.com/office/drawing/2014/main" id="{FBA2052F-2BD6-124A-AE1E-66D5AEBECF9B}"/>
              </a:ext>
            </a:extLst>
          </p:cNvPr>
          <p:cNvSpPr/>
          <p:nvPr/>
        </p:nvSpPr>
        <p:spPr>
          <a:xfrm>
            <a:off x="5174703" y="5701158"/>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05</a:t>
            </a:r>
          </a:p>
        </p:txBody>
      </p:sp>
      <p:sp>
        <p:nvSpPr>
          <p:cNvPr id="75" name="iṥ1ïḑe">
            <a:extLst>
              <a:ext uri="{FF2B5EF4-FFF2-40B4-BE49-F238E27FC236}">
                <a16:creationId xmlns:a16="http://schemas.microsoft.com/office/drawing/2014/main" id="{DB56C048-9AF5-6F47-8D5E-95395A04771C}"/>
              </a:ext>
            </a:extLst>
          </p:cNvPr>
          <p:cNvSpPr/>
          <p:nvPr/>
        </p:nvSpPr>
        <p:spPr>
          <a:xfrm>
            <a:off x="7297835" y="5696300"/>
            <a:ext cx="384574" cy="32020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62500" lnSpcReduction="20000"/>
          </a:bodyPr>
          <a:lstStyle/>
          <a:p>
            <a:pPr algn="ctr"/>
            <a:r>
              <a:rPr lang="en-US" sz="2800" b="1" dirty="0"/>
              <a:t>06</a:t>
            </a:r>
          </a:p>
        </p:txBody>
      </p:sp>
      <p:sp>
        <p:nvSpPr>
          <p:cNvPr id="77" name="Textfeld 11">
            <a:extLst>
              <a:ext uri="{FF2B5EF4-FFF2-40B4-BE49-F238E27FC236}">
                <a16:creationId xmlns:a16="http://schemas.microsoft.com/office/drawing/2014/main" id="{7B285751-23CD-4A48-826C-73CD830E3D9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0" name="Textfeld 10">
            <a:extLst>
              <a:ext uri="{FF2B5EF4-FFF2-40B4-BE49-F238E27FC236}">
                <a16:creationId xmlns:a16="http://schemas.microsoft.com/office/drawing/2014/main" id="{508F27A1-0BCA-8446-A18B-2214CACA9100}"/>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URL01</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EEBFE0DD-155A-E040-8A60-426FA4BF7B00}"/>
              </a:ext>
            </a:extLst>
          </p:cNvPr>
          <p:cNvSpPr txBox="1"/>
          <p:nvPr/>
        </p:nvSpPr>
        <p:spPr bwMode="auto">
          <a:xfrm>
            <a:off x="-1527900" y="2202134"/>
            <a:ext cx="1527900" cy="870940"/>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err="1">
                <a:solidFill>
                  <a:prstClr val="black"/>
                </a:solidFill>
                <a:latin typeface="Arial" panose="020B0604020202020204" pitchFamily="34" charset="0"/>
                <a:cs typeface="Arial" panose="020B0604020202020204" pitchFamily="34" charset="0"/>
              </a:rPr>
              <a:t>不要说数量</a:t>
            </a: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785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Picture 347"/>
          <p:cNvPicPr>
            <a:picLocks noChangeAspect="1"/>
          </p:cNvPicPr>
          <p:nvPr/>
        </p:nvPicPr>
        <p:blipFill>
          <a:blip r:embed="rId3"/>
          <a:stretch>
            <a:fillRect/>
          </a:stretch>
        </p:blipFill>
        <p:spPr>
          <a:xfrm>
            <a:off x="7703820" y="6370320"/>
            <a:ext cx="1912620" cy="373380"/>
          </a:xfrm>
          <a:prstGeom prst="rect">
            <a:avLst/>
          </a:prstGeom>
        </p:spPr>
      </p:pic>
      <p:sp>
        <p:nvSpPr>
          <p:cNvPr id="4" name="TextBox 353"/>
          <p:cNvSpPr txBox="1"/>
          <p:nvPr/>
        </p:nvSpPr>
        <p:spPr>
          <a:xfrm>
            <a:off x="272481" y="338710"/>
            <a:ext cx="9633519" cy="738664"/>
          </a:xfrm>
          <a:prstGeom prst="rect">
            <a:avLst/>
          </a:prstGeom>
          <a:noFill/>
        </p:spPr>
        <p:txBody>
          <a:bodyPr wrap="square" lIns="0" tIns="0" rIns="0" bIns="0" rtlCol="0">
            <a:spAutoFit/>
          </a:bodyPr>
          <a:lstStyle/>
          <a:p>
            <a:r>
              <a:rPr lang="en-GB" altLang="zh-CN" sz="2400" b="1" dirty="0">
                <a:solidFill>
                  <a:srgbClr val="00AB5A"/>
                </a:solidFill>
                <a:latin typeface="Arial"/>
                <a:ea typeface="Arial"/>
              </a:rPr>
              <a:t>Input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and</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output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variables</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of</a:t>
            </a:r>
            <a:r>
              <a:rPr lang="en-GB" altLang="zh-CN" sz="2400" b="1" dirty="0">
                <a:solidFill>
                  <a:srgbClr val="00AB5A"/>
                </a:solidFill>
                <a:latin typeface="Arial"/>
                <a:cs typeface="Arial"/>
              </a:rPr>
              <a:t> DNN model based on </a:t>
            </a:r>
            <a:r>
              <a:rPr lang="en-GB" altLang="zh-CN" sz="2400" b="1" dirty="0">
                <a:solidFill>
                  <a:srgbClr val="00AB5A"/>
                </a:solidFill>
                <a:ea typeface="Arial"/>
              </a:rPr>
              <a:t>injection</a:t>
            </a:r>
            <a:r>
              <a:rPr lang="en-GB" altLang="zh-CN" sz="2400" b="1" dirty="0">
                <a:solidFill>
                  <a:srgbClr val="00AB5A"/>
                </a:solidFill>
                <a:cs typeface="Arial"/>
              </a:rPr>
              <a:t> </a:t>
            </a:r>
            <a:r>
              <a:rPr lang="en-GB" altLang="zh-CN" sz="2400" b="1" dirty="0">
                <a:solidFill>
                  <a:srgbClr val="00AB5A"/>
                </a:solidFill>
                <a:ea typeface="Arial"/>
              </a:rPr>
              <a:t>moulding</a:t>
            </a:r>
            <a:r>
              <a:rPr lang="en-GB" altLang="zh-CN" sz="2400" b="1" spc="-34" dirty="0">
                <a:solidFill>
                  <a:srgbClr val="00AB5A"/>
                </a:solidFill>
                <a:cs typeface="Arial"/>
              </a:rPr>
              <a:t> </a:t>
            </a:r>
            <a:r>
              <a:rPr lang="en-GB" altLang="zh-CN" sz="2400" b="1" dirty="0">
                <a:solidFill>
                  <a:srgbClr val="00AB5A"/>
                </a:solidFill>
                <a:latin typeface="Arial"/>
                <a:ea typeface="Arial"/>
              </a:rPr>
              <a:t>simulation</a:t>
            </a:r>
          </a:p>
        </p:txBody>
      </p:sp>
      <p:sp>
        <p:nvSpPr>
          <p:cNvPr id="354" name="TextBox 354"/>
          <p:cNvSpPr txBox="1"/>
          <p:nvPr/>
        </p:nvSpPr>
        <p:spPr>
          <a:xfrm>
            <a:off x="304800" y="861291"/>
            <a:ext cx="3988369" cy="1750416"/>
          </a:xfrm>
          <a:prstGeom prst="rect">
            <a:avLst/>
          </a:prstGeom>
          <a:noFill/>
        </p:spPr>
        <p:txBody>
          <a:bodyPr wrap="square" lIns="0" tIns="0" rIns="0" bIns="0" rtlCol="0">
            <a:spAutoFit/>
          </a:bodyPr>
          <a:lstStyle/>
          <a:p>
            <a:pPr marL="0">
              <a:lnSpc>
                <a:spcPct val="100000"/>
              </a:lnSpc>
              <a:tabLst>
                <a:tab pos="3728018" algn="l"/>
              </a:tabLst>
            </a:pPr>
            <a:r>
              <a:rPr lang="en-US" altLang="zh-CN" sz="2400" b="1" dirty="0">
                <a:solidFill>
                  <a:srgbClr val="00AB5A"/>
                </a:solidFill>
                <a:latin typeface="Arial"/>
                <a:ea typeface="Arial"/>
              </a:rPr>
              <a:t>	</a:t>
            </a:r>
            <a:endParaRPr lang="zh-CN" altLang="en-US" sz="1200" spc="-940" dirty="0">
              <a:solidFill>
                <a:srgbClr val="FE1217"/>
              </a:solidFill>
              <a:latin typeface="宋体"/>
              <a:ea typeface="宋体"/>
            </a:endParaRP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10"/>
              </a:lnSpc>
            </a:pPr>
            <a:endParaRPr lang="en-US" dirty="0"/>
          </a:p>
          <a:p>
            <a:pPr marL="0" indent="980638">
              <a:lnSpc>
                <a:spcPct val="100000"/>
              </a:lnSpc>
            </a:pPr>
            <a:endParaRPr lang="zh-CN" altLang="zh-CN" dirty="0">
              <a:latin typeface="Times New Roman" panose="02020603050405020304" pitchFamily="18" charset="0"/>
              <a:ea typeface="Times New Roman" panose="02020603050405020304" pitchFamily="18" charset="0"/>
              <a:cs typeface="Arial" panose="020B0604020202020204" pitchFamily="34" charset="0"/>
            </a:endParaRPr>
          </a:p>
          <a:p>
            <a:pPr>
              <a:lnSpc>
                <a:spcPts val="1589"/>
              </a:lnSpc>
            </a:pPr>
            <a:endParaRPr lang="en-US" dirty="0"/>
          </a:p>
        </p:txBody>
      </p:sp>
      <p:sp>
        <p:nvSpPr>
          <p:cNvPr id="81" name="Textfeld 11">
            <a:extLst>
              <a:ext uri="{FF2B5EF4-FFF2-40B4-BE49-F238E27FC236}">
                <a16:creationId xmlns:a16="http://schemas.microsoft.com/office/drawing/2014/main" id="{577CBB69-7290-8944-9307-FE8D86EACF09}"/>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7</a:t>
            </a:r>
          </a:p>
        </p:txBody>
      </p:sp>
      <p:pic>
        <p:nvPicPr>
          <p:cNvPr id="345" name="Picture 345"/>
          <p:cNvPicPr>
            <a:picLocks noChangeAspect="1"/>
          </p:cNvPicPr>
          <p:nvPr/>
        </p:nvPicPr>
        <p:blipFill>
          <a:blip r:embed="rId4"/>
          <a:stretch>
            <a:fillRect/>
          </a:stretch>
        </p:blipFill>
        <p:spPr>
          <a:xfrm>
            <a:off x="4843992" y="3136320"/>
            <a:ext cx="762000" cy="640737"/>
          </a:xfrm>
          <a:prstGeom prst="rect">
            <a:avLst/>
          </a:prstGeom>
        </p:spPr>
      </p:pic>
      <p:pic>
        <p:nvPicPr>
          <p:cNvPr id="348" name="Picture 348"/>
          <p:cNvPicPr>
            <a:picLocks noChangeAspect="1"/>
          </p:cNvPicPr>
          <p:nvPr/>
        </p:nvPicPr>
        <p:blipFill rotWithShape="1">
          <a:blip r:embed="rId5"/>
          <a:srcRect b="80317"/>
          <a:stretch/>
        </p:blipFill>
        <p:spPr>
          <a:xfrm>
            <a:off x="304800" y="1137339"/>
            <a:ext cx="1485900" cy="738664"/>
          </a:xfrm>
          <a:prstGeom prst="rect">
            <a:avLst/>
          </a:prstGeom>
        </p:spPr>
      </p:pic>
      <p:pic>
        <p:nvPicPr>
          <p:cNvPr id="349" name="Picture 349"/>
          <p:cNvPicPr>
            <a:picLocks noChangeAspect="1"/>
          </p:cNvPicPr>
          <p:nvPr/>
        </p:nvPicPr>
        <p:blipFill>
          <a:blip r:embed="rId6"/>
          <a:stretch>
            <a:fillRect/>
          </a:stretch>
        </p:blipFill>
        <p:spPr>
          <a:xfrm>
            <a:off x="1836420" y="1326865"/>
            <a:ext cx="2308860" cy="392311"/>
          </a:xfrm>
          <a:prstGeom prst="rect">
            <a:avLst/>
          </a:prstGeom>
        </p:spPr>
      </p:pic>
      <p:sp>
        <p:nvSpPr>
          <p:cNvPr id="3" name="Freeform 349"/>
          <p:cNvSpPr/>
          <p:nvPr/>
        </p:nvSpPr>
        <p:spPr>
          <a:xfrm>
            <a:off x="4376920" y="1326865"/>
            <a:ext cx="387350" cy="4254719"/>
          </a:xfrm>
          <a:custGeom>
            <a:avLst/>
            <a:gdLst>
              <a:gd name="connsiteX0" fmla="*/ 25400 w 387350"/>
              <a:gd name="connsiteY0" fmla="*/ 27940 h 4806950"/>
              <a:gd name="connsiteX1" fmla="*/ 207518 w 387350"/>
              <a:gd name="connsiteY1" fmla="*/ 58293 h 4806950"/>
              <a:gd name="connsiteX2" fmla="*/ 207518 w 387350"/>
              <a:gd name="connsiteY2" fmla="*/ 2387981 h 4806950"/>
              <a:gd name="connsiteX3" fmla="*/ 389636 w 387350"/>
              <a:gd name="connsiteY3" fmla="*/ 2418334 h 4806950"/>
              <a:gd name="connsiteX4" fmla="*/ 207518 w 387350"/>
              <a:gd name="connsiteY4" fmla="*/ 2448687 h 4806950"/>
              <a:gd name="connsiteX5" fmla="*/ 207518 w 387350"/>
              <a:gd name="connsiteY5" fmla="*/ 4778375 h 4806950"/>
              <a:gd name="connsiteX6" fmla="*/ 25400 w 387350"/>
              <a:gd name="connsiteY6" fmla="*/ 4808728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25400" y="27940"/>
                </a:moveTo>
                <a:cubicBezTo>
                  <a:pt x="125984" y="27940"/>
                  <a:pt x="207518" y="41529"/>
                  <a:pt x="207518" y="58293"/>
                </a:cubicBezTo>
                <a:lnTo>
                  <a:pt x="207518" y="2387981"/>
                </a:lnTo>
                <a:cubicBezTo>
                  <a:pt x="207518" y="2404745"/>
                  <a:pt x="289052" y="2418334"/>
                  <a:pt x="389636" y="2418334"/>
                </a:cubicBezTo>
                <a:cubicBezTo>
                  <a:pt x="289052" y="2418334"/>
                  <a:pt x="207518" y="2431923"/>
                  <a:pt x="207518" y="2448687"/>
                </a:cubicBezTo>
                <a:lnTo>
                  <a:pt x="207518" y="4778375"/>
                </a:lnTo>
                <a:cubicBezTo>
                  <a:pt x="207518" y="4795139"/>
                  <a:pt x="125971" y="4808728"/>
                  <a:pt x="25400" y="4808728"/>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0" name="Freeform 350"/>
          <p:cNvSpPr/>
          <p:nvPr/>
        </p:nvSpPr>
        <p:spPr>
          <a:xfrm>
            <a:off x="5645150" y="1326865"/>
            <a:ext cx="387350" cy="4254719"/>
          </a:xfrm>
          <a:custGeom>
            <a:avLst/>
            <a:gdLst>
              <a:gd name="connsiteX0" fmla="*/ 392176 w 387350"/>
              <a:gd name="connsiteY0" fmla="*/ 4808728 h 4806950"/>
              <a:gd name="connsiteX1" fmla="*/ 210820 w 387350"/>
              <a:gd name="connsiteY1" fmla="*/ 4778502 h 4806950"/>
              <a:gd name="connsiteX2" fmla="*/ 210820 w 387350"/>
              <a:gd name="connsiteY2" fmla="*/ 2448560 h 4806950"/>
              <a:gd name="connsiteX3" fmla="*/ 29464 w 387350"/>
              <a:gd name="connsiteY3" fmla="*/ 2418334 h 4806950"/>
              <a:gd name="connsiteX4" fmla="*/ 210820 w 387350"/>
              <a:gd name="connsiteY4" fmla="*/ 2388108 h 4806950"/>
              <a:gd name="connsiteX5" fmla="*/ 210820 w 387350"/>
              <a:gd name="connsiteY5" fmla="*/ 58166 h 4806950"/>
              <a:gd name="connsiteX6" fmla="*/ 392176 w 387350"/>
              <a:gd name="connsiteY6" fmla="*/ 27940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392176" y="4808728"/>
                </a:moveTo>
                <a:cubicBezTo>
                  <a:pt x="292011" y="4808728"/>
                  <a:pt x="210820" y="4795190"/>
                  <a:pt x="210820" y="4778502"/>
                </a:cubicBezTo>
                <a:lnTo>
                  <a:pt x="210820" y="2448560"/>
                </a:lnTo>
                <a:cubicBezTo>
                  <a:pt x="210820" y="2431872"/>
                  <a:pt x="129628" y="2418334"/>
                  <a:pt x="29464" y="2418334"/>
                </a:cubicBezTo>
                <a:cubicBezTo>
                  <a:pt x="129628" y="2418334"/>
                  <a:pt x="210820" y="2404796"/>
                  <a:pt x="210820" y="2388108"/>
                </a:cubicBezTo>
                <a:lnTo>
                  <a:pt x="210820" y="58166"/>
                </a:lnTo>
                <a:cubicBezTo>
                  <a:pt x="210820" y="41478"/>
                  <a:pt x="292011" y="27940"/>
                  <a:pt x="392176" y="27940"/>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5" name="TextBox 355"/>
          <p:cNvSpPr txBox="1"/>
          <p:nvPr/>
        </p:nvSpPr>
        <p:spPr>
          <a:xfrm>
            <a:off x="6459018" y="1340710"/>
            <a:ext cx="2449625" cy="1471060"/>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    5 quality</a:t>
            </a:r>
            <a:r>
              <a:rPr lang="en-US" altLang="zh-CN" sz="1800" b="1" spc="-30" dirty="0">
                <a:solidFill>
                  <a:srgbClr val="000000"/>
                </a:solidFill>
                <a:latin typeface="Arial"/>
                <a:cs typeface="Arial"/>
              </a:rPr>
              <a:t> </a:t>
            </a:r>
            <a:r>
              <a:rPr lang="en-US" altLang="zh-CN" sz="1800" b="1" dirty="0">
                <a:solidFill>
                  <a:srgbClr val="000000"/>
                </a:solidFill>
                <a:latin typeface="Arial"/>
                <a:ea typeface="Arial"/>
              </a:rPr>
              <a:t>values:</a:t>
            </a:r>
          </a:p>
          <a:p>
            <a:pPr marL="0">
              <a:lnSpc>
                <a:spcPct val="100000"/>
              </a:lnSpc>
            </a:pPr>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sz="1800" dirty="0">
                <a:solidFill>
                  <a:srgbClr val="000000"/>
                </a:solidFill>
                <a:latin typeface="Arial"/>
                <a:ea typeface="Arial"/>
              </a:rPr>
              <a:t>Part weight </a:t>
            </a:r>
            <a:r>
              <a:rPr lang="zh-CN" altLang="en-US" sz="1800" dirty="0">
                <a:solidFill>
                  <a:srgbClr val="000000"/>
                </a:solidFill>
                <a:latin typeface="Arial"/>
                <a:ea typeface="Arial"/>
              </a:rPr>
              <a:t> </a:t>
            </a:r>
            <a:r>
              <a:rPr lang="en-US" altLang="zh-CN" sz="1200" dirty="0">
                <a:solidFill>
                  <a:srgbClr val="000000"/>
                </a:solidFill>
                <a:latin typeface="Arial"/>
                <a:ea typeface="Arial"/>
              </a:rPr>
              <a:t> </a:t>
            </a:r>
            <a:r>
              <a:rPr lang="en-US" altLang="zh-CN" sz="1800" dirty="0">
                <a:solidFill>
                  <a:srgbClr val="000000"/>
                </a:solidFill>
                <a:latin typeface="Arial"/>
                <a:ea typeface="Arial"/>
              </a:rPr>
              <a:t> [g]</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Length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Height     </a:t>
            </a:r>
            <a:r>
              <a:rPr lang="en-US" sz="105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Width      </a:t>
            </a:r>
            <a:r>
              <a:rPr lang="en-US" sz="140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Angle      </a:t>
            </a:r>
            <a:r>
              <a:rPr lang="en-US" sz="1600" dirty="0">
                <a:solidFill>
                  <a:srgbClr val="000000"/>
                </a:solidFill>
                <a:latin typeface="Arial"/>
              </a:rPr>
              <a:t>  </a:t>
            </a:r>
            <a:r>
              <a:rPr lang="en-US" dirty="0">
                <a:solidFill>
                  <a:srgbClr val="000000"/>
                </a:solidFill>
                <a:latin typeface="Arial"/>
              </a:rPr>
              <a:t>     [</a:t>
            </a:r>
            <a:r>
              <a:rPr lang="en-GB" altLang="zh-CN" dirty="0"/>
              <a:t>°</a:t>
            </a:r>
            <a:r>
              <a:rPr lang="en-US" dirty="0">
                <a:solidFill>
                  <a:srgbClr val="000000"/>
                </a:solidFill>
                <a:latin typeface="Arial"/>
              </a:rPr>
              <a:t>]</a:t>
            </a:r>
            <a:endParaRPr lang="en-US" dirty="0"/>
          </a:p>
        </p:txBody>
      </p:sp>
      <mc:AlternateContent xmlns:mc="http://schemas.openxmlformats.org/markup-compatibility/2006" xmlns:a14="http://schemas.microsoft.com/office/drawing/2010/main">
        <mc:Choice Requires="a14">
          <p:sp>
            <p:nvSpPr>
              <p:cNvPr id="17" name="TextBox 355">
                <a:extLst>
                  <a:ext uri="{FF2B5EF4-FFF2-40B4-BE49-F238E27FC236}">
                    <a16:creationId xmlns:a16="http://schemas.microsoft.com/office/drawing/2014/main" id="{F26D0AA5-1D37-1348-9245-8CAECB5C211E}"/>
                  </a:ext>
                </a:extLst>
              </p:cNvPr>
              <p:cNvSpPr txBox="1"/>
              <p:nvPr/>
            </p:nvSpPr>
            <p:spPr>
              <a:xfrm>
                <a:off x="663544" y="4276315"/>
                <a:ext cx="3883665" cy="1384995"/>
              </a:xfrm>
              <a:prstGeom prst="rect">
                <a:avLst/>
              </a:prstGeom>
              <a:noFill/>
            </p:spPr>
            <p:txBody>
              <a:bodyPr wrap="square" lIns="0" tIns="0" rIns="0" bIns="0" rtlCol="0">
                <a:spAutoFit/>
              </a:bodyPr>
              <a:lstStyle/>
              <a:p>
                <a:pPr marL="0"/>
                <a:r>
                  <a:rPr lang="en-US" altLang="zh-CN" sz="1800" b="1" spc="-5" dirty="0">
                    <a:solidFill>
                      <a:srgbClr val="000000"/>
                    </a:solidFill>
                    <a:latin typeface="Arial"/>
                    <a:ea typeface="Arial"/>
                  </a:rPr>
                  <a:t>    220 material properties</a:t>
                </a:r>
                <a:r>
                  <a:rPr lang="en-US" altLang="zh-CN" sz="1800" b="1" dirty="0">
                    <a:solidFill>
                      <a:srgbClr val="000000"/>
                    </a:solidFill>
                    <a:latin typeface="Arial"/>
                    <a:ea typeface="Arial"/>
                  </a:rPr>
                  <a:t>: </a:t>
                </a:r>
              </a:p>
              <a:p>
                <a:pPr marL="0"/>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dirty="0">
                    <a:solidFill>
                      <a:srgbClr val="000000"/>
                    </a:solidFill>
                    <a:ea typeface="Arial"/>
                  </a:rPr>
                  <a:t>Solid density                   [</a:t>
                </a:r>
                <a:r>
                  <a:rPr lang="en-GB" altLang="zh-CN" dirty="0"/>
                  <a:t>kg/m</a:t>
                </a:r>
                <a:r>
                  <a:rPr lang="en-GB" altLang="zh-CN" baseline="30000" dirty="0"/>
                  <a:t>3</a:t>
                </a:r>
                <a:r>
                  <a:rPr lang="en-US" altLang="zh-CN" sz="1800" dirty="0">
                    <a:solidFill>
                      <a:srgbClr val="000000"/>
                    </a:solidFill>
                    <a:latin typeface="Arial"/>
                    <a:ea typeface="Arial"/>
                  </a:rPr>
                  <a:t>]</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altLang="zh-CN" dirty="0">
                    <a:solidFill>
                      <a:srgbClr val="000000"/>
                    </a:solidFill>
                  </a:rPr>
                  <a:t>Melt density                    [</a:t>
                </a:r>
                <a:r>
                  <a:rPr lang="en-GB" altLang="zh-CN" dirty="0"/>
                  <a:t>kg/m</a:t>
                </a:r>
                <a:r>
                  <a:rPr lang="en-GB" altLang="zh-CN" baseline="30000" dirty="0"/>
                  <a:t>3</a:t>
                </a:r>
                <a:r>
                  <a:rPr lang="en-US" altLang="zh-CN" dirty="0">
                    <a:solidFill>
                      <a:srgbClr val="000000"/>
                    </a:solidFill>
                  </a:rPr>
                  <a:t>]</a:t>
                </a:r>
                <a:endParaRPr lang="en-US" altLang="zh-CN" sz="1800" dirty="0">
                  <a:solidFill>
                    <a:srgbClr val="000000"/>
                  </a:solidFill>
                  <a:latin typeface="Arial"/>
                  <a:ea typeface="Arial"/>
                </a:endParaRP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GB" altLang="zh-CN" dirty="0"/>
                  <a:t>Thermal conductivity</a:t>
                </a:r>
                <a:r>
                  <a:rPr lang="en-US" dirty="0">
                    <a:solidFill>
                      <a:srgbClr val="000000"/>
                    </a:solidFill>
                    <a:latin typeface="Arial"/>
                  </a:rPr>
                  <a:t>      [</a:t>
                </a:r>
                <a14:m>
                  <m:oMath xmlns:m="http://schemas.openxmlformats.org/officeDocument/2006/math">
                    <m:r>
                      <a:rPr lang="en-GB" altLang="zh-CN" i="1">
                        <a:latin typeface="Cambria Math" panose="02040503050406030204" pitchFamily="18" charset="0"/>
                      </a:rPr>
                      <m:t>𝑊</m:t>
                    </m:r>
                    <m:r>
                      <a:rPr lang="en-GB" altLang="zh-CN" i="1">
                        <a:latin typeface="Cambria Math" panose="02040503050406030204" pitchFamily="18" charset="0"/>
                      </a:rPr>
                      <m:t>/</m:t>
                    </m:r>
                    <m:r>
                      <a:rPr lang="en-GB" altLang="zh-CN" i="1">
                        <a:latin typeface="Cambria Math" panose="02040503050406030204" pitchFamily="18" charset="0"/>
                      </a:rPr>
                      <m:t>𝑚</m:t>
                    </m:r>
                    <m:r>
                      <a:rPr lang="en-GB" altLang="zh-CN" i="1">
                        <a:latin typeface="Cambria Math" panose="02040503050406030204" pitchFamily="18" charset="0"/>
                      </a:rPr>
                      <m:t>∙℃</m:t>
                    </m:r>
                  </m:oMath>
                </a14:m>
                <a:r>
                  <a:rPr lang="zh-CN" altLang="zh-CN" dirty="0">
                    <a:effectLst/>
                  </a:rPr>
                  <a:t> </a:t>
                </a:r>
                <a:r>
                  <a:rPr lang="en-US" dirty="0">
                    <a:solidFill>
                      <a:srgbClr val="000000"/>
                    </a:solidFill>
                    <a:latin typeface="Arial"/>
                  </a:rPr>
                  <a:t>]    </a:t>
                </a:r>
              </a:p>
              <a:p>
                <a:r>
                  <a:rPr lang="en-US" dirty="0"/>
                  <a:t>     ……</a:t>
                </a:r>
              </a:p>
            </p:txBody>
          </p:sp>
        </mc:Choice>
        <mc:Fallback xmlns="">
          <p:sp>
            <p:nvSpPr>
              <p:cNvPr id="17" name="TextBox 355">
                <a:extLst>
                  <a:ext uri="{FF2B5EF4-FFF2-40B4-BE49-F238E27FC236}">
                    <a16:creationId xmlns:a16="http://schemas.microsoft.com/office/drawing/2014/main" id="{F26D0AA5-1D37-1348-9245-8CAECB5C211E}"/>
                  </a:ext>
                </a:extLst>
              </p:cNvPr>
              <p:cNvSpPr txBox="1">
                <a:spLocks noRot="1" noChangeAspect="1" noMove="1" noResize="1" noEditPoints="1" noAdjustHandles="1" noChangeArrowheads="1" noChangeShapeType="1" noTextEdit="1"/>
              </p:cNvSpPr>
              <p:nvPr/>
            </p:nvSpPr>
            <p:spPr>
              <a:xfrm>
                <a:off x="663544" y="4276315"/>
                <a:ext cx="3883665" cy="1384995"/>
              </a:xfrm>
              <a:prstGeom prst="rect">
                <a:avLst/>
              </a:prstGeom>
              <a:blipFill>
                <a:blip r:embed="rId7"/>
                <a:stretch>
                  <a:fillRect l="-3909" t="-4545" r="-912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99C17D-5D04-E343-AD8E-D26E503D9111}"/>
                  </a:ext>
                </a:extLst>
              </p:cNvPr>
              <p:cNvSpPr txBox="1"/>
              <p:nvPr/>
            </p:nvSpPr>
            <p:spPr bwMode="auto">
              <a:xfrm>
                <a:off x="560390" y="2142003"/>
                <a:ext cx="4333080" cy="1503027"/>
              </a:xfrm>
              <a:prstGeom prst="rect">
                <a:avLst/>
              </a:prstGeom>
              <a:noFill/>
              <a:ln>
                <a:noFill/>
              </a:ln>
            </p:spPr>
            <p:txBody>
              <a:bodyPr vert="horz" wrap="square" lIns="91440" tIns="45720" rIns="91440" bIns="45720" numCol="1" rtlCol="0" anchor="t" anchorCtr="0" compatLnSpc="1">
                <a:noAutofit/>
              </a:bodyPr>
              <a:lstStyle/>
              <a:p>
                <a:pPr>
                  <a:buClr>
                    <a:srgbClr val="00AC5B"/>
                  </a:buClr>
                </a:pPr>
                <a:r>
                  <a:rPr lang="en-US" altLang="zh-CN" b="1" dirty="0">
                    <a:solidFill>
                      <a:srgbClr val="000000"/>
                    </a:solidFill>
                    <a:ea typeface="Arial"/>
                  </a:rPr>
                  <a:t>    6 machine settings:</a:t>
                </a:r>
                <a:r>
                  <a:rPr lang="en-US" altLang="zh-CN" b="1" spc="104" dirty="0">
                    <a:solidFill>
                      <a:srgbClr val="000000"/>
                    </a:solidFill>
                    <a:cs typeface="Arial"/>
                  </a:rPr>
                  <a:t> </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kumimoji="1" lang="en-US" altLang="zh-CN" dirty="0">
                    <a:solidFill>
                      <a:prstClr val="black"/>
                    </a:solidFill>
                    <a:latin typeface="Arial" panose="020B0604020202020204" pitchFamily="34" charset="0"/>
                    <a:cs typeface="Arial" panose="020B0604020202020204" pitchFamily="34" charset="0"/>
                  </a:rPr>
                  <a:t>Holding pressure.      </a:t>
                </a:r>
                <a:r>
                  <a:rPr kumimoji="1" lang="en-US" altLang="zh-CN" sz="1200" dirty="0">
                    <a:solidFill>
                      <a:prstClr val="black"/>
                    </a:solidFill>
                    <a:latin typeface="Arial" panose="020B0604020202020204" pitchFamily="34" charset="0"/>
                    <a:cs typeface="Arial" panose="020B0604020202020204" pitchFamily="34" charset="0"/>
                  </a:rPr>
                  <a:t>  </a:t>
                </a:r>
                <a:r>
                  <a:rPr kumimoji="1" lang="en-US" altLang="zh-CN" dirty="0">
                    <a:solidFill>
                      <a:prstClr val="black"/>
                    </a:solidFill>
                    <a:latin typeface="Arial" panose="020B0604020202020204" pitchFamily="34" charset="0"/>
                    <a:cs typeface="Arial" panose="020B0604020202020204" pitchFamily="34" charset="0"/>
                  </a:rPr>
                  <a:t>     [</a:t>
                </a:r>
                <a:r>
                  <a:rPr lang="en-GB" altLang="zh-CN" dirty="0"/>
                  <a:t>bar</a:t>
                </a:r>
                <a:r>
                  <a:rPr kumimoji="1" lang="en-US" altLang="zh-CN" dirty="0">
                    <a:solidFill>
                      <a:prstClr val="black"/>
                    </a:solidFill>
                    <a:latin typeface="Arial" panose="020B0604020202020204" pitchFamily="34" charset="0"/>
                    <a:cs typeface="Arial" panose="020B0604020202020204" pitchFamily="34" charset="0"/>
                  </a:rPr>
                  <a:t>]</a:t>
                </a:r>
              </a:p>
              <a:p>
                <a:pPr marL="266700" indent="-266700">
                  <a:buClr>
                    <a:srgbClr val="00AC5B"/>
                  </a:buClr>
                  <a:buFont typeface="Wingdings" panose="05000000000000000000" pitchFamily="2" charset="2"/>
                  <a:buChar char="§"/>
                </a:pPr>
                <a:r>
                  <a:rPr lang="en-GB" altLang="zh-CN" dirty="0"/>
                  <a:t>Holding pressure time  </a:t>
                </a:r>
                <a:r>
                  <a:rPr lang="en-GB" altLang="zh-CN" sz="1600" dirty="0"/>
                  <a:t> </a:t>
                </a:r>
                <a:r>
                  <a:rPr lang="en-GB" altLang="zh-CN" sz="1400" dirty="0"/>
                  <a:t> </a:t>
                </a:r>
                <a:r>
                  <a:rPr lang="en-GB" altLang="zh-CN" sz="1600" dirty="0"/>
                  <a:t> </a:t>
                </a:r>
                <a:r>
                  <a:rPr lang="en-GB" altLang="zh-CN" dirty="0"/>
                  <a:t> [s]</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lang="en-US" altLang="zh-CN" dirty="0">
                    <a:solidFill>
                      <a:srgbClr val="000000"/>
                    </a:solidFill>
                    <a:ea typeface="Arial"/>
                  </a:rPr>
                  <a:t>Melt</a:t>
                </a:r>
                <a:r>
                  <a:rPr lang="en-US" altLang="zh-CN" dirty="0">
                    <a:solidFill>
                      <a:srgbClr val="000000"/>
                    </a:solidFill>
                    <a:cs typeface="Arial"/>
                  </a:rPr>
                  <a:t> </a:t>
                </a:r>
                <a:r>
                  <a:rPr lang="en-US" altLang="zh-CN" dirty="0">
                    <a:solidFill>
                      <a:srgbClr val="000000"/>
                    </a:solidFill>
                    <a:ea typeface="Arial"/>
                  </a:rPr>
                  <a:t>temperature    </a:t>
                </a:r>
                <a:r>
                  <a:rPr lang="en-US" altLang="zh-CN" sz="1200" dirty="0">
                    <a:solidFill>
                      <a:srgbClr val="000000"/>
                    </a:solidFill>
                    <a:ea typeface="Arial"/>
                  </a:rPr>
                  <a:t>  </a:t>
                </a:r>
                <a:r>
                  <a:rPr lang="en-US" altLang="zh-CN" dirty="0">
                    <a:solidFill>
                      <a:srgbClr val="000000"/>
                    </a:solidFill>
                    <a:ea typeface="Arial"/>
                  </a:rPr>
                  <a:t>        [</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p>
              <a:p>
                <a:pPr marL="266700" indent="-266700">
                  <a:buClr>
                    <a:srgbClr val="00AC5B"/>
                  </a:buClr>
                  <a:buFont typeface="Wingdings" panose="05000000000000000000" pitchFamily="2" charset="2"/>
                  <a:buChar char="§"/>
                </a:pPr>
                <a:r>
                  <a:rPr lang="en-GB" altLang="zh-CN" dirty="0"/>
                  <a:t>Cavity wall temperature   </a:t>
                </a:r>
                <a:r>
                  <a:rPr lang="en-US" altLang="zh-CN" dirty="0">
                    <a:solidFill>
                      <a:srgbClr val="000000"/>
                    </a:solidFill>
                    <a:ea typeface="Arial"/>
                  </a:rPr>
                  <a:t>[</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endParaRPr lang="en-GB" altLang="zh-CN" dirty="0"/>
              </a:p>
              <a:p>
                <a:pPr marL="266700" indent="-266700">
                  <a:buClr>
                    <a:srgbClr val="00AC5B"/>
                  </a:buClr>
                  <a:buFont typeface="Wingdings" panose="05000000000000000000" pitchFamily="2" charset="2"/>
                  <a:buChar char="§"/>
                </a:pPr>
                <a:r>
                  <a:rPr lang="en-US" altLang="zh-CN" dirty="0">
                    <a:solidFill>
                      <a:srgbClr val="000000"/>
                    </a:solidFill>
                    <a:ea typeface="Arial"/>
                  </a:rPr>
                  <a:t>Cooling</a:t>
                </a:r>
                <a:r>
                  <a:rPr lang="en-US" altLang="zh-CN" spc="-119" dirty="0">
                    <a:solidFill>
                      <a:srgbClr val="000000"/>
                    </a:solidFill>
                    <a:cs typeface="Arial"/>
                  </a:rPr>
                  <a:t> </a:t>
                </a:r>
                <a:r>
                  <a:rPr lang="en-US" altLang="zh-CN" dirty="0">
                    <a:solidFill>
                      <a:srgbClr val="000000"/>
                    </a:solidFill>
                    <a:ea typeface="Arial"/>
                  </a:rPr>
                  <a:t>time             </a:t>
                </a:r>
                <a:r>
                  <a:rPr lang="en-US" altLang="zh-CN" sz="1600" dirty="0">
                    <a:solidFill>
                      <a:srgbClr val="000000"/>
                    </a:solidFill>
                    <a:ea typeface="Arial"/>
                  </a:rPr>
                  <a:t>   </a:t>
                </a:r>
                <a:r>
                  <a:rPr lang="en-US" altLang="zh-CN" dirty="0">
                    <a:solidFill>
                      <a:srgbClr val="000000"/>
                    </a:solidFill>
                    <a:ea typeface="Arial"/>
                  </a:rPr>
                  <a:t>     </a:t>
                </a:r>
                <a:r>
                  <a:rPr lang="en-GB" altLang="zh-CN" dirty="0"/>
                  <a:t>[s]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r>
                  <a:rPr lang="en-GB" altLang="zh-CN" dirty="0"/>
                  <a:t>Injection flow rate            [cm³/s]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endParaRPr kumimoji="1" lang="en-US" altLang="zh-CN" dirty="0">
                  <a:solidFill>
                    <a:prstClr val="black"/>
                  </a:solidFill>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6699C17D-5D04-E343-AD8E-D26E503D9111}"/>
                  </a:ext>
                </a:extLst>
              </p:cNvPr>
              <p:cNvSpPr txBox="1">
                <a:spLocks noRot="1" noChangeAspect="1" noMove="1" noResize="1" noEditPoints="1" noAdjustHandles="1" noChangeArrowheads="1" noChangeShapeType="1" noTextEdit="1"/>
              </p:cNvSpPr>
              <p:nvPr/>
            </p:nvSpPr>
            <p:spPr bwMode="auto">
              <a:xfrm>
                <a:off x="560390" y="2142003"/>
                <a:ext cx="4333080" cy="1503027"/>
              </a:xfrm>
              <a:prstGeom prst="rect">
                <a:avLst/>
              </a:prstGeom>
              <a:blipFill>
                <a:blip r:embed="rId8"/>
                <a:stretch>
                  <a:fillRect l="-877" t="-1667" b="-39167"/>
                </a:stretch>
              </a:blipFill>
              <a:ln>
                <a:noFill/>
              </a:ln>
            </p:spPr>
            <p:txBody>
              <a:bodyPr/>
              <a:lstStyle/>
              <a:p>
                <a:r>
                  <a:rPr lang="zh-CN" altLang="en-US">
                    <a:noFill/>
                  </a:rPr>
                  <a:t> </a:t>
                </a:r>
              </a:p>
            </p:txBody>
          </p:sp>
        </mc:Fallback>
      </mc:AlternateContent>
      <p:grpSp>
        <p:nvGrpSpPr>
          <p:cNvPr id="49" name="Gruppieren 95">
            <a:extLst>
              <a:ext uri="{FF2B5EF4-FFF2-40B4-BE49-F238E27FC236}">
                <a16:creationId xmlns:a16="http://schemas.microsoft.com/office/drawing/2014/main" id="{0BE89DA4-04DD-6A42-B61A-5147C358184E}"/>
              </a:ext>
            </a:extLst>
          </p:cNvPr>
          <p:cNvGrpSpPr/>
          <p:nvPr/>
        </p:nvGrpSpPr>
        <p:grpSpPr>
          <a:xfrm>
            <a:off x="6007645" y="3048535"/>
            <a:ext cx="3914045" cy="1824369"/>
            <a:chOff x="278362" y="1770173"/>
            <a:chExt cx="8079811" cy="4254874"/>
          </a:xfrm>
        </p:grpSpPr>
        <p:pic>
          <p:nvPicPr>
            <p:cNvPr id="50" name="Grafik 3">
              <a:extLst>
                <a:ext uri="{FF2B5EF4-FFF2-40B4-BE49-F238E27FC236}">
                  <a16:creationId xmlns:a16="http://schemas.microsoft.com/office/drawing/2014/main" id="{63F17E26-A21E-7B41-9D8A-6CAEDC3B9FEF}"/>
                </a:ext>
              </a:extLst>
            </p:cNvPr>
            <p:cNvPicPr>
              <a:picLocks noChangeAspect="1"/>
            </p:cNvPicPr>
            <p:nvPr/>
          </p:nvPicPr>
          <p:blipFill>
            <a:blip r:embed="rId9"/>
            <a:stretch>
              <a:fillRect/>
            </a:stretch>
          </p:blipFill>
          <p:spPr>
            <a:xfrm>
              <a:off x="982331" y="1770173"/>
              <a:ext cx="4620270" cy="4124901"/>
            </a:xfrm>
            <a:prstGeom prst="rect">
              <a:avLst/>
            </a:prstGeom>
          </p:spPr>
        </p:pic>
        <p:cxnSp>
          <p:nvCxnSpPr>
            <p:cNvPr id="51" name="Gerader Verbinder 5">
              <a:extLst>
                <a:ext uri="{FF2B5EF4-FFF2-40B4-BE49-F238E27FC236}">
                  <a16:creationId xmlns:a16="http://schemas.microsoft.com/office/drawing/2014/main" id="{638D2E59-B57C-C341-BE97-E10A53327C17}"/>
                </a:ext>
              </a:extLst>
            </p:cNvPr>
            <p:cNvCxnSpPr/>
            <p:nvPr/>
          </p:nvCxnSpPr>
          <p:spPr>
            <a:xfrm>
              <a:off x="961374" y="4258929"/>
              <a:ext cx="2850606" cy="1651473"/>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Gerader Verbinder 6">
              <a:extLst>
                <a:ext uri="{FF2B5EF4-FFF2-40B4-BE49-F238E27FC236}">
                  <a16:creationId xmlns:a16="http://schemas.microsoft.com/office/drawing/2014/main" id="{500BAC6D-09CC-0342-BBAE-4587E1C5BAEE}"/>
                </a:ext>
              </a:extLst>
            </p:cNvPr>
            <p:cNvCxnSpPr/>
            <p:nvPr/>
          </p:nvCxnSpPr>
          <p:spPr>
            <a:xfrm flipV="1">
              <a:off x="4223821" y="5113862"/>
              <a:ext cx="1399737" cy="79654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Gerader Verbinder 10">
              <a:extLst>
                <a:ext uri="{FF2B5EF4-FFF2-40B4-BE49-F238E27FC236}">
                  <a16:creationId xmlns:a16="http://schemas.microsoft.com/office/drawing/2014/main" id="{63F9D52D-E217-A440-AA91-388AE98753C4}"/>
                </a:ext>
              </a:extLst>
            </p:cNvPr>
            <p:cNvCxnSpPr/>
            <p:nvPr/>
          </p:nvCxnSpPr>
          <p:spPr>
            <a:xfrm flipV="1">
              <a:off x="990711" y="2535551"/>
              <a:ext cx="0" cy="160658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54" name="Textfeld 13">
              <a:extLst>
                <a:ext uri="{FF2B5EF4-FFF2-40B4-BE49-F238E27FC236}">
                  <a16:creationId xmlns:a16="http://schemas.microsoft.com/office/drawing/2014/main" id="{99C6E81C-4836-4E42-BF7C-6FCD57070E4F}"/>
                </a:ext>
              </a:extLst>
            </p:cNvPr>
            <p:cNvSpPr txBox="1"/>
            <p:nvPr/>
          </p:nvSpPr>
          <p:spPr bwMode="auto">
            <a:xfrm rot="1837493">
              <a:off x="1242447" y="4994582"/>
              <a:ext cx="1930782" cy="826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Length</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5" name="Textfeld 14">
              <a:extLst>
                <a:ext uri="{FF2B5EF4-FFF2-40B4-BE49-F238E27FC236}">
                  <a16:creationId xmlns:a16="http://schemas.microsoft.com/office/drawing/2014/main" id="{87CC3731-6D4D-9440-A9D5-A6FCD9853CC0}"/>
                </a:ext>
              </a:extLst>
            </p:cNvPr>
            <p:cNvSpPr txBox="1"/>
            <p:nvPr/>
          </p:nvSpPr>
          <p:spPr bwMode="auto">
            <a:xfrm rot="16200000">
              <a:off x="-313234" y="3088028"/>
              <a:ext cx="1945672" cy="762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Height</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6" name="Textfeld 15">
              <a:extLst>
                <a:ext uri="{FF2B5EF4-FFF2-40B4-BE49-F238E27FC236}">
                  <a16:creationId xmlns:a16="http://schemas.microsoft.com/office/drawing/2014/main" id="{7AB448EF-49F2-C840-A2F4-50826E878C6E}"/>
                </a:ext>
              </a:extLst>
            </p:cNvPr>
            <p:cNvSpPr txBox="1"/>
            <p:nvPr/>
          </p:nvSpPr>
          <p:spPr bwMode="auto">
            <a:xfrm rot="19869468">
              <a:off x="4155557" y="5424349"/>
              <a:ext cx="1827874" cy="600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Width</a:t>
              </a:r>
              <a:endParaRPr lang="en-GB" sz="1600" dirty="0">
                <a:solidFill>
                  <a:prstClr val="black"/>
                </a:solidFill>
                <a:latin typeface="Arial" panose="020B0604020202020204" pitchFamily="34" charset="0"/>
                <a:cs typeface="Arial" panose="020B0604020202020204" pitchFamily="34" charset="0"/>
              </a:endParaRPr>
            </a:p>
          </p:txBody>
        </p:sp>
        <p:cxnSp>
          <p:nvCxnSpPr>
            <p:cNvPr id="62" name="Gerader Verbinder 28">
              <a:extLst>
                <a:ext uri="{FF2B5EF4-FFF2-40B4-BE49-F238E27FC236}">
                  <a16:creationId xmlns:a16="http://schemas.microsoft.com/office/drawing/2014/main" id="{7125CCA9-5394-0641-9D4C-756F60AACACE}"/>
                </a:ext>
              </a:extLst>
            </p:cNvPr>
            <p:cNvCxnSpPr/>
            <p:nvPr/>
          </p:nvCxnSpPr>
          <p:spPr>
            <a:xfrm>
              <a:off x="4015788" y="5831521"/>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Gerader Verbinder 34">
              <a:extLst>
                <a:ext uri="{FF2B5EF4-FFF2-40B4-BE49-F238E27FC236}">
                  <a16:creationId xmlns:a16="http://schemas.microsoft.com/office/drawing/2014/main" id="{2379CC72-7E58-D748-9DA0-CC0680DD978E}"/>
                </a:ext>
              </a:extLst>
            </p:cNvPr>
            <p:cNvCxnSpPr/>
            <p:nvPr/>
          </p:nvCxnSpPr>
          <p:spPr>
            <a:xfrm>
              <a:off x="5478933" y="4993120"/>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Gerader Verbinder 36">
              <a:extLst>
                <a:ext uri="{FF2B5EF4-FFF2-40B4-BE49-F238E27FC236}">
                  <a16:creationId xmlns:a16="http://schemas.microsoft.com/office/drawing/2014/main" id="{3E9FC942-2A66-A645-A76C-9D61182622A8}"/>
                </a:ext>
              </a:extLst>
            </p:cNvPr>
            <p:cNvCxnSpPr/>
            <p:nvPr/>
          </p:nvCxnSpPr>
          <p:spPr>
            <a:xfrm flipH="1">
              <a:off x="3785255" y="5831521"/>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Gerader Verbinder 41">
              <a:extLst>
                <a:ext uri="{FF2B5EF4-FFF2-40B4-BE49-F238E27FC236}">
                  <a16:creationId xmlns:a16="http://schemas.microsoft.com/office/drawing/2014/main" id="{6F4CC09B-B5C9-D742-BC73-1B80A4FB6B62}"/>
                </a:ext>
              </a:extLst>
            </p:cNvPr>
            <p:cNvCxnSpPr/>
            <p:nvPr/>
          </p:nvCxnSpPr>
          <p:spPr>
            <a:xfrm flipH="1">
              <a:off x="863410" y="4151017"/>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Gerader Verbinder 49">
              <a:extLst>
                <a:ext uri="{FF2B5EF4-FFF2-40B4-BE49-F238E27FC236}">
                  <a16:creationId xmlns:a16="http://schemas.microsoft.com/office/drawing/2014/main" id="{C27430E3-B803-934B-97A2-4D62594AFA7C}"/>
                </a:ext>
              </a:extLst>
            </p:cNvPr>
            <p:cNvCxnSpPr/>
            <p:nvPr/>
          </p:nvCxnSpPr>
          <p:spPr>
            <a:xfrm flipH="1" flipV="1">
              <a:off x="826196" y="2484459"/>
              <a:ext cx="958364" cy="138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Ellipse 52">
              <a:extLst>
                <a:ext uri="{FF2B5EF4-FFF2-40B4-BE49-F238E27FC236}">
                  <a16:creationId xmlns:a16="http://schemas.microsoft.com/office/drawing/2014/main" id="{6B6F902E-C236-1D46-924C-A5877F92FE88}"/>
                </a:ext>
              </a:extLst>
            </p:cNvPr>
            <p:cNvSpPr/>
            <p:nvPr/>
          </p:nvSpPr>
          <p:spPr>
            <a:xfrm>
              <a:off x="5154361" y="4589175"/>
              <a:ext cx="683437" cy="68343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68" name="Grafik 54">
              <a:extLst>
                <a:ext uri="{FF2B5EF4-FFF2-40B4-BE49-F238E27FC236}">
                  <a16:creationId xmlns:a16="http://schemas.microsoft.com/office/drawing/2014/main" id="{21E3784C-1A5E-1D46-8DA1-E58B0E593368}"/>
                </a:ext>
              </a:extLst>
            </p:cNvPr>
            <p:cNvPicPr>
              <a:picLocks noChangeAspect="1"/>
            </p:cNvPicPr>
            <p:nvPr/>
          </p:nvPicPr>
          <p:blipFill rotWithShape="1">
            <a:blip r:embed="rId10"/>
            <a:srcRect l="-638" r="65114" b="23536"/>
            <a:stretch>
              <a:fillRect/>
            </a:stretch>
          </p:blipFill>
          <p:spPr>
            <a:xfrm>
              <a:off x="6581686" y="3776371"/>
              <a:ext cx="1539754" cy="1740919"/>
            </a:xfrm>
            <a:prstGeom prst="rect">
              <a:avLst/>
            </a:prstGeom>
          </p:spPr>
        </p:pic>
        <p:sp>
          <p:nvSpPr>
            <p:cNvPr id="69" name="Bogen 66">
              <a:extLst>
                <a:ext uri="{FF2B5EF4-FFF2-40B4-BE49-F238E27FC236}">
                  <a16:creationId xmlns:a16="http://schemas.microsoft.com/office/drawing/2014/main" id="{65981554-A4E4-D347-B284-8E7A54E812FD}"/>
                </a:ext>
              </a:extLst>
            </p:cNvPr>
            <p:cNvSpPr/>
            <p:nvPr/>
          </p:nvSpPr>
          <p:spPr>
            <a:xfrm>
              <a:off x="6048338" y="3273739"/>
              <a:ext cx="1440000" cy="1440000"/>
            </a:xfrm>
            <a:prstGeom prst="arc">
              <a:avLst>
                <a:gd name="adj1" fmla="val 21457657"/>
                <a:gd name="adj2" fmla="val 547142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sz="1400"/>
            </a:p>
          </p:txBody>
        </p:sp>
        <p:sp>
          <p:nvSpPr>
            <p:cNvPr id="70" name="Textfeld 67">
              <a:extLst>
                <a:ext uri="{FF2B5EF4-FFF2-40B4-BE49-F238E27FC236}">
                  <a16:creationId xmlns:a16="http://schemas.microsoft.com/office/drawing/2014/main" id="{BC03E995-C76D-0A44-ABF6-0DAA513919B5}"/>
                </a:ext>
              </a:extLst>
            </p:cNvPr>
            <p:cNvSpPr txBox="1"/>
            <p:nvPr/>
          </p:nvSpPr>
          <p:spPr bwMode="auto">
            <a:xfrm rot="18900000">
              <a:off x="6907838" y="4163285"/>
              <a:ext cx="513837"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sz="1400" dirty="0">
                  <a:solidFill>
                    <a:prstClr val="black"/>
                  </a:solidFill>
                  <a:latin typeface="Arial" panose="020B0604020202020204" pitchFamily="34" charset="0"/>
                  <a:cs typeface="Arial" panose="020B0604020202020204" pitchFamily="34" charset="0"/>
                </a:rPr>
                <a:t>W°</a:t>
              </a:r>
            </a:p>
          </p:txBody>
        </p:sp>
        <p:cxnSp>
          <p:nvCxnSpPr>
            <p:cNvPr id="71" name="Gerader Verbinder 68">
              <a:extLst>
                <a:ext uri="{FF2B5EF4-FFF2-40B4-BE49-F238E27FC236}">
                  <a16:creationId xmlns:a16="http://schemas.microsoft.com/office/drawing/2014/main" id="{DFF773C2-6C72-0B40-8422-93369248AB31}"/>
                </a:ext>
              </a:extLst>
            </p:cNvPr>
            <p:cNvCxnSpPr>
              <a:stCxn id="67" idx="1"/>
              <a:endCxn id="75" idx="1"/>
            </p:cNvCxnSpPr>
            <p:nvPr/>
          </p:nvCxnSpPr>
          <p:spPr>
            <a:xfrm flipV="1">
              <a:off x="5254448" y="3790410"/>
              <a:ext cx="1261367" cy="89885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Gerader Verbinder 76">
              <a:extLst>
                <a:ext uri="{FF2B5EF4-FFF2-40B4-BE49-F238E27FC236}">
                  <a16:creationId xmlns:a16="http://schemas.microsoft.com/office/drawing/2014/main" id="{9B6E8D8A-8238-5344-AFA8-04F37BC3619A}"/>
                </a:ext>
              </a:extLst>
            </p:cNvPr>
            <p:cNvCxnSpPr/>
            <p:nvPr/>
          </p:nvCxnSpPr>
          <p:spPr>
            <a:xfrm flipH="1">
              <a:off x="1717061" y="2411916"/>
              <a:ext cx="221784"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Gerader Verbinder 77">
              <a:extLst>
                <a:ext uri="{FF2B5EF4-FFF2-40B4-BE49-F238E27FC236}">
                  <a16:creationId xmlns:a16="http://schemas.microsoft.com/office/drawing/2014/main" id="{1C832707-D3F4-A34F-83E2-2250A37E27BC}"/>
                </a:ext>
              </a:extLst>
            </p:cNvPr>
            <p:cNvCxnSpPr/>
            <p:nvPr/>
          </p:nvCxnSpPr>
          <p:spPr>
            <a:xfrm>
              <a:off x="1715935" y="2411916"/>
              <a:ext cx="224035"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Freihandform 93">
              <a:extLst>
                <a:ext uri="{FF2B5EF4-FFF2-40B4-BE49-F238E27FC236}">
                  <a16:creationId xmlns:a16="http://schemas.microsoft.com/office/drawing/2014/main" id="{1FB61A2C-5272-6643-916C-4DC9B358A326}"/>
                </a:ext>
              </a:extLst>
            </p:cNvPr>
            <p:cNvSpPr/>
            <p:nvPr/>
          </p:nvSpPr>
          <p:spPr>
            <a:xfrm>
              <a:off x="6581686" y="3776371"/>
              <a:ext cx="1539754" cy="1740919"/>
            </a:xfrm>
            <a:custGeom>
              <a:avLst/>
              <a:gdLst>
                <a:gd name="connsiteX0" fmla="*/ 1111394 w 1539754"/>
                <a:gd name="connsiteY0" fmla="*/ 1436798 h 1740919"/>
                <a:gd name="connsiteX1" fmla="*/ 1111394 w 1539754"/>
                <a:gd name="connsiteY1" fmla="*/ 1655425 h 1740919"/>
                <a:gd name="connsiteX2" fmla="*/ 1327424 w 1539754"/>
                <a:gd name="connsiteY2" fmla="*/ 1655425 h 1740919"/>
                <a:gd name="connsiteX3" fmla="*/ 1327424 w 1539754"/>
                <a:gd name="connsiteY3" fmla="*/ 1436798 h 1740919"/>
                <a:gd name="connsiteX4" fmla="*/ 1020000 w 1539754"/>
                <a:gd name="connsiteY4" fmla="*/ 0 h 1740919"/>
                <a:gd name="connsiteX5" fmla="*/ 1539754 w 1539754"/>
                <a:gd name="connsiteY5" fmla="*/ 0 h 1740919"/>
                <a:gd name="connsiteX6" fmla="*/ 1539754 w 1539754"/>
                <a:gd name="connsiteY6" fmla="*/ 1740919 h 1740919"/>
                <a:gd name="connsiteX7" fmla="*/ 0 w 1539754"/>
                <a:gd name="connsiteY7" fmla="*/ 1740919 h 1740919"/>
                <a:gd name="connsiteX8" fmla="*/ 0 w 1539754"/>
                <a:gd name="connsiteY8" fmla="*/ 1171274 h 1740919"/>
                <a:gd name="connsiteX9" fmla="*/ 49546 w 1539754"/>
                <a:gd name="connsiteY9" fmla="*/ 1212153 h 1740919"/>
                <a:gd name="connsiteX10" fmla="*/ 485572 w 1539754"/>
                <a:gd name="connsiteY10" fmla="*/ 1345340 h 1740919"/>
                <a:gd name="connsiteX11" fmla="*/ 1265430 w 1539754"/>
                <a:gd name="connsiteY11" fmla="*/ 565482 h 1740919"/>
                <a:gd name="connsiteX12" fmla="*/ 1037015 w 1539754"/>
                <a:gd name="connsiteY12" fmla="*/ 14039 h 174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754" h="1740919">
                  <a:moveTo>
                    <a:pt x="1111394" y="1436798"/>
                  </a:moveTo>
                  <a:lnTo>
                    <a:pt x="1111394" y="1655425"/>
                  </a:lnTo>
                  <a:lnTo>
                    <a:pt x="1327424" y="1655425"/>
                  </a:lnTo>
                  <a:lnTo>
                    <a:pt x="1327424" y="1436798"/>
                  </a:lnTo>
                  <a:close/>
                  <a:moveTo>
                    <a:pt x="1020000" y="0"/>
                  </a:moveTo>
                  <a:lnTo>
                    <a:pt x="1539754" y="0"/>
                  </a:lnTo>
                  <a:lnTo>
                    <a:pt x="1539754" y="1740919"/>
                  </a:lnTo>
                  <a:lnTo>
                    <a:pt x="0" y="1740919"/>
                  </a:lnTo>
                  <a:lnTo>
                    <a:pt x="0" y="1171274"/>
                  </a:lnTo>
                  <a:lnTo>
                    <a:pt x="49546" y="1212153"/>
                  </a:lnTo>
                  <a:cubicBezTo>
                    <a:pt x="174012" y="1296240"/>
                    <a:pt x="324058" y="1345340"/>
                    <a:pt x="485572" y="1345340"/>
                  </a:cubicBezTo>
                  <a:cubicBezTo>
                    <a:pt x="916276" y="1345340"/>
                    <a:pt x="1265430" y="996186"/>
                    <a:pt x="1265430" y="565482"/>
                  </a:cubicBezTo>
                  <a:cubicBezTo>
                    <a:pt x="1265430" y="350130"/>
                    <a:pt x="1178141" y="155166"/>
                    <a:pt x="1037015" y="140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5" name="Ellipse 55">
              <a:extLst>
                <a:ext uri="{FF2B5EF4-FFF2-40B4-BE49-F238E27FC236}">
                  <a16:creationId xmlns:a16="http://schemas.microsoft.com/office/drawing/2014/main" id="{EDD84C0A-912B-234E-B16D-A40A562030FA}"/>
                </a:ext>
              </a:extLst>
            </p:cNvPr>
            <p:cNvSpPr/>
            <p:nvPr/>
          </p:nvSpPr>
          <p:spPr>
            <a:xfrm>
              <a:off x="6287400" y="3561995"/>
              <a:ext cx="1559716" cy="155971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cxnSp>
          <p:nvCxnSpPr>
            <p:cNvPr id="76" name="Gerader Verbinder 72">
              <a:extLst>
                <a:ext uri="{FF2B5EF4-FFF2-40B4-BE49-F238E27FC236}">
                  <a16:creationId xmlns:a16="http://schemas.microsoft.com/office/drawing/2014/main" id="{1CD56EEF-B667-A745-9E88-EFBBCB8E91AF}"/>
                </a:ext>
              </a:extLst>
            </p:cNvPr>
            <p:cNvCxnSpPr>
              <a:endCxn id="75" idx="4"/>
            </p:cNvCxnSpPr>
            <p:nvPr/>
          </p:nvCxnSpPr>
          <p:spPr>
            <a:xfrm flipV="1">
              <a:off x="5623558" y="5121711"/>
              <a:ext cx="1443700" cy="132067"/>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7" name="Rechteck 94">
              <a:extLst>
                <a:ext uri="{FF2B5EF4-FFF2-40B4-BE49-F238E27FC236}">
                  <a16:creationId xmlns:a16="http://schemas.microsoft.com/office/drawing/2014/main" id="{D5B6CD21-D300-3E4D-8C69-42A65A0822F7}"/>
                </a:ext>
              </a:extLst>
            </p:cNvPr>
            <p:cNvSpPr/>
            <p:nvPr/>
          </p:nvSpPr>
          <p:spPr>
            <a:xfrm>
              <a:off x="7606975" y="4993120"/>
              <a:ext cx="480282" cy="566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8" name="Textfeld 53">
              <a:extLst>
                <a:ext uri="{FF2B5EF4-FFF2-40B4-BE49-F238E27FC236}">
                  <a16:creationId xmlns:a16="http://schemas.microsoft.com/office/drawing/2014/main" id="{1F20650B-9DF0-4A40-A19A-C1A0D4419B73}"/>
                </a:ext>
              </a:extLst>
            </p:cNvPr>
            <p:cNvSpPr txBox="1"/>
            <p:nvPr/>
          </p:nvSpPr>
          <p:spPr bwMode="auto">
            <a:xfrm>
              <a:off x="6511111" y="5235528"/>
              <a:ext cx="1847062"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US" altLang="en-GB" sz="1600" dirty="0">
                  <a:solidFill>
                    <a:prstClr val="black"/>
                  </a:solidFill>
                  <a:latin typeface="Arial" panose="020B0604020202020204" pitchFamily="34" charset="0"/>
                  <a:cs typeface="Arial" panose="020B0604020202020204" pitchFamily="34" charset="0"/>
                </a:rPr>
                <a:t>Angle</a:t>
              </a:r>
              <a:endParaRPr lang="en-GB" sz="1600" dirty="0">
                <a:solidFill>
                  <a:prstClr val="black"/>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607A7B3-CBC0-054E-A6CD-56BD5E07AD9A}"/>
                  </a:ext>
                </a:extLst>
              </p:cNvPr>
              <p:cNvSpPr/>
              <p:nvPr/>
            </p:nvSpPr>
            <p:spPr>
              <a:xfrm>
                <a:off x="6137910" y="5088131"/>
                <a:ext cx="3594254" cy="326902"/>
              </a:xfrm>
              <a:prstGeom prst="rect">
                <a:avLst/>
              </a:prstGeom>
            </p:spPr>
            <p:txBody>
              <a:bodyPr wrap="none">
                <a:spAutoFit/>
              </a:bodyPr>
              <a:lstStyle/>
              <a:p>
                <a:r>
                  <a:rPr lang="en-GB" altLang="zh-CN" dirty="0">
                    <a:latin typeface="Arial" panose="020B0604020202020204" pitchFamily="34" charset="0"/>
                  </a:rPr>
                  <a:t>Toy building block with 4</a:t>
                </a:r>
                <a14:m>
                  <m:oMath xmlns:m="http://schemas.openxmlformats.org/officeDocument/2006/math">
                    <m:r>
                      <a:rPr lang="en-GB" altLang="zh-CN">
                        <a:latin typeface="Cambria Math" panose="02040503050406030204" pitchFamily="18" charset="0"/>
                      </a:rPr>
                      <m:t>×</m:t>
                    </m:r>
                  </m:oMath>
                </a14:m>
                <a:r>
                  <a:rPr lang="en-GB" altLang="zh-CN" dirty="0">
                    <a:latin typeface="Arial" panose="020B0604020202020204" pitchFamily="34" charset="0"/>
                  </a:rPr>
                  <a:t>2 studs</a:t>
                </a:r>
                <a:endParaRPr lang="en-GB" altLang="zh-CN" dirty="0"/>
              </a:p>
            </p:txBody>
          </p:sp>
        </mc:Choice>
        <mc:Fallback xmlns="">
          <p:sp>
            <p:nvSpPr>
              <p:cNvPr id="5" name="矩形 4">
                <a:extLst>
                  <a:ext uri="{FF2B5EF4-FFF2-40B4-BE49-F238E27FC236}">
                    <a16:creationId xmlns:a16="http://schemas.microsoft.com/office/drawing/2014/main" id="{1607A7B3-CBC0-054E-A6CD-56BD5E07AD9A}"/>
                  </a:ext>
                </a:extLst>
              </p:cNvPr>
              <p:cNvSpPr>
                <a:spLocks noRot="1" noChangeAspect="1" noMove="1" noResize="1" noEditPoints="1" noAdjustHandles="1" noChangeArrowheads="1" noChangeShapeType="1" noTextEdit="1"/>
              </p:cNvSpPr>
              <p:nvPr/>
            </p:nvSpPr>
            <p:spPr>
              <a:xfrm>
                <a:off x="6137910" y="5088131"/>
                <a:ext cx="3594254" cy="326902"/>
              </a:xfrm>
              <a:prstGeom prst="rect">
                <a:avLst/>
              </a:prstGeom>
              <a:blipFill>
                <a:blip r:embed="rId11"/>
                <a:stretch>
                  <a:fillRect l="-1408" t="-7407" b="-40741"/>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D8D2194C-D81D-174B-B7EF-B31A736A328E}"/>
              </a:ext>
            </a:extLst>
          </p:cNvPr>
          <p:cNvSpPr/>
          <p:nvPr/>
        </p:nvSpPr>
        <p:spPr>
          <a:xfrm>
            <a:off x="128330" y="1780023"/>
            <a:ext cx="4557658" cy="326902"/>
          </a:xfrm>
          <a:prstGeom prst="rect">
            <a:avLst/>
          </a:prstGeom>
        </p:spPr>
        <p:txBody>
          <a:bodyPr wrap="none">
            <a:spAutoFit/>
          </a:bodyPr>
          <a:lstStyle/>
          <a:p>
            <a:r>
              <a:rPr lang="en-GB" altLang="zh-CN" dirty="0">
                <a:latin typeface="Arial" panose="020B0604020202020204" pitchFamily="34" charset="0"/>
              </a:rPr>
              <a:t>60 materials, 77 experiments for each one </a:t>
            </a:r>
            <a:endParaRPr lang="en-GB" altLang="zh-CN" dirty="0"/>
          </a:p>
        </p:txBody>
      </p:sp>
      <p:sp>
        <p:nvSpPr>
          <p:cNvPr id="96" name="Textfeld 10">
            <a:extLst>
              <a:ext uri="{FF2B5EF4-FFF2-40B4-BE49-F238E27FC236}">
                <a16:creationId xmlns:a16="http://schemas.microsoft.com/office/drawing/2014/main" id="{E4CA7B0F-E762-F249-8D52-DA81170D630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en-GB" altLang="zh-CN" sz="1400" dirty="0"/>
              <a:t>[Hei17]</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118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Picture 347"/>
          <p:cNvPicPr>
            <a:picLocks noChangeAspect="1"/>
          </p:cNvPicPr>
          <p:nvPr/>
        </p:nvPicPr>
        <p:blipFill>
          <a:blip r:embed="rId3"/>
          <a:stretch>
            <a:fillRect/>
          </a:stretch>
        </p:blipFill>
        <p:spPr>
          <a:xfrm>
            <a:off x="7703820" y="6370320"/>
            <a:ext cx="1912620" cy="373380"/>
          </a:xfrm>
          <a:prstGeom prst="rect">
            <a:avLst/>
          </a:prstGeom>
        </p:spPr>
      </p:pic>
      <p:sp>
        <p:nvSpPr>
          <p:cNvPr id="4" name="TextBox 353"/>
          <p:cNvSpPr txBox="1"/>
          <p:nvPr/>
        </p:nvSpPr>
        <p:spPr>
          <a:xfrm>
            <a:off x="272481" y="338710"/>
            <a:ext cx="9633519" cy="738664"/>
          </a:xfrm>
          <a:prstGeom prst="rect">
            <a:avLst/>
          </a:prstGeom>
          <a:noFill/>
        </p:spPr>
        <p:txBody>
          <a:bodyPr wrap="square" lIns="0" tIns="0" rIns="0" bIns="0" rtlCol="0">
            <a:spAutoFit/>
          </a:bodyPr>
          <a:lstStyle/>
          <a:p>
            <a:r>
              <a:rPr lang="en-GB" altLang="zh-CN" sz="2400" b="1" dirty="0">
                <a:solidFill>
                  <a:srgbClr val="00AB5A"/>
                </a:solidFill>
                <a:latin typeface="Arial"/>
                <a:ea typeface="Arial"/>
              </a:rPr>
              <a:t>Input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and</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output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variables</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of</a:t>
            </a:r>
            <a:r>
              <a:rPr lang="en-GB" altLang="zh-CN" sz="2400" b="1" dirty="0">
                <a:solidFill>
                  <a:srgbClr val="00AB5A"/>
                </a:solidFill>
                <a:latin typeface="Arial"/>
                <a:cs typeface="Arial"/>
              </a:rPr>
              <a:t> DNN model based on </a:t>
            </a:r>
            <a:r>
              <a:rPr lang="en-GB" altLang="zh-CN" sz="2400" b="1" dirty="0">
                <a:solidFill>
                  <a:srgbClr val="00AB5A"/>
                </a:solidFill>
                <a:ea typeface="Arial"/>
              </a:rPr>
              <a:t>injection</a:t>
            </a:r>
            <a:r>
              <a:rPr lang="en-GB" altLang="zh-CN" sz="2400" b="1" dirty="0">
                <a:solidFill>
                  <a:srgbClr val="00AB5A"/>
                </a:solidFill>
                <a:cs typeface="Arial"/>
              </a:rPr>
              <a:t> </a:t>
            </a:r>
            <a:r>
              <a:rPr lang="en-GB" altLang="zh-CN" sz="2400" b="1" dirty="0">
                <a:solidFill>
                  <a:srgbClr val="00AB5A"/>
                </a:solidFill>
                <a:ea typeface="Arial"/>
              </a:rPr>
              <a:t>moulding</a:t>
            </a:r>
            <a:r>
              <a:rPr lang="en-GB" altLang="zh-CN" sz="2400" b="1" spc="-34" dirty="0">
                <a:solidFill>
                  <a:srgbClr val="00AB5A"/>
                </a:solidFill>
                <a:cs typeface="Arial"/>
              </a:rPr>
              <a:t> </a:t>
            </a:r>
            <a:r>
              <a:rPr lang="en-GB" altLang="zh-CN" sz="2400" b="1" dirty="0">
                <a:solidFill>
                  <a:srgbClr val="00AB5A"/>
                </a:solidFill>
                <a:latin typeface="Arial"/>
                <a:ea typeface="Arial"/>
              </a:rPr>
              <a:t>simulation</a:t>
            </a:r>
          </a:p>
        </p:txBody>
      </p:sp>
      <p:sp>
        <p:nvSpPr>
          <p:cNvPr id="354" name="TextBox 354"/>
          <p:cNvSpPr txBox="1"/>
          <p:nvPr/>
        </p:nvSpPr>
        <p:spPr>
          <a:xfrm>
            <a:off x="304800" y="861291"/>
            <a:ext cx="3988369" cy="1750416"/>
          </a:xfrm>
          <a:prstGeom prst="rect">
            <a:avLst/>
          </a:prstGeom>
          <a:noFill/>
        </p:spPr>
        <p:txBody>
          <a:bodyPr wrap="square" lIns="0" tIns="0" rIns="0" bIns="0" rtlCol="0">
            <a:spAutoFit/>
          </a:bodyPr>
          <a:lstStyle/>
          <a:p>
            <a:pPr marL="0">
              <a:lnSpc>
                <a:spcPct val="100000"/>
              </a:lnSpc>
              <a:tabLst>
                <a:tab pos="3728018" algn="l"/>
              </a:tabLst>
            </a:pPr>
            <a:r>
              <a:rPr lang="en-US" altLang="zh-CN" sz="2400" b="1" dirty="0">
                <a:solidFill>
                  <a:srgbClr val="00AB5A"/>
                </a:solidFill>
                <a:latin typeface="Arial"/>
                <a:ea typeface="Arial"/>
              </a:rPr>
              <a:t>	</a:t>
            </a:r>
            <a:endParaRPr lang="zh-CN" altLang="en-US" sz="1200" spc="-940" dirty="0">
              <a:solidFill>
                <a:srgbClr val="FE1217"/>
              </a:solidFill>
              <a:latin typeface="宋体"/>
              <a:ea typeface="宋体"/>
            </a:endParaRP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10"/>
              </a:lnSpc>
            </a:pPr>
            <a:endParaRPr lang="en-US" dirty="0"/>
          </a:p>
          <a:p>
            <a:pPr marL="0" indent="980638">
              <a:lnSpc>
                <a:spcPct val="100000"/>
              </a:lnSpc>
            </a:pPr>
            <a:endParaRPr lang="zh-CN" altLang="zh-CN" dirty="0">
              <a:latin typeface="Times New Roman" panose="02020603050405020304" pitchFamily="18" charset="0"/>
              <a:ea typeface="Times New Roman" panose="02020603050405020304" pitchFamily="18" charset="0"/>
              <a:cs typeface="Arial" panose="020B0604020202020204" pitchFamily="34" charset="0"/>
            </a:endParaRPr>
          </a:p>
          <a:p>
            <a:pPr>
              <a:lnSpc>
                <a:spcPts val="1589"/>
              </a:lnSpc>
            </a:pPr>
            <a:endParaRPr lang="en-US" dirty="0"/>
          </a:p>
        </p:txBody>
      </p:sp>
      <p:sp>
        <p:nvSpPr>
          <p:cNvPr id="81" name="Textfeld 11">
            <a:extLst>
              <a:ext uri="{FF2B5EF4-FFF2-40B4-BE49-F238E27FC236}">
                <a16:creationId xmlns:a16="http://schemas.microsoft.com/office/drawing/2014/main" id="{577CBB69-7290-8944-9307-FE8D86EACF09}"/>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7</a:t>
            </a:r>
          </a:p>
        </p:txBody>
      </p:sp>
      <p:pic>
        <p:nvPicPr>
          <p:cNvPr id="345" name="Picture 345"/>
          <p:cNvPicPr>
            <a:picLocks noChangeAspect="1"/>
          </p:cNvPicPr>
          <p:nvPr/>
        </p:nvPicPr>
        <p:blipFill>
          <a:blip r:embed="rId4"/>
          <a:stretch>
            <a:fillRect/>
          </a:stretch>
        </p:blipFill>
        <p:spPr>
          <a:xfrm>
            <a:off x="4843992" y="3136320"/>
            <a:ext cx="762000" cy="640737"/>
          </a:xfrm>
          <a:prstGeom prst="rect">
            <a:avLst/>
          </a:prstGeom>
        </p:spPr>
      </p:pic>
      <p:pic>
        <p:nvPicPr>
          <p:cNvPr id="348" name="Picture 348"/>
          <p:cNvPicPr>
            <a:picLocks noChangeAspect="1"/>
          </p:cNvPicPr>
          <p:nvPr/>
        </p:nvPicPr>
        <p:blipFill rotWithShape="1">
          <a:blip r:embed="rId5"/>
          <a:srcRect b="80317"/>
          <a:stretch/>
        </p:blipFill>
        <p:spPr>
          <a:xfrm>
            <a:off x="304800" y="1137339"/>
            <a:ext cx="1485900" cy="738664"/>
          </a:xfrm>
          <a:prstGeom prst="rect">
            <a:avLst/>
          </a:prstGeom>
        </p:spPr>
      </p:pic>
      <p:pic>
        <p:nvPicPr>
          <p:cNvPr id="349" name="Picture 349"/>
          <p:cNvPicPr>
            <a:picLocks noChangeAspect="1"/>
          </p:cNvPicPr>
          <p:nvPr/>
        </p:nvPicPr>
        <p:blipFill>
          <a:blip r:embed="rId6"/>
          <a:stretch>
            <a:fillRect/>
          </a:stretch>
        </p:blipFill>
        <p:spPr>
          <a:xfrm>
            <a:off x="1836420" y="1326865"/>
            <a:ext cx="2308860" cy="392311"/>
          </a:xfrm>
          <a:prstGeom prst="rect">
            <a:avLst/>
          </a:prstGeom>
        </p:spPr>
      </p:pic>
      <p:sp>
        <p:nvSpPr>
          <p:cNvPr id="3" name="Freeform 349"/>
          <p:cNvSpPr/>
          <p:nvPr/>
        </p:nvSpPr>
        <p:spPr>
          <a:xfrm>
            <a:off x="4376920" y="1326865"/>
            <a:ext cx="387350" cy="4254719"/>
          </a:xfrm>
          <a:custGeom>
            <a:avLst/>
            <a:gdLst>
              <a:gd name="connsiteX0" fmla="*/ 25400 w 387350"/>
              <a:gd name="connsiteY0" fmla="*/ 27940 h 4806950"/>
              <a:gd name="connsiteX1" fmla="*/ 207518 w 387350"/>
              <a:gd name="connsiteY1" fmla="*/ 58293 h 4806950"/>
              <a:gd name="connsiteX2" fmla="*/ 207518 w 387350"/>
              <a:gd name="connsiteY2" fmla="*/ 2387981 h 4806950"/>
              <a:gd name="connsiteX3" fmla="*/ 389636 w 387350"/>
              <a:gd name="connsiteY3" fmla="*/ 2418334 h 4806950"/>
              <a:gd name="connsiteX4" fmla="*/ 207518 w 387350"/>
              <a:gd name="connsiteY4" fmla="*/ 2448687 h 4806950"/>
              <a:gd name="connsiteX5" fmla="*/ 207518 w 387350"/>
              <a:gd name="connsiteY5" fmla="*/ 4778375 h 4806950"/>
              <a:gd name="connsiteX6" fmla="*/ 25400 w 387350"/>
              <a:gd name="connsiteY6" fmla="*/ 4808728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25400" y="27940"/>
                </a:moveTo>
                <a:cubicBezTo>
                  <a:pt x="125984" y="27940"/>
                  <a:pt x="207518" y="41529"/>
                  <a:pt x="207518" y="58293"/>
                </a:cubicBezTo>
                <a:lnTo>
                  <a:pt x="207518" y="2387981"/>
                </a:lnTo>
                <a:cubicBezTo>
                  <a:pt x="207518" y="2404745"/>
                  <a:pt x="289052" y="2418334"/>
                  <a:pt x="389636" y="2418334"/>
                </a:cubicBezTo>
                <a:cubicBezTo>
                  <a:pt x="289052" y="2418334"/>
                  <a:pt x="207518" y="2431923"/>
                  <a:pt x="207518" y="2448687"/>
                </a:cubicBezTo>
                <a:lnTo>
                  <a:pt x="207518" y="4778375"/>
                </a:lnTo>
                <a:cubicBezTo>
                  <a:pt x="207518" y="4795139"/>
                  <a:pt x="125971" y="4808728"/>
                  <a:pt x="25400" y="4808728"/>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0" name="Freeform 350"/>
          <p:cNvSpPr/>
          <p:nvPr/>
        </p:nvSpPr>
        <p:spPr>
          <a:xfrm>
            <a:off x="5645150" y="1326865"/>
            <a:ext cx="387350" cy="4254719"/>
          </a:xfrm>
          <a:custGeom>
            <a:avLst/>
            <a:gdLst>
              <a:gd name="connsiteX0" fmla="*/ 392176 w 387350"/>
              <a:gd name="connsiteY0" fmla="*/ 4808728 h 4806950"/>
              <a:gd name="connsiteX1" fmla="*/ 210820 w 387350"/>
              <a:gd name="connsiteY1" fmla="*/ 4778502 h 4806950"/>
              <a:gd name="connsiteX2" fmla="*/ 210820 w 387350"/>
              <a:gd name="connsiteY2" fmla="*/ 2448560 h 4806950"/>
              <a:gd name="connsiteX3" fmla="*/ 29464 w 387350"/>
              <a:gd name="connsiteY3" fmla="*/ 2418334 h 4806950"/>
              <a:gd name="connsiteX4" fmla="*/ 210820 w 387350"/>
              <a:gd name="connsiteY4" fmla="*/ 2388108 h 4806950"/>
              <a:gd name="connsiteX5" fmla="*/ 210820 w 387350"/>
              <a:gd name="connsiteY5" fmla="*/ 58166 h 4806950"/>
              <a:gd name="connsiteX6" fmla="*/ 392176 w 387350"/>
              <a:gd name="connsiteY6" fmla="*/ 27940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392176" y="4808728"/>
                </a:moveTo>
                <a:cubicBezTo>
                  <a:pt x="292011" y="4808728"/>
                  <a:pt x="210820" y="4795190"/>
                  <a:pt x="210820" y="4778502"/>
                </a:cubicBezTo>
                <a:lnTo>
                  <a:pt x="210820" y="2448560"/>
                </a:lnTo>
                <a:cubicBezTo>
                  <a:pt x="210820" y="2431872"/>
                  <a:pt x="129628" y="2418334"/>
                  <a:pt x="29464" y="2418334"/>
                </a:cubicBezTo>
                <a:cubicBezTo>
                  <a:pt x="129628" y="2418334"/>
                  <a:pt x="210820" y="2404796"/>
                  <a:pt x="210820" y="2388108"/>
                </a:cubicBezTo>
                <a:lnTo>
                  <a:pt x="210820" y="58166"/>
                </a:lnTo>
                <a:cubicBezTo>
                  <a:pt x="210820" y="41478"/>
                  <a:pt x="292011" y="27940"/>
                  <a:pt x="392176" y="27940"/>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5" name="TextBox 355"/>
          <p:cNvSpPr txBox="1"/>
          <p:nvPr/>
        </p:nvSpPr>
        <p:spPr>
          <a:xfrm>
            <a:off x="6459018" y="1340710"/>
            <a:ext cx="2449625" cy="1471060"/>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    5 quality</a:t>
            </a:r>
            <a:r>
              <a:rPr lang="en-US" altLang="zh-CN" sz="1800" b="1" spc="-30" dirty="0">
                <a:solidFill>
                  <a:srgbClr val="000000"/>
                </a:solidFill>
                <a:latin typeface="Arial"/>
                <a:cs typeface="Arial"/>
              </a:rPr>
              <a:t> </a:t>
            </a:r>
            <a:r>
              <a:rPr lang="en-US" altLang="zh-CN" sz="1800" b="1" dirty="0">
                <a:solidFill>
                  <a:srgbClr val="000000"/>
                </a:solidFill>
                <a:latin typeface="Arial"/>
                <a:ea typeface="Arial"/>
              </a:rPr>
              <a:t>values:</a:t>
            </a:r>
          </a:p>
          <a:p>
            <a:pPr marL="0">
              <a:lnSpc>
                <a:spcPct val="100000"/>
              </a:lnSpc>
            </a:pPr>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sz="1800" dirty="0">
                <a:solidFill>
                  <a:srgbClr val="000000"/>
                </a:solidFill>
                <a:latin typeface="Arial"/>
                <a:ea typeface="Arial"/>
              </a:rPr>
              <a:t>Part weight </a:t>
            </a:r>
            <a:r>
              <a:rPr lang="zh-CN" altLang="en-US" sz="1800" dirty="0">
                <a:solidFill>
                  <a:srgbClr val="000000"/>
                </a:solidFill>
                <a:latin typeface="Arial"/>
                <a:ea typeface="Arial"/>
              </a:rPr>
              <a:t> </a:t>
            </a:r>
            <a:r>
              <a:rPr lang="en-US" altLang="zh-CN" sz="1200" dirty="0">
                <a:solidFill>
                  <a:srgbClr val="000000"/>
                </a:solidFill>
                <a:latin typeface="Arial"/>
                <a:ea typeface="Arial"/>
              </a:rPr>
              <a:t> </a:t>
            </a:r>
            <a:r>
              <a:rPr lang="en-US" altLang="zh-CN" sz="1800" dirty="0">
                <a:solidFill>
                  <a:srgbClr val="000000"/>
                </a:solidFill>
                <a:latin typeface="Arial"/>
                <a:ea typeface="Arial"/>
              </a:rPr>
              <a:t> [g]</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Length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Height     </a:t>
            </a:r>
            <a:r>
              <a:rPr lang="en-US" sz="105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Width      </a:t>
            </a:r>
            <a:r>
              <a:rPr lang="en-US" sz="140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Angle      </a:t>
            </a:r>
            <a:r>
              <a:rPr lang="en-US" sz="1600" dirty="0">
                <a:solidFill>
                  <a:srgbClr val="000000"/>
                </a:solidFill>
                <a:latin typeface="Arial"/>
              </a:rPr>
              <a:t>  </a:t>
            </a:r>
            <a:r>
              <a:rPr lang="en-US" dirty="0">
                <a:solidFill>
                  <a:srgbClr val="000000"/>
                </a:solidFill>
                <a:latin typeface="Arial"/>
              </a:rPr>
              <a:t>     [</a:t>
            </a:r>
            <a:r>
              <a:rPr lang="en-GB" altLang="zh-CN" dirty="0"/>
              <a:t>°</a:t>
            </a:r>
            <a:r>
              <a:rPr lang="en-US" dirty="0">
                <a:solidFill>
                  <a:srgbClr val="000000"/>
                </a:solidFill>
                <a:latin typeface="Arial"/>
              </a:rPr>
              <a:t>]</a:t>
            </a:r>
            <a:endParaRPr lang="en-US" dirty="0"/>
          </a:p>
        </p:txBody>
      </p:sp>
      <mc:AlternateContent xmlns:mc="http://schemas.openxmlformats.org/markup-compatibility/2006" xmlns:a14="http://schemas.microsoft.com/office/drawing/2010/main">
        <mc:Choice Requires="a14">
          <p:sp>
            <p:nvSpPr>
              <p:cNvPr id="17" name="TextBox 355">
                <a:extLst>
                  <a:ext uri="{FF2B5EF4-FFF2-40B4-BE49-F238E27FC236}">
                    <a16:creationId xmlns:a16="http://schemas.microsoft.com/office/drawing/2014/main" id="{F26D0AA5-1D37-1348-9245-8CAECB5C211E}"/>
                  </a:ext>
                </a:extLst>
              </p:cNvPr>
              <p:cNvSpPr txBox="1"/>
              <p:nvPr/>
            </p:nvSpPr>
            <p:spPr>
              <a:xfrm>
                <a:off x="663544" y="4276315"/>
                <a:ext cx="3883665" cy="1384995"/>
              </a:xfrm>
              <a:prstGeom prst="rect">
                <a:avLst/>
              </a:prstGeom>
              <a:noFill/>
            </p:spPr>
            <p:txBody>
              <a:bodyPr wrap="square" lIns="0" tIns="0" rIns="0" bIns="0" rtlCol="0">
                <a:spAutoFit/>
              </a:bodyPr>
              <a:lstStyle/>
              <a:p>
                <a:pPr marL="0"/>
                <a:r>
                  <a:rPr lang="en-US" altLang="zh-CN" sz="1800" b="1" spc="-5" dirty="0">
                    <a:solidFill>
                      <a:srgbClr val="000000"/>
                    </a:solidFill>
                    <a:latin typeface="Arial"/>
                    <a:ea typeface="Arial"/>
                  </a:rPr>
                  <a:t>    220 material properties</a:t>
                </a:r>
                <a:r>
                  <a:rPr lang="en-US" altLang="zh-CN" sz="1800" b="1" dirty="0">
                    <a:solidFill>
                      <a:srgbClr val="000000"/>
                    </a:solidFill>
                    <a:latin typeface="Arial"/>
                    <a:ea typeface="Arial"/>
                  </a:rPr>
                  <a:t>: </a:t>
                </a:r>
              </a:p>
              <a:p>
                <a:pPr marL="0"/>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dirty="0">
                    <a:solidFill>
                      <a:srgbClr val="000000"/>
                    </a:solidFill>
                    <a:ea typeface="Arial"/>
                  </a:rPr>
                  <a:t>Solid density                   [</a:t>
                </a:r>
                <a:r>
                  <a:rPr lang="en-GB" altLang="zh-CN" dirty="0"/>
                  <a:t>kg/m</a:t>
                </a:r>
                <a:r>
                  <a:rPr lang="en-GB" altLang="zh-CN" baseline="30000" dirty="0"/>
                  <a:t>3</a:t>
                </a:r>
                <a:r>
                  <a:rPr lang="en-US" altLang="zh-CN" sz="1800" dirty="0">
                    <a:solidFill>
                      <a:srgbClr val="000000"/>
                    </a:solidFill>
                    <a:latin typeface="Arial"/>
                    <a:ea typeface="Arial"/>
                  </a:rPr>
                  <a:t>]</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altLang="zh-CN" dirty="0">
                    <a:solidFill>
                      <a:srgbClr val="000000"/>
                    </a:solidFill>
                  </a:rPr>
                  <a:t>Melt density                    [</a:t>
                </a:r>
                <a:r>
                  <a:rPr lang="en-GB" altLang="zh-CN" dirty="0"/>
                  <a:t>kg/m</a:t>
                </a:r>
                <a:r>
                  <a:rPr lang="en-GB" altLang="zh-CN" baseline="30000" dirty="0"/>
                  <a:t>3</a:t>
                </a:r>
                <a:r>
                  <a:rPr lang="en-US" altLang="zh-CN" dirty="0">
                    <a:solidFill>
                      <a:srgbClr val="000000"/>
                    </a:solidFill>
                  </a:rPr>
                  <a:t>]</a:t>
                </a:r>
                <a:endParaRPr lang="en-US" altLang="zh-CN" sz="1800" dirty="0">
                  <a:solidFill>
                    <a:srgbClr val="000000"/>
                  </a:solidFill>
                  <a:latin typeface="Arial"/>
                  <a:ea typeface="Arial"/>
                </a:endParaRP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GB" altLang="zh-CN" dirty="0"/>
                  <a:t>Thermal conductivity</a:t>
                </a:r>
                <a:r>
                  <a:rPr lang="en-US" dirty="0">
                    <a:solidFill>
                      <a:srgbClr val="000000"/>
                    </a:solidFill>
                    <a:latin typeface="Arial"/>
                  </a:rPr>
                  <a:t>      [</a:t>
                </a:r>
                <a14:m>
                  <m:oMath xmlns:m="http://schemas.openxmlformats.org/officeDocument/2006/math">
                    <m:r>
                      <a:rPr lang="en-GB" altLang="zh-CN" i="1">
                        <a:latin typeface="Cambria Math" panose="02040503050406030204" pitchFamily="18" charset="0"/>
                      </a:rPr>
                      <m:t>𝑊</m:t>
                    </m:r>
                    <m:r>
                      <a:rPr lang="en-GB" altLang="zh-CN" i="1">
                        <a:latin typeface="Cambria Math" panose="02040503050406030204" pitchFamily="18" charset="0"/>
                      </a:rPr>
                      <m:t>/</m:t>
                    </m:r>
                    <m:r>
                      <a:rPr lang="en-GB" altLang="zh-CN" i="1">
                        <a:latin typeface="Cambria Math" panose="02040503050406030204" pitchFamily="18" charset="0"/>
                      </a:rPr>
                      <m:t>𝑚</m:t>
                    </m:r>
                    <m:r>
                      <a:rPr lang="en-GB" altLang="zh-CN" i="1">
                        <a:latin typeface="Cambria Math" panose="02040503050406030204" pitchFamily="18" charset="0"/>
                      </a:rPr>
                      <m:t>∙℃</m:t>
                    </m:r>
                  </m:oMath>
                </a14:m>
                <a:r>
                  <a:rPr lang="zh-CN" altLang="zh-CN" dirty="0">
                    <a:effectLst/>
                  </a:rPr>
                  <a:t> </a:t>
                </a:r>
                <a:r>
                  <a:rPr lang="en-US" dirty="0">
                    <a:solidFill>
                      <a:srgbClr val="000000"/>
                    </a:solidFill>
                    <a:latin typeface="Arial"/>
                  </a:rPr>
                  <a:t>]    </a:t>
                </a:r>
              </a:p>
              <a:p>
                <a:r>
                  <a:rPr lang="en-US" dirty="0"/>
                  <a:t>     ……</a:t>
                </a:r>
              </a:p>
            </p:txBody>
          </p:sp>
        </mc:Choice>
        <mc:Fallback xmlns="">
          <p:sp>
            <p:nvSpPr>
              <p:cNvPr id="17" name="TextBox 355">
                <a:extLst>
                  <a:ext uri="{FF2B5EF4-FFF2-40B4-BE49-F238E27FC236}">
                    <a16:creationId xmlns:a16="http://schemas.microsoft.com/office/drawing/2014/main" id="{F26D0AA5-1D37-1348-9245-8CAECB5C211E}"/>
                  </a:ext>
                </a:extLst>
              </p:cNvPr>
              <p:cNvSpPr txBox="1">
                <a:spLocks noRot="1" noChangeAspect="1" noMove="1" noResize="1" noEditPoints="1" noAdjustHandles="1" noChangeArrowheads="1" noChangeShapeType="1" noTextEdit="1"/>
              </p:cNvSpPr>
              <p:nvPr/>
            </p:nvSpPr>
            <p:spPr>
              <a:xfrm>
                <a:off x="663544" y="4276315"/>
                <a:ext cx="3883665" cy="1384995"/>
              </a:xfrm>
              <a:prstGeom prst="rect">
                <a:avLst/>
              </a:prstGeom>
              <a:blipFill>
                <a:blip r:embed="rId7"/>
                <a:stretch>
                  <a:fillRect l="-3909" t="-4545" r="-912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99C17D-5D04-E343-AD8E-D26E503D9111}"/>
                  </a:ext>
                </a:extLst>
              </p:cNvPr>
              <p:cNvSpPr txBox="1"/>
              <p:nvPr/>
            </p:nvSpPr>
            <p:spPr bwMode="auto">
              <a:xfrm>
                <a:off x="560390" y="2142003"/>
                <a:ext cx="4333080" cy="1503027"/>
              </a:xfrm>
              <a:prstGeom prst="rect">
                <a:avLst/>
              </a:prstGeom>
              <a:noFill/>
              <a:ln>
                <a:noFill/>
              </a:ln>
            </p:spPr>
            <p:txBody>
              <a:bodyPr vert="horz" wrap="square" lIns="91440" tIns="45720" rIns="91440" bIns="45720" numCol="1" rtlCol="0" anchor="t" anchorCtr="0" compatLnSpc="1">
                <a:noAutofit/>
              </a:bodyPr>
              <a:lstStyle/>
              <a:p>
                <a:pPr>
                  <a:buClr>
                    <a:srgbClr val="00AC5B"/>
                  </a:buClr>
                </a:pPr>
                <a:r>
                  <a:rPr lang="en-US" altLang="zh-CN" b="1" dirty="0">
                    <a:solidFill>
                      <a:srgbClr val="000000"/>
                    </a:solidFill>
                    <a:ea typeface="Arial"/>
                  </a:rPr>
                  <a:t>    6 machine settings:</a:t>
                </a:r>
                <a:r>
                  <a:rPr lang="en-US" altLang="zh-CN" b="1" spc="104" dirty="0">
                    <a:solidFill>
                      <a:srgbClr val="000000"/>
                    </a:solidFill>
                    <a:cs typeface="Arial"/>
                  </a:rPr>
                  <a:t> </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kumimoji="1" lang="en-US" altLang="zh-CN" dirty="0">
                    <a:solidFill>
                      <a:prstClr val="black"/>
                    </a:solidFill>
                    <a:latin typeface="Arial" panose="020B0604020202020204" pitchFamily="34" charset="0"/>
                    <a:cs typeface="Arial" panose="020B0604020202020204" pitchFamily="34" charset="0"/>
                  </a:rPr>
                  <a:t>Holding pressure.      </a:t>
                </a:r>
                <a:r>
                  <a:rPr kumimoji="1" lang="en-US" altLang="zh-CN" sz="1200" dirty="0">
                    <a:solidFill>
                      <a:prstClr val="black"/>
                    </a:solidFill>
                    <a:latin typeface="Arial" panose="020B0604020202020204" pitchFamily="34" charset="0"/>
                    <a:cs typeface="Arial" panose="020B0604020202020204" pitchFamily="34" charset="0"/>
                  </a:rPr>
                  <a:t>  </a:t>
                </a:r>
                <a:r>
                  <a:rPr kumimoji="1" lang="en-US" altLang="zh-CN" dirty="0">
                    <a:solidFill>
                      <a:prstClr val="black"/>
                    </a:solidFill>
                    <a:latin typeface="Arial" panose="020B0604020202020204" pitchFamily="34" charset="0"/>
                    <a:cs typeface="Arial" panose="020B0604020202020204" pitchFamily="34" charset="0"/>
                  </a:rPr>
                  <a:t>     [</a:t>
                </a:r>
                <a:r>
                  <a:rPr lang="en-GB" altLang="zh-CN" dirty="0"/>
                  <a:t>bar</a:t>
                </a:r>
                <a:r>
                  <a:rPr kumimoji="1" lang="en-US" altLang="zh-CN" dirty="0">
                    <a:solidFill>
                      <a:prstClr val="black"/>
                    </a:solidFill>
                    <a:latin typeface="Arial" panose="020B0604020202020204" pitchFamily="34" charset="0"/>
                    <a:cs typeface="Arial" panose="020B0604020202020204" pitchFamily="34" charset="0"/>
                  </a:rPr>
                  <a:t>]</a:t>
                </a:r>
              </a:p>
              <a:p>
                <a:pPr marL="266700" indent="-266700">
                  <a:buClr>
                    <a:srgbClr val="00AC5B"/>
                  </a:buClr>
                  <a:buFont typeface="Wingdings" panose="05000000000000000000" pitchFamily="2" charset="2"/>
                  <a:buChar char="§"/>
                </a:pPr>
                <a:r>
                  <a:rPr lang="en-GB" altLang="zh-CN" dirty="0"/>
                  <a:t>Holding pressure time  </a:t>
                </a:r>
                <a:r>
                  <a:rPr lang="en-GB" altLang="zh-CN" sz="1600" dirty="0"/>
                  <a:t> </a:t>
                </a:r>
                <a:r>
                  <a:rPr lang="en-GB" altLang="zh-CN" sz="1400" dirty="0"/>
                  <a:t> </a:t>
                </a:r>
                <a:r>
                  <a:rPr lang="en-GB" altLang="zh-CN" sz="1600" dirty="0"/>
                  <a:t> </a:t>
                </a:r>
                <a:r>
                  <a:rPr lang="en-GB" altLang="zh-CN" dirty="0"/>
                  <a:t> [s]</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lang="en-US" altLang="zh-CN" dirty="0">
                    <a:solidFill>
                      <a:srgbClr val="000000"/>
                    </a:solidFill>
                    <a:ea typeface="Arial"/>
                  </a:rPr>
                  <a:t>Melt</a:t>
                </a:r>
                <a:r>
                  <a:rPr lang="en-US" altLang="zh-CN" dirty="0">
                    <a:solidFill>
                      <a:srgbClr val="000000"/>
                    </a:solidFill>
                    <a:cs typeface="Arial"/>
                  </a:rPr>
                  <a:t> </a:t>
                </a:r>
                <a:r>
                  <a:rPr lang="en-US" altLang="zh-CN" dirty="0">
                    <a:solidFill>
                      <a:srgbClr val="000000"/>
                    </a:solidFill>
                    <a:ea typeface="Arial"/>
                  </a:rPr>
                  <a:t>temperature    </a:t>
                </a:r>
                <a:r>
                  <a:rPr lang="en-US" altLang="zh-CN" sz="1200" dirty="0">
                    <a:solidFill>
                      <a:srgbClr val="000000"/>
                    </a:solidFill>
                    <a:ea typeface="Arial"/>
                  </a:rPr>
                  <a:t>  </a:t>
                </a:r>
                <a:r>
                  <a:rPr lang="en-US" altLang="zh-CN" dirty="0">
                    <a:solidFill>
                      <a:srgbClr val="000000"/>
                    </a:solidFill>
                    <a:ea typeface="Arial"/>
                  </a:rPr>
                  <a:t>        [</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p>
              <a:p>
                <a:pPr marL="266700" indent="-266700">
                  <a:buClr>
                    <a:srgbClr val="00AC5B"/>
                  </a:buClr>
                  <a:buFont typeface="Wingdings" panose="05000000000000000000" pitchFamily="2" charset="2"/>
                  <a:buChar char="§"/>
                </a:pPr>
                <a:r>
                  <a:rPr lang="en-GB" altLang="zh-CN" dirty="0"/>
                  <a:t>Cavity wall temperature   </a:t>
                </a:r>
                <a:r>
                  <a:rPr lang="en-US" altLang="zh-CN" dirty="0">
                    <a:solidFill>
                      <a:srgbClr val="000000"/>
                    </a:solidFill>
                    <a:ea typeface="Arial"/>
                  </a:rPr>
                  <a:t>[</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endParaRPr lang="en-GB" altLang="zh-CN" dirty="0"/>
              </a:p>
              <a:p>
                <a:pPr marL="266700" indent="-266700">
                  <a:buClr>
                    <a:srgbClr val="00AC5B"/>
                  </a:buClr>
                  <a:buFont typeface="Wingdings" panose="05000000000000000000" pitchFamily="2" charset="2"/>
                  <a:buChar char="§"/>
                </a:pPr>
                <a:r>
                  <a:rPr lang="en-US" altLang="zh-CN" dirty="0">
                    <a:solidFill>
                      <a:srgbClr val="000000"/>
                    </a:solidFill>
                    <a:ea typeface="Arial"/>
                  </a:rPr>
                  <a:t>Cooling</a:t>
                </a:r>
                <a:r>
                  <a:rPr lang="en-US" altLang="zh-CN" spc="-119" dirty="0">
                    <a:solidFill>
                      <a:srgbClr val="000000"/>
                    </a:solidFill>
                    <a:cs typeface="Arial"/>
                  </a:rPr>
                  <a:t> </a:t>
                </a:r>
                <a:r>
                  <a:rPr lang="en-US" altLang="zh-CN" dirty="0">
                    <a:solidFill>
                      <a:srgbClr val="000000"/>
                    </a:solidFill>
                    <a:ea typeface="Arial"/>
                  </a:rPr>
                  <a:t>time             </a:t>
                </a:r>
                <a:r>
                  <a:rPr lang="en-US" altLang="zh-CN" sz="1600" dirty="0">
                    <a:solidFill>
                      <a:srgbClr val="000000"/>
                    </a:solidFill>
                    <a:ea typeface="Arial"/>
                  </a:rPr>
                  <a:t>   </a:t>
                </a:r>
                <a:r>
                  <a:rPr lang="en-US" altLang="zh-CN" dirty="0">
                    <a:solidFill>
                      <a:srgbClr val="000000"/>
                    </a:solidFill>
                    <a:ea typeface="Arial"/>
                  </a:rPr>
                  <a:t>     </a:t>
                </a:r>
                <a:r>
                  <a:rPr lang="en-GB" altLang="zh-CN" dirty="0"/>
                  <a:t>[s]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r>
                  <a:rPr lang="en-GB" altLang="zh-CN" dirty="0"/>
                  <a:t>Injection flow rate            [cm³/s]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endParaRPr kumimoji="1" lang="en-US" altLang="zh-CN" dirty="0">
                  <a:solidFill>
                    <a:prstClr val="black"/>
                  </a:solidFill>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6699C17D-5D04-E343-AD8E-D26E503D9111}"/>
                  </a:ext>
                </a:extLst>
              </p:cNvPr>
              <p:cNvSpPr txBox="1">
                <a:spLocks noRot="1" noChangeAspect="1" noMove="1" noResize="1" noEditPoints="1" noAdjustHandles="1" noChangeArrowheads="1" noChangeShapeType="1" noTextEdit="1"/>
              </p:cNvSpPr>
              <p:nvPr/>
            </p:nvSpPr>
            <p:spPr bwMode="auto">
              <a:xfrm>
                <a:off x="560390" y="2142003"/>
                <a:ext cx="4333080" cy="1503027"/>
              </a:xfrm>
              <a:prstGeom prst="rect">
                <a:avLst/>
              </a:prstGeom>
              <a:blipFill>
                <a:blip r:embed="rId8"/>
                <a:stretch>
                  <a:fillRect l="-877" t="-1667" b="-39167"/>
                </a:stretch>
              </a:blipFill>
              <a:ln>
                <a:noFill/>
              </a:ln>
            </p:spPr>
            <p:txBody>
              <a:bodyPr/>
              <a:lstStyle/>
              <a:p>
                <a:r>
                  <a:rPr lang="zh-CN" altLang="en-US">
                    <a:noFill/>
                  </a:rPr>
                  <a:t> </a:t>
                </a:r>
              </a:p>
            </p:txBody>
          </p:sp>
        </mc:Fallback>
      </mc:AlternateContent>
      <p:grpSp>
        <p:nvGrpSpPr>
          <p:cNvPr id="49" name="Gruppieren 95">
            <a:extLst>
              <a:ext uri="{FF2B5EF4-FFF2-40B4-BE49-F238E27FC236}">
                <a16:creationId xmlns:a16="http://schemas.microsoft.com/office/drawing/2014/main" id="{0BE89DA4-04DD-6A42-B61A-5147C358184E}"/>
              </a:ext>
            </a:extLst>
          </p:cNvPr>
          <p:cNvGrpSpPr/>
          <p:nvPr/>
        </p:nvGrpSpPr>
        <p:grpSpPr>
          <a:xfrm>
            <a:off x="6007645" y="3048535"/>
            <a:ext cx="3914045" cy="1824369"/>
            <a:chOff x="278362" y="1770173"/>
            <a:chExt cx="8079811" cy="4254874"/>
          </a:xfrm>
        </p:grpSpPr>
        <p:pic>
          <p:nvPicPr>
            <p:cNvPr id="50" name="Grafik 3">
              <a:extLst>
                <a:ext uri="{FF2B5EF4-FFF2-40B4-BE49-F238E27FC236}">
                  <a16:creationId xmlns:a16="http://schemas.microsoft.com/office/drawing/2014/main" id="{63F17E26-A21E-7B41-9D8A-6CAEDC3B9FEF}"/>
                </a:ext>
              </a:extLst>
            </p:cNvPr>
            <p:cNvPicPr>
              <a:picLocks noChangeAspect="1"/>
            </p:cNvPicPr>
            <p:nvPr/>
          </p:nvPicPr>
          <p:blipFill>
            <a:blip r:embed="rId9"/>
            <a:stretch>
              <a:fillRect/>
            </a:stretch>
          </p:blipFill>
          <p:spPr>
            <a:xfrm>
              <a:off x="982331" y="1770173"/>
              <a:ext cx="4620270" cy="4124901"/>
            </a:xfrm>
            <a:prstGeom prst="rect">
              <a:avLst/>
            </a:prstGeom>
          </p:spPr>
        </p:pic>
        <p:cxnSp>
          <p:nvCxnSpPr>
            <p:cNvPr id="51" name="Gerader Verbinder 5">
              <a:extLst>
                <a:ext uri="{FF2B5EF4-FFF2-40B4-BE49-F238E27FC236}">
                  <a16:creationId xmlns:a16="http://schemas.microsoft.com/office/drawing/2014/main" id="{638D2E59-B57C-C341-BE97-E10A53327C17}"/>
                </a:ext>
              </a:extLst>
            </p:cNvPr>
            <p:cNvCxnSpPr/>
            <p:nvPr/>
          </p:nvCxnSpPr>
          <p:spPr>
            <a:xfrm>
              <a:off x="961374" y="4258929"/>
              <a:ext cx="2850606" cy="1651473"/>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Gerader Verbinder 6">
              <a:extLst>
                <a:ext uri="{FF2B5EF4-FFF2-40B4-BE49-F238E27FC236}">
                  <a16:creationId xmlns:a16="http://schemas.microsoft.com/office/drawing/2014/main" id="{500BAC6D-09CC-0342-BBAE-4587E1C5BAEE}"/>
                </a:ext>
              </a:extLst>
            </p:cNvPr>
            <p:cNvCxnSpPr/>
            <p:nvPr/>
          </p:nvCxnSpPr>
          <p:spPr>
            <a:xfrm flipV="1">
              <a:off x="4223821" y="5113862"/>
              <a:ext cx="1399737" cy="79654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Gerader Verbinder 10">
              <a:extLst>
                <a:ext uri="{FF2B5EF4-FFF2-40B4-BE49-F238E27FC236}">
                  <a16:creationId xmlns:a16="http://schemas.microsoft.com/office/drawing/2014/main" id="{63F9D52D-E217-A440-AA91-388AE98753C4}"/>
                </a:ext>
              </a:extLst>
            </p:cNvPr>
            <p:cNvCxnSpPr/>
            <p:nvPr/>
          </p:nvCxnSpPr>
          <p:spPr>
            <a:xfrm flipV="1">
              <a:off x="990711" y="2535551"/>
              <a:ext cx="0" cy="160658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54" name="Textfeld 13">
              <a:extLst>
                <a:ext uri="{FF2B5EF4-FFF2-40B4-BE49-F238E27FC236}">
                  <a16:creationId xmlns:a16="http://schemas.microsoft.com/office/drawing/2014/main" id="{99C6E81C-4836-4E42-BF7C-6FCD57070E4F}"/>
                </a:ext>
              </a:extLst>
            </p:cNvPr>
            <p:cNvSpPr txBox="1"/>
            <p:nvPr/>
          </p:nvSpPr>
          <p:spPr bwMode="auto">
            <a:xfrm rot="1837493">
              <a:off x="1242447" y="4994582"/>
              <a:ext cx="1930782" cy="826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Length</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5" name="Textfeld 14">
              <a:extLst>
                <a:ext uri="{FF2B5EF4-FFF2-40B4-BE49-F238E27FC236}">
                  <a16:creationId xmlns:a16="http://schemas.microsoft.com/office/drawing/2014/main" id="{87CC3731-6D4D-9440-A9D5-A6FCD9853CC0}"/>
                </a:ext>
              </a:extLst>
            </p:cNvPr>
            <p:cNvSpPr txBox="1"/>
            <p:nvPr/>
          </p:nvSpPr>
          <p:spPr bwMode="auto">
            <a:xfrm rot="16200000">
              <a:off x="-313234" y="3088028"/>
              <a:ext cx="1945672" cy="762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Height</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6" name="Textfeld 15">
              <a:extLst>
                <a:ext uri="{FF2B5EF4-FFF2-40B4-BE49-F238E27FC236}">
                  <a16:creationId xmlns:a16="http://schemas.microsoft.com/office/drawing/2014/main" id="{7AB448EF-49F2-C840-A2F4-50826E878C6E}"/>
                </a:ext>
              </a:extLst>
            </p:cNvPr>
            <p:cNvSpPr txBox="1"/>
            <p:nvPr/>
          </p:nvSpPr>
          <p:spPr bwMode="auto">
            <a:xfrm rot="19869468">
              <a:off x="4155557" y="5424349"/>
              <a:ext cx="1827874" cy="600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Width</a:t>
              </a:r>
              <a:endParaRPr lang="en-GB" sz="1600" dirty="0">
                <a:solidFill>
                  <a:prstClr val="black"/>
                </a:solidFill>
                <a:latin typeface="Arial" panose="020B0604020202020204" pitchFamily="34" charset="0"/>
                <a:cs typeface="Arial" panose="020B0604020202020204" pitchFamily="34" charset="0"/>
              </a:endParaRPr>
            </a:p>
          </p:txBody>
        </p:sp>
        <p:cxnSp>
          <p:nvCxnSpPr>
            <p:cNvPr id="62" name="Gerader Verbinder 28">
              <a:extLst>
                <a:ext uri="{FF2B5EF4-FFF2-40B4-BE49-F238E27FC236}">
                  <a16:creationId xmlns:a16="http://schemas.microsoft.com/office/drawing/2014/main" id="{7125CCA9-5394-0641-9D4C-756F60AACACE}"/>
                </a:ext>
              </a:extLst>
            </p:cNvPr>
            <p:cNvCxnSpPr/>
            <p:nvPr/>
          </p:nvCxnSpPr>
          <p:spPr>
            <a:xfrm>
              <a:off x="4015788" y="5831521"/>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Gerader Verbinder 34">
              <a:extLst>
                <a:ext uri="{FF2B5EF4-FFF2-40B4-BE49-F238E27FC236}">
                  <a16:creationId xmlns:a16="http://schemas.microsoft.com/office/drawing/2014/main" id="{2379CC72-7E58-D748-9DA0-CC0680DD978E}"/>
                </a:ext>
              </a:extLst>
            </p:cNvPr>
            <p:cNvCxnSpPr/>
            <p:nvPr/>
          </p:nvCxnSpPr>
          <p:spPr>
            <a:xfrm>
              <a:off x="5478933" y="4993120"/>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Gerader Verbinder 36">
              <a:extLst>
                <a:ext uri="{FF2B5EF4-FFF2-40B4-BE49-F238E27FC236}">
                  <a16:creationId xmlns:a16="http://schemas.microsoft.com/office/drawing/2014/main" id="{3E9FC942-2A66-A645-A76C-9D61182622A8}"/>
                </a:ext>
              </a:extLst>
            </p:cNvPr>
            <p:cNvCxnSpPr/>
            <p:nvPr/>
          </p:nvCxnSpPr>
          <p:spPr>
            <a:xfrm flipH="1">
              <a:off x="3785255" y="5831521"/>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Gerader Verbinder 41">
              <a:extLst>
                <a:ext uri="{FF2B5EF4-FFF2-40B4-BE49-F238E27FC236}">
                  <a16:creationId xmlns:a16="http://schemas.microsoft.com/office/drawing/2014/main" id="{6F4CC09B-B5C9-D742-BC73-1B80A4FB6B62}"/>
                </a:ext>
              </a:extLst>
            </p:cNvPr>
            <p:cNvCxnSpPr/>
            <p:nvPr/>
          </p:nvCxnSpPr>
          <p:spPr>
            <a:xfrm flipH="1">
              <a:off x="863410" y="4151017"/>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Gerader Verbinder 49">
              <a:extLst>
                <a:ext uri="{FF2B5EF4-FFF2-40B4-BE49-F238E27FC236}">
                  <a16:creationId xmlns:a16="http://schemas.microsoft.com/office/drawing/2014/main" id="{C27430E3-B803-934B-97A2-4D62594AFA7C}"/>
                </a:ext>
              </a:extLst>
            </p:cNvPr>
            <p:cNvCxnSpPr/>
            <p:nvPr/>
          </p:nvCxnSpPr>
          <p:spPr>
            <a:xfrm flipH="1" flipV="1">
              <a:off x="826196" y="2484459"/>
              <a:ext cx="958364" cy="138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Ellipse 52">
              <a:extLst>
                <a:ext uri="{FF2B5EF4-FFF2-40B4-BE49-F238E27FC236}">
                  <a16:creationId xmlns:a16="http://schemas.microsoft.com/office/drawing/2014/main" id="{6B6F902E-C236-1D46-924C-A5877F92FE88}"/>
                </a:ext>
              </a:extLst>
            </p:cNvPr>
            <p:cNvSpPr/>
            <p:nvPr/>
          </p:nvSpPr>
          <p:spPr>
            <a:xfrm>
              <a:off x="5154361" y="4589175"/>
              <a:ext cx="683437" cy="68343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68" name="Grafik 54">
              <a:extLst>
                <a:ext uri="{FF2B5EF4-FFF2-40B4-BE49-F238E27FC236}">
                  <a16:creationId xmlns:a16="http://schemas.microsoft.com/office/drawing/2014/main" id="{21E3784C-1A5E-1D46-8DA1-E58B0E593368}"/>
                </a:ext>
              </a:extLst>
            </p:cNvPr>
            <p:cNvPicPr>
              <a:picLocks noChangeAspect="1"/>
            </p:cNvPicPr>
            <p:nvPr/>
          </p:nvPicPr>
          <p:blipFill rotWithShape="1">
            <a:blip r:embed="rId10"/>
            <a:srcRect l="-638" r="65114" b="23536"/>
            <a:stretch>
              <a:fillRect/>
            </a:stretch>
          </p:blipFill>
          <p:spPr>
            <a:xfrm>
              <a:off x="6581686" y="3776371"/>
              <a:ext cx="1539754" cy="1740919"/>
            </a:xfrm>
            <a:prstGeom prst="rect">
              <a:avLst/>
            </a:prstGeom>
          </p:spPr>
        </p:pic>
        <p:sp>
          <p:nvSpPr>
            <p:cNvPr id="69" name="Bogen 66">
              <a:extLst>
                <a:ext uri="{FF2B5EF4-FFF2-40B4-BE49-F238E27FC236}">
                  <a16:creationId xmlns:a16="http://schemas.microsoft.com/office/drawing/2014/main" id="{65981554-A4E4-D347-B284-8E7A54E812FD}"/>
                </a:ext>
              </a:extLst>
            </p:cNvPr>
            <p:cNvSpPr/>
            <p:nvPr/>
          </p:nvSpPr>
          <p:spPr>
            <a:xfrm>
              <a:off x="6048338" y="3273739"/>
              <a:ext cx="1440000" cy="1440000"/>
            </a:xfrm>
            <a:prstGeom prst="arc">
              <a:avLst>
                <a:gd name="adj1" fmla="val 21457657"/>
                <a:gd name="adj2" fmla="val 547142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sz="1400"/>
            </a:p>
          </p:txBody>
        </p:sp>
        <p:sp>
          <p:nvSpPr>
            <p:cNvPr id="70" name="Textfeld 67">
              <a:extLst>
                <a:ext uri="{FF2B5EF4-FFF2-40B4-BE49-F238E27FC236}">
                  <a16:creationId xmlns:a16="http://schemas.microsoft.com/office/drawing/2014/main" id="{BC03E995-C76D-0A44-ABF6-0DAA513919B5}"/>
                </a:ext>
              </a:extLst>
            </p:cNvPr>
            <p:cNvSpPr txBox="1"/>
            <p:nvPr/>
          </p:nvSpPr>
          <p:spPr bwMode="auto">
            <a:xfrm rot="18900000">
              <a:off x="6907838" y="4163285"/>
              <a:ext cx="513837"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sz="1400" dirty="0">
                  <a:solidFill>
                    <a:prstClr val="black"/>
                  </a:solidFill>
                  <a:latin typeface="Arial" panose="020B0604020202020204" pitchFamily="34" charset="0"/>
                  <a:cs typeface="Arial" panose="020B0604020202020204" pitchFamily="34" charset="0"/>
                </a:rPr>
                <a:t>W°</a:t>
              </a:r>
            </a:p>
          </p:txBody>
        </p:sp>
        <p:cxnSp>
          <p:nvCxnSpPr>
            <p:cNvPr id="71" name="Gerader Verbinder 68">
              <a:extLst>
                <a:ext uri="{FF2B5EF4-FFF2-40B4-BE49-F238E27FC236}">
                  <a16:creationId xmlns:a16="http://schemas.microsoft.com/office/drawing/2014/main" id="{DFF773C2-6C72-0B40-8422-93369248AB31}"/>
                </a:ext>
              </a:extLst>
            </p:cNvPr>
            <p:cNvCxnSpPr>
              <a:stCxn id="67" idx="1"/>
              <a:endCxn id="75" idx="1"/>
            </p:cNvCxnSpPr>
            <p:nvPr/>
          </p:nvCxnSpPr>
          <p:spPr>
            <a:xfrm flipV="1">
              <a:off x="5254448" y="3790410"/>
              <a:ext cx="1261367" cy="89885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Gerader Verbinder 76">
              <a:extLst>
                <a:ext uri="{FF2B5EF4-FFF2-40B4-BE49-F238E27FC236}">
                  <a16:creationId xmlns:a16="http://schemas.microsoft.com/office/drawing/2014/main" id="{9B6E8D8A-8238-5344-AFA8-04F37BC3619A}"/>
                </a:ext>
              </a:extLst>
            </p:cNvPr>
            <p:cNvCxnSpPr/>
            <p:nvPr/>
          </p:nvCxnSpPr>
          <p:spPr>
            <a:xfrm flipH="1">
              <a:off x="1717061" y="2411916"/>
              <a:ext cx="221784"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Gerader Verbinder 77">
              <a:extLst>
                <a:ext uri="{FF2B5EF4-FFF2-40B4-BE49-F238E27FC236}">
                  <a16:creationId xmlns:a16="http://schemas.microsoft.com/office/drawing/2014/main" id="{1C832707-D3F4-A34F-83E2-2250A37E27BC}"/>
                </a:ext>
              </a:extLst>
            </p:cNvPr>
            <p:cNvCxnSpPr/>
            <p:nvPr/>
          </p:nvCxnSpPr>
          <p:spPr>
            <a:xfrm>
              <a:off x="1715935" y="2411916"/>
              <a:ext cx="224035"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Freihandform 93">
              <a:extLst>
                <a:ext uri="{FF2B5EF4-FFF2-40B4-BE49-F238E27FC236}">
                  <a16:creationId xmlns:a16="http://schemas.microsoft.com/office/drawing/2014/main" id="{1FB61A2C-5272-6643-916C-4DC9B358A326}"/>
                </a:ext>
              </a:extLst>
            </p:cNvPr>
            <p:cNvSpPr/>
            <p:nvPr/>
          </p:nvSpPr>
          <p:spPr>
            <a:xfrm>
              <a:off x="6581686" y="3776371"/>
              <a:ext cx="1539754" cy="1740919"/>
            </a:xfrm>
            <a:custGeom>
              <a:avLst/>
              <a:gdLst>
                <a:gd name="connsiteX0" fmla="*/ 1111394 w 1539754"/>
                <a:gd name="connsiteY0" fmla="*/ 1436798 h 1740919"/>
                <a:gd name="connsiteX1" fmla="*/ 1111394 w 1539754"/>
                <a:gd name="connsiteY1" fmla="*/ 1655425 h 1740919"/>
                <a:gd name="connsiteX2" fmla="*/ 1327424 w 1539754"/>
                <a:gd name="connsiteY2" fmla="*/ 1655425 h 1740919"/>
                <a:gd name="connsiteX3" fmla="*/ 1327424 w 1539754"/>
                <a:gd name="connsiteY3" fmla="*/ 1436798 h 1740919"/>
                <a:gd name="connsiteX4" fmla="*/ 1020000 w 1539754"/>
                <a:gd name="connsiteY4" fmla="*/ 0 h 1740919"/>
                <a:gd name="connsiteX5" fmla="*/ 1539754 w 1539754"/>
                <a:gd name="connsiteY5" fmla="*/ 0 h 1740919"/>
                <a:gd name="connsiteX6" fmla="*/ 1539754 w 1539754"/>
                <a:gd name="connsiteY6" fmla="*/ 1740919 h 1740919"/>
                <a:gd name="connsiteX7" fmla="*/ 0 w 1539754"/>
                <a:gd name="connsiteY7" fmla="*/ 1740919 h 1740919"/>
                <a:gd name="connsiteX8" fmla="*/ 0 w 1539754"/>
                <a:gd name="connsiteY8" fmla="*/ 1171274 h 1740919"/>
                <a:gd name="connsiteX9" fmla="*/ 49546 w 1539754"/>
                <a:gd name="connsiteY9" fmla="*/ 1212153 h 1740919"/>
                <a:gd name="connsiteX10" fmla="*/ 485572 w 1539754"/>
                <a:gd name="connsiteY10" fmla="*/ 1345340 h 1740919"/>
                <a:gd name="connsiteX11" fmla="*/ 1265430 w 1539754"/>
                <a:gd name="connsiteY11" fmla="*/ 565482 h 1740919"/>
                <a:gd name="connsiteX12" fmla="*/ 1037015 w 1539754"/>
                <a:gd name="connsiteY12" fmla="*/ 14039 h 174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754" h="1740919">
                  <a:moveTo>
                    <a:pt x="1111394" y="1436798"/>
                  </a:moveTo>
                  <a:lnTo>
                    <a:pt x="1111394" y="1655425"/>
                  </a:lnTo>
                  <a:lnTo>
                    <a:pt x="1327424" y="1655425"/>
                  </a:lnTo>
                  <a:lnTo>
                    <a:pt x="1327424" y="1436798"/>
                  </a:lnTo>
                  <a:close/>
                  <a:moveTo>
                    <a:pt x="1020000" y="0"/>
                  </a:moveTo>
                  <a:lnTo>
                    <a:pt x="1539754" y="0"/>
                  </a:lnTo>
                  <a:lnTo>
                    <a:pt x="1539754" y="1740919"/>
                  </a:lnTo>
                  <a:lnTo>
                    <a:pt x="0" y="1740919"/>
                  </a:lnTo>
                  <a:lnTo>
                    <a:pt x="0" y="1171274"/>
                  </a:lnTo>
                  <a:lnTo>
                    <a:pt x="49546" y="1212153"/>
                  </a:lnTo>
                  <a:cubicBezTo>
                    <a:pt x="174012" y="1296240"/>
                    <a:pt x="324058" y="1345340"/>
                    <a:pt x="485572" y="1345340"/>
                  </a:cubicBezTo>
                  <a:cubicBezTo>
                    <a:pt x="916276" y="1345340"/>
                    <a:pt x="1265430" y="996186"/>
                    <a:pt x="1265430" y="565482"/>
                  </a:cubicBezTo>
                  <a:cubicBezTo>
                    <a:pt x="1265430" y="350130"/>
                    <a:pt x="1178141" y="155166"/>
                    <a:pt x="1037015" y="140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5" name="Ellipse 55">
              <a:extLst>
                <a:ext uri="{FF2B5EF4-FFF2-40B4-BE49-F238E27FC236}">
                  <a16:creationId xmlns:a16="http://schemas.microsoft.com/office/drawing/2014/main" id="{EDD84C0A-912B-234E-B16D-A40A562030FA}"/>
                </a:ext>
              </a:extLst>
            </p:cNvPr>
            <p:cNvSpPr/>
            <p:nvPr/>
          </p:nvSpPr>
          <p:spPr>
            <a:xfrm>
              <a:off x="6287400" y="3561995"/>
              <a:ext cx="1559716" cy="155971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cxnSp>
          <p:nvCxnSpPr>
            <p:cNvPr id="76" name="Gerader Verbinder 72">
              <a:extLst>
                <a:ext uri="{FF2B5EF4-FFF2-40B4-BE49-F238E27FC236}">
                  <a16:creationId xmlns:a16="http://schemas.microsoft.com/office/drawing/2014/main" id="{1CD56EEF-B667-A745-9E88-EFBBCB8E91AF}"/>
                </a:ext>
              </a:extLst>
            </p:cNvPr>
            <p:cNvCxnSpPr>
              <a:endCxn id="75" idx="4"/>
            </p:cNvCxnSpPr>
            <p:nvPr/>
          </p:nvCxnSpPr>
          <p:spPr>
            <a:xfrm flipV="1">
              <a:off x="5623558" y="5121711"/>
              <a:ext cx="1443700" cy="132067"/>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7" name="Rechteck 94">
              <a:extLst>
                <a:ext uri="{FF2B5EF4-FFF2-40B4-BE49-F238E27FC236}">
                  <a16:creationId xmlns:a16="http://schemas.microsoft.com/office/drawing/2014/main" id="{D5B6CD21-D300-3E4D-8C69-42A65A0822F7}"/>
                </a:ext>
              </a:extLst>
            </p:cNvPr>
            <p:cNvSpPr/>
            <p:nvPr/>
          </p:nvSpPr>
          <p:spPr>
            <a:xfrm>
              <a:off x="7606975" y="4993120"/>
              <a:ext cx="480282" cy="566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8" name="Textfeld 53">
              <a:extLst>
                <a:ext uri="{FF2B5EF4-FFF2-40B4-BE49-F238E27FC236}">
                  <a16:creationId xmlns:a16="http://schemas.microsoft.com/office/drawing/2014/main" id="{1F20650B-9DF0-4A40-A19A-C1A0D4419B73}"/>
                </a:ext>
              </a:extLst>
            </p:cNvPr>
            <p:cNvSpPr txBox="1"/>
            <p:nvPr/>
          </p:nvSpPr>
          <p:spPr bwMode="auto">
            <a:xfrm>
              <a:off x="6511111" y="5235528"/>
              <a:ext cx="1847062"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US" altLang="en-GB" sz="1600" dirty="0">
                  <a:solidFill>
                    <a:prstClr val="black"/>
                  </a:solidFill>
                  <a:latin typeface="Arial" panose="020B0604020202020204" pitchFamily="34" charset="0"/>
                  <a:cs typeface="Arial" panose="020B0604020202020204" pitchFamily="34" charset="0"/>
                </a:rPr>
                <a:t>Angle</a:t>
              </a:r>
              <a:endParaRPr lang="en-GB" sz="1600" dirty="0">
                <a:solidFill>
                  <a:prstClr val="black"/>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607A7B3-CBC0-054E-A6CD-56BD5E07AD9A}"/>
                  </a:ext>
                </a:extLst>
              </p:cNvPr>
              <p:cNvSpPr/>
              <p:nvPr/>
            </p:nvSpPr>
            <p:spPr>
              <a:xfrm>
                <a:off x="6137910" y="5088131"/>
                <a:ext cx="3594254" cy="326902"/>
              </a:xfrm>
              <a:prstGeom prst="rect">
                <a:avLst/>
              </a:prstGeom>
            </p:spPr>
            <p:txBody>
              <a:bodyPr wrap="none">
                <a:spAutoFit/>
              </a:bodyPr>
              <a:lstStyle/>
              <a:p>
                <a:r>
                  <a:rPr lang="en-GB" altLang="zh-CN" dirty="0">
                    <a:latin typeface="Arial" panose="020B0604020202020204" pitchFamily="34" charset="0"/>
                  </a:rPr>
                  <a:t>Toy building block with 4</a:t>
                </a:r>
                <a14:m>
                  <m:oMath xmlns:m="http://schemas.openxmlformats.org/officeDocument/2006/math">
                    <m:r>
                      <a:rPr lang="en-GB" altLang="zh-CN">
                        <a:latin typeface="Cambria Math" panose="02040503050406030204" pitchFamily="18" charset="0"/>
                      </a:rPr>
                      <m:t>×</m:t>
                    </m:r>
                  </m:oMath>
                </a14:m>
                <a:r>
                  <a:rPr lang="en-GB" altLang="zh-CN" dirty="0">
                    <a:latin typeface="Arial" panose="020B0604020202020204" pitchFamily="34" charset="0"/>
                  </a:rPr>
                  <a:t>2 studs</a:t>
                </a:r>
                <a:endParaRPr lang="en-GB" altLang="zh-CN" dirty="0"/>
              </a:p>
            </p:txBody>
          </p:sp>
        </mc:Choice>
        <mc:Fallback xmlns="">
          <p:sp>
            <p:nvSpPr>
              <p:cNvPr id="5" name="矩形 4">
                <a:extLst>
                  <a:ext uri="{FF2B5EF4-FFF2-40B4-BE49-F238E27FC236}">
                    <a16:creationId xmlns:a16="http://schemas.microsoft.com/office/drawing/2014/main" id="{1607A7B3-CBC0-054E-A6CD-56BD5E07AD9A}"/>
                  </a:ext>
                </a:extLst>
              </p:cNvPr>
              <p:cNvSpPr>
                <a:spLocks noRot="1" noChangeAspect="1" noMove="1" noResize="1" noEditPoints="1" noAdjustHandles="1" noChangeArrowheads="1" noChangeShapeType="1" noTextEdit="1"/>
              </p:cNvSpPr>
              <p:nvPr/>
            </p:nvSpPr>
            <p:spPr>
              <a:xfrm>
                <a:off x="6137910" y="5088131"/>
                <a:ext cx="3594254" cy="326902"/>
              </a:xfrm>
              <a:prstGeom prst="rect">
                <a:avLst/>
              </a:prstGeom>
              <a:blipFill>
                <a:blip r:embed="rId11"/>
                <a:stretch>
                  <a:fillRect l="-1408" t="-7407" b="-40741"/>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D8D2194C-D81D-174B-B7EF-B31A736A328E}"/>
              </a:ext>
            </a:extLst>
          </p:cNvPr>
          <p:cNvSpPr/>
          <p:nvPr/>
        </p:nvSpPr>
        <p:spPr>
          <a:xfrm>
            <a:off x="128330" y="1780023"/>
            <a:ext cx="4557658" cy="326902"/>
          </a:xfrm>
          <a:prstGeom prst="rect">
            <a:avLst/>
          </a:prstGeom>
        </p:spPr>
        <p:txBody>
          <a:bodyPr wrap="none">
            <a:spAutoFit/>
          </a:bodyPr>
          <a:lstStyle/>
          <a:p>
            <a:r>
              <a:rPr lang="en-GB" altLang="zh-CN" dirty="0">
                <a:latin typeface="Arial" panose="020B0604020202020204" pitchFamily="34" charset="0"/>
              </a:rPr>
              <a:t>60 materials, 77 experiments for each one </a:t>
            </a:r>
            <a:endParaRPr lang="en-GB" altLang="zh-CN" dirty="0"/>
          </a:p>
        </p:txBody>
      </p:sp>
      <p:sp>
        <p:nvSpPr>
          <p:cNvPr id="90" name="圆角矩形 89">
            <a:extLst>
              <a:ext uri="{FF2B5EF4-FFF2-40B4-BE49-F238E27FC236}">
                <a16:creationId xmlns:a16="http://schemas.microsoft.com/office/drawing/2014/main" id="{FF4B8D64-DF79-DD41-8FF4-7F720BB62B54}"/>
              </a:ext>
            </a:extLst>
          </p:cNvPr>
          <p:cNvSpPr/>
          <p:nvPr/>
        </p:nvSpPr>
        <p:spPr>
          <a:xfrm>
            <a:off x="488380" y="5767706"/>
            <a:ext cx="3610101" cy="4592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文本框 10">
            <a:extLst>
              <a:ext uri="{FF2B5EF4-FFF2-40B4-BE49-F238E27FC236}">
                <a16:creationId xmlns:a16="http://schemas.microsoft.com/office/drawing/2014/main" id="{C860D5BF-0E12-A743-BE00-1C9B9A8E5651}"/>
              </a:ext>
            </a:extLst>
          </p:cNvPr>
          <p:cNvSpPr txBox="1"/>
          <p:nvPr/>
        </p:nvSpPr>
        <p:spPr bwMode="auto">
          <a:xfrm>
            <a:off x="575998" y="5811178"/>
            <a:ext cx="3584892" cy="426212"/>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Some features are not related</a:t>
            </a:r>
          </a:p>
        </p:txBody>
      </p:sp>
      <p:sp>
        <p:nvSpPr>
          <p:cNvPr id="96" name="Textfeld 10">
            <a:extLst>
              <a:ext uri="{FF2B5EF4-FFF2-40B4-BE49-F238E27FC236}">
                <a16:creationId xmlns:a16="http://schemas.microsoft.com/office/drawing/2014/main" id="{E4CA7B0F-E762-F249-8D52-DA81170D630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en-GB" altLang="zh-CN" sz="1400" dirty="0"/>
              <a:t>[Hei17]</a:t>
            </a:r>
            <a:endParaRPr lang="de-DE" sz="1400" dirty="0">
              <a:solidFill>
                <a:prstClr val="black"/>
              </a:solidFill>
              <a:latin typeface="Arial" panose="020B0604020202020204" pitchFamily="34" charset="0"/>
              <a:cs typeface="Arial" panose="020B0604020202020204" pitchFamily="34" charset="0"/>
            </a:endParaRPr>
          </a:p>
        </p:txBody>
      </p:sp>
      <p:sp>
        <p:nvSpPr>
          <p:cNvPr id="15" name="圆角矩形 14">
            <a:extLst>
              <a:ext uri="{FF2B5EF4-FFF2-40B4-BE49-F238E27FC236}">
                <a16:creationId xmlns:a16="http://schemas.microsoft.com/office/drawing/2014/main" id="{FB305F31-5FBD-A544-B04A-54629F381676}"/>
              </a:ext>
            </a:extLst>
          </p:cNvPr>
          <p:cNvSpPr/>
          <p:nvPr/>
        </p:nvSpPr>
        <p:spPr>
          <a:xfrm>
            <a:off x="776420" y="2167773"/>
            <a:ext cx="2376330" cy="32509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圆角矩形 97">
            <a:extLst>
              <a:ext uri="{FF2B5EF4-FFF2-40B4-BE49-F238E27FC236}">
                <a16:creationId xmlns:a16="http://schemas.microsoft.com/office/drawing/2014/main" id="{F7CEF49A-5689-B744-BC6F-63682ACF22FB}"/>
              </a:ext>
            </a:extLst>
          </p:cNvPr>
          <p:cNvSpPr/>
          <p:nvPr/>
        </p:nvSpPr>
        <p:spPr>
          <a:xfrm>
            <a:off x="780054" y="4265894"/>
            <a:ext cx="2715986" cy="30608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8735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圆角矩形 93">
            <a:extLst>
              <a:ext uri="{FF2B5EF4-FFF2-40B4-BE49-F238E27FC236}">
                <a16:creationId xmlns:a16="http://schemas.microsoft.com/office/drawing/2014/main" id="{342CB6FC-4150-174D-A685-D022012C5B70}"/>
              </a:ext>
            </a:extLst>
          </p:cNvPr>
          <p:cNvSpPr/>
          <p:nvPr/>
        </p:nvSpPr>
        <p:spPr>
          <a:xfrm>
            <a:off x="5328657" y="5760790"/>
            <a:ext cx="3584893" cy="4592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47" name="Picture 347"/>
          <p:cNvPicPr>
            <a:picLocks noChangeAspect="1"/>
          </p:cNvPicPr>
          <p:nvPr/>
        </p:nvPicPr>
        <p:blipFill>
          <a:blip r:embed="rId3"/>
          <a:stretch>
            <a:fillRect/>
          </a:stretch>
        </p:blipFill>
        <p:spPr>
          <a:xfrm>
            <a:off x="7703820" y="6370320"/>
            <a:ext cx="1912620" cy="373380"/>
          </a:xfrm>
          <a:prstGeom prst="rect">
            <a:avLst/>
          </a:prstGeom>
        </p:spPr>
      </p:pic>
      <p:sp>
        <p:nvSpPr>
          <p:cNvPr id="4" name="TextBox 353"/>
          <p:cNvSpPr txBox="1"/>
          <p:nvPr/>
        </p:nvSpPr>
        <p:spPr>
          <a:xfrm>
            <a:off x="272481" y="338710"/>
            <a:ext cx="9633519" cy="738664"/>
          </a:xfrm>
          <a:prstGeom prst="rect">
            <a:avLst/>
          </a:prstGeom>
          <a:noFill/>
        </p:spPr>
        <p:txBody>
          <a:bodyPr wrap="square" lIns="0" tIns="0" rIns="0" bIns="0" rtlCol="0">
            <a:spAutoFit/>
          </a:bodyPr>
          <a:lstStyle/>
          <a:p>
            <a:r>
              <a:rPr lang="en-GB" altLang="zh-CN" sz="2400" b="1" dirty="0">
                <a:solidFill>
                  <a:srgbClr val="00AB5A"/>
                </a:solidFill>
                <a:latin typeface="Arial"/>
                <a:ea typeface="Arial"/>
              </a:rPr>
              <a:t>Input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and</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output</a:t>
            </a:r>
            <a:r>
              <a:rPr lang="en-GB" altLang="zh-CN" sz="2400" b="1" dirty="0">
                <a:solidFill>
                  <a:srgbClr val="00AB5A"/>
                </a:solidFill>
                <a:latin typeface="Arial"/>
                <a:cs typeface="Arial"/>
              </a:rPr>
              <a:t> </a:t>
            </a:r>
            <a:r>
              <a:rPr lang="en-GB" altLang="zh-CN" sz="2400" b="1" dirty="0">
                <a:solidFill>
                  <a:srgbClr val="00AB5A"/>
                </a:solidFill>
                <a:latin typeface="Arial"/>
                <a:ea typeface="Arial"/>
              </a:rPr>
              <a:t>variables</a:t>
            </a:r>
            <a:r>
              <a:rPr lang="en-GB" altLang="zh-CN" sz="2400" b="1" dirty="0">
                <a:solidFill>
                  <a:srgbClr val="00AB5A"/>
                </a:solidFill>
                <a:latin typeface="Arial"/>
                <a:cs typeface="Arial"/>
              </a:rPr>
              <a:t> </a:t>
            </a:r>
            <a:r>
              <a:rPr lang="en-GB" altLang="zh-CN" sz="2400" b="1" dirty="0">
                <a:solidFill>
                  <a:srgbClr val="00AB5A"/>
                </a:solidFill>
                <a:latin typeface="Arial"/>
                <a:ea typeface="Arial"/>
              </a:rPr>
              <a:t>of</a:t>
            </a:r>
            <a:r>
              <a:rPr lang="en-GB" altLang="zh-CN" sz="2400" b="1" dirty="0">
                <a:solidFill>
                  <a:srgbClr val="00AB5A"/>
                </a:solidFill>
                <a:latin typeface="Arial"/>
                <a:cs typeface="Arial"/>
              </a:rPr>
              <a:t> DNN model based on </a:t>
            </a:r>
            <a:r>
              <a:rPr lang="en-GB" altLang="zh-CN" sz="2400" b="1" dirty="0">
                <a:solidFill>
                  <a:srgbClr val="00AB5A"/>
                </a:solidFill>
                <a:ea typeface="Arial"/>
              </a:rPr>
              <a:t>injection</a:t>
            </a:r>
            <a:r>
              <a:rPr lang="en-GB" altLang="zh-CN" sz="2400" b="1" dirty="0">
                <a:solidFill>
                  <a:srgbClr val="00AB5A"/>
                </a:solidFill>
                <a:cs typeface="Arial"/>
              </a:rPr>
              <a:t> </a:t>
            </a:r>
            <a:r>
              <a:rPr lang="en-GB" altLang="zh-CN" sz="2400" b="1" dirty="0">
                <a:solidFill>
                  <a:srgbClr val="00AB5A"/>
                </a:solidFill>
                <a:ea typeface="Arial"/>
              </a:rPr>
              <a:t>moulding</a:t>
            </a:r>
            <a:r>
              <a:rPr lang="en-GB" altLang="zh-CN" sz="2400" b="1" spc="-34" dirty="0">
                <a:solidFill>
                  <a:srgbClr val="00AB5A"/>
                </a:solidFill>
                <a:cs typeface="Arial"/>
              </a:rPr>
              <a:t> </a:t>
            </a:r>
            <a:r>
              <a:rPr lang="en-GB" altLang="zh-CN" sz="2400" b="1" dirty="0">
                <a:solidFill>
                  <a:srgbClr val="00AB5A"/>
                </a:solidFill>
                <a:latin typeface="Arial"/>
                <a:ea typeface="Arial"/>
              </a:rPr>
              <a:t>simulation</a:t>
            </a:r>
          </a:p>
        </p:txBody>
      </p:sp>
      <p:sp>
        <p:nvSpPr>
          <p:cNvPr id="354" name="TextBox 354"/>
          <p:cNvSpPr txBox="1"/>
          <p:nvPr/>
        </p:nvSpPr>
        <p:spPr>
          <a:xfrm>
            <a:off x="304800" y="861291"/>
            <a:ext cx="3988369" cy="1750416"/>
          </a:xfrm>
          <a:prstGeom prst="rect">
            <a:avLst/>
          </a:prstGeom>
          <a:noFill/>
        </p:spPr>
        <p:txBody>
          <a:bodyPr wrap="square" lIns="0" tIns="0" rIns="0" bIns="0" rtlCol="0">
            <a:spAutoFit/>
          </a:bodyPr>
          <a:lstStyle/>
          <a:p>
            <a:pPr marL="0">
              <a:lnSpc>
                <a:spcPct val="100000"/>
              </a:lnSpc>
              <a:tabLst>
                <a:tab pos="3728018" algn="l"/>
              </a:tabLst>
            </a:pPr>
            <a:r>
              <a:rPr lang="en-US" altLang="zh-CN" sz="2400" b="1" dirty="0">
                <a:solidFill>
                  <a:srgbClr val="00AB5A"/>
                </a:solidFill>
                <a:latin typeface="Arial"/>
                <a:ea typeface="Arial"/>
              </a:rPr>
              <a:t>	</a:t>
            </a:r>
            <a:endParaRPr lang="zh-CN" altLang="en-US" sz="1200" spc="-940" dirty="0">
              <a:solidFill>
                <a:srgbClr val="FE1217"/>
              </a:solidFill>
              <a:latin typeface="宋体"/>
              <a:ea typeface="宋体"/>
            </a:endParaRP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10"/>
              </a:lnSpc>
            </a:pPr>
            <a:endParaRPr lang="en-US" dirty="0"/>
          </a:p>
          <a:p>
            <a:pPr marL="0" indent="980638">
              <a:lnSpc>
                <a:spcPct val="100000"/>
              </a:lnSpc>
            </a:pPr>
            <a:endParaRPr lang="zh-CN" altLang="zh-CN" dirty="0">
              <a:latin typeface="Times New Roman" panose="02020603050405020304" pitchFamily="18" charset="0"/>
              <a:ea typeface="Times New Roman" panose="02020603050405020304" pitchFamily="18" charset="0"/>
              <a:cs typeface="Arial" panose="020B0604020202020204" pitchFamily="34" charset="0"/>
            </a:endParaRPr>
          </a:p>
          <a:p>
            <a:pPr>
              <a:lnSpc>
                <a:spcPts val="1589"/>
              </a:lnSpc>
            </a:pPr>
            <a:endParaRPr lang="en-US" dirty="0"/>
          </a:p>
        </p:txBody>
      </p:sp>
      <p:sp>
        <p:nvSpPr>
          <p:cNvPr id="81" name="Textfeld 11">
            <a:extLst>
              <a:ext uri="{FF2B5EF4-FFF2-40B4-BE49-F238E27FC236}">
                <a16:creationId xmlns:a16="http://schemas.microsoft.com/office/drawing/2014/main" id="{577CBB69-7290-8944-9307-FE8D86EACF09}"/>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7</a:t>
            </a:r>
          </a:p>
        </p:txBody>
      </p:sp>
      <p:pic>
        <p:nvPicPr>
          <p:cNvPr id="345" name="Picture 345"/>
          <p:cNvPicPr>
            <a:picLocks noChangeAspect="1"/>
          </p:cNvPicPr>
          <p:nvPr/>
        </p:nvPicPr>
        <p:blipFill>
          <a:blip r:embed="rId4"/>
          <a:stretch>
            <a:fillRect/>
          </a:stretch>
        </p:blipFill>
        <p:spPr>
          <a:xfrm>
            <a:off x="4843992" y="3136320"/>
            <a:ext cx="762000" cy="640737"/>
          </a:xfrm>
          <a:prstGeom prst="rect">
            <a:avLst/>
          </a:prstGeom>
        </p:spPr>
      </p:pic>
      <p:pic>
        <p:nvPicPr>
          <p:cNvPr id="348" name="Picture 348"/>
          <p:cNvPicPr>
            <a:picLocks noChangeAspect="1"/>
          </p:cNvPicPr>
          <p:nvPr/>
        </p:nvPicPr>
        <p:blipFill rotWithShape="1">
          <a:blip r:embed="rId5"/>
          <a:srcRect b="80317"/>
          <a:stretch/>
        </p:blipFill>
        <p:spPr>
          <a:xfrm>
            <a:off x="304800" y="1137339"/>
            <a:ext cx="1485900" cy="738664"/>
          </a:xfrm>
          <a:prstGeom prst="rect">
            <a:avLst/>
          </a:prstGeom>
        </p:spPr>
      </p:pic>
      <p:pic>
        <p:nvPicPr>
          <p:cNvPr id="349" name="Picture 349"/>
          <p:cNvPicPr>
            <a:picLocks noChangeAspect="1"/>
          </p:cNvPicPr>
          <p:nvPr/>
        </p:nvPicPr>
        <p:blipFill>
          <a:blip r:embed="rId6"/>
          <a:stretch>
            <a:fillRect/>
          </a:stretch>
        </p:blipFill>
        <p:spPr>
          <a:xfrm>
            <a:off x="1836420" y="1326865"/>
            <a:ext cx="2308860" cy="392311"/>
          </a:xfrm>
          <a:prstGeom prst="rect">
            <a:avLst/>
          </a:prstGeom>
        </p:spPr>
      </p:pic>
      <p:sp>
        <p:nvSpPr>
          <p:cNvPr id="3" name="Freeform 349"/>
          <p:cNvSpPr/>
          <p:nvPr/>
        </p:nvSpPr>
        <p:spPr>
          <a:xfrm>
            <a:off x="4376920" y="1326865"/>
            <a:ext cx="387350" cy="4254719"/>
          </a:xfrm>
          <a:custGeom>
            <a:avLst/>
            <a:gdLst>
              <a:gd name="connsiteX0" fmla="*/ 25400 w 387350"/>
              <a:gd name="connsiteY0" fmla="*/ 27940 h 4806950"/>
              <a:gd name="connsiteX1" fmla="*/ 207518 w 387350"/>
              <a:gd name="connsiteY1" fmla="*/ 58293 h 4806950"/>
              <a:gd name="connsiteX2" fmla="*/ 207518 w 387350"/>
              <a:gd name="connsiteY2" fmla="*/ 2387981 h 4806950"/>
              <a:gd name="connsiteX3" fmla="*/ 389636 w 387350"/>
              <a:gd name="connsiteY3" fmla="*/ 2418334 h 4806950"/>
              <a:gd name="connsiteX4" fmla="*/ 207518 w 387350"/>
              <a:gd name="connsiteY4" fmla="*/ 2448687 h 4806950"/>
              <a:gd name="connsiteX5" fmla="*/ 207518 w 387350"/>
              <a:gd name="connsiteY5" fmla="*/ 4778375 h 4806950"/>
              <a:gd name="connsiteX6" fmla="*/ 25400 w 387350"/>
              <a:gd name="connsiteY6" fmla="*/ 4808728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25400" y="27940"/>
                </a:moveTo>
                <a:cubicBezTo>
                  <a:pt x="125984" y="27940"/>
                  <a:pt x="207518" y="41529"/>
                  <a:pt x="207518" y="58293"/>
                </a:cubicBezTo>
                <a:lnTo>
                  <a:pt x="207518" y="2387981"/>
                </a:lnTo>
                <a:cubicBezTo>
                  <a:pt x="207518" y="2404745"/>
                  <a:pt x="289052" y="2418334"/>
                  <a:pt x="389636" y="2418334"/>
                </a:cubicBezTo>
                <a:cubicBezTo>
                  <a:pt x="289052" y="2418334"/>
                  <a:pt x="207518" y="2431923"/>
                  <a:pt x="207518" y="2448687"/>
                </a:cubicBezTo>
                <a:lnTo>
                  <a:pt x="207518" y="4778375"/>
                </a:lnTo>
                <a:cubicBezTo>
                  <a:pt x="207518" y="4795139"/>
                  <a:pt x="125971" y="4808728"/>
                  <a:pt x="25400" y="4808728"/>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0" name="Freeform 350"/>
          <p:cNvSpPr/>
          <p:nvPr/>
        </p:nvSpPr>
        <p:spPr>
          <a:xfrm>
            <a:off x="5645150" y="1326865"/>
            <a:ext cx="387350" cy="4254719"/>
          </a:xfrm>
          <a:custGeom>
            <a:avLst/>
            <a:gdLst>
              <a:gd name="connsiteX0" fmla="*/ 392176 w 387350"/>
              <a:gd name="connsiteY0" fmla="*/ 4808728 h 4806950"/>
              <a:gd name="connsiteX1" fmla="*/ 210820 w 387350"/>
              <a:gd name="connsiteY1" fmla="*/ 4778502 h 4806950"/>
              <a:gd name="connsiteX2" fmla="*/ 210820 w 387350"/>
              <a:gd name="connsiteY2" fmla="*/ 2448560 h 4806950"/>
              <a:gd name="connsiteX3" fmla="*/ 29464 w 387350"/>
              <a:gd name="connsiteY3" fmla="*/ 2418334 h 4806950"/>
              <a:gd name="connsiteX4" fmla="*/ 210820 w 387350"/>
              <a:gd name="connsiteY4" fmla="*/ 2388108 h 4806950"/>
              <a:gd name="connsiteX5" fmla="*/ 210820 w 387350"/>
              <a:gd name="connsiteY5" fmla="*/ 58166 h 4806950"/>
              <a:gd name="connsiteX6" fmla="*/ 392176 w 387350"/>
              <a:gd name="connsiteY6" fmla="*/ 27940 h 480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350" h="4806950">
                <a:moveTo>
                  <a:pt x="392176" y="4808728"/>
                </a:moveTo>
                <a:cubicBezTo>
                  <a:pt x="292011" y="4808728"/>
                  <a:pt x="210820" y="4795190"/>
                  <a:pt x="210820" y="4778502"/>
                </a:cubicBezTo>
                <a:lnTo>
                  <a:pt x="210820" y="2448560"/>
                </a:lnTo>
                <a:cubicBezTo>
                  <a:pt x="210820" y="2431872"/>
                  <a:pt x="129628" y="2418334"/>
                  <a:pt x="29464" y="2418334"/>
                </a:cubicBezTo>
                <a:cubicBezTo>
                  <a:pt x="129628" y="2418334"/>
                  <a:pt x="210820" y="2404796"/>
                  <a:pt x="210820" y="2388108"/>
                </a:cubicBezTo>
                <a:lnTo>
                  <a:pt x="210820" y="58166"/>
                </a:lnTo>
                <a:cubicBezTo>
                  <a:pt x="210820" y="41478"/>
                  <a:pt x="292011" y="27940"/>
                  <a:pt x="392176" y="27940"/>
                </a:cubicBezTo>
              </a:path>
            </a:pathLst>
          </a:custGeom>
          <a:ln w="38100">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5" name="TextBox 355"/>
          <p:cNvSpPr txBox="1"/>
          <p:nvPr/>
        </p:nvSpPr>
        <p:spPr>
          <a:xfrm>
            <a:off x="6459018" y="1340710"/>
            <a:ext cx="2449625" cy="1471060"/>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    5 quality</a:t>
            </a:r>
            <a:r>
              <a:rPr lang="en-US" altLang="zh-CN" sz="1800" b="1" spc="-30" dirty="0">
                <a:solidFill>
                  <a:srgbClr val="000000"/>
                </a:solidFill>
                <a:latin typeface="Arial"/>
                <a:cs typeface="Arial"/>
              </a:rPr>
              <a:t> </a:t>
            </a:r>
            <a:r>
              <a:rPr lang="en-US" altLang="zh-CN" sz="1800" b="1" dirty="0">
                <a:solidFill>
                  <a:srgbClr val="000000"/>
                </a:solidFill>
                <a:latin typeface="Arial"/>
                <a:ea typeface="Arial"/>
              </a:rPr>
              <a:t>values:</a:t>
            </a:r>
          </a:p>
          <a:p>
            <a:pPr marL="0">
              <a:lnSpc>
                <a:spcPct val="100000"/>
              </a:lnSpc>
            </a:pPr>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sz="1800" dirty="0">
                <a:solidFill>
                  <a:srgbClr val="000000"/>
                </a:solidFill>
                <a:latin typeface="Arial"/>
                <a:ea typeface="Arial"/>
              </a:rPr>
              <a:t>Part weight </a:t>
            </a:r>
            <a:r>
              <a:rPr lang="zh-CN" altLang="en-US" sz="1800" dirty="0">
                <a:solidFill>
                  <a:srgbClr val="000000"/>
                </a:solidFill>
                <a:latin typeface="Arial"/>
                <a:ea typeface="Arial"/>
              </a:rPr>
              <a:t> </a:t>
            </a:r>
            <a:r>
              <a:rPr lang="en-US" altLang="zh-CN" sz="1200" dirty="0">
                <a:solidFill>
                  <a:srgbClr val="000000"/>
                </a:solidFill>
                <a:latin typeface="Arial"/>
                <a:ea typeface="Arial"/>
              </a:rPr>
              <a:t> </a:t>
            </a:r>
            <a:r>
              <a:rPr lang="en-US" altLang="zh-CN" sz="1800" dirty="0">
                <a:solidFill>
                  <a:srgbClr val="000000"/>
                </a:solidFill>
                <a:latin typeface="Arial"/>
                <a:ea typeface="Arial"/>
              </a:rPr>
              <a:t> [g]</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Length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Height     </a:t>
            </a:r>
            <a:r>
              <a:rPr lang="en-US" sz="105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Width      </a:t>
            </a:r>
            <a:r>
              <a:rPr lang="en-US" sz="1400" dirty="0">
                <a:solidFill>
                  <a:srgbClr val="000000"/>
                </a:solidFill>
                <a:latin typeface="Arial"/>
              </a:rPr>
              <a:t> </a:t>
            </a:r>
            <a:r>
              <a:rPr lang="en-US" dirty="0">
                <a:solidFill>
                  <a:srgbClr val="000000"/>
                </a:solidFill>
                <a:latin typeface="Arial"/>
              </a:rPr>
              <a:t>      [mm]</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dirty="0">
                <a:solidFill>
                  <a:srgbClr val="000000"/>
                </a:solidFill>
                <a:latin typeface="Arial"/>
              </a:rPr>
              <a:t>Angle      </a:t>
            </a:r>
            <a:r>
              <a:rPr lang="en-US" sz="1600" dirty="0">
                <a:solidFill>
                  <a:srgbClr val="000000"/>
                </a:solidFill>
                <a:latin typeface="Arial"/>
              </a:rPr>
              <a:t>  </a:t>
            </a:r>
            <a:r>
              <a:rPr lang="en-US" dirty="0">
                <a:solidFill>
                  <a:srgbClr val="000000"/>
                </a:solidFill>
                <a:latin typeface="Arial"/>
              </a:rPr>
              <a:t>     [</a:t>
            </a:r>
            <a:r>
              <a:rPr lang="en-GB" altLang="zh-CN" dirty="0"/>
              <a:t>°</a:t>
            </a:r>
            <a:r>
              <a:rPr lang="en-US" dirty="0">
                <a:solidFill>
                  <a:srgbClr val="000000"/>
                </a:solidFill>
                <a:latin typeface="Arial"/>
              </a:rPr>
              <a:t>]</a:t>
            </a:r>
            <a:endParaRPr lang="en-US" dirty="0"/>
          </a:p>
        </p:txBody>
      </p:sp>
      <mc:AlternateContent xmlns:mc="http://schemas.openxmlformats.org/markup-compatibility/2006" xmlns:a14="http://schemas.microsoft.com/office/drawing/2010/main">
        <mc:Choice Requires="a14">
          <p:sp>
            <p:nvSpPr>
              <p:cNvPr id="17" name="TextBox 355">
                <a:extLst>
                  <a:ext uri="{FF2B5EF4-FFF2-40B4-BE49-F238E27FC236}">
                    <a16:creationId xmlns:a16="http://schemas.microsoft.com/office/drawing/2014/main" id="{F26D0AA5-1D37-1348-9245-8CAECB5C211E}"/>
                  </a:ext>
                </a:extLst>
              </p:cNvPr>
              <p:cNvSpPr txBox="1"/>
              <p:nvPr/>
            </p:nvSpPr>
            <p:spPr>
              <a:xfrm>
                <a:off x="663544" y="4276315"/>
                <a:ext cx="3883665" cy="1384995"/>
              </a:xfrm>
              <a:prstGeom prst="rect">
                <a:avLst/>
              </a:prstGeom>
              <a:noFill/>
            </p:spPr>
            <p:txBody>
              <a:bodyPr wrap="square" lIns="0" tIns="0" rIns="0" bIns="0" rtlCol="0">
                <a:spAutoFit/>
              </a:bodyPr>
              <a:lstStyle/>
              <a:p>
                <a:pPr marL="0"/>
                <a:r>
                  <a:rPr lang="en-US" altLang="zh-CN" sz="1800" b="1" spc="-5" dirty="0">
                    <a:solidFill>
                      <a:srgbClr val="000000"/>
                    </a:solidFill>
                    <a:latin typeface="Arial"/>
                    <a:ea typeface="Arial"/>
                  </a:rPr>
                  <a:t>    220 material properties</a:t>
                </a:r>
                <a:r>
                  <a:rPr lang="en-US" altLang="zh-CN" sz="1800" b="1" dirty="0">
                    <a:solidFill>
                      <a:srgbClr val="000000"/>
                    </a:solidFill>
                    <a:latin typeface="Arial"/>
                    <a:ea typeface="Arial"/>
                  </a:rPr>
                  <a:t>: </a:t>
                </a:r>
              </a:p>
              <a:p>
                <a:pPr marL="0"/>
                <a:r>
                  <a:rPr lang="en-US" altLang="zh-CN" sz="1800" dirty="0">
                    <a:solidFill>
                      <a:srgbClr val="00AB5A"/>
                    </a:solidFill>
                    <a:latin typeface="Wingdings"/>
                    <a:ea typeface="Wingdings"/>
                  </a:rPr>
                  <a:t></a:t>
                </a:r>
                <a:r>
                  <a:rPr lang="en-US" altLang="zh-CN" sz="1800" spc="-440" dirty="0">
                    <a:solidFill>
                      <a:srgbClr val="00AB5A"/>
                    </a:solidFill>
                    <a:latin typeface="Wingdings"/>
                    <a:cs typeface="Wingdings"/>
                  </a:rPr>
                  <a:t> </a:t>
                </a:r>
                <a:r>
                  <a:rPr lang="en-US" altLang="zh-CN" dirty="0">
                    <a:solidFill>
                      <a:srgbClr val="000000"/>
                    </a:solidFill>
                    <a:ea typeface="Arial"/>
                  </a:rPr>
                  <a:t>Solid density                   [</a:t>
                </a:r>
                <a:r>
                  <a:rPr lang="en-GB" altLang="zh-CN" dirty="0"/>
                  <a:t>kg/m</a:t>
                </a:r>
                <a:r>
                  <a:rPr lang="en-GB" altLang="zh-CN" baseline="30000" dirty="0"/>
                  <a:t>3</a:t>
                </a:r>
                <a:r>
                  <a:rPr lang="en-US" altLang="zh-CN" sz="1800" dirty="0">
                    <a:solidFill>
                      <a:srgbClr val="000000"/>
                    </a:solidFill>
                    <a:latin typeface="Arial"/>
                    <a:ea typeface="Arial"/>
                  </a:rPr>
                  <a:t>]</a:t>
                </a: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US" altLang="zh-CN" dirty="0">
                    <a:solidFill>
                      <a:srgbClr val="000000"/>
                    </a:solidFill>
                  </a:rPr>
                  <a:t>Melt density                    [</a:t>
                </a:r>
                <a:r>
                  <a:rPr lang="en-GB" altLang="zh-CN" dirty="0"/>
                  <a:t>kg/m</a:t>
                </a:r>
                <a:r>
                  <a:rPr lang="en-GB" altLang="zh-CN" baseline="30000" dirty="0"/>
                  <a:t>3</a:t>
                </a:r>
                <a:r>
                  <a:rPr lang="en-US" altLang="zh-CN" dirty="0">
                    <a:solidFill>
                      <a:srgbClr val="000000"/>
                    </a:solidFill>
                  </a:rPr>
                  <a:t>]</a:t>
                </a:r>
                <a:endParaRPr lang="en-US" altLang="zh-CN" sz="1800" dirty="0">
                  <a:solidFill>
                    <a:srgbClr val="000000"/>
                  </a:solidFill>
                  <a:latin typeface="Arial"/>
                  <a:ea typeface="Arial"/>
                </a:endParaRPr>
              </a:p>
              <a:p>
                <a:r>
                  <a:rPr lang="en-US" altLang="zh-CN" dirty="0">
                    <a:solidFill>
                      <a:srgbClr val="00AB5A"/>
                    </a:solidFill>
                    <a:latin typeface="Wingdings"/>
                    <a:ea typeface="Wingdings"/>
                  </a:rPr>
                  <a:t></a:t>
                </a:r>
                <a:r>
                  <a:rPr lang="en-US" altLang="zh-CN" spc="-440" dirty="0">
                    <a:solidFill>
                      <a:srgbClr val="00AB5A"/>
                    </a:solidFill>
                    <a:latin typeface="Wingdings"/>
                    <a:cs typeface="Wingdings"/>
                  </a:rPr>
                  <a:t> </a:t>
                </a:r>
                <a:r>
                  <a:rPr lang="en-GB" altLang="zh-CN" dirty="0"/>
                  <a:t>Thermal conductivity</a:t>
                </a:r>
                <a:r>
                  <a:rPr lang="en-US" dirty="0">
                    <a:solidFill>
                      <a:srgbClr val="000000"/>
                    </a:solidFill>
                    <a:latin typeface="Arial"/>
                  </a:rPr>
                  <a:t>      [</a:t>
                </a:r>
                <a14:m>
                  <m:oMath xmlns:m="http://schemas.openxmlformats.org/officeDocument/2006/math">
                    <m:r>
                      <a:rPr lang="en-GB" altLang="zh-CN" i="1">
                        <a:latin typeface="Cambria Math" panose="02040503050406030204" pitchFamily="18" charset="0"/>
                      </a:rPr>
                      <m:t>𝑊</m:t>
                    </m:r>
                    <m:r>
                      <a:rPr lang="en-GB" altLang="zh-CN" i="1">
                        <a:latin typeface="Cambria Math" panose="02040503050406030204" pitchFamily="18" charset="0"/>
                      </a:rPr>
                      <m:t>/</m:t>
                    </m:r>
                    <m:r>
                      <a:rPr lang="en-GB" altLang="zh-CN" i="1">
                        <a:latin typeface="Cambria Math" panose="02040503050406030204" pitchFamily="18" charset="0"/>
                      </a:rPr>
                      <m:t>𝑚</m:t>
                    </m:r>
                    <m:r>
                      <a:rPr lang="en-GB" altLang="zh-CN" i="1">
                        <a:latin typeface="Cambria Math" panose="02040503050406030204" pitchFamily="18" charset="0"/>
                      </a:rPr>
                      <m:t>∙℃</m:t>
                    </m:r>
                  </m:oMath>
                </a14:m>
                <a:r>
                  <a:rPr lang="zh-CN" altLang="zh-CN" dirty="0">
                    <a:effectLst/>
                  </a:rPr>
                  <a:t> </a:t>
                </a:r>
                <a:r>
                  <a:rPr lang="en-US" dirty="0">
                    <a:solidFill>
                      <a:srgbClr val="000000"/>
                    </a:solidFill>
                    <a:latin typeface="Arial"/>
                  </a:rPr>
                  <a:t>]    </a:t>
                </a:r>
              </a:p>
              <a:p>
                <a:r>
                  <a:rPr lang="en-US" dirty="0"/>
                  <a:t>     ……</a:t>
                </a:r>
              </a:p>
            </p:txBody>
          </p:sp>
        </mc:Choice>
        <mc:Fallback xmlns="">
          <p:sp>
            <p:nvSpPr>
              <p:cNvPr id="17" name="TextBox 355">
                <a:extLst>
                  <a:ext uri="{FF2B5EF4-FFF2-40B4-BE49-F238E27FC236}">
                    <a16:creationId xmlns:a16="http://schemas.microsoft.com/office/drawing/2014/main" id="{F26D0AA5-1D37-1348-9245-8CAECB5C211E}"/>
                  </a:ext>
                </a:extLst>
              </p:cNvPr>
              <p:cNvSpPr txBox="1">
                <a:spLocks noRot="1" noChangeAspect="1" noMove="1" noResize="1" noEditPoints="1" noAdjustHandles="1" noChangeArrowheads="1" noChangeShapeType="1" noTextEdit="1"/>
              </p:cNvSpPr>
              <p:nvPr/>
            </p:nvSpPr>
            <p:spPr>
              <a:xfrm>
                <a:off x="663544" y="4276315"/>
                <a:ext cx="3883665" cy="1384995"/>
              </a:xfrm>
              <a:prstGeom prst="rect">
                <a:avLst/>
              </a:prstGeom>
              <a:blipFill>
                <a:blip r:embed="rId7"/>
                <a:stretch>
                  <a:fillRect l="-3909" t="-4545" r="-912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99C17D-5D04-E343-AD8E-D26E503D9111}"/>
                  </a:ext>
                </a:extLst>
              </p:cNvPr>
              <p:cNvSpPr txBox="1"/>
              <p:nvPr/>
            </p:nvSpPr>
            <p:spPr bwMode="auto">
              <a:xfrm>
                <a:off x="560390" y="2142003"/>
                <a:ext cx="4333080" cy="1503027"/>
              </a:xfrm>
              <a:prstGeom prst="rect">
                <a:avLst/>
              </a:prstGeom>
              <a:noFill/>
              <a:ln>
                <a:noFill/>
              </a:ln>
            </p:spPr>
            <p:txBody>
              <a:bodyPr vert="horz" wrap="square" lIns="91440" tIns="45720" rIns="91440" bIns="45720" numCol="1" rtlCol="0" anchor="t" anchorCtr="0" compatLnSpc="1">
                <a:noAutofit/>
              </a:bodyPr>
              <a:lstStyle/>
              <a:p>
                <a:pPr>
                  <a:buClr>
                    <a:srgbClr val="00AC5B"/>
                  </a:buClr>
                </a:pPr>
                <a:r>
                  <a:rPr lang="en-US" altLang="zh-CN" b="1" dirty="0">
                    <a:solidFill>
                      <a:srgbClr val="000000"/>
                    </a:solidFill>
                    <a:ea typeface="Arial"/>
                  </a:rPr>
                  <a:t>    6 machine settings:</a:t>
                </a:r>
                <a:r>
                  <a:rPr lang="en-US" altLang="zh-CN" b="1" spc="104" dirty="0">
                    <a:solidFill>
                      <a:srgbClr val="000000"/>
                    </a:solidFill>
                    <a:cs typeface="Arial"/>
                  </a:rPr>
                  <a:t> </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kumimoji="1" lang="en-US" altLang="zh-CN" dirty="0">
                    <a:solidFill>
                      <a:prstClr val="black"/>
                    </a:solidFill>
                    <a:latin typeface="Arial" panose="020B0604020202020204" pitchFamily="34" charset="0"/>
                    <a:cs typeface="Arial" panose="020B0604020202020204" pitchFamily="34" charset="0"/>
                  </a:rPr>
                  <a:t>Holding pressure.      </a:t>
                </a:r>
                <a:r>
                  <a:rPr kumimoji="1" lang="en-US" altLang="zh-CN" sz="1200" dirty="0">
                    <a:solidFill>
                      <a:prstClr val="black"/>
                    </a:solidFill>
                    <a:latin typeface="Arial" panose="020B0604020202020204" pitchFamily="34" charset="0"/>
                    <a:cs typeface="Arial" panose="020B0604020202020204" pitchFamily="34" charset="0"/>
                  </a:rPr>
                  <a:t>  </a:t>
                </a:r>
                <a:r>
                  <a:rPr kumimoji="1" lang="en-US" altLang="zh-CN" dirty="0">
                    <a:solidFill>
                      <a:prstClr val="black"/>
                    </a:solidFill>
                    <a:latin typeface="Arial" panose="020B0604020202020204" pitchFamily="34" charset="0"/>
                    <a:cs typeface="Arial" panose="020B0604020202020204" pitchFamily="34" charset="0"/>
                  </a:rPr>
                  <a:t>     [</a:t>
                </a:r>
                <a:r>
                  <a:rPr lang="en-GB" altLang="zh-CN" dirty="0"/>
                  <a:t>bar</a:t>
                </a:r>
                <a:r>
                  <a:rPr kumimoji="1" lang="en-US" altLang="zh-CN" dirty="0">
                    <a:solidFill>
                      <a:prstClr val="black"/>
                    </a:solidFill>
                    <a:latin typeface="Arial" panose="020B0604020202020204" pitchFamily="34" charset="0"/>
                    <a:cs typeface="Arial" panose="020B0604020202020204" pitchFamily="34" charset="0"/>
                  </a:rPr>
                  <a:t>]</a:t>
                </a:r>
              </a:p>
              <a:p>
                <a:pPr marL="266700" indent="-266700">
                  <a:buClr>
                    <a:srgbClr val="00AC5B"/>
                  </a:buClr>
                  <a:buFont typeface="Wingdings" panose="05000000000000000000" pitchFamily="2" charset="2"/>
                  <a:buChar char="§"/>
                </a:pPr>
                <a:r>
                  <a:rPr lang="en-GB" altLang="zh-CN" dirty="0"/>
                  <a:t>Holding pressure time  </a:t>
                </a:r>
                <a:r>
                  <a:rPr lang="en-GB" altLang="zh-CN" sz="1600" dirty="0"/>
                  <a:t> </a:t>
                </a:r>
                <a:r>
                  <a:rPr lang="en-GB" altLang="zh-CN" sz="1400" dirty="0"/>
                  <a:t> </a:t>
                </a:r>
                <a:r>
                  <a:rPr lang="en-GB" altLang="zh-CN" sz="1600" dirty="0"/>
                  <a:t> </a:t>
                </a:r>
                <a:r>
                  <a:rPr lang="en-GB" altLang="zh-CN" dirty="0"/>
                  <a:t> [s]</a:t>
                </a:r>
                <a:endParaRPr kumimoji="1" lang="en-US" altLang="zh-CN"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lang="en-US" altLang="zh-CN" dirty="0">
                    <a:solidFill>
                      <a:srgbClr val="000000"/>
                    </a:solidFill>
                    <a:ea typeface="Arial"/>
                  </a:rPr>
                  <a:t>Melt</a:t>
                </a:r>
                <a:r>
                  <a:rPr lang="en-US" altLang="zh-CN" dirty="0">
                    <a:solidFill>
                      <a:srgbClr val="000000"/>
                    </a:solidFill>
                    <a:cs typeface="Arial"/>
                  </a:rPr>
                  <a:t> </a:t>
                </a:r>
                <a:r>
                  <a:rPr lang="en-US" altLang="zh-CN" dirty="0">
                    <a:solidFill>
                      <a:srgbClr val="000000"/>
                    </a:solidFill>
                    <a:ea typeface="Arial"/>
                  </a:rPr>
                  <a:t>temperature    </a:t>
                </a:r>
                <a:r>
                  <a:rPr lang="en-US" altLang="zh-CN" sz="1200" dirty="0">
                    <a:solidFill>
                      <a:srgbClr val="000000"/>
                    </a:solidFill>
                    <a:ea typeface="Arial"/>
                  </a:rPr>
                  <a:t>  </a:t>
                </a:r>
                <a:r>
                  <a:rPr lang="en-US" altLang="zh-CN" dirty="0">
                    <a:solidFill>
                      <a:srgbClr val="000000"/>
                    </a:solidFill>
                    <a:ea typeface="Arial"/>
                  </a:rPr>
                  <a:t>        [</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p>
              <a:p>
                <a:pPr marL="266700" indent="-266700">
                  <a:buClr>
                    <a:srgbClr val="00AC5B"/>
                  </a:buClr>
                  <a:buFont typeface="Wingdings" panose="05000000000000000000" pitchFamily="2" charset="2"/>
                  <a:buChar char="§"/>
                </a:pPr>
                <a:r>
                  <a:rPr lang="en-GB" altLang="zh-CN" dirty="0"/>
                  <a:t>Cavity wall temperature   </a:t>
                </a:r>
                <a:r>
                  <a:rPr lang="en-US" altLang="zh-CN" dirty="0">
                    <a:solidFill>
                      <a:srgbClr val="000000"/>
                    </a:solidFill>
                    <a:ea typeface="Arial"/>
                  </a:rPr>
                  <a:t>[</a:t>
                </a:r>
                <a14:m>
                  <m:oMath xmlns:m="http://schemas.openxmlformats.org/officeDocument/2006/math">
                    <m:r>
                      <a:rPr lang="en-GB" altLang="zh-CN" i="1">
                        <a:latin typeface="Cambria Math" panose="02040503050406030204" pitchFamily="18" charset="0"/>
                      </a:rPr>
                      <m:t>℃</m:t>
                    </m:r>
                  </m:oMath>
                </a14:m>
                <a:r>
                  <a:rPr lang="en-US" altLang="zh-CN" dirty="0">
                    <a:solidFill>
                      <a:srgbClr val="000000"/>
                    </a:solidFill>
                    <a:ea typeface="Arial"/>
                  </a:rPr>
                  <a:t>]</a:t>
                </a:r>
                <a:endParaRPr lang="en-GB" altLang="zh-CN" dirty="0"/>
              </a:p>
              <a:p>
                <a:pPr marL="266700" indent="-266700">
                  <a:buClr>
                    <a:srgbClr val="00AC5B"/>
                  </a:buClr>
                  <a:buFont typeface="Wingdings" panose="05000000000000000000" pitchFamily="2" charset="2"/>
                  <a:buChar char="§"/>
                </a:pPr>
                <a:r>
                  <a:rPr lang="en-US" altLang="zh-CN" dirty="0">
                    <a:solidFill>
                      <a:srgbClr val="000000"/>
                    </a:solidFill>
                    <a:ea typeface="Arial"/>
                  </a:rPr>
                  <a:t>Cooling</a:t>
                </a:r>
                <a:r>
                  <a:rPr lang="en-US" altLang="zh-CN" spc="-119" dirty="0">
                    <a:solidFill>
                      <a:srgbClr val="000000"/>
                    </a:solidFill>
                    <a:cs typeface="Arial"/>
                  </a:rPr>
                  <a:t> </a:t>
                </a:r>
                <a:r>
                  <a:rPr lang="en-US" altLang="zh-CN" dirty="0">
                    <a:solidFill>
                      <a:srgbClr val="000000"/>
                    </a:solidFill>
                    <a:ea typeface="Arial"/>
                  </a:rPr>
                  <a:t>time             </a:t>
                </a:r>
                <a:r>
                  <a:rPr lang="en-US" altLang="zh-CN" sz="1600" dirty="0">
                    <a:solidFill>
                      <a:srgbClr val="000000"/>
                    </a:solidFill>
                    <a:ea typeface="Arial"/>
                  </a:rPr>
                  <a:t>   </a:t>
                </a:r>
                <a:r>
                  <a:rPr lang="en-US" altLang="zh-CN" dirty="0">
                    <a:solidFill>
                      <a:srgbClr val="000000"/>
                    </a:solidFill>
                    <a:ea typeface="Arial"/>
                  </a:rPr>
                  <a:t>     </a:t>
                </a:r>
                <a:r>
                  <a:rPr lang="en-GB" altLang="zh-CN" dirty="0"/>
                  <a:t>[s]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r>
                  <a:rPr lang="en-GB" altLang="zh-CN" dirty="0"/>
                  <a:t>Injection flow rate            [cm³/s]</a:t>
                </a:r>
                <a:endParaRPr lang="en-US" altLang="zh-CN" dirty="0">
                  <a:solidFill>
                    <a:srgbClr val="000000"/>
                  </a:solidFill>
                  <a:ea typeface="Arial"/>
                </a:endParaRPr>
              </a:p>
              <a:p>
                <a:pPr marL="266700" indent="-266700">
                  <a:buClr>
                    <a:srgbClr val="00AC5B"/>
                  </a:buClr>
                  <a:buFont typeface="Wingdings" panose="05000000000000000000" pitchFamily="2" charset="2"/>
                  <a:buChar char="§"/>
                </a:pPr>
                <a:endParaRPr kumimoji="1" lang="en-US" altLang="zh-CN" dirty="0">
                  <a:solidFill>
                    <a:prstClr val="black"/>
                  </a:solidFill>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6699C17D-5D04-E343-AD8E-D26E503D9111}"/>
                  </a:ext>
                </a:extLst>
              </p:cNvPr>
              <p:cNvSpPr txBox="1">
                <a:spLocks noRot="1" noChangeAspect="1" noMove="1" noResize="1" noEditPoints="1" noAdjustHandles="1" noChangeArrowheads="1" noChangeShapeType="1" noTextEdit="1"/>
              </p:cNvSpPr>
              <p:nvPr/>
            </p:nvSpPr>
            <p:spPr bwMode="auto">
              <a:xfrm>
                <a:off x="560390" y="2142003"/>
                <a:ext cx="4333080" cy="1503027"/>
              </a:xfrm>
              <a:prstGeom prst="rect">
                <a:avLst/>
              </a:prstGeom>
              <a:blipFill>
                <a:blip r:embed="rId8"/>
                <a:stretch>
                  <a:fillRect l="-877" t="-1667" b="-39167"/>
                </a:stretch>
              </a:blipFill>
              <a:ln>
                <a:noFill/>
              </a:ln>
            </p:spPr>
            <p:txBody>
              <a:bodyPr/>
              <a:lstStyle/>
              <a:p>
                <a:r>
                  <a:rPr lang="zh-CN" altLang="en-US">
                    <a:noFill/>
                  </a:rPr>
                  <a:t> </a:t>
                </a:r>
              </a:p>
            </p:txBody>
          </p:sp>
        </mc:Fallback>
      </mc:AlternateContent>
      <p:grpSp>
        <p:nvGrpSpPr>
          <p:cNvPr id="49" name="Gruppieren 95">
            <a:extLst>
              <a:ext uri="{FF2B5EF4-FFF2-40B4-BE49-F238E27FC236}">
                <a16:creationId xmlns:a16="http://schemas.microsoft.com/office/drawing/2014/main" id="{0BE89DA4-04DD-6A42-B61A-5147C358184E}"/>
              </a:ext>
            </a:extLst>
          </p:cNvPr>
          <p:cNvGrpSpPr/>
          <p:nvPr/>
        </p:nvGrpSpPr>
        <p:grpSpPr>
          <a:xfrm>
            <a:off x="6007645" y="3048535"/>
            <a:ext cx="3914045" cy="1824369"/>
            <a:chOff x="278362" y="1770173"/>
            <a:chExt cx="8079811" cy="4254874"/>
          </a:xfrm>
        </p:grpSpPr>
        <p:pic>
          <p:nvPicPr>
            <p:cNvPr id="50" name="Grafik 3">
              <a:extLst>
                <a:ext uri="{FF2B5EF4-FFF2-40B4-BE49-F238E27FC236}">
                  <a16:creationId xmlns:a16="http://schemas.microsoft.com/office/drawing/2014/main" id="{63F17E26-A21E-7B41-9D8A-6CAEDC3B9FEF}"/>
                </a:ext>
              </a:extLst>
            </p:cNvPr>
            <p:cNvPicPr>
              <a:picLocks noChangeAspect="1"/>
            </p:cNvPicPr>
            <p:nvPr/>
          </p:nvPicPr>
          <p:blipFill>
            <a:blip r:embed="rId9"/>
            <a:stretch>
              <a:fillRect/>
            </a:stretch>
          </p:blipFill>
          <p:spPr>
            <a:xfrm>
              <a:off x="982331" y="1770173"/>
              <a:ext cx="4620270" cy="4124901"/>
            </a:xfrm>
            <a:prstGeom prst="rect">
              <a:avLst/>
            </a:prstGeom>
          </p:spPr>
        </p:pic>
        <p:cxnSp>
          <p:nvCxnSpPr>
            <p:cNvPr id="51" name="Gerader Verbinder 5">
              <a:extLst>
                <a:ext uri="{FF2B5EF4-FFF2-40B4-BE49-F238E27FC236}">
                  <a16:creationId xmlns:a16="http://schemas.microsoft.com/office/drawing/2014/main" id="{638D2E59-B57C-C341-BE97-E10A53327C17}"/>
                </a:ext>
              </a:extLst>
            </p:cNvPr>
            <p:cNvCxnSpPr/>
            <p:nvPr/>
          </p:nvCxnSpPr>
          <p:spPr>
            <a:xfrm>
              <a:off x="961374" y="4258929"/>
              <a:ext cx="2850606" cy="1651473"/>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2" name="Gerader Verbinder 6">
              <a:extLst>
                <a:ext uri="{FF2B5EF4-FFF2-40B4-BE49-F238E27FC236}">
                  <a16:creationId xmlns:a16="http://schemas.microsoft.com/office/drawing/2014/main" id="{500BAC6D-09CC-0342-BBAE-4587E1C5BAEE}"/>
                </a:ext>
              </a:extLst>
            </p:cNvPr>
            <p:cNvCxnSpPr/>
            <p:nvPr/>
          </p:nvCxnSpPr>
          <p:spPr>
            <a:xfrm flipV="1">
              <a:off x="4223821" y="5113862"/>
              <a:ext cx="1399737" cy="79654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3" name="Gerader Verbinder 10">
              <a:extLst>
                <a:ext uri="{FF2B5EF4-FFF2-40B4-BE49-F238E27FC236}">
                  <a16:creationId xmlns:a16="http://schemas.microsoft.com/office/drawing/2014/main" id="{63F9D52D-E217-A440-AA91-388AE98753C4}"/>
                </a:ext>
              </a:extLst>
            </p:cNvPr>
            <p:cNvCxnSpPr/>
            <p:nvPr/>
          </p:nvCxnSpPr>
          <p:spPr>
            <a:xfrm flipV="1">
              <a:off x="990711" y="2535551"/>
              <a:ext cx="0" cy="160658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54" name="Textfeld 13">
              <a:extLst>
                <a:ext uri="{FF2B5EF4-FFF2-40B4-BE49-F238E27FC236}">
                  <a16:creationId xmlns:a16="http://schemas.microsoft.com/office/drawing/2014/main" id="{99C6E81C-4836-4E42-BF7C-6FCD57070E4F}"/>
                </a:ext>
              </a:extLst>
            </p:cNvPr>
            <p:cNvSpPr txBox="1"/>
            <p:nvPr/>
          </p:nvSpPr>
          <p:spPr bwMode="auto">
            <a:xfrm rot="1837493">
              <a:off x="1242447" y="4994582"/>
              <a:ext cx="1930782" cy="8268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Length</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5" name="Textfeld 14">
              <a:extLst>
                <a:ext uri="{FF2B5EF4-FFF2-40B4-BE49-F238E27FC236}">
                  <a16:creationId xmlns:a16="http://schemas.microsoft.com/office/drawing/2014/main" id="{87CC3731-6D4D-9440-A9D5-A6FCD9853CC0}"/>
                </a:ext>
              </a:extLst>
            </p:cNvPr>
            <p:cNvSpPr txBox="1"/>
            <p:nvPr/>
          </p:nvSpPr>
          <p:spPr bwMode="auto">
            <a:xfrm rot="16200000">
              <a:off x="-313234" y="3088028"/>
              <a:ext cx="1945672" cy="762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Height</a:t>
              </a:r>
              <a:endParaRPr lang="en-US" altLang="en-GB" sz="1600" dirty="0">
                <a:solidFill>
                  <a:prstClr val="black"/>
                </a:solidFill>
                <a:latin typeface="Arial" panose="020B0604020202020204" pitchFamily="34" charset="0"/>
                <a:cs typeface="Arial" panose="020B0604020202020204" pitchFamily="34" charset="0"/>
              </a:endParaRPr>
            </a:p>
          </p:txBody>
        </p:sp>
        <p:sp>
          <p:nvSpPr>
            <p:cNvPr id="56" name="Textfeld 15">
              <a:extLst>
                <a:ext uri="{FF2B5EF4-FFF2-40B4-BE49-F238E27FC236}">
                  <a16:creationId xmlns:a16="http://schemas.microsoft.com/office/drawing/2014/main" id="{7AB448EF-49F2-C840-A2F4-50826E878C6E}"/>
                </a:ext>
              </a:extLst>
            </p:cNvPr>
            <p:cNvSpPr txBox="1"/>
            <p:nvPr/>
          </p:nvSpPr>
          <p:spPr bwMode="auto">
            <a:xfrm rot="19869468">
              <a:off x="4155557" y="5424349"/>
              <a:ext cx="1827874" cy="600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sz="1600" dirty="0" err="1">
                  <a:solidFill>
                    <a:prstClr val="black"/>
                  </a:solidFill>
                  <a:latin typeface="Arial" panose="020B0604020202020204" pitchFamily="34" charset="0"/>
                  <a:cs typeface="Arial" panose="020B0604020202020204" pitchFamily="34" charset="0"/>
                </a:rPr>
                <a:t>Width</a:t>
              </a:r>
              <a:endParaRPr lang="en-GB" sz="1600" dirty="0">
                <a:solidFill>
                  <a:prstClr val="black"/>
                </a:solidFill>
                <a:latin typeface="Arial" panose="020B0604020202020204" pitchFamily="34" charset="0"/>
                <a:cs typeface="Arial" panose="020B0604020202020204" pitchFamily="34" charset="0"/>
              </a:endParaRPr>
            </a:p>
          </p:txBody>
        </p:sp>
        <p:cxnSp>
          <p:nvCxnSpPr>
            <p:cNvPr id="62" name="Gerader Verbinder 28">
              <a:extLst>
                <a:ext uri="{FF2B5EF4-FFF2-40B4-BE49-F238E27FC236}">
                  <a16:creationId xmlns:a16="http://schemas.microsoft.com/office/drawing/2014/main" id="{7125CCA9-5394-0641-9D4C-756F60AACACE}"/>
                </a:ext>
              </a:extLst>
            </p:cNvPr>
            <p:cNvCxnSpPr/>
            <p:nvPr/>
          </p:nvCxnSpPr>
          <p:spPr>
            <a:xfrm>
              <a:off x="4015788" y="5831521"/>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Gerader Verbinder 34">
              <a:extLst>
                <a:ext uri="{FF2B5EF4-FFF2-40B4-BE49-F238E27FC236}">
                  <a16:creationId xmlns:a16="http://schemas.microsoft.com/office/drawing/2014/main" id="{2379CC72-7E58-D748-9DA0-CC0680DD978E}"/>
                </a:ext>
              </a:extLst>
            </p:cNvPr>
            <p:cNvCxnSpPr/>
            <p:nvPr/>
          </p:nvCxnSpPr>
          <p:spPr>
            <a:xfrm>
              <a:off x="5478933" y="4993120"/>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Gerader Verbinder 36">
              <a:extLst>
                <a:ext uri="{FF2B5EF4-FFF2-40B4-BE49-F238E27FC236}">
                  <a16:creationId xmlns:a16="http://schemas.microsoft.com/office/drawing/2014/main" id="{3E9FC942-2A66-A645-A76C-9D61182622A8}"/>
                </a:ext>
              </a:extLst>
            </p:cNvPr>
            <p:cNvCxnSpPr/>
            <p:nvPr/>
          </p:nvCxnSpPr>
          <p:spPr>
            <a:xfrm flipH="1">
              <a:off x="3785255" y="5831521"/>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Gerader Verbinder 41">
              <a:extLst>
                <a:ext uri="{FF2B5EF4-FFF2-40B4-BE49-F238E27FC236}">
                  <a16:creationId xmlns:a16="http://schemas.microsoft.com/office/drawing/2014/main" id="{6F4CC09B-B5C9-D742-BC73-1B80A4FB6B62}"/>
                </a:ext>
              </a:extLst>
            </p:cNvPr>
            <p:cNvCxnSpPr/>
            <p:nvPr/>
          </p:nvCxnSpPr>
          <p:spPr>
            <a:xfrm flipH="1">
              <a:off x="863410" y="4151017"/>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Gerader Verbinder 49">
              <a:extLst>
                <a:ext uri="{FF2B5EF4-FFF2-40B4-BE49-F238E27FC236}">
                  <a16:creationId xmlns:a16="http://schemas.microsoft.com/office/drawing/2014/main" id="{C27430E3-B803-934B-97A2-4D62594AFA7C}"/>
                </a:ext>
              </a:extLst>
            </p:cNvPr>
            <p:cNvCxnSpPr/>
            <p:nvPr/>
          </p:nvCxnSpPr>
          <p:spPr>
            <a:xfrm flipH="1" flipV="1">
              <a:off x="826196" y="2484459"/>
              <a:ext cx="958364" cy="138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Ellipse 52">
              <a:extLst>
                <a:ext uri="{FF2B5EF4-FFF2-40B4-BE49-F238E27FC236}">
                  <a16:creationId xmlns:a16="http://schemas.microsoft.com/office/drawing/2014/main" id="{6B6F902E-C236-1D46-924C-A5877F92FE88}"/>
                </a:ext>
              </a:extLst>
            </p:cNvPr>
            <p:cNvSpPr/>
            <p:nvPr/>
          </p:nvSpPr>
          <p:spPr>
            <a:xfrm>
              <a:off x="5154361" y="4589175"/>
              <a:ext cx="683437" cy="68343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68" name="Grafik 54">
              <a:extLst>
                <a:ext uri="{FF2B5EF4-FFF2-40B4-BE49-F238E27FC236}">
                  <a16:creationId xmlns:a16="http://schemas.microsoft.com/office/drawing/2014/main" id="{21E3784C-1A5E-1D46-8DA1-E58B0E593368}"/>
                </a:ext>
              </a:extLst>
            </p:cNvPr>
            <p:cNvPicPr>
              <a:picLocks noChangeAspect="1"/>
            </p:cNvPicPr>
            <p:nvPr/>
          </p:nvPicPr>
          <p:blipFill rotWithShape="1">
            <a:blip r:embed="rId10"/>
            <a:srcRect l="-638" r="65114" b="23536"/>
            <a:stretch>
              <a:fillRect/>
            </a:stretch>
          </p:blipFill>
          <p:spPr>
            <a:xfrm>
              <a:off x="6581686" y="3776371"/>
              <a:ext cx="1539754" cy="1740919"/>
            </a:xfrm>
            <a:prstGeom prst="rect">
              <a:avLst/>
            </a:prstGeom>
          </p:spPr>
        </p:pic>
        <p:sp>
          <p:nvSpPr>
            <p:cNvPr id="69" name="Bogen 66">
              <a:extLst>
                <a:ext uri="{FF2B5EF4-FFF2-40B4-BE49-F238E27FC236}">
                  <a16:creationId xmlns:a16="http://schemas.microsoft.com/office/drawing/2014/main" id="{65981554-A4E4-D347-B284-8E7A54E812FD}"/>
                </a:ext>
              </a:extLst>
            </p:cNvPr>
            <p:cNvSpPr/>
            <p:nvPr/>
          </p:nvSpPr>
          <p:spPr>
            <a:xfrm>
              <a:off x="6048338" y="3273739"/>
              <a:ext cx="1440000" cy="1440000"/>
            </a:xfrm>
            <a:prstGeom prst="arc">
              <a:avLst>
                <a:gd name="adj1" fmla="val 21457657"/>
                <a:gd name="adj2" fmla="val 547142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sz="1400"/>
            </a:p>
          </p:txBody>
        </p:sp>
        <p:sp>
          <p:nvSpPr>
            <p:cNvPr id="70" name="Textfeld 67">
              <a:extLst>
                <a:ext uri="{FF2B5EF4-FFF2-40B4-BE49-F238E27FC236}">
                  <a16:creationId xmlns:a16="http://schemas.microsoft.com/office/drawing/2014/main" id="{BC03E995-C76D-0A44-ABF6-0DAA513919B5}"/>
                </a:ext>
              </a:extLst>
            </p:cNvPr>
            <p:cNvSpPr txBox="1"/>
            <p:nvPr/>
          </p:nvSpPr>
          <p:spPr bwMode="auto">
            <a:xfrm rot="18900000">
              <a:off x="6907838" y="4163285"/>
              <a:ext cx="513837"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sz="1400" dirty="0">
                  <a:solidFill>
                    <a:prstClr val="black"/>
                  </a:solidFill>
                  <a:latin typeface="Arial" panose="020B0604020202020204" pitchFamily="34" charset="0"/>
                  <a:cs typeface="Arial" panose="020B0604020202020204" pitchFamily="34" charset="0"/>
                </a:rPr>
                <a:t>W°</a:t>
              </a:r>
            </a:p>
          </p:txBody>
        </p:sp>
        <p:cxnSp>
          <p:nvCxnSpPr>
            <p:cNvPr id="71" name="Gerader Verbinder 68">
              <a:extLst>
                <a:ext uri="{FF2B5EF4-FFF2-40B4-BE49-F238E27FC236}">
                  <a16:creationId xmlns:a16="http://schemas.microsoft.com/office/drawing/2014/main" id="{DFF773C2-6C72-0B40-8422-93369248AB31}"/>
                </a:ext>
              </a:extLst>
            </p:cNvPr>
            <p:cNvCxnSpPr>
              <a:stCxn id="67" idx="1"/>
              <a:endCxn id="75" idx="1"/>
            </p:cNvCxnSpPr>
            <p:nvPr/>
          </p:nvCxnSpPr>
          <p:spPr>
            <a:xfrm flipV="1">
              <a:off x="5254448" y="3790410"/>
              <a:ext cx="1261367" cy="89885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Gerader Verbinder 76">
              <a:extLst>
                <a:ext uri="{FF2B5EF4-FFF2-40B4-BE49-F238E27FC236}">
                  <a16:creationId xmlns:a16="http://schemas.microsoft.com/office/drawing/2014/main" id="{9B6E8D8A-8238-5344-AFA8-04F37BC3619A}"/>
                </a:ext>
              </a:extLst>
            </p:cNvPr>
            <p:cNvCxnSpPr/>
            <p:nvPr/>
          </p:nvCxnSpPr>
          <p:spPr>
            <a:xfrm flipH="1">
              <a:off x="1717061" y="2411916"/>
              <a:ext cx="221784"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Gerader Verbinder 77">
              <a:extLst>
                <a:ext uri="{FF2B5EF4-FFF2-40B4-BE49-F238E27FC236}">
                  <a16:creationId xmlns:a16="http://schemas.microsoft.com/office/drawing/2014/main" id="{1C832707-D3F4-A34F-83E2-2250A37E27BC}"/>
                </a:ext>
              </a:extLst>
            </p:cNvPr>
            <p:cNvCxnSpPr/>
            <p:nvPr/>
          </p:nvCxnSpPr>
          <p:spPr>
            <a:xfrm>
              <a:off x="1715935" y="2411916"/>
              <a:ext cx="224035"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Freihandform 93">
              <a:extLst>
                <a:ext uri="{FF2B5EF4-FFF2-40B4-BE49-F238E27FC236}">
                  <a16:creationId xmlns:a16="http://schemas.microsoft.com/office/drawing/2014/main" id="{1FB61A2C-5272-6643-916C-4DC9B358A326}"/>
                </a:ext>
              </a:extLst>
            </p:cNvPr>
            <p:cNvSpPr/>
            <p:nvPr/>
          </p:nvSpPr>
          <p:spPr>
            <a:xfrm>
              <a:off x="6581686" y="3776371"/>
              <a:ext cx="1539754" cy="1740919"/>
            </a:xfrm>
            <a:custGeom>
              <a:avLst/>
              <a:gdLst>
                <a:gd name="connsiteX0" fmla="*/ 1111394 w 1539754"/>
                <a:gd name="connsiteY0" fmla="*/ 1436798 h 1740919"/>
                <a:gd name="connsiteX1" fmla="*/ 1111394 w 1539754"/>
                <a:gd name="connsiteY1" fmla="*/ 1655425 h 1740919"/>
                <a:gd name="connsiteX2" fmla="*/ 1327424 w 1539754"/>
                <a:gd name="connsiteY2" fmla="*/ 1655425 h 1740919"/>
                <a:gd name="connsiteX3" fmla="*/ 1327424 w 1539754"/>
                <a:gd name="connsiteY3" fmla="*/ 1436798 h 1740919"/>
                <a:gd name="connsiteX4" fmla="*/ 1020000 w 1539754"/>
                <a:gd name="connsiteY4" fmla="*/ 0 h 1740919"/>
                <a:gd name="connsiteX5" fmla="*/ 1539754 w 1539754"/>
                <a:gd name="connsiteY5" fmla="*/ 0 h 1740919"/>
                <a:gd name="connsiteX6" fmla="*/ 1539754 w 1539754"/>
                <a:gd name="connsiteY6" fmla="*/ 1740919 h 1740919"/>
                <a:gd name="connsiteX7" fmla="*/ 0 w 1539754"/>
                <a:gd name="connsiteY7" fmla="*/ 1740919 h 1740919"/>
                <a:gd name="connsiteX8" fmla="*/ 0 w 1539754"/>
                <a:gd name="connsiteY8" fmla="*/ 1171274 h 1740919"/>
                <a:gd name="connsiteX9" fmla="*/ 49546 w 1539754"/>
                <a:gd name="connsiteY9" fmla="*/ 1212153 h 1740919"/>
                <a:gd name="connsiteX10" fmla="*/ 485572 w 1539754"/>
                <a:gd name="connsiteY10" fmla="*/ 1345340 h 1740919"/>
                <a:gd name="connsiteX11" fmla="*/ 1265430 w 1539754"/>
                <a:gd name="connsiteY11" fmla="*/ 565482 h 1740919"/>
                <a:gd name="connsiteX12" fmla="*/ 1037015 w 1539754"/>
                <a:gd name="connsiteY12" fmla="*/ 14039 h 174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754" h="1740919">
                  <a:moveTo>
                    <a:pt x="1111394" y="1436798"/>
                  </a:moveTo>
                  <a:lnTo>
                    <a:pt x="1111394" y="1655425"/>
                  </a:lnTo>
                  <a:lnTo>
                    <a:pt x="1327424" y="1655425"/>
                  </a:lnTo>
                  <a:lnTo>
                    <a:pt x="1327424" y="1436798"/>
                  </a:lnTo>
                  <a:close/>
                  <a:moveTo>
                    <a:pt x="1020000" y="0"/>
                  </a:moveTo>
                  <a:lnTo>
                    <a:pt x="1539754" y="0"/>
                  </a:lnTo>
                  <a:lnTo>
                    <a:pt x="1539754" y="1740919"/>
                  </a:lnTo>
                  <a:lnTo>
                    <a:pt x="0" y="1740919"/>
                  </a:lnTo>
                  <a:lnTo>
                    <a:pt x="0" y="1171274"/>
                  </a:lnTo>
                  <a:lnTo>
                    <a:pt x="49546" y="1212153"/>
                  </a:lnTo>
                  <a:cubicBezTo>
                    <a:pt x="174012" y="1296240"/>
                    <a:pt x="324058" y="1345340"/>
                    <a:pt x="485572" y="1345340"/>
                  </a:cubicBezTo>
                  <a:cubicBezTo>
                    <a:pt x="916276" y="1345340"/>
                    <a:pt x="1265430" y="996186"/>
                    <a:pt x="1265430" y="565482"/>
                  </a:cubicBezTo>
                  <a:cubicBezTo>
                    <a:pt x="1265430" y="350130"/>
                    <a:pt x="1178141" y="155166"/>
                    <a:pt x="1037015" y="140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5" name="Ellipse 55">
              <a:extLst>
                <a:ext uri="{FF2B5EF4-FFF2-40B4-BE49-F238E27FC236}">
                  <a16:creationId xmlns:a16="http://schemas.microsoft.com/office/drawing/2014/main" id="{EDD84C0A-912B-234E-B16D-A40A562030FA}"/>
                </a:ext>
              </a:extLst>
            </p:cNvPr>
            <p:cNvSpPr/>
            <p:nvPr/>
          </p:nvSpPr>
          <p:spPr>
            <a:xfrm>
              <a:off x="6287400" y="3561995"/>
              <a:ext cx="1559716" cy="155971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cxnSp>
          <p:nvCxnSpPr>
            <p:cNvPr id="76" name="Gerader Verbinder 72">
              <a:extLst>
                <a:ext uri="{FF2B5EF4-FFF2-40B4-BE49-F238E27FC236}">
                  <a16:creationId xmlns:a16="http://schemas.microsoft.com/office/drawing/2014/main" id="{1CD56EEF-B667-A745-9E88-EFBBCB8E91AF}"/>
                </a:ext>
              </a:extLst>
            </p:cNvPr>
            <p:cNvCxnSpPr>
              <a:endCxn id="75" idx="4"/>
            </p:cNvCxnSpPr>
            <p:nvPr/>
          </p:nvCxnSpPr>
          <p:spPr>
            <a:xfrm flipV="1">
              <a:off x="5623558" y="5121711"/>
              <a:ext cx="1443700" cy="132067"/>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7" name="Rechteck 94">
              <a:extLst>
                <a:ext uri="{FF2B5EF4-FFF2-40B4-BE49-F238E27FC236}">
                  <a16:creationId xmlns:a16="http://schemas.microsoft.com/office/drawing/2014/main" id="{D5B6CD21-D300-3E4D-8C69-42A65A0822F7}"/>
                </a:ext>
              </a:extLst>
            </p:cNvPr>
            <p:cNvSpPr/>
            <p:nvPr/>
          </p:nvSpPr>
          <p:spPr>
            <a:xfrm>
              <a:off x="7606975" y="4993120"/>
              <a:ext cx="480282" cy="566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8" name="Textfeld 53">
              <a:extLst>
                <a:ext uri="{FF2B5EF4-FFF2-40B4-BE49-F238E27FC236}">
                  <a16:creationId xmlns:a16="http://schemas.microsoft.com/office/drawing/2014/main" id="{1F20650B-9DF0-4A40-A19A-C1A0D4419B73}"/>
                </a:ext>
              </a:extLst>
            </p:cNvPr>
            <p:cNvSpPr txBox="1"/>
            <p:nvPr/>
          </p:nvSpPr>
          <p:spPr bwMode="auto">
            <a:xfrm>
              <a:off x="6511111" y="5235528"/>
              <a:ext cx="1847062"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US" altLang="en-GB" sz="1600" dirty="0">
                  <a:solidFill>
                    <a:prstClr val="black"/>
                  </a:solidFill>
                  <a:latin typeface="Arial" panose="020B0604020202020204" pitchFamily="34" charset="0"/>
                  <a:cs typeface="Arial" panose="020B0604020202020204" pitchFamily="34" charset="0"/>
                </a:rPr>
                <a:t>Angle</a:t>
              </a:r>
              <a:endParaRPr lang="en-GB" sz="1600" dirty="0">
                <a:solidFill>
                  <a:prstClr val="black"/>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607A7B3-CBC0-054E-A6CD-56BD5E07AD9A}"/>
                  </a:ext>
                </a:extLst>
              </p:cNvPr>
              <p:cNvSpPr/>
              <p:nvPr/>
            </p:nvSpPr>
            <p:spPr>
              <a:xfrm>
                <a:off x="6137910" y="5088131"/>
                <a:ext cx="3594254" cy="326902"/>
              </a:xfrm>
              <a:prstGeom prst="rect">
                <a:avLst/>
              </a:prstGeom>
            </p:spPr>
            <p:txBody>
              <a:bodyPr wrap="none">
                <a:spAutoFit/>
              </a:bodyPr>
              <a:lstStyle/>
              <a:p>
                <a:r>
                  <a:rPr lang="en-GB" altLang="zh-CN" dirty="0">
                    <a:latin typeface="Arial" panose="020B0604020202020204" pitchFamily="34" charset="0"/>
                  </a:rPr>
                  <a:t>Toy building block with 4</a:t>
                </a:r>
                <a14:m>
                  <m:oMath xmlns:m="http://schemas.openxmlformats.org/officeDocument/2006/math">
                    <m:r>
                      <a:rPr lang="en-GB" altLang="zh-CN">
                        <a:latin typeface="Cambria Math" panose="02040503050406030204" pitchFamily="18" charset="0"/>
                      </a:rPr>
                      <m:t>×</m:t>
                    </m:r>
                  </m:oMath>
                </a14:m>
                <a:r>
                  <a:rPr lang="en-GB" altLang="zh-CN" dirty="0">
                    <a:latin typeface="Arial" panose="020B0604020202020204" pitchFamily="34" charset="0"/>
                  </a:rPr>
                  <a:t>2 studs</a:t>
                </a:r>
                <a:endParaRPr lang="en-GB" altLang="zh-CN" dirty="0"/>
              </a:p>
            </p:txBody>
          </p:sp>
        </mc:Choice>
        <mc:Fallback xmlns="">
          <p:sp>
            <p:nvSpPr>
              <p:cNvPr id="5" name="矩形 4">
                <a:extLst>
                  <a:ext uri="{FF2B5EF4-FFF2-40B4-BE49-F238E27FC236}">
                    <a16:creationId xmlns:a16="http://schemas.microsoft.com/office/drawing/2014/main" id="{1607A7B3-CBC0-054E-A6CD-56BD5E07AD9A}"/>
                  </a:ext>
                </a:extLst>
              </p:cNvPr>
              <p:cNvSpPr>
                <a:spLocks noRot="1" noChangeAspect="1" noMove="1" noResize="1" noEditPoints="1" noAdjustHandles="1" noChangeArrowheads="1" noChangeShapeType="1" noTextEdit="1"/>
              </p:cNvSpPr>
              <p:nvPr/>
            </p:nvSpPr>
            <p:spPr>
              <a:xfrm>
                <a:off x="6137910" y="5088131"/>
                <a:ext cx="3594254" cy="326902"/>
              </a:xfrm>
              <a:prstGeom prst="rect">
                <a:avLst/>
              </a:prstGeom>
              <a:blipFill>
                <a:blip r:embed="rId11"/>
                <a:stretch>
                  <a:fillRect l="-1408" t="-7407" b="-40741"/>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D8D2194C-D81D-174B-B7EF-B31A736A328E}"/>
              </a:ext>
            </a:extLst>
          </p:cNvPr>
          <p:cNvSpPr/>
          <p:nvPr/>
        </p:nvSpPr>
        <p:spPr>
          <a:xfrm>
            <a:off x="128330" y="1780023"/>
            <a:ext cx="4557658" cy="326902"/>
          </a:xfrm>
          <a:prstGeom prst="rect">
            <a:avLst/>
          </a:prstGeom>
        </p:spPr>
        <p:txBody>
          <a:bodyPr wrap="none">
            <a:spAutoFit/>
          </a:bodyPr>
          <a:lstStyle/>
          <a:p>
            <a:r>
              <a:rPr lang="en-GB" altLang="zh-CN" dirty="0">
                <a:latin typeface="Arial" panose="020B0604020202020204" pitchFamily="34" charset="0"/>
              </a:rPr>
              <a:t>60 materials, 77 experiments for each one </a:t>
            </a:r>
            <a:endParaRPr lang="en-GB" altLang="zh-CN" dirty="0"/>
          </a:p>
        </p:txBody>
      </p:sp>
      <p:sp>
        <p:nvSpPr>
          <p:cNvPr id="90" name="圆角矩形 89">
            <a:extLst>
              <a:ext uri="{FF2B5EF4-FFF2-40B4-BE49-F238E27FC236}">
                <a16:creationId xmlns:a16="http://schemas.microsoft.com/office/drawing/2014/main" id="{FF4B8D64-DF79-DD41-8FF4-7F720BB62B54}"/>
              </a:ext>
            </a:extLst>
          </p:cNvPr>
          <p:cNvSpPr/>
          <p:nvPr/>
        </p:nvSpPr>
        <p:spPr>
          <a:xfrm>
            <a:off x="488380" y="5767706"/>
            <a:ext cx="3610101" cy="4592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文本框 10">
            <a:extLst>
              <a:ext uri="{FF2B5EF4-FFF2-40B4-BE49-F238E27FC236}">
                <a16:creationId xmlns:a16="http://schemas.microsoft.com/office/drawing/2014/main" id="{C860D5BF-0E12-A743-BE00-1C9B9A8E5651}"/>
              </a:ext>
            </a:extLst>
          </p:cNvPr>
          <p:cNvSpPr txBox="1"/>
          <p:nvPr/>
        </p:nvSpPr>
        <p:spPr bwMode="auto">
          <a:xfrm>
            <a:off x="575998" y="5811178"/>
            <a:ext cx="3584892" cy="426212"/>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Some features are not related</a:t>
            </a:r>
          </a:p>
        </p:txBody>
      </p:sp>
      <p:sp>
        <p:nvSpPr>
          <p:cNvPr id="13" name="文本框 12">
            <a:extLst>
              <a:ext uri="{FF2B5EF4-FFF2-40B4-BE49-F238E27FC236}">
                <a16:creationId xmlns:a16="http://schemas.microsoft.com/office/drawing/2014/main" id="{9C79C087-C5C5-2444-9FF2-635E0905528E}"/>
              </a:ext>
            </a:extLst>
          </p:cNvPr>
          <p:cNvSpPr txBox="1"/>
          <p:nvPr/>
        </p:nvSpPr>
        <p:spPr bwMode="auto">
          <a:xfrm>
            <a:off x="5440371" y="5847822"/>
            <a:ext cx="3257149" cy="377861"/>
          </a:xfrm>
          <a:prstGeom prst="rect">
            <a:avLst/>
          </a:prstGeom>
          <a:noFill/>
          <a:ln>
            <a:noFill/>
          </a:ln>
        </p:spPr>
        <p:txBody>
          <a:bodyPr vert="horz" wrap="none" lIns="0" tIns="0" rIns="0" bIns="0" numCol="1" rtlCol="0" anchor="t" anchorCtr="0" compatLnSpc="1">
            <a:noAutofit/>
          </a:bodyPr>
          <a:lstStyle/>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Apply feature ranking method</a:t>
            </a:r>
            <a:endParaRPr lang="en-GB" altLang="zh-CN" dirty="0"/>
          </a:p>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14" name="右箭头 13">
            <a:extLst>
              <a:ext uri="{FF2B5EF4-FFF2-40B4-BE49-F238E27FC236}">
                <a16:creationId xmlns:a16="http://schemas.microsoft.com/office/drawing/2014/main" id="{1199D171-02CD-BF43-894C-24FB993177C8}"/>
              </a:ext>
            </a:extLst>
          </p:cNvPr>
          <p:cNvSpPr/>
          <p:nvPr/>
        </p:nvSpPr>
        <p:spPr>
          <a:xfrm>
            <a:off x="4483942" y="5949350"/>
            <a:ext cx="613078" cy="144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Textfeld 10">
            <a:extLst>
              <a:ext uri="{FF2B5EF4-FFF2-40B4-BE49-F238E27FC236}">
                <a16:creationId xmlns:a16="http://schemas.microsoft.com/office/drawing/2014/main" id="{E4CA7B0F-E762-F249-8D52-DA81170D630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en-GB" altLang="zh-CN" sz="1400" dirty="0"/>
              <a:t>[Hei17]</a:t>
            </a:r>
            <a:endParaRPr lang="de-DE" sz="1400" dirty="0">
              <a:solidFill>
                <a:prstClr val="black"/>
              </a:solidFill>
              <a:latin typeface="Arial" panose="020B0604020202020204" pitchFamily="34" charset="0"/>
              <a:cs typeface="Arial" panose="020B0604020202020204" pitchFamily="34" charset="0"/>
            </a:endParaRPr>
          </a:p>
        </p:txBody>
      </p:sp>
      <p:sp>
        <p:nvSpPr>
          <p:cNvPr id="15" name="圆角矩形 14">
            <a:extLst>
              <a:ext uri="{FF2B5EF4-FFF2-40B4-BE49-F238E27FC236}">
                <a16:creationId xmlns:a16="http://schemas.microsoft.com/office/drawing/2014/main" id="{FB305F31-5FBD-A544-B04A-54629F381676}"/>
              </a:ext>
            </a:extLst>
          </p:cNvPr>
          <p:cNvSpPr/>
          <p:nvPr/>
        </p:nvSpPr>
        <p:spPr>
          <a:xfrm>
            <a:off x="776420" y="2167773"/>
            <a:ext cx="2376330" cy="32509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圆角矩形 97">
            <a:extLst>
              <a:ext uri="{FF2B5EF4-FFF2-40B4-BE49-F238E27FC236}">
                <a16:creationId xmlns:a16="http://schemas.microsoft.com/office/drawing/2014/main" id="{F7CEF49A-5689-B744-BC6F-63682ACF22FB}"/>
              </a:ext>
            </a:extLst>
          </p:cNvPr>
          <p:cNvSpPr/>
          <p:nvPr/>
        </p:nvSpPr>
        <p:spPr>
          <a:xfrm>
            <a:off x="780054" y="4265894"/>
            <a:ext cx="2715986" cy="306083"/>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9741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B52B-EAA5-9A4D-953B-C7F5BE61B6D9}"/>
              </a:ext>
            </a:extLst>
          </p:cNvPr>
          <p:cNvSpPr>
            <a:spLocks noGrp="1"/>
          </p:cNvSpPr>
          <p:nvPr>
            <p:ph type="title"/>
          </p:nvPr>
        </p:nvSpPr>
        <p:spPr/>
        <p:txBody>
          <a:bodyPr/>
          <a:lstStyle/>
          <a:p>
            <a:r>
              <a:rPr kumimoji="1" lang="en-US" altLang="zh-CN" dirty="0"/>
              <a:t>Feature importance score ranking for prediction of part weight</a:t>
            </a:r>
            <a:endParaRPr kumimoji="1" lang="zh-CN" altLang="en-US" dirty="0"/>
          </a:p>
        </p:txBody>
      </p:sp>
      <p:sp>
        <p:nvSpPr>
          <p:cNvPr id="6" name="Textfeld 125">
            <a:extLst>
              <a:ext uri="{FF2B5EF4-FFF2-40B4-BE49-F238E27FC236}">
                <a16:creationId xmlns:a16="http://schemas.microsoft.com/office/drawing/2014/main" id="{AF2C3101-C9EC-CE49-9F67-A1C11A1721C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8</a:t>
            </a:r>
            <a:endParaRPr lang="de-DE" sz="14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8" name="Chart 9">
            <a:extLst>
              <a:ext uri="{FF2B5EF4-FFF2-40B4-BE49-F238E27FC236}">
                <a16:creationId xmlns:a16="http://schemas.microsoft.com/office/drawing/2014/main" id="{24E02C70-07E6-E846-99F6-962193041933}"/>
              </a:ext>
            </a:extLst>
          </p:cNvPr>
          <p:cNvGraphicFramePr>
            <a:graphicFrameLocks/>
          </p:cNvGraphicFramePr>
          <p:nvPr>
            <p:extLst>
              <p:ext uri="{D42A27DB-BD31-4B8C-83A1-F6EECF244321}">
                <p14:modId xmlns:p14="http://schemas.microsoft.com/office/powerpoint/2010/main" val="41958677"/>
              </p:ext>
            </p:extLst>
          </p:nvPr>
        </p:nvGraphicFramePr>
        <p:xfrm>
          <a:off x="294104" y="1044409"/>
          <a:ext cx="9360469" cy="501691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id="{54CAFB46-B814-2148-B142-B4ED824B7EBA}"/>
              </a:ext>
            </a:extLst>
          </p:cNvPr>
          <p:cNvSpPr/>
          <p:nvPr/>
        </p:nvSpPr>
        <p:spPr>
          <a:xfrm>
            <a:off x="4538700" y="5868058"/>
            <a:ext cx="149271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Features   [-]</a:t>
            </a:r>
          </a:p>
        </p:txBody>
      </p:sp>
    </p:spTree>
    <p:extLst>
      <p:ext uri="{BB962C8B-B14F-4D97-AF65-F5344CB8AC3E}">
        <p14:creationId xmlns:p14="http://schemas.microsoft.com/office/powerpoint/2010/main" val="210548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B52B-EAA5-9A4D-953B-C7F5BE61B6D9}"/>
              </a:ext>
            </a:extLst>
          </p:cNvPr>
          <p:cNvSpPr>
            <a:spLocks noGrp="1"/>
          </p:cNvSpPr>
          <p:nvPr>
            <p:ph type="title"/>
          </p:nvPr>
        </p:nvSpPr>
        <p:spPr/>
        <p:txBody>
          <a:bodyPr/>
          <a:lstStyle/>
          <a:p>
            <a:r>
              <a:rPr kumimoji="1" lang="en-US" altLang="zh-CN" dirty="0"/>
              <a:t>Feature importance score ranking for prediction of part weight</a:t>
            </a:r>
            <a:endParaRPr kumimoji="1" lang="zh-CN" altLang="en-US" dirty="0"/>
          </a:p>
        </p:txBody>
      </p:sp>
      <p:sp>
        <p:nvSpPr>
          <p:cNvPr id="6" name="Textfeld 125">
            <a:extLst>
              <a:ext uri="{FF2B5EF4-FFF2-40B4-BE49-F238E27FC236}">
                <a16:creationId xmlns:a16="http://schemas.microsoft.com/office/drawing/2014/main" id="{AF2C3101-C9EC-CE49-9F67-A1C11A1721C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8</a:t>
            </a:r>
            <a:endParaRPr lang="de-DE" sz="14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8" name="Chart 9">
            <a:extLst>
              <a:ext uri="{FF2B5EF4-FFF2-40B4-BE49-F238E27FC236}">
                <a16:creationId xmlns:a16="http://schemas.microsoft.com/office/drawing/2014/main" id="{24E02C70-07E6-E846-99F6-962193041933}"/>
              </a:ext>
            </a:extLst>
          </p:cNvPr>
          <p:cNvGraphicFramePr>
            <a:graphicFrameLocks/>
          </p:cNvGraphicFramePr>
          <p:nvPr/>
        </p:nvGraphicFramePr>
        <p:xfrm>
          <a:off x="294104" y="1044409"/>
          <a:ext cx="9360469" cy="5016912"/>
        </p:xfrm>
        <a:graphic>
          <a:graphicData uri="http://schemas.openxmlformats.org/drawingml/2006/chart">
            <c:chart xmlns:c="http://schemas.openxmlformats.org/drawingml/2006/chart" xmlns:r="http://schemas.openxmlformats.org/officeDocument/2006/relationships" r:id="rId3"/>
          </a:graphicData>
        </a:graphic>
      </p:graphicFrame>
      <p:sp>
        <p:nvSpPr>
          <p:cNvPr id="9" name="圆角矩形 8">
            <a:extLst>
              <a:ext uri="{FF2B5EF4-FFF2-40B4-BE49-F238E27FC236}">
                <a16:creationId xmlns:a16="http://schemas.microsoft.com/office/drawing/2014/main" id="{FF6D9EE8-01D4-7044-A36E-C1630D312BE0}"/>
              </a:ext>
            </a:extLst>
          </p:cNvPr>
          <p:cNvSpPr/>
          <p:nvPr/>
        </p:nvSpPr>
        <p:spPr>
          <a:xfrm>
            <a:off x="4160890" y="2780910"/>
            <a:ext cx="5420973" cy="9361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矩形 4">
            <a:extLst>
              <a:ext uri="{FF2B5EF4-FFF2-40B4-BE49-F238E27FC236}">
                <a16:creationId xmlns:a16="http://schemas.microsoft.com/office/drawing/2014/main" id="{54CAFB46-B814-2148-B142-B4ED824B7EBA}"/>
              </a:ext>
            </a:extLst>
          </p:cNvPr>
          <p:cNvSpPr/>
          <p:nvPr/>
        </p:nvSpPr>
        <p:spPr>
          <a:xfrm>
            <a:off x="4538700" y="5868058"/>
            <a:ext cx="149271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Features   [-]</a:t>
            </a:r>
          </a:p>
        </p:txBody>
      </p:sp>
      <p:sp>
        <p:nvSpPr>
          <p:cNvPr id="7" name="文本框 6">
            <a:extLst>
              <a:ext uri="{FF2B5EF4-FFF2-40B4-BE49-F238E27FC236}">
                <a16:creationId xmlns:a16="http://schemas.microsoft.com/office/drawing/2014/main" id="{EAC8BE67-D417-F847-9C1F-01880888834E}"/>
              </a:ext>
            </a:extLst>
          </p:cNvPr>
          <p:cNvSpPr txBox="1"/>
          <p:nvPr/>
        </p:nvSpPr>
        <p:spPr bwMode="auto">
          <a:xfrm>
            <a:off x="4160890" y="2780910"/>
            <a:ext cx="5564993" cy="500920"/>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Delete the features with score lower than 10</a:t>
            </a:r>
            <a:r>
              <a:rPr lang="en-GB" baseline="30000" dirty="0">
                <a:solidFill>
                  <a:prstClr val="black"/>
                </a:solidFill>
                <a:latin typeface="Arial" panose="020B0604020202020204" pitchFamily="34" charset="0"/>
                <a:cs typeface="Arial" panose="020B0604020202020204" pitchFamily="34" charset="0"/>
              </a:rPr>
              <a:t>-5</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44 material properties and 6 machine settings left</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20 features are shown in this figure due to space</a:t>
            </a:r>
          </a:p>
        </p:txBody>
      </p:sp>
      <p:cxnSp>
        <p:nvCxnSpPr>
          <p:cNvPr id="10" name="直线连接符 9">
            <a:extLst>
              <a:ext uri="{FF2B5EF4-FFF2-40B4-BE49-F238E27FC236}">
                <a16:creationId xmlns:a16="http://schemas.microsoft.com/office/drawing/2014/main" id="{6C094DEB-B000-AB47-9362-1D95982CB8D3}"/>
              </a:ext>
            </a:extLst>
          </p:cNvPr>
          <p:cNvCxnSpPr>
            <a:cxnSpLocks/>
          </p:cNvCxnSpPr>
          <p:nvPr/>
        </p:nvCxnSpPr>
        <p:spPr>
          <a:xfrm flipH="1">
            <a:off x="4736970" y="3717040"/>
            <a:ext cx="216030" cy="561783"/>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4" name="圆角矩形 3">
            <a:extLst>
              <a:ext uri="{FF2B5EF4-FFF2-40B4-BE49-F238E27FC236}">
                <a16:creationId xmlns:a16="http://schemas.microsoft.com/office/drawing/2014/main" id="{067C7360-F626-924E-BB69-533679027B7E}"/>
              </a:ext>
            </a:extLst>
          </p:cNvPr>
          <p:cNvSpPr/>
          <p:nvPr/>
        </p:nvSpPr>
        <p:spPr>
          <a:xfrm>
            <a:off x="416370" y="4278823"/>
            <a:ext cx="8929240" cy="195856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5747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B52B-EAA5-9A4D-953B-C7F5BE61B6D9}"/>
              </a:ext>
            </a:extLst>
          </p:cNvPr>
          <p:cNvSpPr>
            <a:spLocks noGrp="1"/>
          </p:cNvSpPr>
          <p:nvPr>
            <p:ph type="title"/>
          </p:nvPr>
        </p:nvSpPr>
        <p:spPr/>
        <p:txBody>
          <a:bodyPr/>
          <a:lstStyle/>
          <a:p>
            <a:r>
              <a:rPr kumimoji="1" lang="en-US" altLang="zh-CN" dirty="0"/>
              <a:t>Feature importance score ranking for prediction of part weight</a:t>
            </a:r>
            <a:endParaRPr kumimoji="1" lang="zh-CN" altLang="en-US" dirty="0"/>
          </a:p>
        </p:txBody>
      </p:sp>
      <p:sp>
        <p:nvSpPr>
          <p:cNvPr id="6" name="Textfeld 125">
            <a:extLst>
              <a:ext uri="{FF2B5EF4-FFF2-40B4-BE49-F238E27FC236}">
                <a16:creationId xmlns:a16="http://schemas.microsoft.com/office/drawing/2014/main" id="{AF2C3101-C9EC-CE49-9F67-A1C11A1721C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8</a:t>
            </a:r>
            <a:endParaRPr lang="de-DE" sz="14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8" name="Chart 9">
            <a:extLst>
              <a:ext uri="{FF2B5EF4-FFF2-40B4-BE49-F238E27FC236}">
                <a16:creationId xmlns:a16="http://schemas.microsoft.com/office/drawing/2014/main" id="{24E02C70-07E6-E846-99F6-962193041933}"/>
              </a:ext>
            </a:extLst>
          </p:cNvPr>
          <p:cNvGraphicFramePr>
            <a:graphicFrameLocks/>
          </p:cNvGraphicFramePr>
          <p:nvPr/>
        </p:nvGraphicFramePr>
        <p:xfrm>
          <a:off x="294104" y="1044409"/>
          <a:ext cx="9360469" cy="5016912"/>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a:extLst>
              <a:ext uri="{FF2B5EF4-FFF2-40B4-BE49-F238E27FC236}">
                <a16:creationId xmlns:a16="http://schemas.microsoft.com/office/drawing/2014/main" id="{54CAFB46-B814-2148-B142-B4ED824B7EBA}"/>
              </a:ext>
            </a:extLst>
          </p:cNvPr>
          <p:cNvSpPr/>
          <p:nvPr/>
        </p:nvSpPr>
        <p:spPr>
          <a:xfrm>
            <a:off x="4538700" y="5868058"/>
            <a:ext cx="149271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Features   [-]</a:t>
            </a:r>
          </a:p>
        </p:txBody>
      </p:sp>
      <p:sp>
        <p:nvSpPr>
          <p:cNvPr id="7" name="文本框 6">
            <a:extLst>
              <a:ext uri="{FF2B5EF4-FFF2-40B4-BE49-F238E27FC236}">
                <a16:creationId xmlns:a16="http://schemas.microsoft.com/office/drawing/2014/main" id="{EAC8BE67-D417-F847-9C1F-01880888834E}"/>
              </a:ext>
            </a:extLst>
          </p:cNvPr>
          <p:cNvSpPr txBox="1"/>
          <p:nvPr/>
        </p:nvSpPr>
        <p:spPr bwMode="auto">
          <a:xfrm>
            <a:off x="3026140" y="852005"/>
            <a:ext cx="4735250" cy="373385"/>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5 features with highest feature importance</a:t>
            </a:r>
          </a:p>
        </p:txBody>
      </p:sp>
      <p:sp>
        <p:nvSpPr>
          <p:cNvPr id="9" name="圆角矩形 8">
            <a:extLst>
              <a:ext uri="{FF2B5EF4-FFF2-40B4-BE49-F238E27FC236}">
                <a16:creationId xmlns:a16="http://schemas.microsoft.com/office/drawing/2014/main" id="{FF6D9EE8-01D4-7044-A36E-C1630D312BE0}"/>
              </a:ext>
            </a:extLst>
          </p:cNvPr>
          <p:cNvSpPr/>
          <p:nvPr/>
        </p:nvSpPr>
        <p:spPr>
          <a:xfrm>
            <a:off x="3026140" y="852005"/>
            <a:ext cx="4735250" cy="3733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直线连接符 9">
            <a:extLst>
              <a:ext uri="{FF2B5EF4-FFF2-40B4-BE49-F238E27FC236}">
                <a16:creationId xmlns:a16="http://schemas.microsoft.com/office/drawing/2014/main" id="{6C094DEB-B000-AB47-9362-1D95982CB8D3}"/>
              </a:ext>
            </a:extLst>
          </p:cNvPr>
          <p:cNvCxnSpPr>
            <a:cxnSpLocks/>
          </p:cNvCxnSpPr>
          <p:nvPr/>
        </p:nvCxnSpPr>
        <p:spPr>
          <a:xfrm flipH="1">
            <a:off x="2720690" y="1210987"/>
            <a:ext cx="305450" cy="345753"/>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4" name="圆角矩形 3">
            <a:extLst>
              <a:ext uri="{FF2B5EF4-FFF2-40B4-BE49-F238E27FC236}">
                <a16:creationId xmlns:a16="http://schemas.microsoft.com/office/drawing/2014/main" id="{067C7360-F626-924E-BB69-533679027B7E}"/>
              </a:ext>
            </a:extLst>
          </p:cNvPr>
          <p:cNvSpPr/>
          <p:nvPr/>
        </p:nvSpPr>
        <p:spPr>
          <a:xfrm>
            <a:off x="1280490" y="1556740"/>
            <a:ext cx="1584220" cy="273638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3324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íṥlîḋe">
            <a:extLst>
              <a:ext uri="{FF2B5EF4-FFF2-40B4-BE49-F238E27FC236}">
                <a16:creationId xmlns:a16="http://schemas.microsoft.com/office/drawing/2014/main" id="{D6445A17-D341-4F4F-9506-A87EDE787D72}"/>
              </a:ext>
            </a:extLst>
          </p:cNvPr>
          <p:cNvSpPr/>
          <p:nvPr/>
        </p:nvSpPr>
        <p:spPr>
          <a:xfrm>
            <a:off x="3075377" y="1628469"/>
            <a:ext cx="3818840" cy="3636989"/>
          </a:xfrm>
          <a:prstGeom prst="pentagon">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en-GB" dirty="0"/>
          </a:p>
        </p:txBody>
      </p:sp>
      <p:sp>
        <p:nvSpPr>
          <p:cNvPr id="2" name="标题 1">
            <a:extLst>
              <a:ext uri="{FF2B5EF4-FFF2-40B4-BE49-F238E27FC236}">
                <a16:creationId xmlns:a16="http://schemas.microsoft.com/office/drawing/2014/main" id="{57D5227A-A7CA-854F-829A-9E8058B43C5E}"/>
              </a:ext>
            </a:extLst>
          </p:cNvPr>
          <p:cNvSpPr>
            <a:spLocks noGrp="1"/>
          </p:cNvSpPr>
          <p:nvPr>
            <p:ph type="title"/>
          </p:nvPr>
        </p:nvSpPr>
        <p:spPr/>
        <p:txBody>
          <a:bodyPr/>
          <a:lstStyle/>
          <a:p>
            <a:r>
              <a:rPr kumimoji="1" lang="en-GB" altLang="zh-CN" dirty="0"/>
              <a:t>Analysis of 5 important influence factors</a:t>
            </a:r>
          </a:p>
        </p:txBody>
      </p:sp>
      <p:pic>
        <p:nvPicPr>
          <p:cNvPr id="4098" name="Picture 2" descr="Density Icons - Download Free Vector Icons | Noun Project">
            <a:extLst>
              <a:ext uri="{FF2B5EF4-FFF2-40B4-BE49-F238E27FC236}">
                <a16:creationId xmlns:a16="http://schemas.microsoft.com/office/drawing/2014/main" id="{A768E493-4494-7B4F-A463-90FFBB42EF9D}"/>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2284" t="13198" r="12713" b="19202"/>
          <a:stretch/>
        </p:blipFill>
        <p:spPr bwMode="auto">
          <a:xfrm>
            <a:off x="2554889" y="2550425"/>
            <a:ext cx="998859" cy="900256"/>
          </a:xfrm>
          <a:prstGeom prst="rect">
            <a:avLst/>
          </a:prstGeom>
          <a:solidFill>
            <a:schemeClr val="bg1"/>
          </a:solidFill>
        </p:spPr>
      </p:pic>
      <p:grpSp>
        <p:nvGrpSpPr>
          <p:cNvPr id="4096" name="组合 4095">
            <a:extLst>
              <a:ext uri="{FF2B5EF4-FFF2-40B4-BE49-F238E27FC236}">
                <a16:creationId xmlns:a16="http://schemas.microsoft.com/office/drawing/2014/main" id="{05E3ECA4-7F79-C645-8964-6CFE2BC0ED87}"/>
              </a:ext>
            </a:extLst>
          </p:cNvPr>
          <p:cNvGrpSpPr/>
          <p:nvPr/>
        </p:nvGrpSpPr>
        <p:grpSpPr>
          <a:xfrm>
            <a:off x="2883285" y="4692887"/>
            <a:ext cx="1525708" cy="944247"/>
            <a:chOff x="4986000" y="2521054"/>
            <a:chExt cx="1835087" cy="1135719"/>
          </a:xfrm>
        </p:grpSpPr>
        <p:sp>
          <p:nvSpPr>
            <p:cNvPr id="24" name="object 229">
              <a:extLst>
                <a:ext uri="{FF2B5EF4-FFF2-40B4-BE49-F238E27FC236}">
                  <a16:creationId xmlns:a16="http://schemas.microsoft.com/office/drawing/2014/main" id="{FA84690C-8F86-704E-9DB2-752403CBB9FA}"/>
                </a:ext>
              </a:extLst>
            </p:cNvPr>
            <p:cNvSpPr/>
            <p:nvPr/>
          </p:nvSpPr>
          <p:spPr>
            <a:xfrm>
              <a:off x="4986000" y="2955981"/>
              <a:ext cx="481299" cy="296811"/>
            </a:xfrm>
            <a:prstGeom prst="rect">
              <a:avLst/>
            </a:prstGeom>
            <a:blipFill>
              <a:blip r:embed="rId4" cstate="print"/>
              <a:stretch>
                <a:fillRect/>
              </a:stretch>
            </a:blipFill>
          </p:spPr>
          <p:txBody>
            <a:bodyPr wrap="square" lIns="0" tIns="0" rIns="0" bIns="0" rtlCol="0"/>
            <a:lstStyle/>
            <a:p>
              <a:endParaRPr lang="en-GB" dirty="0"/>
            </a:p>
          </p:txBody>
        </p:sp>
        <p:sp>
          <p:nvSpPr>
            <p:cNvPr id="52" name="object 257">
              <a:extLst>
                <a:ext uri="{FF2B5EF4-FFF2-40B4-BE49-F238E27FC236}">
                  <a16:creationId xmlns:a16="http://schemas.microsoft.com/office/drawing/2014/main" id="{0E6990F8-9105-7F4C-B81A-F536B9085813}"/>
                </a:ext>
              </a:extLst>
            </p:cNvPr>
            <p:cNvSpPr/>
            <p:nvPr/>
          </p:nvSpPr>
          <p:spPr>
            <a:xfrm>
              <a:off x="6505804" y="3038261"/>
              <a:ext cx="279851" cy="120551"/>
            </a:xfrm>
            <a:custGeom>
              <a:avLst/>
              <a:gdLst/>
              <a:ahLst/>
              <a:cxnLst/>
              <a:rect l="l" t="t" r="r" b="b"/>
              <a:pathLst>
                <a:path w="82550" h="35559">
                  <a:moveTo>
                    <a:pt x="82245" y="0"/>
                  </a:moveTo>
                  <a:lnTo>
                    <a:pt x="0" y="0"/>
                  </a:lnTo>
                  <a:lnTo>
                    <a:pt x="0" y="35102"/>
                  </a:lnTo>
                  <a:lnTo>
                    <a:pt x="82245" y="35102"/>
                  </a:lnTo>
                  <a:lnTo>
                    <a:pt x="82245" y="0"/>
                  </a:lnTo>
                  <a:close/>
                </a:path>
              </a:pathLst>
            </a:custGeom>
            <a:solidFill>
              <a:srgbClr val="88CDAA"/>
            </a:solidFill>
          </p:spPr>
          <p:txBody>
            <a:bodyPr wrap="square" lIns="0" tIns="0" rIns="0" bIns="0" rtlCol="0"/>
            <a:lstStyle/>
            <a:p>
              <a:endParaRPr lang="en-GB" dirty="0"/>
            </a:p>
          </p:txBody>
        </p:sp>
        <p:sp>
          <p:nvSpPr>
            <p:cNvPr id="53" name="object 258">
              <a:extLst>
                <a:ext uri="{FF2B5EF4-FFF2-40B4-BE49-F238E27FC236}">
                  <a16:creationId xmlns:a16="http://schemas.microsoft.com/office/drawing/2014/main" id="{1B5A3139-420A-6A43-A269-C98367E68BA7}"/>
                </a:ext>
              </a:extLst>
            </p:cNvPr>
            <p:cNvSpPr/>
            <p:nvPr/>
          </p:nvSpPr>
          <p:spPr>
            <a:xfrm>
              <a:off x="6332425" y="2994044"/>
              <a:ext cx="488662" cy="206659"/>
            </a:xfrm>
            <a:custGeom>
              <a:avLst/>
              <a:gdLst/>
              <a:ahLst/>
              <a:cxnLst/>
              <a:rect l="l" t="t" r="r" b="b"/>
              <a:pathLst>
                <a:path w="144145" h="60959">
                  <a:moveTo>
                    <a:pt x="495" y="22644"/>
                  </a:moveTo>
                  <a:lnTo>
                    <a:pt x="53657" y="0"/>
                  </a:lnTo>
                  <a:lnTo>
                    <a:pt x="143916" y="0"/>
                  </a:lnTo>
                  <a:lnTo>
                    <a:pt x="143916" y="60680"/>
                  </a:lnTo>
                  <a:lnTo>
                    <a:pt x="51142" y="60680"/>
                  </a:lnTo>
                  <a:lnTo>
                    <a:pt x="0" y="43472"/>
                  </a:lnTo>
                </a:path>
              </a:pathLst>
            </a:custGeom>
            <a:ln w="9525">
              <a:solidFill>
                <a:srgbClr val="88CDAA"/>
              </a:solidFill>
            </a:ln>
          </p:spPr>
          <p:txBody>
            <a:bodyPr wrap="square" lIns="0" tIns="0" rIns="0" bIns="0" rtlCol="0"/>
            <a:lstStyle/>
            <a:p>
              <a:endParaRPr lang="en-GB" dirty="0"/>
            </a:p>
          </p:txBody>
        </p:sp>
        <p:sp>
          <p:nvSpPr>
            <p:cNvPr id="54" name="object 259">
              <a:extLst>
                <a:ext uri="{FF2B5EF4-FFF2-40B4-BE49-F238E27FC236}">
                  <a16:creationId xmlns:a16="http://schemas.microsoft.com/office/drawing/2014/main" id="{57967EF7-5ECE-104E-BFF2-8052648AB290}"/>
                </a:ext>
              </a:extLst>
            </p:cNvPr>
            <p:cNvSpPr/>
            <p:nvPr/>
          </p:nvSpPr>
          <p:spPr>
            <a:xfrm>
              <a:off x="5929915" y="2718841"/>
              <a:ext cx="172216" cy="768513"/>
            </a:xfrm>
            <a:custGeom>
              <a:avLst/>
              <a:gdLst/>
              <a:ahLst/>
              <a:cxnLst/>
              <a:rect l="l" t="t" r="r" b="b"/>
              <a:pathLst>
                <a:path w="50800" h="226695">
                  <a:moveTo>
                    <a:pt x="50304" y="0"/>
                  </a:moveTo>
                  <a:lnTo>
                    <a:pt x="0" y="0"/>
                  </a:lnTo>
                  <a:lnTo>
                    <a:pt x="0" y="226466"/>
                  </a:lnTo>
                  <a:lnTo>
                    <a:pt x="50304" y="226466"/>
                  </a:lnTo>
                  <a:lnTo>
                    <a:pt x="50304" y="0"/>
                  </a:lnTo>
                  <a:close/>
                </a:path>
              </a:pathLst>
            </a:custGeom>
            <a:solidFill>
              <a:srgbClr val="01B196"/>
            </a:solidFill>
          </p:spPr>
          <p:txBody>
            <a:bodyPr wrap="square" lIns="0" tIns="0" rIns="0" bIns="0" rtlCol="0"/>
            <a:lstStyle/>
            <a:p>
              <a:endParaRPr lang="en-GB" dirty="0"/>
            </a:p>
          </p:txBody>
        </p:sp>
        <p:sp>
          <p:nvSpPr>
            <p:cNvPr id="55" name="object 260">
              <a:extLst>
                <a:ext uri="{FF2B5EF4-FFF2-40B4-BE49-F238E27FC236}">
                  <a16:creationId xmlns:a16="http://schemas.microsoft.com/office/drawing/2014/main" id="{3C77A420-F7B3-7C43-998E-9D05803D2906}"/>
                </a:ext>
              </a:extLst>
            </p:cNvPr>
            <p:cNvSpPr/>
            <p:nvPr/>
          </p:nvSpPr>
          <p:spPr>
            <a:xfrm>
              <a:off x="5929915" y="2718841"/>
              <a:ext cx="172216" cy="768513"/>
            </a:xfrm>
            <a:custGeom>
              <a:avLst/>
              <a:gdLst/>
              <a:ahLst/>
              <a:cxnLst/>
              <a:rect l="l" t="t" r="r" b="b"/>
              <a:pathLst>
                <a:path w="50800" h="226695">
                  <a:moveTo>
                    <a:pt x="50304" y="226466"/>
                  </a:moveTo>
                  <a:lnTo>
                    <a:pt x="0" y="226466"/>
                  </a:lnTo>
                  <a:lnTo>
                    <a:pt x="0" y="0"/>
                  </a:lnTo>
                  <a:lnTo>
                    <a:pt x="50304" y="0"/>
                  </a:lnTo>
                  <a:lnTo>
                    <a:pt x="50304" y="226466"/>
                  </a:lnTo>
                  <a:close/>
                </a:path>
              </a:pathLst>
            </a:custGeom>
            <a:ln w="12699">
              <a:solidFill>
                <a:srgbClr val="005C7F"/>
              </a:solidFill>
            </a:ln>
          </p:spPr>
          <p:txBody>
            <a:bodyPr wrap="square" lIns="0" tIns="0" rIns="0" bIns="0" rtlCol="0"/>
            <a:lstStyle/>
            <a:p>
              <a:endParaRPr lang="en-GB" dirty="0"/>
            </a:p>
          </p:txBody>
        </p:sp>
        <p:sp>
          <p:nvSpPr>
            <p:cNvPr id="56" name="object 261">
              <a:extLst>
                <a:ext uri="{FF2B5EF4-FFF2-40B4-BE49-F238E27FC236}">
                  <a16:creationId xmlns:a16="http://schemas.microsoft.com/office/drawing/2014/main" id="{6CC4BA92-812A-0049-9349-3B7E95908000}"/>
                </a:ext>
              </a:extLst>
            </p:cNvPr>
            <p:cNvSpPr/>
            <p:nvPr/>
          </p:nvSpPr>
          <p:spPr>
            <a:xfrm>
              <a:off x="5929915" y="2718841"/>
              <a:ext cx="172216" cy="768513"/>
            </a:xfrm>
            <a:custGeom>
              <a:avLst/>
              <a:gdLst/>
              <a:ahLst/>
              <a:cxnLst/>
              <a:rect l="l" t="t" r="r" b="b"/>
              <a:pathLst>
                <a:path w="50800" h="226695">
                  <a:moveTo>
                    <a:pt x="50304" y="0"/>
                  </a:moveTo>
                  <a:lnTo>
                    <a:pt x="0" y="0"/>
                  </a:lnTo>
                  <a:lnTo>
                    <a:pt x="0" y="226466"/>
                  </a:lnTo>
                  <a:lnTo>
                    <a:pt x="50304" y="226466"/>
                  </a:lnTo>
                  <a:lnTo>
                    <a:pt x="50304" y="0"/>
                  </a:lnTo>
                  <a:close/>
                </a:path>
              </a:pathLst>
            </a:custGeom>
            <a:solidFill>
              <a:srgbClr val="01B196"/>
            </a:solidFill>
          </p:spPr>
          <p:txBody>
            <a:bodyPr wrap="square" lIns="0" tIns="0" rIns="0" bIns="0" rtlCol="0"/>
            <a:lstStyle/>
            <a:p>
              <a:endParaRPr lang="en-GB" dirty="0"/>
            </a:p>
          </p:txBody>
        </p:sp>
        <p:sp>
          <p:nvSpPr>
            <p:cNvPr id="57" name="object 262">
              <a:extLst>
                <a:ext uri="{FF2B5EF4-FFF2-40B4-BE49-F238E27FC236}">
                  <a16:creationId xmlns:a16="http://schemas.microsoft.com/office/drawing/2014/main" id="{8932DC33-B8F6-F543-BFDB-A728193E2B31}"/>
                </a:ext>
              </a:extLst>
            </p:cNvPr>
            <p:cNvSpPr/>
            <p:nvPr/>
          </p:nvSpPr>
          <p:spPr>
            <a:xfrm>
              <a:off x="5929915" y="2718841"/>
              <a:ext cx="172216" cy="768513"/>
            </a:xfrm>
            <a:custGeom>
              <a:avLst/>
              <a:gdLst/>
              <a:ahLst/>
              <a:cxnLst/>
              <a:rect l="l" t="t" r="r" b="b"/>
              <a:pathLst>
                <a:path w="50800" h="226695">
                  <a:moveTo>
                    <a:pt x="50304" y="226466"/>
                  </a:moveTo>
                  <a:lnTo>
                    <a:pt x="0" y="226466"/>
                  </a:lnTo>
                  <a:lnTo>
                    <a:pt x="0" y="0"/>
                  </a:lnTo>
                  <a:lnTo>
                    <a:pt x="50304" y="0"/>
                  </a:lnTo>
                  <a:lnTo>
                    <a:pt x="50304" y="226466"/>
                  </a:lnTo>
                  <a:close/>
                </a:path>
              </a:pathLst>
            </a:custGeom>
            <a:ln w="12699">
              <a:solidFill>
                <a:srgbClr val="005C7F"/>
              </a:solidFill>
            </a:ln>
          </p:spPr>
          <p:txBody>
            <a:bodyPr wrap="square" lIns="0" tIns="0" rIns="0" bIns="0" rtlCol="0"/>
            <a:lstStyle/>
            <a:p>
              <a:endParaRPr lang="en-GB" dirty="0"/>
            </a:p>
          </p:txBody>
        </p:sp>
        <p:sp>
          <p:nvSpPr>
            <p:cNvPr id="58" name="object 263">
              <a:extLst>
                <a:ext uri="{FF2B5EF4-FFF2-40B4-BE49-F238E27FC236}">
                  <a16:creationId xmlns:a16="http://schemas.microsoft.com/office/drawing/2014/main" id="{EC79A27D-0226-FE4D-B59B-CC0D3D897C40}"/>
                </a:ext>
              </a:extLst>
            </p:cNvPr>
            <p:cNvSpPr/>
            <p:nvPr/>
          </p:nvSpPr>
          <p:spPr>
            <a:xfrm>
              <a:off x="5677877" y="2657705"/>
              <a:ext cx="114093" cy="897675"/>
            </a:xfrm>
            <a:custGeom>
              <a:avLst/>
              <a:gdLst/>
              <a:ahLst/>
              <a:cxnLst/>
              <a:rect l="l" t="t" r="r" b="b"/>
              <a:pathLst>
                <a:path w="33654" h="264795">
                  <a:moveTo>
                    <a:pt x="33070" y="0"/>
                  </a:moveTo>
                  <a:lnTo>
                    <a:pt x="0" y="0"/>
                  </a:lnTo>
                  <a:lnTo>
                    <a:pt x="0" y="264540"/>
                  </a:lnTo>
                  <a:lnTo>
                    <a:pt x="33070" y="264540"/>
                  </a:lnTo>
                  <a:lnTo>
                    <a:pt x="33070" y="0"/>
                  </a:lnTo>
                  <a:close/>
                </a:path>
              </a:pathLst>
            </a:custGeom>
            <a:solidFill>
              <a:srgbClr val="01B196"/>
            </a:solidFill>
          </p:spPr>
          <p:txBody>
            <a:bodyPr wrap="square" lIns="0" tIns="0" rIns="0" bIns="0" rtlCol="0"/>
            <a:lstStyle/>
            <a:p>
              <a:endParaRPr lang="en-GB" dirty="0"/>
            </a:p>
          </p:txBody>
        </p:sp>
        <p:sp>
          <p:nvSpPr>
            <p:cNvPr id="59" name="object 264">
              <a:extLst>
                <a:ext uri="{FF2B5EF4-FFF2-40B4-BE49-F238E27FC236}">
                  <a16:creationId xmlns:a16="http://schemas.microsoft.com/office/drawing/2014/main" id="{CCBD3BFB-406B-4343-84BD-0959E80003AA}"/>
                </a:ext>
              </a:extLst>
            </p:cNvPr>
            <p:cNvSpPr/>
            <p:nvPr/>
          </p:nvSpPr>
          <p:spPr>
            <a:xfrm>
              <a:off x="5677877" y="2657705"/>
              <a:ext cx="114093" cy="897675"/>
            </a:xfrm>
            <a:custGeom>
              <a:avLst/>
              <a:gdLst/>
              <a:ahLst/>
              <a:cxnLst/>
              <a:rect l="l" t="t" r="r" b="b"/>
              <a:pathLst>
                <a:path w="33654" h="264795">
                  <a:moveTo>
                    <a:pt x="33070" y="264540"/>
                  </a:moveTo>
                  <a:lnTo>
                    <a:pt x="0" y="264540"/>
                  </a:lnTo>
                  <a:lnTo>
                    <a:pt x="0" y="0"/>
                  </a:lnTo>
                  <a:lnTo>
                    <a:pt x="33070" y="0"/>
                  </a:lnTo>
                  <a:lnTo>
                    <a:pt x="33070" y="264540"/>
                  </a:lnTo>
                  <a:close/>
                </a:path>
              </a:pathLst>
            </a:custGeom>
            <a:ln w="12699">
              <a:solidFill>
                <a:srgbClr val="005C7F"/>
              </a:solidFill>
            </a:ln>
          </p:spPr>
          <p:txBody>
            <a:bodyPr wrap="square" lIns="0" tIns="0" rIns="0" bIns="0" rtlCol="0"/>
            <a:lstStyle/>
            <a:p>
              <a:endParaRPr lang="en-GB" dirty="0"/>
            </a:p>
          </p:txBody>
        </p:sp>
        <p:sp>
          <p:nvSpPr>
            <p:cNvPr id="60" name="object 265">
              <a:extLst>
                <a:ext uri="{FF2B5EF4-FFF2-40B4-BE49-F238E27FC236}">
                  <a16:creationId xmlns:a16="http://schemas.microsoft.com/office/drawing/2014/main" id="{C56E282D-8A33-F64D-A90E-475E21E59518}"/>
                </a:ext>
              </a:extLst>
            </p:cNvPr>
            <p:cNvSpPr/>
            <p:nvPr/>
          </p:nvSpPr>
          <p:spPr>
            <a:xfrm>
              <a:off x="5677877" y="2657705"/>
              <a:ext cx="114093" cy="897675"/>
            </a:xfrm>
            <a:custGeom>
              <a:avLst/>
              <a:gdLst/>
              <a:ahLst/>
              <a:cxnLst/>
              <a:rect l="l" t="t" r="r" b="b"/>
              <a:pathLst>
                <a:path w="33654" h="264795">
                  <a:moveTo>
                    <a:pt x="33070" y="0"/>
                  </a:moveTo>
                  <a:lnTo>
                    <a:pt x="0" y="0"/>
                  </a:lnTo>
                  <a:lnTo>
                    <a:pt x="0" y="264540"/>
                  </a:lnTo>
                  <a:lnTo>
                    <a:pt x="33070" y="264540"/>
                  </a:lnTo>
                  <a:lnTo>
                    <a:pt x="33070" y="0"/>
                  </a:lnTo>
                  <a:close/>
                </a:path>
              </a:pathLst>
            </a:custGeom>
            <a:solidFill>
              <a:srgbClr val="01B196"/>
            </a:solidFill>
          </p:spPr>
          <p:txBody>
            <a:bodyPr wrap="square" lIns="0" tIns="0" rIns="0" bIns="0" rtlCol="0"/>
            <a:lstStyle/>
            <a:p>
              <a:endParaRPr lang="en-GB" dirty="0"/>
            </a:p>
          </p:txBody>
        </p:sp>
        <p:sp>
          <p:nvSpPr>
            <p:cNvPr id="61" name="object 266">
              <a:extLst>
                <a:ext uri="{FF2B5EF4-FFF2-40B4-BE49-F238E27FC236}">
                  <a16:creationId xmlns:a16="http://schemas.microsoft.com/office/drawing/2014/main" id="{CC68541D-9F84-3E4A-A50B-11A8D8EDF01F}"/>
                </a:ext>
              </a:extLst>
            </p:cNvPr>
            <p:cNvSpPr/>
            <p:nvPr/>
          </p:nvSpPr>
          <p:spPr>
            <a:xfrm>
              <a:off x="5677877" y="2657705"/>
              <a:ext cx="114093" cy="897675"/>
            </a:xfrm>
            <a:custGeom>
              <a:avLst/>
              <a:gdLst/>
              <a:ahLst/>
              <a:cxnLst/>
              <a:rect l="l" t="t" r="r" b="b"/>
              <a:pathLst>
                <a:path w="33654" h="264795">
                  <a:moveTo>
                    <a:pt x="33070" y="264540"/>
                  </a:moveTo>
                  <a:lnTo>
                    <a:pt x="0" y="264540"/>
                  </a:lnTo>
                  <a:lnTo>
                    <a:pt x="0" y="0"/>
                  </a:lnTo>
                  <a:lnTo>
                    <a:pt x="33070" y="0"/>
                  </a:lnTo>
                  <a:lnTo>
                    <a:pt x="33070" y="264540"/>
                  </a:lnTo>
                  <a:close/>
                </a:path>
              </a:pathLst>
            </a:custGeom>
            <a:ln w="12699">
              <a:solidFill>
                <a:srgbClr val="005C7F"/>
              </a:solidFill>
            </a:ln>
          </p:spPr>
          <p:txBody>
            <a:bodyPr wrap="square" lIns="0" tIns="0" rIns="0" bIns="0" rtlCol="0"/>
            <a:lstStyle/>
            <a:p>
              <a:endParaRPr lang="en-GB" dirty="0"/>
            </a:p>
          </p:txBody>
        </p:sp>
        <p:sp>
          <p:nvSpPr>
            <p:cNvPr id="62" name="object 267">
              <a:extLst>
                <a:ext uri="{FF2B5EF4-FFF2-40B4-BE49-F238E27FC236}">
                  <a16:creationId xmlns:a16="http://schemas.microsoft.com/office/drawing/2014/main" id="{41362C50-3C08-C642-ADBA-BD405F28193D}"/>
                </a:ext>
              </a:extLst>
            </p:cNvPr>
            <p:cNvSpPr/>
            <p:nvPr/>
          </p:nvSpPr>
          <p:spPr>
            <a:xfrm>
              <a:off x="5798512" y="3276908"/>
              <a:ext cx="131314" cy="210964"/>
            </a:xfrm>
            <a:custGeom>
              <a:avLst/>
              <a:gdLst/>
              <a:ahLst/>
              <a:cxnLst/>
              <a:rect l="l" t="t" r="r" b="b"/>
              <a:pathLst>
                <a:path w="38734" h="62229">
                  <a:moveTo>
                    <a:pt x="38569" y="0"/>
                  </a:moveTo>
                  <a:lnTo>
                    <a:pt x="0" y="0"/>
                  </a:lnTo>
                  <a:lnTo>
                    <a:pt x="0" y="61848"/>
                  </a:lnTo>
                  <a:lnTo>
                    <a:pt x="38569" y="61848"/>
                  </a:lnTo>
                  <a:lnTo>
                    <a:pt x="38569" y="0"/>
                  </a:lnTo>
                  <a:close/>
                </a:path>
              </a:pathLst>
            </a:custGeom>
            <a:solidFill>
              <a:srgbClr val="01B196"/>
            </a:solidFill>
          </p:spPr>
          <p:txBody>
            <a:bodyPr wrap="square" lIns="0" tIns="0" rIns="0" bIns="0" rtlCol="0"/>
            <a:lstStyle/>
            <a:p>
              <a:endParaRPr lang="en-GB" dirty="0"/>
            </a:p>
          </p:txBody>
        </p:sp>
        <p:sp>
          <p:nvSpPr>
            <p:cNvPr id="63" name="object 268">
              <a:extLst>
                <a:ext uri="{FF2B5EF4-FFF2-40B4-BE49-F238E27FC236}">
                  <a16:creationId xmlns:a16="http://schemas.microsoft.com/office/drawing/2014/main" id="{965B0BED-77F7-C047-85C7-0490E141D8D2}"/>
                </a:ext>
              </a:extLst>
            </p:cNvPr>
            <p:cNvSpPr/>
            <p:nvPr/>
          </p:nvSpPr>
          <p:spPr>
            <a:xfrm>
              <a:off x="5798512" y="3276908"/>
              <a:ext cx="131314" cy="210964"/>
            </a:xfrm>
            <a:custGeom>
              <a:avLst/>
              <a:gdLst/>
              <a:ahLst/>
              <a:cxnLst/>
              <a:rect l="l" t="t" r="r" b="b"/>
              <a:pathLst>
                <a:path w="38734" h="62229">
                  <a:moveTo>
                    <a:pt x="38569" y="61848"/>
                  </a:moveTo>
                  <a:lnTo>
                    <a:pt x="0" y="61848"/>
                  </a:lnTo>
                  <a:lnTo>
                    <a:pt x="0" y="0"/>
                  </a:lnTo>
                  <a:lnTo>
                    <a:pt x="38569" y="0"/>
                  </a:lnTo>
                  <a:lnTo>
                    <a:pt x="38569" y="61848"/>
                  </a:lnTo>
                  <a:close/>
                </a:path>
              </a:pathLst>
            </a:custGeom>
            <a:ln w="12700">
              <a:solidFill>
                <a:srgbClr val="005C7F"/>
              </a:solidFill>
            </a:ln>
          </p:spPr>
          <p:txBody>
            <a:bodyPr wrap="square" lIns="0" tIns="0" rIns="0" bIns="0" rtlCol="0"/>
            <a:lstStyle/>
            <a:p>
              <a:endParaRPr lang="en-GB" dirty="0"/>
            </a:p>
          </p:txBody>
        </p:sp>
        <p:sp>
          <p:nvSpPr>
            <p:cNvPr id="64" name="object 269">
              <a:extLst>
                <a:ext uri="{FF2B5EF4-FFF2-40B4-BE49-F238E27FC236}">
                  <a16:creationId xmlns:a16="http://schemas.microsoft.com/office/drawing/2014/main" id="{5A5BB433-4B58-9149-A5E5-AD52A54C3E07}"/>
                </a:ext>
              </a:extLst>
            </p:cNvPr>
            <p:cNvSpPr/>
            <p:nvPr/>
          </p:nvSpPr>
          <p:spPr>
            <a:xfrm>
              <a:off x="5798512" y="2718841"/>
              <a:ext cx="131314" cy="210964"/>
            </a:xfrm>
            <a:custGeom>
              <a:avLst/>
              <a:gdLst/>
              <a:ahLst/>
              <a:cxnLst/>
              <a:rect l="l" t="t" r="r" b="b"/>
              <a:pathLst>
                <a:path w="38734" h="62229">
                  <a:moveTo>
                    <a:pt x="38569" y="0"/>
                  </a:moveTo>
                  <a:lnTo>
                    <a:pt x="0" y="0"/>
                  </a:lnTo>
                  <a:lnTo>
                    <a:pt x="0" y="61848"/>
                  </a:lnTo>
                  <a:lnTo>
                    <a:pt x="38569" y="61848"/>
                  </a:lnTo>
                  <a:lnTo>
                    <a:pt x="38569" y="0"/>
                  </a:lnTo>
                  <a:close/>
                </a:path>
              </a:pathLst>
            </a:custGeom>
            <a:solidFill>
              <a:srgbClr val="01B196"/>
            </a:solidFill>
          </p:spPr>
          <p:txBody>
            <a:bodyPr wrap="square" lIns="0" tIns="0" rIns="0" bIns="0" rtlCol="0"/>
            <a:lstStyle/>
            <a:p>
              <a:endParaRPr lang="en-GB" dirty="0"/>
            </a:p>
          </p:txBody>
        </p:sp>
        <p:sp>
          <p:nvSpPr>
            <p:cNvPr id="65" name="object 270">
              <a:extLst>
                <a:ext uri="{FF2B5EF4-FFF2-40B4-BE49-F238E27FC236}">
                  <a16:creationId xmlns:a16="http://schemas.microsoft.com/office/drawing/2014/main" id="{879EAF40-1078-354C-BBB9-36BB9379CD81}"/>
                </a:ext>
              </a:extLst>
            </p:cNvPr>
            <p:cNvSpPr/>
            <p:nvPr/>
          </p:nvSpPr>
          <p:spPr>
            <a:xfrm>
              <a:off x="5798512" y="2718841"/>
              <a:ext cx="131314" cy="210964"/>
            </a:xfrm>
            <a:custGeom>
              <a:avLst/>
              <a:gdLst/>
              <a:ahLst/>
              <a:cxnLst/>
              <a:rect l="l" t="t" r="r" b="b"/>
              <a:pathLst>
                <a:path w="38734" h="62229">
                  <a:moveTo>
                    <a:pt x="38569" y="61848"/>
                  </a:moveTo>
                  <a:lnTo>
                    <a:pt x="0" y="61848"/>
                  </a:lnTo>
                  <a:lnTo>
                    <a:pt x="0" y="0"/>
                  </a:lnTo>
                  <a:lnTo>
                    <a:pt x="38569" y="0"/>
                  </a:lnTo>
                  <a:lnTo>
                    <a:pt x="38569" y="61848"/>
                  </a:lnTo>
                  <a:close/>
                </a:path>
              </a:pathLst>
            </a:custGeom>
            <a:ln w="12700">
              <a:solidFill>
                <a:srgbClr val="005C7F"/>
              </a:solidFill>
            </a:ln>
          </p:spPr>
          <p:txBody>
            <a:bodyPr wrap="square" lIns="0" tIns="0" rIns="0" bIns="0" rtlCol="0"/>
            <a:lstStyle/>
            <a:p>
              <a:endParaRPr lang="en-GB" dirty="0"/>
            </a:p>
          </p:txBody>
        </p:sp>
        <p:sp>
          <p:nvSpPr>
            <p:cNvPr id="66" name="object 271">
              <a:extLst>
                <a:ext uri="{FF2B5EF4-FFF2-40B4-BE49-F238E27FC236}">
                  <a16:creationId xmlns:a16="http://schemas.microsoft.com/office/drawing/2014/main" id="{DC761FEF-029B-3749-AF22-1800E72CEB53}"/>
                </a:ext>
              </a:extLst>
            </p:cNvPr>
            <p:cNvSpPr/>
            <p:nvPr/>
          </p:nvSpPr>
          <p:spPr>
            <a:xfrm>
              <a:off x="5798512" y="2718841"/>
              <a:ext cx="131314" cy="210964"/>
            </a:xfrm>
            <a:custGeom>
              <a:avLst/>
              <a:gdLst/>
              <a:ahLst/>
              <a:cxnLst/>
              <a:rect l="l" t="t" r="r" b="b"/>
              <a:pathLst>
                <a:path w="38734" h="62229">
                  <a:moveTo>
                    <a:pt x="38569" y="0"/>
                  </a:moveTo>
                  <a:lnTo>
                    <a:pt x="0" y="0"/>
                  </a:lnTo>
                  <a:lnTo>
                    <a:pt x="0" y="61848"/>
                  </a:lnTo>
                  <a:lnTo>
                    <a:pt x="38569" y="61848"/>
                  </a:lnTo>
                  <a:lnTo>
                    <a:pt x="38569" y="0"/>
                  </a:lnTo>
                  <a:close/>
                </a:path>
              </a:pathLst>
            </a:custGeom>
            <a:solidFill>
              <a:srgbClr val="01B196"/>
            </a:solidFill>
          </p:spPr>
          <p:txBody>
            <a:bodyPr wrap="square" lIns="0" tIns="0" rIns="0" bIns="0" rtlCol="0"/>
            <a:lstStyle/>
            <a:p>
              <a:endParaRPr lang="en-GB" dirty="0"/>
            </a:p>
          </p:txBody>
        </p:sp>
        <p:sp>
          <p:nvSpPr>
            <p:cNvPr id="67" name="object 272">
              <a:extLst>
                <a:ext uri="{FF2B5EF4-FFF2-40B4-BE49-F238E27FC236}">
                  <a16:creationId xmlns:a16="http://schemas.microsoft.com/office/drawing/2014/main" id="{99496022-C4A4-9444-B562-B41FC9225752}"/>
                </a:ext>
              </a:extLst>
            </p:cNvPr>
            <p:cNvSpPr/>
            <p:nvPr/>
          </p:nvSpPr>
          <p:spPr>
            <a:xfrm>
              <a:off x="5798512" y="2718841"/>
              <a:ext cx="131314" cy="210964"/>
            </a:xfrm>
            <a:custGeom>
              <a:avLst/>
              <a:gdLst/>
              <a:ahLst/>
              <a:cxnLst/>
              <a:rect l="l" t="t" r="r" b="b"/>
              <a:pathLst>
                <a:path w="38734" h="62229">
                  <a:moveTo>
                    <a:pt x="38569" y="61848"/>
                  </a:moveTo>
                  <a:lnTo>
                    <a:pt x="0" y="61848"/>
                  </a:lnTo>
                  <a:lnTo>
                    <a:pt x="0" y="0"/>
                  </a:lnTo>
                  <a:lnTo>
                    <a:pt x="38569" y="0"/>
                  </a:lnTo>
                  <a:lnTo>
                    <a:pt x="38569" y="61848"/>
                  </a:lnTo>
                  <a:close/>
                </a:path>
              </a:pathLst>
            </a:custGeom>
            <a:ln w="12700">
              <a:solidFill>
                <a:srgbClr val="005C7F"/>
              </a:solidFill>
            </a:ln>
          </p:spPr>
          <p:txBody>
            <a:bodyPr wrap="square" lIns="0" tIns="0" rIns="0" bIns="0" rtlCol="0"/>
            <a:lstStyle/>
            <a:p>
              <a:endParaRPr lang="en-GB" dirty="0"/>
            </a:p>
          </p:txBody>
        </p:sp>
        <p:sp>
          <p:nvSpPr>
            <p:cNvPr id="68" name="object 273">
              <a:extLst>
                <a:ext uri="{FF2B5EF4-FFF2-40B4-BE49-F238E27FC236}">
                  <a16:creationId xmlns:a16="http://schemas.microsoft.com/office/drawing/2014/main" id="{3B850228-CBAE-9847-BBB7-BF72BFE30837}"/>
                </a:ext>
              </a:extLst>
            </p:cNvPr>
            <p:cNvSpPr/>
            <p:nvPr/>
          </p:nvSpPr>
          <p:spPr>
            <a:xfrm>
              <a:off x="6224750" y="2667909"/>
              <a:ext cx="114093" cy="895522"/>
            </a:xfrm>
            <a:custGeom>
              <a:avLst/>
              <a:gdLst/>
              <a:ahLst/>
              <a:cxnLst/>
              <a:rect l="l" t="t" r="r" b="b"/>
              <a:pathLst>
                <a:path w="33654" h="264159">
                  <a:moveTo>
                    <a:pt x="33070" y="241300"/>
                  </a:moveTo>
                  <a:lnTo>
                    <a:pt x="0" y="241300"/>
                  </a:lnTo>
                  <a:lnTo>
                    <a:pt x="0" y="264160"/>
                  </a:lnTo>
                  <a:lnTo>
                    <a:pt x="33070" y="264160"/>
                  </a:lnTo>
                  <a:lnTo>
                    <a:pt x="33070" y="241300"/>
                  </a:lnTo>
                  <a:close/>
                </a:path>
                <a:path w="33654" h="264159">
                  <a:moveTo>
                    <a:pt x="33070" y="0"/>
                  </a:moveTo>
                  <a:lnTo>
                    <a:pt x="0" y="0"/>
                  </a:lnTo>
                  <a:lnTo>
                    <a:pt x="0" y="15240"/>
                  </a:lnTo>
                  <a:lnTo>
                    <a:pt x="33070" y="15240"/>
                  </a:lnTo>
                  <a:lnTo>
                    <a:pt x="33070" y="0"/>
                  </a:lnTo>
                  <a:close/>
                </a:path>
              </a:pathLst>
            </a:custGeom>
            <a:solidFill>
              <a:srgbClr val="01B196"/>
            </a:solidFill>
          </p:spPr>
          <p:txBody>
            <a:bodyPr wrap="square" lIns="0" tIns="0" rIns="0" bIns="0" rtlCol="0"/>
            <a:lstStyle/>
            <a:p>
              <a:endParaRPr lang="en-GB" dirty="0"/>
            </a:p>
          </p:txBody>
        </p:sp>
        <p:sp>
          <p:nvSpPr>
            <p:cNvPr id="69" name="object 274">
              <a:extLst>
                <a:ext uri="{FF2B5EF4-FFF2-40B4-BE49-F238E27FC236}">
                  <a16:creationId xmlns:a16="http://schemas.microsoft.com/office/drawing/2014/main" id="{83886146-DC55-A342-A8CC-D897538C2663}"/>
                </a:ext>
              </a:extLst>
            </p:cNvPr>
            <p:cNvSpPr/>
            <p:nvPr/>
          </p:nvSpPr>
          <p:spPr>
            <a:xfrm>
              <a:off x="6099117" y="2667909"/>
              <a:ext cx="238949" cy="897675"/>
            </a:xfrm>
            <a:custGeom>
              <a:avLst/>
              <a:gdLst/>
              <a:ahLst/>
              <a:cxnLst/>
              <a:rect l="l" t="t" r="r" b="b"/>
              <a:pathLst>
                <a:path w="70484" h="264795">
                  <a:moveTo>
                    <a:pt x="37058" y="0"/>
                  </a:moveTo>
                  <a:lnTo>
                    <a:pt x="37058" y="15036"/>
                  </a:lnTo>
                  <a:lnTo>
                    <a:pt x="0" y="15036"/>
                  </a:lnTo>
                  <a:lnTo>
                    <a:pt x="0" y="241503"/>
                  </a:lnTo>
                  <a:lnTo>
                    <a:pt x="37058" y="241503"/>
                  </a:lnTo>
                  <a:lnTo>
                    <a:pt x="37058" y="264540"/>
                  </a:lnTo>
                  <a:lnTo>
                    <a:pt x="70129" y="264540"/>
                  </a:lnTo>
                  <a:lnTo>
                    <a:pt x="70129" y="0"/>
                  </a:lnTo>
                  <a:lnTo>
                    <a:pt x="37058" y="0"/>
                  </a:lnTo>
                  <a:close/>
                </a:path>
              </a:pathLst>
            </a:custGeom>
            <a:ln w="12700">
              <a:solidFill>
                <a:srgbClr val="005C7F"/>
              </a:solidFill>
            </a:ln>
          </p:spPr>
          <p:txBody>
            <a:bodyPr wrap="square" lIns="0" tIns="0" rIns="0" bIns="0" rtlCol="0"/>
            <a:lstStyle/>
            <a:p>
              <a:endParaRPr lang="en-GB" dirty="0"/>
            </a:p>
          </p:txBody>
        </p:sp>
        <p:sp>
          <p:nvSpPr>
            <p:cNvPr id="70" name="object 275">
              <a:extLst>
                <a:ext uri="{FF2B5EF4-FFF2-40B4-BE49-F238E27FC236}">
                  <a16:creationId xmlns:a16="http://schemas.microsoft.com/office/drawing/2014/main" id="{C6CD9054-1DFB-C240-9B9F-4CC00F314A0E}"/>
                </a:ext>
              </a:extLst>
            </p:cNvPr>
            <p:cNvSpPr/>
            <p:nvPr/>
          </p:nvSpPr>
          <p:spPr>
            <a:xfrm>
              <a:off x="6099117" y="2667909"/>
              <a:ext cx="238949" cy="895522"/>
            </a:xfrm>
            <a:custGeom>
              <a:avLst/>
              <a:gdLst/>
              <a:ahLst/>
              <a:cxnLst/>
              <a:rect l="l" t="t" r="r" b="b"/>
              <a:pathLst>
                <a:path w="70484" h="264159">
                  <a:moveTo>
                    <a:pt x="70129" y="0"/>
                  </a:moveTo>
                  <a:lnTo>
                    <a:pt x="37058" y="0"/>
                  </a:lnTo>
                  <a:lnTo>
                    <a:pt x="37058" y="15240"/>
                  </a:lnTo>
                  <a:lnTo>
                    <a:pt x="0" y="15240"/>
                  </a:lnTo>
                  <a:lnTo>
                    <a:pt x="0" y="241300"/>
                  </a:lnTo>
                  <a:lnTo>
                    <a:pt x="37058" y="241300"/>
                  </a:lnTo>
                  <a:lnTo>
                    <a:pt x="37058" y="264160"/>
                  </a:lnTo>
                  <a:lnTo>
                    <a:pt x="70129" y="264160"/>
                  </a:lnTo>
                  <a:lnTo>
                    <a:pt x="70129" y="241300"/>
                  </a:lnTo>
                  <a:lnTo>
                    <a:pt x="70129" y="15240"/>
                  </a:lnTo>
                  <a:lnTo>
                    <a:pt x="70129" y="0"/>
                  </a:lnTo>
                  <a:close/>
                </a:path>
              </a:pathLst>
            </a:custGeom>
            <a:solidFill>
              <a:srgbClr val="01B196"/>
            </a:solidFill>
          </p:spPr>
          <p:txBody>
            <a:bodyPr wrap="square" lIns="0" tIns="0" rIns="0" bIns="0" rtlCol="0"/>
            <a:lstStyle/>
            <a:p>
              <a:endParaRPr lang="en-GB" dirty="0"/>
            </a:p>
          </p:txBody>
        </p:sp>
        <p:sp>
          <p:nvSpPr>
            <p:cNvPr id="71" name="object 276">
              <a:extLst>
                <a:ext uri="{FF2B5EF4-FFF2-40B4-BE49-F238E27FC236}">
                  <a16:creationId xmlns:a16="http://schemas.microsoft.com/office/drawing/2014/main" id="{3D13FEBE-8EEC-4F4A-B388-C42737740204}"/>
                </a:ext>
              </a:extLst>
            </p:cNvPr>
            <p:cNvSpPr/>
            <p:nvPr/>
          </p:nvSpPr>
          <p:spPr>
            <a:xfrm>
              <a:off x="6099117" y="2667909"/>
              <a:ext cx="238949" cy="897675"/>
            </a:xfrm>
            <a:custGeom>
              <a:avLst/>
              <a:gdLst/>
              <a:ahLst/>
              <a:cxnLst/>
              <a:rect l="l" t="t" r="r" b="b"/>
              <a:pathLst>
                <a:path w="70484" h="264795">
                  <a:moveTo>
                    <a:pt x="37058" y="0"/>
                  </a:moveTo>
                  <a:lnTo>
                    <a:pt x="37058" y="15036"/>
                  </a:lnTo>
                  <a:lnTo>
                    <a:pt x="0" y="15036"/>
                  </a:lnTo>
                  <a:lnTo>
                    <a:pt x="0" y="241503"/>
                  </a:lnTo>
                  <a:lnTo>
                    <a:pt x="37058" y="241503"/>
                  </a:lnTo>
                  <a:lnTo>
                    <a:pt x="37058" y="264540"/>
                  </a:lnTo>
                  <a:lnTo>
                    <a:pt x="70129" y="264540"/>
                  </a:lnTo>
                  <a:lnTo>
                    <a:pt x="70129" y="0"/>
                  </a:lnTo>
                  <a:lnTo>
                    <a:pt x="37058" y="0"/>
                  </a:lnTo>
                  <a:close/>
                </a:path>
              </a:pathLst>
            </a:custGeom>
            <a:ln w="12700">
              <a:solidFill>
                <a:srgbClr val="005C7F"/>
              </a:solidFill>
            </a:ln>
          </p:spPr>
          <p:txBody>
            <a:bodyPr wrap="square" lIns="0" tIns="0" rIns="0" bIns="0" rtlCol="0"/>
            <a:lstStyle/>
            <a:p>
              <a:endParaRPr lang="en-GB" dirty="0"/>
            </a:p>
          </p:txBody>
        </p:sp>
        <p:sp>
          <p:nvSpPr>
            <p:cNvPr id="72" name="object 277">
              <a:extLst>
                <a:ext uri="{FF2B5EF4-FFF2-40B4-BE49-F238E27FC236}">
                  <a16:creationId xmlns:a16="http://schemas.microsoft.com/office/drawing/2014/main" id="{A25FB2D1-2AE8-5249-B8DD-58DB3D249DE7}"/>
                </a:ext>
              </a:extLst>
            </p:cNvPr>
            <p:cNvSpPr/>
            <p:nvPr/>
          </p:nvSpPr>
          <p:spPr>
            <a:xfrm>
              <a:off x="5509749" y="2556185"/>
              <a:ext cx="172216" cy="1082806"/>
            </a:xfrm>
            <a:custGeom>
              <a:avLst/>
              <a:gdLst/>
              <a:ahLst/>
              <a:cxnLst/>
              <a:rect l="l" t="t" r="r" b="b"/>
              <a:pathLst>
                <a:path w="50800" h="319404">
                  <a:moveTo>
                    <a:pt x="50330" y="0"/>
                  </a:moveTo>
                  <a:lnTo>
                    <a:pt x="0" y="0"/>
                  </a:lnTo>
                  <a:lnTo>
                    <a:pt x="0" y="319163"/>
                  </a:lnTo>
                  <a:lnTo>
                    <a:pt x="50330" y="319163"/>
                  </a:lnTo>
                  <a:lnTo>
                    <a:pt x="50330" y="0"/>
                  </a:lnTo>
                  <a:close/>
                </a:path>
              </a:pathLst>
            </a:custGeom>
            <a:solidFill>
              <a:srgbClr val="005C7F"/>
            </a:solidFill>
          </p:spPr>
          <p:txBody>
            <a:bodyPr wrap="square" lIns="0" tIns="0" rIns="0" bIns="0" rtlCol="0"/>
            <a:lstStyle/>
            <a:p>
              <a:endParaRPr lang="en-GB" dirty="0"/>
            </a:p>
          </p:txBody>
        </p:sp>
        <p:sp>
          <p:nvSpPr>
            <p:cNvPr id="73" name="object 278">
              <a:extLst>
                <a:ext uri="{FF2B5EF4-FFF2-40B4-BE49-F238E27FC236}">
                  <a16:creationId xmlns:a16="http://schemas.microsoft.com/office/drawing/2014/main" id="{CF74DDB1-0C84-1049-996D-0A968B09AB77}"/>
                </a:ext>
              </a:extLst>
            </p:cNvPr>
            <p:cNvSpPr/>
            <p:nvPr/>
          </p:nvSpPr>
          <p:spPr>
            <a:xfrm>
              <a:off x="5991998" y="2521054"/>
              <a:ext cx="542737" cy="1135719"/>
            </a:xfrm>
            <a:prstGeom prst="rect">
              <a:avLst/>
            </a:prstGeom>
            <a:blipFill>
              <a:blip r:embed="rId5" cstate="print"/>
              <a:stretch>
                <a:fillRect/>
              </a:stretch>
            </a:blipFill>
          </p:spPr>
          <p:txBody>
            <a:bodyPr wrap="square" lIns="0" tIns="0" rIns="0" bIns="0" rtlCol="0"/>
            <a:lstStyle/>
            <a:p>
              <a:endParaRPr lang="en-GB" dirty="0"/>
            </a:p>
          </p:txBody>
        </p:sp>
      </p:grpSp>
      <p:grpSp>
        <p:nvGrpSpPr>
          <p:cNvPr id="4108" name="组合 4107">
            <a:extLst>
              <a:ext uri="{FF2B5EF4-FFF2-40B4-BE49-F238E27FC236}">
                <a16:creationId xmlns:a16="http://schemas.microsoft.com/office/drawing/2014/main" id="{CE0A7148-BCD0-5948-AD98-9B3193384598}"/>
              </a:ext>
            </a:extLst>
          </p:cNvPr>
          <p:cNvGrpSpPr/>
          <p:nvPr/>
        </p:nvGrpSpPr>
        <p:grpSpPr>
          <a:xfrm>
            <a:off x="5735482" y="4857329"/>
            <a:ext cx="885380" cy="689111"/>
            <a:chOff x="7619951" y="3821565"/>
            <a:chExt cx="1081395" cy="841674"/>
          </a:xfrm>
        </p:grpSpPr>
        <p:pic>
          <p:nvPicPr>
            <p:cNvPr id="141" name="图片 140">
              <a:extLst>
                <a:ext uri="{FF2B5EF4-FFF2-40B4-BE49-F238E27FC236}">
                  <a16:creationId xmlns:a16="http://schemas.microsoft.com/office/drawing/2014/main" id="{8E9BCE54-9572-E941-9FFA-60672589A9BD}"/>
                </a:ext>
              </a:extLst>
            </p:cNvPr>
            <p:cNvPicPr>
              <a:picLocks noChangeAspect="1"/>
            </p:cNvPicPr>
            <p:nvPr/>
          </p:nvPicPr>
          <p:blipFill>
            <a:blip r:embed="rId6"/>
            <a:stretch>
              <a:fillRect/>
            </a:stretch>
          </p:blipFill>
          <p:spPr>
            <a:xfrm>
              <a:off x="7624700" y="3826314"/>
              <a:ext cx="1071897" cy="832072"/>
            </a:xfrm>
            <a:prstGeom prst="rect">
              <a:avLst/>
            </a:prstGeom>
          </p:spPr>
        </p:pic>
        <p:grpSp>
          <p:nvGrpSpPr>
            <p:cNvPr id="4101" name="组合 4100">
              <a:extLst>
                <a:ext uri="{FF2B5EF4-FFF2-40B4-BE49-F238E27FC236}">
                  <a16:creationId xmlns:a16="http://schemas.microsoft.com/office/drawing/2014/main" id="{7D3E79D4-FC44-7441-9398-1A561AD5C216}"/>
                </a:ext>
              </a:extLst>
            </p:cNvPr>
            <p:cNvGrpSpPr/>
            <p:nvPr/>
          </p:nvGrpSpPr>
          <p:grpSpPr>
            <a:xfrm>
              <a:off x="7619951" y="3821565"/>
              <a:ext cx="1081395" cy="841674"/>
              <a:chOff x="4372292" y="3798772"/>
              <a:chExt cx="927296" cy="721735"/>
            </a:xfrm>
          </p:grpSpPr>
          <p:grpSp>
            <p:nvGrpSpPr>
              <p:cNvPr id="119" name="object 108">
                <a:extLst>
                  <a:ext uri="{FF2B5EF4-FFF2-40B4-BE49-F238E27FC236}">
                    <a16:creationId xmlns:a16="http://schemas.microsoft.com/office/drawing/2014/main" id="{7E7826E1-6C1A-834F-A762-13509E371D92}"/>
                  </a:ext>
                </a:extLst>
              </p:cNvPr>
              <p:cNvGrpSpPr/>
              <p:nvPr/>
            </p:nvGrpSpPr>
            <p:grpSpPr>
              <a:xfrm>
                <a:off x="4372292" y="4099416"/>
                <a:ext cx="927296" cy="421091"/>
                <a:chOff x="10724845" y="4771796"/>
                <a:chExt cx="1445895" cy="656590"/>
              </a:xfrm>
            </p:grpSpPr>
            <p:sp>
              <p:nvSpPr>
                <p:cNvPr id="120" name="object 109">
                  <a:extLst>
                    <a:ext uri="{FF2B5EF4-FFF2-40B4-BE49-F238E27FC236}">
                      <a16:creationId xmlns:a16="http://schemas.microsoft.com/office/drawing/2014/main" id="{62A84483-32B1-124D-8BF8-E535A496ED18}"/>
                    </a:ext>
                  </a:extLst>
                </p:cNvPr>
                <p:cNvSpPr/>
                <p:nvPr/>
              </p:nvSpPr>
              <p:spPr>
                <a:xfrm>
                  <a:off x="11435511" y="4771796"/>
                  <a:ext cx="0" cy="129539"/>
                </a:xfrm>
                <a:custGeom>
                  <a:avLst/>
                  <a:gdLst/>
                  <a:ahLst/>
                  <a:cxnLst/>
                  <a:rect l="l" t="t" r="r" b="b"/>
                  <a:pathLst>
                    <a:path h="129539">
                      <a:moveTo>
                        <a:pt x="0" y="0"/>
                      </a:moveTo>
                      <a:lnTo>
                        <a:pt x="0" y="129159"/>
                      </a:lnTo>
                    </a:path>
                  </a:pathLst>
                </a:custGeom>
                <a:ln w="50800">
                  <a:solidFill>
                    <a:srgbClr val="36353B"/>
                  </a:solidFill>
                </a:ln>
              </p:spPr>
              <p:txBody>
                <a:bodyPr wrap="square" lIns="0" tIns="0" rIns="0" bIns="0" rtlCol="0"/>
                <a:lstStyle/>
                <a:p>
                  <a:endParaRPr lang="en-GB" sz="1154" dirty="0"/>
                </a:p>
              </p:txBody>
            </p:sp>
            <p:sp>
              <p:nvSpPr>
                <p:cNvPr id="121" name="object 110">
                  <a:extLst>
                    <a:ext uri="{FF2B5EF4-FFF2-40B4-BE49-F238E27FC236}">
                      <a16:creationId xmlns:a16="http://schemas.microsoft.com/office/drawing/2014/main" id="{66E2127F-EE98-DF48-AC91-BE190D4EA9E0}"/>
                    </a:ext>
                  </a:extLst>
                </p:cNvPr>
                <p:cNvSpPr/>
                <p:nvPr/>
              </p:nvSpPr>
              <p:spPr>
                <a:xfrm>
                  <a:off x="11379085" y="4858156"/>
                  <a:ext cx="113030" cy="133985"/>
                </a:xfrm>
                <a:custGeom>
                  <a:avLst/>
                  <a:gdLst/>
                  <a:ahLst/>
                  <a:cxnLst/>
                  <a:rect l="l" t="t" r="r" b="b"/>
                  <a:pathLst>
                    <a:path w="113029" h="133985">
                      <a:moveTo>
                        <a:pt x="112864" y="0"/>
                      </a:moveTo>
                      <a:lnTo>
                        <a:pt x="56426" y="23977"/>
                      </a:lnTo>
                      <a:lnTo>
                        <a:pt x="0" y="0"/>
                      </a:lnTo>
                      <a:lnTo>
                        <a:pt x="56426" y="133781"/>
                      </a:lnTo>
                      <a:lnTo>
                        <a:pt x="112864" y="0"/>
                      </a:lnTo>
                      <a:close/>
                    </a:path>
                  </a:pathLst>
                </a:custGeom>
                <a:solidFill>
                  <a:srgbClr val="36353B"/>
                </a:solidFill>
              </p:spPr>
              <p:txBody>
                <a:bodyPr wrap="square" lIns="0" tIns="0" rIns="0" bIns="0" rtlCol="0"/>
                <a:lstStyle/>
                <a:p>
                  <a:endParaRPr lang="en-GB" sz="1154" dirty="0"/>
                </a:p>
              </p:txBody>
            </p:sp>
            <p:sp>
              <p:nvSpPr>
                <p:cNvPr id="122" name="object 111">
                  <a:extLst>
                    <a:ext uri="{FF2B5EF4-FFF2-40B4-BE49-F238E27FC236}">
                      <a16:creationId xmlns:a16="http://schemas.microsoft.com/office/drawing/2014/main" id="{49825F23-7C47-C446-AA64-5AE318C4E841}"/>
                    </a:ext>
                  </a:extLst>
                </p:cNvPr>
                <p:cNvSpPr/>
                <p:nvPr/>
              </p:nvSpPr>
              <p:spPr>
                <a:xfrm>
                  <a:off x="10731195" y="4997082"/>
                  <a:ext cx="1433195" cy="424815"/>
                </a:xfrm>
                <a:custGeom>
                  <a:avLst/>
                  <a:gdLst/>
                  <a:ahLst/>
                  <a:cxnLst/>
                  <a:rect l="l" t="t" r="r" b="b"/>
                  <a:pathLst>
                    <a:path w="1433195" h="424814">
                      <a:moveTo>
                        <a:pt x="1111656" y="0"/>
                      </a:moveTo>
                      <a:lnTo>
                        <a:pt x="798410" y="37973"/>
                      </a:lnTo>
                      <a:lnTo>
                        <a:pt x="836993" y="356184"/>
                      </a:lnTo>
                      <a:lnTo>
                        <a:pt x="804495" y="357394"/>
                      </a:lnTo>
                      <a:lnTo>
                        <a:pt x="771196" y="358081"/>
                      </a:lnTo>
                      <a:lnTo>
                        <a:pt x="737089" y="358204"/>
                      </a:lnTo>
                      <a:lnTo>
                        <a:pt x="666769" y="357254"/>
                      </a:lnTo>
                      <a:lnTo>
                        <a:pt x="634076" y="357130"/>
                      </a:lnTo>
                      <a:lnTo>
                        <a:pt x="602654" y="356749"/>
                      </a:lnTo>
                      <a:lnTo>
                        <a:pt x="571068" y="355511"/>
                      </a:lnTo>
                      <a:lnTo>
                        <a:pt x="601484" y="40195"/>
                      </a:lnTo>
                      <a:lnTo>
                        <a:pt x="288239" y="2222"/>
                      </a:lnTo>
                      <a:lnTo>
                        <a:pt x="250202" y="316077"/>
                      </a:lnTo>
                      <a:lnTo>
                        <a:pt x="166235" y="297412"/>
                      </a:lnTo>
                      <a:lnTo>
                        <a:pt x="109864" y="280779"/>
                      </a:lnTo>
                      <a:lnTo>
                        <a:pt x="78177" y="268844"/>
                      </a:lnTo>
                      <a:lnTo>
                        <a:pt x="68262" y="264274"/>
                      </a:lnTo>
                      <a:lnTo>
                        <a:pt x="0" y="297726"/>
                      </a:lnTo>
                      <a:lnTo>
                        <a:pt x="109779" y="372237"/>
                      </a:lnTo>
                      <a:lnTo>
                        <a:pt x="220060" y="410278"/>
                      </a:lnTo>
                      <a:lnTo>
                        <a:pt x="397162" y="423732"/>
                      </a:lnTo>
                      <a:lnTo>
                        <a:pt x="707402" y="424484"/>
                      </a:lnTo>
                      <a:lnTo>
                        <a:pt x="1060446" y="401267"/>
                      </a:lnTo>
                      <a:lnTo>
                        <a:pt x="1283311" y="352455"/>
                      </a:lnTo>
                      <a:lnTo>
                        <a:pt x="1399669" y="304078"/>
                      </a:lnTo>
                      <a:lnTo>
                        <a:pt x="1433194" y="282168"/>
                      </a:lnTo>
                      <a:lnTo>
                        <a:pt x="1358734" y="251066"/>
                      </a:lnTo>
                      <a:lnTo>
                        <a:pt x="1313280" y="271474"/>
                      </a:lnTo>
                      <a:lnTo>
                        <a:pt x="1276373" y="284978"/>
                      </a:lnTo>
                      <a:lnTo>
                        <a:pt x="1228434" y="297611"/>
                      </a:lnTo>
                      <a:lnTo>
                        <a:pt x="1149883" y="315404"/>
                      </a:lnTo>
                      <a:lnTo>
                        <a:pt x="1111656" y="0"/>
                      </a:lnTo>
                      <a:close/>
                    </a:path>
                  </a:pathLst>
                </a:custGeom>
                <a:solidFill>
                  <a:srgbClr val="00B050"/>
                </a:solidFill>
              </p:spPr>
              <p:txBody>
                <a:bodyPr wrap="square" lIns="0" tIns="0" rIns="0" bIns="0" rtlCol="0"/>
                <a:lstStyle/>
                <a:p>
                  <a:endParaRPr lang="en-GB" sz="1154" dirty="0"/>
                </a:p>
              </p:txBody>
            </p:sp>
            <p:sp>
              <p:nvSpPr>
                <p:cNvPr id="123" name="object 112">
                  <a:extLst>
                    <a:ext uri="{FF2B5EF4-FFF2-40B4-BE49-F238E27FC236}">
                      <a16:creationId xmlns:a16="http://schemas.microsoft.com/office/drawing/2014/main" id="{71F62D4A-E2BF-BC4D-B609-BBC23D83F271}"/>
                    </a:ext>
                  </a:extLst>
                </p:cNvPr>
                <p:cNvSpPr/>
                <p:nvPr/>
              </p:nvSpPr>
              <p:spPr>
                <a:xfrm>
                  <a:off x="10731195" y="4997082"/>
                  <a:ext cx="1433195" cy="424815"/>
                </a:xfrm>
                <a:custGeom>
                  <a:avLst/>
                  <a:gdLst/>
                  <a:ahLst/>
                  <a:cxnLst/>
                  <a:rect l="l" t="t" r="r" b="b"/>
                  <a:pathLst>
                    <a:path w="1433195" h="424814">
                      <a:moveTo>
                        <a:pt x="1358734" y="251066"/>
                      </a:moveTo>
                      <a:lnTo>
                        <a:pt x="1313280" y="271474"/>
                      </a:lnTo>
                      <a:lnTo>
                        <a:pt x="1276373" y="284978"/>
                      </a:lnTo>
                      <a:lnTo>
                        <a:pt x="1228434" y="297611"/>
                      </a:lnTo>
                      <a:lnTo>
                        <a:pt x="1149883" y="315404"/>
                      </a:lnTo>
                      <a:lnTo>
                        <a:pt x="1111656" y="0"/>
                      </a:lnTo>
                      <a:lnTo>
                        <a:pt x="798410" y="37973"/>
                      </a:lnTo>
                      <a:lnTo>
                        <a:pt x="836993" y="356184"/>
                      </a:lnTo>
                      <a:lnTo>
                        <a:pt x="804495" y="357394"/>
                      </a:lnTo>
                      <a:lnTo>
                        <a:pt x="771196" y="358081"/>
                      </a:lnTo>
                      <a:lnTo>
                        <a:pt x="737089" y="358204"/>
                      </a:lnTo>
                      <a:lnTo>
                        <a:pt x="702170" y="357720"/>
                      </a:lnTo>
                      <a:lnTo>
                        <a:pt x="666769" y="357254"/>
                      </a:lnTo>
                      <a:lnTo>
                        <a:pt x="634076" y="357130"/>
                      </a:lnTo>
                      <a:lnTo>
                        <a:pt x="602654" y="356749"/>
                      </a:lnTo>
                      <a:lnTo>
                        <a:pt x="571068" y="355511"/>
                      </a:lnTo>
                      <a:lnTo>
                        <a:pt x="601484" y="40195"/>
                      </a:lnTo>
                      <a:lnTo>
                        <a:pt x="288239" y="2222"/>
                      </a:lnTo>
                      <a:lnTo>
                        <a:pt x="250202" y="316077"/>
                      </a:lnTo>
                      <a:lnTo>
                        <a:pt x="166235" y="297412"/>
                      </a:lnTo>
                      <a:lnTo>
                        <a:pt x="109864" y="280779"/>
                      </a:lnTo>
                      <a:lnTo>
                        <a:pt x="78177" y="268844"/>
                      </a:lnTo>
                      <a:lnTo>
                        <a:pt x="68262" y="264274"/>
                      </a:lnTo>
                      <a:lnTo>
                        <a:pt x="0" y="297726"/>
                      </a:lnTo>
                      <a:lnTo>
                        <a:pt x="109779" y="372237"/>
                      </a:lnTo>
                      <a:lnTo>
                        <a:pt x="220060" y="410278"/>
                      </a:lnTo>
                      <a:lnTo>
                        <a:pt x="397162" y="423732"/>
                      </a:lnTo>
                      <a:lnTo>
                        <a:pt x="707402" y="424484"/>
                      </a:lnTo>
                      <a:lnTo>
                        <a:pt x="1060446" y="401267"/>
                      </a:lnTo>
                      <a:lnTo>
                        <a:pt x="1283311" y="352455"/>
                      </a:lnTo>
                      <a:lnTo>
                        <a:pt x="1399669" y="304078"/>
                      </a:lnTo>
                      <a:lnTo>
                        <a:pt x="1433194" y="282168"/>
                      </a:lnTo>
                      <a:lnTo>
                        <a:pt x="1358734" y="251066"/>
                      </a:lnTo>
                      <a:close/>
                    </a:path>
                  </a:pathLst>
                </a:custGeom>
                <a:ln w="12700">
                  <a:solidFill>
                    <a:srgbClr val="36353B"/>
                  </a:solidFill>
                </a:ln>
              </p:spPr>
              <p:txBody>
                <a:bodyPr wrap="square" lIns="0" tIns="0" rIns="0" bIns="0" rtlCol="0"/>
                <a:lstStyle/>
                <a:p>
                  <a:endParaRPr lang="en-GB" sz="1154" dirty="0"/>
                </a:p>
              </p:txBody>
            </p:sp>
          </p:grpSp>
          <p:grpSp>
            <p:nvGrpSpPr>
              <p:cNvPr id="124" name="object 113">
                <a:extLst>
                  <a:ext uri="{FF2B5EF4-FFF2-40B4-BE49-F238E27FC236}">
                    <a16:creationId xmlns:a16="http://schemas.microsoft.com/office/drawing/2014/main" id="{E3BB1599-0D9E-0046-8B28-33A0C655EBDE}"/>
                  </a:ext>
                </a:extLst>
              </p:cNvPr>
              <p:cNvGrpSpPr/>
              <p:nvPr/>
            </p:nvGrpSpPr>
            <p:grpSpPr>
              <a:xfrm>
                <a:off x="4411770" y="3798772"/>
                <a:ext cx="849920" cy="237424"/>
                <a:chOff x="10786402" y="4303014"/>
                <a:chExt cx="1325245" cy="370205"/>
              </a:xfrm>
            </p:grpSpPr>
            <p:sp>
              <p:nvSpPr>
                <p:cNvPr id="125" name="object 114">
                  <a:extLst>
                    <a:ext uri="{FF2B5EF4-FFF2-40B4-BE49-F238E27FC236}">
                      <a16:creationId xmlns:a16="http://schemas.microsoft.com/office/drawing/2014/main" id="{13EA36C5-0A88-D54B-A304-7CDEE2AD6E50}"/>
                    </a:ext>
                  </a:extLst>
                </p:cNvPr>
                <p:cNvSpPr/>
                <p:nvPr/>
              </p:nvSpPr>
              <p:spPr>
                <a:xfrm>
                  <a:off x="10792752" y="4309960"/>
                  <a:ext cx="1312545" cy="356870"/>
                </a:xfrm>
                <a:custGeom>
                  <a:avLst/>
                  <a:gdLst/>
                  <a:ahLst/>
                  <a:cxnLst/>
                  <a:rect l="l" t="t" r="r" b="b"/>
                  <a:pathLst>
                    <a:path w="1312545" h="356870">
                      <a:moveTo>
                        <a:pt x="1312367" y="270510"/>
                      </a:moveTo>
                      <a:lnTo>
                        <a:pt x="1112126" y="270510"/>
                      </a:lnTo>
                      <a:lnTo>
                        <a:pt x="1112126" y="0"/>
                      </a:lnTo>
                      <a:lnTo>
                        <a:pt x="794816" y="0"/>
                      </a:lnTo>
                      <a:lnTo>
                        <a:pt x="794816" y="270510"/>
                      </a:lnTo>
                      <a:lnTo>
                        <a:pt x="495985" y="270510"/>
                      </a:lnTo>
                      <a:lnTo>
                        <a:pt x="495985" y="0"/>
                      </a:lnTo>
                      <a:lnTo>
                        <a:pt x="178676" y="0"/>
                      </a:lnTo>
                      <a:lnTo>
                        <a:pt x="178676" y="270510"/>
                      </a:lnTo>
                      <a:lnTo>
                        <a:pt x="0" y="270510"/>
                      </a:lnTo>
                      <a:lnTo>
                        <a:pt x="0" y="356870"/>
                      </a:lnTo>
                      <a:lnTo>
                        <a:pt x="1312367" y="356870"/>
                      </a:lnTo>
                      <a:lnTo>
                        <a:pt x="1312367" y="270510"/>
                      </a:lnTo>
                      <a:close/>
                    </a:path>
                  </a:pathLst>
                </a:custGeom>
                <a:solidFill>
                  <a:srgbClr val="00B050"/>
                </a:solidFill>
              </p:spPr>
              <p:txBody>
                <a:bodyPr wrap="square" lIns="0" tIns="0" rIns="0" bIns="0" rtlCol="0"/>
                <a:lstStyle/>
                <a:p>
                  <a:endParaRPr lang="en-GB" sz="1154" dirty="0"/>
                </a:p>
              </p:txBody>
            </p:sp>
            <p:sp>
              <p:nvSpPr>
                <p:cNvPr id="126" name="object 115">
                  <a:extLst>
                    <a:ext uri="{FF2B5EF4-FFF2-40B4-BE49-F238E27FC236}">
                      <a16:creationId xmlns:a16="http://schemas.microsoft.com/office/drawing/2014/main" id="{A15DCA58-76EF-4445-9463-46DE640AA9C8}"/>
                    </a:ext>
                  </a:extLst>
                </p:cNvPr>
                <p:cNvSpPr/>
                <p:nvPr/>
              </p:nvSpPr>
              <p:spPr>
                <a:xfrm>
                  <a:off x="10792752" y="4309364"/>
                  <a:ext cx="1312545" cy="357505"/>
                </a:xfrm>
                <a:custGeom>
                  <a:avLst/>
                  <a:gdLst/>
                  <a:ahLst/>
                  <a:cxnLst/>
                  <a:rect l="l" t="t" r="r" b="b"/>
                  <a:pathLst>
                    <a:path w="1312545" h="357504">
                      <a:moveTo>
                        <a:pt x="1112126" y="271106"/>
                      </a:moveTo>
                      <a:lnTo>
                        <a:pt x="1112126" y="0"/>
                      </a:lnTo>
                      <a:lnTo>
                        <a:pt x="794816" y="0"/>
                      </a:lnTo>
                      <a:lnTo>
                        <a:pt x="794816" y="271106"/>
                      </a:lnTo>
                      <a:lnTo>
                        <a:pt x="495985" y="271106"/>
                      </a:lnTo>
                      <a:lnTo>
                        <a:pt x="495985" y="0"/>
                      </a:lnTo>
                      <a:lnTo>
                        <a:pt x="178676" y="0"/>
                      </a:lnTo>
                      <a:lnTo>
                        <a:pt x="178676" y="271106"/>
                      </a:lnTo>
                      <a:lnTo>
                        <a:pt x="0" y="271106"/>
                      </a:lnTo>
                      <a:lnTo>
                        <a:pt x="0" y="357365"/>
                      </a:lnTo>
                      <a:lnTo>
                        <a:pt x="1312367" y="357365"/>
                      </a:lnTo>
                      <a:lnTo>
                        <a:pt x="1312367" y="271106"/>
                      </a:lnTo>
                      <a:lnTo>
                        <a:pt x="1112126" y="271106"/>
                      </a:lnTo>
                      <a:close/>
                    </a:path>
                  </a:pathLst>
                </a:custGeom>
                <a:ln w="12700">
                  <a:solidFill>
                    <a:srgbClr val="36353B"/>
                  </a:solidFill>
                </a:ln>
              </p:spPr>
              <p:txBody>
                <a:bodyPr wrap="square" lIns="0" tIns="0" rIns="0" bIns="0" rtlCol="0"/>
                <a:lstStyle/>
                <a:p>
                  <a:endParaRPr lang="en-GB" sz="1154" dirty="0"/>
                </a:p>
              </p:txBody>
            </p:sp>
          </p:grpSp>
        </p:grpSp>
      </p:grpSp>
      <p:grpSp>
        <p:nvGrpSpPr>
          <p:cNvPr id="4100" name="组合 4099">
            <a:extLst>
              <a:ext uri="{FF2B5EF4-FFF2-40B4-BE49-F238E27FC236}">
                <a16:creationId xmlns:a16="http://schemas.microsoft.com/office/drawing/2014/main" id="{09A1C56F-F19C-D141-98F8-CD7D4487135F}"/>
              </a:ext>
            </a:extLst>
          </p:cNvPr>
          <p:cNvGrpSpPr/>
          <p:nvPr/>
        </p:nvGrpSpPr>
        <p:grpSpPr>
          <a:xfrm>
            <a:off x="4332201" y="1151625"/>
            <a:ext cx="1669253" cy="2429318"/>
            <a:chOff x="6924886" y="1591947"/>
            <a:chExt cx="2263592" cy="3294279"/>
          </a:xfrm>
        </p:grpSpPr>
        <p:sp>
          <p:nvSpPr>
            <p:cNvPr id="98" name="object 309">
              <a:extLst>
                <a:ext uri="{FF2B5EF4-FFF2-40B4-BE49-F238E27FC236}">
                  <a16:creationId xmlns:a16="http://schemas.microsoft.com/office/drawing/2014/main" id="{84041E4A-5A89-AA46-B6F6-3D57F2B55382}"/>
                </a:ext>
              </a:extLst>
            </p:cNvPr>
            <p:cNvSpPr/>
            <p:nvPr/>
          </p:nvSpPr>
          <p:spPr>
            <a:xfrm>
              <a:off x="7329563" y="1828432"/>
              <a:ext cx="767987" cy="1006327"/>
            </a:xfrm>
            <a:custGeom>
              <a:avLst/>
              <a:gdLst/>
              <a:ahLst/>
              <a:cxnLst/>
              <a:rect l="l" t="t" r="r" b="b"/>
              <a:pathLst>
                <a:path w="257809" h="337820">
                  <a:moveTo>
                    <a:pt x="257708" y="0"/>
                  </a:moveTo>
                  <a:lnTo>
                    <a:pt x="0" y="0"/>
                  </a:lnTo>
                  <a:lnTo>
                    <a:pt x="0" y="337337"/>
                  </a:lnTo>
                  <a:lnTo>
                    <a:pt x="257708" y="337337"/>
                  </a:lnTo>
                  <a:lnTo>
                    <a:pt x="257708" y="0"/>
                  </a:lnTo>
                  <a:close/>
                </a:path>
              </a:pathLst>
            </a:custGeom>
            <a:solidFill>
              <a:srgbClr val="88CDAA"/>
            </a:solidFill>
          </p:spPr>
          <p:txBody>
            <a:bodyPr wrap="square" lIns="0" tIns="0" rIns="0" bIns="0" rtlCol="0"/>
            <a:lstStyle/>
            <a:p>
              <a:endParaRPr lang="en-GB" dirty="0"/>
            </a:p>
          </p:txBody>
        </p:sp>
        <p:sp>
          <p:nvSpPr>
            <p:cNvPr id="99" name="object 310">
              <a:extLst>
                <a:ext uri="{FF2B5EF4-FFF2-40B4-BE49-F238E27FC236}">
                  <a16:creationId xmlns:a16="http://schemas.microsoft.com/office/drawing/2014/main" id="{7B6D03DD-1E02-C74F-8685-A7993FDB5458}"/>
                </a:ext>
              </a:extLst>
            </p:cNvPr>
            <p:cNvSpPr/>
            <p:nvPr/>
          </p:nvSpPr>
          <p:spPr>
            <a:xfrm>
              <a:off x="7329563" y="1828432"/>
              <a:ext cx="767987" cy="1006327"/>
            </a:xfrm>
            <a:custGeom>
              <a:avLst/>
              <a:gdLst/>
              <a:ahLst/>
              <a:cxnLst/>
              <a:rect l="l" t="t" r="r" b="b"/>
              <a:pathLst>
                <a:path w="257809" h="337820">
                  <a:moveTo>
                    <a:pt x="257708" y="337337"/>
                  </a:moveTo>
                  <a:lnTo>
                    <a:pt x="0" y="337337"/>
                  </a:lnTo>
                  <a:lnTo>
                    <a:pt x="0" y="0"/>
                  </a:lnTo>
                  <a:lnTo>
                    <a:pt x="257708" y="0"/>
                  </a:lnTo>
                  <a:lnTo>
                    <a:pt x="257708" y="337337"/>
                  </a:lnTo>
                  <a:close/>
                </a:path>
              </a:pathLst>
            </a:custGeom>
            <a:ln w="6350">
              <a:solidFill>
                <a:srgbClr val="005C7F"/>
              </a:solidFill>
            </a:ln>
          </p:spPr>
          <p:txBody>
            <a:bodyPr wrap="square" lIns="0" tIns="0" rIns="0" bIns="0" rtlCol="0"/>
            <a:lstStyle/>
            <a:p>
              <a:endParaRPr lang="en-GB" dirty="0"/>
            </a:p>
          </p:txBody>
        </p:sp>
        <p:sp>
          <p:nvSpPr>
            <p:cNvPr id="101" name="object 312">
              <a:extLst>
                <a:ext uri="{FF2B5EF4-FFF2-40B4-BE49-F238E27FC236}">
                  <a16:creationId xmlns:a16="http://schemas.microsoft.com/office/drawing/2014/main" id="{479D1945-B513-5742-A63C-9E1C64F7BE74}"/>
                </a:ext>
              </a:extLst>
            </p:cNvPr>
            <p:cNvSpPr/>
            <p:nvPr/>
          </p:nvSpPr>
          <p:spPr>
            <a:xfrm>
              <a:off x="7230252" y="1692806"/>
              <a:ext cx="1040376" cy="41615"/>
            </a:xfrm>
            <a:custGeom>
              <a:avLst/>
              <a:gdLst/>
              <a:ahLst/>
              <a:cxnLst/>
              <a:rect l="l" t="t" r="r" b="b"/>
              <a:pathLst>
                <a:path w="349250" h="13970">
                  <a:moveTo>
                    <a:pt x="349250" y="0"/>
                  </a:moveTo>
                  <a:lnTo>
                    <a:pt x="0" y="0"/>
                  </a:lnTo>
                  <a:lnTo>
                    <a:pt x="0" y="13754"/>
                  </a:lnTo>
                  <a:lnTo>
                    <a:pt x="349250" y="13754"/>
                  </a:lnTo>
                  <a:lnTo>
                    <a:pt x="349250" y="0"/>
                  </a:lnTo>
                  <a:close/>
                </a:path>
              </a:pathLst>
            </a:custGeom>
            <a:solidFill>
              <a:srgbClr val="3F5685"/>
            </a:solidFill>
          </p:spPr>
          <p:txBody>
            <a:bodyPr wrap="square" lIns="0" tIns="0" rIns="0" bIns="0" rtlCol="0"/>
            <a:lstStyle/>
            <a:p>
              <a:endParaRPr lang="en-GB" dirty="0"/>
            </a:p>
          </p:txBody>
        </p:sp>
        <p:sp>
          <p:nvSpPr>
            <p:cNvPr id="102" name="object 313">
              <a:extLst>
                <a:ext uri="{FF2B5EF4-FFF2-40B4-BE49-F238E27FC236}">
                  <a16:creationId xmlns:a16="http://schemas.microsoft.com/office/drawing/2014/main" id="{5CD122ED-C846-E747-814E-AC6EDD77C067}"/>
                </a:ext>
              </a:extLst>
            </p:cNvPr>
            <p:cNvSpPr/>
            <p:nvPr/>
          </p:nvSpPr>
          <p:spPr>
            <a:xfrm>
              <a:off x="7185310" y="1692842"/>
              <a:ext cx="1558672" cy="3077618"/>
            </a:xfrm>
            <a:custGeom>
              <a:avLst/>
              <a:gdLst/>
              <a:ahLst/>
              <a:cxnLst/>
              <a:rect l="l" t="t" r="r" b="b"/>
              <a:pathLst>
                <a:path w="523240" h="1033145">
                  <a:moveTo>
                    <a:pt x="364337" y="0"/>
                  </a:moveTo>
                  <a:lnTo>
                    <a:pt x="15087" y="0"/>
                  </a:lnTo>
                  <a:lnTo>
                    <a:pt x="15087" y="13741"/>
                  </a:lnTo>
                  <a:lnTo>
                    <a:pt x="364337" y="13741"/>
                  </a:lnTo>
                  <a:lnTo>
                    <a:pt x="364337" y="0"/>
                  </a:lnTo>
                  <a:close/>
                </a:path>
                <a:path w="523240" h="1033145">
                  <a:moveTo>
                    <a:pt x="523087" y="1019162"/>
                  </a:moveTo>
                  <a:lnTo>
                    <a:pt x="8737" y="1019162"/>
                  </a:lnTo>
                  <a:lnTo>
                    <a:pt x="8737" y="1032916"/>
                  </a:lnTo>
                  <a:lnTo>
                    <a:pt x="523087" y="1032916"/>
                  </a:lnTo>
                  <a:lnTo>
                    <a:pt x="523087" y="1019162"/>
                  </a:lnTo>
                  <a:close/>
                </a:path>
                <a:path w="523240" h="1033145">
                  <a:moveTo>
                    <a:pt x="523087" y="595299"/>
                  </a:moveTo>
                  <a:lnTo>
                    <a:pt x="514350" y="595299"/>
                  </a:lnTo>
                  <a:lnTo>
                    <a:pt x="8737" y="595299"/>
                  </a:lnTo>
                  <a:lnTo>
                    <a:pt x="0" y="595299"/>
                  </a:lnTo>
                  <a:lnTo>
                    <a:pt x="0" y="609053"/>
                  </a:lnTo>
                  <a:lnTo>
                    <a:pt x="8737" y="609053"/>
                  </a:lnTo>
                  <a:lnTo>
                    <a:pt x="514350" y="609053"/>
                  </a:lnTo>
                  <a:lnTo>
                    <a:pt x="523087" y="609053"/>
                  </a:lnTo>
                  <a:lnTo>
                    <a:pt x="523087" y="595299"/>
                  </a:lnTo>
                  <a:close/>
                </a:path>
              </a:pathLst>
            </a:custGeom>
            <a:solidFill>
              <a:srgbClr val="005C7F"/>
            </a:solidFill>
          </p:spPr>
          <p:txBody>
            <a:bodyPr wrap="square" lIns="0" tIns="0" rIns="0" bIns="0" rtlCol="0"/>
            <a:lstStyle/>
            <a:p>
              <a:endParaRPr lang="en-GB" dirty="0"/>
            </a:p>
          </p:txBody>
        </p:sp>
        <p:sp>
          <p:nvSpPr>
            <p:cNvPr id="104" name="object 315">
              <a:extLst>
                <a:ext uri="{FF2B5EF4-FFF2-40B4-BE49-F238E27FC236}">
                  <a16:creationId xmlns:a16="http://schemas.microsoft.com/office/drawing/2014/main" id="{BF0BDABE-CFAE-154D-89DE-592F1618A139}"/>
                </a:ext>
              </a:extLst>
            </p:cNvPr>
            <p:cNvSpPr/>
            <p:nvPr/>
          </p:nvSpPr>
          <p:spPr>
            <a:xfrm>
              <a:off x="7717336" y="1833124"/>
              <a:ext cx="480464" cy="2661468"/>
            </a:xfrm>
            <a:custGeom>
              <a:avLst/>
              <a:gdLst/>
              <a:ahLst/>
              <a:cxnLst/>
              <a:rect l="l" t="t" r="r" b="b"/>
              <a:pathLst>
                <a:path w="161290" h="893445">
                  <a:moveTo>
                    <a:pt x="0" y="0"/>
                  </a:moveTo>
                  <a:lnTo>
                    <a:pt x="0" y="335495"/>
                  </a:lnTo>
                </a:path>
                <a:path w="161290" h="893445">
                  <a:moveTo>
                    <a:pt x="13817" y="226910"/>
                  </a:moveTo>
                  <a:lnTo>
                    <a:pt x="14325" y="183210"/>
                  </a:lnTo>
                  <a:lnTo>
                    <a:pt x="131114" y="169532"/>
                  </a:lnTo>
                  <a:lnTo>
                    <a:pt x="13817" y="160693"/>
                  </a:lnTo>
                  <a:lnTo>
                    <a:pt x="13817" y="117792"/>
                  </a:lnTo>
                  <a:lnTo>
                    <a:pt x="26585" y="112175"/>
                  </a:lnTo>
                  <a:lnTo>
                    <a:pt x="33142" y="107384"/>
                  </a:lnTo>
                  <a:lnTo>
                    <a:pt x="35557" y="100793"/>
                  </a:lnTo>
                  <a:lnTo>
                    <a:pt x="35902" y="89776"/>
                  </a:lnTo>
                  <a:lnTo>
                    <a:pt x="30441" y="71536"/>
                  </a:lnTo>
                  <a:lnTo>
                    <a:pt x="18427" y="63207"/>
                  </a:lnTo>
                  <a:lnTo>
                    <a:pt x="6413" y="60994"/>
                  </a:lnTo>
                  <a:lnTo>
                    <a:pt x="952" y="61099"/>
                  </a:lnTo>
                  <a:lnTo>
                    <a:pt x="952" y="76923"/>
                  </a:lnTo>
                  <a:lnTo>
                    <a:pt x="18097" y="74625"/>
                  </a:lnTo>
                  <a:lnTo>
                    <a:pt x="18097" y="88798"/>
                  </a:lnTo>
                  <a:lnTo>
                    <a:pt x="18097" y="102971"/>
                  </a:lnTo>
                  <a:lnTo>
                    <a:pt x="622" y="102311"/>
                  </a:lnTo>
                  <a:lnTo>
                    <a:pt x="622" y="240753"/>
                  </a:lnTo>
                  <a:lnTo>
                    <a:pt x="10901" y="239698"/>
                  </a:lnTo>
                  <a:lnTo>
                    <a:pt x="16181" y="241028"/>
                  </a:lnTo>
                  <a:lnTo>
                    <a:pt x="18129" y="246256"/>
                  </a:lnTo>
                  <a:lnTo>
                    <a:pt x="18415" y="256895"/>
                  </a:lnTo>
                  <a:lnTo>
                    <a:pt x="18427" y="271081"/>
                  </a:lnTo>
                  <a:lnTo>
                    <a:pt x="1612" y="270738"/>
                  </a:lnTo>
                  <a:lnTo>
                    <a:pt x="1612" y="284581"/>
                  </a:lnTo>
                  <a:lnTo>
                    <a:pt x="20864" y="285634"/>
                  </a:lnTo>
                  <a:lnTo>
                    <a:pt x="30749" y="283102"/>
                  </a:lnTo>
                  <a:lnTo>
                    <a:pt x="34391" y="274387"/>
                  </a:lnTo>
                  <a:lnTo>
                    <a:pt x="34912" y="256895"/>
                  </a:lnTo>
                  <a:lnTo>
                    <a:pt x="31616" y="241087"/>
                  </a:lnTo>
                  <a:lnTo>
                    <a:pt x="24364" y="232016"/>
                  </a:lnTo>
                  <a:lnTo>
                    <a:pt x="17113" y="227888"/>
                  </a:lnTo>
                  <a:lnTo>
                    <a:pt x="13817" y="226910"/>
                  </a:lnTo>
                  <a:close/>
                </a:path>
                <a:path w="161290" h="893445">
                  <a:moveTo>
                    <a:pt x="99034" y="834085"/>
                  </a:moveTo>
                  <a:lnTo>
                    <a:pt x="91935" y="790943"/>
                  </a:lnTo>
                  <a:lnTo>
                    <a:pt x="160972" y="763003"/>
                  </a:lnTo>
                  <a:lnTo>
                    <a:pt x="87528" y="768858"/>
                  </a:lnTo>
                  <a:lnTo>
                    <a:pt x="80073" y="726617"/>
                  </a:lnTo>
                  <a:lnTo>
                    <a:pt x="91674" y="718861"/>
                  </a:lnTo>
                  <a:lnTo>
                    <a:pt x="97299" y="713001"/>
                  </a:lnTo>
                  <a:lnTo>
                    <a:pt x="75130" y="672060"/>
                  </a:lnTo>
                  <a:lnTo>
                    <a:pt x="62915" y="671969"/>
                  </a:lnTo>
                  <a:lnTo>
                    <a:pt x="57556" y="673023"/>
                  </a:lnTo>
                  <a:lnTo>
                    <a:pt x="60299" y="688606"/>
                  </a:lnTo>
                  <a:lnTo>
                    <a:pt x="69868" y="685792"/>
                  </a:lnTo>
                  <a:lnTo>
                    <a:pt x="75030" y="685760"/>
                  </a:lnTo>
                  <a:lnTo>
                    <a:pt x="77560" y="689326"/>
                  </a:lnTo>
                  <a:lnTo>
                    <a:pt x="79235" y="697306"/>
                  </a:lnTo>
                  <a:lnTo>
                    <a:pt x="77958" y="705757"/>
                  </a:lnTo>
                  <a:lnTo>
                    <a:pt x="72734" y="710730"/>
                  </a:lnTo>
                  <a:lnTo>
                    <a:pt x="67046" y="713083"/>
                  </a:lnTo>
                  <a:lnTo>
                    <a:pt x="64376" y="713676"/>
                  </a:lnTo>
                  <a:lnTo>
                    <a:pt x="88455" y="849998"/>
                  </a:lnTo>
                  <a:lnTo>
                    <a:pt x="98395" y="847176"/>
                  </a:lnTo>
                  <a:lnTo>
                    <a:pt x="103827" y="847571"/>
                  </a:lnTo>
                  <a:lnTo>
                    <a:pt x="106655" y="852382"/>
                  </a:lnTo>
                  <a:lnTo>
                    <a:pt x="108788" y="862812"/>
                  </a:lnTo>
                  <a:lnTo>
                    <a:pt x="111264" y="876757"/>
                  </a:lnTo>
                  <a:lnTo>
                    <a:pt x="94640" y="879347"/>
                  </a:lnTo>
                  <a:lnTo>
                    <a:pt x="97040" y="892987"/>
                  </a:lnTo>
                  <a:lnTo>
                    <a:pt x="116187" y="890685"/>
                  </a:lnTo>
                  <a:lnTo>
                    <a:pt x="125483" y="886474"/>
                  </a:lnTo>
                  <a:lnTo>
                    <a:pt x="127553" y="877255"/>
                  </a:lnTo>
                  <a:lnTo>
                    <a:pt x="125018" y="859929"/>
                  </a:lnTo>
                  <a:lnTo>
                    <a:pt x="119029" y="844934"/>
                  </a:lnTo>
                  <a:lnTo>
                    <a:pt x="110312" y="837268"/>
                  </a:lnTo>
                  <a:lnTo>
                    <a:pt x="102451" y="834471"/>
                  </a:lnTo>
                  <a:lnTo>
                    <a:pt x="99034" y="834085"/>
                  </a:lnTo>
                  <a:close/>
                </a:path>
              </a:pathLst>
            </a:custGeom>
            <a:ln w="6350">
              <a:solidFill>
                <a:srgbClr val="005C7F"/>
              </a:solidFill>
            </a:ln>
          </p:spPr>
          <p:txBody>
            <a:bodyPr wrap="square" lIns="0" tIns="0" rIns="0" bIns="0" rtlCol="0"/>
            <a:lstStyle/>
            <a:p>
              <a:endParaRPr lang="en-GB" dirty="0"/>
            </a:p>
          </p:txBody>
        </p:sp>
        <p:sp>
          <p:nvSpPr>
            <p:cNvPr id="105" name="object 316">
              <a:extLst>
                <a:ext uri="{FF2B5EF4-FFF2-40B4-BE49-F238E27FC236}">
                  <a16:creationId xmlns:a16="http://schemas.microsoft.com/office/drawing/2014/main" id="{9CCB26D4-A6CB-EC49-B8A7-737F625398BE}"/>
                </a:ext>
              </a:extLst>
            </p:cNvPr>
            <p:cNvSpPr/>
            <p:nvPr/>
          </p:nvSpPr>
          <p:spPr>
            <a:xfrm>
              <a:off x="8098461" y="2339770"/>
              <a:ext cx="306438" cy="217533"/>
            </a:xfrm>
            <a:custGeom>
              <a:avLst/>
              <a:gdLst/>
              <a:ahLst/>
              <a:cxnLst/>
              <a:rect l="l" t="t" r="r" b="b"/>
              <a:pathLst>
                <a:path w="102869" h="73025">
                  <a:moveTo>
                    <a:pt x="0" y="0"/>
                  </a:moveTo>
                  <a:lnTo>
                    <a:pt x="102247" y="72809"/>
                  </a:lnTo>
                </a:path>
              </a:pathLst>
            </a:custGeom>
            <a:ln w="6350">
              <a:solidFill>
                <a:srgbClr val="005C7F"/>
              </a:solidFill>
            </a:ln>
          </p:spPr>
          <p:txBody>
            <a:bodyPr wrap="square" lIns="0" tIns="0" rIns="0" bIns="0" rtlCol="0"/>
            <a:lstStyle/>
            <a:p>
              <a:endParaRPr lang="en-GB" dirty="0"/>
            </a:p>
          </p:txBody>
        </p:sp>
        <p:sp>
          <p:nvSpPr>
            <p:cNvPr id="106" name="object 317">
              <a:extLst>
                <a:ext uri="{FF2B5EF4-FFF2-40B4-BE49-F238E27FC236}">
                  <a16:creationId xmlns:a16="http://schemas.microsoft.com/office/drawing/2014/main" id="{29B59D86-601D-0548-9AE3-90F97FAA5749}"/>
                </a:ext>
              </a:extLst>
            </p:cNvPr>
            <p:cNvSpPr/>
            <p:nvPr/>
          </p:nvSpPr>
          <p:spPr>
            <a:xfrm>
              <a:off x="8100382" y="2135778"/>
              <a:ext cx="298872" cy="198617"/>
            </a:xfrm>
            <a:custGeom>
              <a:avLst/>
              <a:gdLst/>
              <a:ahLst/>
              <a:cxnLst/>
              <a:rect l="l" t="t" r="r" b="b"/>
              <a:pathLst>
                <a:path w="100330" h="66675">
                  <a:moveTo>
                    <a:pt x="0" y="66675"/>
                  </a:moveTo>
                  <a:lnTo>
                    <a:pt x="100012" y="0"/>
                  </a:lnTo>
                </a:path>
              </a:pathLst>
            </a:custGeom>
            <a:ln w="6350">
              <a:solidFill>
                <a:srgbClr val="005C7F"/>
              </a:solidFill>
            </a:ln>
          </p:spPr>
          <p:txBody>
            <a:bodyPr wrap="square" lIns="0" tIns="0" rIns="0" bIns="0" rtlCol="0"/>
            <a:lstStyle/>
            <a:p>
              <a:endParaRPr lang="en-GB" dirty="0"/>
            </a:p>
          </p:txBody>
        </p:sp>
        <p:sp>
          <p:nvSpPr>
            <p:cNvPr id="107" name="object 318">
              <a:extLst>
                <a:ext uri="{FF2B5EF4-FFF2-40B4-BE49-F238E27FC236}">
                  <a16:creationId xmlns:a16="http://schemas.microsoft.com/office/drawing/2014/main" id="{A39B291A-99F4-EF47-8BA1-CA93FD648E22}"/>
                </a:ext>
              </a:extLst>
            </p:cNvPr>
            <p:cNvSpPr/>
            <p:nvPr/>
          </p:nvSpPr>
          <p:spPr>
            <a:xfrm>
              <a:off x="8089146" y="2251544"/>
              <a:ext cx="777444" cy="2366382"/>
            </a:xfrm>
            <a:custGeom>
              <a:avLst/>
              <a:gdLst/>
              <a:ahLst/>
              <a:cxnLst/>
              <a:rect l="l" t="t" r="r" b="b"/>
              <a:pathLst>
                <a:path w="260984" h="794384">
                  <a:moveTo>
                    <a:pt x="102717" y="0"/>
                  </a:moveTo>
                  <a:lnTo>
                    <a:pt x="90030" y="12471"/>
                  </a:lnTo>
                  <a:lnTo>
                    <a:pt x="0" y="28016"/>
                  </a:lnTo>
                  <a:lnTo>
                    <a:pt x="2578" y="30200"/>
                  </a:lnTo>
                  <a:lnTo>
                    <a:pt x="84734" y="46342"/>
                  </a:lnTo>
                  <a:lnTo>
                    <a:pt x="102717" y="65354"/>
                  </a:lnTo>
                  <a:lnTo>
                    <a:pt x="102717" y="0"/>
                  </a:lnTo>
                  <a:close/>
                </a:path>
                <a:path w="260984" h="794384">
                  <a:moveTo>
                    <a:pt x="260413" y="593724"/>
                  </a:moveTo>
                  <a:lnTo>
                    <a:pt x="247726" y="606196"/>
                  </a:lnTo>
                  <a:lnTo>
                    <a:pt x="161467" y="621537"/>
                  </a:lnTo>
                  <a:lnTo>
                    <a:pt x="161721" y="623925"/>
                  </a:lnTo>
                  <a:lnTo>
                    <a:pt x="242430" y="640067"/>
                  </a:lnTo>
                  <a:lnTo>
                    <a:pt x="260413" y="659079"/>
                  </a:lnTo>
                  <a:lnTo>
                    <a:pt x="260413" y="593724"/>
                  </a:lnTo>
                  <a:close/>
                </a:path>
                <a:path w="260984" h="794384">
                  <a:moveTo>
                    <a:pt x="48742" y="455904"/>
                  </a:moveTo>
                  <a:lnTo>
                    <a:pt x="48742" y="513232"/>
                  </a:lnTo>
                  <a:lnTo>
                    <a:pt x="58069" y="515625"/>
                  </a:lnTo>
                  <a:lnTo>
                    <a:pt x="65636" y="521096"/>
                  </a:lnTo>
                  <a:lnTo>
                    <a:pt x="70713" y="528945"/>
                  </a:lnTo>
                  <a:lnTo>
                    <a:pt x="72567" y="538467"/>
                  </a:lnTo>
                  <a:lnTo>
                    <a:pt x="70713" y="547984"/>
                  </a:lnTo>
                  <a:lnTo>
                    <a:pt x="65636" y="555832"/>
                  </a:lnTo>
                  <a:lnTo>
                    <a:pt x="58069" y="561307"/>
                  </a:lnTo>
                  <a:lnTo>
                    <a:pt x="48742" y="563702"/>
                  </a:lnTo>
                  <a:lnTo>
                    <a:pt x="48742" y="616508"/>
                  </a:lnTo>
                  <a:lnTo>
                    <a:pt x="162521" y="616508"/>
                  </a:lnTo>
                  <a:lnTo>
                    <a:pt x="162521" y="455904"/>
                  </a:lnTo>
                  <a:lnTo>
                    <a:pt x="48742" y="455904"/>
                  </a:lnTo>
                  <a:close/>
                </a:path>
                <a:path w="260984" h="794384">
                  <a:moveTo>
                    <a:pt x="48742" y="633704"/>
                  </a:moveTo>
                  <a:lnTo>
                    <a:pt x="48742" y="691032"/>
                  </a:lnTo>
                  <a:lnTo>
                    <a:pt x="58069" y="693425"/>
                  </a:lnTo>
                  <a:lnTo>
                    <a:pt x="65636" y="698896"/>
                  </a:lnTo>
                  <a:lnTo>
                    <a:pt x="70713" y="706745"/>
                  </a:lnTo>
                  <a:lnTo>
                    <a:pt x="72567" y="716267"/>
                  </a:lnTo>
                  <a:lnTo>
                    <a:pt x="70713" y="725784"/>
                  </a:lnTo>
                  <a:lnTo>
                    <a:pt x="65636" y="733632"/>
                  </a:lnTo>
                  <a:lnTo>
                    <a:pt x="58069" y="739107"/>
                  </a:lnTo>
                  <a:lnTo>
                    <a:pt x="48742" y="741502"/>
                  </a:lnTo>
                  <a:lnTo>
                    <a:pt x="48742" y="794308"/>
                  </a:lnTo>
                  <a:lnTo>
                    <a:pt x="162521" y="794308"/>
                  </a:lnTo>
                  <a:lnTo>
                    <a:pt x="162521" y="633704"/>
                  </a:lnTo>
                  <a:lnTo>
                    <a:pt x="48742" y="633704"/>
                  </a:lnTo>
                  <a:close/>
                </a:path>
              </a:pathLst>
            </a:custGeom>
            <a:ln w="6350">
              <a:solidFill>
                <a:srgbClr val="005C7F"/>
              </a:solidFill>
            </a:ln>
          </p:spPr>
          <p:txBody>
            <a:bodyPr wrap="square" lIns="0" tIns="0" rIns="0" bIns="0" rtlCol="0"/>
            <a:lstStyle/>
            <a:p>
              <a:endParaRPr lang="en-GB" dirty="0"/>
            </a:p>
          </p:txBody>
        </p:sp>
        <p:sp>
          <p:nvSpPr>
            <p:cNvPr id="110" name="object 321">
              <a:extLst>
                <a:ext uri="{FF2B5EF4-FFF2-40B4-BE49-F238E27FC236}">
                  <a16:creationId xmlns:a16="http://schemas.microsoft.com/office/drawing/2014/main" id="{80F35B2D-4701-7044-BE7B-228285B9EF96}"/>
                </a:ext>
              </a:extLst>
            </p:cNvPr>
            <p:cNvSpPr/>
            <p:nvPr/>
          </p:nvSpPr>
          <p:spPr>
            <a:xfrm>
              <a:off x="7287000" y="1610863"/>
              <a:ext cx="85122" cy="1452743"/>
            </a:xfrm>
            <a:custGeom>
              <a:avLst/>
              <a:gdLst/>
              <a:ahLst/>
              <a:cxnLst/>
              <a:rect l="l" t="t" r="r" b="b"/>
              <a:pathLst>
                <a:path w="28575" h="487679">
                  <a:moveTo>
                    <a:pt x="28575" y="0"/>
                  </a:moveTo>
                  <a:lnTo>
                    <a:pt x="0" y="0"/>
                  </a:lnTo>
                  <a:lnTo>
                    <a:pt x="0" y="487362"/>
                  </a:lnTo>
                  <a:lnTo>
                    <a:pt x="28575" y="487362"/>
                  </a:lnTo>
                  <a:lnTo>
                    <a:pt x="28575" y="0"/>
                  </a:lnTo>
                  <a:close/>
                </a:path>
              </a:pathLst>
            </a:custGeom>
            <a:solidFill>
              <a:srgbClr val="88CDAA"/>
            </a:solidFill>
          </p:spPr>
          <p:txBody>
            <a:bodyPr wrap="square" lIns="0" tIns="0" rIns="0" bIns="0" rtlCol="0"/>
            <a:lstStyle/>
            <a:p>
              <a:endParaRPr lang="en-GB" dirty="0"/>
            </a:p>
          </p:txBody>
        </p:sp>
        <p:sp>
          <p:nvSpPr>
            <p:cNvPr id="111" name="object 322">
              <a:extLst>
                <a:ext uri="{FF2B5EF4-FFF2-40B4-BE49-F238E27FC236}">
                  <a16:creationId xmlns:a16="http://schemas.microsoft.com/office/drawing/2014/main" id="{AF9E420A-8779-504F-88C8-B2B1154254F5}"/>
                </a:ext>
              </a:extLst>
            </p:cNvPr>
            <p:cNvSpPr/>
            <p:nvPr/>
          </p:nvSpPr>
          <p:spPr>
            <a:xfrm>
              <a:off x="7287000" y="1610863"/>
              <a:ext cx="85122" cy="1452743"/>
            </a:xfrm>
            <a:custGeom>
              <a:avLst/>
              <a:gdLst/>
              <a:ahLst/>
              <a:cxnLst/>
              <a:rect l="l" t="t" r="r" b="b"/>
              <a:pathLst>
                <a:path w="28575" h="487679">
                  <a:moveTo>
                    <a:pt x="28575" y="487362"/>
                  </a:moveTo>
                  <a:lnTo>
                    <a:pt x="0" y="487362"/>
                  </a:lnTo>
                  <a:lnTo>
                    <a:pt x="0" y="0"/>
                  </a:lnTo>
                  <a:lnTo>
                    <a:pt x="28575" y="0"/>
                  </a:lnTo>
                  <a:lnTo>
                    <a:pt x="28575" y="487362"/>
                  </a:lnTo>
                  <a:close/>
                </a:path>
              </a:pathLst>
            </a:custGeom>
            <a:ln w="12700">
              <a:solidFill>
                <a:srgbClr val="01B196"/>
              </a:solidFill>
            </a:ln>
          </p:spPr>
          <p:txBody>
            <a:bodyPr wrap="square" lIns="0" tIns="0" rIns="0" bIns="0" rtlCol="0"/>
            <a:lstStyle/>
            <a:p>
              <a:endParaRPr lang="en-GB" dirty="0"/>
            </a:p>
          </p:txBody>
        </p:sp>
        <p:sp>
          <p:nvSpPr>
            <p:cNvPr id="114" name="object 325">
              <a:extLst>
                <a:ext uri="{FF2B5EF4-FFF2-40B4-BE49-F238E27FC236}">
                  <a16:creationId xmlns:a16="http://schemas.microsoft.com/office/drawing/2014/main" id="{CB0200CD-2938-DF49-9984-2D8A6C8EA012}"/>
                </a:ext>
              </a:extLst>
            </p:cNvPr>
            <p:cNvSpPr/>
            <p:nvPr/>
          </p:nvSpPr>
          <p:spPr>
            <a:xfrm>
              <a:off x="7719186" y="1591947"/>
              <a:ext cx="675945" cy="1489628"/>
            </a:xfrm>
            <a:prstGeom prst="rect">
              <a:avLst/>
            </a:prstGeom>
            <a:blipFill>
              <a:blip r:embed="rId7" cstate="print"/>
              <a:stretch>
                <a:fillRect/>
              </a:stretch>
            </a:blipFill>
          </p:spPr>
          <p:txBody>
            <a:bodyPr wrap="square" lIns="0" tIns="0" rIns="0" bIns="0" rtlCol="0"/>
            <a:lstStyle/>
            <a:p>
              <a:endParaRPr lang="en-GB" dirty="0"/>
            </a:p>
          </p:txBody>
        </p:sp>
        <p:sp>
          <p:nvSpPr>
            <p:cNvPr id="97" name="object 308">
              <a:extLst>
                <a:ext uri="{FF2B5EF4-FFF2-40B4-BE49-F238E27FC236}">
                  <a16:creationId xmlns:a16="http://schemas.microsoft.com/office/drawing/2014/main" id="{EFB0CDDB-3F11-3C40-8498-47BB2A684AFC}"/>
                </a:ext>
              </a:extLst>
            </p:cNvPr>
            <p:cNvSpPr/>
            <p:nvPr/>
          </p:nvSpPr>
          <p:spPr>
            <a:xfrm>
              <a:off x="7367966" y="3608837"/>
              <a:ext cx="412367" cy="1006327"/>
            </a:xfrm>
            <a:custGeom>
              <a:avLst/>
              <a:gdLst/>
              <a:ahLst/>
              <a:cxnLst/>
              <a:rect l="l" t="t" r="r" b="b"/>
              <a:pathLst>
                <a:path w="138430" h="337820">
                  <a:moveTo>
                    <a:pt x="125120" y="237934"/>
                  </a:moveTo>
                  <a:lnTo>
                    <a:pt x="124853" y="237934"/>
                  </a:lnTo>
                  <a:lnTo>
                    <a:pt x="124625" y="238074"/>
                  </a:lnTo>
                  <a:lnTo>
                    <a:pt x="124358" y="238086"/>
                  </a:lnTo>
                  <a:lnTo>
                    <a:pt x="124358" y="97396"/>
                  </a:lnTo>
                  <a:lnTo>
                    <a:pt x="124625" y="97409"/>
                  </a:lnTo>
                  <a:lnTo>
                    <a:pt x="124853" y="97536"/>
                  </a:lnTo>
                  <a:lnTo>
                    <a:pt x="125120" y="97536"/>
                  </a:lnTo>
                  <a:lnTo>
                    <a:pt x="132372" y="97536"/>
                  </a:lnTo>
                  <a:lnTo>
                    <a:pt x="138252" y="91655"/>
                  </a:lnTo>
                  <a:lnTo>
                    <a:pt x="138252" y="84404"/>
                  </a:lnTo>
                  <a:lnTo>
                    <a:pt x="138252" y="77165"/>
                  </a:lnTo>
                  <a:lnTo>
                    <a:pt x="132372" y="71285"/>
                  </a:lnTo>
                  <a:lnTo>
                    <a:pt x="125120" y="71285"/>
                  </a:lnTo>
                  <a:lnTo>
                    <a:pt x="124853" y="71285"/>
                  </a:lnTo>
                  <a:lnTo>
                    <a:pt x="124625" y="71424"/>
                  </a:lnTo>
                  <a:lnTo>
                    <a:pt x="124358" y="71437"/>
                  </a:lnTo>
                  <a:lnTo>
                    <a:pt x="124358" y="71081"/>
                  </a:lnTo>
                  <a:lnTo>
                    <a:pt x="124053" y="71107"/>
                  </a:lnTo>
                  <a:lnTo>
                    <a:pt x="123786" y="71272"/>
                  </a:lnTo>
                  <a:lnTo>
                    <a:pt x="123456" y="71272"/>
                  </a:lnTo>
                  <a:lnTo>
                    <a:pt x="115811" y="71272"/>
                  </a:lnTo>
                  <a:lnTo>
                    <a:pt x="109601" y="65074"/>
                  </a:lnTo>
                  <a:lnTo>
                    <a:pt x="109601" y="57429"/>
                  </a:lnTo>
                  <a:lnTo>
                    <a:pt x="109601" y="49784"/>
                  </a:lnTo>
                  <a:lnTo>
                    <a:pt x="115811" y="43573"/>
                  </a:lnTo>
                  <a:lnTo>
                    <a:pt x="123456" y="43573"/>
                  </a:lnTo>
                  <a:lnTo>
                    <a:pt x="123786" y="43573"/>
                  </a:lnTo>
                  <a:lnTo>
                    <a:pt x="124053" y="43738"/>
                  </a:lnTo>
                  <a:lnTo>
                    <a:pt x="124358" y="43764"/>
                  </a:lnTo>
                  <a:lnTo>
                    <a:pt x="124358" y="0"/>
                  </a:lnTo>
                  <a:lnTo>
                    <a:pt x="0" y="0"/>
                  </a:lnTo>
                  <a:lnTo>
                    <a:pt x="0" y="337337"/>
                  </a:lnTo>
                  <a:lnTo>
                    <a:pt x="124358" y="337337"/>
                  </a:lnTo>
                  <a:lnTo>
                    <a:pt x="124358" y="291693"/>
                  </a:lnTo>
                  <a:lnTo>
                    <a:pt x="124053" y="291719"/>
                  </a:lnTo>
                  <a:lnTo>
                    <a:pt x="123786" y="291884"/>
                  </a:lnTo>
                  <a:lnTo>
                    <a:pt x="123456" y="291884"/>
                  </a:lnTo>
                  <a:lnTo>
                    <a:pt x="115811" y="291884"/>
                  </a:lnTo>
                  <a:lnTo>
                    <a:pt x="109601" y="285686"/>
                  </a:lnTo>
                  <a:lnTo>
                    <a:pt x="109601" y="278041"/>
                  </a:lnTo>
                  <a:lnTo>
                    <a:pt x="109601" y="270395"/>
                  </a:lnTo>
                  <a:lnTo>
                    <a:pt x="115811" y="264185"/>
                  </a:lnTo>
                  <a:lnTo>
                    <a:pt x="123456" y="264185"/>
                  </a:lnTo>
                  <a:lnTo>
                    <a:pt x="123786" y="264185"/>
                  </a:lnTo>
                  <a:lnTo>
                    <a:pt x="124053" y="264350"/>
                  </a:lnTo>
                  <a:lnTo>
                    <a:pt x="124358" y="264375"/>
                  </a:lnTo>
                  <a:lnTo>
                    <a:pt x="124358" y="264045"/>
                  </a:lnTo>
                  <a:lnTo>
                    <a:pt x="124625" y="264058"/>
                  </a:lnTo>
                  <a:lnTo>
                    <a:pt x="124853" y="264185"/>
                  </a:lnTo>
                  <a:lnTo>
                    <a:pt x="125120" y="264185"/>
                  </a:lnTo>
                  <a:lnTo>
                    <a:pt x="132372" y="264185"/>
                  </a:lnTo>
                  <a:lnTo>
                    <a:pt x="138252" y="258305"/>
                  </a:lnTo>
                  <a:lnTo>
                    <a:pt x="138252" y="251053"/>
                  </a:lnTo>
                  <a:lnTo>
                    <a:pt x="138252" y="243814"/>
                  </a:lnTo>
                  <a:lnTo>
                    <a:pt x="132372" y="237934"/>
                  </a:lnTo>
                  <a:lnTo>
                    <a:pt x="125120" y="237934"/>
                  </a:lnTo>
                  <a:close/>
                </a:path>
              </a:pathLst>
            </a:custGeom>
            <a:ln w="6350">
              <a:solidFill>
                <a:srgbClr val="005C7F"/>
              </a:solidFill>
            </a:ln>
          </p:spPr>
          <p:txBody>
            <a:bodyPr wrap="square" lIns="0" tIns="0" rIns="0" bIns="0" rtlCol="0"/>
            <a:lstStyle/>
            <a:p>
              <a:endParaRPr lang="en-GB" dirty="0"/>
            </a:p>
          </p:txBody>
        </p:sp>
        <p:sp>
          <p:nvSpPr>
            <p:cNvPr id="100" name="object 311">
              <a:extLst>
                <a:ext uri="{FF2B5EF4-FFF2-40B4-BE49-F238E27FC236}">
                  <a16:creationId xmlns:a16="http://schemas.microsoft.com/office/drawing/2014/main" id="{4D5B5B6F-0868-8245-98B8-37B1D5ADD59E}"/>
                </a:ext>
              </a:extLst>
            </p:cNvPr>
            <p:cNvSpPr/>
            <p:nvPr/>
          </p:nvSpPr>
          <p:spPr>
            <a:xfrm>
              <a:off x="7230255" y="2957033"/>
              <a:ext cx="1040376" cy="41615"/>
            </a:xfrm>
            <a:custGeom>
              <a:avLst/>
              <a:gdLst/>
              <a:ahLst/>
              <a:cxnLst/>
              <a:rect l="l" t="t" r="r" b="b"/>
              <a:pathLst>
                <a:path w="349250" h="13970">
                  <a:moveTo>
                    <a:pt x="349250" y="0"/>
                  </a:moveTo>
                  <a:lnTo>
                    <a:pt x="0" y="0"/>
                  </a:lnTo>
                  <a:lnTo>
                    <a:pt x="0" y="13754"/>
                  </a:lnTo>
                  <a:lnTo>
                    <a:pt x="349250" y="13754"/>
                  </a:lnTo>
                  <a:lnTo>
                    <a:pt x="349250" y="0"/>
                  </a:lnTo>
                  <a:close/>
                </a:path>
              </a:pathLst>
            </a:custGeom>
            <a:solidFill>
              <a:srgbClr val="005C7F"/>
            </a:solidFill>
          </p:spPr>
          <p:txBody>
            <a:bodyPr wrap="square" lIns="0" tIns="0" rIns="0" bIns="0" rtlCol="0"/>
            <a:lstStyle/>
            <a:p>
              <a:endParaRPr lang="en-GB" dirty="0"/>
            </a:p>
          </p:txBody>
        </p:sp>
        <p:sp>
          <p:nvSpPr>
            <p:cNvPr id="103" name="object 314">
              <a:extLst>
                <a:ext uri="{FF2B5EF4-FFF2-40B4-BE49-F238E27FC236}">
                  <a16:creationId xmlns:a16="http://schemas.microsoft.com/office/drawing/2014/main" id="{F1F07E83-BB9A-F64A-B957-56989E156F72}"/>
                </a:ext>
              </a:extLst>
            </p:cNvPr>
            <p:cNvSpPr/>
            <p:nvPr/>
          </p:nvSpPr>
          <p:spPr>
            <a:xfrm>
              <a:off x="7211337" y="4728812"/>
              <a:ext cx="1532190" cy="41615"/>
            </a:xfrm>
            <a:custGeom>
              <a:avLst/>
              <a:gdLst/>
              <a:ahLst/>
              <a:cxnLst/>
              <a:rect l="l" t="t" r="r" b="b"/>
              <a:pathLst>
                <a:path w="514350" h="13970">
                  <a:moveTo>
                    <a:pt x="514350" y="13754"/>
                  </a:moveTo>
                  <a:lnTo>
                    <a:pt x="0" y="13754"/>
                  </a:lnTo>
                  <a:lnTo>
                    <a:pt x="0" y="0"/>
                  </a:lnTo>
                  <a:lnTo>
                    <a:pt x="514350" y="0"/>
                  </a:lnTo>
                  <a:lnTo>
                    <a:pt x="514350" y="13754"/>
                  </a:lnTo>
                  <a:close/>
                </a:path>
              </a:pathLst>
            </a:custGeom>
            <a:ln w="12700">
              <a:solidFill>
                <a:srgbClr val="3F5685"/>
              </a:solidFill>
            </a:ln>
          </p:spPr>
          <p:txBody>
            <a:bodyPr wrap="square" lIns="0" tIns="0" rIns="0" bIns="0" rtlCol="0"/>
            <a:lstStyle/>
            <a:p>
              <a:endParaRPr lang="en-GB" dirty="0"/>
            </a:p>
          </p:txBody>
        </p:sp>
        <p:sp>
          <p:nvSpPr>
            <p:cNvPr id="108" name="object 319">
              <a:extLst>
                <a:ext uri="{FF2B5EF4-FFF2-40B4-BE49-F238E27FC236}">
                  <a16:creationId xmlns:a16="http://schemas.microsoft.com/office/drawing/2014/main" id="{FDEADA4E-7C39-D542-80DF-47D2F1E27322}"/>
                </a:ext>
              </a:extLst>
            </p:cNvPr>
            <p:cNvSpPr/>
            <p:nvPr/>
          </p:nvSpPr>
          <p:spPr>
            <a:xfrm>
              <a:off x="8568219" y="4108409"/>
              <a:ext cx="306438" cy="217533"/>
            </a:xfrm>
            <a:custGeom>
              <a:avLst/>
              <a:gdLst/>
              <a:ahLst/>
              <a:cxnLst/>
              <a:rect l="l" t="t" r="r" b="b"/>
              <a:pathLst>
                <a:path w="102869" h="73025">
                  <a:moveTo>
                    <a:pt x="0" y="0"/>
                  </a:moveTo>
                  <a:lnTo>
                    <a:pt x="102247" y="72809"/>
                  </a:lnTo>
                </a:path>
              </a:pathLst>
            </a:custGeom>
            <a:ln w="6350">
              <a:solidFill>
                <a:srgbClr val="005C7F"/>
              </a:solidFill>
            </a:ln>
          </p:spPr>
          <p:txBody>
            <a:bodyPr wrap="square" lIns="0" tIns="0" rIns="0" bIns="0" rtlCol="0"/>
            <a:lstStyle/>
            <a:p>
              <a:endParaRPr lang="en-GB" dirty="0"/>
            </a:p>
          </p:txBody>
        </p:sp>
        <p:sp>
          <p:nvSpPr>
            <p:cNvPr id="109" name="object 320">
              <a:extLst>
                <a:ext uri="{FF2B5EF4-FFF2-40B4-BE49-F238E27FC236}">
                  <a16:creationId xmlns:a16="http://schemas.microsoft.com/office/drawing/2014/main" id="{3C1C52F1-5D39-6C43-9A52-39929E27339F}"/>
                </a:ext>
              </a:extLst>
            </p:cNvPr>
            <p:cNvSpPr/>
            <p:nvPr/>
          </p:nvSpPr>
          <p:spPr>
            <a:xfrm>
              <a:off x="8570140" y="3904417"/>
              <a:ext cx="298872" cy="198617"/>
            </a:xfrm>
            <a:custGeom>
              <a:avLst/>
              <a:gdLst/>
              <a:ahLst/>
              <a:cxnLst/>
              <a:rect l="l" t="t" r="r" b="b"/>
              <a:pathLst>
                <a:path w="100330" h="66675">
                  <a:moveTo>
                    <a:pt x="0" y="66675"/>
                  </a:moveTo>
                  <a:lnTo>
                    <a:pt x="100012" y="0"/>
                  </a:lnTo>
                </a:path>
              </a:pathLst>
            </a:custGeom>
            <a:ln w="6350">
              <a:solidFill>
                <a:srgbClr val="005C7F"/>
              </a:solidFill>
            </a:ln>
          </p:spPr>
          <p:txBody>
            <a:bodyPr wrap="square" lIns="0" tIns="0" rIns="0" bIns="0" rtlCol="0"/>
            <a:lstStyle/>
            <a:p>
              <a:endParaRPr lang="en-GB" dirty="0"/>
            </a:p>
          </p:txBody>
        </p:sp>
        <p:sp>
          <p:nvSpPr>
            <p:cNvPr id="112" name="object 323">
              <a:extLst>
                <a:ext uri="{FF2B5EF4-FFF2-40B4-BE49-F238E27FC236}">
                  <a16:creationId xmlns:a16="http://schemas.microsoft.com/office/drawing/2014/main" id="{22CFADFC-D654-1040-8BFA-6D9E06492A06}"/>
                </a:ext>
              </a:extLst>
            </p:cNvPr>
            <p:cNvSpPr/>
            <p:nvPr/>
          </p:nvSpPr>
          <p:spPr>
            <a:xfrm>
              <a:off x="7329563" y="3379502"/>
              <a:ext cx="85122" cy="1452743"/>
            </a:xfrm>
            <a:custGeom>
              <a:avLst/>
              <a:gdLst/>
              <a:ahLst/>
              <a:cxnLst/>
              <a:rect l="l" t="t" r="r" b="b"/>
              <a:pathLst>
                <a:path w="28575" h="487679">
                  <a:moveTo>
                    <a:pt x="28575" y="0"/>
                  </a:moveTo>
                  <a:lnTo>
                    <a:pt x="0" y="0"/>
                  </a:lnTo>
                  <a:lnTo>
                    <a:pt x="0" y="487362"/>
                  </a:lnTo>
                  <a:lnTo>
                    <a:pt x="28575" y="487362"/>
                  </a:lnTo>
                  <a:lnTo>
                    <a:pt x="28575" y="0"/>
                  </a:lnTo>
                  <a:close/>
                </a:path>
              </a:pathLst>
            </a:custGeom>
            <a:solidFill>
              <a:srgbClr val="88CDAA"/>
            </a:solidFill>
          </p:spPr>
          <p:txBody>
            <a:bodyPr wrap="square" lIns="0" tIns="0" rIns="0" bIns="0" rtlCol="0"/>
            <a:lstStyle/>
            <a:p>
              <a:endParaRPr lang="en-GB" dirty="0"/>
            </a:p>
          </p:txBody>
        </p:sp>
        <p:sp>
          <p:nvSpPr>
            <p:cNvPr id="113" name="object 324">
              <a:extLst>
                <a:ext uri="{FF2B5EF4-FFF2-40B4-BE49-F238E27FC236}">
                  <a16:creationId xmlns:a16="http://schemas.microsoft.com/office/drawing/2014/main" id="{48ABB2FC-A1D8-6645-B6EC-5702FB8096F5}"/>
                </a:ext>
              </a:extLst>
            </p:cNvPr>
            <p:cNvSpPr/>
            <p:nvPr/>
          </p:nvSpPr>
          <p:spPr>
            <a:xfrm>
              <a:off x="7329563" y="3379502"/>
              <a:ext cx="85122" cy="1452743"/>
            </a:xfrm>
            <a:custGeom>
              <a:avLst/>
              <a:gdLst/>
              <a:ahLst/>
              <a:cxnLst/>
              <a:rect l="l" t="t" r="r" b="b"/>
              <a:pathLst>
                <a:path w="28575" h="487679">
                  <a:moveTo>
                    <a:pt x="28575" y="487362"/>
                  </a:moveTo>
                  <a:lnTo>
                    <a:pt x="0" y="487362"/>
                  </a:lnTo>
                  <a:lnTo>
                    <a:pt x="0" y="0"/>
                  </a:lnTo>
                  <a:lnTo>
                    <a:pt x="28575" y="0"/>
                  </a:lnTo>
                  <a:lnTo>
                    <a:pt x="28575" y="487362"/>
                  </a:lnTo>
                  <a:close/>
                </a:path>
              </a:pathLst>
            </a:custGeom>
            <a:ln w="12700">
              <a:solidFill>
                <a:srgbClr val="01B196"/>
              </a:solidFill>
            </a:ln>
          </p:spPr>
          <p:txBody>
            <a:bodyPr wrap="square" lIns="0" tIns="0" rIns="0" bIns="0" rtlCol="0"/>
            <a:lstStyle/>
            <a:p>
              <a:endParaRPr lang="en-GB" dirty="0"/>
            </a:p>
          </p:txBody>
        </p:sp>
        <p:sp>
          <p:nvSpPr>
            <p:cNvPr id="115" name="object 326">
              <a:extLst>
                <a:ext uri="{FF2B5EF4-FFF2-40B4-BE49-F238E27FC236}">
                  <a16:creationId xmlns:a16="http://schemas.microsoft.com/office/drawing/2014/main" id="{3B5AFCE9-4773-AE4C-9DC0-DAA675C06398}"/>
                </a:ext>
              </a:extLst>
            </p:cNvPr>
            <p:cNvSpPr/>
            <p:nvPr/>
          </p:nvSpPr>
          <p:spPr>
            <a:xfrm>
              <a:off x="7367966" y="3608837"/>
              <a:ext cx="412367" cy="1006327"/>
            </a:xfrm>
            <a:custGeom>
              <a:avLst/>
              <a:gdLst/>
              <a:ahLst/>
              <a:cxnLst/>
              <a:rect l="l" t="t" r="r" b="b"/>
              <a:pathLst>
                <a:path w="138430" h="337820">
                  <a:moveTo>
                    <a:pt x="124358" y="0"/>
                  </a:moveTo>
                  <a:lnTo>
                    <a:pt x="0" y="0"/>
                  </a:lnTo>
                  <a:lnTo>
                    <a:pt x="0" y="337337"/>
                  </a:lnTo>
                  <a:lnTo>
                    <a:pt x="124358" y="337337"/>
                  </a:lnTo>
                  <a:lnTo>
                    <a:pt x="124358" y="291693"/>
                  </a:lnTo>
                  <a:lnTo>
                    <a:pt x="123456" y="291884"/>
                  </a:lnTo>
                  <a:lnTo>
                    <a:pt x="115811" y="291884"/>
                  </a:lnTo>
                  <a:lnTo>
                    <a:pt x="109601" y="285686"/>
                  </a:lnTo>
                  <a:lnTo>
                    <a:pt x="109601" y="270395"/>
                  </a:lnTo>
                  <a:lnTo>
                    <a:pt x="115811" y="264185"/>
                  </a:lnTo>
                  <a:lnTo>
                    <a:pt x="123786" y="264185"/>
                  </a:lnTo>
                  <a:lnTo>
                    <a:pt x="124358" y="264375"/>
                  </a:lnTo>
                  <a:lnTo>
                    <a:pt x="124358" y="264045"/>
                  </a:lnTo>
                  <a:lnTo>
                    <a:pt x="132372" y="264185"/>
                  </a:lnTo>
                  <a:lnTo>
                    <a:pt x="138252" y="258305"/>
                  </a:lnTo>
                  <a:lnTo>
                    <a:pt x="138252" y="243814"/>
                  </a:lnTo>
                  <a:lnTo>
                    <a:pt x="132372" y="237934"/>
                  </a:lnTo>
                  <a:lnTo>
                    <a:pt x="125120" y="237934"/>
                  </a:lnTo>
                  <a:lnTo>
                    <a:pt x="124358" y="238086"/>
                  </a:lnTo>
                  <a:lnTo>
                    <a:pt x="124358" y="97396"/>
                  </a:lnTo>
                  <a:lnTo>
                    <a:pt x="132372" y="97536"/>
                  </a:lnTo>
                  <a:lnTo>
                    <a:pt x="138252" y="91655"/>
                  </a:lnTo>
                  <a:lnTo>
                    <a:pt x="138252" y="77165"/>
                  </a:lnTo>
                  <a:lnTo>
                    <a:pt x="132372" y="71285"/>
                  </a:lnTo>
                  <a:lnTo>
                    <a:pt x="124853" y="71285"/>
                  </a:lnTo>
                  <a:lnTo>
                    <a:pt x="124358" y="71437"/>
                  </a:lnTo>
                  <a:lnTo>
                    <a:pt x="124358" y="71081"/>
                  </a:lnTo>
                  <a:lnTo>
                    <a:pt x="123456" y="71272"/>
                  </a:lnTo>
                  <a:lnTo>
                    <a:pt x="115811" y="71272"/>
                  </a:lnTo>
                  <a:lnTo>
                    <a:pt x="109601" y="65074"/>
                  </a:lnTo>
                  <a:lnTo>
                    <a:pt x="109601" y="49784"/>
                  </a:lnTo>
                  <a:lnTo>
                    <a:pt x="115811" y="43573"/>
                  </a:lnTo>
                  <a:lnTo>
                    <a:pt x="123786" y="43573"/>
                  </a:lnTo>
                  <a:lnTo>
                    <a:pt x="124358" y="43764"/>
                  </a:lnTo>
                  <a:lnTo>
                    <a:pt x="124358" y="0"/>
                  </a:lnTo>
                  <a:close/>
                </a:path>
              </a:pathLst>
            </a:custGeom>
            <a:solidFill>
              <a:srgbClr val="88CDAA"/>
            </a:solidFill>
          </p:spPr>
          <p:txBody>
            <a:bodyPr wrap="square" lIns="0" tIns="0" rIns="0" bIns="0" rtlCol="0"/>
            <a:lstStyle/>
            <a:p>
              <a:endParaRPr lang="en-GB" dirty="0"/>
            </a:p>
          </p:txBody>
        </p:sp>
        <p:sp>
          <p:nvSpPr>
            <p:cNvPr id="116" name="object 327">
              <a:extLst>
                <a:ext uri="{FF2B5EF4-FFF2-40B4-BE49-F238E27FC236}">
                  <a16:creationId xmlns:a16="http://schemas.microsoft.com/office/drawing/2014/main" id="{5D7B5687-0C7A-7E44-B472-EEC73AD97868}"/>
                </a:ext>
              </a:extLst>
            </p:cNvPr>
            <p:cNvSpPr/>
            <p:nvPr/>
          </p:nvSpPr>
          <p:spPr>
            <a:xfrm>
              <a:off x="7888786" y="3360586"/>
              <a:ext cx="976106" cy="1483309"/>
            </a:xfrm>
            <a:prstGeom prst="rect">
              <a:avLst/>
            </a:prstGeom>
            <a:blipFill>
              <a:blip r:embed="rId8" cstate="print"/>
              <a:stretch>
                <a:fillRect/>
              </a:stretch>
            </a:blipFill>
          </p:spPr>
          <p:txBody>
            <a:bodyPr wrap="square" lIns="0" tIns="0" rIns="0" bIns="0" rtlCol="0"/>
            <a:lstStyle/>
            <a:p>
              <a:endParaRPr lang="en-GB" dirty="0"/>
            </a:p>
          </p:txBody>
        </p:sp>
        <p:pic>
          <p:nvPicPr>
            <p:cNvPr id="4099" name="图片 4098">
              <a:extLst>
                <a:ext uri="{FF2B5EF4-FFF2-40B4-BE49-F238E27FC236}">
                  <a16:creationId xmlns:a16="http://schemas.microsoft.com/office/drawing/2014/main" id="{1287C895-7195-AB4A-8058-8E6FD8375CF1}"/>
                </a:ext>
              </a:extLst>
            </p:cNvPr>
            <p:cNvPicPr>
              <a:picLocks noChangeAspect="1"/>
            </p:cNvPicPr>
            <p:nvPr/>
          </p:nvPicPr>
          <p:blipFill>
            <a:blip r:embed="rId6"/>
            <a:stretch>
              <a:fillRect/>
            </a:stretch>
          </p:blipFill>
          <p:spPr>
            <a:xfrm>
              <a:off x="6924886" y="3226016"/>
              <a:ext cx="2263592" cy="1660210"/>
            </a:xfrm>
            <a:prstGeom prst="rect">
              <a:avLst/>
            </a:prstGeom>
          </p:spPr>
        </p:pic>
      </p:grpSp>
      <p:sp>
        <p:nvSpPr>
          <p:cNvPr id="132" name="矩形 131">
            <a:extLst>
              <a:ext uri="{FF2B5EF4-FFF2-40B4-BE49-F238E27FC236}">
                <a16:creationId xmlns:a16="http://schemas.microsoft.com/office/drawing/2014/main" id="{A5EAED2E-2F03-9E4C-BC53-C414F06BEB14}"/>
              </a:ext>
            </a:extLst>
          </p:cNvPr>
          <p:cNvSpPr/>
          <p:nvPr/>
        </p:nvSpPr>
        <p:spPr>
          <a:xfrm>
            <a:off x="400855" y="2636890"/>
            <a:ext cx="1492716"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Solid density</a:t>
            </a:r>
          </a:p>
        </p:txBody>
      </p:sp>
      <p:sp>
        <p:nvSpPr>
          <p:cNvPr id="4103" name="矩形 4102">
            <a:extLst>
              <a:ext uri="{FF2B5EF4-FFF2-40B4-BE49-F238E27FC236}">
                <a16:creationId xmlns:a16="http://schemas.microsoft.com/office/drawing/2014/main" id="{644DB7FC-DECD-914F-B877-6E87EF2F2912}"/>
              </a:ext>
            </a:extLst>
          </p:cNvPr>
          <p:cNvSpPr/>
          <p:nvPr/>
        </p:nvSpPr>
        <p:spPr>
          <a:xfrm>
            <a:off x="444427" y="4895442"/>
            <a:ext cx="1928733"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Holding pressure</a:t>
            </a:r>
          </a:p>
        </p:txBody>
      </p:sp>
      <p:sp>
        <p:nvSpPr>
          <p:cNvPr id="4104" name="矩形 4103">
            <a:extLst>
              <a:ext uri="{FF2B5EF4-FFF2-40B4-BE49-F238E27FC236}">
                <a16:creationId xmlns:a16="http://schemas.microsoft.com/office/drawing/2014/main" id="{E345D076-CC51-1243-BE5B-B999AC5B87C0}"/>
              </a:ext>
            </a:extLst>
          </p:cNvPr>
          <p:cNvSpPr/>
          <p:nvPr/>
        </p:nvSpPr>
        <p:spPr>
          <a:xfrm>
            <a:off x="7044980" y="4884532"/>
            <a:ext cx="2300630"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Thermal conductivity</a:t>
            </a:r>
          </a:p>
        </p:txBody>
      </p:sp>
      <p:sp>
        <p:nvSpPr>
          <p:cNvPr id="4105" name="矩形 4104">
            <a:extLst>
              <a:ext uri="{FF2B5EF4-FFF2-40B4-BE49-F238E27FC236}">
                <a16:creationId xmlns:a16="http://schemas.microsoft.com/office/drawing/2014/main" id="{8FFAFF5C-0ACA-F844-87F5-B640248DF050}"/>
              </a:ext>
            </a:extLst>
          </p:cNvPr>
          <p:cNvSpPr/>
          <p:nvPr/>
        </p:nvSpPr>
        <p:spPr>
          <a:xfrm>
            <a:off x="5835449" y="898104"/>
            <a:ext cx="2262158"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No flow temperature</a:t>
            </a:r>
          </a:p>
        </p:txBody>
      </p:sp>
      <p:sp>
        <p:nvSpPr>
          <p:cNvPr id="4106" name="矩形 4105">
            <a:extLst>
              <a:ext uri="{FF2B5EF4-FFF2-40B4-BE49-F238E27FC236}">
                <a16:creationId xmlns:a16="http://schemas.microsoft.com/office/drawing/2014/main" id="{084C3D56-AC2B-A743-81B2-E30DA435F3D9}"/>
              </a:ext>
            </a:extLst>
          </p:cNvPr>
          <p:cNvSpPr/>
          <p:nvPr/>
        </p:nvSpPr>
        <p:spPr>
          <a:xfrm>
            <a:off x="7617370" y="2792504"/>
            <a:ext cx="2313454"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Ejection temperature</a:t>
            </a:r>
          </a:p>
        </p:txBody>
      </p:sp>
      <p:grpSp>
        <p:nvGrpSpPr>
          <p:cNvPr id="6" name="object 123">
            <a:extLst>
              <a:ext uri="{FF2B5EF4-FFF2-40B4-BE49-F238E27FC236}">
                <a16:creationId xmlns:a16="http://schemas.microsoft.com/office/drawing/2014/main" id="{CBA9A095-32DC-3B4E-A95C-55761823E101}"/>
              </a:ext>
            </a:extLst>
          </p:cNvPr>
          <p:cNvGrpSpPr/>
          <p:nvPr/>
        </p:nvGrpSpPr>
        <p:grpSpPr>
          <a:xfrm>
            <a:off x="6475839" y="2358480"/>
            <a:ext cx="864663" cy="1006692"/>
            <a:chOff x="5075428" y="4015143"/>
            <a:chExt cx="703580" cy="819150"/>
          </a:xfrm>
        </p:grpSpPr>
        <p:sp>
          <p:nvSpPr>
            <p:cNvPr id="7" name="object 124">
              <a:extLst>
                <a:ext uri="{FF2B5EF4-FFF2-40B4-BE49-F238E27FC236}">
                  <a16:creationId xmlns:a16="http://schemas.microsoft.com/office/drawing/2014/main" id="{7BCBD9D4-667C-5C43-89F2-7D54AEDF4B35}"/>
                </a:ext>
              </a:extLst>
            </p:cNvPr>
            <p:cNvSpPr/>
            <p:nvPr/>
          </p:nvSpPr>
          <p:spPr>
            <a:xfrm>
              <a:off x="5725897" y="4448174"/>
              <a:ext cx="46990" cy="321945"/>
            </a:xfrm>
            <a:custGeom>
              <a:avLst/>
              <a:gdLst/>
              <a:ahLst/>
              <a:cxnLst/>
              <a:rect l="l" t="t" r="r" b="b"/>
              <a:pathLst>
                <a:path w="46989" h="321945">
                  <a:moveTo>
                    <a:pt x="46621" y="194779"/>
                  </a:moveTo>
                  <a:lnTo>
                    <a:pt x="0" y="194779"/>
                  </a:lnTo>
                  <a:lnTo>
                    <a:pt x="0" y="321652"/>
                  </a:lnTo>
                  <a:lnTo>
                    <a:pt x="46621" y="321652"/>
                  </a:lnTo>
                  <a:lnTo>
                    <a:pt x="46621" y="194779"/>
                  </a:lnTo>
                  <a:close/>
                </a:path>
                <a:path w="46989" h="321945">
                  <a:moveTo>
                    <a:pt x="46621" y="0"/>
                  </a:moveTo>
                  <a:lnTo>
                    <a:pt x="0" y="0"/>
                  </a:lnTo>
                  <a:lnTo>
                    <a:pt x="0" y="132549"/>
                  </a:lnTo>
                  <a:lnTo>
                    <a:pt x="46621" y="132549"/>
                  </a:lnTo>
                  <a:lnTo>
                    <a:pt x="46621" y="0"/>
                  </a:lnTo>
                  <a:close/>
                </a:path>
              </a:pathLst>
            </a:custGeom>
            <a:solidFill>
              <a:srgbClr val="005C7F"/>
            </a:solidFill>
          </p:spPr>
          <p:txBody>
            <a:bodyPr wrap="square" lIns="0" tIns="0" rIns="0" bIns="0" rtlCol="0"/>
            <a:lstStyle/>
            <a:p>
              <a:endParaRPr lang="en-GB" dirty="0"/>
            </a:p>
          </p:txBody>
        </p:sp>
        <p:sp>
          <p:nvSpPr>
            <p:cNvPr id="8" name="object 125">
              <a:extLst>
                <a:ext uri="{FF2B5EF4-FFF2-40B4-BE49-F238E27FC236}">
                  <a16:creationId xmlns:a16="http://schemas.microsoft.com/office/drawing/2014/main" id="{A970FE72-2225-E045-9AA0-E475A2EC7F59}"/>
                </a:ext>
              </a:extLst>
            </p:cNvPr>
            <p:cNvSpPr/>
            <p:nvPr/>
          </p:nvSpPr>
          <p:spPr>
            <a:xfrm>
              <a:off x="5141633" y="4473117"/>
              <a:ext cx="588010" cy="290830"/>
            </a:xfrm>
            <a:custGeom>
              <a:avLst/>
              <a:gdLst/>
              <a:ahLst/>
              <a:cxnLst/>
              <a:rect l="l" t="t" r="r" b="b"/>
              <a:pathLst>
                <a:path w="588010" h="290829">
                  <a:moveTo>
                    <a:pt x="587768" y="169837"/>
                  </a:moveTo>
                  <a:lnTo>
                    <a:pt x="0" y="169837"/>
                  </a:lnTo>
                  <a:lnTo>
                    <a:pt x="0" y="290474"/>
                  </a:lnTo>
                  <a:lnTo>
                    <a:pt x="587768" y="290474"/>
                  </a:lnTo>
                  <a:lnTo>
                    <a:pt x="587768" y="169837"/>
                  </a:lnTo>
                  <a:close/>
                </a:path>
                <a:path w="588010" h="290829">
                  <a:moveTo>
                    <a:pt x="587768" y="0"/>
                  </a:moveTo>
                  <a:lnTo>
                    <a:pt x="0" y="0"/>
                  </a:lnTo>
                  <a:lnTo>
                    <a:pt x="0" y="107607"/>
                  </a:lnTo>
                  <a:lnTo>
                    <a:pt x="587768" y="107607"/>
                  </a:lnTo>
                  <a:lnTo>
                    <a:pt x="587768" y="0"/>
                  </a:lnTo>
                  <a:close/>
                </a:path>
              </a:pathLst>
            </a:custGeom>
            <a:solidFill>
              <a:srgbClr val="88CDAA"/>
            </a:solidFill>
          </p:spPr>
          <p:txBody>
            <a:bodyPr wrap="square" lIns="0" tIns="0" rIns="0" bIns="0" rtlCol="0"/>
            <a:lstStyle/>
            <a:p>
              <a:endParaRPr lang="en-GB" dirty="0"/>
            </a:p>
          </p:txBody>
        </p:sp>
        <p:sp>
          <p:nvSpPr>
            <p:cNvPr id="9" name="object 126">
              <a:extLst>
                <a:ext uri="{FF2B5EF4-FFF2-40B4-BE49-F238E27FC236}">
                  <a16:creationId xmlns:a16="http://schemas.microsoft.com/office/drawing/2014/main" id="{EB48D06C-E3EB-9F43-B599-2748718D07EA}"/>
                </a:ext>
              </a:extLst>
            </p:cNvPr>
            <p:cNvSpPr/>
            <p:nvPr/>
          </p:nvSpPr>
          <p:spPr>
            <a:xfrm>
              <a:off x="5141633" y="4473105"/>
              <a:ext cx="588010" cy="290830"/>
            </a:xfrm>
            <a:custGeom>
              <a:avLst/>
              <a:gdLst/>
              <a:ahLst/>
              <a:cxnLst/>
              <a:rect l="l" t="t" r="r" b="b"/>
              <a:pathLst>
                <a:path w="588010" h="290829">
                  <a:moveTo>
                    <a:pt x="587768" y="290487"/>
                  </a:moveTo>
                  <a:lnTo>
                    <a:pt x="0" y="290487"/>
                  </a:lnTo>
                  <a:lnTo>
                    <a:pt x="0" y="0"/>
                  </a:lnTo>
                  <a:lnTo>
                    <a:pt x="587768" y="0"/>
                  </a:lnTo>
                  <a:lnTo>
                    <a:pt x="587768" y="290487"/>
                  </a:lnTo>
                  <a:close/>
                </a:path>
              </a:pathLst>
            </a:custGeom>
            <a:ln w="12700">
              <a:solidFill>
                <a:srgbClr val="005C7F"/>
              </a:solidFill>
            </a:ln>
          </p:spPr>
          <p:txBody>
            <a:bodyPr wrap="square" lIns="0" tIns="0" rIns="0" bIns="0" rtlCol="0"/>
            <a:lstStyle/>
            <a:p>
              <a:endParaRPr lang="en-GB" dirty="0"/>
            </a:p>
          </p:txBody>
        </p:sp>
        <p:sp>
          <p:nvSpPr>
            <p:cNvPr id="10" name="object 127">
              <a:extLst>
                <a:ext uri="{FF2B5EF4-FFF2-40B4-BE49-F238E27FC236}">
                  <a16:creationId xmlns:a16="http://schemas.microsoft.com/office/drawing/2014/main" id="{0C6CC110-23A2-164F-AF59-52212931E2B8}"/>
                </a:ext>
              </a:extLst>
            </p:cNvPr>
            <p:cNvSpPr/>
            <p:nvPr/>
          </p:nvSpPr>
          <p:spPr>
            <a:xfrm>
              <a:off x="5081778" y="4541354"/>
              <a:ext cx="569595" cy="144780"/>
            </a:xfrm>
            <a:custGeom>
              <a:avLst/>
              <a:gdLst/>
              <a:ahLst/>
              <a:cxnLst/>
              <a:rect l="l" t="t" r="r" b="b"/>
              <a:pathLst>
                <a:path w="569595" h="144779">
                  <a:moveTo>
                    <a:pt x="569569" y="101600"/>
                  </a:moveTo>
                  <a:lnTo>
                    <a:pt x="0" y="101600"/>
                  </a:lnTo>
                  <a:lnTo>
                    <a:pt x="0" y="144780"/>
                  </a:lnTo>
                  <a:lnTo>
                    <a:pt x="569569" y="144780"/>
                  </a:lnTo>
                  <a:lnTo>
                    <a:pt x="569569" y="101600"/>
                  </a:lnTo>
                  <a:close/>
                </a:path>
                <a:path w="569595" h="144779">
                  <a:moveTo>
                    <a:pt x="569569" y="0"/>
                  </a:moveTo>
                  <a:lnTo>
                    <a:pt x="0" y="0"/>
                  </a:lnTo>
                  <a:lnTo>
                    <a:pt x="0" y="39370"/>
                  </a:lnTo>
                  <a:lnTo>
                    <a:pt x="569569" y="39370"/>
                  </a:lnTo>
                  <a:lnTo>
                    <a:pt x="569569" y="0"/>
                  </a:lnTo>
                  <a:close/>
                </a:path>
              </a:pathLst>
            </a:custGeom>
            <a:solidFill>
              <a:srgbClr val="88CDAA"/>
            </a:solidFill>
          </p:spPr>
          <p:txBody>
            <a:bodyPr wrap="square" lIns="0" tIns="0" rIns="0" bIns="0" rtlCol="0"/>
            <a:lstStyle/>
            <a:p>
              <a:endParaRPr lang="en-GB" dirty="0"/>
            </a:p>
          </p:txBody>
        </p:sp>
        <p:sp>
          <p:nvSpPr>
            <p:cNvPr id="11" name="object 128">
              <a:extLst>
                <a:ext uri="{FF2B5EF4-FFF2-40B4-BE49-F238E27FC236}">
                  <a16:creationId xmlns:a16="http://schemas.microsoft.com/office/drawing/2014/main" id="{00667D44-40C4-B343-A63A-9533E0E1C03B}"/>
                </a:ext>
              </a:extLst>
            </p:cNvPr>
            <p:cNvSpPr/>
            <p:nvPr/>
          </p:nvSpPr>
          <p:spPr>
            <a:xfrm>
              <a:off x="5081778" y="4541685"/>
              <a:ext cx="690880" cy="144780"/>
            </a:xfrm>
            <a:custGeom>
              <a:avLst/>
              <a:gdLst/>
              <a:ahLst/>
              <a:cxnLst/>
              <a:rect l="l" t="t" r="r" b="b"/>
              <a:pathLst>
                <a:path w="690879" h="144779">
                  <a:moveTo>
                    <a:pt x="690752" y="39039"/>
                  </a:moveTo>
                  <a:lnTo>
                    <a:pt x="569569" y="39039"/>
                  </a:lnTo>
                  <a:lnTo>
                    <a:pt x="569569" y="0"/>
                  </a:lnTo>
                  <a:lnTo>
                    <a:pt x="0" y="0"/>
                  </a:lnTo>
                  <a:lnTo>
                    <a:pt x="0" y="144691"/>
                  </a:lnTo>
                  <a:lnTo>
                    <a:pt x="569569" y="144691"/>
                  </a:lnTo>
                  <a:lnTo>
                    <a:pt x="569569" y="100647"/>
                  </a:lnTo>
                  <a:lnTo>
                    <a:pt x="690752" y="100647"/>
                  </a:lnTo>
                  <a:lnTo>
                    <a:pt x="690752" y="39039"/>
                  </a:lnTo>
                  <a:close/>
                </a:path>
              </a:pathLst>
            </a:custGeom>
            <a:ln w="12700">
              <a:solidFill>
                <a:srgbClr val="005C7F"/>
              </a:solidFill>
            </a:ln>
          </p:spPr>
          <p:txBody>
            <a:bodyPr wrap="square" lIns="0" tIns="0" rIns="0" bIns="0" rtlCol="0"/>
            <a:lstStyle/>
            <a:p>
              <a:endParaRPr lang="en-GB" dirty="0"/>
            </a:p>
          </p:txBody>
        </p:sp>
        <p:sp>
          <p:nvSpPr>
            <p:cNvPr id="12" name="object 129">
              <a:extLst>
                <a:ext uri="{FF2B5EF4-FFF2-40B4-BE49-F238E27FC236}">
                  <a16:creationId xmlns:a16="http://schemas.microsoft.com/office/drawing/2014/main" id="{EA82C312-EA56-D04E-B4CA-3B8CBC8CDC1E}"/>
                </a:ext>
              </a:extLst>
            </p:cNvPr>
            <p:cNvSpPr/>
            <p:nvPr/>
          </p:nvSpPr>
          <p:spPr>
            <a:xfrm>
              <a:off x="5081778" y="4541354"/>
              <a:ext cx="690880" cy="144780"/>
            </a:xfrm>
            <a:custGeom>
              <a:avLst/>
              <a:gdLst/>
              <a:ahLst/>
              <a:cxnLst/>
              <a:rect l="l" t="t" r="r" b="b"/>
              <a:pathLst>
                <a:path w="690879" h="144779">
                  <a:moveTo>
                    <a:pt x="690753" y="39370"/>
                  </a:moveTo>
                  <a:lnTo>
                    <a:pt x="569569" y="39370"/>
                  </a:lnTo>
                  <a:lnTo>
                    <a:pt x="569569" y="0"/>
                  </a:lnTo>
                  <a:lnTo>
                    <a:pt x="0" y="0"/>
                  </a:lnTo>
                  <a:lnTo>
                    <a:pt x="0" y="39370"/>
                  </a:lnTo>
                  <a:lnTo>
                    <a:pt x="0" y="101600"/>
                  </a:lnTo>
                  <a:lnTo>
                    <a:pt x="0" y="144780"/>
                  </a:lnTo>
                  <a:lnTo>
                    <a:pt x="569569" y="144780"/>
                  </a:lnTo>
                  <a:lnTo>
                    <a:pt x="569569" y="101600"/>
                  </a:lnTo>
                  <a:lnTo>
                    <a:pt x="690753" y="101600"/>
                  </a:lnTo>
                  <a:lnTo>
                    <a:pt x="690753" y="39370"/>
                  </a:lnTo>
                  <a:close/>
                </a:path>
              </a:pathLst>
            </a:custGeom>
            <a:solidFill>
              <a:srgbClr val="01B196"/>
            </a:solidFill>
          </p:spPr>
          <p:txBody>
            <a:bodyPr wrap="square" lIns="0" tIns="0" rIns="0" bIns="0" rtlCol="0"/>
            <a:lstStyle/>
            <a:p>
              <a:endParaRPr lang="en-GB" dirty="0"/>
            </a:p>
          </p:txBody>
        </p:sp>
        <p:sp>
          <p:nvSpPr>
            <p:cNvPr id="13" name="object 130">
              <a:extLst>
                <a:ext uri="{FF2B5EF4-FFF2-40B4-BE49-F238E27FC236}">
                  <a16:creationId xmlns:a16="http://schemas.microsoft.com/office/drawing/2014/main" id="{73E74498-55D8-5842-85D6-8FFA5CEC084F}"/>
                </a:ext>
              </a:extLst>
            </p:cNvPr>
            <p:cNvSpPr/>
            <p:nvPr/>
          </p:nvSpPr>
          <p:spPr>
            <a:xfrm>
              <a:off x="5081778" y="4541685"/>
              <a:ext cx="690880" cy="144780"/>
            </a:xfrm>
            <a:custGeom>
              <a:avLst/>
              <a:gdLst/>
              <a:ahLst/>
              <a:cxnLst/>
              <a:rect l="l" t="t" r="r" b="b"/>
              <a:pathLst>
                <a:path w="690879" h="144779">
                  <a:moveTo>
                    <a:pt x="690752" y="39039"/>
                  </a:moveTo>
                  <a:lnTo>
                    <a:pt x="569569" y="39039"/>
                  </a:lnTo>
                  <a:lnTo>
                    <a:pt x="569569" y="0"/>
                  </a:lnTo>
                  <a:lnTo>
                    <a:pt x="0" y="0"/>
                  </a:lnTo>
                  <a:lnTo>
                    <a:pt x="0" y="144691"/>
                  </a:lnTo>
                  <a:lnTo>
                    <a:pt x="569569" y="144691"/>
                  </a:lnTo>
                  <a:lnTo>
                    <a:pt x="569569" y="100647"/>
                  </a:lnTo>
                  <a:lnTo>
                    <a:pt x="690752" y="100647"/>
                  </a:lnTo>
                  <a:lnTo>
                    <a:pt x="690752" y="39039"/>
                  </a:lnTo>
                  <a:close/>
                </a:path>
              </a:pathLst>
            </a:custGeom>
            <a:ln w="12700">
              <a:solidFill>
                <a:srgbClr val="005C7F"/>
              </a:solidFill>
            </a:ln>
          </p:spPr>
          <p:txBody>
            <a:bodyPr wrap="square" lIns="0" tIns="0" rIns="0" bIns="0" rtlCol="0"/>
            <a:lstStyle/>
            <a:p>
              <a:endParaRPr lang="en-GB" dirty="0"/>
            </a:p>
          </p:txBody>
        </p:sp>
        <p:sp>
          <p:nvSpPr>
            <p:cNvPr id="14" name="object 131">
              <a:extLst>
                <a:ext uri="{FF2B5EF4-FFF2-40B4-BE49-F238E27FC236}">
                  <a16:creationId xmlns:a16="http://schemas.microsoft.com/office/drawing/2014/main" id="{30922E95-EAB5-EA47-9E7A-D695B192FE6C}"/>
                </a:ext>
              </a:extLst>
            </p:cNvPr>
            <p:cNvSpPr/>
            <p:nvPr/>
          </p:nvSpPr>
          <p:spPr>
            <a:xfrm>
              <a:off x="5098885" y="4507166"/>
              <a:ext cx="332638" cy="206171"/>
            </a:xfrm>
            <a:prstGeom prst="rect">
              <a:avLst/>
            </a:prstGeom>
            <a:blipFill>
              <a:blip r:embed="rId9" cstate="print"/>
              <a:stretch>
                <a:fillRect/>
              </a:stretch>
            </a:blipFill>
          </p:spPr>
          <p:txBody>
            <a:bodyPr wrap="square" lIns="0" tIns="0" rIns="0" bIns="0" rtlCol="0"/>
            <a:lstStyle/>
            <a:p>
              <a:endParaRPr lang="en-GB" dirty="0"/>
            </a:p>
          </p:txBody>
        </p:sp>
        <p:sp>
          <p:nvSpPr>
            <p:cNvPr id="15" name="object 132">
              <a:extLst>
                <a:ext uri="{FF2B5EF4-FFF2-40B4-BE49-F238E27FC236}">
                  <a16:creationId xmlns:a16="http://schemas.microsoft.com/office/drawing/2014/main" id="{3733E498-EE30-0844-BE10-E4CCDB532690}"/>
                </a:ext>
              </a:extLst>
            </p:cNvPr>
            <p:cNvSpPr/>
            <p:nvPr/>
          </p:nvSpPr>
          <p:spPr>
            <a:xfrm>
              <a:off x="5141633" y="4380064"/>
              <a:ext cx="593090" cy="118110"/>
            </a:xfrm>
            <a:custGeom>
              <a:avLst/>
              <a:gdLst/>
              <a:ahLst/>
              <a:cxnLst/>
              <a:rect l="l" t="t" r="r" b="b"/>
              <a:pathLst>
                <a:path w="593089" h="118110">
                  <a:moveTo>
                    <a:pt x="224675" y="0"/>
                  </a:moveTo>
                  <a:lnTo>
                    <a:pt x="12" y="0"/>
                  </a:lnTo>
                  <a:lnTo>
                    <a:pt x="12" y="49923"/>
                  </a:lnTo>
                  <a:lnTo>
                    <a:pt x="224675" y="49923"/>
                  </a:lnTo>
                  <a:lnTo>
                    <a:pt x="224675" y="0"/>
                  </a:lnTo>
                  <a:close/>
                </a:path>
                <a:path w="593089" h="118110">
                  <a:moveTo>
                    <a:pt x="592937" y="68084"/>
                  </a:moveTo>
                  <a:lnTo>
                    <a:pt x="0" y="68084"/>
                  </a:lnTo>
                  <a:lnTo>
                    <a:pt x="0" y="118021"/>
                  </a:lnTo>
                  <a:lnTo>
                    <a:pt x="592937" y="118021"/>
                  </a:lnTo>
                  <a:lnTo>
                    <a:pt x="592937" y="68084"/>
                  </a:lnTo>
                  <a:close/>
                </a:path>
              </a:pathLst>
            </a:custGeom>
            <a:solidFill>
              <a:srgbClr val="005C7F"/>
            </a:solidFill>
          </p:spPr>
          <p:txBody>
            <a:bodyPr wrap="square" lIns="0" tIns="0" rIns="0" bIns="0" rtlCol="0"/>
            <a:lstStyle/>
            <a:p>
              <a:endParaRPr lang="en-GB" dirty="0"/>
            </a:p>
          </p:txBody>
        </p:sp>
        <p:sp>
          <p:nvSpPr>
            <p:cNvPr id="16" name="object 133">
              <a:extLst>
                <a:ext uri="{FF2B5EF4-FFF2-40B4-BE49-F238E27FC236}">
                  <a16:creationId xmlns:a16="http://schemas.microsoft.com/office/drawing/2014/main" id="{5074AB29-F372-3844-8401-8D2619FAAB84}"/>
                </a:ext>
              </a:extLst>
            </p:cNvPr>
            <p:cNvSpPr/>
            <p:nvPr/>
          </p:nvSpPr>
          <p:spPr>
            <a:xfrm>
              <a:off x="5398071" y="4021493"/>
              <a:ext cx="293370" cy="513080"/>
            </a:xfrm>
            <a:custGeom>
              <a:avLst/>
              <a:gdLst/>
              <a:ahLst/>
              <a:cxnLst/>
              <a:rect l="l" t="t" r="r" b="b"/>
              <a:pathLst>
                <a:path w="293370" h="513079">
                  <a:moveTo>
                    <a:pt x="292747" y="0"/>
                  </a:moveTo>
                  <a:lnTo>
                    <a:pt x="0" y="0"/>
                  </a:lnTo>
                  <a:lnTo>
                    <a:pt x="129349" y="256438"/>
                  </a:lnTo>
                  <a:lnTo>
                    <a:pt x="129349" y="512876"/>
                  </a:lnTo>
                  <a:lnTo>
                    <a:pt x="159981" y="512876"/>
                  </a:lnTo>
                  <a:lnTo>
                    <a:pt x="159981" y="256438"/>
                  </a:lnTo>
                  <a:lnTo>
                    <a:pt x="292747" y="0"/>
                  </a:lnTo>
                  <a:close/>
                </a:path>
              </a:pathLst>
            </a:custGeom>
            <a:solidFill>
              <a:srgbClr val="88CDAA"/>
            </a:solidFill>
          </p:spPr>
          <p:txBody>
            <a:bodyPr wrap="square" lIns="0" tIns="0" rIns="0" bIns="0" rtlCol="0"/>
            <a:lstStyle/>
            <a:p>
              <a:endParaRPr lang="en-GB" dirty="0"/>
            </a:p>
          </p:txBody>
        </p:sp>
        <p:sp>
          <p:nvSpPr>
            <p:cNvPr id="17" name="object 134">
              <a:extLst>
                <a:ext uri="{FF2B5EF4-FFF2-40B4-BE49-F238E27FC236}">
                  <a16:creationId xmlns:a16="http://schemas.microsoft.com/office/drawing/2014/main" id="{DAD832D2-102C-CA4F-9AD0-DD74420FAEC5}"/>
                </a:ext>
              </a:extLst>
            </p:cNvPr>
            <p:cNvSpPr/>
            <p:nvPr/>
          </p:nvSpPr>
          <p:spPr>
            <a:xfrm>
              <a:off x="5398071" y="4021493"/>
              <a:ext cx="293370" cy="513080"/>
            </a:xfrm>
            <a:custGeom>
              <a:avLst/>
              <a:gdLst/>
              <a:ahLst/>
              <a:cxnLst/>
              <a:rect l="l" t="t" r="r" b="b"/>
              <a:pathLst>
                <a:path w="293370" h="513079">
                  <a:moveTo>
                    <a:pt x="0" y="0"/>
                  </a:moveTo>
                  <a:lnTo>
                    <a:pt x="129349" y="256438"/>
                  </a:lnTo>
                  <a:lnTo>
                    <a:pt x="129349" y="512876"/>
                  </a:lnTo>
                  <a:lnTo>
                    <a:pt x="159981" y="512876"/>
                  </a:lnTo>
                  <a:lnTo>
                    <a:pt x="159981" y="256438"/>
                  </a:lnTo>
                  <a:lnTo>
                    <a:pt x="292747" y="0"/>
                  </a:lnTo>
                  <a:lnTo>
                    <a:pt x="0" y="0"/>
                  </a:lnTo>
                  <a:close/>
                </a:path>
              </a:pathLst>
            </a:custGeom>
            <a:ln w="12700">
              <a:solidFill>
                <a:srgbClr val="005C7F"/>
              </a:solidFill>
            </a:ln>
          </p:spPr>
          <p:txBody>
            <a:bodyPr wrap="square" lIns="0" tIns="0" rIns="0" bIns="0" rtlCol="0"/>
            <a:lstStyle/>
            <a:p>
              <a:endParaRPr lang="en-GB" dirty="0"/>
            </a:p>
          </p:txBody>
        </p:sp>
        <p:sp>
          <p:nvSpPr>
            <p:cNvPr id="18" name="object 135">
              <a:extLst>
                <a:ext uri="{FF2B5EF4-FFF2-40B4-BE49-F238E27FC236}">
                  <a16:creationId xmlns:a16="http://schemas.microsoft.com/office/drawing/2014/main" id="{E83A174C-B04E-B641-8119-59D248AC6EB9}"/>
                </a:ext>
              </a:extLst>
            </p:cNvPr>
            <p:cNvSpPr/>
            <p:nvPr/>
          </p:nvSpPr>
          <p:spPr>
            <a:xfrm>
              <a:off x="5398071" y="4021493"/>
              <a:ext cx="293370" cy="513080"/>
            </a:xfrm>
            <a:custGeom>
              <a:avLst/>
              <a:gdLst/>
              <a:ahLst/>
              <a:cxnLst/>
              <a:rect l="l" t="t" r="r" b="b"/>
              <a:pathLst>
                <a:path w="293370" h="513079">
                  <a:moveTo>
                    <a:pt x="292747" y="0"/>
                  </a:moveTo>
                  <a:lnTo>
                    <a:pt x="0" y="0"/>
                  </a:lnTo>
                  <a:lnTo>
                    <a:pt x="129349" y="256438"/>
                  </a:lnTo>
                  <a:lnTo>
                    <a:pt x="129349" y="512876"/>
                  </a:lnTo>
                  <a:lnTo>
                    <a:pt x="159981" y="512876"/>
                  </a:lnTo>
                  <a:lnTo>
                    <a:pt x="159981" y="256438"/>
                  </a:lnTo>
                  <a:lnTo>
                    <a:pt x="292747" y="0"/>
                  </a:lnTo>
                  <a:close/>
                </a:path>
              </a:pathLst>
            </a:custGeom>
            <a:solidFill>
              <a:srgbClr val="00B050"/>
            </a:solidFill>
          </p:spPr>
          <p:txBody>
            <a:bodyPr wrap="square" lIns="0" tIns="0" rIns="0" bIns="0" rtlCol="0"/>
            <a:lstStyle/>
            <a:p>
              <a:endParaRPr lang="en-GB" dirty="0"/>
            </a:p>
          </p:txBody>
        </p:sp>
        <p:sp>
          <p:nvSpPr>
            <p:cNvPr id="19" name="object 136">
              <a:extLst>
                <a:ext uri="{FF2B5EF4-FFF2-40B4-BE49-F238E27FC236}">
                  <a16:creationId xmlns:a16="http://schemas.microsoft.com/office/drawing/2014/main" id="{838A56B6-51B2-1941-BB87-336244F16631}"/>
                </a:ext>
              </a:extLst>
            </p:cNvPr>
            <p:cNvSpPr/>
            <p:nvPr/>
          </p:nvSpPr>
          <p:spPr>
            <a:xfrm>
              <a:off x="5398071" y="4021493"/>
              <a:ext cx="293370" cy="513080"/>
            </a:xfrm>
            <a:custGeom>
              <a:avLst/>
              <a:gdLst/>
              <a:ahLst/>
              <a:cxnLst/>
              <a:rect l="l" t="t" r="r" b="b"/>
              <a:pathLst>
                <a:path w="293370" h="513079">
                  <a:moveTo>
                    <a:pt x="0" y="0"/>
                  </a:moveTo>
                  <a:lnTo>
                    <a:pt x="129349" y="256438"/>
                  </a:lnTo>
                  <a:lnTo>
                    <a:pt x="129349" y="512876"/>
                  </a:lnTo>
                  <a:lnTo>
                    <a:pt x="159981" y="512876"/>
                  </a:lnTo>
                  <a:lnTo>
                    <a:pt x="159981" y="256438"/>
                  </a:lnTo>
                  <a:lnTo>
                    <a:pt x="292747" y="0"/>
                  </a:lnTo>
                  <a:lnTo>
                    <a:pt x="0" y="0"/>
                  </a:lnTo>
                  <a:close/>
                </a:path>
              </a:pathLst>
            </a:custGeom>
            <a:ln w="12700">
              <a:solidFill>
                <a:srgbClr val="005C7F"/>
              </a:solidFill>
            </a:ln>
          </p:spPr>
          <p:txBody>
            <a:bodyPr wrap="square" lIns="0" tIns="0" rIns="0" bIns="0" rtlCol="0"/>
            <a:lstStyle/>
            <a:p>
              <a:endParaRPr lang="en-GB" dirty="0"/>
            </a:p>
          </p:txBody>
        </p:sp>
        <p:sp>
          <p:nvSpPr>
            <p:cNvPr id="20" name="object 137">
              <a:extLst>
                <a:ext uri="{FF2B5EF4-FFF2-40B4-BE49-F238E27FC236}">
                  <a16:creationId xmlns:a16="http://schemas.microsoft.com/office/drawing/2014/main" id="{709E12A5-D8A8-3C42-9DAB-29C2B7B13CED}"/>
                </a:ext>
              </a:extLst>
            </p:cNvPr>
            <p:cNvSpPr/>
            <p:nvPr/>
          </p:nvSpPr>
          <p:spPr>
            <a:xfrm>
              <a:off x="5141633" y="4713681"/>
              <a:ext cx="588010" cy="120650"/>
            </a:xfrm>
            <a:custGeom>
              <a:avLst/>
              <a:gdLst/>
              <a:ahLst/>
              <a:cxnLst/>
              <a:rect l="l" t="t" r="r" b="b"/>
              <a:pathLst>
                <a:path w="588010" h="120650">
                  <a:moveTo>
                    <a:pt x="224675" y="70345"/>
                  </a:moveTo>
                  <a:lnTo>
                    <a:pt x="12" y="70345"/>
                  </a:lnTo>
                  <a:lnTo>
                    <a:pt x="12" y="120256"/>
                  </a:lnTo>
                  <a:lnTo>
                    <a:pt x="224675" y="120256"/>
                  </a:lnTo>
                  <a:lnTo>
                    <a:pt x="224675" y="70345"/>
                  </a:lnTo>
                  <a:close/>
                </a:path>
                <a:path w="588010" h="120650">
                  <a:moveTo>
                    <a:pt x="587768" y="0"/>
                  </a:moveTo>
                  <a:lnTo>
                    <a:pt x="0" y="0"/>
                  </a:lnTo>
                  <a:lnTo>
                    <a:pt x="0" y="49911"/>
                  </a:lnTo>
                  <a:lnTo>
                    <a:pt x="587768" y="49911"/>
                  </a:lnTo>
                  <a:lnTo>
                    <a:pt x="587768" y="0"/>
                  </a:lnTo>
                  <a:close/>
                </a:path>
              </a:pathLst>
            </a:custGeom>
            <a:solidFill>
              <a:srgbClr val="005C7F"/>
            </a:solidFill>
          </p:spPr>
          <p:txBody>
            <a:bodyPr wrap="square" lIns="0" tIns="0" rIns="0" bIns="0" rtlCol="0"/>
            <a:lstStyle/>
            <a:p>
              <a:endParaRPr lang="en-GB" dirty="0"/>
            </a:p>
          </p:txBody>
        </p:sp>
        <p:sp>
          <p:nvSpPr>
            <p:cNvPr id="21" name="object 138">
              <a:extLst>
                <a:ext uri="{FF2B5EF4-FFF2-40B4-BE49-F238E27FC236}">
                  <a16:creationId xmlns:a16="http://schemas.microsoft.com/office/drawing/2014/main" id="{CEFF0AF6-2098-F240-A4FE-03C3E817D17E}"/>
                </a:ext>
              </a:extLst>
            </p:cNvPr>
            <p:cNvSpPr/>
            <p:nvPr/>
          </p:nvSpPr>
          <p:spPr>
            <a:xfrm>
              <a:off x="5373954" y="4507166"/>
              <a:ext cx="238086" cy="204635"/>
            </a:xfrm>
            <a:prstGeom prst="rect">
              <a:avLst/>
            </a:prstGeom>
            <a:blipFill>
              <a:blip r:embed="rId10" cstate="print"/>
              <a:stretch>
                <a:fillRect/>
              </a:stretch>
            </a:blipFill>
          </p:spPr>
          <p:txBody>
            <a:bodyPr wrap="square" lIns="0" tIns="0" rIns="0" bIns="0" rtlCol="0"/>
            <a:lstStyle/>
            <a:p>
              <a:endParaRPr lang="en-GB" dirty="0"/>
            </a:p>
          </p:txBody>
        </p:sp>
      </p:grpSp>
      <p:pic>
        <p:nvPicPr>
          <p:cNvPr id="143" name="Picture 2" descr="Lego Brick Icons - Download Free Vector Icons | Noun Project">
            <a:extLst>
              <a:ext uri="{FF2B5EF4-FFF2-40B4-BE49-F238E27FC236}">
                <a16:creationId xmlns:a16="http://schemas.microsoft.com/office/drawing/2014/main" id="{DB66556B-C3F4-2B4F-B19C-A118B3AB2CD9}"/>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2661" y="2730745"/>
            <a:ext cx="1224298" cy="1224298"/>
          </a:xfrm>
          <a:prstGeom prst="rect">
            <a:avLst/>
          </a:prstGeom>
          <a:noFill/>
          <a:extLst>
            <a:ext uri="{909E8E84-426E-40DD-AFC4-6F175D3DCCD1}">
              <a14:hiddenFill xmlns:a14="http://schemas.microsoft.com/office/drawing/2010/main">
                <a:solidFill>
                  <a:srgbClr val="FFFFFF"/>
                </a:solidFill>
              </a14:hiddenFill>
            </a:ext>
          </a:extLst>
        </p:spPr>
      </p:pic>
      <p:sp>
        <p:nvSpPr>
          <p:cNvPr id="144" name="矩形 143">
            <a:extLst>
              <a:ext uri="{FF2B5EF4-FFF2-40B4-BE49-F238E27FC236}">
                <a16:creationId xmlns:a16="http://schemas.microsoft.com/office/drawing/2014/main" id="{E1A09BF3-0AE6-3546-9306-E55B14C813AF}"/>
              </a:ext>
            </a:extLst>
          </p:cNvPr>
          <p:cNvSpPr/>
          <p:nvPr/>
        </p:nvSpPr>
        <p:spPr>
          <a:xfrm>
            <a:off x="4205854" y="3835602"/>
            <a:ext cx="1710725" cy="369332"/>
          </a:xfrm>
          <a:prstGeom prst="rect">
            <a:avLst/>
          </a:prstGeom>
        </p:spPr>
        <p:txBody>
          <a:bodyPr wrap="none">
            <a:spAutoFit/>
          </a:bodyPr>
          <a:lstStyle/>
          <a:p>
            <a:r>
              <a:rPr lang="en-GB" altLang="zh-CN" dirty="0">
                <a:latin typeface="Arial" panose="020B0604020202020204" pitchFamily="34" charset="0"/>
                <a:ea typeface="Times New Roman" panose="02020603050405020304" pitchFamily="18" charset="0"/>
              </a:rPr>
              <a:t>Product quality</a:t>
            </a:r>
          </a:p>
        </p:txBody>
      </p:sp>
      <p:sp>
        <p:nvSpPr>
          <p:cNvPr id="4109" name="文本框 4108">
            <a:extLst>
              <a:ext uri="{FF2B5EF4-FFF2-40B4-BE49-F238E27FC236}">
                <a16:creationId xmlns:a16="http://schemas.microsoft.com/office/drawing/2014/main" id="{F3F994E3-9FBD-A040-8EF1-183ACFCF31B0}"/>
              </a:ext>
            </a:extLst>
          </p:cNvPr>
          <p:cNvSpPr txBox="1"/>
          <p:nvPr/>
        </p:nvSpPr>
        <p:spPr bwMode="auto">
          <a:xfrm>
            <a:off x="171294" y="5283735"/>
            <a:ext cx="3464656" cy="1036489"/>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sz="1600" dirty="0"/>
              <a:t>Packing molecules </a:t>
            </a:r>
            <a:r>
              <a:rPr lang="en-GB" altLang="zh-CN" sz="1600" dirty="0">
                <a:latin typeface="Arial" panose="020B0604020202020204" pitchFamily="34" charset="0"/>
              </a:rPr>
              <a:t>together </a:t>
            </a:r>
          </a:p>
          <a:p>
            <a:pPr>
              <a:buClr>
                <a:srgbClr val="00AC5B"/>
              </a:buClr>
            </a:pPr>
            <a:r>
              <a:rPr lang="en-GB" altLang="zh-CN" sz="1600" dirty="0">
                <a:latin typeface="Arial" panose="020B0604020202020204" pitchFamily="34" charset="0"/>
              </a:rPr>
              <a:t>     in an orderly fashion </a:t>
            </a:r>
          </a:p>
          <a:p>
            <a:pPr marL="266700" indent="-266700">
              <a:buClr>
                <a:srgbClr val="00AC5B"/>
              </a:buClr>
              <a:buFont typeface="Wingdings" panose="05000000000000000000" pitchFamily="2" charset="2"/>
              <a:buChar char="§"/>
            </a:pPr>
            <a:r>
              <a:rPr lang="en-GB" altLang="zh-CN" sz="1600" dirty="0"/>
              <a:t>Shrinkage compensation</a:t>
            </a:r>
            <a:endParaRPr kumimoji="1" lang="en-GB" altLang="zh-CN" sz="1600" dirty="0">
              <a:solidFill>
                <a:prstClr val="black"/>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6B4406F-7D0B-0D49-AC6C-3BAC16EAE89F}"/>
              </a:ext>
            </a:extLst>
          </p:cNvPr>
          <p:cNvSpPr txBox="1"/>
          <p:nvPr/>
        </p:nvSpPr>
        <p:spPr bwMode="auto">
          <a:xfrm>
            <a:off x="156589" y="3066367"/>
            <a:ext cx="3357899" cy="381142"/>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sz="1600" dirty="0"/>
              <a:t>Related to part weight</a:t>
            </a:r>
            <a:endParaRPr kumimoji="1" lang="en-GB" altLang="zh-CN" sz="1600" dirty="0">
              <a:solidFill>
                <a:prstClr val="black"/>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BDF104CE-E761-FD45-A6E4-173CC43865FB}"/>
              </a:ext>
            </a:extLst>
          </p:cNvPr>
          <p:cNvSpPr txBox="1"/>
          <p:nvPr/>
        </p:nvSpPr>
        <p:spPr bwMode="auto">
          <a:xfrm>
            <a:off x="5564640" y="1288402"/>
            <a:ext cx="4947392" cy="381142"/>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sz="1600" dirty="0">
                <a:latin typeface="Arial" panose="020B0604020202020204" pitchFamily="34" charset="0"/>
              </a:rPr>
              <a:t>Material stops flowing below certain temp.</a:t>
            </a:r>
          </a:p>
          <a:p>
            <a:pPr marL="266700" indent="-266700">
              <a:buClr>
                <a:srgbClr val="00AC5B"/>
              </a:buClr>
              <a:buFont typeface="Wingdings" panose="05000000000000000000" pitchFamily="2" charset="2"/>
              <a:buChar char="§"/>
            </a:pPr>
            <a:r>
              <a:rPr lang="en-GB" altLang="zh-CN" sz="1600" dirty="0"/>
              <a:t>Defining the amount of entering material</a:t>
            </a:r>
            <a:endParaRPr kumimoji="1" lang="en-GB" altLang="zh-CN" sz="1600" dirty="0">
              <a:solidFill>
                <a:prstClr val="black"/>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A287D751-EFA3-EC4C-94C2-526308EB02E2}"/>
              </a:ext>
            </a:extLst>
          </p:cNvPr>
          <p:cNvSpPr txBox="1"/>
          <p:nvPr/>
        </p:nvSpPr>
        <p:spPr bwMode="auto">
          <a:xfrm>
            <a:off x="7383769" y="3138983"/>
            <a:ext cx="2465911" cy="381142"/>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sz="1600" dirty="0"/>
              <a:t>Influence shrinkage</a:t>
            </a:r>
            <a:endParaRPr kumimoji="1" lang="en-GB" altLang="zh-CN" sz="1600" dirty="0">
              <a:solidFill>
                <a:prstClr val="black"/>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A6926FBF-45EB-0947-8FED-E12D96BB4E43}"/>
              </a:ext>
            </a:extLst>
          </p:cNvPr>
          <p:cNvSpPr txBox="1"/>
          <p:nvPr/>
        </p:nvSpPr>
        <p:spPr bwMode="auto">
          <a:xfrm>
            <a:off x="6760286" y="5208158"/>
            <a:ext cx="4457584" cy="381142"/>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sz="1600" dirty="0"/>
              <a:t>Temperature distribution</a:t>
            </a:r>
          </a:p>
          <a:p>
            <a:pPr marL="266700" indent="-266700">
              <a:buClr>
                <a:srgbClr val="00AC5B"/>
              </a:buClr>
              <a:buFont typeface="Wingdings" panose="05000000000000000000" pitchFamily="2" charset="2"/>
              <a:buChar char="§"/>
            </a:pPr>
            <a:r>
              <a:rPr lang="en-GB" altLang="zh-CN" sz="1600" dirty="0"/>
              <a:t>Warpage of the mould </a:t>
            </a:r>
            <a:endParaRPr kumimoji="1" lang="en-GB" altLang="zh-CN" sz="1600" dirty="0">
              <a:solidFill>
                <a:prstClr val="black"/>
              </a:solidFill>
              <a:latin typeface="Arial" panose="020B0604020202020204" pitchFamily="34" charset="0"/>
              <a:cs typeface="Arial" panose="020B0604020202020204" pitchFamily="34" charset="0"/>
            </a:endParaRPr>
          </a:p>
        </p:txBody>
      </p:sp>
      <p:sp>
        <p:nvSpPr>
          <p:cNvPr id="150" name="Textfeld 11">
            <a:extLst>
              <a:ext uri="{FF2B5EF4-FFF2-40B4-BE49-F238E27FC236}">
                <a16:creationId xmlns:a16="http://schemas.microsoft.com/office/drawing/2014/main" id="{0BD89B0A-46E5-B44B-8F86-7B25044AAD8B}"/>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GB" sz="1400" dirty="0">
                <a:solidFill>
                  <a:schemeClr val="bg1">
                    <a:lumMod val="50000"/>
                  </a:schemeClr>
                </a:solidFill>
                <a:latin typeface="Arial" panose="020B0604020202020204" pitchFamily="34" charset="0"/>
                <a:cs typeface="Arial" panose="020B0604020202020204" pitchFamily="34" charset="0"/>
              </a:rPr>
              <a:t>9</a:t>
            </a:r>
            <a:endParaRPr lang="en-GB"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1594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标题 271">
            <a:extLst>
              <a:ext uri="{FF2B5EF4-FFF2-40B4-BE49-F238E27FC236}">
                <a16:creationId xmlns:a16="http://schemas.microsoft.com/office/drawing/2014/main" id="{9FF483EF-7A44-FB4E-9862-DD0058FA5B3F}"/>
              </a:ext>
            </a:extLst>
          </p:cNvPr>
          <p:cNvSpPr>
            <a:spLocks noGrp="1"/>
          </p:cNvSpPr>
          <p:nvPr>
            <p:ph type="title"/>
          </p:nvPr>
        </p:nvSpPr>
        <p:spPr/>
        <p:txBody>
          <a:bodyPr/>
          <a:lstStyle/>
          <a:p>
            <a:r>
              <a:rPr lang="en-GB" dirty="0"/>
              <a:t>Summary of the dataset</a:t>
            </a:r>
          </a:p>
        </p:txBody>
      </p:sp>
      <p:sp>
        <p:nvSpPr>
          <p:cNvPr id="274" name="TextBox 98">
            <a:extLst>
              <a:ext uri="{FF2B5EF4-FFF2-40B4-BE49-F238E27FC236}">
                <a16:creationId xmlns:a16="http://schemas.microsoft.com/office/drawing/2014/main" id="{A179AB59-A7FA-904C-ACE5-51904F9567BC}"/>
              </a:ext>
            </a:extLst>
          </p:cNvPr>
          <p:cNvSpPr txBox="1"/>
          <p:nvPr/>
        </p:nvSpPr>
        <p:spPr>
          <a:xfrm>
            <a:off x="308083" y="2584829"/>
            <a:ext cx="2274116" cy="276999"/>
          </a:xfrm>
          <a:prstGeom prst="rect">
            <a:avLst/>
          </a:prstGeom>
          <a:noFill/>
        </p:spPr>
        <p:txBody>
          <a:bodyPr wrap="square" lIns="0" tIns="0" rIns="0" bIns="0" rtlCol="0">
            <a:spAutoFit/>
          </a:bodyPr>
          <a:lstStyle/>
          <a:p>
            <a:pPr marL="0">
              <a:lnSpc>
                <a:spcPct val="100000"/>
              </a:lnSpc>
            </a:pPr>
            <a:r>
              <a:rPr lang="en-US" altLang="zh-CN" b="1" spc="-5" dirty="0">
                <a:solidFill>
                  <a:srgbClr val="000000"/>
                </a:solidFill>
                <a:latin typeface="Arial"/>
                <a:ea typeface="Arial"/>
              </a:rPr>
              <a:t>6 m</a:t>
            </a:r>
            <a:r>
              <a:rPr lang="en-US" altLang="zh-CN" sz="1800" b="1" spc="-5" dirty="0">
                <a:solidFill>
                  <a:srgbClr val="000000"/>
                </a:solidFill>
                <a:latin typeface="Arial"/>
                <a:ea typeface="Arial"/>
              </a:rPr>
              <a:t>a</a:t>
            </a:r>
            <a:r>
              <a:rPr lang="en-US" altLang="zh-CN" sz="1800" b="1" dirty="0">
                <a:solidFill>
                  <a:srgbClr val="000000"/>
                </a:solidFill>
                <a:latin typeface="Arial"/>
                <a:ea typeface="Arial"/>
              </a:rPr>
              <a:t>chine</a:t>
            </a:r>
            <a:r>
              <a:rPr lang="en-US" altLang="zh-CN" b="1" dirty="0">
                <a:solidFill>
                  <a:srgbClr val="000000"/>
                </a:solidFill>
                <a:latin typeface="Arial"/>
                <a:ea typeface="Arial"/>
              </a:rPr>
              <a:t> </a:t>
            </a:r>
            <a:r>
              <a:rPr lang="en-US" altLang="zh-CN" sz="1800" b="1" spc="-5" dirty="0">
                <a:solidFill>
                  <a:srgbClr val="000000"/>
                </a:solidFill>
                <a:latin typeface="Arial"/>
                <a:ea typeface="Arial"/>
              </a:rPr>
              <a:t>se</a:t>
            </a:r>
            <a:r>
              <a:rPr lang="en-US" altLang="zh-CN" sz="1800" b="1" dirty="0">
                <a:solidFill>
                  <a:srgbClr val="000000"/>
                </a:solidFill>
                <a:latin typeface="Arial"/>
                <a:ea typeface="Arial"/>
              </a:rPr>
              <a:t>ttings</a:t>
            </a:r>
          </a:p>
        </p:txBody>
      </p:sp>
      <p:sp>
        <p:nvSpPr>
          <p:cNvPr id="275" name="TextBox 99">
            <a:extLst>
              <a:ext uri="{FF2B5EF4-FFF2-40B4-BE49-F238E27FC236}">
                <a16:creationId xmlns:a16="http://schemas.microsoft.com/office/drawing/2014/main" id="{3534238F-4387-5946-98EE-1D9B1ED2A633}"/>
              </a:ext>
            </a:extLst>
          </p:cNvPr>
          <p:cNvSpPr txBox="1"/>
          <p:nvPr/>
        </p:nvSpPr>
        <p:spPr>
          <a:xfrm>
            <a:off x="7526998" y="3543092"/>
            <a:ext cx="1996008" cy="276999"/>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Product</a:t>
            </a:r>
            <a:r>
              <a:rPr lang="en-US" altLang="zh-CN" sz="1800" b="1" spc="-245" dirty="0">
                <a:solidFill>
                  <a:srgbClr val="000000"/>
                </a:solidFill>
                <a:latin typeface="Arial"/>
                <a:cs typeface="Arial"/>
              </a:rPr>
              <a:t> </a:t>
            </a:r>
            <a:r>
              <a:rPr lang="en-US" altLang="zh-CN" sz="1800" b="1" spc="30" dirty="0">
                <a:solidFill>
                  <a:srgbClr val="000000"/>
                </a:solidFill>
                <a:latin typeface="Arial"/>
                <a:ea typeface="Arial"/>
              </a:rPr>
              <a:t>quality</a:t>
            </a:r>
            <a:endParaRPr lang="en-US" altLang="zh-CN" sz="1800" b="1" dirty="0">
              <a:solidFill>
                <a:srgbClr val="000000"/>
              </a:solidFill>
              <a:latin typeface="Arial"/>
              <a:ea typeface="Arial"/>
            </a:endParaRPr>
          </a:p>
        </p:txBody>
      </p:sp>
      <p:grpSp>
        <p:nvGrpSpPr>
          <p:cNvPr id="276" name="组合 2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ACDED0A-F4DD-F242-8135-FE70FFDADA60}"/>
              </a:ext>
            </a:extLst>
          </p:cNvPr>
          <p:cNvGrpSpPr>
            <a:grpSpLocks noChangeAspect="1"/>
          </p:cNvGrpSpPr>
          <p:nvPr/>
        </p:nvGrpSpPr>
        <p:grpSpPr>
          <a:xfrm>
            <a:off x="2697742" y="1916790"/>
            <a:ext cx="1019371" cy="1190923"/>
            <a:chOff x="4143375" y="1147763"/>
            <a:chExt cx="3905250" cy="4562475"/>
          </a:xfrm>
        </p:grpSpPr>
        <p:sp>
          <p:nvSpPr>
            <p:cNvPr id="277" name="ï$ḻîḋê">
              <a:extLst>
                <a:ext uri="{FF2B5EF4-FFF2-40B4-BE49-F238E27FC236}">
                  <a16:creationId xmlns:a16="http://schemas.microsoft.com/office/drawing/2014/main" id="{F2129896-1F03-1542-94A8-482387B01527}"/>
                </a:ext>
              </a:extLst>
            </p:cNvPr>
            <p:cNvSpPr/>
            <p:nvPr/>
          </p:nvSpPr>
          <p:spPr bwMode="auto">
            <a:xfrm>
              <a:off x="4143375" y="1147763"/>
              <a:ext cx="39052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8" name="ï$líďê">
              <a:extLst>
                <a:ext uri="{FF2B5EF4-FFF2-40B4-BE49-F238E27FC236}">
                  <a16:creationId xmlns:a16="http://schemas.microsoft.com/office/drawing/2014/main" id="{8A33AF1F-F690-4C42-9DC3-A37271246D3B}"/>
                </a:ext>
              </a:extLst>
            </p:cNvPr>
            <p:cNvSpPr/>
            <p:nvPr/>
          </p:nvSpPr>
          <p:spPr bwMode="auto">
            <a:xfrm>
              <a:off x="4675188" y="2573338"/>
              <a:ext cx="2935288" cy="3135313"/>
            </a:xfrm>
            <a:custGeom>
              <a:avLst/>
              <a:gdLst>
                <a:gd name="T0" fmla="*/ 1305 w 1369"/>
                <a:gd name="T1" fmla="*/ 1763 h 1763"/>
                <a:gd name="T2" fmla="*/ 65 w 1369"/>
                <a:gd name="T3" fmla="*/ 1763 h 1763"/>
                <a:gd name="T4" fmla="*/ 0 w 1369"/>
                <a:gd name="T5" fmla="*/ 1699 h 1763"/>
                <a:gd name="T6" fmla="*/ 0 w 1369"/>
                <a:gd name="T7" fmla="*/ 684 h 1763"/>
                <a:gd name="T8" fmla="*/ 685 w 1369"/>
                <a:gd name="T9" fmla="*/ 0 h 1763"/>
                <a:gd name="T10" fmla="*/ 685 w 1369"/>
                <a:gd name="T11" fmla="*/ 0 h 1763"/>
                <a:gd name="T12" fmla="*/ 1369 w 1369"/>
                <a:gd name="T13" fmla="*/ 684 h 1763"/>
                <a:gd name="T14" fmla="*/ 1369 w 1369"/>
                <a:gd name="T15" fmla="*/ 1699 h 1763"/>
                <a:gd name="T16" fmla="*/ 1305 w 1369"/>
                <a:gd name="T17" fmla="*/ 1763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9" h="1763">
                  <a:moveTo>
                    <a:pt x="1305" y="1763"/>
                  </a:moveTo>
                  <a:cubicBezTo>
                    <a:pt x="65" y="1763"/>
                    <a:pt x="65" y="1763"/>
                    <a:pt x="65" y="1763"/>
                  </a:cubicBezTo>
                  <a:cubicBezTo>
                    <a:pt x="29" y="1763"/>
                    <a:pt x="0" y="1734"/>
                    <a:pt x="0" y="1699"/>
                  </a:cubicBezTo>
                  <a:cubicBezTo>
                    <a:pt x="0" y="684"/>
                    <a:pt x="0" y="684"/>
                    <a:pt x="0" y="684"/>
                  </a:cubicBezTo>
                  <a:cubicBezTo>
                    <a:pt x="0" y="307"/>
                    <a:pt x="308" y="0"/>
                    <a:pt x="685" y="0"/>
                  </a:cubicBezTo>
                  <a:cubicBezTo>
                    <a:pt x="685" y="0"/>
                    <a:pt x="685" y="0"/>
                    <a:pt x="685" y="0"/>
                  </a:cubicBezTo>
                  <a:cubicBezTo>
                    <a:pt x="1061" y="0"/>
                    <a:pt x="1369" y="307"/>
                    <a:pt x="1369" y="684"/>
                  </a:cubicBezTo>
                  <a:cubicBezTo>
                    <a:pt x="1369" y="1699"/>
                    <a:pt x="1369" y="1699"/>
                    <a:pt x="1369" y="1699"/>
                  </a:cubicBezTo>
                  <a:cubicBezTo>
                    <a:pt x="1369" y="1734"/>
                    <a:pt x="1340" y="1763"/>
                    <a:pt x="1305" y="1763"/>
                  </a:cubicBezTo>
                  <a:close/>
                </a:path>
              </a:pathLst>
            </a:custGeom>
            <a:solidFill>
              <a:srgbClr val="DF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79" name="iśḷíḑe">
              <a:extLst>
                <a:ext uri="{FF2B5EF4-FFF2-40B4-BE49-F238E27FC236}">
                  <a16:creationId xmlns:a16="http://schemas.microsoft.com/office/drawing/2014/main" id="{655517D0-E10E-A04D-B91A-577DDF01DA5D}"/>
                </a:ext>
              </a:extLst>
            </p:cNvPr>
            <p:cNvSpPr/>
            <p:nvPr/>
          </p:nvSpPr>
          <p:spPr bwMode="auto">
            <a:xfrm>
              <a:off x="5178425" y="2987676"/>
              <a:ext cx="53975" cy="109538"/>
            </a:xfrm>
            <a:custGeom>
              <a:avLst/>
              <a:gdLst>
                <a:gd name="T0" fmla="*/ 25 w 25"/>
                <a:gd name="T1" fmla="*/ 7 h 51"/>
                <a:gd name="T2" fmla="*/ 21 w 25"/>
                <a:gd name="T3" fmla="*/ 51 h 51"/>
                <a:gd name="T4" fmla="*/ 0 w 25"/>
                <a:gd name="T5" fmla="*/ 47 h 51"/>
                <a:gd name="T6" fmla="*/ 7 w 25"/>
                <a:gd name="T7" fmla="*/ 1 h 51"/>
                <a:gd name="T8" fmla="*/ 25 w 25"/>
                <a:gd name="T9" fmla="*/ 7 h 51"/>
              </a:gdLst>
              <a:ahLst/>
              <a:cxnLst>
                <a:cxn ang="0">
                  <a:pos x="T0" y="T1"/>
                </a:cxn>
                <a:cxn ang="0">
                  <a:pos x="T2" y="T3"/>
                </a:cxn>
                <a:cxn ang="0">
                  <a:pos x="T4" y="T5"/>
                </a:cxn>
                <a:cxn ang="0">
                  <a:pos x="T6" y="T7"/>
                </a:cxn>
                <a:cxn ang="0">
                  <a:pos x="T8" y="T9"/>
                </a:cxn>
              </a:cxnLst>
              <a:rect l="0" t="0" r="r" b="b"/>
              <a:pathLst>
                <a:path w="25" h="51">
                  <a:moveTo>
                    <a:pt x="25" y="7"/>
                  </a:moveTo>
                  <a:cubicBezTo>
                    <a:pt x="21" y="51"/>
                    <a:pt x="21" y="51"/>
                    <a:pt x="21" y="51"/>
                  </a:cubicBezTo>
                  <a:cubicBezTo>
                    <a:pt x="0" y="47"/>
                    <a:pt x="0" y="47"/>
                    <a:pt x="0" y="47"/>
                  </a:cubicBezTo>
                  <a:cubicBezTo>
                    <a:pt x="0" y="47"/>
                    <a:pt x="5" y="1"/>
                    <a:pt x="7" y="1"/>
                  </a:cubicBezTo>
                  <a:cubicBezTo>
                    <a:pt x="9" y="0"/>
                    <a:pt x="25" y="7"/>
                    <a:pt x="25" y="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îśḷíďè">
              <a:extLst>
                <a:ext uri="{FF2B5EF4-FFF2-40B4-BE49-F238E27FC236}">
                  <a16:creationId xmlns:a16="http://schemas.microsoft.com/office/drawing/2014/main" id="{DF4FE2A3-75B8-8448-9F1B-CB2D135A5923}"/>
                </a:ext>
              </a:extLst>
            </p:cNvPr>
            <p:cNvSpPr/>
            <p:nvPr/>
          </p:nvSpPr>
          <p:spPr bwMode="auto">
            <a:xfrm>
              <a:off x="5078413" y="3062288"/>
              <a:ext cx="195263" cy="115888"/>
            </a:xfrm>
            <a:custGeom>
              <a:avLst/>
              <a:gdLst>
                <a:gd name="T0" fmla="*/ 74 w 91"/>
                <a:gd name="T1" fmla="*/ 0 h 54"/>
                <a:gd name="T2" fmla="*/ 46 w 91"/>
                <a:gd name="T3" fmla="*/ 10 h 54"/>
                <a:gd name="T4" fmla="*/ 16 w 91"/>
                <a:gd name="T5" fmla="*/ 34 h 54"/>
                <a:gd name="T6" fmla="*/ 9 w 91"/>
                <a:gd name="T7" fmla="*/ 53 h 54"/>
                <a:gd name="T8" fmla="*/ 89 w 91"/>
                <a:gd name="T9" fmla="*/ 27 h 54"/>
                <a:gd name="T10" fmla="*/ 74 w 91"/>
                <a:gd name="T11" fmla="*/ 0 h 54"/>
              </a:gdLst>
              <a:ahLst/>
              <a:cxnLst>
                <a:cxn ang="0">
                  <a:pos x="T0" y="T1"/>
                </a:cxn>
                <a:cxn ang="0">
                  <a:pos x="T2" y="T3"/>
                </a:cxn>
                <a:cxn ang="0">
                  <a:pos x="T4" y="T5"/>
                </a:cxn>
                <a:cxn ang="0">
                  <a:pos x="T6" y="T7"/>
                </a:cxn>
                <a:cxn ang="0">
                  <a:pos x="T8" y="T9"/>
                </a:cxn>
                <a:cxn ang="0">
                  <a:pos x="T10" y="T11"/>
                </a:cxn>
              </a:cxnLst>
              <a:rect l="0" t="0" r="r" b="b"/>
              <a:pathLst>
                <a:path w="91" h="54">
                  <a:moveTo>
                    <a:pt x="74" y="0"/>
                  </a:moveTo>
                  <a:cubicBezTo>
                    <a:pt x="74" y="0"/>
                    <a:pt x="63" y="10"/>
                    <a:pt x="46" y="10"/>
                  </a:cubicBezTo>
                  <a:cubicBezTo>
                    <a:pt x="46" y="10"/>
                    <a:pt x="23" y="30"/>
                    <a:pt x="16" y="34"/>
                  </a:cubicBezTo>
                  <a:cubicBezTo>
                    <a:pt x="10" y="37"/>
                    <a:pt x="0" y="54"/>
                    <a:pt x="9" y="53"/>
                  </a:cubicBezTo>
                  <a:cubicBezTo>
                    <a:pt x="19" y="53"/>
                    <a:pt x="89" y="27"/>
                    <a:pt x="89" y="27"/>
                  </a:cubicBezTo>
                  <a:cubicBezTo>
                    <a:pt x="89" y="27"/>
                    <a:pt x="91" y="10"/>
                    <a:pt x="7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ïšļïḍe">
              <a:extLst>
                <a:ext uri="{FF2B5EF4-FFF2-40B4-BE49-F238E27FC236}">
                  <a16:creationId xmlns:a16="http://schemas.microsoft.com/office/drawing/2014/main" id="{369B5A7C-0B08-E743-8238-28709845F0B8}"/>
                </a:ext>
              </a:extLst>
            </p:cNvPr>
            <p:cNvSpPr/>
            <p:nvPr/>
          </p:nvSpPr>
          <p:spPr bwMode="auto">
            <a:xfrm>
              <a:off x="5480050" y="2894013"/>
              <a:ext cx="74613" cy="111125"/>
            </a:xfrm>
            <a:custGeom>
              <a:avLst/>
              <a:gdLst>
                <a:gd name="T0" fmla="*/ 0 w 35"/>
                <a:gd name="T1" fmla="*/ 11 h 52"/>
                <a:gd name="T2" fmla="*/ 16 w 35"/>
                <a:gd name="T3" fmla="*/ 52 h 52"/>
                <a:gd name="T4" fmla="*/ 35 w 35"/>
                <a:gd name="T5" fmla="*/ 42 h 52"/>
                <a:gd name="T6" fmla="*/ 15 w 35"/>
                <a:gd name="T7" fmla="*/ 0 h 52"/>
                <a:gd name="T8" fmla="*/ 0 w 35"/>
                <a:gd name="T9" fmla="*/ 11 h 52"/>
              </a:gdLst>
              <a:ahLst/>
              <a:cxnLst>
                <a:cxn ang="0">
                  <a:pos x="T0" y="T1"/>
                </a:cxn>
                <a:cxn ang="0">
                  <a:pos x="T2" y="T3"/>
                </a:cxn>
                <a:cxn ang="0">
                  <a:pos x="T4" y="T5"/>
                </a:cxn>
                <a:cxn ang="0">
                  <a:pos x="T6" y="T7"/>
                </a:cxn>
                <a:cxn ang="0">
                  <a:pos x="T8" y="T9"/>
                </a:cxn>
              </a:cxnLst>
              <a:rect l="0" t="0" r="r" b="b"/>
              <a:pathLst>
                <a:path w="35" h="52">
                  <a:moveTo>
                    <a:pt x="0" y="11"/>
                  </a:moveTo>
                  <a:cubicBezTo>
                    <a:pt x="16" y="52"/>
                    <a:pt x="16" y="52"/>
                    <a:pt x="16" y="52"/>
                  </a:cubicBezTo>
                  <a:cubicBezTo>
                    <a:pt x="35" y="42"/>
                    <a:pt x="35" y="42"/>
                    <a:pt x="35" y="42"/>
                  </a:cubicBezTo>
                  <a:cubicBezTo>
                    <a:pt x="35" y="42"/>
                    <a:pt x="16" y="0"/>
                    <a:pt x="15" y="0"/>
                  </a:cubicBezTo>
                  <a:cubicBezTo>
                    <a:pt x="13" y="0"/>
                    <a:pt x="0" y="11"/>
                    <a:pt x="0" y="1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îSľíḋê">
              <a:extLst>
                <a:ext uri="{FF2B5EF4-FFF2-40B4-BE49-F238E27FC236}">
                  <a16:creationId xmlns:a16="http://schemas.microsoft.com/office/drawing/2014/main" id="{AFF49F4A-157D-554B-9C77-45C101CB8AE0}"/>
                </a:ext>
              </a:extLst>
            </p:cNvPr>
            <p:cNvSpPr/>
            <p:nvPr/>
          </p:nvSpPr>
          <p:spPr bwMode="auto">
            <a:xfrm>
              <a:off x="5462588" y="2974976"/>
              <a:ext cx="215900" cy="74613"/>
            </a:xfrm>
            <a:custGeom>
              <a:avLst/>
              <a:gdLst>
                <a:gd name="T0" fmla="*/ 14 w 101"/>
                <a:gd name="T1" fmla="*/ 0 h 35"/>
                <a:gd name="T2" fmla="*/ 43 w 101"/>
                <a:gd name="T3" fmla="*/ 2 h 35"/>
                <a:gd name="T4" fmla="*/ 79 w 101"/>
                <a:gd name="T5" fmla="*/ 16 h 35"/>
                <a:gd name="T6" fmla="*/ 91 w 101"/>
                <a:gd name="T7" fmla="*/ 33 h 35"/>
                <a:gd name="T8" fmla="*/ 7 w 101"/>
                <a:gd name="T9" fmla="*/ 31 h 35"/>
                <a:gd name="T10" fmla="*/ 14 w 101"/>
                <a:gd name="T11" fmla="*/ 0 h 35"/>
              </a:gdLst>
              <a:ahLst/>
              <a:cxnLst>
                <a:cxn ang="0">
                  <a:pos x="T0" y="T1"/>
                </a:cxn>
                <a:cxn ang="0">
                  <a:pos x="T2" y="T3"/>
                </a:cxn>
                <a:cxn ang="0">
                  <a:pos x="T4" y="T5"/>
                </a:cxn>
                <a:cxn ang="0">
                  <a:pos x="T6" y="T7"/>
                </a:cxn>
                <a:cxn ang="0">
                  <a:pos x="T8" y="T9"/>
                </a:cxn>
                <a:cxn ang="0">
                  <a:pos x="T10" y="T11"/>
                </a:cxn>
              </a:cxnLst>
              <a:rect l="0" t="0" r="r" b="b"/>
              <a:pathLst>
                <a:path w="101" h="35">
                  <a:moveTo>
                    <a:pt x="14" y="0"/>
                  </a:moveTo>
                  <a:cubicBezTo>
                    <a:pt x="14" y="0"/>
                    <a:pt x="27" y="7"/>
                    <a:pt x="43" y="2"/>
                  </a:cubicBezTo>
                  <a:cubicBezTo>
                    <a:pt x="43" y="2"/>
                    <a:pt x="72" y="15"/>
                    <a:pt x="79" y="16"/>
                  </a:cubicBezTo>
                  <a:cubicBezTo>
                    <a:pt x="86" y="17"/>
                    <a:pt x="101" y="31"/>
                    <a:pt x="91" y="33"/>
                  </a:cubicBezTo>
                  <a:cubicBezTo>
                    <a:pt x="82" y="35"/>
                    <a:pt x="7" y="31"/>
                    <a:pt x="7" y="31"/>
                  </a:cubicBezTo>
                  <a:cubicBezTo>
                    <a:pt x="7" y="31"/>
                    <a:pt x="0" y="15"/>
                    <a:pt x="1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îślíḋê">
              <a:extLst>
                <a:ext uri="{FF2B5EF4-FFF2-40B4-BE49-F238E27FC236}">
                  <a16:creationId xmlns:a16="http://schemas.microsoft.com/office/drawing/2014/main" id="{C30BDE7D-2058-B742-92CA-9A09B5D48FD2}"/>
                </a:ext>
              </a:extLst>
            </p:cNvPr>
            <p:cNvSpPr/>
            <p:nvPr/>
          </p:nvSpPr>
          <p:spPr bwMode="auto">
            <a:xfrm>
              <a:off x="5473700" y="3016251"/>
              <a:ext cx="192088" cy="33338"/>
            </a:xfrm>
            <a:custGeom>
              <a:avLst/>
              <a:gdLst>
                <a:gd name="T0" fmla="*/ 86 w 90"/>
                <a:gd name="T1" fmla="*/ 8 h 16"/>
                <a:gd name="T2" fmla="*/ 2 w 90"/>
                <a:gd name="T3" fmla="*/ 6 h 16"/>
                <a:gd name="T4" fmla="*/ 0 w 90"/>
                <a:gd name="T5" fmla="*/ 0 h 16"/>
                <a:gd name="T6" fmla="*/ 2 w 90"/>
                <a:gd name="T7" fmla="*/ 12 h 16"/>
                <a:gd name="T8" fmla="*/ 86 w 90"/>
                <a:gd name="T9" fmla="*/ 14 h 16"/>
                <a:gd name="T10" fmla="*/ 88 w 90"/>
                <a:gd name="T11" fmla="*/ 7 h 16"/>
                <a:gd name="T12" fmla="*/ 86 w 9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90" h="16">
                  <a:moveTo>
                    <a:pt x="86" y="8"/>
                  </a:moveTo>
                  <a:cubicBezTo>
                    <a:pt x="77" y="10"/>
                    <a:pt x="2" y="6"/>
                    <a:pt x="2" y="6"/>
                  </a:cubicBezTo>
                  <a:cubicBezTo>
                    <a:pt x="2" y="6"/>
                    <a:pt x="1" y="3"/>
                    <a:pt x="0" y="0"/>
                  </a:cubicBezTo>
                  <a:cubicBezTo>
                    <a:pt x="0" y="7"/>
                    <a:pt x="2" y="12"/>
                    <a:pt x="2" y="12"/>
                  </a:cubicBezTo>
                  <a:cubicBezTo>
                    <a:pt x="2" y="12"/>
                    <a:pt x="77" y="16"/>
                    <a:pt x="86" y="14"/>
                  </a:cubicBezTo>
                  <a:cubicBezTo>
                    <a:pt x="90" y="13"/>
                    <a:pt x="90" y="10"/>
                    <a:pt x="88" y="7"/>
                  </a:cubicBezTo>
                  <a:cubicBezTo>
                    <a:pt x="87" y="7"/>
                    <a:pt x="87" y="8"/>
                    <a:pt x="8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îsḷíḑè">
              <a:extLst>
                <a:ext uri="{FF2B5EF4-FFF2-40B4-BE49-F238E27FC236}">
                  <a16:creationId xmlns:a16="http://schemas.microsoft.com/office/drawing/2014/main" id="{81226383-10C3-D642-A9DF-9D710B6CF176}"/>
                </a:ext>
              </a:extLst>
            </p:cNvPr>
            <p:cNvSpPr/>
            <p:nvPr/>
          </p:nvSpPr>
          <p:spPr bwMode="auto">
            <a:xfrm>
              <a:off x="5559425" y="298132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ïślïḑe">
              <a:extLst>
                <a:ext uri="{FF2B5EF4-FFF2-40B4-BE49-F238E27FC236}">
                  <a16:creationId xmlns:a16="http://schemas.microsoft.com/office/drawing/2014/main" id="{6A3DBFD0-43BB-6240-8AC3-A061109E5E74}"/>
                </a:ext>
              </a:extLst>
            </p:cNvPr>
            <p:cNvSpPr/>
            <p:nvPr/>
          </p:nvSpPr>
          <p:spPr bwMode="auto">
            <a:xfrm>
              <a:off x="5578475" y="298767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îṥľîďè">
              <a:extLst>
                <a:ext uri="{FF2B5EF4-FFF2-40B4-BE49-F238E27FC236}">
                  <a16:creationId xmlns:a16="http://schemas.microsoft.com/office/drawing/2014/main" id="{A3A88D74-D7A2-1346-8E21-82CA3035E2AD}"/>
                </a:ext>
              </a:extLst>
            </p:cNvPr>
            <p:cNvSpPr/>
            <p:nvPr/>
          </p:nvSpPr>
          <p:spPr bwMode="auto">
            <a:xfrm>
              <a:off x="5595938" y="2995613"/>
              <a:ext cx="22225" cy="33338"/>
            </a:xfrm>
            <a:custGeom>
              <a:avLst/>
              <a:gdLst>
                <a:gd name="T0" fmla="*/ 8 w 11"/>
                <a:gd name="T1" fmla="*/ 3 h 15"/>
                <a:gd name="T2" fmla="*/ 3 w 11"/>
                <a:gd name="T3" fmla="*/ 14 h 15"/>
                <a:gd name="T4" fmla="*/ 11 w 11"/>
                <a:gd name="T5" fmla="*/ 4 h 15"/>
                <a:gd name="T6" fmla="*/ 8 w 11"/>
                <a:gd name="T7" fmla="*/ 3 h 15"/>
              </a:gdLst>
              <a:ahLst/>
              <a:cxnLst>
                <a:cxn ang="0">
                  <a:pos x="T0" y="T1"/>
                </a:cxn>
                <a:cxn ang="0">
                  <a:pos x="T2" y="T3"/>
                </a:cxn>
                <a:cxn ang="0">
                  <a:pos x="T4" y="T5"/>
                </a:cxn>
                <a:cxn ang="0">
                  <a:pos x="T6" y="T7"/>
                </a:cxn>
              </a:cxnLst>
              <a:rect l="0" t="0" r="r" b="b"/>
              <a:pathLst>
                <a:path w="11" h="15">
                  <a:moveTo>
                    <a:pt x="8" y="3"/>
                  </a:moveTo>
                  <a:cubicBezTo>
                    <a:pt x="8" y="3"/>
                    <a:pt x="0" y="13"/>
                    <a:pt x="3" y="14"/>
                  </a:cubicBezTo>
                  <a:cubicBezTo>
                    <a:pt x="5" y="15"/>
                    <a:pt x="11" y="4"/>
                    <a:pt x="11" y="4"/>
                  </a:cubicBezTo>
                  <a:cubicBezTo>
                    <a:pt x="11" y="4"/>
                    <a:pt x="10" y="0"/>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íšḷiďê">
              <a:extLst>
                <a:ext uri="{FF2B5EF4-FFF2-40B4-BE49-F238E27FC236}">
                  <a16:creationId xmlns:a16="http://schemas.microsoft.com/office/drawing/2014/main" id="{1A0F8B7E-CBE1-CA49-BFE0-18552709202E}"/>
                </a:ext>
              </a:extLst>
            </p:cNvPr>
            <p:cNvSpPr/>
            <p:nvPr/>
          </p:nvSpPr>
          <p:spPr bwMode="auto">
            <a:xfrm>
              <a:off x="5089525" y="3094038"/>
              <a:ext cx="182563" cy="84138"/>
            </a:xfrm>
            <a:custGeom>
              <a:avLst/>
              <a:gdLst>
                <a:gd name="T0" fmla="*/ 3 w 85"/>
                <a:gd name="T1" fmla="*/ 33 h 39"/>
                <a:gd name="T2" fmla="*/ 83 w 85"/>
                <a:gd name="T3" fmla="*/ 6 h 39"/>
                <a:gd name="T4" fmla="*/ 82 w 85"/>
                <a:gd name="T5" fmla="*/ 0 h 39"/>
                <a:gd name="T6" fmla="*/ 84 w 85"/>
                <a:gd name="T7" fmla="*/ 12 h 39"/>
                <a:gd name="T8" fmla="*/ 4 w 85"/>
                <a:gd name="T9" fmla="*/ 38 h 39"/>
                <a:gd name="T10" fmla="*/ 1 w 85"/>
                <a:gd name="T11" fmla="*/ 32 h 39"/>
                <a:gd name="T12" fmla="*/ 3 w 85"/>
                <a:gd name="T13" fmla="*/ 33 h 39"/>
              </a:gdLst>
              <a:ahLst/>
              <a:cxnLst>
                <a:cxn ang="0">
                  <a:pos x="T0" y="T1"/>
                </a:cxn>
                <a:cxn ang="0">
                  <a:pos x="T2" y="T3"/>
                </a:cxn>
                <a:cxn ang="0">
                  <a:pos x="T4" y="T5"/>
                </a:cxn>
                <a:cxn ang="0">
                  <a:pos x="T6" y="T7"/>
                </a:cxn>
                <a:cxn ang="0">
                  <a:pos x="T8" y="T9"/>
                </a:cxn>
                <a:cxn ang="0">
                  <a:pos x="T10" y="T11"/>
                </a:cxn>
                <a:cxn ang="0">
                  <a:pos x="T12" y="T13"/>
                </a:cxn>
              </a:cxnLst>
              <a:rect l="0" t="0" r="r" b="b"/>
              <a:pathLst>
                <a:path w="85" h="39">
                  <a:moveTo>
                    <a:pt x="3" y="33"/>
                  </a:moveTo>
                  <a:cubicBezTo>
                    <a:pt x="12" y="32"/>
                    <a:pt x="83" y="6"/>
                    <a:pt x="83" y="6"/>
                  </a:cubicBezTo>
                  <a:cubicBezTo>
                    <a:pt x="83" y="6"/>
                    <a:pt x="83" y="4"/>
                    <a:pt x="82" y="0"/>
                  </a:cubicBezTo>
                  <a:cubicBezTo>
                    <a:pt x="85" y="6"/>
                    <a:pt x="84" y="12"/>
                    <a:pt x="84" y="12"/>
                  </a:cubicBezTo>
                  <a:cubicBezTo>
                    <a:pt x="84" y="12"/>
                    <a:pt x="14" y="38"/>
                    <a:pt x="4" y="38"/>
                  </a:cubicBezTo>
                  <a:cubicBezTo>
                    <a:pt x="0" y="39"/>
                    <a:pt x="0" y="36"/>
                    <a:pt x="1" y="32"/>
                  </a:cubicBezTo>
                  <a:cubicBezTo>
                    <a:pt x="1" y="33"/>
                    <a:pt x="2" y="33"/>
                    <a:pt x="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íṣ1ïḓè">
              <a:extLst>
                <a:ext uri="{FF2B5EF4-FFF2-40B4-BE49-F238E27FC236}">
                  <a16:creationId xmlns:a16="http://schemas.microsoft.com/office/drawing/2014/main" id="{63368B2B-4111-4B4A-8D39-A74CCF676061}"/>
                </a:ext>
              </a:extLst>
            </p:cNvPr>
            <p:cNvSpPr/>
            <p:nvPr/>
          </p:nvSpPr>
          <p:spPr bwMode="auto">
            <a:xfrm>
              <a:off x="5156200" y="3092451"/>
              <a:ext cx="26988"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1iḓé">
              <a:extLst>
                <a:ext uri="{FF2B5EF4-FFF2-40B4-BE49-F238E27FC236}">
                  <a16:creationId xmlns:a16="http://schemas.microsoft.com/office/drawing/2014/main" id="{3BEB8634-A908-C14B-AA07-7CC5988406C6}"/>
                </a:ext>
              </a:extLst>
            </p:cNvPr>
            <p:cNvSpPr/>
            <p:nvPr/>
          </p:nvSpPr>
          <p:spPr bwMode="auto">
            <a:xfrm>
              <a:off x="5140325" y="3103563"/>
              <a:ext cx="25400" cy="30163"/>
            </a:xfrm>
            <a:custGeom>
              <a:avLst/>
              <a:gdLst>
                <a:gd name="T0" fmla="*/ 3 w 12"/>
                <a:gd name="T1" fmla="*/ 3 h 14"/>
                <a:gd name="T2" fmla="*/ 10 w 12"/>
                <a:gd name="T3" fmla="*/ 12 h 14"/>
                <a:gd name="T4" fmla="*/ 0 w 12"/>
                <a:gd name="T5" fmla="*/ 5 h 14"/>
                <a:gd name="T6" fmla="*/ 3 w 12"/>
                <a:gd name="T7" fmla="*/ 3 h 14"/>
              </a:gdLst>
              <a:ahLst/>
              <a:cxnLst>
                <a:cxn ang="0">
                  <a:pos x="T0" y="T1"/>
                </a:cxn>
                <a:cxn ang="0">
                  <a:pos x="T2" y="T3"/>
                </a:cxn>
                <a:cxn ang="0">
                  <a:pos x="T4" y="T5"/>
                </a:cxn>
                <a:cxn ang="0">
                  <a:pos x="T6" y="T7"/>
                </a:cxn>
              </a:cxnLst>
              <a:rect l="0" t="0" r="r" b="b"/>
              <a:pathLst>
                <a:path w="12" h="14">
                  <a:moveTo>
                    <a:pt x="3" y="3"/>
                  </a:moveTo>
                  <a:cubicBezTo>
                    <a:pt x="3" y="3"/>
                    <a:pt x="12" y="10"/>
                    <a:pt x="10" y="12"/>
                  </a:cubicBezTo>
                  <a:cubicBezTo>
                    <a:pt x="8" y="14"/>
                    <a:pt x="0" y="5"/>
                    <a:pt x="0" y="5"/>
                  </a:cubicBezTo>
                  <a:cubicBezTo>
                    <a:pt x="0" y="5"/>
                    <a:pt x="0" y="0"/>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îṡlíďe">
              <a:extLst>
                <a:ext uri="{FF2B5EF4-FFF2-40B4-BE49-F238E27FC236}">
                  <a16:creationId xmlns:a16="http://schemas.microsoft.com/office/drawing/2014/main" id="{6ED5B6AE-7AB7-AB40-A24F-93AA7B237A20}"/>
                </a:ext>
              </a:extLst>
            </p:cNvPr>
            <p:cNvSpPr/>
            <p:nvPr/>
          </p:nvSpPr>
          <p:spPr bwMode="auto">
            <a:xfrm>
              <a:off x="5122863" y="3117851"/>
              <a:ext cx="28575"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ïŝľiḓé">
              <a:extLst>
                <a:ext uri="{FF2B5EF4-FFF2-40B4-BE49-F238E27FC236}">
                  <a16:creationId xmlns:a16="http://schemas.microsoft.com/office/drawing/2014/main" id="{436861B2-0937-3249-ACE8-83B192B911A2}"/>
                </a:ext>
              </a:extLst>
            </p:cNvPr>
            <p:cNvSpPr/>
            <p:nvPr/>
          </p:nvSpPr>
          <p:spPr bwMode="auto">
            <a:xfrm>
              <a:off x="5108575" y="1985963"/>
              <a:ext cx="304800" cy="138113"/>
            </a:xfrm>
            <a:custGeom>
              <a:avLst/>
              <a:gdLst>
                <a:gd name="T0" fmla="*/ 0 w 142"/>
                <a:gd name="T1" fmla="*/ 29 h 65"/>
                <a:gd name="T2" fmla="*/ 52 w 142"/>
                <a:gd name="T3" fmla="*/ 50 h 65"/>
                <a:gd name="T4" fmla="*/ 123 w 142"/>
                <a:gd name="T5" fmla="*/ 0 h 65"/>
                <a:gd name="T6" fmla="*/ 0 w 142"/>
                <a:gd name="T7" fmla="*/ 29 h 65"/>
              </a:gdLst>
              <a:ahLst/>
              <a:cxnLst>
                <a:cxn ang="0">
                  <a:pos x="T0" y="T1"/>
                </a:cxn>
                <a:cxn ang="0">
                  <a:pos x="T2" y="T3"/>
                </a:cxn>
                <a:cxn ang="0">
                  <a:pos x="T4" y="T5"/>
                </a:cxn>
                <a:cxn ang="0">
                  <a:pos x="T6" y="T7"/>
                </a:cxn>
              </a:cxnLst>
              <a:rect l="0" t="0" r="r" b="b"/>
              <a:pathLst>
                <a:path w="142" h="65">
                  <a:moveTo>
                    <a:pt x="0" y="29"/>
                  </a:moveTo>
                  <a:cubicBezTo>
                    <a:pt x="0" y="29"/>
                    <a:pt x="9" y="65"/>
                    <a:pt x="52" y="50"/>
                  </a:cubicBezTo>
                  <a:cubicBezTo>
                    <a:pt x="95" y="35"/>
                    <a:pt x="142" y="16"/>
                    <a:pt x="123" y="0"/>
                  </a:cubicBezTo>
                  <a:lnTo>
                    <a:pt x="0" y="29"/>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isļïḓè">
              <a:extLst>
                <a:ext uri="{FF2B5EF4-FFF2-40B4-BE49-F238E27FC236}">
                  <a16:creationId xmlns:a16="http://schemas.microsoft.com/office/drawing/2014/main" id="{11C89420-00E9-614E-B2B0-0C07D415E6E8}"/>
                </a:ext>
              </a:extLst>
            </p:cNvPr>
            <p:cNvSpPr/>
            <p:nvPr/>
          </p:nvSpPr>
          <p:spPr bwMode="auto">
            <a:xfrm>
              <a:off x="5181600" y="1935163"/>
              <a:ext cx="160338" cy="177800"/>
            </a:xfrm>
            <a:custGeom>
              <a:avLst/>
              <a:gdLst>
                <a:gd name="T0" fmla="*/ 65 w 75"/>
                <a:gd name="T1" fmla="*/ 18 h 83"/>
                <a:gd name="T2" fmla="*/ 73 w 75"/>
                <a:gd name="T3" fmla="*/ 42 h 83"/>
                <a:gd name="T4" fmla="*/ 61 w 75"/>
                <a:gd name="T5" fmla="*/ 67 h 83"/>
                <a:gd name="T6" fmla="*/ 9 w 75"/>
                <a:gd name="T7" fmla="*/ 67 h 83"/>
                <a:gd name="T8" fmla="*/ 65 w 75"/>
                <a:gd name="T9" fmla="*/ 18 h 83"/>
              </a:gdLst>
              <a:ahLst/>
              <a:cxnLst>
                <a:cxn ang="0">
                  <a:pos x="T0" y="T1"/>
                </a:cxn>
                <a:cxn ang="0">
                  <a:pos x="T2" y="T3"/>
                </a:cxn>
                <a:cxn ang="0">
                  <a:pos x="T4" y="T5"/>
                </a:cxn>
                <a:cxn ang="0">
                  <a:pos x="T6" y="T7"/>
                </a:cxn>
                <a:cxn ang="0">
                  <a:pos x="T8" y="T9"/>
                </a:cxn>
              </a:cxnLst>
              <a:rect l="0" t="0" r="r" b="b"/>
              <a:pathLst>
                <a:path w="75" h="83">
                  <a:moveTo>
                    <a:pt x="65" y="18"/>
                  </a:moveTo>
                  <a:cubicBezTo>
                    <a:pt x="65" y="18"/>
                    <a:pt x="75" y="33"/>
                    <a:pt x="73" y="42"/>
                  </a:cubicBezTo>
                  <a:cubicBezTo>
                    <a:pt x="70" y="52"/>
                    <a:pt x="72" y="67"/>
                    <a:pt x="61" y="67"/>
                  </a:cubicBezTo>
                  <a:cubicBezTo>
                    <a:pt x="50" y="68"/>
                    <a:pt x="0" y="83"/>
                    <a:pt x="9" y="67"/>
                  </a:cubicBezTo>
                  <a:cubicBezTo>
                    <a:pt x="17" y="52"/>
                    <a:pt x="40" y="0"/>
                    <a:pt x="65" y="18"/>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iṣḷîdé">
              <a:extLst>
                <a:ext uri="{FF2B5EF4-FFF2-40B4-BE49-F238E27FC236}">
                  <a16:creationId xmlns:a16="http://schemas.microsoft.com/office/drawing/2014/main" id="{322F491E-E1ED-F849-9420-64B0A3E0BB42}"/>
                </a:ext>
              </a:extLst>
            </p:cNvPr>
            <p:cNvSpPr/>
            <p:nvPr/>
          </p:nvSpPr>
          <p:spPr bwMode="auto">
            <a:xfrm>
              <a:off x="5114925" y="1935163"/>
              <a:ext cx="109538" cy="150813"/>
            </a:xfrm>
            <a:custGeom>
              <a:avLst/>
              <a:gdLst>
                <a:gd name="T0" fmla="*/ 24 w 51"/>
                <a:gd name="T1" fmla="*/ 70 h 70"/>
                <a:gd name="T2" fmla="*/ 13 w 51"/>
                <a:gd name="T3" fmla="*/ 56 h 70"/>
                <a:gd name="T4" fmla="*/ 0 w 51"/>
                <a:gd name="T5" fmla="*/ 30 h 70"/>
                <a:gd name="T6" fmla="*/ 21 w 51"/>
                <a:gd name="T7" fmla="*/ 0 h 70"/>
                <a:gd name="T8" fmla="*/ 35 w 51"/>
                <a:gd name="T9" fmla="*/ 6 h 70"/>
                <a:gd name="T10" fmla="*/ 24 w 51"/>
                <a:gd name="T11" fmla="*/ 70 h 70"/>
              </a:gdLst>
              <a:ahLst/>
              <a:cxnLst>
                <a:cxn ang="0">
                  <a:pos x="T0" y="T1"/>
                </a:cxn>
                <a:cxn ang="0">
                  <a:pos x="T2" y="T3"/>
                </a:cxn>
                <a:cxn ang="0">
                  <a:pos x="T4" y="T5"/>
                </a:cxn>
                <a:cxn ang="0">
                  <a:pos x="T6" y="T7"/>
                </a:cxn>
                <a:cxn ang="0">
                  <a:pos x="T8" y="T9"/>
                </a:cxn>
                <a:cxn ang="0">
                  <a:pos x="T10" y="T11"/>
                </a:cxn>
              </a:cxnLst>
              <a:rect l="0" t="0" r="r" b="b"/>
              <a:pathLst>
                <a:path w="51" h="70">
                  <a:moveTo>
                    <a:pt x="24" y="70"/>
                  </a:moveTo>
                  <a:cubicBezTo>
                    <a:pt x="23" y="70"/>
                    <a:pt x="13" y="67"/>
                    <a:pt x="13" y="56"/>
                  </a:cubicBezTo>
                  <a:cubicBezTo>
                    <a:pt x="13" y="45"/>
                    <a:pt x="0" y="43"/>
                    <a:pt x="0" y="30"/>
                  </a:cubicBezTo>
                  <a:cubicBezTo>
                    <a:pt x="0" y="18"/>
                    <a:pt x="9" y="0"/>
                    <a:pt x="21" y="0"/>
                  </a:cubicBezTo>
                  <a:cubicBezTo>
                    <a:pt x="33" y="1"/>
                    <a:pt x="35" y="6"/>
                    <a:pt x="35" y="6"/>
                  </a:cubicBezTo>
                  <a:cubicBezTo>
                    <a:pt x="35" y="6"/>
                    <a:pt x="51" y="70"/>
                    <a:pt x="24" y="70"/>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şḻîḋe">
              <a:extLst>
                <a:ext uri="{FF2B5EF4-FFF2-40B4-BE49-F238E27FC236}">
                  <a16:creationId xmlns:a16="http://schemas.microsoft.com/office/drawing/2014/main" id="{8AC80466-1446-4546-B39D-3E123E1C0379}"/>
                </a:ext>
              </a:extLst>
            </p:cNvPr>
            <p:cNvSpPr/>
            <p:nvPr/>
          </p:nvSpPr>
          <p:spPr bwMode="auto">
            <a:xfrm>
              <a:off x="5046663" y="2503488"/>
              <a:ext cx="112713" cy="196850"/>
            </a:xfrm>
            <a:custGeom>
              <a:avLst/>
              <a:gdLst>
                <a:gd name="T0" fmla="*/ 6 w 53"/>
                <a:gd name="T1" fmla="*/ 26 h 92"/>
                <a:gd name="T2" fmla="*/ 14 w 53"/>
                <a:gd name="T3" fmla="*/ 48 h 92"/>
                <a:gd name="T4" fmla="*/ 23 w 53"/>
                <a:gd name="T5" fmla="*/ 87 h 92"/>
                <a:gd name="T6" fmla="*/ 39 w 53"/>
                <a:gd name="T7" fmla="*/ 73 h 92"/>
                <a:gd name="T8" fmla="*/ 35 w 53"/>
                <a:gd name="T9" fmla="*/ 51 h 92"/>
                <a:gd name="T10" fmla="*/ 47 w 53"/>
                <a:gd name="T11" fmla="*/ 61 h 92"/>
                <a:gd name="T12" fmla="*/ 41 w 53"/>
                <a:gd name="T13" fmla="*/ 44 h 92"/>
                <a:gd name="T14" fmla="*/ 25 w 53"/>
                <a:gd name="T15" fmla="*/ 0 h 92"/>
                <a:gd name="T16" fmla="*/ 6 w 53"/>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2">
                  <a:moveTo>
                    <a:pt x="6" y="26"/>
                  </a:moveTo>
                  <a:cubicBezTo>
                    <a:pt x="14" y="48"/>
                    <a:pt x="14" y="48"/>
                    <a:pt x="14" y="48"/>
                  </a:cubicBezTo>
                  <a:cubicBezTo>
                    <a:pt x="14" y="48"/>
                    <a:pt x="16" y="82"/>
                    <a:pt x="23" y="87"/>
                  </a:cubicBezTo>
                  <a:cubicBezTo>
                    <a:pt x="30" y="92"/>
                    <a:pt x="38" y="91"/>
                    <a:pt x="39" y="73"/>
                  </a:cubicBezTo>
                  <a:cubicBezTo>
                    <a:pt x="40" y="56"/>
                    <a:pt x="35" y="51"/>
                    <a:pt x="35" y="51"/>
                  </a:cubicBezTo>
                  <a:cubicBezTo>
                    <a:pt x="35" y="51"/>
                    <a:pt x="46" y="58"/>
                    <a:pt x="47" y="61"/>
                  </a:cubicBezTo>
                  <a:cubicBezTo>
                    <a:pt x="48" y="63"/>
                    <a:pt x="53" y="58"/>
                    <a:pt x="41" y="44"/>
                  </a:cubicBezTo>
                  <a:cubicBezTo>
                    <a:pt x="29" y="31"/>
                    <a:pt x="25" y="0"/>
                    <a:pt x="25" y="0"/>
                  </a:cubicBezTo>
                  <a:cubicBezTo>
                    <a:pt x="25" y="0"/>
                    <a:pt x="0" y="11"/>
                    <a:pt x="6" y="2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îśḻíḍé">
              <a:extLst>
                <a:ext uri="{FF2B5EF4-FFF2-40B4-BE49-F238E27FC236}">
                  <a16:creationId xmlns:a16="http://schemas.microsoft.com/office/drawing/2014/main" id="{F517731A-BE0B-4B4A-9BA7-D7814AE7882F}"/>
                </a:ext>
              </a:extLst>
            </p:cNvPr>
            <p:cNvSpPr/>
            <p:nvPr/>
          </p:nvSpPr>
          <p:spPr bwMode="auto">
            <a:xfrm>
              <a:off x="5648325" y="1933576"/>
              <a:ext cx="128588" cy="173038"/>
            </a:xfrm>
            <a:custGeom>
              <a:avLst/>
              <a:gdLst>
                <a:gd name="T0" fmla="*/ 0 w 60"/>
                <a:gd name="T1" fmla="*/ 66 h 81"/>
                <a:gd name="T2" fmla="*/ 17 w 60"/>
                <a:gd name="T3" fmla="*/ 44 h 81"/>
                <a:gd name="T4" fmla="*/ 43 w 60"/>
                <a:gd name="T5" fmla="*/ 19 h 81"/>
                <a:gd name="T6" fmla="*/ 48 w 60"/>
                <a:gd name="T7" fmla="*/ 58 h 81"/>
                <a:gd name="T8" fmla="*/ 17 w 60"/>
                <a:gd name="T9" fmla="*/ 81 h 81"/>
                <a:gd name="T10" fmla="*/ 0 w 60"/>
                <a:gd name="T11" fmla="*/ 66 h 81"/>
              </a:gdLst>
              <a:ahLst/>
              <a:cxnLst>
                <a:cxn ang="0">
                  <a:pos x="T0" y="T1"/>
                </a:cxn>
                <a:cxn ang="0">
                  <a:pos x="T2" y="T3"/>
                </a:cxn>
                <a:cxn ang="0">
                  <a:pos x="T4" y="T5"/>
                </a:cxn>
                <a:cxn ang="0">
                  <a:pos x="T6" y="T7"/>
                </a:cxn>
                <a:cxn ang="0">
                  <a:pos x="T8" y="T9"/>
                </a:cxn>
                <a:cxn ang="0">
                  <a:pos x="T10" y="T11"/>
                </a:cxn>
              </a:cxnLst>
              <a:rect l="0" t="0" r="r" b="b"/>
              <a:pathLst>
                <a:path w="60" h="81">
                  <a:moveTo>
                    <a:pt x="0" y="66"/>
                  </a:moveTo>
                  <a:cubicBezTo>
                    <a:pt x="17" y="44"/>
                    <a:pt x="17" y="44"/>
                    <a:pt x="17" y="44"/>
                  </a:cubicBezTo>
                  <a:cubicBezTo>
                    <a:pt x="17" y="44"/>
                    <a:pt x="29" y="0"/>
                    <a:pt x="43" y="19"/>
                  </a:cubicBezTo>
                  <a:cubicBezTo>
                    <a:pt x="57" y="38"/>
                    <a:pt x="60" y="58"/>
                    <a:pt x="48" y="58"/>
                  </a:cubicBezTo>
                  <a:cubicBezTo>
                    <a:pt x="36" y="58"/>
                    <a:pt x="17" y="81"/>
                    <a:pt x="17" y="81"/>
                  </a:cubicBezTo>
                  <a:cubicBezTo>
                    <a:pt x="17" y="81"/>
                    <a:pt x="0" y="76"/>
                    <a:pt x="0" y="6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i$1îdè">
              <a:extLst>
                <a:ext uri="{FF2B5EF4-FFF2-40B4-BE49-F238E27FC236}">
                  <a16:creationId xmlns:a16="http://schemas.microsoft.com/office/drawing/2014/main" id="{07061CB9-7ECF-D44D-A5F6-1DD0E650037F}"/>
                </a:ext>
              </a:extLst>
            </p:cNvPr>
            <p:cNvSpPr/>
            <p:nvPr/>
          </p:nvSpPr>
          <p:spPr bwMode="auto">
            <a:xfrm>
              <a:off x="5149850" y="2455863"/>
              <a:ext cx="411163" cy="606425"/>
            </a:xfrm>
            <a:custGeom>
              <a:avLst/>
              <a:gdLst>
                <a:gd name="T0" fmla="*/ 144 w 192"/>
                <a:gd name="T1" fmla="*/ 237 h 283"/>
                <a:gd name="T2" fmla="*/ 87 w 192"/>
                <a:gd name="T3" fmla="*/ 99 h 283"/>
                <a:gd name="T4" fmla="*/ 70 w 192"/>
                <a:gd name="T5" fmla="*/ 100 h 283"/>
                <a:gd name="T6" fmla="*/ 48 w 192"/>
                <a:gd name="T7" fmla="*/ 275 h 283"/>
                <a:gd name="T8" fmla="*/ 35 w 192"/>
                <a:gd name="T9" fmla="*/ 280 h 283"/>
                <a:gd name="T10" fmla="*/ 6 w 192"/>
                <a:gd name="T11" fmla="*/ 265 h 283"/>
                <a:gd name="T12" fmla="*/ 1 w 192"/>
                <a:gd name="T13" fmla="*/ 255 h 283"/>
                <a:gd name="T14" fmla="*/ 22 w 192"/>
                <a:gd name="T15" fmla="*/ 20 h 283"/>
                <a:gd name="T16" fmla="*/ 29 w 192"/>
                <a:gd name="T17" fmla="*/ 14 h 283"/>
                <a:gd name="T18" fmla="*/ 118 w 192"/>
                <a:gd name="T19" fmla="*/ 0 h 283"/>
                <a:gd name="T20" fmla="*/ 128 w 192"/>
                <a:gd name="T21" fmla="*/ 6 h 283"/>
                <a:gd name="T22" fmla="*/ 191 w 192"/>
                <a:gd name="T23" fmla="*/ 211 h 283"/>
                <a:gd name="T24" fmla="*/ 187 w 192"/>
                <a:gd name="T25" fmla="*/ 221 h 283"/>
                <a:gd name="T26" fmla="*/ 157 w 192"/>
                <a:gd name="T27" fmla="*/ 241 h 283"/>
                <a:gd name="T28" fmla="*/ 144 w 192"/>
                <a:gd name="T29" fmla="*/ 23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283">
                  <a:moveTo>
                    <a:pt x="144" y="237"/>
                  </a:moveTo>
                  <a:cubicBezTo>
                    <a:pt x="87" y="99"/>
                    <a:pt x="87" y="99"/>
                    <a:pt x="87" y="99"/>
                  </a:cubicBezTo>
                  <a:cubicBezTo>
                    <a:pt x="84" y="92"/>
                    <a:pt x="73" y="92"/>
                    <a:pt x="70" y="100"/>
                  </a:cubicBezTo>
                  <a:cubicBezTo>
                    <a:pt x="48" y="275"/>
                    <a:pt x="48" y="275"/>
                    <a:pt x="48" y="275"/>
                  </a:cubicBezTo>
                  <a:cubicBezTo>
                    <a:pt x="46" y="280"/>
                    <a:pt x="40" y="283"/>
                    <a:pt x="35" y="280"/>
                  </a:cubicBezTo>
                  <a:cubicBezTo>
                    <a:pt x="6" y="265"/>
                    <a:pt x="6" y="265"/>
                    <a:pt x="6" y="265"/>
                  </a:cubicBezTo>
                  <a:cubicBezTo>
                    <a:pt x="2" y="263"/>
                    <a:pt x="0" y="259"/>
                    <a:pt x="1" y="255"/>
                  </a:cubicBezTo>
                  <a:cubicBezTo>
                    <a:pt x="22" y="20"/>
                    <a:pt x="22" y="20"/>
                    <a:pt x="22" y="20"/>
                  </a:cubicBezTo>
                  <a:cubicBezTo>
                    <a:pt x="23" y="17"/>
                    <a:pt x="26" y="14"/>
                    <a:pt x="29" y="14"/>
                  </a:cubicBezTo>
                  <a:cubicBezTo>
                    <a:pt x="118" y="0"/>
                    <a:pt x="118" y="0"/>
                    <a:pt x="118" y="0"/>
                  </a:cubicBezTo>
                  <a:cubicBezTo>
                    <a:pt x="123" y="0"/>
                    <a:pt x="127" y="2"/>
                    <a:pt x="128" y="6"/>
                  </a:cubicBezTo>
                  <a:cubicBezTo>
                    <a:pt x="191" y="211"/>
                    <a:pt x="191" y="211"/>
                    <a:pt x="191" y="211"/>
                  </a:cubicBezTo>
                  <a:cubicBezTo>
                    <a:pt x="192" y="215"/>
                    <a:pt x="190" y="219"/>
                    <a:pt x="187" y="221"/>
                  </a:cubicBezTo>
                  <a:cubicBezTo>
                    <a:pt x="157" y="241"/>
                    <a:pt x="157" y="241"/>
                    <a:pt x="157" y="241"/>
                  </a:cubicBezTo>
                  <a:cubicBezTo>
                    <a:pt x="153" y="244"/>
                    <a:pt x="146" y="242"/>
                    <a:pt x="144" y="237"/>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îŝľidê">
              <a:extLst>
                <a:ext uri="{FF2B5EF4-FFF2-40B4-BE49-F238E27FC236}">
                  <a16:creationId xmlns:a16="http://schemas.microsoft.com/office/drawing/2014/main" id="{A5CEBAA7-DC2E-4847-8ED4-19FEE5832C73}"/>
                </a:ext>
              </a:extLst>
            </p:cNvPr>
            <p:cNvSpPr/>
            <p:nvPr/>
          </p:nvSpPr>
          <p:spPr bwMode="auto">
            <a:xfrm>
              <a:off x="4987925" y="2047876"/>
              <a:ext cx="700088" cy="603250"/>
            </a:xfrm>
            <a:custGeom>
              <a:avLst/>
              <a:gdLst>
                <a:gd name="T0" fmla="*/ 76 w 326"/>
                <a:gd name="T1" fmla="*/ 134 h 282"/>
                <a:gd name="T2" fmla="*/ 72 w 326"/>
                <a:gd name="T3" fmla="*/ 259 h 282"/>
                <a:gd name="T4" fmla="*/ 221 w 326"/>
                <a:gd name="T5" fmla="*/ 231 h 282"/>
                <a:gd name="T6" fmla="*/ 190 w 326"/>
                <a:gd name="T7" fmla="*/ 115 h 282"/>
                <a:gd name="T8" fmla="*/ 206 w 326"/>
                <a:gd name="T9" fmla="*/ 90 h 282"/>
                <a:gd name="T10" fmla="*/ 278 w 326"/>
                <a:gd name="T11" fmla="*/ 77 h 282"/>
                <a:gd name="T12" fmla="*/ 323 w 326"/>
                <a:gd name="T13" fmla="*/ 35 h 282"/>
                <a:gd name="T14" fmla="*/ 324 w 326"/>
                <a:gd name="T15" fmla="*/ 23 h 282"/>
                <a:gd name="T16" fmla="*/ 311 w 326"/>
                <a:gd name="T17" fmla="*/ 5 h 282"/>
                <a:gd name="T18" fmla="*/ 298 w 326"/>
                <a:gd name="T19" fmla="*/ 4 h 282"/>
                <a:gd name="T20" fmla="*/ 254 w 326"/>
                <a:gd name="T21" fmla="*/ 44 h 282"/>
                <a:gd name="T22" fmla="*/ 155 w 326"/>
                <a:gd name="T23" fmla="*/ 48 h 282"/>
                <a:gd name="T24" fmla="*/ 68 w 326"/>
                <a:gd name="T25" fmla="*/ 68 h 282"/>
                <a:gd name="T26" fmla="*/ 0 w 326"/>
                <a:gd name="T27" fmla="*/ 179 h 282"/>
                <a:gd name="T28" fmla="*/ 28 w 326"/>
                <a:gd name="T29" fmla="*/ 246 h 282"/>
                <a:gd name="T30" fmla="*/ 60 w 326"/>
                <a:gd name="T31" fmla="*/ 220 h 282"/>
                <a:gd name="T32" fmla="*/ 41 w 326"/>
                <a:gd name="T33" fmla="*/ 182 h 282"/>
                <a:gd name="T34" fmla="*/ 63 w 326"/>
                <a:gd name="T35" fmla="*/ 130 h 282"/>
                <a:gd name="T36" fmla="*/ 76 w 326"/>
                <a:gd name="T37" fmla="*/ 1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82">
                  <a:moveTo>
                    <a:pt x="76" y="134"/>
                  </a:moveTo>
                  <a:cubicBezTo>
                    <a:pt x="72" y="259"/>
                    <a:pt x="72" y="259"/>
                    <a:pt x="72" y="259"/>
                  </a:cubicBezTo>
                  <a:cubicBezTo>
                    <a:pt x="72" y="259"/>
                    <a:pt x="150" y="282"/>
                    <a:pt x="221" y="231"/>
                  </a:cubicBezTo>
                  <a:cubicBezTo>
                    <a:pt x="190" y="115"/>
                    <a:pt x="190" y="115"/>
                    <a:pt x="190" y="115"/>
                  </a:cubicBezTo>
                  <a:cubicBezTo>
                    <a:pt x="187" y="104"/>
                    <a:pt x="194" y="92"/>
                    <a:pt x="206" y="90"/>
                  </a:cubicBezTo>
                  <a:cubicBezTo>
                    <a:pt x="233" y="86"/>
                    <a:pt x="275" y="80"/>
                    <a:pt x="278" y="77"/>
                  </a:cubicBezTo>
                  <a:cubicBezTo>
                    <a:pt x="282" y="73"/>
                    <a:pt x="310" y="46"/>
                    <a:pt x="323" y="35"/>
                  </a:cubicBezTo>
                  <a:cubicBezTo>
                    <a:pt x="326" y="32"/>
                    <a:pt x="326" y="27"/>
                    <a:pt x="324" y="23"/>
                  </a:cubicBezTo>
                  <a:cubicBezTo>
                    <a:pt x="311" y="5"/>
                    <a:pt x="311" y="5"/>
                    <a:pt x="311" y="5"/>
                  </a:cubicBezTo>
                  <a:cubicBezTo>
                    <a:pt x="308" y="1"/>
                    <a:pt x="302" y="0"/>
                    <a:pt x="298" y="4"/>
                  </a:cubicBezTo>
                  <a:cubicBezTo>
                    <a:pt x="254" y="44"/>
                    <a:pt x="254" y="44"/>
                    <a:pt x="254" y="44"/>
                  </a:cubicBezTo>
                  <a:cubicBezTo>
                    <a:pt x="155" y="48"/>
                    <a:pt x="155" y="48"/>
                    <a:pt x="155" y="48"/>
                  </a:cubicBezTo>
                  <a:cubicBezTo>
                    <a:pt x="155" y="48"/>
                    <a:pt x="106" y="51"/>
                    <a:pt x="68" y="68"/>
                  </a:cubicBezTo>
                  <a:cubicBezTo>
                    <a:pt x="30" y="85"/>
                    <a:pt x="0" y="176"/>
                    <a:pt x="0" y="179"/>
                  </a:cubicBezTo>
                  <a:cubicBezTo>
                    <a:pt x="0" y="182"/>
                    <a:pt x="12" y="222"/>
                    <a:pt x="28" y="246"/>
                  </a:cubicBezTo>
                  <a:cubicBezTo>
                    <a:pt x="28" y="246"/>
                    <a:pt x="54" y="232"/>
                    <a:pt x="60" y="220"/>
                  </a:cubicBezTo>
                  <a:cubicBezTo>
                    <a:pt x="41" y="182"/>
                    <a:pt x="41" y="182"/>
                    <a:pt x="41" y="182"/>
                  </a:cubicBezTo>
                  <a:cubicBezTo>
                    <a:pt x="63" y="130"/>
                    <a:pt x="63" y="130"/>
                    <a:pt x="63" y="130"/>
                  </a:cubicBezTo>
                  <a:cubicBezTo>
                    <a:pt x="67" y="124"/>
                    <a:pt x="77" y="127"/>
                    <a:pt x="76" y="134"/>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îşḻide">
              <a:extLst>
                <a:ext uri="{FF2B5EF4-FFF2-40B4-BE49-F238E27FC236}">
                  <a16:creationId xmlns:a16="http://schemas.microsoft.com/office/drawing/2014/main" id="{71F61CE6-D827-104D-9662-877B41F01350}"/>
                </a:ext>
              </a:extLst>
            </p:cNvPr>
            <p:cNvSpPr/>
            <p:nvPr/>
          </p:nvSpPr>
          <p:spPr bwMode="auto">
            <a:xfrm>
              <a:off x="5141913" y="1931988"/>
              <a:ext cx="185738" cy="287338"/>
            </a:xfrm>
            <a:custGeom>
              <a:avLst/>
              <a:gdLst>
                <a:gd name="T0" fmla="*/ 37 w 86"/>
                <a:gd name="T1" fmla="*/ 97 h 134"/>
                <a:gd name="T2" fmla="*/ 34 w 86"/>
                <a:gd name="T3" fmla="*/ 116 h 134"/>
                <a:gd name="T4" fmla="*/ 59 w 86"/>
                <a:gd name="T5" fmla="*/ 127 h 134"/>
                <a:gd name="T6" fmla="*/ 78 w 86"/>
                <a:gd name="T7" fmla="*/ 113 h 134"/>
                <a:gd name="T8" fmla="*/ 68 w 86"/>
                <a:gd name="T9" fmla="*/ 94 h 134"/>
                <a:gd name="T10" fmla="*/ 85 w 86"/>
                <a:gd name="T11" fmla="*/ 71 h 134"/>
                <a:gd name="T12" fmla="*/ 39 w 86"/>
                <a:gd name="T13" fmla="*/ 2 h 134"/>
                <a:gd name="T14" fmla="*/ 14 w 86"/>
                <a:gd name="T15" fmla="*/ 80 h 134"/>
                <a:gd name="T16" fmla="*/ 37 w 86"/>
                <a:gd name="T17" fmla="*/ 9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34">
                  <a:moveTo>
                    <a:pt x="37" y="97"/>
                  </a:moveTo>
                  <a:cubicBezTo>
                    <a:pt x="34" y="116"/>
                    <a:pt x="34" y="116"/>
                    <a:pt x="34" y="116"/>
                  </a:cubicBezTo>
                  <a:cubicBezTo>
                    <a:pt x="34" y="116"/>
                    <a:pt x="33" y="134"/>
                    <a:pt x="59" y="127"/>
                  </a:cubicBezTo>
                  <a:cubicBezTo>
                    <a:pt x="85" y="121"/>
                    <a:pt x="78" y="113"/>
                    <a:pt x="78" y="113"/>
                  </a:cubicBezTo>
                  <a:cubicBezTo>
                    <a:pt x="68" y="94"/>
                    <a:pt x="68" y="94"/>
                    <a:pt x="68" y="94"/>
                  </a:cubicBezTo>
                  <a:cubicBezTo>
                    <a:pt x="68" y="94"/>
                    <a:pt x="85" y="86"/>
                    <a:pt x="85" y="71"/>
                  </a:cubicBezTo>
                  <a:cubicBezTo>
                    <a:pt x="86" y="55"/>
                    <a:pt x="79" y="0"/>
                    <a:pt x="39" y="2"/>
                  </a:cubicBezTo>
                  <a:cubicBezTo>
                    <a:pt x="0" y="4"/>
                    <a:pt x="5" y="63"/>
                    <a:pt x="14" y="80"/>
                  </a:cubicBezTo>
                  <a:cubicBezTo>
                    <a:pt x="24" y="97"/>
                    <a:pt x="37" y="97"/>
                    <a:pt x="37" y="9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ïš1ïḑe">
              <a:extLst>
                <a:ext uri="{FF2B5EF4-FFF2-40B4-BE49-F238E27FC236}">
                  <a16:creationId xmlns:a16="http://schemas.microsoft.com/office/drawing/2014/main" id="{99CF9543-D68E-2740-9148-18F74568366F}"/>
                </a:ext>
              </a:extLst>
            </p:cNvPr>
            <p:cNvSpPr/>
            <p:nvPr/>
          </p:nvSpPr>
          <p:spPr bwMode="auto">
            <a:xfrm>
              <a:off x="5084763" y="1836738"/>
              <a:ext cx="287338" cy="211138"/>
            </a:xfrm>
            <a:custGeom>
              <a:avLst/>
              <a:gdLst>
                <a:gd name="T0" fmla="*/ 11 w 134"/>
                <a:gd name="T1" fmla="*/ 98 h 98"/>
                <a:gd name="T2" fmla="*/ 134 w 134"/>
                <a:gd name="T3" fmla="*/ 69 h 98"/>
                <a:gd name="T4" fmla="*/ 118 w 134"/>
                <a:gd name="T5" fmla="*/ 65 h 98"/>
                <a:gd name="T6" fmla="*/ 45 w 134"/>
                <a:gd name="T7" fmla="*/ 24 h 98"/>
                <a:gd name="T8" fmla="*/ 18 w 134"/>
                <a:gd name="T9" fmla="*/ 88 h 98"/>
                <a:gd name="T10" fmla="*/ 11 w 134"/>
                <a:gd name="T11" fmla="*/ 98 h 98"/>
              </a:gdLst>
              <a:ahLst/>
              <a:cxnLst>
                <a:cxn ang="0">
                  <a:pos x="T0" y="T1"/>
                </a:cxn>
                <a:cxn ang="0">
                  <a:pos x="T2" y="T3"/>
                </a:cxn>
                <a:cxn ang="0">
                  <a:pos x="T4" y="T5"/>
                </a:cxn>
                <a:cxn ang="0">
                  <a:pos x="T6" y="T7"/>
                </a:cxn>
                <a:cxn ang="0">
                  <a:pos x="T8" y="T9"/>
                </a:cxn>
                <a:cxn ang="0">
                  <a:pos x="T10" y="T11"/>
                </a:cxn>
              </a:cxnLst>
              <a:rect l="0" t="0" r="r" b="b"/>
              <a:pathLst>
                <a:path w="134" h="98">
                  <a:moveTo>
                    <a:pt x="11" y="98"/>
                  </a:moveTo>
                  <a:cubicBezTo>
                    <a:pt x="134" y="69"/>
                    <a:pt x="134" y="69"/>
                    <a:pt x="134" y="69"/>
                  </a:cubicBezTo>
                  <a:cubicBezTo>
                    <a:pt x="118" y="65"/>
                    <a:pt x="118" y="65"/>
                    <a:pt x="118" y="65"/>
                  </a:cubicBezTo>
                  <a:cubicBezTo>
                    <a:pt x="118" y="65"/>
                    <a:pt x="104" y="0"/>
                    <a:pt x="45" y="24"/>
                  </a:cubicBezTo>
                  <a:cubicBezTo>
                    <a:pt x="45" y="24"/>
                    <a:pt x="0" y="40"/>
                    <a:pt x="18" y="88"/>
                  </a:cubicBezTo>
                  <a:lnTo>
                    <a:pt x="11" y="98"/>
                  </a:ln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íślïḋé">
              <a:extLst>
                <a:ext uri="{FF2B5EF4-FFF2-40B4-BE49-F238E27FC236}">
                  <a16:creationId xmlns:a16="http://schemas.microsoft.com/office/drawing/2014/main" id="{EE6D2D8C-83EE-184C-88B7-66B189AAD084}"/>
                </a:ext>
              </a:extLst>
            </p:cNvPr>
            <p:cNvSpPr/>
            <p:nvPr/>
          </p:nvSpPr>
          <p:spPr bwMode="auto">
            <a:xfrm>
              <a:off x="5178425" y="1925638"/>
              <a:ext cx="88900" cy="74613"/>
            </a:xfrm>
            <a:custGeom>
              <a:avLst/>
              <a:gdLst>
                <a:gd name="T0" fmla="*/ 14 w 56"/>
                <a:gd name="T1" fmla="*/ 47 h 47"/>
                <a:gd name="T2" fmla="*/ 0 w 56"/>
                <a:gd name="T3" fmla="*/ 12 h 47"/>
                <a:gd name="T4" fmla="*/ 53 w 56"/>
                <a:gd name="T5" fmla="*/ 0 h 47"/>
                <a:gd name="T6" fmla="*/ 56 w 56"/>
                <a:gd name="T7" fmla="*/ 38 h 47"/>
                <a:gd name="T8" fmla="*/ 14 w 56"/>
                <a:gd name="T9" fmla="*/ 47 h 47"/>
              </a:gdLst>
              <a:ahLst/>
              <a:cxnLst>
                <a:cxn ang="0">
                  <a:pos x="T0" y="T1"/>
                </a:cxn>
                <a:cxn ang="0">
                  <a:pos x="T2" y="T3"/>
                </a:cxn>
                <a:cxn ang="0">
                  <a:pos x="T4" y="T5"/>
                </a:cxn>
                <a:cxn ang="0">
                  <a:pos x="T6" y="T7"/>
                </a:cxn>
                <a:cxn ang="0">
                  <a:pos x="T8" y="T9"/>
                </a:cxn>
              </a:cxnLst>
              <a:rect l="0" t="0" r="r" b="b"/>
              <a:pathLst>
                <a:path w="56" h="47">
                  <a:moveTo>
                    <a:pt x="14" y="47"/>
                  </a:moveTo>
                  <a:lnTo>
                    <a:pt x="0" y="12"/>
                  </a:lnTo>
                  <a:lnTo>
                    <a:pt x="53" y="0"/>
                  </a:lnTo>
                  <a:lnTo>
                    <a:pt x="56" y="38"/>
                  </a:lnTo>
                  <a:lnTo>
                    <a:pt x="14" y="47"/>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iṧḷïďé">
              <a:extLst>
                <a:ext uri="{FF2B5EF4-FFF2-40B4-BE49-F238E27FC236}">
                  <a16:creationId xmlns:a16="http://schemas.microsoft.com/office/drawing/2014/main" id="{4BBB9350-3086-2C43-BAF5-D7BE9375B6B2}"/>
                </a:ext>
              </a:extLst>
            </p:cNvPr>
            <p:cNvSpPr/>
            <p:nvPr/>
          </p:nvSpPr>
          <p:spPr bwMode="auto">
            <a:xfrm>
              <a:off x="5108575" y="1976438"/>
              <a:ext cx="263525" cy="71438"/>
            </a:xfrm>
            <a:custGeom>
              <a:avLst/>
              <a:gdLst>
                <a:gd name="T0" fmla="*/ 144 w 166"/>
                <a:gd name="T1" fmla="*/ 0 h 45"/>
                <a:gd name="T2" fmla="*/ 9 w 166"/>
                <a:gd name="T3" fmla="*/ 31 h 45"/>
                <a:gd name="T4" fmla="*/ 0 w 166"/>
                <a:gd name="T5" fmla="*/ 45 h 45"/>
                <a:gd name="T6" fmla="*/ 166 w 166"/>
                <a:gd name="T7" fmla="*/ 6 h 45"/>
                <a:gd name="T8" fmla="*/ 144 w 166"/>
                <a:gd name="T9" fmla="*/ 0 h 45"/>
              </a:gdLst>
              <a:ahLst/>
              <a:cxnLst>
                <a:cxn ang="0">
                  <a:pos x="T0" y="T1"/>
                </a:cxn>
                <a:cxn ang="0">
                  <a:pos x="T2" y="T3"/>
                </a:cxn>
                <a:cxn ang="0">
                  <a:pos x="T4" y="T5"/>
                </a:cxn>
                <a:cxn ang="0">
                  <a:pos x="T6" y="T7"/>
                </a:cxn>
                <a:cxn ang="0">
                  <a:pos x="T8" y="T9"/>
                </a:cxn>
              </a:cxnLst>
              <a:rect l="0" t="0" r="r" b="b"/>
              <a:pathLst>
                <a:path w="166" h="45">
                  <a:moveTo>
                    <a:pt x="144" y="0"/>
                  </a:moveTo>
                  <a:lnTo>
                    <a:pt x="9" y="31"/>
                  </a:lnTo>
                  <a:lnTo>
                    <a:pt x="0" y="45"/>
                  </a:lnTo>
                  <a:lnTo>
                    <a:pt x="166" y="6"/>
                  </a:lnTo>
                  <a:lnTo>
                    <a:pt x="144" y="0"/>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íṩļîdè">
              <a:extLst>
                <a:ext uri="{FF2B5EF4-FFF2-40B4-BE49-F238E27FC236}">
                  <a16:creationId xmlns:a16="http://schemas.microsoft.com/office/drawing/2014/main" id="{987E0400-D9F8-A148-B17C-16A3E4E28775}"/>
                </a:ext>
              </a:extLst>
            </p:cNvPr>
            <p:cNvSpPr/>
            <p:nvPr/>
          </p:nvSpPr>
          <p:spPr bwMode="auto">
            <a:xfrm>
              <a:off x="5113338" y="2149476"/>
              <a:ext cx="174625" cy="517525"/>
            </a:xfrm>
            <a:custGeom>
              <a:avLst/>
              <a:gdLst>
                <a:gd name="T0" fmla="*/ 49 w 82"/>
                <a:gd name="T1" fmla="*/ 0 h 241"/>
                <a:gd name="T2" fmla="*/ 6 w 82"/>
                <a:gd name="T3" fmla="*/ 11 h 241"/>
                <a:gd name="T4" fmla="*/ 0 w 82"/>
                <a:gd name="T5" fmla="*/ 214 h 241"/>
                <a:gd name="T6" fmla="*/ 82 w 82"/>
                <a:gd name="T7" fmla="*/ 218 h 241"/>
                <a:gd name="T8" fmla="*/ 49 w 82"/>
                <a:gd name="T9" fmla="*/ 0 h 241"/>
              </a:gdLst>
              <a:ahLst/>
              <a:cxnLst>
                <a:cxn ang="0">
                  <a:pos x="T0" y="T1"/>
                </a:cxn>
                <a:cxn ang="0">
                  <a:pos x="T2" y="T3"/>
                </a:cxn>
                <a:cxn ang="0">
                  <a:pos x="T4" y="T5"/>
                </a:cxn>
                <a:cxn ang="0">
                  <a:pos x="T6" y="T7"/>
                </a:cxn>
                <a:cxn ang="0">
                  <a:pos x="T8" y="T9"/>
                </a:cxn>
              </a:cxnLst>
              <a:rect l="0" t="0" r="r" b="b"/>
              <a:pathLst>
                <a:path w="82" h="241">
                  <a:moveTo>
                    <a:pt x="49" y="0"/>
                  </a:moveTo>
                  <a:cubicBezTo>
                    <a:pt x="6" y="11"/>
                    <a:pt x="6" y="11"/>
                    <a:pt x="6" y="11"/>
                  </a:cubicBezTo>
                  <a:cubicBezTo>
                    <a:pt x="0" y="214"/>
                    <a:pt x="0" y="214"/>
                    <a:pt x="0" y="214"/>
                  </a:cubicBezTo>
                  <a:cubicBezTo>
                    <a:pt x="0" y="214"/>
                    <a:pt x="52" y="241"/>
                    <a:pt x="82" y="218"/>
                  </a:cubicBezTo>
                  <a:lnTo>
                    <a:pt x="49" y="0"/>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işḻiḋe">
              <a:extLst>
                <a:ext uri="{FF2B5EF4-FFF2-40B4-BE49-F238E27FC236}">
                  <a16:creationId xmlns:a16="http://schemas.microsoft.com/office/drawing/2014/main" id="{8292BEE4-89C5-5744-A564-009AE0A41AD8}"/>
                </a:ext>
              </a:extLst>
            </p:cNvPr>
            <p:cNvSpPr/>
            <p:nvPr/>
          </p:nvSpPr>
          <p:spPr bwMode="auto">
            <a:xfrm>
              <a:off x="5287963" y="2133601"/>
              <a:ext cx="255588" cy="496888"/>
            </a:xfrm>
            <a:custGeom>
              <a:avLst/>
              <a:gdLst>
                <a:gd name="T0" fmla="*/ 0 w 119"/>
                <a:gd name="T1" fmla="*/ 4 h 232"/>
                <a:gd name="T2" fmla="*/ 45 w 119"/>
                <a:gd name="T3" fmla="*/ 0 h 232"/>
                <a:gd name="T4" fmla="*/ 119 w 119"/>
                <a:gd name="T5" fmla="*/ 189 h 232"/>
                <a:gd name="T6" fmla="*/ 43 w 119"/>
                <a:gd name="T7" fmla="*/ 220 h 232"/>
                <a:gd name="T8" fmla="*/ 0 w 119"/>
                <a:gd name="T9" fmla="*/ 4 h 232"/>
              </a:gdLst>
              <a:ahLst/>
              <a:cxnLst>
                <a:cxn ang="0">
                  <a:pos x="T0" y="T1"/>
                </a:cxn>
                <a:cxn ang="0">
                  <a:pos x="T2" y="T3"/>
                </a:cxn>
                <a:cxn ang="0">
                  <a:pos x="T4" y="T5"/>
                </a:cxn>
                <a:cxn ang="0">
                  <a:pos x="T6" y="T7"/>
                </a:cxn>
                <a:cxn ang="0">
                  <a:pos x="T8" y="T9"/>
                </a:cxn>
              </a:cxnLst>
              <a:rect l="0" t="0" r="r" b="b"/>
              <a:pathLst>
                <a:path w="119" h="232">
                  <a:moveTo>
                    <a:pt x="0" y="4"/>
                  </a:moveTo>
                  <a:cubicBezTo>
                    <a:pt x="45" y="0"/>
                    <a:pt x="45" y="0"/>
                    <a:pt x="45" y="0"/>
                  </a:cubicBezTo>
                  <a:cubicBezTo>
                    <a:pt x="119" y="189"/>
                    <a:pt x="119" y="189"/>
                    <a:pt x="119" y="189"/>
                  </a:cubicBezTo>
                  <a:cubicBezTo>
                    <a:pt x="119" y="189"/>
                    <a:pt x="79" y="232"/>
                    <a:pt x="43" y="220"/>
                  </a:cubicBezTo>
                  <a:lnTo>
                    <a:pt x="0" y="4"/>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íṥlîḑè">
              <a:extLst>
                <a:ext uri="{FF2B5EF4-FFF2-40B4-BE49-F238E27FC236}">
                  <a16:creationId xmlns:a16="http://schemas.microsoft.com/office/drawing/2014/main" id="{AE6D43C3-03E5-8D49-BDA1-EF0B10071360}"/>
                </a:ext>
              </a:extLst>
            </p:cNvPr>
            <p:cNvSpPr/>
            <p:nvPr/>
          </p:nvSpPr>
          <p:spPr bwMode="auto">
            <a:xfrm>
              <a:off x="5346700" y="2370138"/>
              <a:ext cx="139700" cy="85725"/>
            </a:xfrm>
            <a:custGeom>
              <a:avLst/>
              <a:gdLst>
                <a:gd name="T0" fmla="*/ 0 w 88"/>
                <a:gd name="T1" fmla="*/ 38 h 54"/>
                <a:gd name="T2" fmla="*/ 82 w 88"/>
                <a:gd name="T3" fmla="*/ 0 h 54"/>
                <a:gd name="T4" fmla="*/ 88 w 88"/>
                <a:gd name="T5" fmla="*/ 14 h 54"/>
                <a:gd name="T6" fmla="*/ 3 w 88"/>
                <a:gd name="T7" fmla="*/ 54 h 54"/>
                <a:gd name="T8" fmla="*/ 0 w 88"/>
                <a:gd name="T9" fmla="*/ 38 h 54"/>
              </a:gdLst>
              <a:ahLst/>
              <a:cxnLst>
                <a:cxn ang="0">
                  <a:pos x="T0" y="T1"/>
                </a:cxn>
                <a:cxn ang="0">
                  <a:pos x="T2" y="T3"/>
                </a:cxn>
                <a:cxn ang="0">
                  <a:pos x="T4" y="T5"/>
                </a:cxn>
                <a:cxn ang="0">
                  <a:pos x="T6" y="T7"/>
                </a:cxn>
                <a:cxn ang="0">
                  <a:pos x="T8" y="T9"/>
                </a:cxn>
              </a:cxnLst>
              <a:rect l="0" t="0" r="r" b="b"/>
              <a:pathLst>
                <a:path w="88" h="54">
                  <a:moveTo>
                    <a:pt x="0" y="38"/>
                  </a:moveTo>
                  <a:lnTo>
                    <a:pt x="82" y="0"/>
                  </a:lnTo>
                  <a:lnTo>
                    <a:pt x="88" y="14"/>
                  </a:lnTo>
                  <a:lnTo>
                    <a:pt x="3" y="54"/>
                  </a:lnTo>
                  <a:lnTo>
                    <a:pt x="0" y="38"/>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sḷïḋé">
              <a:extLst>
                <a:ext uri="{FF2B5EF4-FFF2-40B4-BE49-F238E27FC236}">
                  <a16:creationId xmlns:a16="http://schemas.microsoft.com/office/drawing/2014/main" id="{CC03F6ED-2388-A14A-8226-FDEAB4B2ABC7}"/>
                </a:ext>
              </a:extLst>
            </p:cNvPr>
            <p:cNvSpPr/>
            <p:nvPr/>
          </p:nvSpPr>
          <p:spPr bwMode="auto">
            <a:xfrm>
              <a:off x="5359400" y="2435226"/>
              <a:ext cx="157163" cy="92075"/>
            </a:xfrm>
            <a:custGeom>
              <a:avLst/>
              <a:gdLst>
                <a:gd name="T0" fmla="*/ 0 w 99"/>
                <a:gd name="T1" fmla="*/ 39 h 58"/>
                <a:gd name="T2" fmla="*/ 90 w 99"/>
                <a:gd name="T3" fmla="*/ 0 h 58"/>
                <a:gd name="T4" fmla="*/ 99 w 99"/>
                <a:gd name="T5" fmla="*/ 20 h 58"/>
                <a:gd name="T6" fmla="*/ 4 w 99"/>
                <a:gd name="T7" fmla="*/ 58 h 58"/>
                <a:gd name="T8" fmla="*/ 0 w 99"/>
                <a:gd name="T9" fmla="*/ 39 h 58"/>
              </a:gdLst>
              <a:ahLst/>
              <a:cxnLst>
                <a:cxn ang="0">
                  <a:pos x="T0" y="T1"/>
                </a:cxn>
                <a:cxn ang="0">
                  <a:pos x="T2" y="T3"/>
                </a:cxn>
                <a:cxn ang="0">
                  <a:pos x="T4" y="T5"/>
                </a:cxn>
                <a:cxn ang="0">
                  <a:pos x="T6" y="T7"/>
                </a:cxn>
                <a:cxn ang="0">
                  <a:pos x="T8" y="T9"/>
                </a:cxn>
              </a:cxnLst>
              <a:rect l="0" t="0" r="r" b="b"/>
              <a:pathLst>
                <a:path w="99" h="58">
                  <a:moveTo>
                    <a:pt x="0" y="39"/>
                  </a:moveTo>
                  <a:lnTo>
                    <a:pt x="90" y="0"/>
                  </a:lnTo>
                  <a:lnTo>
                    <a:pt x="99" y="20"/>
                  </a:lnTo>
                  <a:lnTo>
                    <a:pt x="4" y="58"/>
                  </a:lnTo>
                  <a:lnTo>
                    <a:pt x="0" y="3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ïṣľîdè">
              <a:extLst>
                <a:ext uri="{FF2B5EF4-FFF2-40B4-BE49-F238E27FC236}">
                  <a16:creationId xmlns:a16="http://schemas.microsoft.com/office/drawing/2014/main" id="{FC270068-FA95-FB4C-B97E-4C4FFFCDA9FE}"/>
                </a:ext>
              </a:extLst>
            </p:cNvPr>
            <p:cNvSpPr/>
            <p:nvPr/>
          </p:nvSpPr>
          <p:spPr bwMode="auto">
            <a:xfrm>
              <a:off x="5116513" y="2441576"/>
              <a:ext cx="155575" cy="57150"/>
            </a:xfrm>
            <a:custGeom>
              <a:avLst/>
              <a:gdLst>
                <a:gd name="T0" fmla="*/ 93 w 98"/>
                <a:gd name="T1" fmla="*/ 9 h 36"/>
                <a:gd name="T2" fmla="*/ 0 w 98"/>
                <a:gd name="T3" fmla="*/ 0 h 36"/>
                <a:gd name="T4" fmla="*/ 0 w 98"/>
                <a:gd name="T5" fmla="*/ 26 h 36"/>
                <a:gd name="T6" fmla="*/ 98 w 98"/>
                <a:gd name="T7" fmla="*/ 36 h 36"/>
                <a:gd name="T8" fmla="*/ 93 w 98"/>
                <a:gd name="T9" fmla="*/ 9 h 36"/>
              </a:gdLst>
              <a:ahLst/>
              <a:cxnLst>
                <a:cxn ang="0">
                  <a:pos x="T0" y="T1"/>
                </a:cxn>
                <a:cxn ang="0">
                  <a:pos x="T2" y="T3"/>
                </a:cxn>
                <a:cxn ang="0">
                  <a:pos x="T4" y="T5"/>
                </a:cxn>
                <a:cxn ang="0">
                  <a:pos x="T6" y="T7"/>
                </a:cxn>
                <a:cxn ang="0">
                  <a:pos x="T8" y="T9"/>
                </a:cxn>
              </a:cxnLst>
              <a:rect l="0" t="0" r="r" b="b"/>
              <a:pathLst>
                <a:path w="98" h="36">
                  <a:moveTo>
                    <a:pt x="93" y="9"/>
                  </a:moveTo>
                  <a:lnTo>
                    <a:pt x="0" y="0"/>
                  </a:lnTo>
                  <a:lnTo>
                    <a:pt x="0" y="26"/>
                  </a:lnTo>
                  <a:lnTo>
                    <a:pt x="98" y="36"/>
                  </a:lnTo>
                  <a:lnTo>
                    <a:pt x="93" y="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iṣ1íḓé">
              <a:extLst>
                <a:ext uri="{FF2B5EF4-FFF2-40B4-BE49-F238E27FC236}">
                  <a16:creationId xmlns:a16="http://schemas.microsoft.com/office/drawing/2014/main" id="{E4305175-73A2-B441-A67D-FE030404D294}"/>
                </a:ext>
              </a:extLst>
            </p:cNvPr>
            <p:cNvSpPr/>
            <p:nvPr/>
          </p:nvSpPr>
          <p:spPr bwMode="auto">
            <a:xfrm>
              <a:off x="5113338" y="2522538"/>
              <a:ext cx="166688" cy="41275"/>
            </a:xfrm>
            <a:custGeom>
              <a:avLst/>
              <a:gdLst>
                <a:gd name="T0" fmla="*/ 102 w 105"/>
                <a:gd name="T1" fmla="*/ 6 h 26"/>
                <a:gd name="T2" fmla="*/ 1 w 105"/>
                <a:gd name="T3" fmla="*/ 0 h 26"/>
                <a:gd name="T4" fmla="*/ 0 w 105"/>
                <a:gd name="T5" fmla="*/ 19 h 26"/>
                <a:gd name="T6" fmla="*/ 105 w 105"/>
                <a:gd name="T7" fmla="*/ 26 h 26"/>
                <a:gd name="T8" fmla="*/ 102 w 105"/>
                <a:gd name="T9" fmla="*/ 6 h 26"/>
              </a:gdLst>
              <a:ahLst/>
              <a:cxnLst>
                <a:cxn ang="0">
                  <a:pos x="T0" y="T1"/>
                </a:cxn>
                <a:cxn ang="0">
                  <a:pos x="T2" y="T3"/>
                </a:cxn>
                <a:cxn ang="0">
                  <a:pos x="T4" y="T5"/>
                </a:cxn>
                <a:cxn ang="0">
                  <a:pos x="T6" y="T7"/>
                </a:cxn>
                <a:cxn ang="0">
                  <a:pos x="T8" y="T9"/>
                </a:cxn>
              </a:cxnLst>
              <a:rect l="0" t="0" r="r" b="b"/>
              <a:pathLst>
                <a:path w="105" h="26">
                  <a:moveTo>
                    <a:pt x="102" y="6"/>
                  </a:moveTo>
                  <a:lnTo>
                    <a:pt x="1" y="0"/>
                  </a:lnTo>
                  <a:lnTo>
                    <a:pt x="0" y="19"/>
                  </a:lnTo>
                  <a:lnTo>
                    <a:pt x="105" y="26"/>
                  </a:lnTo>
                  <a:lnTo>
                    <a:pt x="102" y="6"/>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î$ḷîḓé">
              <a:extLst>
                <a:ext uri="{FF2B5EF4-FFF2-40B4-BE49-F238E27FC236}">
                  <a16:creationId xmlns:a16="http://schemas.microsoft.com/office/drawing/2014/main" id="{076E5D10-0835-504F-9ED8-CBC7B2B7B6D1}"/>
                </a:ext>
              </a:extLst>
            </p:cNvPr>
            <p:cNvSpPr/>
            <p:nvPr/>
          </p:nvSpPr>
          <p:spPr bwMode="auto">
            <a:xfrm>
              <a:off x="6972300" y="3559176"/>
              <a:ext cx="546100" cy="238125"/>
            </a:xfrm>
            <a:custGeom>
              <a:avLst/>
              <a:gdLst>
                <a:gd name="T0" fmla="*/ 212 w 255"/>
                <a:gd name="T1" fmla="*/ 43 h 111"/>
                <a:gd name="T2" fmla="*/ 117 w 255"/>
                <a:gd name="T3" fmla="*/ 69 h 111"/>
                <a:gd name="T4" fmla="*/ 25 w 255"/>
                <a:gd name="T5" fmla="*/ 2 h 111"/>
                <a:gd name="T6" fmla="*/ 2 w 255"/>
                <a:gd name="T7" fmla="*/ 24 h 111"/>
                <a:gd name="T8" fmla="*/ 110 w 255"/>
                <a:gd name="T9" fmla="*/ 108 h 111"/>
                <a:gd name="T10" fmla="*/ 245 w 255"/>
                <a:gd name="T11" fmla="*/ 87 h 111"/>
                <a:gd name="T12" fmla="*/ 212 w 255"/>
                <a:gd name="T13" fmla="*/ 43 h 111"/>
              </a:gdLst>
              <a:ahLst/>
              <a:cxnLst>
                <a:cxn ang="0">
                  <a:pos x="T0" y="T1"/>
                </a:cxn>
                <a:cxn ang="0">
                  <a:pos x="T2" y="T3"/>
                </a:cxn>
                <a:cxn ang="0">
                  <a:pos x="T4" y="T5"/>
                </a:cxn>
                <a:cxn ang="0">
                  <a:pos x="T6" y="T7"/>
                </a:cxn>
                <a:cxn ang="0">
                  <a:pos x="T8" y="T9"/>
                </a:cxn>
                <a:cxn ang="0">
                  <a:pos x="T10" y="T11"/>
                </a:cxn>
                <a:cxn ang="0">
                  <a:pos x="T12" y="T13"/>
                </a:cxn>
              </a:cxnLst>
              <a:rect l="0" t="0" r="r" b="b"/>
              <a:pathLst>
                <a:path w="255" h="111">
                  <a:moveTo>
                    <a:pt x="212" y="43"/>
                  </a:moveTo>
                  <a:cubicBezTo>
                    <a:pt x="212" y="43"/>
                    <a:pt x="153" y="57"/>
                    <a:pt x="117" y="69"/>
                  </a:cubicBezTo>
                  <a:cubicBezTo>
                    <a:pt x="117" y="69"/>
                    <a:pt x="31" y="4"/>
                    <a:pt x="25" y="2"/>
                  </a:cubicBezTo>
                  <a:cubicBezTo>
                    <a:pt x="20" y="0"/>
                    <a:pt x="5" y="14"/>
                    <a:pt x="2" y="24"/>
                  </a:cubicBezTo>
                  <a:cubicBezTo>
                    <a:pt x="0" y="35"/>
                    <a:pt x="100" y="105"/>
                    <a:pt x="110" y="108"/>
                  </a:cubicBezTo>
                  <a:cubicBezTo>
                    <a:pt x="119" y="111"/>
                    <a:pt x="235" y="111"/>
                    <a:pt x="245" y="87"/>
                  </a:cubicBezTo>
                  <a:cubicBezTo>
                    <a:pt x="255" y="62"/>
                    <a:pt x="212" y="43"/>
                    <a:pt x="212" y="43"/>
                  </a:cubicBezTo>
                  <a:close/>
                </a:path>
              </a:pathLst>
            </a:custGeom>
            <a:solidFill>
              <a:srgbClr val="0C4E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íṩ1iḑê">
              <a:extLst>
                <a:ext uri="{FF2B5EF4-FFF2-40B4-BE49-F238E27FC236}">
                  <a16:creationId xmlns:a16="http://schemas.microsoft.com/office/drawing/2014/main" id="{E206EBB9-A4C8-5A45-B003-AA14E8459483}"/>
                </a:ext>
              </a:extLst>
            </p:cNvPr>
            <p:cNvSpPr/>
            <p:nvPr/>
          </p:nvSpPr>
          <p:spPr bwMode="auto">
            <a:xfrm>
              <a:off x="5630863" y="3819526"/>
              <a:ext cx="908050" cy="904875"/>
            </a:xfrm>
            <a:custGeom>
              <a:avLst/>
              <a:gdLst>
                <a:gd name="T0" fmla="*/ 212 w 423"/>
                <a:gd name="T1" fmla="*/ 423 h 423"/>
                <a:gd name="T2" fmla="*/ 0 w 423"/>
                <a:gd name="T3" fmla="*/ 212 h 423"/>
                <a:gd name="T4" fmla="*/ 212 w 423"/>
                <a:gd name="T5" fmla="*/ 0 h 423"/>
                <a:gd name="T6" fmla="*/ 423 w 423"/>
                <a:gd name="T7" fmla="*/ 212 h 423"/>
                <a:gd name="T8" fmla="*/ 212 w 423"/>
                <a:gd name="T9" fmla="*/ 423 h 423"/>
                <a:gd name="T10" fmla="*/ 212 w 423"/>
                <a:gd name="T11" fmla="*/ 108 h 423"/>
                <a:gd name="T12" fmla="*/ 108 w 423"/>
                <a:gd name="T13" fmla="*/ 212 h 423"/>
                <a:gd name="T14" fmla="*/ 212 w 423"/>
                <a:gd name="T15" fmla="*/ 315 h 423"/>
                <a:gd name="T16" fmla="*/ 315 w 423"/>
                <a:gd name="T17" fmla="*/ 212 h 423"/>
                <a:gd name="T18" fmla="*/ 212 w 423"/>
                <a:gd name="T19" fmla="*/ 1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3">
                  <a:moveTo>
                    <a:pt x="212" y="423"/>
                  </a:moveTo>
                  <a:cubicBezTo>
                    <a:pt x="95" y="423"/>
                    <a:pt x="0" y="328"/>
                    <a:pt x="0" y="212"/>
                  </a:cubicBezTo>
                  <a:cubicBezTo>
                    <a:pt x="0" y="95"/>
                    <a:pt x="95" y="0"/>
                    <a:pt x="212" y="0"/>
                  </a:cubicBezTo>
                  <a:cubicBezTo>
                    <a:pt x="328" y="0"/>
                    <a:pt x="423" y="95"/>
                    <a:pt x="423" y="212"/>
                  </a:cubicBezTo>
                  <a:cubicBezTo>
                    <a:pt x="423" y="328"/>
                    <a:pt x="328" y="423"/>
                    <a:pt x="212" y="423"/>
                  </a:cubicBezTo>
                  <a:close/>
                  <a:moveTo>
                    <a:pt x="212" y="108"/>
                  </a:moveTo>
                  <a:cubicBezTo>
                    <a:pt x="155" y="108"/>
                    <a:pt x="108" y="154"/>
                    <a:pt x="108" y="212"/>
                  </a:cubicBezTo>
                  <a:cubicBezTo>
                    <a:pt x="108" y="269"/>
                    <a:pt x="155" y="315"/>
                    <a:pt x="212" y="315"/>
                  </a:cubicBezTo>
                  <a:cubicBezTo>
                    <a:pt x="269" y="315"/>
                    <a:pt x="315" y="269"/>
                    <a:pt x="315" y="212"/>
                  </a:cubicBezTo>
                  <a:cubicBezTo>
                    <a:pt x="315" y="154"/>
                    <a:pt x="269" y="108"/>
                    <a:pt x="212" y="108"/>
                  </a:cubicBezTo>
                  <a:close/>
                </a:path>
              </a:pathLst>
            </a:custGeom>
            <a:solidFill>
              <a:srgbClr val="AB4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ṥ1ídê">
              <a:extLst>
                <a:ext uri="{FF2B5EF4-FFF2-40B4-BE49-F238E27FC236}">
                  <a16:creationId xmlns:a16="http://schemas.microsoft.com/office/drawing/2014/main" id="{DD5C0DD5-02DD-024D-A383-289ABCD0B3A0}"/>
                </a:ext>
              </a:extLst>
            </p:cNvPr>
            <p:cNvSpPr/>
            <p:nvPr/>
          </p:nvSpPr>
          <p:spPr bwMode="auto">
            <a:xfrm>
              <a:off x="4829175" y="3022601"/>
              <a:ext cx="2511425" cy="2508250"/>
            </a:xfrm>
            <a:custGeom>
              <a:avLst/>
              <a:gdLst>
                <a:gd name="T0" fmla="*/ 1171 w 1171"/>
                <a:gd name="T1" fmla="*/ 507 h 1171"/>
                <a:gd name="T2" fmla="*/ 1076 w 1171"/>
                <a:gd name="T3" fmla="*/ 472 h 1171"/>
                <a:gd name="T4" fmla="*/ 1007 w 1171"/>
                <a:gd name="T5" fmla="*/ 361 h 1171"/>
                <a:gd name="T6" fmla="*/ 1055 w 1171"/>
                <a:gd name="T7" fmla="*/ 277 h 1171"/>
                <a:gd name="T8" fmla="*/ 944 w 1171"/>
                <a:gd name="T9" fmla="*/ 116 h 1171"/>
                <a:gd name="T10" fmla="*/ 853 w 1171"/>
                <a:gd name="T11" fmla="*/ 157 h 1171"/>
                <a:gd name="T12" fmla="*/ 725 w 1171"/>
                <a:gd name="T13" fmla="*/ 128 h 1171"/>
                <a:gd name="T14" fmla="*/ 699 w 1171"/>
                <a:gd name="T15" fmla="*/ 36 h 1171"/>
                <a:gd name="T16" fmla="*/ 507 w 1171"/>
                <a:gd name="T17" fmla="*/ 0 h 1171"/>
                <a:gd name="T18" fmla="*/ 472 w 1171"/>
                <a:gd name="T19" fmla="*/ 94 h 1171"/>
                <a:gd name="T20" fmla="*/ 361 w 1171"/>
                <a:gd name="T21" fmla="*/ 163 h 1171"/>
                <a:gd name="T22" fmla="*/ 277 w 1171"/>
                <a:gd name="T23" fmla="*/ 116 h 1171"/>
                <a:gd name="T24" fmla="*/ 116 w 1171"/>
                <a:gd name="T25" fmla="*/ 227 h 1171"/>
                <a:gd name="T26" fmla="*/ 158 w 1171"/>
                <a:gd name="T27" fmla="*/ 319 h 1171"/>
                <a:gd name="T28" fmla="*/ 129 w 1171"/>
                <a:gd name="T29" fmla="*/ 446 h 1171"/>
                <a:gd name="T30" fmla="*/ 36 w 1171"/>
                <a:gd name="T31" fmla="*/ 472 h 1171"/>
                <a:gd name="T32" fmla="*/ 0 w 1171"/>
                <a:gd name="T33" fmla="*/ 663 h 1171"/>
                <a:gd name="T34" fmla="*/ 96 w 1171"/>
                <a:gd name="T35" fmla="*/ 699 h 1171"/>
                <a:gd name="T36" fmla="*/ 165 w 1171"/>
                <a:gd name="T37" fmla="*/ 809 h 1171"/>
                <a:gd name="T38" fmla="*/ 116 w 1171"/>
                <a:gd name="T39" fmla="*/ 894 h 1171"/>
                <a:gd name="T40" fmla="*/ 227 w 1171"/>
                <a:gd name="T41" fmla="*/ 1055 h 1171"/>
                <a:gd name="T42" fmla="*/ 321 w 1171"/>
                <a:gd name="T43" fmla="*/ 1011 h 1171"/>
                <a:gd name="T44" fmla="*/ 447 w 1171"/>
                <a:gd name="T45" fmla="*/ 1040 h 1171"/>
                <a:gd name="T46" fmla="*/ 472 w 1171"/>
                <a:gd name="T47" fmla="*/ 1135 h 1171"/>
                <a:gd name="T48" fmla="*/ 664 w 1171"/>
                <a:gd name="T49" fmla="*/ 1171 h 1171"/>
                <a:gd name="T50" fmla="*/ 699 w 1171"/>
                <a:gd name="T51" fmla="*/ 1074 h 1171"/>
                <a:gd name="T52" fmla="*/ 809 w 1171"/>
                <a:gd name="T53" fmla="*/ 1005 h 1171"/>
                <a:gd name="T54" fmla="*/ 894 w 1171"/>
                <a:gd name="T55" fmla="*/ 1055 h 1171"/>
                <a:gd name="T56" fmla="*/ 1055 w 1171"/>
                <a:gd name="T57" fmla="*/ 944 h 1171"/>
                <a:gd name="T58" fmla="*/ 1012 w 1171"/>
                <a:gd name="T59" fmla="*/ 851 h 1171"/>
                <a:gd name="T60" fmla="*/ 1041 w 1171"/>
                <a:gd name="T61" fmla="*/ 724 h 1171"/>
                <a:gd name="T62" fmla="*/ 1135 w 1171"/>
                <a:gd name="T63" fmla="*/ 699 h 1171"/>
                <a:gd name="T64" fmla="*/ 600 w 1171"/>
                <a:gd name="T65" fmla="*/ 888 h 1171"/>
                <a:gd name="T66" fmla="*/ 571 w 1171"/>
                <a:gd name="T67" fmla="*/ 280 h 1171"/>
                <a:gd name="T68" fmla="*/ 600 w 1171"/>
                <a:gd name="T69" fmla="*/ 88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1" h="1171">
                  <a:moveTo>
                    <a:pt x="1171" y="663"/>
                  </a:moveTo>
                  <a:cubicBezTo>
                    <a:pt x="1171" y="507"/>
                    <a:pt x="1171" y="507"/>
                    <a:pt x="1171" y="507"/>
                  </a:cubicBezTo>
                  <a:cubicBezTo>
                    <a:pt x="1171" y="488"/>
                    <a:pt x="1155" y="472"/>
                    <a:pt x="1135" y="472"/>
                  </a:cubicBezTo>
                  <a:cubicBezTo>
                    <a:pt x="1076" y="472"/>
                    <a:pt x="1076" y="472"/>
                    <a:pt x="1076" y="472"/>
                  </a:cubicBezTo>
                  <a:cubicBezTo>
                    <a:pt x="1060" y="472"/>
                    <a:pt x="1047" y="461"/>
                    <a:pt x="1042" y="446"/>
                  </a:cubicBezTo>
                  <a:cubicBezTo>
                    <a:pt x="1033" y="416"/>
                    <a:pt x="1021" y="388"/>
                    <a:pt x="1007" y="361"/>
                  </a:cubicBezTo>
                  <a:cubicBezTo>
                    <a:pt x="1000" y="347"/>
                    <a:pt x="1002" y="330"/>
                    <a:pt x="1013" y="319"/>
                  </a:cubicBezTo>
                  <a:cubicBezTo>
                    <a:pt x="1055" y="277"/>
                    <a:pt x="1055" y="277"/>
                    <a:pt x="1055" y="277"/>
                  </a:cubicBezTo>
                  <a:cubicBezTo>
                    <a:pt x="1069" y="263"/>
                    <a:pt x="1069" y="240"/>
                    <a:pt x="1055" y="227"/>
                  </a:cubicBezTo>
                  <a:cubicBezTo>
                    <a:pt x="944" y="116"/>
                    <a:pt x="944" y="116"/>
                    <a:pt x="944" y="116"/>
                  </a:cubicBezTo>
                  <a:cubicBezTo>
                    <a:pt x="930" y="102"/>
                    <a:pt x="908" y="102"/>
                    <a:pt x="894" y="116"/>
                  </a:cubicBezTo>
                  <a:cubicBezTo>
                    <a:pt x="853" y="157"/>
                    <a:pt x="853" y="157"/>
                    <a:pt x="853" y="157"/>
                  </a:cubicBezTo>
                  <a:cubicBezTo>
                    <a:pt x="842" y="168"/>
                    <a:pt x="824" y="171"/>
                    <a:pt x="811" y="163"/>
                  </a:cubicBezTo>
                  <a:cubicBezTo>
                    <a:pt x="783" y="149"/>
                    <a:pt x="755" y="137"/>
                    <a:pt x="725" y="128"/>
                  </a:cubicBezTo>
                  <a:cubicBezTo>
                    <a:pt x="710" y="123"/>
                    <a:pt x="699" y="109"/>
                    <a:pt x="699" y="94"/>
                  </a:cubicBezTo>
                  <a:cubicBezTo>
                    <a:pt x="699" y="36"/>
                    <a:pt x="699" y="36"/>
                    <a:pt x="699" y="36"/>
                  </a:cubicBezTo>
                  <a:cubicBezTo>
                    <a:pt x="699" y="16"/>
                    <a:pt x="683" y="0"/>
                    <a:pt x="664" y="0"/>
                  </a:cubicBezTo>
                  <a:cubicBezTo>
                    <a:pt x="507" y="0"/>
                    <a:pt x="507" y="0"/>
                    <a:pt x="507" y="0"/>
                  </a:cubicBezTo>
                  <a:cubicBezTo>
                    <a:pt x="488" y="0"/>
                    <a:pt x="472" y="16"/>
                    <a:pt x="472" y="36"/>
                  </a:cubicBezTo>
                  <a:cubicBezTo>
                    <a:pt x="472" y="94"/>
                    <a:pt x="472" y="94"/>
                    <a:pt x="472" y="94"/>
                  </a:cubicBezTo>
                  <a:cubicBezTo>
                    <a:pt x="472" y="109"/>
                    <a:pt x="462" y="123"/>
                    <a:pt x="447" y="128"/>
                  </a:cubicBezTo>
                  <a:cubicBezTo>
                    <a:pt x="417" y="137"/>
                    <a:pt x="388" y="149"/>
                    <a:pt x="361" y="163"/>
                  </a:cubicBezTo>
                  <a:cubicBezTo>
                    <a:pt x="347" y="171"/>
                    <a:pt x="330" y="168"/>
                    <a:pt x="318" y="157"/>
                  </a:cubicBezTo>
                  <a:cubicBezTo>
                    <a:pt x="277" y="116"/>
                    <a:pt x="277" y="116"/>
                    <a:pt x="277" y="116"/>
                  </a:cubicBezTo>
                  <a:cubicBezTo>
                    <a:pt x="263" y="102"/>
                    <a:pt x="241" y="102"/>
                    <a:pt x="227" y="116"/>
                  </a:cubicBezTo>
                  <a:cubicBezTo>
                    <a:pt x="116" y="227"/>
                    <a:pt x="116" y="227"/>
                    <a:pt x="116" y="227"/>
                  </a:cubicBezTo>
                  <a:cubicBezTo>
                    <a:pt x="102" y="240"/>
                    <a:pt x="102" y="263"/>
                    <a:pt x="116" y="277"/>
                  </a:cubicBezTo>
                  <a:cubicBezTo>
                    <a:pt x="158" y="319"/>
                    <a:pt x="158" y="319"/>
                    <a:pt x="158" y="319"/>
                  </a:cubicBezTo>
                  <a:cubicBezTo>
                    <a:pt x="169" y="330"/>
                    <a:pt x="172" y="347"/>
                    <a:pt x="164" y="361"/>
                  </a:cubicBezTo>
                  <a:cubicBezTo>
                    <a:pt x="150" y="388"/>
                    <a:pt x="138" y="416"/>
                    <a:pt x="129" y="446"/>
                  </a:cubicBezTo>
                  <a:cubicBezTo>
                    <a:pt x="125" y="461"/>
                    <a:pt x="111" y="472"/>
                    <a:pt x="95" y="472"/>
                  </a:cubicBezTo>
                  <a:cubicBezTo>
                    <a:pt x="36" y="472"/>
                    <a:pt x="36" y="472"/>
                    <a:pt x="36" y="472"/>
                  </a:cubicBezTo>
                  <a:cubicBezTo>
                    <a:pt x="16" y="472"/>
                    <a:pt x="0" y="488"/>
                    <a:pt x="0" y="507"/>
                  </a:cubicBezTo>
                  <a:cubicBezTo>
                    <a:pt x="0" y="663"/>
                    <a:pt x="0" y="663"/>
                    <a:pt x="0" y="663"/>
                  </a:cubicBezTo>
                  <a:cubicBezTo>
                    <a:pt x="0" y="683"/>
                    <a:pt x="16" y="699"/>
                    <a:pt x="36" y="699"/>
                  </a:cubicBezTo>
                  <a:cubicBezTo>
                    <a:pt x="96" y="699"/>
                    <a:pt x="96" y="699"/>
                    <a:pt x="96" y="699"/>
                  </a:cubicBezTo>
                  <a:cubicBezTo>
                    <a:pt x="112" y="699"/>
                    <a:pt x="125" y="709"/>
                    <a:pt x="130" y="724"/>
                  </a:cubicBezTo>
                  <a:cubicBezTo>
                    <a:pt x="139" y="754"/>
                    <a:pt x="151" y="782"/>
                    <a:pt x="165" y="809"/>
                  </a:cubicBezTo>
                  <a:cubicBezTo>
                    <a:pt x="173" y="823"/>
                    <a:pt x="170" y="840"/>
                    <a:pt x="159" y="851"/>
                  </a:cubicBezTo>
                  <a:cubicBezTo>
                    <a:pt x="116" y="894"/>
                    <a:pt x="116" y="894"/>
                    <a:pt x="116" y="894"/>
                  </a:cubicBezTo>
                  <a:cubicBezTo>
                    <a:pt x="102" y="908"/>
                    <a:pt x="102" y="930"/>
                    <a:pt x="116" y="944"/>
                  </a:cubicBezTo>
                  <a:cubicBezTo>
                    <a:pt x="227" y="1055"/>
                    <a:pt x="227" y="1055"/>
                    <a:pt x="227" y="1055"/>
                  </a:cubicBezTo>
                  <a:cubicBezTo>
                    <a:pt x="241" y="1068"/>
                    <a:pt x="263" y="1068"/>
                    <a:pt x="277" y="1055"/>
                  </a:cubicBezTo>
                  <a:cubicBezTo>
                    <a:pt x="321" y="1011"/>
                    <a:pt x="321" y="1011"/>
                    <a:pt x="321" y="1011"/>
                  </a:cubicBezTo>
                  <a:cubicBezTo>
                    <a:pt x="332" y="1000"/>
                    <a:pt x="349" y="998"/>
                    <a:pt x="363" y="1005"/>
                  </a:cubicBezTo>
                  <a:cubicBezTo>
                    <a:pt x="389" y="1019"/>
                    <a:pt x="417" y="1031"/>
                    <a:pt x="447" y="1040"/>
                  </a:cubicBezTo>
                  <a:cubicBezTo>
                    <a:pt x="462" y="1044"/>
                    <a:pt x="472" y="1058"/>
                    <a:pt x="472" y="1074"/>
                  </a:cubicBezTo>
                  <a:cubicBezTo>
                    <a:pt x="472" y="1135"/>
                    <a:pt x="472" y="1135"/>
                    <a:pt x="472" y="1135"/>
                  </a:cubicBezTo>
                  <a:cubicBezTo>
                    <a:pt x="472" y="1155"/>
                    <a:pt x="488" y="1171"/>
                    <a:pt x="507" y="1171"/>
                  </a:cubicBezTo>
                  <a:cubicBezTo>
                    <a:pt x="664" y="1171"/>
                    <a:pt x="664" y="1171"/>
                    <a:pt x="664" y="1171"/>
                  </a:cubicBezTo>
                  <a:cubicBezTo>
                    <a:pt x="683" y="1171"/>
                    <a:pt x="699" y="1155"/>
                    <a:pt x="699" y="1135"/>
                  </a:cubicBezTo>
                  <a:cubicBezTo>
                    <a:pt x="699" y="1074"/>
                    <a:pt x="699" y="1074"/>
                    <a:pt x="699" y="1074"/>
                  </a:cubicBezTo>
                  <a:cubicBezTo>
                    <a:pt x="699" y="1058"/>
                    <a:pt x="710" y="1044"/>
                    <a:pt x="725" y="1040"/>
                  </a:cubicBezTo>
                  <a:cubicBezTo>
                    <a:pt x="754" y="1031"/>
                    <a:pt x="782" y="1019"/>
                    <a:pt x="809" y="1005"/>
                  </a:cubicBezTo>
                  <a:cubicBezTo>
                    <a:pt x="822" y="998"/>
                    <a:pt x="839" y="1000"/>
                    <a:pt x="851" y="1011"/>
                  </a:cubicBezTo>
                  <a:cubicBezTo>
                    <a:pt x="894" y="1055"/>
                    <a:pt x="894" y="1055"/>
                    <a:pt x="894" y="1055"/>
                  </a:cubicBezTo>
                  <a:cubicBezTo>
                    <a:pt x="908" y="1068"/>
                    <a:pt x="930" y="1068"/>
                    <a:pt x="944" y="1055"/>
                  </a:cubicBezTo>
                  <a:cubicBezTo>
                    <a:pt x="1055" y="944"/>
                    <a:pt x="1055" y="944"/>
                    <a:pt x="1055" y="944"/>
                  </a:cubicBezTo>
                  <a:cubicBezTo>
                    <a:pt x="1069" y="930"/>
                    <a:pt x="1069" y="908"/>
                    <a:pt x="1055" y="894"/>
                  </a:cubicBezTo>
                  <a:cubicBezTo>
                    <a:pt x="1012" y="851"/>
                    <a:pt x="1012" y="851"/>
                    <a:pt x="1012" y="851"/>
                  </a:cubicBezTo>
                  <a:cubicBezTo>
                    <a:pt x="1001" y="840"/>
                    <a:pt x="998" y="823"/>
                    <a:pt x="1006" y="809"/>
                  </a:cubicBezTo>
                  <a:cubicBezTo>
                    <a:pt x="1020" y="782"/>
                    <a:pt x="1032" y="754"/>
                    <a:pt x="1041" y="724"/>
                  </a:cubicBezTo>
                  <a:cubicBezTo>
                    <a:pt x="1046" y="709"/>
                    <a:pt x="1060" y="699"/>
                    <a:pt x="1075" y="699"/>
                  </a:cubicBezTo>
                  <a:cubicBezTo>
                    <a:pt x="1135" y="699"/>
                    <a:pt x="1135" y="699"/>
                    <a:pt x="1135" y="699"/>
                  </a:cubicBezTo>
                  <a:cubicBezTo>
                    <a:pt x="1155" y="699"/>
                    <a:pt x="1171" y="683"/>
                    <a:pt x="1171" y="663"/>
                  </a:cubicBezTo>
                  <a:close/>
                  <a:moveTo>
                    <a:pt x="600" y="888"/>
                  </a:moveTo>
                  <a:cubicBezTo>
                    <a:pt x="421" y="896"/>
                    <a:pt x="273" y="748"/>
                    <a:pt x="281" y="569"/>
                  </a:cubicBezTo>
                  <a:cubicBezTo>
                    <a:pt x="289" y="413"/>
                    <a:pt x="415" y="287"/>
                    <a:pt x="571" y="280"/>
                  </a:cubicBezTo>
                  <a:cubicBezTo>
                    <a:pt x="750" y="271"/>
                    <a:pt x="898" y="419"/>
                    <a:pt x="890" y="598"/>
                  </a:cubicBezTo>
                  <a:cubicBezTo>
                    <a:pt x="883" y="754"/>
                    <a:pt x="756" y="881"/>
                    <a:pt x="600" y="888"/>
                  </a:cubicBezTo>
                  <a:close/>
                </a:path>
              </a:pathLst>
            </a:custGeom>
            <a:solidFill>
              <a:srgbClr val="DB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ïṡlïḑè">
              <a:extLst>
                <a:ext uri="{FF2B5EF4-FFF2-40B4-BE49-F238E27FC236}">
                  <a16:creationId xmlns:a16="http://schemas.microsoft.com/office/drawing/2014/main" id="{9D7C3770-E9C1-2943-82FC-FCA6EFC2D434}"/>
                </a:ext>
              </a:extLst>
            </p:cNvPr>
            <p:cNvSpPr/>
            <p:nvPr/>
          </p:nvSpPr>
          <p:spPr bwMode="auto">
            <a:xfrm>
              <a:off x="5254625" y="3240088"/>
              <a:ext cx="460375" cy="231775"/>
            </a:xfrm>
            <a:custGeom>
              <a:avLst/>
              <a:gdLst>
                <a:gd name="T0" fmla="*/ 21 w 215"/>
                <a:gd name="T1" fmla="*/ 54 h 108"/>
                <a:gd name="T2" fmla="*/ 62 w 215"/>
                <a:gd name="T3" fmla="*/ 95 h 108"/>
                <a:gd name="T4" fmla="*/ 104 w 215"/>
                <a:gd name="T5" fmla="*/ 101 h 108"/>
                <a:gd name="T6" fmla="*/ 190 w 215"/>
                <a:gd name="T7" fmla="*/ 65 h 108"/>
                <a:gd name="T8" fmla="*/ 215 w 215"/>
                <a:gd name="T9" fmla="*/ 37 h 108"/>
                <a:gd name="T10" fmla="*/ 163 w 215"/>
                <a:gd name="T11" fmla="*/ 61 h 108"/>
                <a:gd name="T12" fmla="*/ 120 w 215"/>
                <a:gd name="T13" fmla="*/ 55 h 108"/>
                <a:gd name="T14" fmla="*/ 79 w 215"/>
                <a:gd name="T15" fmla="*/ 14 h 108"/>
                <a:gd name="T16" fmla="*/ 29 w 215"/>
                <a:gd name="T17" fmla="*/ 14 h 108"/>
                <a:gd name="T18" fmla="*/ 0 w 215"/>
                <a:gd name="T19" fmla="*/ 43 h 108"/>
                <a:gd name="T20" fmla="*/ 21 w 215"/>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08">
                  <a:moveTo>
                    <a:pt x="21" y="54"/>
                  </a:moveTo>
                  <a:cubicBezTo>
                    <a:pt x="62" y="95"/>
                    <a:pt x="62" y="95"/>
                    <a:pt x="62" y="95"/>
                  </a:cubicBezTo>
                  <a:cubicBezTo>
                    <a:pt x="73" y="106"/>
                    <a:pt x="90" y="108"/>
                    <a:pt x="104" y="101"/>
                  </a:cubicBezTo>
                  <a:cubicBezTo>
                    <a:pt x="131" y="86"/>
                    <a:pt x="160" y="74"/>
                    <a:pt x="190" y="65"/>
                  </a:cubicBezTo>
                  <a:cubicBezTo>
                    <a:pt x="203" y="61"/>
                    <a:pt x="212" y="50"/>
                    <a:pt x="215" y="37"/>
                  </a:cubicBezTo>
                  <a:cubicBezTo>
                    <a:pt x="197" y="44"/>
                    <a:pt x="179" y="52"/>
                    <a:pt x="163" y="61"/>
                  </a:cubicBezTo>
                  <a:cubicBezTo>
                    <a:pt x="149" y="69"/>
                    <a:pt x="132" y="66"/>
                    <a:pt x="120" y="55"/>
                  </a:cubicBezTo>
                  <a:cubicBezTo>
                    <a:pt x="79" y="14"/>
                    <a:pt x="79" y="14"/>
                    <a:pt x="79" y="14"/>
                  </a:cubicBezTo>
                  <a:cubicBezTo>
                    <a:pt x="65" y="0"/>
                    <a:pt x="43" y="0"/>
                    <a:pt x="29" y="14"/>
                  </a:cubicBezTo>
                  <a:cubicBezTo>
                    <a:pt x="0" y="43"/>
                    <a:pt x="0" y="43"/>
                    <a:pt x="0" y="43"/>
                  </a:cubicBezTo>
                  <a:cubicBezTo>
                    <a:pt x="7" y="44"/>
                    <a:pt x="15" y="48"/>
                    <a:pt x="21" y="54"/>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ïṥḻîďé">
              <a:extLst>
                <a:ext uri="{FF2B5EF4-FFF2-40B4-BE49-F238E27FC236}">
                  <a16:creationId xmlns:a16="http://schemas.microsoft.com/office/drawing/2014/main" id="{5BEBC484-E0AC-DD4F-B801-5845954EA450}"/>
                </a:ext>
              </a:extLst>
            </p:cNvPr>
            <p:cNvSpPr/>
            <p:nvPr/>
          </p:nvSpPr>
          <p:spPr bwMode="auto">
            <a:xfrm>
              <a:off x="5291138" y="3778251"/>
              <a:ext cx="1093788" cy="1246188"/>
            </a:xfrm>
            <a:custGeom>
              <a:avLst/>
              <a:gdLst>
                <a:gd name="T0" fmla="*/ 385 w 510"/>
                <a:gd name="T1" fmla="*/ 535 h 582"/>
                <a:gd name="T2" fmla="*/ 66 w 510"/>
                <a:gd name="T3" fmla="*/ 216 h 582"/>
                <a:gd name="T4" fmla="*/ 173 w 510"/>
                <a:gd name="T5" fmla="*/ 0 h 582"/>
                <a:gd name="T6" fmla="*/ 8 w 510"/>
                <a:gd name="T7" fmla="*/ 256 h 582"/>
                <a:gd name="T8" fmla="*/ 326 w 510"/>
                <a:gd name="T9" fmla="*/ 574 h 582"/>
                <a:gd name="T10" fmla="*/ 510 w 510"/>
                <a:gd name="T11" fmla="*/ 501 h 582"/>
                <a:gd name="T12" fmla="*/ 385 w 510"/>
                <a:gd name="T13" fmla="*/ 535 h 582"/>
              </a:gdLst>
              <a:ahLst/>
              <a:cxnLst>
                <a:cxn ang="0">
                  <a:pos x="T0" y="T1"/>
                </a:cxn>
                <a:cxn ang="0">
                  <a:pos x="T2" y="T3"/>
                </a:cxn>
                <a:cxn ang="0">
                  <a:pos x="T4" y="T5"/>
                </a:cxn>
                <a:cxn ang="0">
                  <a:pos x="T6" y="T7"/>
                </a:cxn>
                <a:cxn ang="0">
                  <a:pos x="T8" y="T9"/>
                </a:cxn>
                <a:cxn ang="0">
                  <a:pos x="T10" y="T11"/>
                </a:cxn>
                <a:cxn ang="0">
                  <a:pos x="T12" y="T13"/>
                </a:cxn>
              </a:cxnLst>
              <a:rect l="0" t="0" r="r" b="b"/>
              <a:pathLst>
                <a:path w="510" h="582">
                  <a:moveTo>
                    <a:pt x="385" y="535"/>
                  </a:moveTo>
                  <a:cubicBezTo>
                    <a:pt x="206" y="543"/>
                    <a:pt x="58" y="395"/>
                    <a:pt x="66" y="216"/>
                  </a:cubicBezTo>
                  <a:cubicBezTo>
                    <a:pt x="70" y="130"/>
                    <a:pt x="111" y="53"/>
                    <a:pt x="173" y="0"/>
                  </a:cubicBezTo>
                  <a:cubicBezTo>
                    <a:pt x="79" y="48"/>
                    <a:pt x="13" y="144"/>
                    <a:pt x="8" y="256"/>
                  </a:cubicBezTo>
                  <a:cubicBezTo>
                    <a:pt x="0" y="435"/>
                    <a:pt x="147" y="582"/>
                    <a:pt x="326" y="574"/>
                  </a:cubicBezTo>
                  <a:cubicBezTo>
                    <a:pt x="396" y="571"/>
                    <a:pt x="460" y="544"/>
                    <a:pt x="510" y="501"/>
                  </a:cubicBezTo>
                  <a:cubicBezTo>
                    <a:pt x="472" y="521"/>
                    <a:pt x="430" y="533"/>
                    <a:pt x="385" y="535"/>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işḷîdè">
              <a:extLst>
                <a:ext uri="{FF2B5EF4-FFF2-40B4-BE49-F238E27FC236}">
                  <a16:creationId xmlns:a16="http://schemas.microsoft.com/office/drawing/2014/main" id="{2BF3BBFC-A5FC-1A4C-8792-5DB01755E650}"/>
                </a:ext>
              </a:extLst>
            </p:cNvPr>
            <p:cNvSpPr/>
            <p:nvPr/>
          </p:nvSpPr>
          <p:spPr bwMode="auto">
            <a:xfrm>
              <a:off x="4829175" y="4032251"/>
              <a:ext cx="161925" cy="84138"/>
            </a:xfrm>
            <a:custGeom>
              <a:avLst/>
              <a:gdLst>
                <a:gd name="T0" fmla="*/ 36 w 75"/>
                <a:gd name="T1" fmla="*/ 39 h 39"/>
                <a:gd name="T2" fmla="*/ 71 w 75"/>
                <a:gd name="T3" fmla="*/ 14 h 39"/>
                <a:gd name="T4" fmla="*/ 75 w 75"/>
                <a:gd name="T5" fmla="*/ 0 h 39"/>
                <a:gd name="T6" fmla="*/ 36 w 75"/>
                <a:gd name="T7" fmla="*/ 0 h 39"/>
                <a:gd name="T8" fmla="*/ 0 w 75"/>
                <a:gd name="T9" fmla="*/ 35 h 39"/>
                <a:gd name="T10" fmla="*/ 0 w 75"/>
                <a:gd name="T11" fmla="*/ 39 h 39"/>
                <a:gd name="T12" fmla="*/ 36 w 75"/>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75" h="39">
                  <a:moveTo>
                    <a:pt x="36" y="39"/>
                  </a:moveTo>
                  <a:cubicBezTo>
                    <a:pt x="52" y="39"/>
                    <a:pt x="66" y="29"/>
                    <a:pt x="71" y="14"/>
                  </a:cubicBezTo>
                  <a:cubicBezTo>
                    <a:pt x="72" y="9"/>
                    <a:pt x="74" y="4"/>
                    <a:pt x="75" y="0"/>
                  </a:cubicBezTo>
                  <a:cubicBezTo>
                    <a:pt x="36" y="0"/>
                    <a:pt x="36" y="0"/>
                    <a:pt x="36" y="0"/>
                  </a:cubicBezTo>
                  <a:cubicBezTo>
                    <a:pt x="16" y="0"/>
                    <a:pt x="0" y="16"/>
                    <a:pt x="0" y="35"/>
                  </a:cubicBezTo>
                  <a:cubicBezTo>
                    <a:pt x="0" y="39"/>
                    <a:pt x="0" y="39"/>
                    <a:pt x="0" y="39"/>
                  </a:cubicBezTo>
                  <a:lnTo>
                    <a:pt x="36"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îSľiḑê">
              <a:extLst>
                <a:ext uri="{FF2B5EF4-FFF2-40B4-BE49-F238E27FC236}">
                  <a16:creationId xmlns:a16="http://schemas.microsoft.com/office/drawing/2014/main" id="{0334E289-2CF2-5B41-8C7B-21EB08344E07}"/>
                </a:ext>
              </a:extLst>
            </p:cNvPr>
            <p:cNvSpPr/>
            <p:nvPr/>
          </p:nvSpPr>
          <p:spPr bwMode="auto">
            <a:xfrm>
              <a:off x="5842000" y="3022601"/>
              <a:ext cx="754063" cy="449263"/>
            </a:xfrm>
            <a:custGeom>
              <a:avLst/>
              <a:gdLst>
                <a:gd name="T0" fmla="*/ 133 w 352"/>
                <a:gd name="T1" fmla="*/ 39 h 210"/>
                <a:gd name="T2" fmla="*/ 169 w 352"/>
                <a:gd name="T3" fmla="*/ 75 h 210"/>
                <a:gd name="T4" fmla="*/ 169 w 352"/>
                <a:gd name="T5" fmla="*/ 133 h 210"/>
                <a:gd name="T6" fmla="*/ 194 w 352"/>
                <a:gd name="T7" fmla="*/ 167 h 210"/>
                <a:gd name="T8" fmla="*/ 280 w 352"/>
                <a:gd name="T9" fmla="*/ 203 h 210"/>
                <a:gd name="T10" fmla="*/ 322 w 352"/>
                <a:gd name="T11" fmla="*/ 197 h 210"/>
                <a:gd name="T12" fmla="*/ 352 w 352"/>
                <a:gd name="T13" fmla="*/ 167 h 210"/>
                <a:gd name="T14" fmla="*/ 339 w 352"/>
                <a:gd name="T15" fmla="*/ 163 h 210"/>
                <a:gd name="T16" fmla="*/ 253 w 352"/>
                <a:gd name="T17" fmla="*/ 128 h 210"/>
                <a:gd name="T18" fmla="*/ 227 w 352"/>
                <a:gd name="T19" fmla="*/ 94 h 210"/>
                <a:gd name="T20" fmla="*/ 227 w 352"/>
                <a:gd name="T21" fmla="*/ 36 h 210"/>
                <a:gd name="T22" fmla="*/ 192 w 352"/>
                <a:gd name="T23" fmla="*/ 0 h 210"/>
                <a:gd name="T24" fmla="*/ 35 w 352"/>
                <a:gd name="T25" fmla="*/ 0 h 210"/>
                <a:gd name="T26" fmla="*/ 0 w 352"/>
                <a:gd name="T27" fmla="*/ 36 h 210"/>
                <a:gd name="T28" fmla="*/ 0 w 352"/>
                <a:gd name="T29" fmla="*/ 39 h 210"/>
                <a:gd name="T30" fmla="*/ 133 w 352"/>
                <a:gd name="T31" fmla="*/ 3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10">
                  <a:moveTo>
                    <a:pt x="133" y="39"/>
                  </a:moveTo>
                  <a:cubicBezTo>
                    <a:pt x="153" y="39"/>
                    <a:pt x="169" y="55"/>
                    <a:pt x="169" y="75"/>
                  </a:cubicBezTo>
                  <a:cubicBezTo>
                    <a:pt x="169" y="133"/>
                    <a:pt x="169" y="133"/>
                    <a:pt x="169" y="133"/>
                  </a:cubicBezTo>
                  <a:cubicBezTo>
                    <a:pt x="169" y="149"/>
                    <a:pt x="179" y="163"/>
                    <a:pt x="194" y="167"/>
                  </a:cubicBezTo>
                  <a:cubicBezTo>
                    <a:pt x="224" y="176"/>
                    <a:pt x="253" y="188"/>
                    <a:pt x="280" y="203"/>
                  </a:cubicBezTo>
                  <a:cubicBezTo>
                    <a:pt x="294" y="210"/>
                    <a:pt x="311" y="208"/>
                    <a:pt x="322" y="197"/>
                  </a:cubicBezTo>
                  <a:cubicBezTo>
                    <a:pt x="352" y="167"/>
                    <a:pt x="352" y="167"/>
                    <a:pt x="352" y="167"/>
                  </a:cubicBezTo>
                  <a:cubicBezTo>
                    <a:pt x="347" y="167"/>
                    <a:pt x="343" y="166"/>
                    <a:pt x="339" y="163"/>
                  </a:cubicBezTo>
                  <a:cubicBezTo>
                    <a:pt x="311" y="149"/>
                    <a:pt x="283" y="137"/>
                    <a:pt x="253" y="128"/>
                  </a:cubicBezTo>
                  <a:cubicBezTo>
                    <a:pt x="238" y="123"/>
                    <a:pt x="227" y="109"/>
                    <a:pt x="227" y="94"/>
                  </a:cubicBezTo>
                  <a:cubicBezTo>
                    <a:pt x="227" y="36"/>
                    <a:pt x="227" y="36"/>
                    <a:pt x="227" y="36"/>
                  </a:cubicBezTo>
                  <a:cubicBezTo>
                    <a:pt x="227" y="16"/>
                    <a:pt x="211" y="0"/>
                    <a:pt x="192" y="0"/>
                  </a:cubicBezTo>
                  <a:cubicBezTo>
                    <a:pt x="35" y="0"/>
                    <a:pt x="35" y="0"/>
                    <a:pt x="35" y="0"/>
                  </a:cubicBezTo>
                  <a:cubicBezTo>
                    <a:pt x="16" y="0"/>
                    <a:pt x="0" y="16"/>
                    <a:pt x="0" y="36"/>
                  </a:cubicBezTo>
                  <a:cubicBezTo>
                    <a:pt x="0" y="39"/>
                    <a:pt x="0" y="39"/>
                    <a:pt x="0" y="39"/>
                  </a:cubicBezTo>
                  <a:lnTo>
                    <a:pt x="133"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îşḻîdé">
              <a:extLst>
                <a:ext uri="{FF2B5EF4-FFF2-40B4-BE49-F238E27FC236}">
                  <a16:creationId xmlns:a16="http://schemas.microsoft.com/office/drawing/2014/main" id="{6289DABD-1DFE-F645-959C-EEB61C77DE82}"/>
                </a:ext>
              </a:extLst>
            </p:cNvPr>
            <p:cNvSpPr/>
            <p:nvPr/>
          </p:nvSpPr>
          <p:spPr bwMode="auto">
            <a:xfrm>
              <a:off x="5360988" y="5248276"/>
              <a:ext cx="92075" cy="57150"/>
            </a:xfrm>
            <a:custGeom>
              <a:avLst/>
              <a:gdLst>
                <a:gd name="T0" fmla="*/ 14 w 43"/>
                <a:gd name="T1" fmla="*/ 12 h 27"/>
                <a:gd name="T2" fmla="*/ 0 w 43"/>
                <a:gd name="T3" fmla="*/ 26 h 27"/>
                <a:gd name="T4" fmla="*/ 29 w 43"/>
                <a:gd name="T5" fmla="*/ 16 h 27"/>
                <a:gd name="T6" fmla="*/ 43 w 43"/>
                <a:gd name="T7" fmla="*/ 2 h 27"/>
                <a:gd name="T8" fmla="*/ 14 w 43"/>
                <a:gd name="T9" fmla="*/ 12 h 27"/>
              </a:gdLst>
              <a:ahLst/>
              <a:cxnLst>
                <a:cxn ang="0">
                  <a:pos x="T0" y="T1"/>
                </a:cxn>
                <a:cxn ang="0">
                  <a:pos x="T2" y="T3"/>
                </a:cxn>
                <a:cxn ang="0">
                  <a:pos x="T4" y="T5"/>
                </a:cxn>
                <a:cxn ang="0">
                  <a:pos x="T6" y="T7"/>
                </a:cxn>
                <a:cxn ang="0">
                  <a:pos x="T8" y="T9"/>
                </a:cxn>
              </a:cxnLst>
              <a:rect l="0" t="0" r="r" b="b"/>
              <a:pathLst>
                <a:path w="43" h="27">
                  <a:moveTo>
                    <a:pt x="14" y="12"/>
                  </a:moveTo>
                  <a:cubicBezTo>
                    <a:pt x="0" y="26"/>
                    <a:pt x="0" y="26"/>
                    <a:pt x="0" y="26"/>
                  </a:cubicBezTo>
                  <a:cubicBezTo>
                    <a:pt x="10" y="27"/>
                    <a:pt x="21" y="24"/>
                    <a:pt x="29" y="16"/>
                  </a:cubicBezTo>
                  <a:cubicBezTo>
                    <a:pt x="43" y="2"/>
                    <a:pt x="43" y="2"/>
                    <a:pt x="43" y="2"/>
                  </a:cubicBezTo>
                  <a:cubicBezTo>
                    <a:pt x="33" y="0"/>
                    <a:pt x="22" y="4"/>
                    <a:pt x="14"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iṧļíḍè">
              <a:extLst>
                <a:ext uri="{FF2B5EF4-FFF2-40B4-BE49-F238E27FC236}">
                  <a16:creationId xmlns:a16="http://schemas.microsoft.com/office/drawing/2014/main" id="{8E18F84B-0EC1-9D41-9FAD-2E6392259B66}"/>
                </a:ext>
              </a:extLst>
            </p:cNvPr>
            <p:cNvSpPr/>
            <p:nvPr/>
          </p:nvSpPr>
          <p:spPr bwMode="auto">
            <a:xfrm>
              <a:off x="6684963" y="3240088"/>
              <a:ext cx="655638" cy="1279525"/>
            </a:xfrm>
            <a:custGeom>
              <a:avLst/>
              <a:gdLst>
                <a:gd name="T0" fmla="*/ 270 w 306"/>
                <a:gd name="T1" fmla="*/ 370 h 597"/>
                <a:gd name="T2" fmla="*/ 211 w 306"/>
                <a:gd name="T3" fmla="*/ 370 h 597"/>
                <a:gd name="T4" fmla="*/ 177 w 306"/>
                <a:gd name="T5" fmla="*/ 344 h 597"/>
                <a:gd name="T6" fmla="*/ 142 w 306"/>
                <a:gd name="T7" fmla="*/ 259 h 597"/>
                <a:gd name="T8" fmla="*/ 148 w 306"/>
                <a:gd name="T9" fmla="*/ 217 h 597"/>
                <a:gd name="T10" fmla="*/ 190 w 306"/>
                <a:gd name="T11" fmla="*/ 175 h 597"/>
                <a:gd name="T12" fmla="*/ 190 w 306"/>
                <a:gd name="T13" fmla="*/ 125 h 597"/>
                <a:gd name="T14" fmla="*/ 79 w 306"/>
                <a:gd name="T15" fmla="*/ 14 h 597"/>
                <a:gd name="T16" fmla="*/ 29 w 306"/>
                <a:gd name="T17" fmla="*/ 14 h 597"/>
                <a:gd name="T18" fmla="*/ 0 w 306"/>
                <a:gd name="T19" fmla="*/ 43 h 597"/>
                <a:gd name="T20" fmla="*/ 21 w 306"/>
                <a:gd name="T21" fmla="*/ 54 h 597"/>
                <a:gd name="T22" fmla="*/ 131 w 306"/>
                <a:gd name="T23" fmla="*/ 164 h 597"/>
                <a:gd name="T24" fmla="*/ 131 w 306"/>
                <a:gd name="T25" fmla="*/ 214 h 597"/>
                <a:gd name="T26" fmla="*/ 90 w 306"/>
                <a:gd name="T27" fmla="*/ 256 h 597"/>
                <a:gd name="T28" fmla="*/ 83 w 306"/>
                <a:gd name="T29" fmla="*/ 298 h 597"/>
                <a:gd name="T30" fmla="*/ 119 w 306"/>
                <a:gd name="T31" fmla="*/ 384 h 597"/>
                <a:gd name="T32" fmla="*/ 153 w 306"/>
                <a:gd name="T33" fmla="*/ 409 h 597"/>
                <a:gd name="T34" fmla="*/ 212 w 306"/>
                <a:gd name="T35" fmla="*/ 409 h 597"/>
                <a:gd name="T36" fmla="*/ 248 w 306"/>
                <a:gd name="T37" fmla="*/ 445 h 597"/>
                <a:gd name="T38" fmla="*/ 248 w 306"/>
                <a:gd name="T39" fmla="*/ 597 h 597"/>
                <a:gd name="T40" fmla="*/ 270 w 306"/>
                <a:gd name="T41" fmla="*/ 597 h 597"/>
                <a:gd name="T42" fmla="*/ 306 w 306"/>
                <a:gd name="T43" fmla="*/ 561 h 597"/>
                <a:gd name="T44" fmla="*/ 306 w 306"/>
                <a:gd name="T45" fmla="*/ 405 h 597"/>
                <a:gd name="T46" fmla="*/ 270 w 306"/>
                <a:gd name="T47" fmla="*/ 37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597">
                  <a:moveTo>
                    <a:pt x="270" y="370"/>
                  </a:moveTo>
                  <a:cubicBezTo>
                    <a:pt x="211" y="370"/>
                    <a:pt x="211" y="370"/>
                    <a:pt x="211" y="370"/>
                  </a:cubicBezTo>
                  <a:cubicBezTo>
                    <a:pt x="195" y="370"/>
                    <a:pt x="182" y="359"/>
                    <a:pt x="177" y="344"/>
                  </a:cubicBezTo>
                  <a:cubicBezTo>
                    <a:pt x="168" y="314"/>
                    <a:pt x="156" y="286"/>
                    <a:pt x="142" y="259"/>
                  </a:cubicBezTo>
                  <a:cubicBezTo>
                    <a:pt x="135" y="245"/>
                    <a:pt x="137" y="228"/>
                    <a:pt x="148" y="217"/>
                  </a:cubicBezTo>
                  <a:cubicBezTo>
                    <a:pt x="190" y="175"/>
                    <a:pt x="190" y="175"/>
                    <a:pt x="190" y="175"/>
                  </a:cubicBezTo>
                  <a:cubicBezTo>
                    <a:pt x="204" y="161"/>
                    <a:pt x="204" y="138"/>
                    <a:pt x="190" y="125"/>
                  </a:cubicBezTo>
                  <a:cubicBezTo>
                    <a:pt x="79" y="14"/>
                    <a:pt x="79" y="14"/>
                    <a:pt x="79" y="14"/>
                  </a:cubicBezTo>
                  <a:cubicBezTo>
                    <a:pt x="65" y="0"/>
                    <a:pt x="43" y="0"/>
                    <a:pt x="29" y="14"/>
                  </a:cubicBezTo>
                  <a:cubicBezTo>
                    <a:pt x="0" y="43"/>
                    <a:pt x="0" y="43"/>
                    <a:pt x="0" y="43"/>
                  </a:cubicBezTo>
                  <a:cubicBezTo>
                    <a:pt x="7" y="44"/>
                    <a:pt x="15" y="48"/>
                    <a:pt x="21" y="54"/>
                  </a:cubicBezTo>
                  <a:cubicBezTo>
                    <a:pt x="131" y="164"/>
                    <a:pt x="131" y="164"/>
                    <a:pt x="131" y="164"/>
                  </a:cubicBezTo>
                  <a:cubicBezTo>
                    <a:pt x="145" y="178"/>
                    <a:pt x="145" y="201"/>
                    <a:pt x="131" y="214"/>
                  </a:cubicBezTo>
                  <a:cubicBezTo>
                    <a:pt x="90" y="256"/>
                    <a:pt x="90" y="256"/>
                    <a:pt x="90" y="256"/>
                  </a:cubicBezTo>
                  <a:cubicBezTo>
                    <a:pt x="78" y="267"/>
                    <a:pt x="76" y="284"/>
                    <a:pt x="83" y="298"/>
                  </a:cubicBezTo>
                  <a:cubicBezTo>
                    <a:pt x="98" y="325"/>
                    <a:pt x="110" y="354"/>
                    <a:pt x="119" y="384"/>
                  </a:cubicBezTo>
                  <a:cubicBezTo>
                    <a:pt x="123" y="399"/>
                    <a:pt x="137" y="409"/>
                    <a:pt x="153" y="409"/>
                  </a:cubicBezTo>
                  <a:cubicBezTo>
                    <a:pt x="212" y="409"/>
                    <a:pt x="212" y="409"/>
                    <a:pt x="212" y="409"/>
                  </a:cubicBezTo>
                  <a:cubicBezTo>
                    <a:pt x="232" y="409"/>
                    <a:pt x="248" y="425"/>
                    <a:pt x="248" y="445"/>
                  </a:cubicBezTo>
                  <a:cubicBezTo>
                    <a:pt x="248" y="597"/>
                    <a:pt x="248" y="597"/>
                    <a:pt x="248" y="597"/>
                  </a:cubicBezTo>
                  <a:cubicBezTo>
                    <a:pt x="270" y="597"/>
                    <a:pt x="270" y="597"/>
                    <a:pt x="270" y="597"/>
                  </a:cubicBezTo>
                  <a:cubicBezTo>
                    <a:pt x="290" y="597"/>
                    <a:pt x="306" y="581"/>
                    <a:pt x="306" y="561"/>
                  </a:cubicBezTo>
                  <a:cubicBezTo>
                    <a:pt x="306" y="405"/>
                    <a:pt x="306" y="405"/>
                    <a:pt x="306" y="405"/>
                  </a:cubicBezTo>
                  <a:cubicBezTo>
                    <a:pt x="306" y="386"/>
                    <a:pt x="290" y="370"/>
                    <a:pt x="270" y="370"/>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íṧļíḓe">
              <a:extLst>
                <a:ext uri="{FF2B5EF4-FFF2-40B4-BE49-F238E27FC236}">
                  <a16:creationId xmlns:a16="http://schemas.microsoft.com/office/drawing/2014/main" id="{34C0BCA6-C1BA-5F47-B661-A749D5FDF66F}"/>
                </a:ext>
              </a:extLst>
            </p:cNvPr>
            <p:cNvSpPr/>
            <p:nvPr/>
          </p:nvSpPr>
          <p:spPr bwMode="auto">
            <a:xfrm>
              <a:off x="6791325" y="4605338"/>
              <a:ext cx="330200" cy="700088"/>
            </a:xfrm>
            <a:custGeom>
              <a:avLst/>
              <a:gdLst>
                <a:gd name="T0" fmla="*/ 97 w 154"/>
                <a:gd name="T1" fmla="*/ 112 h 327"/>
                <a:gd name="T2" fmla="*/ 91 w 154"/>
                <a:gd name="T3" fmla="*/ 70 h 327"/>
                <a:gd name="T4" fmla="*/ 121 w 154"/>
                <a:gd name="T5" fmla="*/ 0 h 327"/>
                <a:gd name="T6" fmla="*/ 102 w 154"/>
                <a:gd name="T7" fmla="*/ 0 h 327"/>
                <a:gd name="T8" fmla="*/ 68 w 154"/>
                <a:gd name="T9" fmla="*/ 25 h 327"/>
                <a:gd name="T10" fmla="*/ 32 w 154"/>
                <a:gd name="T11" fmla="*/ 109 h 327"/>
                <a:gd name="T12" fmla="*/ 38 w 154"/>
                <a:gd name="T13" fmla="*/ 151 h 327"/>
                <a:gd name="T14" fmla="*/ 81 w 154"/>
                <a:gd name="T15" fmla="*/ 194 h 327"/>
                <a:gd name="T16" fmla="*/ 81 w 154"/>
                <a:gd name="T17" fmla="*/ 245 h 327"/>
                <a:gd name="T18" fmla="*/ 0 w 154"/>
                <a:gd name="T19" fmla="*/ 326 h 327"/>
                <a:gd name="T20" fmla="*/ 29 w 154"/>
                <a:gd name="T21" fmla="*/ 316 h 327"/>
                <a:gd name="T22" fmla="*/ 140 w 154"/>
                <a:gd name="T23" fmla="*/ 205 h 327"/>
                <a:gd name="T24" fmla="*/ 140 w 154"/>
                <a:gd name="T25" fmla="*/ 155 h 327"/>
                <a:gd name="T26" fmla="*/ 97 w 154"/>
                <a:gd name="T27" fmla="*/ 11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327">
                  <a:moveTo>
                    <a:pt x="97" y="112"/>
                  </a:moveTo>
                  <a:cubicBezTo>
                    <a:pt x="86" y="101"/>
                    <a:pt x="83" y="84"/>
                    <a:pt x="91" y="70"/>
                  </a:cubicBezTo>
                  <a:cubicBezTo>
                    <a:pt x="103" y="47"/>
                    <a:pt x="113" y="24"/>
                    <a:pt x="121" y="0"/>
                  </a:cubicBezTo>
                  <a:cubicBezTo>
                    <a:pt x="102" y="0"/>
                    <a:pt x="102" y="0"/>
                    <a:pt x="102" y="0"/>
                  </a:cubicBezTo>
                  <a:cubicBezTo>
                    <a:pt x="86" y="0"/>
                    <a:pt x="72" y="10"/>
                    <a:pt x="68" y="25"/>
                  </a:cubicBezTo>
                  <a:cubicBezTo>
                    <a:pt x="59" y="54"/>
                    <a:pt x="47" y="82"/>
                    <a:pt x="32" y="109"/>
                  </a:cubicBezTo>
                  <a:cubicBezTo>
                    <a:pt x="25" y="123"/>
                    <a:pt x="27" y="140"/>
                    <a:pt x="38" y="151"/>
                  </a:cubicBezTo>
                  <a:cubicBezTo>
                    <a:pt x="81" y="194"/>
                    <a:pt x="81" y="194"/>
                    <a:pt x="81" y="194"/>
                  </a:cubicBezTo>
                  <a:cubicBezTo>
                    <a:pt x="95" y="208"/>
                    <a:pt x="95" y="231"/>
                    <a:pt x="81" y="245"/>
                  </a:cubicBezTo>
                  <a:cubicBezTo>
                    <a:pt x="0" y="326"/>
                    <a:pt x="0" y="326"/>
                    <a:pt x="0" y="326"/>
                  </a:cubicBezTo>
                  <a:cubicBezTo>
                    <a:pt x="11" y="327"/>
                    <a:pt x="21" y="324"/>
                    <a:pt x="29" y="316"/>
                  </a:cubicBezTo>
                  <a:cubicBezTo>
                    <a:pt x="140" y="205"/>
                    <a:pt x="140" y="205"/>
                    <a:pt x="140" y="205"/>
                  </a:cubicBezTo>
                  <a:cubicBezTo>
                    <a:pt x="154" y="191"/>
                    <a:pt x="154" y="169"/>
                    <a:pt x="140" y="155"/>
                  </a:cubicBezTo>
                  <a:lnTo>
                    <a:pt x="97" y="112"/>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îŝļîďé">
              <a:extLst>
                <a:ext uri="{FF2B5EF4-FFF2-40B4-BE49-F238E27FC236}">
                  <a16:creationId xmlns:a16="http://schemas.microsoft.com/office/drawing/2014/main" id="{5C5A7081-9004-4148-873F-FF6B7CDE7F78}"/>
                </a:ext>
              </a:extLst>
            </p:cNvPr>
            <p:cNvSpPr/>
            <p:nvPr/>
          </p:nvSpPr>
          <p:spPr bwMode="auto">
            <a:xfrm>
              <a:off x="6203950" y="5307013"/>
              <a:ext cx="127000" cy="223838"/>
            </a:xfrm>
            <a:custGeom>
              <a:avLst/>
              <a:gdLst>
                <a:gd name="T0" fmla="*/ 25 w 59"/>
                <a:gd name="T1" fmla="*/ 12 h 104"/>
                <a:gd name="T2" fmla="*/ 0 w 59"/>
                <a:gd name="T3" fmla="*/ 46 h 104"/>
                <a:gd name="T4" fmla="*/ 0 w 59"/>
                <a:gd name="T5" fmla="*/ 104 h 104"/>
                <a:gd name="T6" fmla="*/ 23 w 59"/>
                <a:gd name="T7" fmla="*/ 104 h 104"/>
                <a:gd name="T8" fmla="*/ 58 w 59"/>
                <a:gd name="T9" fmla="*/ 68 h 104"/>
                <a:gd name="T10" fmla="*/ 58 w 59"/>
                <a:gd name="T11" fmla="*/ 7 h 104"/>
                <a:gd name="T12" fmla="*/ 59 w 59"/>
                <a:gd name="T13" fmla="*/ 0 h 104"/>
                <a:gd name="T14" fmla="*/ 25 w 59"/>
                <a:gd name="T15" fmla="*/ 1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4">
                  <a:moveTo>
                    <a:pt x="25" y="12"/>
                  </a:moveTo>
                  <a:cubicBezTo>
                    <a:pt x="10" y="17"/>
                    <a:pt x="0" y="31"/>
                    <a:pt x="0" y="46"/>
                  </a:cubicBezTo>
                  <a:cubicBezTo>
                    <a:pt x="0" y="104"/>
                    <a:pt x="0" y="104"/>
                    <a:pt x="0" y="104"/>
                  </a:cubicBezTo>
                  <a:cubicBezTo>
                    <a:pt x="23" y="104"/>
                    <a:pt x="23" y="104"/>
                    <a:pt x="23" y="104"/>
                  </a:cubicBezTo>
                  <a:cubicBezTo>
                    <a:pt x="42" y="104"/>
                    <a:pt x="58" y="88"/>
                    <a:pt x="58" y="68"/>
                  </a:cubicBezTo>
                  <a:cubicBezTo>
                    <a:pt x="58" y="7"/>
                    <a:pt x="58" y="7"/>
                    <a:pt x="58" y="7"/>
                  </a:cubicBezTo>
                  <a:cubicBezTo>
                    <a:pt x="58" y="5"/>
                    <a:pt x="59" y="2"/>
                    <a:pt x="59" y="0"/>
                  </a:cubicBezTo>
                  <a:cubicBezTo>
                    <a:pt x="48" y="5"/>
                    <a:pt x="37" y="9"/>
                    <a:pt x="25"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ïšļîḑe">
              <a:extLst>
                <a:ext uri="{FF2B5EF4-FFF2-40B4-BE49-F238E27FC236}">
                  <a16:creationId xmlns:a16="http://schemas.microsoft.com/office/drawing/2014/main" id="{C03AA08D-56D5-2C44-94C9-8EB43288C178}"/>
                </a:ext>
              </a:extLst>
            </p:cNvPr>
            <p:cNvSpPr/>
            <p:nvPr/>
          </p:nvSpPr>
          <p:spPr bwMode="auto">
            <a:xfrm>
              <a:off x="4945063" y="4711701"/>
              <a:ext cx="147638" cy="309563"/>
            </a:xfrm>
            <a:custGeom>
              <a:avLst/>
              <a:gdLst>
                <a:gd name="T0" fmla="*/ 63 w 69"/>
                <a:gd name="T1" fmla="*/ 15 h 144"/>
                <a:gd name="T2" fmla="*/ 69 w 69"/>
                <a:gd name="T3" fmla="*/ 104 h 144"/>
                <a:gd name="T4" fmla="*/ 34 w 69"/>
                <a:gd name="T5" fmla="*/ 133 h 144"/>
                <a:gd name="T6" fmla="*/ 63 w 69"/>
                <a:gd name="T7" fmla="*/ 15 h 144"/>
              </a:gdLst>
              <a:ahLst/>
              <a:cxnLst>
                <a:cxn ang="0">
                  <a:pos x="T0" y="T1"/>
                </a:cxn>
                <a:cxn ang="0">
                  <a:pos x="T2" y="T3"/>
                </a:cxn>
                <a:cxn ang="0">
                  <a:pos x="T4" y="T5"/>
                </a:cxn>
                <a:cxn ang="0">
                  <a:pos x="T6" y="T7"/>
                </a:cxn>
              </a:cxnLst>
              <a:rect l="0" t="0" r="r" b="b"/>
              <a:pathLst>
                <a:path w="69" h="144">
                  <a:moveTo>
                    <a:pt x="63" y="15"/>
                  </a:moveTo>
                  <a:cubicBezTo>
                    <a:pt x="63" y="15"/>
                    <a:pt x="69" y="96"/>
                    <a:pt x="69" y="104"/>
                  </a:cubicBezTo>
                  <a:cubicBezTo>
                    <a:pt x="69" y="113"/>
                    <a:pt x="47" y="144"/>
                    <a:pt x="34" y="133"/>
                  </a:cubicBezTo>
                  <a:cubicBezTo>
                    <a:pt x="20" y="122"/>
                    <a:pt x="0" y="0"/>
                    <a:pt x="63" y="1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íŝḷíḋé">
              <a:extLst>
                <a:ext uri="{FF2B5EF4-FFF2-40B4-BE49-F238E27FC236}">
                  <a16:creationId xmlns:a16="http://schemas.microsoft.com/office/drawing/2014/main" id="{64AF33FD-B1E3-7147-A27B-394FBC9266E1}"/>
                </a:ext>
              </a:extLst>
            </p:cNvPr>
            <p:cNvSpPr/>
            <p:nvPr/>
          </p:nvSpPr>
          <p:spPr bwMode="auto">
            <a:xfrm>
              <a:off x="4687888" y="4699001"/>
              <a:ext cx="420688" cy="298450"/>
            </a:xfrm>
            <a:custGeom>
              <a:avLst/>
              <a:gdLst>
                <a:gd name="T0" fmla="*/ 8 w 196"/>
                <a:gd name="T1" fmla="*/ 75 h 139"/>
                <a:gd name="T2" fmla="*/ 168 w 196"/>
                <a:gd name="T3" fmla="*/ 5 h 139"/>
                <a:gd name="T4" fmla="*/ 152 w 196"/>
                <a:gd name="T5" fmla="*/ 84 h 139"/>
                <a:gd name="T6" fmla="*/ 37 w 196"/>
                <a:gd name="T7" fmla="*/ 125 h 139"/>
                <a:gd name="T8" fmla="*/ 8 w 196"/>
                <a:gd name="T9" fmla="*/ 75 h 139"/>
              </a:gdLst>
              <a:ahLst/>
              <a:cxnLst>
                <a:cxn ang="0">
                  <a:pos x="T0" y="T1"/>
                </a:cxn>
                <a:cxn ang="0">
                  <a:pos x="T2" y="T3"/>
                </a:cxn>
                <a:cxn ang="0">
                  <a:pos x="T4" y="T5"/>
                </a:cxn>
                <a:cxn ang="0">
                  <a:pos x="T6" y="T7"/>
                </a:cxn>
                <a:cxn ang="0">
                  <a:pos x="T8" y="T9"/>
                </a:cxn>
              </a:cxnLst>
              <a:rect l="0" t="0" r="r" b="b"/>
              <a:pathLst>
                <a:path w="196" h="139">
                  <a:moveTo>
                    <a:pt x="8" y="75"/>
                  </a:moveTo>
                  <a:cubicBezTo>
                    <a:pt x="8" y="75"/>
                    <a:pt x="140" y="0"/>
                    <a:pt x="168" y="5"/>
                  </a:cubicBezTo>
                  <a:cubicBezTo>
                    <a:pt x="196" y="9"/>
                    <a:pt x="180" y="66"/>
                    <a:pt x="152" y="84"/>
                  </a:cubicBezTo>
                  <a:cubicBezTo>
                    <a:pt x="124" y="102"/>
                    <a:pt x="74" y="139"/>
                    <a:pt x="37" y="125"/>
                  </a:cubicBezTo>
                  <a:cubicBezTo>
                    <a:pt x="0" y="110"/>
                    <a:pt x="8" y="75"/>
                    <a:pt x="8" y="7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íṡľíḍe">
              <a:extLst>
                <a:ext uri="{FF2B5EF4-FFF2-40B4-BE49-F238E27FC236}">
                  <a16:creationId xmlns:a16="http://schemas.microsoft.com/office/drawing/2014/main" id="{92AD7D5A-F718-EC4E-B77F-905BEBCA369E}"/>
                </a:ext>
              </a:extLst>
            </p:cNvPr>
            <p:cNvSpPr/>
            <p:nvPr/>
          </p:nvSpPr>
          <p:spPr bwMode="auto">
            <a:xfrm>
              <a:off x="5219700" y="3838576"/>
              <a:ext cx="147638" cy="374650"/>
            </a:xfrm>
            <a:custGeom>
              <a:avLst/>
              <a:gdLst>
                <a:gd name="T0" fmla="*/ 0 w 93"/>
                <a:gd name="T1" fmla="*/ 221 h 236"/>
                <a:gd name="T2" fmla="*/ 0 w 93"/>
                <a:gd name="T3" fmla="*/ 9 h 236"/>
                <a:gd name="T4" fmla="*/ 15 w 93"/>
                <a:gd name="T5" fmla="*/ 33 h 236"/>
                <a:gd name="T6" fmla="*/ 15 w 93"/>
                <a:gd name="T7" fmla="*/ 0 h 236"/>
                <a:gd name="T8" fmla="*/ 31 w 93"/>
                <a:gd name="T9" fmla="*/ 63 h 236"/>
                <a:gd name="T10" fmla="*/ 38 w 93"/>
                <a:gd name="T11" fmla="*/ 37 h 236"/>
                <a:gd name="T12" fmla="*/ 61 w 93"/>
                <a:gd name="T13" fmla="*/ 73 h 236"/>
                <a:gd name="T14" fmla="*/ 93 w 93"/>
                <a:gd name="T15" fmla="*/ 0 h 236"/>
                <a:gd name="T16" fmla="*/ 72 w 93"/>
                <a:gd name="T17" fmla="*/ 236 h 236"/>
                <a:gd name="T18" fmla="*/ 0 w 93"/>
                <a:gd name="T19" fmla="*/ 2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236">
                  <a:moveTo>
                    <a:pt x="0" y="221"/>
                  </a:moveTo>
                  <a:lnTo>
                    <a:pt x="0" y="9"/>
                  </a:lnTo>
                  <a:lnTo>
                    <a:pt x="15" y="33"/>
                  </a:lnTo>
                  <a:lnTo>
                    <a:pt x="15" y="0"/>
                  </a:lnTo>
                  <a:lnTo>
                    <a:pt x="31" y="63"/>
                  </a:lnTo>
                  <a:lnTo>
                    <a:pt x="38" y="37"/>
                  </a:lnTo>
                  <a:lnTo>
                    <a:pt x="61" y="73"/>
                  </a:lnTo>
                  <a:lnTo>
                    <a:pt x="93" y="0"/>
                  </a:lnTo>
                  <a:lnTo>
                    <a:pt x="72" y="236"/>
                  </a:lnTo>
                  <a:lnTo>
                    <a:pt x="0" y="221"/>
                  </a:lnTo>
                  <a:close/>
                </a:path>
              </a:pathLst>
            </a:custGeom>
            <a:solidFill>
              <a:srgbClr val="F461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ïśľiḍê">
              <a:extLst>
                <a:ext uri="{FF2B5EF4-FFF2-40B4-BE49-F238E27FC236}">
                  <a16:creationId xmlns:a16="http://schemas.microsoft.com/office/drawing/2014/main" id="{B8695F94-3FB4-FA44-9E35-A6A2F6774AFA}"/>
                </a:ext>
              </a:extLst>
            </p:cNvPr>
            <p:cNvSpPr/>
            <p:nvPr/>
          </p:nvSpPr>
          <p:spPr bwMode="auto">
            <a:xfrm>
              <a:off x="4768850" y="4283076"/>
              <a:ext cx="146050" cy="182563"/>
            </a:xfrm>
            <a:custGeom>
              <a:avLst/>
              <a:gdLst>
                <a:gd name="T0" fmla="*/ 0 w 68"/>
                <a:gd name="T1" fmla="*/ 43 h 85"/>
                <a:gd name="T2" fmla="*/ 17 w 68"/>
                <a:gd name="T3" fmla="*/ 29 h 85"/>
                <a:gd name="T4" fmla="*/ 15 w 68"/>
                <a:gd name="T5" fmla="*/ 0 h 85"/>
                <a:gd name="T6" fmla="*/ 67 w 68"/>
                <a:gd name="T7" fmla="*/ 19 h 85"/>
                <a:gd name="T8" fmla="*/ 64 w 68"/>
                <a:gd name="T9" fmla="*/ 63 h 85"/>
                <a:gd name="T10" fmla="*/ 0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0" y="43"/>
                  </a:moveTo>
                  <a:cubicBezTo>
                    <a:pt x="0" y="43"/>
                    <a:pt x="13" y="35"/>
                    <a:pt x="17" y="29"/>
                  </a:cubicBezTo>
                  <a:cubicBezTo>
                    <a:pt x="19" y="24"/>
                    <a:pt x="15" y="0"/>
                    <a:pt x="15" y="0"/>
                  </a:cubicBezTo>
                  <a:cubicBezTo>
                    <a:pt x="15" y="0"/>
                    <a:pt x="46" y="6"/>
                    <a:pt x="67" y="19"/>
                  </a:cubicBezTo>
                  <a:cubicBezTo>
                    <a:pt x="67" y="19"/>
                    <a:pt x="61" y="41"/>
                    <a:pt x="64" y="63"/>
                  </a:cubicBezTo>
                  <a:cubicBezTo>
                    <a:pt x="68" y="85"/>
                    <a:pt x="1" y="65"/>
                    <a:pt x="0"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íS1íḓè">
              <a:extLst>
                <a:ext uri="{FF2B5EF4-FFF2-40B4-BE49-F238E27FC236}">
                  <a16:creationId xmlns:a16="http://schemas.microsoft.com/office/drawing/2014/main" id="{83D0DE50-3A07-6A4C-89CF-937E1DB19961}"/>
                </a:ext>
              </a:extLst>
            </p:cNvPr>
            <p:cNvSpPr/>
            <p:nvPr/>
          </p:nvSpPr>
          <p:spPr bwMode="auto">
            <a:xfrm>
              <a:off x="5175250" y="4303713"/>
              <a:ext cx="117475" cy="155575"/>
            </a:xfrm>
            <a:custGeom>
              <a:avLst/>
              <a:gdLst>
                <a:gd name="T0" fmla="*/ 4 w 55"/>
                <a:gd name="T1" fmla="*/ 54 h 73"/>
                <a:gd name="T2" fmla="*/ 8 w 55"/>
                <a:gd name="T3" fmla="*/ 34 h 73"/>
                <a:gd name="T4" fmla="*/ 4 w 55"/>
                <a:gd name="T5" fmla="*/ 13 h 73"/>
                <a:gd name="T6" fmla="*/ 25 w 55"/>
                <a:gd name="T7" fmla="*/ 1 h 73"/>
                <a:gd name="T8" fmla="*/ 29 w 55"/>
                <a:gd name="T9" fmla="*/ 6 h 73"/>
                <a:gd name="T10" fmla="*/ 52 w 55"/>
                <a:gd name="T11" fmla="*/ 8 h 73"/>
                <a:gd name="T12" fmla="*/ 52 w 55"/>
                <a:gd name="T13" fmla="*/ 18 h 73"/>
                <a:gd name="T14" fmla="*/ 52 w 55"/>
                <a:gd name="T15" fmla="*/ 33 h 73"/>
                <a:gd name="T16" fmla="*/ 52 w 55"/>
                <a:gd name="T17" fmla="*/ 42 h 73"/>
                <a:gd name="T18" fmla="*/ 35 w 55"/>
                <a:gd name="T19" fmla="*/ 51 h 73"/>
                <a:gd name="T20" fmla="*/ 20 w 55"/>
                <a:gd name="T21" fmla="*/ 73 h 73"/>
                <a:gd name="T22" fmla="*/ 4 w 55"/>
                <a:gd name="T23" fmla="*/ 5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73">
                  <a:moveTo>
                    <a:pt x="4" y="54"/>
                  </a:moveTo>
                  <a:cubicBezTo>
                    <a:pt x="4" y="54"/>
                    <a:pt x="8" y="37"/>
                    <a:pt x="8" y="34"/>
                  </a:cubicBezTo>
                  <a:cubicBezTo>
                    <a:pt x="8" y="31"/>
                    <a:pt x="1" y="17"/>
                    <a:pt x="4" y="13"/>
                  </a:cubicBezTo>
                  <a:cubicBezTo>
                    <a:pt x="7" y="9"/>
                    <a:pt x="20" y="0"/>
                    <a:pt x="25" y="1"/>
                  </a:cubicBezTo>
                  <a:cubicBezTo>
                    <a:pt x="29" y="6"/>
                    <a:pt x="29" y="6"/>
                    <a:pt x="29" y="6"/>
                  </a:cubicBezTo>
                  <a:cubicBezTo>
                    <a:pt x="29" y="6"/>
                    <a:pt x="50" y="4"/>
                    <a:pt x="52" y="8"/>
                  </a:cubicBezTo>
                  <a:cubicBezTo>
                    <a:pt x="53" y="13"/>
                    <a:pt x="52" y="18"/>
                    <a:pt x="52" y="18"/>
                  </a:cubicBezTo>
                  <a:cubicBezTo>
                    <a:pt x="52" y="18"/>
                    <a:pt x="55" y="28"/>
                    <a:pt x="52" y="33"/>
                  </a:cubicBezTo>
                  <a:cubicBezTo>
                    <a:pt x="52" y="33"/>
                    <a:pt x="55" y="38"/>
                    <a:pt x="52" y="42"/>
                  </a:cubicBezTo>
                  <a:cubicBezTo>
                    <a:pt x="49" y="46"/>
                    <a:pt x="35" y="51"/>
                    <a:pt x="35" y="51"/>
                  </a:cubicBezTo>
                  <a:cubicBezTo>
                    <a:pt x="20" y="73"/>
                    <a:pt x="20" y="73"/>
                    <a:pt x="20" y="73"/>
                  </a:cubicBezTo>
                  <a:cubicBezTo>
                    <a:pt x="20" y="73"/>
                    <a:pt x="0" y="73"/>
                    <a:pt x="4" y="5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iṡ1íďê">
              <a:extLst>
                <a:ext uri="{FF2B5EF4-FFF2-40B4-BE49-F238E27FC236}">
                  <a16:creationId xmlns:a16="http://schemas.microsoft.com/office/drawing/2014/main" id="{763C674B-606D-B244-832B-A905C9CF844E}"/>
                </a:ext>
              </a:extLst>
            </p:cNvPr>
            <p:cNvSpPr/>
            <p:nvPr/>
          </p:nvSpPr>
          <p:spPr bwMode="auto">
            <a:xfrm>
              <a:off x="4772025" y="4737101"/>
              <a:ext cx="449263" cy="368300"/>
            </a:xfrm>
            <a:custGeom>
              <a:avLst/>
              <a:gdLst>
                <a:gd name="T0" fmla="*/ 66 w 210"/>
                <a:gd name="T1" fmla="*/ 9 h 172"/>
                <a:gd name="T2" fmla="*/ 193 w 210"/>
                <a:gd name="T3" fmla="*/ 145 h 172"/>
                <a:gd name="T4" fmla="*/ 101 w 210"/>
                <a:gd name="T5" fmla="*/ 150 h 172"/>
                <a:gd name="T6" fmla="*/ 22 w 210"/>
                <a:gd name="T7" fmla="*/ 26 h 172"/>
                <a:gd name="T8" fmla="*/ 66 w 210"/>
                <a:gd name="T9" fmla="*/ 9 h 172"/>
              </a:gdLst>
              <a:ahLst/>
              <a:cxnLst>
                <a:cxn ang="0">
                  <a:pos x="T0" y="T1"/>
                </a:cxn>
                <a:cxn ang="0">
                  <a:pos x="T2" y="T3"/>
                </a:cxn>
                <a:cxn ang="0">
                  <a:pos x="T4" y="T5"/>
                </a:cxn>
                <a:cxn ang="0">
                  <a:pos x="T6" y="T7"/>
                </a:cxn>
                <a:cxn ang="0">
                  <a:pos x="T8" y="T9"/>
                </a:cxn>
              </a:cxnLst>
              <a:rect l="0" t="0" r="r" b="b"/>
              <a:pathLst>
                <a:path w="210" h="172">
                  <a:moveTo>
                    <a:pt x="66" y="9"/>
                  </a:moveTo>
                  <a:cubicBezTo>
                    <a:pt x="66" y="9"/>
                    <a:pt x="210" y="119"/>
                    <a:pt x="193" y="145"/>
                  </a:cubicBezTo>
                  <a:cubicBezTo>
                    <a:pt x="176" y="172"/>
                    <a:pt x="119" y="167"/>
                    <a:pt x="101" y="150"/>
                  </a:cubicBezTo>
                  <a:cubicBezTo>
                    <a:pt x="84" y="132"/>
                    <a:pt x="0" y="53"/>
                    <a:pt x="22" y="26"/>
                  </a:cubicBezTo>
                  <a:cubicBezTo>
                    <a:pt x="44" y="0"/>
                    <a:pt x="66" y="9"/>
                    <a:pt x="66" y="9"/>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Sļïďè">
              <a:extLst>
                <a:ext uri="{FF2B5EF4-FFF2-40B4-BE49-F238E27FC236}">
                  <a16:creationId xmlns:a16="http://schemas.microsoft.com/office/drawing/2014/main" id="{EDFADA60-D36F-EB47-9DCC-1AA3501FF7F4}"/>
                </a:ext>
              </a:extLst>
            </p:cNvPr>
            <p:cNvSpPr/>
            <p:nvPr/>
          </p:nvSpPr>
          <p:spPr bwMode="auto">
            <a:xfrm>
              <a:off x="4638675" y="4268788"/>
              <a:ext cx="368300" cy="619125"/>
            </a:xfrm>
            <a:custGeom>
              <a:avLst/>
              <a:gdLst>
                <a:gd name="T0" fmla="*/ 48 w 172"/>
                <a:gd name="T1" fmla="*/ 280 h 289"/>
                <a:gd name="T2" fmla="*/ 28 w 172"/>
                <a:gd name="T3" fmla="*/ 259 h 289"/>
                <a:gd name="T4" fmla="*/ 24 w 172"/>
                <a:gd name="T5" fmla="*/ 84 h 289"/>
                <a:gd name="T6" fmla="*/ 172 w 172"/>
                <a:gd name="T7" fmla="*/ 91 h 289"/>
                <a:gd name="T8" fmla="*/ 143 w 172"/>
                <a:gd name="T9" fmla="*/ 272 h 289"/>
                <a:gd name="T10" fmla="*/ 48 w 172"/>
                <a:gd name="T11" fmla="*/ 280 h 289"/>
              </a:gdLst>
              <a:ahLst/>
              <a:cxnLst>
                <a:cxn ang="0">
                  <a:pos x="T0" y="T1"/>
                </a:cxn>
                <a:cxn ang="0">
                  <a:pos x="T2" y="T3"/>
                </a:cxn>
                <a:cxn ang="0">
                  <a:pos x="T4" y="T5"/>
                </a:cxn>
                <a:cxn ang="0">
                  <a:pos x="T6" y="T7"/>
                </a:cxn>
                <a:cxn ang="0">
                  <a:pos x="T8" y="T9"/>
                </a:cxn>
                <a:cxn ang="0">
                  <a:pos x="T10" y="T11"/>
                </a:cxn>
              </a:cxnLst>
              <a:rect l="0" t="0" r="r" b="b"/>
              <a:pathLst>
                <a:path w="172" h="289">
                  <a:moveTo>
                    <a:pt x="48" y="280"/>
                  </a:moveTo>
                  <a:cubicBezTo>
                    <a:pt x="38" y="277"/>
                    <a:pt x="30" y="269"/>
                    <a:pt x="28" y="259"/>
                  </a:cubicBezTo>
                  <a:cubicBezTo>
                    <a:pt x="19" y="224"/>
                    <a:pt x="0" y="136"/>
                    <a:pt x="24" y="84"/>
                  </a:cubicBezTo>
                  <a:cubicBezTo>
                    <a:pt x="63" y="0"/>
                    <a:pt x="172" y="66"/>
                    <a:pt x="172" y="91"/>
                  </a:cubicBezTo>
                  <a:cubicBezTo>
                    <a:pt x="172" y="117"/>
                    <a:pt x="167" y="264"/>
                    <a:pt x="143" y="272"/>
                  </a:cubicBezTo>
                  <a:cubicBezTo>
                    <a:pt x="124" y="279"/>
                    <a:pt x="79" y="289"/>
                    <a:pt x="48" y="280"/>
                  </a:cubicBezTo>
                  <a:close/>
                </a:path>
              </a:pathLst>
            </a:custGeom>
            <a:solidFill>
              <a:srgbClr val="1B67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ïṡlíḑê">
              <a:extLst>
                <a:ext uri="{FF2B5EF4-FFF2-40B4-BE49-F238E27FC236}">
                  <a16:creationId xmlns:a16="http://schemas.microsoft.com/office/drawing/2014/main" id="{EA09D7F2-C52A-5349-B756-4C10241F64D4}"/>
                </a:ext>
              </a:extLst>
            </p:cNvPr>
            <p:cNvSpPr/>
            <p:nvPr/>
          </p:nvSpPr>
          <p:spPr bwMode="auto">
            <a:xfrm>
              <a:off x="4894263" y="4403726"/>
              <a:ext cx="277813" cy="244475"/>
            </a:xfrm>
            <a:custGeom>
              <a:avLst/>
              <a:gdLst>
                <a:gd name="T0" fmla="*/ 30 w 130"/>
                <a:gd name="T1" fmla="*/ 0 h 114"/>
                <a:gd name="T2" fmla="*/ 110 w 130"/>
                <a:gd name="T3" fmla="*/ 72 h 114"/>
                <a:gd name="T4" fmla="*/ 106 w 130"/>
                <a:gd name="T5" fmla="*/ 114 h 114"/>
                <a:gd name="T6" fmla="*/ 9 w 130"/>
                <a:gd name="T7" fmla="*/ 52 h 114"/>
                <a:gd name="T8" fmla="*/ 30 w 130"/>
                <a:gd name="T9" fmla="*/ 0 h 114"/>
              </a:gdLst>
              <a:ahLst/>
              <a:cxnLst>
                <a:cxn ang="0">
                  <a:pos x="T0" y="T1"/>
                </a:cxn>
                <a:cxn ang="0">
                  <a:pos x="T2" y="T3"/>
                </a:cxn>
                <a:cxn ang="0">
                  <a:pos x="T4" y="T5"/>
                </a:cxn>
                <a:cxn ang="0">
                  <a:pos x="T6" y="T7"/>
                </a:cxn>
                <a:cxn ang="0">
                  <a:pos x="T8" y="T9"/>
                </a:cxn>
              </a:cxnLst>
              <a:rect l="0" t="0" r="r" b="b"/>
              <a:pathLst>
                <a:path w="130" h="114">
                  <a:moveTo>
                    <a:pt x="30" y="0"/>
                  </a:moveTo>
                  <a:cubicBezTo>
                    <a:pt x="30" y="0"/>
                    <a:pt x="98" y="48"/>
                    <a:pt x="110" y="72"/>
                  </a:cubicBezTo>
                  <a:cubicBezTo>
                    <a:pt x="122" y="96"/>
                    <a:pt x="130" y="114"/>
                    <a:pt x="106" y="114"/>
                  </a:cubicBezTo>
                  <a:cubicBezTo>
                    <a:pt x="83" y="114"/>
                    <a:pt x="17" y="64"/>
                    <a:pt x="9" y="52"/>
                  </a:cubicBezTo>
                  <a:cubicBezTo>
                    <a:pt x="1" y="40"/>
                    <a:pt x="0" y="4"/>
                    <a:pt x="30"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iṥļíďè">
              <a:extLst>
                <a:ext uri="{FF2B5EF4-FFF2-40B4-BE49-F238E27FC236}">
                  <a16:creationId xmlns:a16="http://schemas.microsoft.com/office/drawing/2014/main" id="{1420F35B-CA77-3C4B-B977-4D37BC3929C2}"/>
                </a:ext>
              </a:extLst>
            </p:cNvPr>
            <p:cNvSpPr/>
            <p:nvPr/>
          </p:nvSpPr>
          <p:spPr bwMode="auto">
            <a:xfrm>
              <a:off x="5043488" y="4395788"/>
              <a:ext cx="200025" cy="255588"/>
            </a:xfrm>
            <a:custGeom>
              <a:avLst/>
              <a:gdLst>
                <a:gd name="T0" fmla="*/ 64 w 93"/>
                <a:gd name="T1" fmla="*/ 0 h 120"/>
                <a:gd name="T2" fmla="*/ 26 w 93"/>
                <a:gd name="T3" fmla="*/ 60 h 120"/>
                <a:gd name="T4" fmla="*/ 37 w 93"/>
                <a:gd name="T5" fmla="*/ 118 h 120"/>
                <a:gd name="T6" fmla="*/ 93 w 93"/>
                <a:gd name="T7" fmla="*/ 20 h 120"/>
                <a:gd name="T8" fmla="*/ 64 w 93"/>
                <a:gd name="T9" fmla="*/ 0 h 120"/>
              </a:gdLst>
              <a:ahLst/>
              <a:cxnLst>
                <a:cxn ang="0">
                  <a:pos x="T0" y="T1"/>
                </a:cxn>
                <a:cxn ang="0">
                  <a:pos x="T2" y="T3"/>
                </a:cxn>
                <a:cxn ang="0">
                  <a:pos x="T4" y="T5"/>
                </a:cxn>
                <a:cxn ang="0">
                  <a:pos x="T6" y="T7"/>
                </a:cxn>
                <a:cxn ang="0">
                  <a:pos x="T8" y="T9"/>
                </a:cxn>
              </a:cxnLst>
              <a:rect l="0" t="0" r="r" b="b"/>
              <a:pathLst>
                <a:path w="93" h="120">
                  <a:moveTo>
                    <a:pt x="64" y="0"/>
                  </a:moveTo>
                  <a:cubicBezTo>
                    <a:pt x="44" y="21"/>
                    <a:pt x="26" y="60"/>
                    <a:pt x="26" y="60"/>
                  </a:cubicBezTo>
                  <a:cubicBezTo>
                    <a:pt x="26" y="60"/>
                    <a:pt x="0" y="115"/>
                    <a:pt x="37" y="118"/>
                  </a:cubicBezTo>
                  <a:cubicBezTo>
                    <a:pt x="62" y="120"/>
                    <a:pt x="87" y="60"/>
                    <a:pt x="93" y="20"/>
                  </a:cubicBezTo>
                  <a:cubicBezTo>
                    <a:pt x="84" y="13"/>
                    <a:pt x="74" y="6"/>
                    <a:pt x="64"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î$lîde">
              <a:extLst>
                <a:ext uri="{FF2B5EF4-FFF2-40B4-BE49-F238E27FC236}">
                  <a16:creationId xmlns:a16="http://schemas.microsoft.com/office/drawing/2014/main" id="{A045714D-FF65-3843-851F-684BAB41F68A}"/>
                </a:ext>
              </a:extLst>
            </p:cNvPr>
            <p:cNvSpPr/>
            <p:nvPr/>
          </p:nvSpPr>
          <p:spPr bwMode="auto">
            <a:xfrm>
              <a:off x="4670425" y="4795838"/>
              <a:ext cx="352425" cy="196850"/>
            </a:xfrm>
            <a:custGeom>
              <a:avLst/>
              <a:gdLst>
                <a:gd name="T0" fmla="*/ 10 w 164"/>
                <a:gd name="T1" fmla="*/ 0 h 92"/>
                <a:gd name="T2" fmla="*/ 40 w 164"/>
                <a:gd name="T3" fmla="*/ 79 h 92"/>
                <a:gd name="T4" fmla="*/ 156 w 164"/>
                <a:gd name="T5" fmla="*/ 70 h 92"/>
                <a:gd name="T6" fmla="*/ 142 w 164"/>
                <a:gd name="T7" fmla="*/ 0 h 92"/>
                <a:gd name="T8" fmla="*/ 10 w 164"/>
                <a:gd name="T9" fmla="*/ 0 h 92"/>
              </a:gdLst>
              <a:ahLst/>
              <a:cxnLst>
                <a:cxn ang="0">
                  <a:pos x="T0" y="T1"/>
                </a:cxn>
                <a:cxn ang="0">
                  <a:pos x="T2" y="T3"/>
                </a:cxn>
                <a:cxn ang="0">
                  <a:pos x="T4" y="T5"/>
                </a:cxn>
                <a:cxn ang="0">
                  <a:pos x="T6" y="T7"/>
                </a:cxn>
                <a:cxn ang="0">
                  <a:pos x="T8" y="T9"/>
                </a:cxn>
              </a:cxnLst>
              <a:rect l="0" t="0" r="r" b="b"/>
              <a:pathLst>
                <a:path w="164" h="92">
                  <a:moveTo>
                    <a:pt x="10" y="0"/>
                  </a:moveTo>
                  <a:cubicBezTo>
                    <a:pt x="10" y="0"/>
                    <a:pt x="0" y="70"/>
                    <a:pt x="40" y="79"/>
                  </a:cubicBezTo>
                  <a:cubicBezTo>
                    <a:pt x="80" y="87"/>
                    <a:pt x="148" y="92"/>
                    <a:pt x="156" y="70"/>
                  </a:cubicBezTo>
                  <a:cubicBezTo>
                    <a:pt x="164" y="48"/>
                    <a:pt x="142" y="0"/>
                    <a:pt x="142" y="0"/>
                  </a:cubicBezTo>
                  <a:cubicBezTo>
                    <a:pt x="142" y="0"/>
                    <a:pt x="48" y="45"/>
                    <a:pt x="10" y="0"/>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îsḷiḋe">
              <a:extLst>
                <a:ext uri="{FF2B5EF4-FFF2-40B4-BE49-F238E27FC236}">
                  <a16:creationId xmlns:a16="http://schemas.microsoft.com/office/drawing/2014/main" id="{24A35362-6239-3C46-8C62-52FE17EBA787}"/>
                </a:ext>
              </a:extLst>
            </p:cNvPr>
            <p:cNvSpPr/>
            <p:nvPr/>
          </p:nvSpPr>
          <p:spPr bwMode="auto">
            <a:xfrm>
              <a:off x="4768850" y="4870451"/>
              <a:ext cx="439738" cy="234950"/>
            </a:xfrm>
            <a:custGeom>
              <a:avLst/>
              <a:gdLst>
                <a:gd name="T0" fmla="*/ 187 w 205"/>
                <a:gd name="T1" fmla="*/ 76 h 110"/>
                <a:gd name="T2" fmla="*/ 44 w 205"/>
                <a:gd name="T3" fmla="*/ 10 h 110"/>
                <a:gd name="T4" fmla="*/ 12 w 205"/>
                <a:gd name="T5" fmla="*/ 50 h 110"/>
                <a:gd name="T6" fmla="*/ 140 w 205"/>
                <a:gd name="T7" fmla="*/ 108 h 110"/>
                <a:gd name="T8" fmla="*/ 187 w 205"/>
                <a:gd name="T9" fmla="*/ 76 h 110"/>
              </a:gdLst>
              <a:ahLst/>
              <a:cxnLst>
                <a:cxn ang="0">
                  <a:pos x="T0" y="T1"/>
                </a:cxn>
                <a:cxn ang="0">
                  <a:pos x="T2" y="T3"/>
                </a:cxn>
                <a:cxn ang="0">
                  <a:pos x="T4" y="T5"/>
                </a:cxn>
                <a:cxn ang="0">
                  <a:pos x="T6" y="T7"/>
                </a:cxn>
                <a:cxn ang="0">
                  <a:pos x="T8" y="T9"/>
                </a:cxn>
              </a:cxnLst>
              <a:rect l="0" t="0" r="r" b="b"/>
              <a:pathLst>
                <a:path w="205" h="110">
                  <a:moveTo>
                    <a:pt x="187" y="76"/>
                  </a:moveTo>
                  <a:cubicBezTo>
                    <a:pt x="187" y="76"/>
                    <a:pt x="70" y="0"/>
                    <a:pt x="44" y="10"/>
                  </a:cubicBezTo>
                  <a:cubicBezTo>
                    <a:pt x="17" y="20"/>
                    <a:pt x="0" y="32"/>
                    <a:pt x="12" y="50"/>
                  </a:cubicBezTo>
                  <a:cubicBezTo>
                    <a:pt x="23" y="69"/>
                    <a:pt x="91" y="110"/>
                    <a:pt x="140" y="108"/>
                  </a:cubicBezTo>
                  <a:cubicBezTo>
                    <a:pt x="188" y="106"/>
                    <a:pt x="205" y="88"/>
                    <a:pt x="187" y="76"/>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ïṣḻîḓe">
              <a:extLst>
                <a:ext uri="{FF2B5EF4-FFF2-40B4-BE49-F238E27FC236}">
                  <a16:creationId xmlns:a16="http://schemas.microsoft.com/office/drawing/2014/main" id="{3E394908-82A5-2F4A-A61A-390A1ACEE37C}"/>
                </a:ext>
              </a:extLst>
            </p:cNvPr>
            <p:cNvSpPr/>
            <p:nvPr/>
          </p:nvSpPr>
          <p:spPr bwMode="auto">
            <a:xfrm>
              <a:off x="4767263" y="4886326"/>
              <a:ext cx="152400" cy="236538"/>
            </a:xfrm>
            <a:custGeom>
              <a:avLst/>
              <a:gdLst>
                <a:gd name="T0" fmla="*/ 8 w 71"/>
                <a:gd name="T1" fmla="*/ 24 h 111"/>
                <a:gd name="T2" fmla="*/ 6 w 71"/>
                <a:gd name="T3" fmla="*/ 95 h 111"/>
                <a:gd name="T4" fmla="*/ 58 w 71"/>
                <a:gd name="T5" fmla="*/ 100 h 111"/>
                <a:gd name="T6" fmla="*/ 41 w 71"/>
                <a:gd name="T7" fmla="*/ 69 h 111"/>
                <a:gd name="T8" fmla="*/ 36 w 71"/>
                <a:gd name="T9" fmla="*/ 17 h 111"/>
                <a:gd name="T10" fmla="*/ 8 w 71"/>
                <a:gd name="T11" fmla="*/ 24 h 111"/>
              </a:gdLst>
              <a:ahLst/>
              <a:cxnLst>
                <a:cxn ang="0">
                  <a:pos x="T0" y="T1"/>
                </a:cxn>
                <a:cxn ang="0">
                  <a:pos x="T2" y="T3"/>
                </a:cxn>
                <a:cxn ang="0">
                  <a:pos x="T4" y="T5"/>
                </a:cxn>
                <a:cxn ang="0">
                  <a:pos x="T6" y="T7"/>
                </a:cxn>
                <a:cxn ang="0">
                  <a:pos x="T8" y="T9"/>
                </a:cxn>
                <a:cxn ang="0">
                  <a:pos x="T10" y="T11"/>
                </a:cxn>
              </a:cxnLst>
              <a:rect l="0" t="0" r="r" b="b"/>
              <a:pathLst>
                <a:path w="71" h="111">
                  <a:moveTo>
                    <a:pt x="8" y="24"/>
                  </a:moveTo>
                  <a:cubicBezTo>
                    <a:pt x="8" y="24"/>
                    <a:pt x="0" y="91"/>
                    <a:pt x="6" y="95"/>
                  </a:cubicBezTo>
                  <a:cubicBezTo>
                    <a:pt x="11" y="100"/>
                    <a:pt x="45" y="111"/>
                    <a:pt x="58" y="100"/>
                  </a:cubicBezTo>
                  <a:cubicBezTo>
                    <a:pt x="71" y="89"/>
                    <a:pt x="51" y="72"/>
                    <a:pt x="41" y="69"/>
                  </a:cubicBezTo>
                  <a:cubicBezTo>
                    <a:pt x="31" y="65"/>
                    <a:pt x="57" y="34"/>
                    <a:pt x="36" y="17"/>
                  </a:cubicBezTo>
                  <a:cubicBezTo>
                    <a:pt x="16" y="0"/>
                    <a:pt x="8" y="24"/>
                    <a:pt x="8" y="24"/>
                  </a:cubicBezTo>
                  <a:close/>
                </a:path>
              </a:pathLst>
            </a:custGeom>
            <a:solidFill>
              <a:srgbClr val="2139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ṧľiḍe">
              <a:extLst>
                <a:ext uri="{FF2B5EF4-FFF2-40B4-BE49-F238E27FC236}">
                  <a16:creationId xmlns:a16="http://schemas.microsoft.com/office/drawing/2014/main" id="{4B05D4F5-4A45-3440-B9C0-F5527D822C44}"/>
                </a:ext>
              </a:extLst>
            </p:cNvPr>
            <p:cNvSpPr/>
            <p:nvPr/>
          </p:nvSpPr>
          <p:spPr bwMode="auto">
            <a:xfrm>
              <a:off x="4778375" y="4073526"/>
              <a:ext cx="234950" cy="276225"/>
            </a:xfrm>
            <a:custGeom>
              <a:avLst/>
              <a:gdLst>
                <a:gd name="T0" fmla="*/ 97 w 110"/>
                <a:gd name="T1" fmla="*/ 29 h 129"/>
                <a:gd name="T2" fmla="*/ 100 w 110"/>
                <a:gd name="T3" fmla="*/ 52 h 129"/>
                <a:gd name="T4" fmla="*/ 107 w 110"/>
                <a:gd name="T5" fmla="*/ 83 h 129"/>
                <a:gd name="T6" fmla="*/ 97 w 110"/>
                <a:gd name="T7" fmla="*/ 93 h 129"/>
                <a:gd name="T8" fmla="*/ 90 w 110"/>
                <a:gd name="T9" fmla="*/ 125 h 129"/>
                <a:gd name="T10" fmla="*/ 30 w 110"/>
                <a:gd name="T11" fmla="*/ 113 h 129"/>
                <a:gd name="T12" fmla="*/ 0 w 110"/>
                <a:gd name="T13" fmla="*/ 77 h 129"/>
                <a:gd name="T14" fmla="*/ 35 w 110"/>
                <a:gd name="T15" fmla="*/ 6 h 129"/>
                <a:gd name="T16" fmla="*/ 97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97" y="29"/>
                  </a:moveTo>
                  <a:cubicBezTo>
                    <a:pt x="97" y="29"/>
                    <a:pt x="104" y="41"/>
                    <a:pt x="100" y="52"/>
                  </a:cubicBezTo>
                  <a:cubicBezTo>
                    <a:pt x="96" y="63"/>
                    <a:pt x="104" y="78"/>
                    <a:pt x="107" y="83"/>
                  </a:cubicBezTo>
                  <a:cubicBezTo>
                    <a:pt x="110" y="89"/>
                    <a:pt x="97" y="93"/>
                    <a:pt x="97" y="93"/>
                  </a:cubicBezTo>
                  <a:cubicBezTo>
                    <a:pt x="97" y="93"/>
                    <a:pt x="100" y="121"/>
                    <a:pt x="90" y="125"/>
                  </a:cubicBezTo>
                  <a:cubicBezTo>
                    <a:pt x="80" y="129"/>
                    <a:pt x="30" y="113"/>
                    <a:pt x="30" y="113"/>
                  </a:cubicBezTo>
                  <a:cubicBezTo>
                    <a:pt x="30" y="113"/>
                    <a:pt x="1" y="113"/>
                    <a:pt x="0" y="77"/>
                  </a:cubicBezTo>
                  <a:cubicBezTo>
                    <a:pt x="0" y="42"/>
                    <a:pt x="12" y="12"/>
                    <a:pt x="35" y="6"/>
                  </a:cubicBezTo>
                  <a:cubicBezTo>
                    <a:pt x="58" y="0"/>
                    <a:pt x="90" y="6"/>
                    <a:pt x="97"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îšľiḋe">
              <a:extLst>
                <a:ext uri="{FF2B5EF4-FFF2-40B4-BE49-F238E27FC236}">
                  <a16:creationId xmlns:a16="http://schemas.microsoft.com/office/drawing/2014/main" id="{5F9BF8A4-92AE-494E-AE84-86E105243757}"/>
                </a:ext>
              </a:extLst>
            </p:cNvPr>
            <p:cNvSpPr/>
            <p:nvPr/>
          </p:nvSpPr>
          <p:spPr bwMode="auto">
            <a:xfrm>
              <a:off x="4749800" y="4151313"/>
              <a:ext cx="163513" cy="165100"/>
            </a:xfrm>
            <a:custGeom>
              <a:avLst/>
              <a:gdLst>
                <a:gd name="T0" fmla="*/ 76 w 76"/>
                <a:gd name="T1" fmla="*/ 12 h 77"/>
                <a:gd name="T2" fmla="*/ 72 w 76"/>
                <a:gd name="T3" fmla="*/ 34 h 77"/>
                <a:gd name="T4" fmla="*/ 63 w 76"/>
                <a:gd name="T5" fmla="*/ 34 h 77"/>
                <a:gd name="T6" fmla="*/ 60 w 76"/>
                <a:gd name="T7" fmla="*/ 17 h 77"/>
                <a:gd name="T8" fmla="*/ 47 w 76"/>
                <a:gd name="T9" fmla="*/ 44 h 77"/>
                <a:gd name="T10" fmla="*/ 47 w 76"/>
                <a:gd name="T11" fmla="*/ 58 h 77"/>
                <a:gd name="T12" fmla="*/ 12 w 76"/>
                <a:gd name="T13" fmla="*/ 70 h 77"/>
                <a:gd name="T14" fmla="*/ 7 w 76"/>
                <a:gd name="T15" fmla="*/ 24 h 77"/>
                <a:gd name="T16" fmla="*/ 76 w 76"/>
                <a:gd name="T17"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7">
                  <a:moveTo>
                    <a:pt x="76" y="12"/>
                  </a:moveTo>
                  <a:cubicBezTo>
                    <a:pt x="76" y="12"/>
                    <a:pt x="76" y="32"/>
                    <a:pt x="72" y="34"/>
                  </a:cubicBezTo>
                  <a:cubicBezTo>
                    <a:pt x="69" y="35"/>
                    <a:pt x="63" y="34"/>
                    <a:pt x="63" y="34"/>
                  </a:cubicBezTo>
                  <a:cubicBezTo>
                    <a:pt x="63" y="34"/>
                    <a:pt x="64" y="19"/>
                    <a:pt x="60" y="17"/>
                  </a:cubicBezTo>
                  <a:cubicBezTo>
                    <a:pt x="55" y="15"/>
                    <a:pt x="31" y="22"/>
                    <a:pt x="47" y="44"/>
                  </a:cubicBezTo>
                  <a:cubicBezTo>
                    <a:pt x="47" y="44"/>
                    <a:pt x="50" y="52"/>
                    <a:pt x="47" y="58"/>
                  </a:cubicBezTo>
                  <a:cubicBezTo>
                    <a:pt x="43" y="64"/>
                    <a:pt x="18" y="77"/>
                    <a:pt x="12" y="70"/>
                  </a:cubicBezTo>
                  <a:cubicBezTo>
                    <a:pt x="5" y="63"/>
                    <a:pt x="0" y="35"/>
                    <a:pt x="7" y="24"/>
                  </a:cubicBezTo>
                  <a:cubicBezTo>
                    <a:pt x="14" y="12"/>
                    <a:pt x="62" y="0"/>
                    <a:pt x="76" y="12"/>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ṧľïḓé">
              <a:extLst>
                <a:ext uri="{FF2B5EF4-FFF2-40B4-BE49-F238E27FC236}">
                  <a16:creationId xmlns:a16="http://schemas.microsoft.com/office/drawing/2014/main" id="{D8B560BF-27D3-F84B-B0A5-4A3C27212595}"/>
                </a:ext>
              </a:extLst>
            </p:cNvPr>
            <p:cNvSpPr/>
            <p:nvPr/>
          </p:nvSpPr>
          <p:spPr bwMode="auto">
            <a:xfrm>
              <a:off x="4705350" y="4017963"/>
              <a:ext cx="347663" cy="222250"/>
            </a:xfrm>
            <a:custGeom>
              <a:avLst/>
              <a:gdLst>
                <a:gd name="T0" fmla="*/ 28 w 162"/>
                <a:gd name="T1" fmla="*/ 104 h 104"/>
                <a:gd name="T2" fmla="*/ 162 w 162"/>
                <a:gd name="T3" fmla="*/ 55 h 104"/>
                <a:gd name="T4" fmla="*/ 144 w 162"/>
                <a:gd name="T5" fmla="*/ 50 h 104"/>
                <a:gd name="T6" fmla="*/ 126 w 162"/>
                <a:gd name="T7" fmla="*/ 21 h 104"/>
                <a:gd name="T8" fmla="*/ 115 w 162"/>
                <a:gd name="T9" fmla="*/ 21 h 104"/>
                <a:gd name="T10" fmla="*/ 51 w 162"/>
                <a:gd name="T11" fmla="*/ 11 h 104"/>
                <a:gd name="T12" fmla="*/ 28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28" y="104"/>
                  </a:moveTo>
                  <a:cubicBezTo>
                    <a:pt x="162" y="55"/>
                    <a:pt x="162" y="55"/>
                    <a:pt x="162" y="55"/>
                  </a:cubicBezTo>
                  <a:cubicBezTo>
                    <a:pt x="144" y="50"/>
                    <a:pt x="144" y="50"/>
                    <a:pt x="144" y="50"/>
                  </a:cubicBezTo>
                  <a:cubicBezTo>
                    <a:pt x="144" y="50"/>
                    <a:pt x="130" y="22"/>
                    <a:pt x="126" y="21"/>
                  </a:cubicBezTo>
                  <a:cubicBezTo>
                    <a:pt x="122" y="21"/>
                    <a:pt x="115" y="21"/>
                    <a:pt x="115" y="21"/>
                  </a:cubicBezTo>
                  <a:cubicBezTo>
                    <a:pt x="115" y="21"/>
                    <a:pt x="87" y="0"/>
                    <a:pt x="51" y="11"/>
                  </a:cubicBezTo>
                  <a:cubicBezTo>
                    <a:pt x="15" y="21"/>
                    <a:pt x="0" y="79"/>
                    <a:pt x="28"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îşḻíḍé">
              <a:extLst>
                <a:ext uri="{FF2B5EF4-FFF2-40B4-BE49-F238E27FC236}">
                  <a16:creationId xmlns:a16="http://schemas.microsoft.com/office/drawing/2014/main" id="{8B31A3E0-33D5-8A40-967C-9692E40BCEE1}"/>
                </a:ext>
              </a:extLst>
            </p:cNvPr>
            <p:cNvSpPr/>
            <p:nvPr/>
          </p:nvSpPr>
          <p:spPr bwMode="auto">
            <a:xfrm>
              <a:off x="5207000" y="4224338"/>
              <a:ext cx="109538" cy="52388"/>
            </a:xfrm>
            <a:custGeom>
              <a:avLst/>
              <a:gdLst>
                <a:gd name="T0" fmla="*/ 3 w 69"/>
                <a:gd name="T1" fmla="*/ 0 h 33"/>
                <a:gd name="T2" fmla="*/ 69 w 69"/>
                <a:gd name="T3" fmla="*/ 21 h 33"/>
                <a:gd name="T4" fmla="*/ 63 w 69"/>
                <a:gd name="T5" fmla="*/ 33 h 33"/>
                <a:gd name="T6" fmla="*/ 0 w 69"/>
                <a:gd name="T7" fmla="*/ 14 h 33"/>
                <a:gd name="T8" fmla="*/ 3 w 69"/>
                <a:gd name="T9" fmla="*/ 0 h 33"/>
              </a:gdLst>
              <a:ahLst/>
              <a:cxnLst>
                <a:cxn ang="0">
                  <a:pos x="T0" y="T1"/>
                </a:cxn>
                <a:cxn ang="0">
                  <a:pos x="T2" y="T3"/>
                </a:cxn>
                <a:cxn ang="0">
                  <a:pos x="T4" y="T5"/>
                </a:cxn>
                <a:cxn ang="0">
                  <a:pos x="T6" y="T7"/>
                </a:cxn>
                <a:cxn ang="0">
                  <a:pos x="T8" y="T9"/>
                </a:cxn>
              </a:cxnLst>
              <a:rect l="0" t="0" r="r" b="b"/>
              <a:pathLst>
                <a:path w="69" h="33">
                  <a:moveTo>
                    <a:pt x="3" y="0"/>
                  </a:moveTo>
                  <a:lnTo>
                    <a:pt x="69" y="21"/>
                  </a:lnTo>
                  <a:lnTo>
                    <a:pt x="63" y="33"/>
                  </a:lnTo>
                  <a:lnTo>
                    <a:pt x="0" y="14"/>
                  </a:lnTo>
                  <a:lnTo>
                    <a:pt x="3" y="0"/>
                  </a:lnTo>
                  <a:close/>
                </a:path>
              </a:pathLst>
            </a:custGeom>
            <a:solidFill>
              <a:srgbClr val="EA6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îŝ1iḍe">
              <a:extLst>
                <a:ext uri="{FF2B5EF4-FFF2-40B4-BE49-F238E27FC236}">
                  <a16:creationId xmlns:a16="http://schemas.microsoft.com/office/drawing/2014/main" id="{FC697ADF-477A-544B-9EFC-8E1135B3B8E2}"/>
                </a:ext>
              </a:extLst>
            </p:cNvPr>
            <p:cNvSpPr/>
            <p:nvPr/>
          </p:nvSpPr>
          <p:spPr bwMode="auto">
            <a:xfrm>
              <a:off x="7566025" y="4948238"/>
              <a:ext cx="65088" cy="76200"/>
            </a:xfrm>
            <a:custGeom>
              <a:avLst/>
              <a:gdLst>
                <a:gd name="T0" fmla="*/ 30 w 30"/>
                <a:gd name="T1" fmla="*/ 5 h 36"/>
                <a:gd name="T2" fmla="*/ 26 w 30"/>
                <a:gd name="T3" fmla="*/ 36 h 36"/>
                <a:gd name="T4" fmla="*/ 0 w 30"/>
                <a:gd name="T5" fmla="*/ 34 h 36"/>
                <a:gd name="T6" fmla="*/ 8 w 30"/>
                <a:gd name="T7" fmla="*/ 0 h 36"/>
                <a:gd name="T8" fmla="*/ 30 w 30"/>
                <a:gd name="T9" fmla="*/ 5 h 36"/>
              </a:gdLst>
              <a:ahLst/>
              <a:cxnLst>
                <a:cxn ang="0">
                  <a:pos x="T0" y="T1"/>
                </a:cxn>
                <a:cxn ang="0">
                  <a:pos x="T2" y="T3"/>
                </a:cxn>
                <a:cxn ang="0">
                  <a:pos x="T4" y="T5"/>
                </a:cxn>
                <a:cxn ang="0">
                  <a:pos x="T6" y="T7"/>
                </a:cxn>
                <a:cxn ang="0">
                  <a:pos x="T8" y="T9"/>
                </a:cxn>
              </a:cxnLst>
              <a:rect l="0" t="0" r="r" b="b"/>
              <a:pathLst>
                <a:path w="30" h="36">
                  <a:moveTo>
                    <a:pt x="30" y="5"/>
                  </a:moveTo>
                  <a:cubicBezTo>
                    <a:pt x="26" y="36"/>
                    <a:pt x="26" y="36"/>
                    <a:pt x="26" y="36"/>
                  </a:cubicBezTo>
                  <a:cubicBezTo>
                    <a:pt x="0" y="34"/>
                    <a:pt x="0" y="34"/>
                    <a:pt x="0" y="34"/>
                  </a:cubicBezTo>
                  <a:cubicBezTo>
                    <a:pt x="0" y="34"/>
                    <a:pt x="6" y="1"/>
                    <a:pt x="8" y="0"/>
                  </a:cubicBezTo>
                  <a:cubicBezTo>
                    <a:pt x="10" y="0"/>
                    <a:pt x="30" y="5"/>
                    <a:pt x="30"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ïṩḷíḑe">
              <a:extLst>
                <a:ext uri="{FF2B5EF4-FFF2-40B4-BE49-F238E27FC236}">
                  <a16:creationId xmlns:a16="http://schemas.microsoft.com/office/drawing/2014/main" id="{3C6648AC-2F87-E342-B395-558BA3C65B48}"/>
                </a:ext>
              </a:extLst>
            </p:cNvPr>
            <p:cNvSpPr/>
            <p:nvPr/>
          </p:nvSpPr>
          <p:spPr bwMode="auto">
            <a:xfrm>
              <a:off x="7407275" y="4994276"/>
              <a:ext cx="273050" cy="98425"/>
            </a:xfrm>
            <a:custGeom>
              <a:avLst/>
              <a:gdLst>
                <a:gd name="T0" fmla="*/ 109 w 127"/>
                <a:gd name="T1" fmla="*/ 0 h 46"/>
                <a:gd name="T2" fmla="*/ 73 w 127"/>
                <a:gd name="T3" fmla="*/ 3 h 46"/>
                <a:gd name="T4" fmla="*/ 27 w 127"/>
                <a:gd name="T5" fmla="*/ 21 h 46"/>
                <a:gd name="T6" fmla="*/ 12 w 127"/>
                <a:gd name="T7" fmla="*/ 43 h 46"/>
                <a:gd name="T8" fmla="*/ 119 w 127"/>
                <a:gd name="T9" fmla="*/ 39 h 46"/>
                <a:gd name="T10" fmla="*/ 109 w 127"/>
                <a:gd name="T11" fmla="*/ 0 h 46"/>
              </a:gdLst>
              <a:ahLst/>
              <a:cxnLst>
                <a:cxn ang="0">
                  <a:pos x="T0" y="T1"/>
                </a:cxn>
                <a:cxn ang="0">
                  <a:pos x="T2" y="T3"/>
                </a:cxn>
                <a:cxn ang="0">
                  <a:pos x="T4" y="T5"/>
                </a:cxn>
                <a:cxn ang="0">
                  <a:pos x="T6" y="T7"/>
                </a:cxn>
                <a:cxn ang="0">
                  <a:pos x="T8" y="T9"/>
                </a:cxn>
                <a:cxn ang="0">
                  <a:pos x="T10" y="T11"/>
                </a:cxn>
              </a:cxnLst>
              <a:rect l="0" t="0" r="r" b="b"/>
              <a:pathLst>
                <a:path w="127" h="46">
                  <a:moveTo>
                    <a:pt x="109" y="0"/>
                  </a:moveTo>
                  <a:cubicBezTo>
                    <a:pt x="109" y="0"/>
                    <a:pt x="93" y="9"/>
                    <a:pt x="73" y="3"/>
                  </a:cubicBezTo>
                  <a:cubicBezTo>
                    <a:pt x="73" y="3"/>
                    <a:pt x="36" y="19"/>
                    <a:pt x="27" y="21"/>
                  </a:cubicBezTo>
                  <a:cubicBezTo>
                    <a:pt x="18" y="23"/>
                    <a:pt x="0" y="40"/>
                    <a:pt x="12" y="43"/>
                  </a:cubicBezTo>
                  <a:cubicBezTo>
                    <a:pt x="24" y="46"/>
                    <a:pt x="119" y="39"/>
                    <a:pt x="119" y="39"/>
                  </a:cubicBezTo>
                  <a:cubicBezTo>
                    <a:pt x="119" y="39"/>
                    <a:pt x="127" y="19"/>
                    <a:pt x="109"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ïṣḷidè">
              <a:extLst>
                <a:ext uri="{FF2B5EF4-FFF2-40B4-BE49-F238E27FC236}">
                  <a16:creationId xmlns:a16="http://schemas.microsoft.com/office/drawing/2014/main" id="{1C11B44C-9CBD-D64E-B91A-DAAC6BD6F725}"/>
                </a:ext>
              </a:extLst>
            </p:cNvPr>
            <p:cNvSpPr/>
            <p:nvPr/>
          </p:nvSpPr>
          <p:spPr bwMode="auto">
            <a:xfrm>
              <a:off x="7421563" y="5046663"/>
              <a:ext cx="247650" cy="46038"/>
            </a:xfrm>
            <a:custGeom>
              <a:avLst/>
              <a:gdLst>
                <a:gd name="T0" fmla="*/ 5 w 115"/>
                <a:gd name="T1" fmla="*/ 11 h 22"/>
                <a:gd name="T2" fmla="*/ 112 w 115"/>
                <a:gd name="T3" fmla="*/ 7 h 22"/>
                <a:gd name="T4" fmla="*/ 114 w 115"/>
                <a:gd name="T5" fmla="*/ 0 h 22"/>
                <a:gd name="T6" fmla="*/ 112 w 115"/>
                <a:gd name="T7" fmla="*/ 15 h 22"/>
                <a:gd name="T8" fmla="*/ 5 w 115"/>
                <a:gd name="T9" fmla="*/ 19 h 22"/>
                <a:gd name="T10" fmla="*/ 3 w 115"/>
                <a:gd name="T11" fmla="*/ 11 h 22"/>
                <a:gd name="T12" fmla="*/ 5 w 115"/>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1"/>
                  </a:moveTo>
                  <a:cubicBezTo>
                    <a:pt x="17" y="14"/>
                    <a:pt x="112" y="7"/>
                    <a:pt x="112" y="7"/>
                  </a:cubicBezTo>
                  <a:cubicBezTo>
                    <a:pt x="112" y="7"/>
                    <a:pt x="113" y="4"/>
                    <a:pt x="114" y="0"/>
                  </a:cubicBezTo>
                  <a:cubicBezTo>
                    <a:pt x="115" y="9"/>
                    <a:pt x="112" y="15"/>
                    <a:pt x="112" y="15"/>
                  </a:cubicBezTo>
                  <a:cubicBezTo>
                    <a:pt x="112" y="15"/>
                    <a:pt x="17" y="22"/>
                    <a:pt x="5" y="19"/>
                  </a:cubicBezTo>
                  <a:cubicBezTo>
                    <a:pt x="0" y="18"/>
                    <a:pt x="0" y="14"/>
                    <a:pt x="3" y="11"/>
                  </a:cubicBezTo>
                  <a:cubicBezTo>
                    <a:pt x="3" y="11"/>
                    <a:pt x="4" y="11"/>
                    <a:pt x="5" y="11"/>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ïṩḻîḍé">
              <a:extLst>
                <a:ext uri="{FF2B5EF4-FFF2-40B4-BE49-F238E27FC236}">
                  <a16:creationId xmlns:a16="http://schemas.microsoft.com/office/drawing/2014/main" id="{F509950C-33EE-F24F-ACE6-EEE2B170DFF4}"/>
                </a:ext>
              </a:extLst>
            </p:cNvPr>
            <p:cNvSpPr/>
            <p:nvPr/>
          </p:nvSpPr>
          <p:spPr bwMode="auto">
            <a:xfrm>
              <a:off x="7529513" y="5003801"/>
              <a:ext cx="30163" cy="39688"/>
            </a:xfrm>
            <a:custGeom>
              <a:avLst/>
              <a:gdLst>
                <a:gd name="T0" fmla="*/ 5 w 14"/>
                <a:gd name="T1" fmla="*/ 4 h 19"/>
                <a:gd name="T2" fmla="*/ 11 w 14"/>
                <a:gd name="T3" fmla="*/ 18 h 19"/>
                <a:gd name="T4" fmla="*/ 0 w 14"/>
                <a:gd name="T5" fmla="*/ 6 h 19"/>
                <a:gd name="T6" fmla="*/ 5 w 14"/>
                <a:gd name="T7" fmla="*/ 4 h 19"/>
              </a:gdLst>
              <a:ahLst/>
              <a:cxnLst>
                <a:cxn ang="0">
                  <a:pos x="T0" y="T1"/>
                </a:cxn>
                <a:cxn ang="0">
                  <a:pos x="T2" y="T3"/>
                </a:cxn>
                <a:cxn ang="0">
                  <a:pos x="T4" y="T5"/>
                </a:cxn>
                <a:cxn ang="0">
                  <a:pos x="T6" y="T7"/>
                </a:cxn>
              </a:cxnLst>
              <a:rect l="0" t="0" r="r" b="b"/>
              <a:pathLst>
                <a:path w="14" h="19">
                  <a:moveTo>
                    <a:pt x="5" y="4"/>
                  </a:moveTo>
                  <a:cubicBezTo>
                    <a:pt x="5" y="4"/>
                    <a:pt x="14" y="16"/>
                    <a:pt x="11" y="18"/>
                  </a:cubicBezTo>
                  <a:cubicBezTo>
                    <a:pt x="8" y="19"/>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î$ḻíḋê">
              <a:extLst>
                <a:ext uri="{FF2B5EF4-FFF2-40B4-BE49-F238E27FC236}">
                  <a16:creationId xmlns:a16="http://schemas.microsoft.com/office/drawing/2014/main" id="{46FD7C6C-B03D-B841-A463-C458F7F55E8F}"/>
                </a:ext>
              </a:extLst>
            </p:cNvPr>
            <p:cNvSpPr/>
            <p:nvPr/>
          </p:nvSpPr>
          <p:spPr bwMode="auto">
            <a:xfrm>
              <a:off x="7505700" y="5011738"/>
              <a:ext cx="30163" cy="41275"/>
            </a:xfrm>
            <a:custGeom>
              <a:avLst/>
              <a:gdLst>
                <a:gd name="T0" fmla="*/ 4 w 14"/>
                <a:gd name="T1" fmla="*/ 4 h 19"/>
                <a:gd name="T2" fmla="*/ 10 w 14"/>
                <a:gd name="T3" fmla="*/ 18 h 19"/>
                <a:gd name="T4" fmla="*/ 0 w 14"/>
                <a:gd name="T5" fmla="*/ 6 h 19"/>
                <a:gd name="T6" fmla="*/ 4 w 14"/>
                <a:gd name="T7" fmla="*/ 4 h 19"/>
              </a:gdLst>
              <a:ahLst/>
              <a:cxnLst>
                <a:cxn ang="0">
                  <a:pos x="T0" y="T1"/>
                </a:cxn>
                <a:cxn ang="0">
                  <a:pos x="T2" y="T3"/>
                </a:cxn>
                <a:cxn ang="0">
                  <a:pos x="T4" y="T5"/>
                </a:cxn>
                <a:cxn ang="0">
                  <a:pos x="T6" y="T7"/>
                </a:cxn>
              </a:cxnLst>
              <a:rect l="0" t="0" r="r" b="b"/>
              <a:pathLst>
                <a:path w="14" h="19">
                  <a:moveTo>
                    <a:pt x="4" y="4"/>
                  </a:moveTo>
                  <a:cubicBezTo>
                    <a:pt x="4" y="4"/>
                    <a:pt x="14" y="17"/>
                    <a:pt x="10" y="18"/>
                  </a:cubicBezTo>
                  <a:cubicBezTo>
                    <a:pt x="7" y="19"/>
                    <a:pt x="0" y="6"/>
                    <a:pt x="0" y="6"/>
                  </a:cubicBezTo>
                  <a:cubicBezTo>
                    <a:pt x="0" y="6"/>
                    <a:pt x="2"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íśľîḍé">
              <a:extLst>
                <a:ext uri="{FF2B5EF4-FFF2-40B4-BE49-F238E27FC236}">
                  <a16:creationId xmlns:a16="http://schemas.microsoft.com/office/drawing/2014/main" id="{CE8A4C2E-4032-E442-9F8D-C6CD99A44CA5}"/>
                </a:ext>
              </a:extLst>
            </p:cNvPr>
            <p:cNvSpPr/>
            <p:nvPr/>
          </p:nvSpPr>
          <p:spPr bwMode="auto">
            <a:xfrm>
              <a:off x="7481888" y="5022851"/>
              <a:ext cx="28575" cy="42863"/>
            </a:xfrm>
            <a:custGeom>
              <a:avLst/>
              <a:gdLst>
                <a:gd name="T0" fmla="*/ 4 w 13"/>
                <a:gd name="T1" fmla="*/ 4 h 20"/>
                <a:gd name="T2" fmla="*/ 10 w 13"/>
                <a:gd name="T3" fmla="*/ 18 h 20"/>
                <a:gd name="T4" fmla="*/ 0 w 13"/>
                <a:gd name="T5" fmla="*/ 6 h 20"/>
                <a:gd name="T6" fmla="*/ 4 w 13"/>
                <a:gd name="T7" fmla="*/ 4 h 20"/>
              </a:gdLst>
              <a:ahLst/>
              <a:cxnLst>
                <a:cxn ang="0">
                  <a:pos x="T0" y="T1"/>
                </a:cxn>
                <a:cxn ang="0">
                  <a:pos x="T2" y="T3"/>
                </a:cxn>
                <a:cxn ang="0">
                  <a:pos x="T4" y="T5"/>
                </a:cxn>
                <a:cxn ang="0">
                  <a:pos x="T6" y="T7"/>
                </a:cxn>
              </a:cxnLst>
              <a:rect l="0" t="0" r="r" b="b"/>
              <a:pathLst>
                <a:path w="13" h="20">
                  <a:moveTo>
                    <a:pt x="4" y="4"/>
                  </a:moveTo>
                  <a:cubicBezTo>
                    <a:pt x="4" y="4"/>
                    <a:pt x="13" y="17"/>
                    <a:pt x="10" y="18"/>
                  </a:cubicBezTo>
                  <a:cubicBezTo>
                    <a:pt x="7" y="20"/>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ṩľíḋê">
              <a:extLst>
                <a:ext uri="{FF2B5EF4-FFF2-40B4-BE49-F238E27FC236}">
                  <a16:creationId xmlns:a16="http://schemas.microsoft.com/office/drawing/2014/main" id="{C27BD820-806A-C94E-BB01-1F1F4B084C54}"/>
                </a:ext>
              </a:extLst>
            </p:cNvPr>
            <p:cNvSpPr/>
            <p:nvPr/>
          </p:nvSpPr>
          <p:spPr bwMode="auto">
            <a:xfrm>
              <a:off x="7429500" y="4214813"/>
              <a:ext cx="241300" cy="771525"/>
            </a:xfrm>
            <a:custGeom>
              <a:avLst/>
              <a:gdLst>
                <a:gd name="T0" fmla="*/ 51 w 113"/>
                <a:gd name="T1" fmla="*/ 20 h 360"/>
                <a:gd name="T2" fmla="*/ 70 w 113"/>
                <a:gd name="T3" fmla="*/ 202 h 360"/>
                <a:gd name="T4" fmla="*/ 107 w 113"/>
                <a:gd name="T5" fmla="*/ 351 h 360"/>
                <a:gd name="T6" fmla="*/ 53 w 113"/>
                <a:gd name="T7" fmla="*/ 359 h 360"/>
                <a:gd name="T8" fmla="*/ 1 w 113"/>
                <a:gd name="T9" fmla="*/ 190 h 360"/>
                <a:gd name="T10" fmla="*/ 9 w 113"/>
                <a:gd name="T11" fmla="*/ 2 h 360"/>
                <a:gd name="T12" fmla="*/ 51 w 113"/>
                <a:gd name="T13" fmla="*/ 20 h 360"/>
              </a:gdLst>
              <a:ahLst/>
              <a:cxnLst>
                <a:cxn ang="0">
                  <a:pos x="T0" y="T1"/>
                </a:cxn>
                <a:cxn ang="0">
                  <a:pos x="T2" y="T3"/>
                </a:cxn>
                <a:cxn ang="0">
                  <a:pos x="T4" y="T5"/>
                </a:cxn>
                <a:cxn ang="0">
                  <a:pos x="T6" y="T7"/>
                </a:cxn>
                <a:cxn ang="0">
                  <a:pos x="T8" y="T9"/>
                </a:cxn>
                <a:cxn ang="0">
                  <a:pos x="T10" y="T11"/>
                </a:cxn>
                <a:cxn ang="0">
                  <a:pos x="T12" y="T13"/>
                </a:cxn>
              </a:cxnLst>
              <a:rect l="0" t="0" r="r" b="b"/>
              <a:pathLst>
                <a:path w="113" h="360">
                  <a:moveTo>
                    <a:pt x="51" y="20"/>
                  </a:moveTo>
                  <a:cubicBezTo>
                    <a:pt x="51" y="20"/>
                    <a:pt x="69" y="175"/>
                    <a:pt x="70" y="202"/>
                  </a:cubicBezTo>
                  <a:cubicBezTo>
                    <a:pt x="71" y="230"/>
                    <a:pt x="113" y="342"/>
                    <a:pt x="107" y="351"/>
                  </a:cubicBezTo>
                  <a:cubicBezTo>
                    <a:pt x="101" y="360"/>
                    <a:pt x="53" y="359"/>
                    <a:pt x="53" y="359"/>
                  </a:cubicBezTo>
                  <a:cubicBezTo>
                    <a:pt x="53" y="359"/>
                    <a:pt x="0" y="208"/>
                    <a:pt x="1" y="190"/>
                  </a:cubicBezTo>
                  <a:cubicBezTo>
                    <a:pt x="3" y="171"/>
                    <a:pt x="4" y="0"/>
                    <a:pt x="9" y="2"/>
                  </a:cubicBezTo>
                  <a:cubicBezTo>
                    <a:pt x="15" y="3"/>
                    <a:pt x="51" y="20"/>
                    <a:pt x="51" y="20"/>
                  </a:cubicBezTo>
                  <a:close/>
                </a:path>
              </a:pathLst>
            </a:custGeom>
            <a:solidFill>
              <a:srgbClr val="DEB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íś1íďe">
              <a:extLst>
                <a:ext uri="{FF2B5EF4-FFF2-40B4-BE49-F238E27FC236}">
                  <a16:creationId xmlns:a16="http://schemas.microsoft.com/office/drawing/2014/main" id="{B61261E9-D457-9D45-9121-078545AA5507}"/>
                </a:ext>
              </a:extLst>
            </p:cNvPr>
            <p:cNvSpPr/>
            <p:nvPr/>
          </p:nvSpPr>
          <p:spPr bwMode="auto">
            <a:xfrm>
              <a:off x="6740525" y="3667126"/>
              <a:ext cx="163513" cy="230188"/>
            </a:xfrm>
            <a:custGeom>
              <a:avLst/>
              <a:gdLst>
                <a:gd name="T0" fmla="*/ 103 w 103"/>
                <a:gd name="T1" fmla="*/ 132 h 145"/>
                <a:gd name="T2" fmla="*/ 80 w 103"/>
                <a:gd name="T3" fmla="*/ 145 h 145"/>
                <a:gd name="T4" fmla="*/ 0 w 103"/>
                <a:gd name="T5" fmla="*/ 13 h 145"/>
                <a:gd name="T6" fmla="*/ 22 w 103"/>
                <a:gd name="T7" fmla="*/ 0 h 145"/>
                <a:gd name="T8" fmla="*/ 103 w 103"/>
                <a:gd name="T9" fmla="*/ 132 h 145"/>
              </a:gdLst>
              <a:ahLst/>
              <a:cxnLst>
                <a:cxn ang="0">
                  <a:pos x="T0" y="T1"/>
                </a:cxn>
                <a:cxn ang="0">
                  <a:pos x="T2" y="T3"/>
                </a:cxn>
                <a:cxn ang="0">
                  <a:pos x="T4" y="T5"/>
                </a:cxn>
                <a:cxn ang="0">
                  <a:pos x="T6" y="T7"/>
                </a:cxn>
                <a:cxn ang="0">
                  <a:pos x="T8" y="T9"/>
                </a:cxn>
              </a:cxnLst>
              <a:rect l="0" t="0" r="r" b="b"/>
              <a:pathLst>
                <a:path w="103" h="145">
                  <a:moveTo>
                    <a:pt x="103" y="132"/>
                  </a:moveTo>
                  <a:lnTo>
                    <a:pt x="80" y="145"/>
                  </a:lnTo>
                  <a:lnTo>
                    <a:pt x="0" y="13"/>
                  </a:lnTo>
                  <a:lnTo>
                    <a:pt x="22" y="0"/>
                  </a:lnTo>
                  <a:lnTo>
                    <a:pt x="103" y="132"/>
                  </a:ln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ïṡḻîḑê">
              <a:extLst>
                <a:ext uri="{FF2B5EF4-FFF2-40B4-BE49-F238E27FC236}">
                  <a16:creationId xmlns:a16="http://schemas.microsoft.com/office/drawing/2014/main" id="{D882D5BD-32F7-014D-8BA8-9026C66757DF}"/>
                </a:ext>
              </a:extLst>
            </p:cNvPr>
            <p:cNvSpPr/>
            <p:nvPr/>
          </p:nvSpPr>
          <p:spPr bwMode="auto">
            <a:xfrm>
              <a:off x="6699250" y="3614738"/>
              <a:ext cx="103188" cy="101600"/>
            </a:xfrm>
            <a:custGeom>
              <a:avLst/>
              <a:gdLst>
                <a:gd name="T0" fmla="*/ 26 w 48"/>
                <a:gd name="T1" fmla="*/ 0 h 47"/>
                <a:gd name="T2" fmla="*/ 34 w 48"/>
                <a:gd name="T3" fmla="*/ 13 h 47"/>
                <a:gd name="T4" fmla="*/ 26 w 48"/>
                <a:gd name="T5" fmla="*/ 28 h 47"/>
                <a:gd name="T6" fmla="*/ 10 w 48"/>
                <a:gd name="T7" fmla="*/ 28 h 47"/>
                <a:gd name="T8" fmla="*/ 2 w 48"/>
                <a:gd name="T9" fmla="*/ 15 h 47"/>
                <a:gd name="T10" fmla="*/ 4 w 48"/>
                <a:gd name="T11" fmla="*/ 34 h 47"/>
                <a:gd name="T12" fmla="*/ 34 w 48"/>
                <a:gd name="T13" fmla="*/ 41 h 47"/>
                <a:gd name="T14" fmla="*/ 42 w 48"/>
                <a:gd name="T15" fmla="*/ 11 h 47"/>
                <a:gd name="T16" fmla="*/ 26 w 4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6" y="0"/>
                  </a:moveTo>
                  <a:cubicBezTo>
                    <a:pt x="34" y="13"/>
                    <a:pt x="34" y="13"/>
                    <a:pt x="34" y="13"/>
                  </a:cubicBezTo>
                  <a:cubicBezTo>
                    <a:pt x="26" y="28"/>
                    <a:pt x="26" y="28"/>
                    <a:pt x="26" y="28"/>
                  </a:cubicBezTo>
                  <a:cubicBezTo>
                    <a:pt x="10" y="28"/>
                    <a:pt x="10" y="28"/>
                    <a:pt x="10" y="28"/>
                  </a:cubicBezTo>
                  <a:cubicBezTo>
                    <a:pt x="2" y="15"/>
                    <a:pt x="2" y="15"/>
                    <a:pt x="2" y="15"/>
                  </a:cubicBezTo>
                  <a:cubicBezTo>
                    <a:pt x="0" y="21"/>
                    <a:pt x="1" y="28"/>
                    <a:pt x="4" y="34"/>
                  </a:cubicBezTo>
                  <a:cubicBezTo>
                    <a:pt x="10" y="44"/>
                    <a:pt x="24" y="47"/>
                    <a:pt x="34" y="41"/>
                  </a:cubicBezTo>
                  <a:cubicBezTo>
                    <a:pt x="45" y="35"/>
                    <a:pt x="48" y="21"/>
                    <a:pt x="42" y="11"/>
                  </a:cubicBezTo>
                  <a:cubicBezTo>
                    <a:pt x="38" y="5"/>
                    <a:pt x="33" y="1"/>
                    <a:pt x="26" y="0"/>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sľîḑe">
              <a:extLst>
                <a:ext uri="{FF2B5EF4-FFF2-40B4-BE49-F238E27FC236}">
                  <a16:creationId xmlns:a16="http://schemas.microsoft.com/office/drawing/2014/main" id="{6A07DDF2-3D5D-DC43-B2B3-53FE8F77156B}"/>
                </a:ext>
              </a:extLst>
            </p:cNvPr>
            <p:cNvSpPr/>
            <p:nvPr/>
          </p:nvSpPr>
          <p:spPr bwMode="auto">
            <a:xfrm>
              <a:off x="6845300" y="3854451"/>
              <a:ext cx="103188" cy="101600"/>
            </a:xfrm>
            <a:custGeom>
              <a:avLst/>
              <a:gdLst>
                <a:gd name="T0" fmla="*/ 22 w 48"/>
                <a:gd name="T1" fmla="*/ 47 h 47"/>
                <a:gd name="T2" fmla="*/ 14 w 48"/>
                <a:gd name="T3" fmla="*/ 34 h 47"/>
                <a:gd name="T4" fmla="*/ 21 w 48"/>
                <a:gd name="T5" fmla="*/ 19 h 47"/>
                <a:gd name="T6" fmla="*/ 38 w 48"/>
                <a:gd name="T7" fmla="*/ 19 h 47"/>
                <a:gd name="T8" fmla="*/ 46 w 48"/>
                <a:gd name="T9" fmla="*/ 32 h 47"/>
                <a:gd name="T10" fmla="*/ 44 w 48"/>
                <a:gd name="T11" fmla="*/ 13 h 47"/>
                <a:gd name="T12" fmla="*/ 13 w 48"/>
                <a:gd name="T13" fmla="*/ 6 h 47"/>
                <a:gd name="T14" fmla="*/ 6 w 48"/>
                <a:gd name="T15" fmla="*/ 36 h 47"/>
                <a:gd name="T16" fmla="*/ 22 w 48"/>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2" y="47"/>
                  </a:moveTo>
                  <a:cubicBezTo>
                    <a:pt x="14" y="34"/>
                    <a:pt x="14" y="34"/>
                    <a:pt x="14" y="34"/>
                  </a:cubicBezTo>
                  <a:cubicBezTo>
                    <a:pt x="21" y="19"/>
                    <a:pt x="21" y="19"/>
                    <a:pt x="21" y="19"/>
                  </a:cubicBezTo>
                  <a:cubicBezTo>
                    <a:pt x="38" y="19"/>
                    <a:pt x="38" y="19"/>
                    <a:pt x="38" y="19"/>
                  </a:cubicBezTo>
                  <a:cubicBezTo>
                    <a:pt x="46" y="32"/>
                    <a:pt x="46" y="32"/>
                    <a:pt x="46" y="32"/>
                  </a:cubicBezTo>
                  <a:cubicBezTo>
                    <a:pt x="48" y="26"/>
                    <a:pt x="47" y="19"/>
                    <a:pt x="44" y="13"/>
                  </a:cubicBezTo>
                  <a:cubicBezTo>
                    <a:pt x="37" y="3"/>
                    <a:pt x="24" y="0"/>
                    <a:pt x="13" y="6"/>
                  </a:cubicBezTo>
                  <a:cubicBezTo>
                    <a:pt x="3" y="12"/>
                    <a:pt x="0" y="26"/>
                    <a:pt x="6" y="36"/>
                  </a:cubicBezTo>
                  <a:cubicBezTo>
                    <a:pt x="9" y="42"/>
                    <a:pt x="15" y="46"/>
                    <a:pt x="22" y="47"/>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iŝlïdè">
              <a:extLst>
                <a:ext uri="{FF2B5EF4-FFF2-40B4-BE49-F238E27FC236}">
                  <a16:creationId xmlns:a16="http://schemas.microsoft.com/office/drawing/2014/main" id="{5C161A24-C1C6-B04A-BBEB-C417015E38AC}"/>
                </a:ext>
              </a:extLst>
            </p:cNvPr>
            <p:cNvSpPr/>
            <p:nvPr/>
          </p:nvSpPr>
          <p:spPr bwMode="auto">
            <a:xfrm>
              <a:off x="6778625" y="3724276"/>
              <a:ext cx="176213" cy="127000"/>
            </a:xfrm>
            <a:custGeom>
              <a:avLst/>
              <a:gdLst>
                <a:gd name="T0" fmla="*/ 66 w 82"/>
                <a:gd name="T1" fmla="*/ 34 h 59"/>
                <a:gd name="T2" fmla="*/ 51 w 82"/>
                <a:gd name="T3" fmla="*/ 20 h 59"/>
                <a:gd name="T4" fmla="*/ 42 w 82"/>
                <a:gd name="T5" fmla="*/ 1 h 59"/>
                <a:gd name="T6" fmla="*/ 18 w 82"/>
                <a:gd name="T7" fmla="*/ 5 h 59"/>
                <a:gd name="T8" fmla="*/ 18 w 82"/>
                <a:gd name="T9" fmla="*/ 11 h 59"/>
                <a:gd name="T10" fmla="*/ 1 w 82"/>
                <a:gd name="T11" fmla="*/ 26 h 59"/>
                <a:gd name="T12" fmla="*/ 7 w 82"/>
                <a:gd name="T13" fmla="*/ 34 h 59"/>
                <a:gd name="T14" fmla="*/ 15 w 82"/>
                <a:gd name="T15" fmla="*/ 46 h 59"/>
                <a:gd name="T16" fmla="*/ 22 w 82"/>
                <a:gd name="T17" fmla="*/ 53 h 59"/>
                <a:gd name="T18" fmla="*/ 40 w 82"/>
                <a:gd name="T19" fmla="*/ 51 h 59"/>
                <a:gd name="T20" fmla="*/ 65 w 82"/>
                <a:gd name="T21" fmla="*/ 59 h 59"/>
                <a:gd name="T22" fmla="*/ 66 w 82"/>
                <a:gd name="T23"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9">
                  <a:moveTo>
                    <a:pt x="66" y="34"/>
                  </a:moveTo>
                  <a:cubicBezTo>
                    <a:pt x="66" y="34"/>
                    <a:pt x="53" y="23"/>
                    <a:pt x="51" y="20"/>
                  </a:cubicBezTo>
                  <a:cubicBezTo>
                    <a:pt x="50" y="18"/>
                    <a:pt x="47" y="3"/>
                    <a:pt x="42" y="1"/>
                  </a:cubicBezTo>
                  <a:cubicBezTo>
                    <a:pt x="37" y="0"/>
                    <a:pt x="22" y="1"/>
                    <a:pt x="18" y="5"/>
                  </a:cubicBezTo>
                  <a:cubicBezTo>
                    <a:pt x="18" y="11"/>
                    <a:pt x="18" y="11"/>
                    <a:pt x="18" y="11"/>
                  </a:cubicBezTo>
                  <a:cubicBezTo>
                    <a:pt x="18" y="11"/>
                    <a:pt x="0" y="21"/>
                    <a:pt x="1" y="26"/>
                  </a:cubicBezTo>
                  <a:cubicBezTo>
                    <a:pt x="2" y="31"/>
                    <a:pt x="7" y="34"/>
                    <a:pt x="7" y="34"/>
                  </a:cubicBezTo>
                  <a:cubicBezTo>
                    <a:pt x="7" y="34"/>
                    <a:pt x="10" y="43"/>
                    <a:pt x="15" y="46"/>
                  </a:cubicBezTo>
                  <a:cubicBezTo>
                    <a:pt x="15" y="46"/>
                    <a:pt x="17" y="52"/>
                    <a:pt x="22" y="53"/>
                  </a:cubicBezTo>
                  <a:cubicBezTo>
                    <a:pt x="26" y="55"/>
                    <a:pt x="40" y="51"/>
                    <a:pt x="40" y="51"/>
                  </a:cubicBezTo>
                  <a:cubicBezTo>
                    <a:pt x="65" y="59"/>
                    <a:pt x="65" y="59"/>
                    <a:pt x="65" y="59"/>
                  </a:cubicBezTo>
                  <a:cubicBezTo>
                    <a:pt x="65" y="59"/>
                    <a:pt x="82" y="47"/>
                    <a:pt x="66" y="3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î$lidé">
              <a:extLst>
                <a:ext uri="{FF2B5EF4-FFF2-40B4-BE49-F238E27FC236}">
                  <a16:creationId xmlns:a16="http://schemas.microsoft.com/office/drawing/2014/main" id="{FF110473-BDBF-4948-B705-5967447742E5}"/>
                </a:ext>
              </a:extLst>
            </p:cNvPr>
            <p:cNvSpPr/>
            <p:nvPr/>
          </p:nvSpPr>
          <p:spPr bwMode="auto">
            <a:xfrm>
              <a:off x="7342188" y="3568701"/>
              <a:ext cx="146050" cy="180975"/>
            </a:xfrm>
            <a:custGeom>
              <a:avLst/>
              <a:gdLst>
                <a:gd name="T0" fmla="*/ 68 w 68"/>
                <a:gd name="T1" fmla="*/ 43 h 85"/>
                <a:gd name="T2" fmla="*/ 51 w 68"/>
                <a:gd name="T3" fmla="*/ 29 h 85"/>
                <a:gd name="T4" fmla="*/ 53 w 68"/>
                <a:gd name="T5" fmla="*/ 0 h 85"/>
                <a:gd name="T6" fmla="*/ 1 w 68"/>
                <a:gd name="T7" fmla="*/ 19 h 85"/>
                <a:gd name="T8" fmla="*/ 4 w 68"/>
                <a:gd name="T9" fmla="*/ 63 h 85"/>
                <a:gd name="T10" fmla="*/ 68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68" y="43"/>
                  </a:moveTo>
                  <a:cubicBezTo>
                    <a:pt x="68" y="43"/>
                    <a:pt x="55" y="35"/>
                    <a:pt x="51" y="29"/>
                  </a:cubicBezTo>
                  <a:cubicBezTo>
                    <a:pt x="49" y="23"/>
                    <a:pt x="53" y="0"/>
                    <a:pt x="53" y="0"/>
                  </a:cubicBezTo>
                  <a:cubicBezTo>
                    <a:pt x="53" y="0"/>
                    <a:pt x="23" y="5"/>
                    <a:pt x="1" y="19"/>
                  </a:cubicBezTo>
                  <a:cubicBezTo>
                    <a:pt x="1" y="19"/>
                    <a:pt x="8" y="41"/>
                    <a:pt x="4" y="63"/>
                  </a:cubicBezTo>
                  <a:cubicBezTo>
                    <a:pt x="0" y="85"/>
                    <a:pt x="67" y="65"/>
                    <a:pt x="68"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ïṩlide">
              <a:extLst>
                <a:ext uri="{FF2B5EF4-FFF2-40B4-BE49-F238E27FC236}">
                  <a16:creationId xmlns:a16="http://schemas.microsoft.com/office/drawing/2014/main" id="{335D2F8F-3D46-7E46-A6BA-1452EF889E4E}"/>
                </a:ext>
              </a:extLst>
            </p:cNvPr>
            <p:cNvSpPr/>
            <p:nvPr/>
          </p:nvSpPr>
          <p:spPr bwMode="auto">
            <a:xfrm>
              <a:off x="7243763" y="3357563"/>
              <a:ext cx="236538" cy="277813"/>
            </a:xfrm>
            <a:custGeom>
              <a:avLst/>
              <a:gdLst>
                <a:gd name="T0" fmla="*/ 13 w 110"/>
                <a:gd name="T1" fmla="*/ 29 h 129"/>
                <a:gd name="T2" fmla="*/ 10 w 110"/>
                <a:gd name="T3" fmla="*/ 52 h 129"/>
                <a:gd name="T4" fmla="*/ 3 w 110"/>
                <a:gd name="T5" fmla="*/ 83 h 129"/>
                <a:gd name="T6" fmla="*/ 13 w 110"/>
                <a:gd name="T7" fmla="*/ 92 h 129"/>
                <a:gd name="T8" fmla="*/ 20 w 110"/>
                <a:gd name="T9" fmla="*/ 125 h 129"/>
                <a:gd name="T10" fmla="*/ 80 w 110"/>
                <a:gd name="T11" fmla="*/ 112 h 129"/>
                <a:gd name="T12" fmla="*/ 110 w 110"/>
                <a:gd name="T13" fmla="*/ 77 h 129"/>
                <a:gd name="T14" fmla="*/ 75 w 110"/>
                <a:gd name="T15" fmla="*/ 6 h 129"/>
                <a:gd name="T16" fmla="*/ 13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13" y="29"/>
                  </a:moveTo>
                  <a:cubicBezTo>
                    <a:pt x="13" y="29"/>
                    <a:pt x="6" y="41"/>
                    <a:pt x="10" y="52"/>
                  </a:cubicBezTo>
                  <a:cubicBezTo>
                    <a:pt x="14" y="63"/>
                    <a:pt x="6" y="78"/>
                    <a:pt x="3" y="83"/>
                  </a:cubicBezTo>
                  <a:cubicBezTo>
                    <a:pt x="0" y="88"/>
                    <a:pt x="13" y="92"/>
                    <a:pt x="13" y="92"/>
                  </a:cubicBezTo>
                  <a:cubicBezTo>
                    <a:pt x="13" y="92"/>
                    <a:pt x="10" y="121"/>
                    <a:pt x="20" y="125"/>
                  </a:cubicBezTo>
                  <a:cubicBezTo>
                    <a:pt x="31" y="129"/>
                    <a:pt x="80" y="112"/>
                    <a:pt x="80" y="112"/>
                  </a:cubicBezTo>
                  <a:cubicBezTo>
                    <a:pt x="80" y="112"/>
                    <a:pt x="109" y="113"/>
                    <a:pt x="110" y="77"/>
                  </a:cubicBezTo>
                  <a:cubicBezTo>
                    <a:pt x="110" y="42"/>
                    <a:pt x="98" y="11"/>
                    <a:pt x="75" y="6"/>
                  </a:cubicBezTo>
                  <a:cubicBezTo>
                    <a:pt x="52" y="0"/>
                    <a:pt x="20" y="6"/>
                    <a:pt x="13"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íślïḋê">
              <a:extLst>
                <a:ext uri="{FF2B5EF4-FFF2-40B4-BE49-F238E27FC236}">
                  <a16:creationId xmlns:a16="http://schemas.microsoft.com/office/drawing/2014/main" id="{C7F0C703-E8BC-B04C-85A3-A74C68829C49}"/>
                </a:ext>
              </a:extLst>
            </p:cNvPr>
            <p:cNvSpPr/>
            <p:nvPr/>
          </p:nvSpPr>
          <p:spPr bwMode="auto">
            <a:xfrm>
              <a:off x="7345363" y="3433763"/>
              <a:ext cx="163513" cy="166688"/>
            </a:xfrm>
            <a:custGeom>
              <a:avLst/>
              <a:gdLst>
                <a:gd name="T0" fmla="*/ 0 w 76"/>
                <a:gd name="T1" fmla="*/ 13 h 78"/>
                <a:gd name="T2" fmla="*/ 4 w 76"/>
                <a:gd name="T3" fmla="*/ 34 h 78"/>
                <a:gd name="T4" fmla="*/ 13 w 76"/>
                <a:gd name="T5" fmla="*/ 34 h 78"/>
                <a:gd name="T6" fmla="*/ 17 w 76"/>
                <a:gd name="T7" fmla="*/ 18 h 78"/>
                <a:gd name="T8" fmla="*/ 29 w 76"/>
                <a:gd name="T9" fmla="*/ 44 h 78"/>
                <a:gd name="T10" fmla="*/ 29 w 76"/>
                <a:gd name="T11" fmla="*/ 59 h 78"/>
                <a:gd name="T12" fmla="*/ 64 w 76"/>
                <a:gd name="T13" fmla="*/ 71 h 78"/>
                <a:gd name="T14" fmla="*/ 69 w 76"/>
                <a:gd name="T15" fmla="*/ 25 h 78"/>
                <a:gd name="T16" fmla="*/ 0 w 76"/>
                <a:gd name="T17"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8">
                  <a:moveTo>
                    <a:pt x="0" y="13"/>
                  </a:moveTo>
                  <a:cubicBezTo>
                    <a:pt x="0" y="13"/>
                    <a:pt x="0" y="32"/>
                    <a:pt x="4" y="34"/>
                  </a:cubicBezTo>
                  <a:cubicBezTo>
                    <a:pt x="8" y="36"/>
                    <a:pt x="13" y="34"/>
                    <a:pt x="13" y="34"/>
                  </a:cubicBezTo>
                  <a:cubicBezTo>
                    <a:pt x="13" y="34"/>
                    <a:pt x="12" y="20"/>
                    <a:pt x="17" y="18"/>
                  </a:cubicBezTo>
                  <a:cubicBezTo>
                    <a:pt x="21" y="16"/>
                    <a:pt x="45" y="23"/>
                    <a:pt x="29" y="44"/>
                  </a:cubicBezTo>
                  <a:cubicBezTo>
                    <a:pt x="29" y="44"/>
                    <a:pt x="26" y="53"/>
                    <a:pt x="29" y="59"/>
                  </a:cubicBezTo>
                  <a:cubicBezTo>
                    <a:pt x="33" y="65"/>
                    <a:pt x="58" y="78"/>
                    <a:pt x="64" y="71"/>
                  </a:cubicBezTo>
                  <a:cubicBezTo>
                    <a:pt x="71" y="64"/>
                    <a:pt x="76" y="36"/>
                    <a:pt x="69" y="25"/>
                  </a:cubicBezTo>
                  <a:cubicBezTo>
                    <a:pt x="63" y="13"/>
                    <a:pt x="14" y="0"/>
                    <a:pt x="0" y="13"/>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ïŝḷíďè">
              <a:extLst>
                <a:ext uri="{FF2B5EF4-FFF2-40B4-BE49-F238E27FC236}">
                  <a16:creationId xmlns:a16="http://schemas.microsoft.com/office/drawing/2014/main" id="{71853B75-686F-5949-90FE-A365B53557C7}"/>
                </a:ext>
              </a:extLst>
            </p:cNvPr>
            <p:cNvSpPr/>
            <p:nvPr/>
          </p:nvSpPr>
          <p:spPr bwMode="auto">
            <a:xfrm>
              <a:off x="7205663" y="3302001"/>
              <a:ext cx="347663" cy="223838"/>
            </a:xfrm>
            <a:custGeom>
              <a:avLst/>
              <a:gdLst>
                <a:gd name="T0" fmla="*/ 134 w 162"/>
                <a:gd name="T1" fmla="*/ 104 h 104"/>
                <a:gd name="T2" fmla="*/ 0 w 162"/>
                <a:gd name="T3" fmla="*/ 55 h 104"/>
                <a:gd name="T4" fmla="*/ 18 w 162"/>
                <a:gd name="T5" fmla="*/ 50 h 104"/>
                <a:gd name="T6" fmla="*/ 36 w 162"/>
                <a:gd name="T7" fmla="*/ 21 h 104"/>
                <a:gd name="T8" fmla="*/ 47 w 162"/>
                <a:gd name="T9" fmla="*/ 21 h 104"/>
                <a:gd name="T10" fmla="*/ 111 w 162"/>
                <a:gd name="T11" fmla="*/ 10 h 104"/>
                <a:gd name="T12" fmla="*/ 134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134" y="104"/>
                  </a:moveTo>
                  <a:cubicBezTo>
                    <a:pt x="0" y="55"/>
                    <a:pt x="0" y="55"/>
                    <a:pt x="0" y="55"/>
                  </a:cubicBezTo>
                  <a:cubicBezTo>
                    <a:pt x="18" y="50"/>
                    <a:pt x="18" y="50"/>
                    <a:pt x="18" y="50"/>
                  </a:cubicBezTo>
                  <a:cubicBezTo>
                    <a:pt x="18" y="50"/>
                    <a:pt x="32" y="22"/>
                    <a:pt x="36" y="21"/>
                  </a:cubicBezTo>
                  <a:cubicBezTo>
                    <a:pt x="40" y="20"/>
                    <a:pt x="47" y="21"/>
                    <a:pt x="47" y="21"/>
                  </a:cubicBezTo>
                  <a:cubicBezTo>
                    <a:pt x="47" y="21"/>
                    <a:pt x="75" y="0"/>
                    <a:pt x="111" y="10"/>
                  </a:cubicBezTo>
                  <a:cubicBezTo>
                    <a:pt x="147" y="21"/>
                    <a:pt x="162" y="79"/>
                    <a:pt x="134"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íṩḻíḋé">
              <a:extLst>
                <a:ext uri="{FF2B5EF4-FFF2-40B4-BE49-F238E27FC236}">
                  <a16:creationId xmlns:a16="http://schemas.microsoft.com/office/drawing/2014/main" id="{606EECE1-5196-4941-BD42-2AF0A9134318}"/>
                </a:ext>
              </a:extLst>
            </p:cNvPr>
            <p:cNvSpPr/>
            <p:nvPr/>
          </p:nvSpPr>
          <p:spPr bwMode="auto">
            <a:xfrm>
              <a:off x="7332663" y="4964113"/>
              <a:ext cx="66675" cy="79375"/>
            </a:xfrm>
            <a:custGeom>
              <a:avLst/>
              <a:gdLst>
                <a:gd name="T0" fmla="*/ 31 w 31"/>
                <a:gd name="T1" fmla="*/ 5 h 37"/>
                <a:gd name="T2" fmla="*/ 27 w 31"/>
                <a:gd name="T3" fmla="*/ 37 h 37"/>
                <a:gd name="T4" fmla="*/ 0 w 31"/>
                <a:gd name="T5" fmla="*/ 34 h 37"/>
                <a:gd name="T6" fmla="*/ 8 w 31"/>
                <a:gd name="T7" fmla="*/ 1 h 37"/>
                <a:gd name="T8" fmla="*/ 31 w 31"/>
                <a:gd name="T9" fmla="*/ 5 h 37"/>
              </a:gdLst>
              <a:ahLst/>
              <a:cxnLst>
                <a:cxn ang="0">
                  <a:pos x="T0" y="T1"/>
                </a:cxn>
                <a:cxn ang="0">
                  <a:pos x="T2" y="T3"/>
                </a:cxn>
                <a:cxn ang="0">
                  <a:pos x="T4" y="T5"/>
                </a:cxn>
                <a:cxn ang="0">
                  <a:pos x="T6" y="T7"/>
                </a:cxn>
                <a:cxn ang="0">
                  <a:pos x="T8" y="T9"/>
                </a:cxn>
              </a:cxnLst>
              <a:rect l="0" t="0" r="r" b="b"/>
              <a:pathLst>
                <a:path w="31" h="37">
                  <a:moveTo>
                    <a:pt x="31" y="5"/>
                  </a:moveTo>
                  <a:cubicBezTo>
                    <a:pt x="27" y="37"/>
                    <a:pt x="27" y="37"/>
                    <a:pt x="27" y="37"/>
                  </a:cubicBezTo>
                  <a:cubicBezTo>
                    <a:pt x="0" y="34"/>
                    <a:pt x="0" y="34"/>
                    <a:pt x="0" y="34"/>
                  </a:cubicBezTo>
                  <a:cubicBezTo>
                    <a:pt x="0" y="34"/>
                    <a:pt x="5" y="1"/>
                    <a:pt x="8" y="1"/>
                  </a:cubicBezTo>
                  <a:cubicBezTo>
                    <a:pt x="10" y="0"/>
                    <a:pt x="31" y="5"/>
                    <a:pt x="31"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îṡlïḑé">
              <a:extLst>
                <a:ext uri="{FF2B5EF4-FFF2-40B4-BE49-F238E27FC236}">
                  <a16:creationId xmlns:a16="http://schemas.microsoft.com/office/drawing/2014/main" id="{E87B3B58-2B53-284D-860F-CBB2425374A1}"/>
                </a:ext>
              </a:extLst>
            </p:cNvPr>
            <p:cNvSpPr/>
            <p:nvPr/>
          </p:nvSpPr>
          <p:spPr bwMode="auto">
            <a:xfrm>
              <a:off x="7162800" y="5013326"/>
              <a:ext cx="274638" cy="96838"/>
            </a:xfrm>
            <a:custGeom>
              <a:avLst/>
              <a:gdLst>
                <a:gd name="T0" fmla="*/ 110 w 128"/>
                <a:gd name="T1" fmla="*/ 0 h 45"/>
                <a:gd name="T2" fmla="*/ 73 w 128"/>
                <a:gd name="T3" fmla="*/ 3 h 45"/>
                <a:gd name="T4" fmla="*/ 27 w 128"/>
                <a:gd name="T5" fmla="*/ 21 h 45"/>
                <a:gd name="T6" fmla="*/ 12 w 128"/>
                <a:gd name="T7" fmla="*/ 42 h 45"/>
                <a:gd name="T8" fmla="*/ 119 w 128"/>
                <a:gd name="T9" fmla="*/ 38 h 45"/>
                <a:gd name="T10" fmla="*/ 110 w 128"/>
                <a:gd name="T11" fmla="*/ 0 h 45"/>
              </a:gdLst>
              <a:ahLst/>
              <a:cxnLst>
                <a:cxn ang="0">
                  <a:pos x="T0" y="T1"/>
                </a:cxn>
                <a:cxn ang="0">
                  <a:pos x="T2" y="T3"/>
                </a:cxn>
                <a:cxn ang="0">
                  <a:pos x="T4" y="T5"/>
                </a:cxn>
                <a:cxn ang="0">
                  <a:pos x="T6" y="T7"/>
                </a:cxn>
                <a:cxn ang="0">
                  <a:pos x="T8" y="T9"/>
                </a:cxn>
                <a:cxn ang="0">
                  <a:pos x="T10" y="T11"/>
                </a:cxn>
              </a:cxnLst>
              <a:rect l="0" t="0" r="r" b="b"/>
              <a:pathLst>
                <a:path w="128" h="45">
                  <a:moveTo>
                    <a:pt x="110" y="0"/>
                  </a:moveTo>
                  <a:cubicBezTo>
                    <a:pt x="110" y="0"/>
                    <a:pt x="93" y="8"/>
                    <a:pt x="73" y="3"/>
                  </a:cubicBezTo>
                  <a:cubicBezTo>
                    <a:pt x="73" y="3"/>
                    <a:pt x="36" y="19"/>
                    <a:pt x="27" y="21"/>
                  </a:cubicBezTo>
                  <a:cubicBezTo>
                    <a:pt x="19" y="23"/>
                    <a:pt x="0" y="40"/>
                    <a:pt x="12" y="42"/>
                  </a:cubicBezTo>
                  <a:cubicBezTo>
                    <a:pt x="24" y="45"/>
                    <a:pt x="119" y="38"/>
                    <a:pt x="119" y="38"/>
                  </a:cubicBezTo>
                  <a:cubicBezTo>
                    <a:pt x="119" y="38"/>
                    <a:pt x="128" y="18"/>
                    <a:pt x="110"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ïṧlíďe">
              <a:extLst>
                <a:ext uri="{FF2B5EF4-FFF2-40B4-BE49-F238E27FC236}">
                  <a16:creationId xmlns:a16="http://schemas.microsoft.com/office/drawing/2014/main" id="{0FD4617B-6962-4A45-9F87-4D4849B3AE0E}"/>
                </a:ext>
              </a:extLst>
            </p:cNvPr>
            <p:cNvSpPr/>
            <p:nvPr/>
          </p:nvSpPr>
          <p:spPr bwMode="auto">
            <a:xfrm>
              <a:off x="7177088" y="5064126"/>
              <a:ext cx="247650" cy="46038"/>
            </a:xfrm>
            <a:custGeom>
              <a:avLst/>
              <a:gdLst>
                <a:gd name="T0" fmla="*/ 5 w 115"/>
                <a:gd name="T1" fmla="*/ 12 h 22"/>
                <a:gd name="T2" fmla="*/ 112 w 115"/>
                <a:gd name="T3" fmla="*/ 8 h 22"/>
                <a:gd name="T4" fmla="*/ 114 w 115"/>
                <a:gd name="T5" fmla="*/ 0 h 22"/>
                <a:gd name="T6" fmla="*/ 112 w 115"/>
                <a:gd name="T7" fmla="*/ 15 h 22"/>
                <a:gd name="T8" fmla="*/ 5 w 115"/>
                <a:gd name="T9" fmla="*/ 19 h 22"/>
                <a:gd name="T10" fmla="*/ 3 w 115"/>
                <a:gd name="T11" fmla="*/ 11 h 22"/>
                <a:gd name="T12" fmla="*/ 5 w 115"/>
                <a:gd name="T13" fmla="*/ 12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2"/>
                  </a:moveTo>
                  <a:cubicBezTo>
                    <a:pt x="17" y="14"/>
                    <a:pt x="112" y="8"/>
                    <a:pt x="112" y="8"/>
                  </a:cubicBezTo>
                  <a:cubicBezTo>
                    <a:pt x="112" y="8"/>
                    <a:pt x="113" y="5"/>
                    <a:pt x="114" y="0"/>
                  </a:cubicBezTo>
                  <a:cubicBezTo>
                    <a:pt x="115" y="9"/>
                    <a:pt x="112" y="15"/>
                    <a:pt x="112" y="15"/>
                  </a:cubicBezTo>
                  <a:cubicBezTo>
                    <a:pt x="112" y="15"/>
                    <a:pt x="17" y="22"/>
                    <a:pt x="5" y="19"/>
                  </a:cubicBezTo>
                  <a:cubicBezTo>
                    <a:pt x="0" y="18"/>
                    <a:pt x="0" y="15"/>
                    <a:pt x="3" y="11"/>
                  </a:cubicBezTo>
                  <a:cubicBezTo>
                    <a:pt x="4" y="11"/>
                    <a:pt x="4" y="11"/>
                    <a:pt x="5" y="12"/>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îṣ1iḋè">
              <a:extLst>
                <a:ext uri="{FF2B5EF4-FFF2-40B4-BE49-F238E27FC236}">
                  <a16:creationId xmlns:a16="http://schemas.microsoft.com/office/drawing/2014/main" id="{5CB6FEF5-956F-974C-AA48-7599EC5E36EC}"/>
                </a:ext>
              </a:extLst>
            </p:cNvPr>
            <p:cNvSpPr/>
            <p:nvPr/>
          </p:nvSpPr>
          <p:spPr bwMode="auto">
            <a:xfrm>
              <a:off x="7285038" y="5021263"/>
              <a:ext cx="30163" cy="42863"/>
            </a:xfrm>
            <a:custGeom>
              <a:avLst/>
              <a:gdLst>
                <a:gd name="T0" fmla="*/ 5 w 14"/>
                <a:gd name="T1" fmla="*/ 4 h 20"/>
                <a:gd name="T2" fmla="*/ 11 w 14"/>
                <a:gd name="T3" fmla="*/ 18 h 20"/>
                <a:gd name="T4" fmla="*/ 0 w 14"/>
                <a:gd name="T5" fmla="*/ 6 h 20"/>
                <a:gd name="T6" fmla="*/ 5 w 14"/>
                <a:gd name="T7" fmla="*/ 4 h 20"/>
              </a:gdLst>
              <a:ahLst/>
              <a:cxnLst>
                <a:cxn ang="0">
                  <a:pos x="T0" y="T1"/>
                </a:cxn>
                <a:cxn ang="0">
                  <a:pos x="T2" y="T3"/>
                </a:cxn>
                <a:cxn ang="0">
                  <a:pos x="T4" y="T5"/>
                </a:cxn>
                <a:cxn ang="0">
                  <a:pos x="T6" y="T7"/>
                </a:cxn>
              </a:cxnLst>
              <a:rect l="0" t="0" r="r" b="b"/>
              <a:pathLst>
                <a:path w="14" h="20">
                  <a:moveTo>
                    <a:pt x="5" y="4"/>
                  </a:moveTo>
                  <a:cubicBezTo>
                    <a:pt x="5" y="4"/>
                    <a:pt x="14" y="17"/>
                    <a:pt x="11" y="18"/>
                  </a:cubicBezTo>
                  <a:cubicBezTo>
                    <a:pt x="8" y="20"/>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sľíḋè">
              <a:extLst>
                <a:ext uri="{FF2B5EF4-FFF2-40B4-BE49-F238E27FC236}">
                  <a16:creationId xmlns:a16="http://schemas.microsoft.com/office/drawing/2014/main" id="{21387507-63DB-A241-8359-048F1C22D1D7}"/>
                </a:ext>
              </a:extLst>
            </p:cNvPr>
            <p:cNvSpPr/>
            <p:nvPr/>
          </p:nvSpPr>
          <p:spPr bwMode="auto">
            <a:xfrm>
              <a:off x="7261225" y="5029201"/>
              <a:ext cx="30163" cy="42863"/>
            </a:xfrm>
            <a:custGeom>
              <a:avLst/>
              <a:gdLst>
                <a:gd name="T0" fmla="*/ 5 w 14"/>
                <a:gd name="T1" fmla="*/ 5 h 20"/>
                <a:gd name="T2" fmla="*/ 11 w 14"/>
                <a:gd name="T3" fmla="*/ 18 h 20"/>
                <a:gd name="T4" fmla="*/ 0 w 14"/>
                <a:gd name="T5" fmla="*/ 6 h 20"/>
                <a:gd name="T6" fmla="*/ 5 w 14"/>
                <a:gd name="T7" fmla="*/ 5 h 20"/>
              </a:gdLst>
              <a:ahLst/>
              <a:cxnLst>
                <a:cxn ang="0">
                  <a:pos x="T0" y="T1"/>
                </a:cxn>
                <a:cxn ang="0">
                  <a:pos x="T2" y="T3"/>
                </a:cxn>
                <a:cxn ang="0">
                  <a:pos x="T4" y="T5"/>
                </a:cxn>
                <a:cxn ang="0">
                  <a:pos x="T6" y="T7"/>
                </a:cxn>
              </a:cxnLst>
              <a:rect l="0" t="0" r="r" b="b"/>
              <a:pathLst>
                <a:path w="14" h="20">
                  <a:moveTo>
                    <a:pt x="5" y="5"/>
                  </a:moveTo>
                  <a:cubicBezTo>
                    <a:pt x="5" y="5"/>
                    <a:pt x="14" y="17"/>
                    <a:pt x="11" y="18"/>
                  </a:cubicBezTo>
                  <a:cubicBezTo>
                    <a:pt x="8" y="20"/>
                    <a:pt x="0" y="6"/>
                    <a:pt x="0" y="6"/>
                  </a:cubicBezTo>
                  <a:cubicBezTo>
                    <a:pt x="0" y="6"/>
                    <a:pt x="2" y="0"/>
                    <a:pt x="5" y="5"/>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í$ľïḓé">
              <a:extLst>
                <a:ext uri="{FF2B5EF4-FFF2-40B4-BE49-F238E27FC236}">
                  <a16:creationId xmlns:a16="http://schemas.microsoft.com/office/drawing/2014/main" id="{A22527AF-FDCE-174B-AB63-6108ADF0D132}"/>
                </a:ext>
              </a:extLst>
            </p:cNvPr>
            <p:cNvSpPr/>
            <p:nvPr/>
          </p:nvSpPr>
          <p:spPr bwMode="auto">
            <a:xfrm>
              <a:off x="7237413" y="5041901"/>
              <a:ext cx="28575" cy="41275"/>
            </a:xfrm>
            <a:custGeom>
              <a:avLst/>
              <a:gdLst>
                <a:gd name="T0" fmla="*/ 4 w 13"/>
                <a:gd name="T1" fmla="*/ 4 h 19"/>
                <a:gd name="T2" fmla="*/ 10 w 13"/>
                <a:gd name="T3" fmla="*/ 17 h 19"/>
                <a:gd name="T4" fmla="*/ 0 w 13"/>
                <a:gd name="T5" fmla="*/ 6 h 19"/>
                <a:gd name="T6" fmla="*/ 4 w 13"/>
                <a:gd name="T7" fmla="*/ 4 h 19"/>
              </a:gdLst>
              <a:ahLst/>
              <a:cxnLst>
                <a:cxn ang="0">
                  <a:pos x="T0" y="T1"/>
                </a:cxn>
                <a:cxn ang="0">
                  <a:pos x="T2" y="T3"/>
                </a:cxn>
                <a:cxn ang="0">
                  <a:pos x="T4" y="T5"/>
                </a:cxn>
                <a:cxn ang="0">
                  <a:pos x="T6" y="T7"/>
                </a:cxn>
              </a:cxnLst>
              <a:rect l="0" t="0" r="r" b="b"/>
              <a:pathLst>
                <a:path w="13" h="19">
                  <a:moveTo>
                    <a:pt x="4" y="4"/>
                  </a:moveTo>
                  <a:cubicBezTo>
                    <a:pt x="4" y="4"/>
                    <a:pt x="13" y="16"/>
                    <a:pt x="10" y="17"/>
                  </a:cubicBezTo>
                  <a:cubicBezTo>
                    <a:pt x="7" y="19"/>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îṥ1îḑé">
              <a:extLst>
                <a:ext uri="{FF2B5EF4-FFF2-40B4-BE49-F238E27FC236}">
                  <a16:creationId xmlns:a16="http://schemas.microsoft.com/office/drawing/2014/main" id="{17F709CF-DC4F-1841-AD36-23530BF274F1}"/>
                </a:ext>
              </a:extLst>
            </p:cNvPr>
            <p:cNvSpPr/>
            <p:nvPr/>
          </p:nvSpPr>
          <p:spPr bwMode="auto">
            <a:xfrm>
              <a:off x="7253288" y="4195763"/>
              <a:ext cx="317500" cy="809625"/>
            </a:xfrm>
            <a:custGeom>
              <a:avLst/>
              <a:gdLst>
                <a:gd name="T0" fmla="*/ 41 w 148"/>
                <a:gd name="T1" fmla="*/ 21 h 378"/>
                <a:gd name="T2" fmla="*/ 1 w 148"/>
                <a:gd name="T3" fmla="*/ 211 h 378"/>
                <a:gd name="T4" fmla="*/ 37 w 148"/>
                <a:gd name="T5" fmla="*/ 376 h 378"/>
                <a:gd name="T6" fmla="*/ 79 w 148"/>
                <a:gd name="T7" fmla="*/ 372 h 378"/>
                <a:gd name="T8" fmla="*/ 60 w 148"/>
                <a:gd name="T9" fmla="*/ 211 h 378"/>
                <a:gd name="T10" fmla="*/ 133 w 148"/>
                <a:gd name="T11" fmla="*/ 29 h 378"/>
                <a:gd name="T12" fmla="*/ 41 w 148"/>
                <a:gd name="T13" fmla="*/ 21 h 378"/>
              </a:gdLst>
              <a:ahLst/>
              <a:cxnLst>
                <a:cxn ang="0">
                  <a:pos x="T0" y="T1"/>
                </a:cxn>
                <a:cxn ang="0">
                  <a:pos x="T2" y="T3"/>
                </a:cxn>
                <a:cxn ang="0">
                  <a:pos x="T4" y="T5"/>
                </a:cxn>
                <a:cxn ang="0">
                  <a:pos x="T6" y="T7"/>
                </a:cxn>
                <a:cxn ang="0">
                  <a:pos x="T8" y="T9"/>
                </a:cxn>
                <a:cxn ang="0">
                  <a:pos x="T10" y="T11"/>
                </a:cxn>
                <a:cxn ang="0">
                  <a:pos x="T12" y="T13"/>
                </a:cxn>
              </a:cxnLst>
              <a:rect l="0" t="0" r="r" b="b"/>
              <a:pathLst>
                <a:path w="148" h="378">
                  <a:moveTo>
                    <a:pt x="41" y="21"/>
                  </a:moveTo>
                  <a:cubicBezTo>
                    <a:pt x="41" y="21"/>
                    <a:pt x="2" y="198"/>
                    <a:pt x="1" y="211"/>
                  </a:cubicBezTo>
                  <a:cubicBezTo>
                    <a:pt x="0" y="225"/>
                    <a:pt x="34" y="375"/>
                    <a:pt x="37" y="376"/>
                  </a:cubicBezTo>
                  <a:cubicBezTo>
                    <a:pt x="40" y="378"/>
                    <a:pt x="73" y="378"/>
                    <a:pt x="79" y="372"/>
                  </a:cubicBezTo>
                  <a:cubicBezTo>
                    <a:pt x="85" y="367"/>
                    <a:pt x="60" y="211"/>
                    <a:pt x="60" y="211"/>
                  </a:cubicBezTo>
                  <a:cubicBezTo>
                    <a:pt x="60" y="211"/>
                    <a:pt x="148" y="58"/>
                    <a:pt x="133" y="29"/>
                  </a:cubicBezTo>
                  <a:cubicBezTo>
                    <a:pt x="118" y="0"/>
                    <a:pt x="41" y="21"/>
                    <a:pt x="41" y="2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ïṥḷîdè">
              <a:extLst>
                <a:ext uri="{FF2B5EF4-FFF2-40B4-BE49-F238E27FC236}">
                  <a16:creationId xmlns:a16="http://schemas.microsoft.com/office/drawing/2014/main" id="{537F493B-517B-634A-BFCC-FE0DE37A6251}"/>
                </a:ext>
              </a:extLst>
            </p:cNvPr>
            <p:cNvSpPr/>
            <p:nvPr/>
          </p:nvSpPr>
          <p:spPr bwMode="auto">
            <a:xfrm>
              <a:off x="7267575" y="3627438"/>
              <a:ext cx="323850" cy="685800"/>
            </a:xfrm>
            <a:custGeom>
              <a:avLst/>
              <a:gdLst>
                <a:gd name="T0" fmla="*/ 86 w 151"/>
                <a:gd name="T1" fmla="*/ 9 h 320"/>
                <a:gd name="T2" fmla="*/ 17 w 151"/>
                <a:gd name="T3" fmla="*/ 38 h 320"/>
                <a:gd name="T4" fmla="*/ 37 w 151"/>
                <a:gd name="T5" fmla="*/ 294 h 320"/>
                <a:gd name="T6" fmla="*/ 126 w 151"/>
                <a:gd name="T7" fmla="*/ 294 h 320"/>
                <a:gd name="T8" fmla="*/ 126 w 151"/>
                <a:gd name="T9" fmla="*/ 163 h 320"/>
                <a:gd name="T10" fmla="*/ 86 w 151"/>
                <a:gd name="T11" fmla="*/ 9 h 320"/>
              </a:gdLst>
              <a:ahLst/>
              <a:cxnLst>
                <a:cxn ang="0">
                  <a:pos x="T0" y="T1"/>
                </a:cxn>
                <a:cxn ang="0">
                  <a:pos x="T2" y="T3"/>
                </a:cxn>
                <a:cxn ang="0">
                  <a:pos x="T4" y="T5"/>
                </a:cxn>
                <a:cxn ang="0">
                  <a:pos x="T6" y="T7"/>
                </a:cxn>
                <a:cxn ang="0">
                  <a:pos x="T8" y="T9"/>
                </a:cxn>
                <a:cxn ang="0">
                  <a:pos x="T10" y="T11"/>
                </a:cxn>
              </a:cxnLst>
              <a:rect l="0" t="0" r="r" b="b"/>
              <a:pathLst>
                <a:path w="151" h="320">
                  <a:moveTo>
                    <a:pt x="86" y="9"/>
                  </a:moveTo>
                  <a:cubicBezTo>
                    <a:pt x="86" y="9"/>
                    <a:pt x="35" y="15"/>
                    <a:pt x="17" y="38"/>
                  </a:cubicBezTo>
                  <a:cubicBezTo>
                    <a:pt x="0" y="62"/>
                    <a:pt x="11" y="269"/>
                    <a:pt x="37" y="294"/>
                  </a:cubicBezTo>
                  <a:cubicBezTo>
                    <a:pt x="63" y="320"/>
                    <a:pt x="120" y="309"/>
                    <a:pt x="126" y="294"/>
                  </a:cubicBezTo>
                  <a:cubicBezTo>
                    <a:pt x="132" y="278"/>
                    <a:pt x="101" y="221"/>
                    <a:pt x="126" y="163"/>
                  </a:cubicBezTo>
                  <a:cubicBezTo>
                    <a:pt x="151" y="104"/>
                    <a:pt x="121" y="0"/>
                    <a:pt x="86" y="9"/>
                  </a:cubicBezTo>
                  <a:close/>
                </a:path>
              </a:pathLst>
            </a:custGeom>
            <a:solidFill>
              <a:srgbClr val="1F64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îṩḻïḓe">
              <a:extLst>
                <a:ext uri="{FF2B5EF4-FFF2-40B4-BE49-F238E27FC236}">
                  <a16:creationId xmlns:a16="http://schemas.microsoft.com/office/drawing/2014/main" id="{BA16EBE6-4522-4B44-9BA2-40DC9B210755}"/>
                </a:ext>
              </a:extLst>
            </p:cNvPr>
            <p:cNvSpPr/>
            <p:nvPr/>
          </p:nvSpPr>
          <p:spPr bwMode="auto">
            <a:xfrm>
              <a:off x="6867525" y="3709988"/>
              <a:ext cx="538163" cy="209550"/>
            </a:xfrm>
            <a:custGeom>
              <a:avLst/>
              <a:gdLst>
                <a:gd name="T0" fmla="*/ 204 w 251"/>
                <a:gd name="T1" fmla="*/ 0 h 98"/>
                <a:gd name="T2" fmla="*/ 125 w 251"/>
                <a:gd name="T3" fmla="*/ 59 h 98"/>
                <a:gd name="T4" fmla="*/ 15 w 251"/>
                <a:gd name="T5" fmla="*/ 30 h 98"/>
                <a:gd name="T6" fmla="*/ 2 w 251"/>
                <a:gd name="T7" fmla="*/ 59 h 98"/>
                <a:gd name="T8" fmla="*/ 132 w 251"/>
                <a:gd name="T9" fmla="*/ 98 h 98"/>
                <a:gd name="T10" fmla="*/ 251 w 251"/>
                <a:gd name="T11" fmla="*/ 29 h 98"/>
                <a:gd name="T12" fmla="*/ 204 w 251"/>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251" h="98">
                  <a:moveTo>
                    <a:pt x="204" y="0"/>
                  </a:moveTo>
                  <a:cubicBezTo>
                    <a:pt x="204" y="0"/>
                    <a:pt x="155" y="35"/>
                    <a:pt x="125" y="59"/>
                  </a:cubicBezTo>
                  <a:cubicBezTo>
                    <a:pt x="125" y="59"/>
                    <a:pt x="21" y="29"/>
                    <a:pt x="15" y="30"/>
                  </a:cubicBezTo>
                  <a:cubicBezTo>
                    <a:pt x="9" y="30"/>
                    <a:pt x="0" y="49"/>
                    <a:pt x="2" y="59"/>
                  </a:cubicBezTo>
                  <a:cubicBezTo>
                    <a:pt x="3" y="70"/>
                    <a:pt x="123" y="98"/>
                    <a:pt x="132" y="98"/>
                  </a:cubicBezTo>
                  <a:cubicBezTo>
                    <a:pt x="142" y="98"/>
                    <a:pt x="250" y="56"/>
                    <a:pt x="251" y="29"/>
                  </a:cubicBezTo>
                  <a:cubicBezTo>
                    <a:pt x="251" y="3"/>
                    <a:pt x="204" y="0"/>
                    <a:pt x="204" y="0"/>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359" name="组合 358">
            <a:extLst>
              <a:ext uri="{FF2B5EF4-FFF2-40B4-BE49-F238E27FC236}">
                <a16:creationId xmlns:a16="http://schemas.microsoft.com/office/drawing/2014/main" id="{5059B825-EAF5-5E46-96DA-42295DBAA695}"/>
              </a:ext>
            </a:extLst>
          </p:cNvPr>
          <p:cNvGrpSpPr>
            <a:grpSpLocks noChangeAspect="1"/>
          </p:cNvGrpSpPr>
          <p:nvPr/>
        </p:nvGrpSpPr>
        <p:grpSpPr>
          <a:xfrm>
            <a:off x="8683564" y="2627815"/>
            <a:ext cx="878076" cy="862294"/>
            <a:chOff x="4152900" y="1517650"/>
            <a:chExt cx="3886201" cy="3816350"/>
          </a:xfrm>
        </p:grpSpPr>
        <p:sp>
          <p:nvSpPr>
            <p:cNvPr id="360" name="椭圆 359">
              <a:extLst>
                <a:ext uri="{FF2B5EF4-FFF2-40B4-BE49-F238E27FC236}">
                  <a16:creationId xmlns:a16="http://schemas.microsoft.com/office/drawing/2014/main" id="{B720DF11-80C1-0947-A4ED-51EB34A29844}"/>
                </a:ext>
              </a:extLst>
            </p:cNvPr>
            <p:cNvSpPr/>
            <p:nvPr/>
          </p:nvSpPr>
          <p:spPr bwMode="auto">
            <a:xfrm>
              <a:off x="4152900" y="2060575"/>
              <a:ext cx="3275013" cy="32734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椭圆 360">
              <a:extLst>
                <a:ext uri="{FF2B5EF4-FFF2-40B4-BE49-F238E27FC236}">
                  <a16:creationId xmlns:a16="http://schemas.microsoft.com/office/drawing/2014/main" id="{B98131C9-BC32-6B4E-A58C-11F348ACDE3F}"/>
                </a:ext>
              </a:extLst>
            </p:cNvPr>
            <p:cNvSpPr/>
            <p:nvPr/>
          </p:nvSpPr>
          <p:spPr bwMode="auto">
            <a:xfrm>
              <a:off x="4387850" y="2295525"/>
              <a:ext cx="2798763" cy="2803525"/>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椭圆 361">
              <a:extLst>
                <a:ext uri="{FF2B5EF4-FFF2-40B4-BE49-F238E27FC236}">
                  <a16:creationId xmlns:a16="http://schemas.microsoft.com/office/drawing/2014/main" id="{3023D80F-EE1B-D44D-BCCF-0502E812F2FE}"/>
                </a:ext>
              </a:extLst>
            </p:cNvPr>
            <p:cNvSpPr/>
            <p:nvPr/>
          </p:nvSpPr>
          <p:spPr bwMode="auto">
            <a:xfrm>
              <a:off x="4595813" y="2503488"/>
              <a:ext cx="2389188" cy="2387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椭圆 362">
              <a:extLst>
                <a:ext uri="{FF2B5EF4-FFF2-40B4-BE49-F238E27FC236}">
                  <a16:creationId xmlns:a16="http://schemas.microsoft.com/office/drawing/2014/main" id="{82041D8C-E45B-1344-BFCA-D887E2B79974}"/>
                </a:ext>
              </a:extLst>
            </p:cNvPr>
            <p:cNvSpPr/>
            <p:nvPr/>
          </p:nvSpPr>
          <p:spPr bwMode="auto">
            <a:xfrm>
              <a:off x="4903788" y="2811463"/>
              <a:ext cx="1773238" cy="1771650"/>
            </a:xfrm>
            <a:prstGeom prst="ellipse">
              <a:avLst/>
            </a:prstGeom>
            <a:solidFill>
              <a:srgbClr val="D3E3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椭圆 363">
              <a:extLst>
                <a:ext uri="{FF2B5EF4-FFF2-40B4-BE49-F238E27FC236}">
                  <a16:creationId xmlns:a16="http://schemas.microsoft.com/office/drawing/2014/main" id="{001F8389-E47B-F44A-94FC-FC0C97158820}"/>
                </a:ext>
              </a:extLst>
            </p:cNvPr>
            <p:cNvSpPr/>
            <p:nvPr/>
          </p:nvSpPr>
          <p:spPr bwMode="auto">
            <a:xfrm>
              <a:off x="5092700" y="3000375"/>
              <a:ext cx="1395413" cy="13938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椭圆 364">
              <a:extLst>
                <a:ext uri="{FF2B5EF4-FFF2-40B4-BE49-F238E27FC236}">
                  <a16:creationId xmlns:a16="http://schemas.microsoft.com/office/drawing/2014/main" id="{0864286E-CB45-5E49-8881-7F0FC7260F23}"/>
                </a:ext>
              </a:extLst>
            </p:cNvPr>
            <p:cNvSpPr/>
            <p:nvPr/>
          </p:nvSpPr>
          <p:spPr bwMode="auto">
            <a:xfrm>
              <a:off x="5307013" y="3214688"/>
              <a:ext cx="966788" cy="965200"/>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6" name="椭圆 365">
              <a:extLst>
                <a:ext uri="{FF2B5EF4-FFF2-40B4-BE49-F238E27FC236}">
                  <a16:creationId xmlns:a16="http://schemas.microsoft.com/office/drawing/2014/main" id="{0EFFB8DD-7897-BC44-A445-4EE4E7F4286D}"/>
                </a:ext>
              </a:extLst>
            </p:cNvPr>
            <p:cNvSpPr/>
            <p:nvPr/>
          </p:nvSpPr>
          <p:spPr bwMode="auto">
            <a:xfrm>
              <a:off x="5475288" y="3381375"/>
              <a:ext cx="630238" cy="631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7" name="直接连接符 11">
              <a:extLst>
                <a:ext uri="{FF2B5EF4-FFF2-40B4-BE49-F238E27FC236}">
                  <a16:creationId xmlns:a16="http://schemas.microsoft.com/office/drawing/2014/main" id="{3DEEB364-5681-384D-B414-C094B22DBFBD}"/>
                </a:ext>
              </a:extLst>
            </p:cNvPr>
            <p:cNvSpPr/>
            <p:nvPr/>
          </p:nvSpPr>
          <p:spPr bwMode="auto">
            <a:xfrm flipV="1">
              <a:off x="6032500" y="2308225"/>
              <a:ext cx="1214438" cy="1214438"/>
            </a:xfrm>
            <a:prstGeom prst="line">
              <a:avLst/>
            </a:prstGeom>
            <a:noFill/>
            <a:ln w="128588" cap="flat">
              <a:solidFill>
                <a:srgbClr val="0B3D9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8" name="任意多边形 12">
              <a:extLst>
                <a:ext uri="{FF2B5EF4-FFF2-40B4-BE49-F238E27FC236}">
                  <a16:creationId xmlns:a16="http://schemas.microsoft.com/office/drawing/2014/main" id="{768537F4-7717-8545-A639-EA3CF7C8C644}"/>
                </a:ext>
              </a:extLst>
            </p:cNvPr>
            <p:cNvSpPr/>
            <p:nvPr/>
          </p:nvSpPr>
          <p:spPr bwMode="auto">
            <a:xfrm>
              <a:off x="7138988" y="1973263"/>
              <a:ext cx="900113" cy="530225"/>
            </a:xfrm>
            <a:custGeom>
              <a:avLst/>
              <a:gdLst>
                <a:gd name="T0" fmla="*/ 0 w 567"/>
                <a:gd name="T1" fmla="*/ 283 h 334"/>
                <a:gd name="T2" fmla="*/ 279 w 567"/>
                <a:gd name="T3" fmla="*/ 0 h 334"/>
                <a:gd name="T4" fmla="*/ 567 w 567"/>
                <a:gd name="T5" fmla="*/ 17 h 334"/>
                <a:gd name="T6" fmla="*/ 250 w 567"/>
                <a:gd name="T7" fmla="*/ 334 h 334"/>
                <a:gd name="T8" fmla="*/ 0 w 567"/>
                <a:gd name="T9" fmla="*/ 283 h 334"/>
              </a:gdLst>
              <a:ahLst/>
              <a:cxnLst>
                <a:cxn ang="0">
                  <a:pos x="T0" y="T1"/>
                </a:cxn>
                <a:cxn ang="0">
                  <a:pos x="T2" y="T3"/>
                </a:cxn>
                <a:cxn ang="0">
                  <a:pos x="T4" y="T5"/>
                </a:cxn>
                <a:cxn ang="0">
                  <a:pos x="T6" y="T7"/>
                </a:cxn>
                <a:cxn ang="0">
                  <a:pos x="T8" y="T9"/>
                </a:cxn>
              </a:cxnLst>
              <a:rect l="0" t="0" r="r" b="b"/>
              <a:pathLst>
                <a:path w="567" h="334">
                  <a:moveTo>
                    <a:pt x="0" y="283"/>
                  </a:moveTo>
                  <a:lnTo>
                    <a:pt x="279" y="0"/>
                  </a:lnTo>
                  <a:lnTo>
                    <a:pt x="567" y="17"/>
                  </a:lnTo>
                  <a:lnTo>
                    <a:pt x="250" y="334"/>
                  </a:lnTo>
                  <a:lnTo>
                    <a:pt x="0" y="283"/>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9" name="任意多边形 13">
              <a:extLst>
                <a:ext uri="{FF2B5EF4-FFF2-40B4-BE49-F238E27FC236}">
                  <a16:creationId xmlns:a16="http://schemas.microsoft.com/office/drawing/2014/main" id="{9427F8BA-5153-3F45-BBFE-7CAF9F4A28A1}"/>
                </a:ext>
              </a:extLst>
            </p:cNvPr>
            <p:cNvSpPr/>
            <p:nvPr/>
          </p:nvSpPr>
          <p:spPr bwMode="auto">
            <a:xfrm>
              <a:off x="7051675" y="1517650"/>
              <a:ext cx="530225" cy="904875"/>
            </a:xfrm>
            <a:custGeom>
              <a:avLst/>
              <a:gdLst>
                <a:gd name="T0" fmla="*/ 55 w 334"/>
                <a:gd name="T1" fmla="*/ 570 h 570"/>
                <a:gd name="T2" fmla="*/ 334 w 334"/>
                <a:gd name="T3" fmla="*/ 287 h 570"/>
                <a:gd name="T4" fmla="*/ 317 w 334"/>
                <a:gd name="T5" fmla="*/ 0 h 570"/>
                <a:gd name="T6" fmla="*/ 0 w 334"/>
                <a:gd name="T7" fmla="*/ 317 h 570"/>
                <a:gd name="T8" fmla="*/ 55 w 334"/>
                <a:gd name="T9" fmla="*/ 570 h 570"/>
              </a:gdLst>
              <a:ahLst/>
              <a:cxnLst>
                <a:cxn ang="0">
                  <a:pos x="T0" y="T1"/>
                </a:cxn>
                <a:cxn ang="0">
                  <a:pos x="T2" y="T3"/>
                </a:cxn>
                <a:cxn ang="0">
                  <a:pos x="T4" y="T5"/>
                </a:cxn>
                <a:cxn ang="0">
                  <a:pos x="T6" y="T7"/>
                </a:cxn>
                <a:cxn ang="0">
                  <a:pos x="T8" y="T9"/>
                </a:cxn>
              </a:cxnLst>
              <a:rect l="0" t="0" r="r" b="b"/>
              <a:pathLst>
                <a:path w="334" h="570">
                  <a:moveTo>
                    <a:pt x="55" y="570"/>
                  </a:moveTo>
                  <a:lnTo>
                    <a:pt x="334" y="287"/>
                  </a:lnTo>
                  <a:lnTo>
                    <a:pt x="317" y="0"/>
                  </a:lnTo>
                  <a:lnTo>
                    <a:pt x="0" y="317"/>
                  </a:lnTo>
                  <a:lnTo>
                    <a:pt x="55" y="570"/>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0" name="任意多边形 14">
              <a:extLst>
                <a:ext uri="{FF2B5EF4-FFF2-40B4-BE49-F238E27FC236}">
                  <a16:creationId xmlns:a16="http://schemas.microsoft.com/office/drawing/2014/main" id="{D3480FF3-7330-F645-B040-8E6FAA8B401D}"/>
                </a:ext>
              </a:extLst>
            </p:cNvPr>
            <p:cNvSpPr/>
            <p:nvPr/>
          </p:nvSpPr>
          <p:spPr bwMode="auto">
            <a:xfrm>
              <a:off x="5789613" y="3268663"/>
              <a:ext cx="496888" cy="495300"/>
            </a:xfrm>
            <a:custGeom>
              <a:avLst/>
              <a:gdLst>
                <a:gd name="T0" fmla="*/ 0 w 313"/>
                <a:gd name="T1" fmla="*/ 312 h 312"/>
                <a:gd name="T2" fmla="*/ 313 w 313"/>
                <a:gd name="T3" fmla="*/ 202 h 312"/>
                <a:gd name="T4" fmla="*/ 110 w 313"/>
                <a:gd name="T5" fmla="*/ 0 h 312"/>
                <a:gd name="T6" fmla="*/ 0 w 313"/>
                <a:gd name="T7" fmla="*/ 312 h 312"/>
              </a:gdLst>
              <a:ahLst/>
              <a:cxnLst>
                <a:cxn ang="0">
                  <a:pos x="T0" y="T1"/>
                </a:cxn>
                <a:cxn ang="0">
                  <a:pos x="T2" y="T3"/>
                </a:cxn>
                <a:cxn ang="0">
                  <a:pos x="T4" y="T5"/>
                </a:cxn>
                <a:cxn ang="0">
                  <a:pos x="T6" y="T7"/>
                </a:cxn>
              </a:cxnLst>
              <a:rect l="0" t="0" r="r" b="b"/>
              <a:pathLst>
                <a:path w="313" h="312">
                  <a:moveTo>
                    <a:pt x="0" y="312"/>
                  </a:moveTo>
                  <a:lnTo>
                    <a:pt x="313" y="202"/>
                  </a:lnTo>
                  <a:lnTo>
                    <a:pt x="110" y="0"/>
                  </a:lnTo>
                  <a:lnTo>
                    <a:pt x="0" y="312"/>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1" name="任意多边形 15">
              <a:extLst>
                <a:ext uri="{FF2B5EF4-FFF2-40B4-BE49-F238E27FC236}">
                  <a16:creationId xmlns:a16="http://schemas.microsoft.com/office/drawing/2014/main" id="{684437A3-87BA-E745-973B-7A01956D90CE}"/>
                </a:ext>
              </a:extLst>
            </p:cNvPr>
            <p:cNvSpPr/>
            <p:nvPr/>
          </p:nvSpPr>
          <p:spPr bwMode="auto">
            <a:xfrm>
              <a:off x="5789613" y="3429000"/>
              <a:ext cx="496888" cy="334963"/>
            </a:xfrm>
            <a:custGeom>
              <a:avLst/>
              <a:gdLst>
                <a:gd name="T0" fmla="*/ 0 w 313"/>
                <a:gd name="T1" fmla="*/ 211 h 211"/>
                <a:gd name="T2" fmla="*/ 313 w 313"/>
                <a:gd name="T3" fmla="*/ 101 h 211"/>
                <a:gd name="T4" fmla="*/ 212 w 313"/>
                <a:gd name="T5" fmla="*/ 0 h 211"/>
                <a:gd name="T6" fmla="*/ 0 w 313"/>
                <a:gd name="T7" fmla="*/ 211 h 211"/>
              </a:gdLst>
              <a:ahLst/>
              <a:cxnLst>
                <a:cxn ang="0">
                  <a:pos x="T0" y="T1"/>
                </a:cxn>
                <a:cxn ang="0">
                  <a:pos x="T2" y="T3"/>
                </a:cxn>
                <a:cxn ang="0">
                  <a:pos x="T4" y="T5"/>
                </a:cxn>
                <a:cxn ang="0">
                  <a:pos x="T6" y="T7"/>
                </a:cxn>
              </a:cxnLst>
              <a:rect l="0" t="0" r="r" b="b"/>
              <a:pathLst>
                <a:path w="313" h="211">
                  <a:moveTo>
                    <a:pt x="0" y="211"/>
                  </a:moveTo>
                  <a:lnTo>
                    <a:pt x="313" y="101"/>
                  </a:lnTo>
                  <a:lnTo>
                    <a:pt x="212" y="0"/>
                  </a:lnTo>
                  <a:lnTo>
                    <a:pt x="0" y="211"/>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2" name="直接连接符 16">
              <a:extLst>
                <a:ext uri="{FF2B5EF4-FFF2-40B4-BE49-F238E27FC236}">
                  <a16:creationId xmlns:a16="http://schemas.microsoft.com/office/drawing/2014/main" id="{61E40F45-7A53-CE43-8039-CD0503B48986}"/>
                </a:ext>
              </a:extLst>
            </p:cNvPr>
            <p:cNvSpPr/>
            <p:nvPr/>
          </p:nvSpPr>
          <p:spPr bwMode="auto">
            <a:xfrm>
              <a:off x="4668838" y="2308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3" name="直接连接符 17">
              <a:extLst>
                <a:ext uri="{FF2B5EF4-FFF2-40B4-BE49-F238E27FC236}">
                  <a16:creationId xmlns:a16="http://schemas.microsoft.com/office/drawing/2014/main" id="{25ED7A78-CCBE-904B-9617-D6400F077CD1}"/>
                </a:ext>
              </a:extLst>
            </p:cNvPr>
            <p:cNvSpPr/>
            <p:nvPr/>
          </p:nvSpPr>
          <p:spPr bwMode="auto">
            <a:xfrm>
              <a:off x="4668838" y="2308225"/>
              <a:ext cx="0" cy="0"/>
            </a:xfrm>
            <a:prstGeom prst="line">
              <a:avLst/>
            </a:prstGeom>
            <a:noFill/>
            <a:ln w="2698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grpSp>
      <p:grpSp>
        <p:nvGrpSpPr>
          <p:cNvPr id="374" name="组合 373">
            <a:extLst>
              <a:ext uri="{FF2B5EF4-FFF2-40B4-BE49-F238E27FC236}">
                <a16:creationId xmlns:a16="http://schemas.microsoft.com/office/drawing/2014/main" id="{68370EA4-B9C8-ED4B-B17E-CA0CDC4438CD}"/>
              </a:ext>
            </a:extLst>
          </p:cNvPr>
          <p:cNvGrpSpPr/>
          <p:nvPr/>
        </p:nvGrpSpPr>
        <p:grpSpPr>
          <a:xfrm>
            <a:off x="2836788" y="3149596"/>
            <a:ext cx="889687" cy="811853"/>
            <a:chOff x="2609496" y="4035261"/>
            <a:chExt cx="2021433" cy="1810555"/>
          </a:xfrm>
        </p:grpSpPr>
        <p:sp>
          <p:nvSpPr>
            <p:cNvPr id="375" name="任意多边形 8">
              <a:extLst>
                <a:ext uri="{FF2B5EF4-FFF2-40B4-BE49-F238E27FC236}">
                  <a16:creationId xmlns:a16="http://schemas.microsoft.com/office/drawing/2014/main" id="{9DC7E118-3D48-EE47-8B11-1B97317E4181}"/>
                </a:ext>
              </a:extLst>
            </p:cNvPr>
            <p:cNvSpPr/>
            <p:nvPr/>
          </p:nvSpPr>
          <p:spPr bwMode="auto">
            <a:xfrm>
              <a:off x="3975478" y="4169026"/>
              <a:ext cx="655451" cy="225828"/>
            </a:xfrm>
            <a:custGeom>
              <a:avLst/>
              <a:gdLst>
                <a:gd name="T0" fmla="*/ 0 w 401"/>
                <a:gd name="T1" fmla="*/ 138 h 138"/>
                <a:gd name="T2" fmla="*/ 111 w 401"/>
                <a:gd name="T3" fmla="*/ 68 h 138"/>
                <a:gd name="T4" fmla="*/ 216 w 401"/>
                <a:gd name="T5" fmla="*/ 19 h 138"/>
                <a:gd name="T6" fmla="*/ 310 w 401"/>
                <a:gd name="T7" fmla="*/ 14 h 138"/>
                <a:gd name="T8" fmla="*/ 401 w 401"/>
                <a:gd name="T9" fmla="*/ 0 h 138"/>
              </a:gdLst>
              <a:ahLst/>
              <a:cxnLst>
                <a:cxn ang="0">
                  <a:pos x="T0" y="T1"/>
                </a:cxn>
                <a:cxn ang="0">
                  <a:pos x="T2" y="T3"/>
                </a:cxn>
                <a:cxn ang="0">
                  <a:pos x="T4" y="T5"/>
                </a:cxn>
                <a:cxn ang="0">
                  <a:pos x="T6" y="T7"/>
                </a:cxn>
                <a:cxn ang="0">
                  <a:pos x="T8" y="T9"/>
                </a:cxn>
              </a:cxnLst>
              <a:rect l="0" t="0" r="r" b="b"/>
              <a:pathLst>
                <a:path w="401" h="138">
                  <a:moveTo>
                    <a:pt x="0" y="138"/>
                  </a:moveTo>
                  <a:cubicBezTo>
                    <a:pt x="37" y="115"/>
                    <a:pt x="74" y="92"/>
                    <a:pt x="111" y="68"/>
                  </a:cubicBezTo>
                  <a:cubicBezTo>
                    <a:pt x="144" y="48"/>
                    <a:pt x="178" y="26"/>
                    <a:pt x="216" y="19"/>
                  </a:cubicBezTo>
                  <a:cubicBezTo>
                    <a:pt x="246" y="12"/>
                    <a:pt x="278" y="15"/>
                    <a:pt x="310" y="14"/>
                  </a:cubicBezTo>
                  <a:cubicBezTo>
                    <a:pt x="341" y="13"/>
                    <a:pt x="371" y="9"/>
                    <a:pt x="401"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76" name="任意多边形 9">
              <a:extLst>
                <a:ext uri="{FF2B5EF4-FFF2-40B4-BE49-F238E27FC236}">
                  <a16:creationId xmlns:a16="http://schemas.microsoft.com/office/drawing/2014/main" id="{F53EEB36-9ACE-2C42-B2A3-D2C47C5F6591}"/>
                </a:ext>
              </a:extLst>
            </p:cNvPr>
            <p:cNvSpPr/>
            <p:nvPr/>
          </p:nvSpPr>
          <p:spPr bwMode="auto">
            <a:xfrm>
              <a:off x="4098227" y="4167453"/>
              <a:ext cx="81833" cy="148716"/>
            </a:xfrm>
            <a:custGeom>
              <a:avLst/>
              <a:gdLst>
                <a:gd name="T0" fmla="*/ 0 w 50"/>
                <a:gd name="T1" fmla="*/ 91 h 91"/>
                <a:gd name="T2" fmla="*/ 50 w 50"/>
                <a:gd name="T3" fmla="*/ 0 h 91"/>
              </a:gdLst>
              <a:ahLst/>
              <a:cxnLst>
                <a:cxn ang="0">
                  <a:pos x="T0" y="T1"/>
                </a:cxn>
                <a:cxn ang="0">
                  <a:pos x="T2" y="T3"/>
                </a:cxn>
              </a:cxnLst>
              <a:rect l="0" t="0" r="r" b="b"/>
              <a:pathLst>
                <a:path w="50" h="91">
                  <a:moveTo>
                    <a:pt x="0" y="91"/>
                  </a:moveTo>
                  <a:cubicBezTo>
                    <a:pt x="2" y="87"/>
                    <a:pt x="30" y="26"/>
                    <a:pt x="5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77" name="任意多边形 10">
              <a:extLst>
                <a:ext uri="{FF2B5EF4-FFF2-40B4-BE49-F238E27FC236}">
                  <a16:creationId xmlns:a16="http://schemas.microsoft.com/office/drawing/2014/main" id="{07242AC6-0133-354E-BACF-45BDB694FF38}"/>
                </a:ext>
              </a:extLst>
            </p:cNvPr>
            <p:cNvSpPr/>
            <p:nvPr/>
          </p:nvSpPr>
          <p:spPr bwMode="auto">
            <a:xfrm>
              <a:off x="4295728" y="4115520"/>
              <a:ext cx="114881" cy="92849"/>
            </a:xfrm>
            <a:custGeom>
              <a:avLst/>
              <a:gdLst>
                <a:gd name="T0" fmla="*/ 0 w 70"/>
                <a:gd name="T1" fmla="*/ 57 h 57"/>
                <a:gd name="T2" fmla="*/ 32 w 70"/>
                <a:gd name="T3" fmla="*/ 19 h 57"/>
                <a:gd name="T4" fmla="*/ 70 w 70"/>
                <a:gd name="T5" fmla="*/ 0 h 57"/>
              </a:gdLst>
              <a:ahLst/>
              <a:cxnLst>
                <a:cxn ang="0">
                  <a:pos x="T0" y="T1"/>
                </a:cxn>
                <a:cxn ang="0">
                  <a:pos x="T2" y="T3"/>
                </a:cxn>
                <a:cxn ang="0">
                  <a:pos x="T4" y="T5"/>
                </a:cxn>
              </a:cxnLst>
              <a:rect l="0" t="0" r="r" b="b"/>
              <a:pathLst>
                <a:path w="70" h="57">
                  <a:moveTo>
                    <a:pt x="0" y="57"/>
                  </a:moveTo>
                  <a:cubicBezTo>
                    <a:pt x="8" y="44"/>
                    <a:pt x="21" y="30"/>
                    <a:pt x="32" y="19"/>
                  </a:cubicBezTo>
                  <a:cubicBezTo>
                    <a:pt x="42" y="9"/>
                    <a:pt x="55" y="1"/>
                    <a:pt x="7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78" name="任意多边形 12">
              <a:extLst>
                <a:ext uri="{FF2B5EF4-FFF2-40B4-BE49-F238E27FC236}">
                  <a16:creationId xmlns:a16="http://schemas.microsoft.com/office/drawing/2014/main" id="{28F90AAD-15B4-784E-A525-BC2175C6CD48}"/>
                </a:ext>
              </a:extLst>
            </p:cNvPr>
            <p:cNvSpPr/>
            <p:nvPr/>
          </p:nvSpPr>
          <p:spPr bwMode="auto">
            <a:xfrm>
              <a:off x="4163536" y="4275252"/>
              <a:ext cx="103078" cy="49572"/>
            </a:xfrm>
            <a:custGeom>
              <a:avLst/>
              <a:gdLst>
                <a:gd name="T0" fmla="*/ 0 w 63"/>
                <a:gd name="T1" fmla="*/ 0 h 30"/>
                <a:gd name="T2" fmla="*/ 63 w 63"/>
                <a:gd name="T3" fmla="*/ 30 h 30"/>
              </a:gdLst>
              <a:ahLst/>
              <a:cxnLst>
                <a:cxn ang="0">
                  <a:pos x="T0" y="T1"/>
                </a:cxn>
                <a:cxn ang="0">
                  <a:pos x="T2" y="T3"/>
                </a:cxn>
              </a:cxnLst>
              <a:rect l="0" t="0" r="r" b="b"/>
              <a:pathLst>
                <a:path w="63" h="30">
                  <a:moveTo>
                    <a:pt x="0" y="0"/>
                  </a:moveTo>
                  <a:cubicBezTo>
                    <a:pt x="21" y="10"/>
                    <a:pt x="43" y="18"/>
                    <a:pt x="63" y="3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79" name="任意多边形 16">
              <a:extLst>
                <a:ext uri="{FF2B5EF4-FFF2-40B4-BE49-F238E27FC236}">
                  <a16:creationId xmlns:a16="http://schemas.microsoft.com/office/drawing/2014/main" id="{0D27CE91-A9A1-A54C-9171-FD0B871D0E3F}"/>
                </a:ext>
              </a:extLst>
            </p:cNvPr>
            <p:cNvSpPr/>
            <p:nvPr/>
          </p:nvSpPr>
          <p:spPr bwMode="auto">
            <a:xfrm>
              <a:off x="2707853" y="4035261"/>
              <a:ext cx="472113" cy="758529"/>
            </a:xfrm>
            <a:custGeom>
              <a:avLst/>
              <a:gdLst>
                <a:gd name="T0" fmla="*/ 0 w 289"/>
                <a:gd name="T1" fmla="*/ 0 h 464"/>
                <a:gd name="T2" fmla="*/ 121 w 289"/>
                <a:gd name="T3" fmla="*/ 128 h 464"/>
                <a:gd name="T4" fmla="*/ 164 w 289"/>
                <a:gd name="T5" fmla="*/ 163 h 464"/>
                <a:gd name="T6" fmla="*/ 231 w 289"/>
                <a:gd name="T7" fmla="*/ 273 h 464"/>
                <a:gd name="T8" fmla="*/ 289 w 289"/>
                <a:gd name="T9" fmla="*/ 464 h 464"/>
              </a:gdLst>
              <a:ahLst/>
              <a:cxnLst>
                <a:cxn ang="0">
                  <a:pos x="T0" y="T1"/>
                </a:cxn>
                <a:cxn ang="0">
                  <a:pos x="T2" y="T3"/>
                </a:cxn>
                <a:cxn ang="0">
                  <a:pos x="T4" y="T5"/>
                </a:cxn>
                <a:cxn ang="0">
                  <a:pos x="T6" y="T7"/>
                </a:cxn>
                <a:cxn ang="0">
                  <a:pos x="T8" y="T9"/>
                </a:cxn>
              </a:cxnLst>
              <a:rect l="0" t="0" r="r" b="b"/>
              <a:pathLst>
                <a:path w="289" h="464">
                  <a:moveTo>
                    <a:pt x="0" y="0"/>
                  </a:moveTo>
                  <a:cubicBezTo>
                    <a:pt x="37" y="45"/>
                    <a:pt x="75" y="92"/>
                    <a:pt x="121" y="128"/>
                  </a:cubicBezTo>
                  <a:cubicBezTo>
                    <a:pt x="136" y="140"/>
                    <a:pt x="151" y="150"/>
                    <a:pt x="164" y="163"/>
                  </a:cubicBezTo>
                  <a:cubicBezTo>
                    <a:pt x="196" y="193"/>
                    <a:pt x="214" y="233"/>
                    <a:pt x="231" y="273"/>
                  </a:cubicBezTo>
                  <a:cubicBezTo>
                    <a:pt x="256" y="335"/>
                    <a:pt x="280" y="398"/>
                    <a:pt x="289" y="464"/>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0" name="任意多边形 17">
              <a:extLst>
                <a:ext uri="{FF2B5EF4-FFF2-40B4-BE49-F238E27FC236}">
                  <a16:creationId xmlns:a16="http://schemas.microsoft.com/office/drawing/2014/main" id="{53C523DB-73F2-5D4A-9689-3B60E4F191E4}"/>
                </a:ext>
              </a:extLst>
            </p:cNvPr>
            <p:cNvSpPr/>
            <p:nvPr/>
          </p:nvSpPr>
          <p:spPr bwMode="auto">
            <a:xfrm>
              <a:off x="2941550" y="4497932"/>
              <a:ext cx="212451" cy="174682"/>
            </a:xfrm>
            <a:custGeom>
              <a:avLst/>
              <a:gdLst>
                <a:gd name="T0" fmla="*/ 0 w 130"/>
                <a:gd name="T1" fmla="*/ 0 h 107"/>
                <a:gd name="T2" fmla="*/ 130 w 130"/>
                <a:gd name="T3" fmla="*/ 107 h 107"/>
              </a:gdLst>
              <a:ahLst/>
              <a:cxnLst>
                <a:cxn ang="0">
                  <a:pos x="T0" y="T1"/>
                </a:cxn>
                <a:cxn ang="0">
                  <a:pos x="T2" y="T3"/>
                </a:cxn>
              </a:cxnLst>
              <a:rect l="0" t="0" r="r" b="b"/>
              <a:pathLst>
                <a:path w="130" h="107">
                  <a:moveTo>
                    <a:pt x="0" y="0"/>
                  </a:moveTo>
                  <a:cubicBezTo>
                    <a:pt x="48" y="26"/>
                    <a:pt x="99" y="61"/>
                    <a:pt x="130" y="107"/>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1" name="任意多边形 18">
              <a:extLst>
                <a:ext uri="{FF2B5EF4-FFF2-40B4-BE49-F238E27FC236}">
                  <a16:creationId xmlns:a16="http://schemas.microsoft.com/office/drawing/2014/main" id="{50C6DE97-92DD-134F-9617-1409376B3E9D}"/>
                </a:ext>
              </a:extLst>
            </p:cNvPr>
            <p:cNvSpPr/>
            <p:nvPr/>
          </p:nvSpPr>
          <p:spPr bwMode="auto">
            <a:xfrm>
              <a:off x="3114657" y="4401148"/>
              <a:ext cx="44064" cy="155011"/>
            </a:xfrm>
            <a:custGeom>
              <a:avLst/>
              <a:gdLst>
                <a:gd name="T0" fmla="*/ 0 w 27"/>
                <a:gd name="T1" fmla="*/ 95 h 95"/>
                <a:gd name="T2" fmla="*/ 27 w 27"/>
                <a:gd name="T3" fmla="*/ 0 h 95"/>
              </a:gdLst>
              <a:ahLst/>
              <a:cxnLst>
                <a:cxn ang="0">
                  <a:pos x="T0" y="T1"/>
                </a:cxn>
                <a:cxn ang="0">
                  <a:pos x="T2" y="T3"/>
                </a:cxn>
              </a:cxnLst>
              <a:rect l="0" t="0" r="r" b="b"/>
              <a:pathLst>
                <a:path w="27" h="95">
                  <a:moveTo>
                    <a:pt x="0" y="95"/>
                  </a:moveTo>
                  <a:cubicBezTo>
                    <a:pt x="0" y="84"/>
                    <a:pt x="19" y="8"/>
                    <a:pt x="27"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2" name="任意多边形 20">
              <a:extLst>
                <a:ext uri="{FF2B5EF4-FFF2-40B4-BE49-F238E27FC236}">
                  <a16:creationId xmlns:a16="http://schemas.microsoft.com/office/drawing/2014/main" id="{8CC97D73-9596-F747-A86A-832783A0351C}"/>
                </a:ext>
              </a:extLst>
            </p:cNvPr>
            <p:cNvSpPr/>
            <p:nvPr/>
          </p:nvSpPr>
          <p:spPr bwMode="auto">
            <a:xfrm>
              <a:off x="2794408" y="4270531"/>
              <a:ext cx="156585" cy="50359"/>
            </a:xfrm>
            <a:custGeom>
              <a:avLst/>
              <a:gdLst>
                <a:gd name="T0" fmla="*/ 96 w 96"/>
                <a:gd name="T1" fmla="*/ 6 h 31"/>
                <a:gd name="T2" fmla="*/ 49 w 96"/>
                <a:gd name="T3" fmla="*/ 11 h 31"/>
                <a:gd name="T4" fmla="*/ 0 w 96"/>
                <a:gd name="T5" fmla="*/ 31 h 31"/>
              </a:gdLst>
              <a:ahLst/>
              <a:cxnLst>
                <a:cxn ang="0">
                  <a:pos x="T0" y="T1"/>
                </a:cxn>
                <a:cxn ang="0">
                  <a:pos x="T2" y="T3"/>
                </a:cxn>
                <a:cxn ang="0">
                  <a:pos x="T4" y="T5"/>
                </a:cxn>
              </a:cxnLst>
              <a:rect l="0" t="0" r="r" b="b"/>
              <a:pathLst>
                <a:path w="96" h="31">
                  <a:moveTo>
                    <a:pt x="96" y="6"/>
                  </a:moveTo>
                  <a:cubicBezTo>
                    <a:pt x="82" y="0"/>
                    <a:pt x="63" y="5"/>
                    <a:pt x="49" y="11"/>
                  </a:cubicBezTo>
                  <a:cubicBezTo>
                    <a:pt x="33" y="18"/>
                    <a:pt x="17" y="25"/>
                    <a:pt x="0" y="31"/>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3" name="任意多边形 21">
              <a:extLst>
                <a:ext uri="{FF2B5EF4-FFF2-40B4-BE49-F238E27FC236}">
                  <a16:creationId xmlns:a16="http://schemas.microsoft.com/office/drawing/2014/main" id="{254FC5F3-B3FF-6648-A13B-25655CC0EF7A}"/>
                </a:ext>
              </a:extLst>
            </p:cNvPr>
            <p:cNvSpPr/>
            <p:nvPr/>
          </p:nvSpPr>
          <p:spPr bwMode="auto">
            <a:xfrm>
              <a:off x="2771589" y="4048637"/>
              <a:ext cx="29114" cy="97570"/>
            </a:xfrm>
            <a:custGeom>
              <a:avLst/>
              <a:gdLst>
                <a:gd name="T0" fmla="*/ 0 w 18"/>
                <a:gd name="T1" fmla="*/ 0 h 60"/>
                <a:gd name="T2" fmla="*/ 18 w 18"/>
                <a:gd name="T3" fmla="*/ 60 h 60"/>
              </a:gdLst>
              <a:ahLst/>
              <a:cxnLst>
                <a:cxn ang="0">
                  <a:pos x="T0" y="T1"/>
                </a:cxn>
                <a:cxn ang="0">
                  <a:pos x="T2" y="T3"/>
                </a:cxn>
              </a:cxnLst>
              <a:rect l="0" t="0" r="r" b="b"/>
              <a:pathLst>
                <a:path w="18" h="60">
                  <a:moveTo>
                    <a:pt x="0" y="0"/>
                  </a:moveTo>
                  <a:cubicBezTo>
                    <a:pt x="2" y="19"/>
                    <a:pt x="11" y="42"/>
                    <a:pt x="18" y="6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4" name="任意多边形 22">
              <a:extLst>
                <a:ext uri="{FF2B5EF4-FFF2-40B4-BE49-F238E27FC236}">
                  <a16:creationId xmlns:a16="http://schemas.microsoft.com/office/drawing/2014/main" id="{1E061C52-600C-5F4F-A620-84DC1E0864DC}"/>
                </a:ext>
              </a:extLst>
            </p:cNvPr>
            <p:cNvSpPr/>
            <p:nvPr/>
          </p:nvSpPr>
          <p:spPr bwMode="auto">
            <a:xfrm>
              <a:off x="2692903" y="4106864"/>
              <a:ext cx="71604" cy="16524"/>
            </a:xfrm>
            <a:custGeom>
              <a:avLst/>
              <a:gdLst>
                <a:gd name="T0" fmla="*/ 0 w 44"/>
                <a:gd name="T1" fmla="*/ 8 h 10"/>
                <a:gd name="T2" fmla="*/ 44 w 44"/>
                <a:gd name="T3" fmla="*/ 0 h 10"/>
              </a:gdLst>
              <a:ahLst/>
              <a:cxnLst>
                <a:cxn ang="0">
                  <a:pos x="T0" y="T1"/>
                </a:cxn>
                <a:cxn ang="0">
                  <a:pos x="T2" y="T3"/>
                </a:cxn>
              </a:cxnLst>
              <a:rect l="0" t="0" r="r" b="b"/>
              <a:pathLst>
                <a:path w="44" h="10">
                  <a:moveTo>
                    <a:pt x="0" y="8"/>
                  </a:moveTo>
                  <a:cubicBezTo>
                    <a:pt x="15" y="10"/>
                    <a:pt x="29" y="2"/>
                    <a:pt x="44"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385" name="任意多边形 56">
              <a:extLst>
                <a:ext uri="{FF2B5EF4-FFF2-40B4-BE49-F238E27FC236}">
                  <a16:creationId xmlns:a16="http://schemas.microsoft.com/office/drawing/2014/main" id="{A694238D-20A4-8847-9EC1-2ADC7F1C142D}"/>
                </a:ext>
              </a:extLst>
            </p:cNvPr>
            <p:cNvSpPr/>
            <p:nvPr/>
          </p:nvSpPr>
          <p:spPr bwMode="auto">
            <a:xfrm>
              <a:off x="2925026" y="4393280"/>
              <a:ext cx="1523352" cy="824625"/>
            </a:xfrm>
            <a:custGeom>
              <a:avLst/>
              <a:gdLst>
                <a:gd name="T0" fmla="*/ 462 w 1936"/>
                <a:gd name="T1" fmla="*/ 1048 h 1048"/>
                <a:gd name="T2" fmla="*/ 1936 w 1936"/>
                <a:gd name="T3" fmla="*/ 299 h 1048"/>
                <a:gd name="T4" fmla="*/ 1474 w 1936"/>
                <a:gd name="T5" fmla="*/ 0 h 1048"/>
                <a:gd name="T6" fmla="*/ 0 w 1936"/>
                <a:gd name="T7" fmla="*/ 749 h 1048"/>
                <a:gd name="T8" fmla="*/ 462 w 1936"/>
                <a:gd name="T9" fmla="*/ 1048 h 1048"/>
              </a:gdLst>
              <a:ahLst/>
              <a:cxnLst>
                <a:cxn ang="0">
                  <a:pos x="T0" y="T1"/>
                </a:cxn>
                <a:cxn ang="0">
                  <a:pos x="T2" y="T3"/>
                </a:cxn>
                <a:cxn ang="0">
                  <a:pos x="T4" y="T5"/>
                </a:cxn>
                <a:cxn ang="0">
                  <a:pos x="T6" y="T7"/>
                </a:cxn>
                <a:cxn ang="0">
                  <a:pos x="T8" y="T9"/>
                </a:cxn>
              </a:cxnLst>
              <a:rect l="0" t="0" r="r" b="b"/>
              <a:pathLst>
                <a:path w="1936" h="1048">
                  <a:moveTo>
                    <a:pt x="462" y="1048"/>
                  </a:moveTo>
                  <a:lnTo>
                    <a:pt x="1936" y="299"/>
                  </a:lnTo>
                  <a:lnTo>
                    <a:pt x="1474" y="0"/>
                  </a:lnTo>
                  <a:lnTo>
                    <a:pt x="0" y="749"/>
                  </a:lnTo>
                  <a:lnTo>
                    <a:pt x="462" y="1048"/>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任意多边形 57">
              <a:extLst>
                <a:ext uri="{FF2B5EF4-FFF2-40B4-BE49-F238E27FC236}">
                  <a16:creationId xmlns:a16="http://schemas.microsoft.com/office/drawing/2014/main" id="{35FBD54A-8C6A-7F4C-9E6D-B94658D650DF}"/>
                </a:ext>
              </a:extLst>
            </p:cNvPr>
            <p:cNvSpPr/>
            <p:nvPr/>
          </p:nvSpPr>
          <p:spPr bwMode="auto">
            <a:xfrm>
              <a:off x="2828242" y="4217024"/>
              <a:ext cx="1256608" cy="765610"/>
            </a:xfrm>
            <a:custGeom>
              <a:avLst/>
              <a:gdLst>
                <a:gd name="T0" fmla="*/ 1597 w 1597"/>
                <a:gd name="T1" fmla="*/ 224 h 973"/>
                <a:gd name="T2" fmla="*/ 1493 w 1597"/>
                <a:gd name="T3" fmla="*/ 0 h 973"/>
                <a:gd name="T4" fmla="*/ 0 w 1597"/>
                <a:gd name="T5" fmla="*/ 733 h 973"/>
                <a:gd name="T6" fmla="*/ 123 w 1597"/>
                <a:gd name="T7" fmla="*/ 973 h 973"/>
                <a:gd name="T8" fmla="*/ 1597 w 1597"/>
                <a:gd name="T9" fmla="*/ 224 h 973"/>
              </a:gdLst>
              <a:ahLst/>
              <a:cxnLst>
                <a:cxn ang="0">
                  <a:pos x="T0" y="T1"/>
                </a:cxn>
                <a:cxn ang="0">
                  <a:pos x="T2" y="T3"/>
                </a:cxn>
                <a:cxn ang="0">
                  <a:pos x="T4" y="T5"/>
                </a:cxn>
                <a:cxn ang="0">
                  <a:pos x="T6" y="T7"/>
                </a:cxn>
                <a:cxn ang="0">
                  <a:pos x="T8" y="T9"/>
                </a:cxn>
              </a:cxnLst>
              <a:rect l="0" t="0" r="r" b="b"/>
              <a:pathLst>
                <a:path w="1597" h="973">
                  <a:moveTo>
                    <a:pt x="1597" y="224"/>
                  </a:moveTo>
                  <a:lnTo>
                    <a:pt x="1493" y="0"/>
                  </a:lnTo>
                  <a:lnTo>
                    <a:pt x="0" y="733"/>
                  </a:lnTo>
                  <a:lnTo>
                    <a:pt x="123" y="973"/>
                  </a:lnTo>
                  <a:lnTo>
                    <a:pt x="1597" y="224"/>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任意多边形 58">
              <a:extLst>
                <a:ext uri="{FF2B5EF4-FFF2-40B4-BE49-F238E27FC236}">
                  <a16:creationId xmlns:a16="http://schemas.microsoft.com/office/drawing/2014/main" id="{3D2C2B69-B256-034F-AA3C-7593DE63CDF6}"/>
                </a:ext>
              </a:extLst>
            </p:cNvPr>
            <p:cNvSpPr/>
            <p:nvPr/>
          </p:nvSpPr>
          <p:spPr bwMode="auto">
            <a:xfrm>
              <a:off x="4063605" y="4393280"/>
              <a:ext cx="384772" cy="666467"/>
            </a:xfrm>
            <a:custGeom>
              <a:avLst/>
              <a:gdLst>
                <a:gd name="T0" fmla="*/ 459 w 489"/>
                <a:gd name="T1" fmla="*/ 847 h 847"/>
                <a:gd name="T2" fmla="*/ 0 w 489"/>
                <a:gd name="T3" fmla="*/ 548 h 847"/>
                <a:gd name="T4" fmla="*/ 27 w 489"/>
                <a:gd name="T5" fmla="*/ 0 h 847"/>
                <a:gd name="T6" fmla="*/ 489 w 489"/>
                <a:gd name="T7" fmla="*/ 299 h 847"/>
                <a:gd name="T8" fmla="*/ 459 w 489"/>
                <a:gd name="T9" fmla="*/ 847 h 847"/>
              </a:gdLst>
              <a:ahLst/>
              <a:cxnLst>
                <a:cxn ang="0">
                  <a:pos x="T0" y="T1"/>
                </a:cxn>
                <a:cxn ang="0">
                  <a:pos x="T2" y="T3"/>
                </a:cxn>
                <a:cxn ang="0">
                  <a:pos x="T4" y="T5"/>
                </a:cxn>
                <a:cxn ang="0">
                  <a:pos x="T6" y="T7"/>
                </a:cxn>
                <a:cxn ang="0">
                  <a:pos x="T8" y="T9"/>
                </a:cxn>
              </a:cxnLst>
              <a:rect l="0" t="0" r="r" b="b"/>
              <a:pathLst>
                <a:path w="489" h="847">
                  <a:moveTo>
                    <a:pt x="459" y="847"/>
                  </a:moveTo>
                  <a:lnTo>
                    <a:pt x="0" y="548"/>
                  </a:lnTo>
                  <a:lnTo>
                    <a:pt x="27" y="0"/>
                  </a:lnTo>
                  <a:lnTo>
                    <a:pt x="489" y="299"/>
                  </a:lnTo>
                  <a:lnTo>
                    <a:pt x="459" y="84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任意多边形 59">
              <a:extLst>
                <a:ext uri="{FF2B5EF4-FFF2-40B4-BE49-F238E27FC236}">
                  <a16:creationId xmlns:a16="http://schemas.microsoft.com/office/drawing/2014/main" id="{6501C430-3301-2540-80C9-0002145EA420}"/>
                </a:ext>
              </a:extLst>
            </p:cNvPr>
            <p:cNvSpPr/>
            <p:nvPr/>
          </p:nvSpPr>
          <p:spPr bwMode="auto">
            <a:xfrm>
              <a:off x="3558444" y="426423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任意多边形 60">
              <a:extLst>
                <a:ext uri="{FF2B5EF4-FFF2-40B4-BE49-F238E27FC236}">
                  <a16:creationId xmlns:a16="http://schemas.microsoft.com/office/drawing/2014/main" id="{5AF6CBD8-6103-884E-98F8-8B2C536F0E63}"/>
                </a:ext>
              </a:extLst>
            </p:cNvPr>
            <p:cNvSpPr/>
            <p:nvPr/>
          </p:nvSpPr>
          <p:spPr bwMode="auto">
            <a:xfrm>
              <a:off x="3907808" y="4507374"/>
              <a:ext cx="422541" cy="646795"/>
            </a:xfrm>
            <a:custGeom>
              <a:avLst/>
              <a:gdLst>
                <a:gd name="T0" fmla="*/ 0 w 537"/>
                <a:gd name="T1" fmla="*/ 822 h 822"/>
                <a:gd name="T2" fmla="*/ 508 w 537"/>
                <a:gd name="T3" fmla="*/ 565 h 822"/>
                <a:gd name="T4" fmla="*/ 537 w 537"/>
                <a:gd name="T5" fmla="*/ 0 h 822"/>
                <a:gd name="T6" fmla="*/ 32 w 537"/>
                <a:gd name="T7" fmla="*/ 258 h 822"/>
                <a:gd name="T8" fmla="*/ 0 w 537"/>
                <a:gd name="T9" fmla="*/ 822 h 822"/>
              </a:gdLst>
              <a:ahLst/>
              <a:cxnLst>
                <a:cxn ang="0">
                  <a:pos x="T0" y="T1"/>
                </a:cxn>
                <a:cxn ang="0">
                  <a:pos x="T2" y="T3"/>
                </a:cxn>
                <a:cxn ang="0">
                  <a:pos x="T4" y="T5"/>
                </a:cxn>
                <a:cxn ang="0">
                  <a:pos x="T6" y="T7"/>
                </a:cxn>
                <a:cxn ang="0">
                  <a:pos x="T8" y="T9"/>
                </a:cxn>
              </a:cxnLst>
              <a:rect l="0" t="0" r="r" b="b"/>
              <a:pathLst>
                <a:path w="537" h="822">
                  <a:moveTo>
                    <a:pt x="0" y="822"/>
                  </a:moveTo>
                  <a:lnTo>
                    <a:pt x="508" y="565"/>
                  </a:lnTo>
                  <a:lnTo>
                    <a:pt x="537" y="0"/>
                  </a:lnTo>
                  <a:lnTo>
                    <a:pt x="32" y="258"/>
                  </a:lnTo>
                  <a:lnTo>
                    <a:pt x="0" y="822"/>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任意多边形 61">
              <a:extLst>
                <a:ext uri="{FF2B5EF4-FFF2-40B4-BE49-F238E27FC236}">
                  <a16:creationId xmlns:a16="http://schemas.microsoft.com/office/drawing/2014/main" id="{0C981030-35BE-4D47-A559-11F0847F43D1}"/>
                </a:ext>
              </a:extLst>
            </p:cNvPr>
            <p:cNvSpPr/>
            <p:nvPr/>
          </p:nvSpPr>
          <p:spPr bwMode="auto">
            <a:xfrm>
              <a:off x="3533264" y="4466458"/>
              <a:ext cx="399723" cy="687711"/>
            </a:xfrm>
            <a:custGeom>
              <a:avLst/>
              <a:gdLst>
                <a:gd name="T0" fmla="*/ 0 w 508"/>
                <a:gd name="T1" fmla="*/ 565 h 874"/>
                <a:gd name="T2" fmla="*/ 476 w 508"/>
                <a:gd name="T3" fmla="*/ 874 h 874"/>
                <a:gd name="T4" fmla="*/ 508 w 508"/>
                <a:gd name="T5" fmla="*/ 310 h 874"/>
                <a:gd name="T6" fmla="*/ 32 w 508"/>
                <a:gd name="T7" fmla="*/ 0 h 874"/>
                <a:gd name="T8" fmla="*/ 0 w 508"/>
                <a:gd name="T9" fmla="*/ 565 h 874"/>
              </a:gdLst>
              <a:ahLst/>
              <a:cxnLst>
                <a:cxn ang="0">
                  <a:pos x="T0" y="T1"/>
                </a:cxn>
                <a:cxn ang="0">
                  <a:pos x="T2" y="T3"/>
                </a:cxn>
                <a:cxn ang="0">
                  <a:pos x="T4" y="T5"/>
                </a:cxn>
                <a:cxn ang="0">
                  <a:pos x="T6" y="T7"/>
                </a:cxn>
                <a:cxn ang="0">
                  <a:pos x="T8" y="T9"/>
                </a:cxn>
              </a:cxnLst>
              <a:rect l="0" t="0" r="r" b="b"/>
              <a:pathLst>
                <a:path w="508" h="874">
                  <a:moveTo>
                    <a:pt x="0" y="565"/>
                  </a:moveTo>
                  <a:lnTo>
                    <a:pt x="476" y="874"/>
                  </a:lnTo>
                  <a:lnTo>
                    <a:pt x="508" y="310"/>
                  </a:lnTo>
                  <a:lnTo>
                    <a:pt x="32" y="0"/>
                  </a:lnTo>
                  <a:lnTo>
                    <a:pt x="0" y="565"/>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任意多边形 62">
              <a:extLst>
                <a:ext uri="{FF2B5EF4-FFF2-40B4-BE49-F238E27FC236}">
                  <a16:creationId xmlns:a16="http://schemas.microsoft.com/office/drawing/2014/main" id="{A482AC77-CCD3-6E44-82BA-68A31C341662}"/>
                </a:ext>
              </a:extLst>
            </p:cNvPr>
            <p:cNvSpPr/>
            <p:nvPr/>
          </p:nvSpPr>
          <p:spPr bwMode="auto">
            <a:xfrm>
              <a:off x="3770895" y="4901588"/>
              <a:ext cx="103078" cy="192780"/>
            </a:xfrm>
            <a:custGeom>
              <a:avLst/>
              <a:gdLst>
                <a:gd name="T0" fmla="*/ 0 w 131"/>
                <a:gd name="T1" fmla="*/ 166 h 245"/>
                <a:gd name="T2" fmla="*/ 123 w 131"/>
                <a:gd name="T3" fmla="*/ 245 h 245"/>
                <a:gd name="T4" fmla="*/ 131 w 131"/>
                <a:gd name="T5" fmla="*/ 81 h 245"/>
                <a:gd name="T6" fmla="*/ 8 w 131"/>
                <a:gd name="T7" fmla="*/ 0 h 245"/>
                <a:gd name="T8" fmla="*/ 0 w 131"/>
                <a:gd name="T9" fmla="*/ 166 h 245"/>
              </a:gdLst>
              <a:ahLst/>
              <a:cxnLst>
                <a:cxn ang="0">
                  <a:pos x="T0" y="T1"/>
                </a:cxn>
                <a:cxn ang="0">
                  <a:pos x="T2" y="T3"/>
                </a:cxn>
                <a:cxn ang="0">
                  <a:pos x="T4" y="T5"/>
                </a:cxn>
                <a:cxn ang="0">
                  <a:pos x="T6" y="T7"/>
                </a:cxn>
                <a:cxn ang="0">
                  <a:pos x="T8" y="T9"/>
                </a:cxn>
              </a:cxnLst>
              <a:rect l="0" t="0" r="r" b="b"/>
              <a:pathLst>
                <a:path w="131" h="245">
                  <a:moveTo>
                    <a:pt x="0" y="166"/>
                  </a:moveTo>
                  <a:lnTo>
                    <a:pt x="123" y="245"/>
                  </a:lnTo>
                  <a:lnTo>
                    <a:pt x="131" y="81"/>
                  </a:lnTo>
                  <a:lnTo>
                    <a:pt x="8" y="0"/>
                  </a:lnTo>
                  <a:lnTo>
                    <a:pt x="0" y="166"/>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任意多边形 63">
              <a:extLst>
                <a:ext uri="{FF2B5EF4-FFF2-40B4-BE49-F238E27FC236}">
                  <a16:creationId xmlns:a16="http://schemas.microsoft.com/office/drawing/2014/main" id="{400B1358-14F8-9542-A356-08A4FF7B932A}"/>
                </a:ext>
              </a:extLst>
            </p:cNvPr>
            <p:cNvSpPr/>
            <p:nvPr/>
          </p:nvSpPr>
          <p:spPr bwMode="auto">
            <a:xfrm>
              <a:off x="3064299" y="449950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任意多边形 64">
              <a:extLst>
                <a:ext uri="{FF2B5EF4-FFF2-40B4-BE49-F238E27FC236}">
                  <a16:creationId xmlns:a16="http://schemas.microsoft.com/office/drawing/2014/main" id="{4DC774E8-3DB4-C845-A3D7-91767D3D4AC2}"/>
                </a:ext>
              </a:extLst>
            </p:cNvPr>
            <p:cNvSpPr/>
            <p:nvPr/>
          </p:nvSpPr>
          <p:spPr bwMode="auto">
            <a:xfrm>
              <a:off x="3414449" y="4742644"/>
              <a:ext cx="421755" cy="648369"/>
            </a:xfrm>
            <a:custGeom>
              <a:avLst/>
              <a:gdLst>
                <a:gd name="T0" fmla="*/ 0 w 536"/>
                <a:gd name="T1" fmla="*/ 824 h 824"/>
                <a:gd name="T2" fmla="*/ 507 w 536"/>
                <a:gd name="T3" fmla="*/ 567 h 824"/>
                <a:gd name="T4" fmla="*/ 536 w 536"/>
                <a:gd name="T5" fmla="*/ 0 h 824"/>
                <a:gd name="T6" fmla="*/ 31 w 536"/>
                <a:gd name="T7" fmla="*/ 258 h 824"/>
                <a:gd name="T8" fmla="*/ 0 w 536"/>
                <a:gd name="T9" fmla="*/ 824 h 824"/>
              </a:gdLst>
              <a:ahLst/>
              <a:cxnLst>
                <a:cxn ang="0">
                  <a:pos x="T0" y="T1"/>
                </a:cxn>
                <a:cxn ang="0">
                  <a:pos x="T2" y="T3"/>
                </a:cxn>
                <a:cxn ang="0">
                  <a:pos x="T4" y="T5"/>
                </a:cxn>
                <a:cxn ang="0">
                  <a:pos x="T6" y="T7"/>
                </a:cxn>
                <a:cxn ang="0">
                  <a:pos x="T8" y="T9"/>
                </a:cxn>
              </a:cxnLst>
              <a:rect l="0" t="0" r="r" b="b"/>
              <a:pathLst>
                <a:path w="536" h="824">
                  <a:moveTo>
                    <a:pt x="0" y="824"/>
                  </a:moveTo>
                  <a:lnTo>
                    <a:pt x="507" y="567"/>
                  </a:lnTo>
                  <a:lnTo>
                    <a:pt x="536" y="0"/>
                  </a:lnTo>
                  <a:lnTo>
                    <a:pt x="31" y="258"/>
                  </a:lnTo>
                  <a:lnTo>
                    <a:pt x="0" y="82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任意多边形 65">
              <a:extLst>
                <a:ext uri="{FF2B5EF4-FFF2-40B4-BE49-F238E27FC236}">
                  <a16:creationId xmlns:a16="http://schemas.microsoft.com/office/drawing/2014/main" id="{85236416-125D-1348-9231-F1830157D55E}"/>
                </a:ext>
              </a:extLst>
            </p:cNvPr>
            <p:cNvSpPr/>
            <p:nvPr/>
          </p:nvSpPr>
          <p:spPr bwMode="auto">
            <a:xfrm>
              <a:off x="3039906" y="4701727"/>
              <a:ext cx="398936" cy="689286"/>
            </a:xfrm>
            <a:custGeom>
              <a:avLst/>
              <a:gdLst>
                <a:gd name="T0" fmla="*/ 0 w 507"/>
                <a:gd name="T1" fmla="*/ 567 h 876"/>
                <a:gd name="T2" fmla="*/ 476 w 507"/>
                <a:gd name="T3" fmla="*/ 876 h 876"/>
                <a:gd name="T4" fmla="*/ 507 w 507"/>
                <a:gd name="T5" fmla="*/ 310 h 876"/>
                <a:gd name="T6" fmla="*/ 31 w 507"/>
                <a:gd name="T7" fmla="*/ 0 h 876"/>
                <a:gd name="T8" fmla="*/ 0 w 507"/>
                <a:gd name="T9" fmla="*/ 567 h 876"/>
              </a:gdLst>
              <a:ahLst/>
              <a:cxnLst>
                <a:cxn ang="0">
                  <a:pos x="T0" y="T1"/>
                </a:cxn>
                <a:cxn ang="0">
                  <a:pos x="T2" y="T3"/>
                </a:cxn>
                <a:cxn ang="0">
                  <a:pos x="T4" y="T5"/>
                </a:cxn>
                <a:cxn ang="0">
                  <a:pos x="T6" y="T7"/>
                </a:cxn>
                <a:cxn ang="0">
                  <a:pos x="T8" y="T9"/>
                </a:cxn>
              </a:cxnLst>
              <a:rect l="0" t="0" r="r" b="b"/>
              <a:pathLst>
                <a:path w="507" h="876">
                  <a:moveTo>
                    <a:pt x="0" y="567"/>
                  </a:moveTo>
                  <a:lnTo>
                    <a:pt x="476" y="876"/>
                  </a:lnTo>
                  <a:lnTo>
                    <a:pt x="507" y="310"/>
                  </a:lnTo>
                  <a:lnTo>
                    <a:pt x="31" y="0"/>
                  </a:lnTo>
                  <a:lnTo>
                    <a:pt x="0" y="567"/>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任意多边形 66">
              <a:extLst>
                <a:ext uri="{FF2B5EF4-FFF2-40B4-BE49-F238E27FC236}">
                  <a16:creationId xmlns:a16="http://schemas.microsoft.com/office/drawing/2014/main" id="{4F1E4C99-BFDE-6445-9A55-1B493364924A}"/>
                </a:ext>
              </a:extLst>
            </p:cNvPr>
            <p:cNvSpPr/>
            <p:nvPr/>
          </p:nvSpPr>
          <p:spPr bwMode="auto">
            <a:xfrm>
              <a:off x="3075315" y="4745791"/>
              <a:ext cx="103078" cy="192780"/>
            </a:xfrm>
            <a:custGeom>
              <a:avLst/>
              <a:gdLst>
                <a:gd name="T0" fmla="*/ 0 w 131"/>
                <a:gd name="T1" fmla="*/ 164 h 245"/>
                <a:gd name="T2" fmla="*/ 123 w 131"/>
                <a:gd name="T3" fmla="*/ 245 h 245"/>
                <a:gd name="T4" fmla="*/ 131 w 131"/>
                <a:gd name="T5" fmla="*/ 79 h 245"/>
                <a:gd name="T6" fmla="*/ 9 w 131"/>
                <a:gd name="T7" fmla="*/ 0 h 245"/>
                <a:gd name="T8" fmla="*/ 0 w 131"/>
                <a:gd name="T9" fmla="*/ 164 h 245"/>
              </a:gdLst>
              <a:ahLst/>
              <a:cxnLst>
                <a:cxn ang="0">
                  <a:pos x="T0" y="T1"/>
                </a:cxn>
                <a:cxn ang="0">
                  <a:pos x="T2" y="T3"/>
                </a:cxn>
                <a:cxn ang="0">
                  <a:pos x="T4" y="T5"/>
                </a:cxn>
                <a:cxn ang="0">
                  <a:pos x="T6" y="T7"/>
                </a:cxn>
                <a:cxn ang="0">
                  <a:pos x="T8" y="T9"/>
                </a:cxn>
              </a:cxnLst>
              <a:rect l="0" t="0" r="r" b="b"/>
              <a:pathLst>
                <a:path w="131" h="245">
                  <a:moveTo>
                    <a:pt x="0" y="164"/>
                  </a:moveTo>
                  <a:lnTo>
                    <a:pt x="123" y="245"/>
                  </a:lnTo>
                  <a:lnTo>
                    <a:pt x="131" y="79"/>
                  </a:lnTo>
                  <a:lnTo>
                    <a:pt x="9" y="0"/>
                  </a:lnTo>
                  <a:lnTo>
                    <a:pt x="0" y="16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任意多边形 67">
              <a:extLst>
                <a:ext uri="{FF2B5EF4-FFF2-40B4-BE49-F238E27FC236}">
                  <a16:creationId xmlns:a16="http://schemas.microsoft.com/office/drawing/2014/main" id="{1A9212E0-A6F0-9644-88EC-2BDFDA7AE440}"/>
                </a:ext>
              </a:extLst>
            </p:cNvPr>
            <p:cNvSpPr/>
            <p:nvPr/>
          </p:nvSpPr>
          <p:spPr bwMode="auto">
            <a:xfrm>
              <a:off x="2903780" y="4982635"/>
              <a:ext cx="384772" cy="666467"/>
            </a:xfrm>
            <a:custGeom>
              <a:avLst/>
              <a:gdLst>
                <a:gd name="T0" fmla="*/ 0 w 489"/>
                <a:gd name="T1" fmla="*/ 548 h 847"/>
                <a:gd name="T2" fmla="*/ 459 w 489"/>
                <a:gd name="T3" fmla="*/ 847 h 847"/>
                <a:gd name="T4" fmla="*/ 489 w 489"/>
                <a:gd name="T5" fmla="*/ 299 h 847"/>
                <a:gd name="T6" fmla="*/ 27 w 489"/>
                <a:gd name="T7" fmla="*/ 0 h 847"/>
                <a:gd name="T8" fmla="*/ 0 w 489"/>
                <a:gd name="T9" fmla="*/ 548 h 847"/>
              </a:gdLst>
              <a:ahLst/>
              <a:cxnLst>
                <a:cxn ang="0">
                  <a:pos x="T0" y="T1"/>
                </a:cxn>
                <a:cxn ang="0">
                  <a:pos x="T2" y="T3"/>
                </a:cxn>
                <a:cxn ang="0">
                  <a:pos x="T4" y="T5"/>
                </a:cxn>
                <a:cxn ang="0">
                  <a:pos x="T6" y="T7"/>
                </a:cxn>
                <a:cxn ang="0">
                  <a:pos x="T8" y="T9"/>
                </a:cxn>
              </a:cxnLst>
              <a:rect l="0" t="0" r="r" b="b"/>
              <a:pathLst>
                <a:path w="489" h="847">
                  <a:moveTo>
                    <a:pt x="0" y="548"/>
                  </a:moveTo>
                  <a:lnTo>
                    <a:pt x="459" y="847"/>
                  </a:lnTo>
                  <a:lnTo>
                    <a:pt x="489" y="299"/>
                  </a:lnTo>
                  <a:lnTo>
                    <a:pt x="27" y="0"/>
                  </a:lnTo>
                  <a:lnTo>
                    <a:pt x="0" y="548"/>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任意多边形 68">
              <a:extLst>
                <a:ext uri="{FF2B5EF4-FFF2-40B4-BE49-F238E27FC236}">
                  <a16:creationId xmlns:a16="http://schemas.microsoft.com/office/drawing/2014/main" id="{DE69A27B-6C35-0945-B7E4-63BF4D4DA6C1}"/>
                </a:ext>
              </a:extLst>
            </p:cNvPr>
            <p:cNvSpPr/>
            <p:nvPr/>
          </p:nvSpPr>
          <p:spPr bwMode="auto">
            <a:xfrm>
              <a:off x="2615791" y="5061321"/>
              <a:ext cx="608240" cy="561815"/>
            </a:xfrm>
            <a:custGeom>
              <a:avLst/>
              <a:gdLst>
                <a:gd name="T0" fmla="*/ 1 w 372"/>
                <a:gd name="T1" fmla="*/ 215 h 344"/>
                <a:gd name="T2" fmla="*/ 0 w 372"/>
                <a:gd name="T3" fmla="*/ 241 h 344"/>
                <a:gd name="T4" fmla="*/ 166 w 372"/>
                <a:gd name="T5" fmla="*/ 344 h 344"/>
                <a:gd name="T6" fmla="*/ 166 w 372"/>
                <a:gd name="T7" fmla="*/ 344 h 344"/>
                <a:gd name="T8" fmla="*/ 364 w 372"/>
                <a:gd name="T9" fmla="*/ 243 h 344"/>
                <a:gd name="T10" fmla="*/ 372 w 372"/>
                <a:gd name="T11" fmla="*/ 101 h 344"/>
                <a:gd name="T12" fmla="*/ 204 w 372"/>
                <a:gd name="T13" fmla="*/ 0 h 344"/>
                <a:gd name="T14" fmla="*/ 96 w 372"/>
                <a:gd name="T15" fmla="*/ 58 h 344"/>
                <a:gd name="T16" fmla="*/ 66 w 372"/>
                <a:gd name="T17" fmla="*/ 143 h 344"/>
                <a:gd name="T18" fmla="*/ 1 w 372"/>
                <a:gd name="T19"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44">
                  <a:moveTo>
                    <a:pt x="1" y="215"/>
                  </a:moveTo>
                  <a:cubicBezTo>
                    <a:pt x="0" y="241"/>
                    <a:pt x="0" y="241"/>
                    <a:pt x="0" y="241"/>
                  </a:cubicBezTo>
                  <a:cubicBezTo>
                    <a:pt x="166" y="344"/>
                    <a:pt x="166" y="344"/>
                    <a:pt x="166" y="344"/>
                  </a:cubicBezTo>
                  <a:cubicBezTo>
                    <a:pt x="166" y="344"/>
                    <a:pt x="166" y="344"/>
                    <a:pt x="166" y="344"/>
                  </a:cubicBezTo>
                  <a:cubicBezTo>
                    <a:pt x="364" y="243"/>
                    <a:pt x="364" y="243"/>
                    <a:pt x="364" y="243"/>
                  </a:cubicBezTo>
                  <a:cubicBezTo>
                    <a:pt x="372" y="101"/>
                    <a:pt x="372" y="101"/>
                    <a:pt x="372" y="101"/>
                  </a:cubicBezTo>
                  <a:cubicBezTo>
                    <a:pt x="204" y="0"/>
                    <a:pt x="204" y="0"/>
                    <a:pt x="204" y="0"/>
                  </a:cubicBezTo>
                  <a:cubicBezTo>
                    <a:pt x="204" y="0"/>
                    <a:pt x="99" y="55"/>
                    <a:pt x="96" y="58"/>
                  </a:cubicBezTo>
                  <a:cubicBezTo>
                    <a:pt x="93" y="61"/>
                    <a:pt x="66" y="143"/>
                    <a:pt x="66" y="143"/>
                  </a:cubicBezTo>
                  <a:lnTo>
                    <a:pt x="1" y="215"/>
                  </a:ln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任意多边形 69">
              <a:extLst>
                <a:ext uri="{FF2B5EF4-FFF2-40B4-BE49-F238E27FC236}">
                  <a16:creationId xmlns:a16="http://schemas.microsoft.com/office/drawing/2014/main" id="{C2F1676E-2E4C-1D43-9927-103A9691B2DB}"/>
                </a:ext>
              </a:extLst>
            </p:cNvPr>
            <p:cNvSpPr/>
            <p:nvPr/>
          </p:nvSpPr>
          <p:spPr bwMode="auto">
            <a:xfrm>
              <a:off x="2887257" y="5226560"/>
              <a:ext cx="336774" cy="396575"/>
            </a:xfrm>
            <a:custGeom>
              <a:avLst/>
              <a:gdLst>
                <a:gd name="T0" fmla="*/ 0 w 206"/>
                <a:gd name="T1" fmla="*/ 243 h 243"/>
                <a:gd name="T2" fmla="*/ 198 w 206"/>
                <a:gd name="T3" fmla="*/ 142 h 243"/>
                <a:gd name="T4" fmla="*/ 206 w 206"/>
                <a:gd name="T5" fmla="*/ 0 h 243"/>
                <a:gd name="T6" fmla="*/ 103 w 206"/>
                <a:gd name="T7" fmla="*/ 54 h 243"/>
                <a:gd name="T8" fmla="*/ 63 w 206"/>
                <a:gd name="T9" fmla="*/ 153 h 243"/>
                <a:gd name="T10" fmla="*/ 0 w 206"/>
                <a:gd name="T11" fmla="*/ 243 h 243"/>
              </a:gdLst>
              <a:ahLst/>
              <a:cxnLst>
                <a:cxn ang="0">
                  <a:pos x="T0" y="T1"/>
                </a:cxn>
                <a:cxn ang="0">
                  <a:pos x="T2" y="T3"/>
                </a:cxn>
                <a:cxn ang="0">
                  <a:pos x="T4" y="T5"/>
                </a:cxn>
                <a:cxn ang="0">
                  <a:pos x="T6" y="T7"/>
                </a:cxn>
                <a:cxn ang="0">
                  <a:pos x="T8" y="T9"/>
                </a:cxn>
                <a:cxn ang="0">
                  <a:pos x="T10" y="T11"/>
                </a:cxn>
              </a:cxnLst>
              <a:rect l="0" t="0" r="r" b="b"/>
              <a:pathLst>
                <a:path w="206" h="243">
                  <a:moveTo>
                    <a:pt x="0" y="243"/>
                  </a:moveTo>
                  <a:cubicBezTo>
                    <a:pt x="198" y="142"/>
                    <a:pt x="198" y="142"/>
                    <a:pt x="198" y="142"/>
                  </a:cubicBezTo>
                  <a:cubicBezTo>
                    <a:pt x="206" y="0"/>
                    <a:pt x="206" y="0"/>
                    <a:pt x="206" y="0"/>
                  </a:cubicBezTo>
                  <a:cubicBezTo>
                    <a:pt x="206" y="0"/>
                    <a:pt x="108" y="50"/>
                    <a:pt x="103" y="54"/>
                  </a:cubicBezTo>
                  <a:cubicBezTo>
                    <a:pt x="98" y="57"/>
                    <a:pt x="65" y="150"/>
                    <a:pt x="63" y="153"/>
                  </a:cubicBezTo>
                  <a:cubicBezTo>
                    <a:pt x="61" y="156"/>
                    <a:pt x="2" y="240"/>
                    <a:pt x="0" y="243"/>
                  </a:cubicBez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任意多边形 70">
              <a:extLst>
                <a:ext uri="{FF2B5EF4-FFF2-40B4-BE49-F238E27FC236}">
                  <a16:creationId xmlns:a16="http://schemas.microsoft.com/office/drawing/2014/main" id="{7FBDB144-63D7-8C4A-B974-EA9CBDAD826A}"/>
                </a:ext>
              </a:extLst>
            </p:cNvPr>
            <p:cNvSpPr/>
            <p:nvPr/>
          </p:nvSpPr>
          <p:spPr bwMode="auto">
            <a:xfrm>
              <a:off x="2609496" y="5454748"/>
              <a:ext cx="277760" cy="274613"/>
            </a:xfrm>
            <a:custGeom>
              <a:avLst/>
              <a:gdLst>
                <a:gd name="T0" fmla="*/ 8 w 353"/>
                <a:gd name="T1" fmla="*/ 0 h 349"/>
                <a:gd name="T2" fmla="*/ 0 w 353"/>
                <a:gd name="T3" fmla="*/ 133 h 349"/>
                <a:gd name="T4" fmla="*/ 347 w 353"/>
                <a:gd name="T5" fmla="*/ 349 h 349"/>
                <a:gd name="T6" fmla="*/ 353 w 353"/>
                <a:gd name="T7" fmla="*/ 214 h 349"/>
                <a:gd name="T8" fmla="*/ 8 w 353"/>
                <a:gd name="T9" fmla="*/ 0 h 349"/>
              </a:gdLst>
              <a:ahLst/>
              <a:cxnLst>
                <a:cxn ang="0">
                  <a:pos x="T0" y="T1"/>
                </a:cxn>
                <a:cxn ang="0">
                  <a:pos x="T2" y="T3"/>
                </a:cxn>
                <a:cxn ang="0">
                  <a:pos x="T4" y="T5"/>
                </a:cxn>
                <a:cxn ang="0">
                  <a:pos x="T6" y="T7"/>
                </a:cxn>
                <a:cxn ang="0">
                  <a:pos x="T8" y="T9"/>
                </a:cxn>
              </a:cxnLst>
              <a:rect l="0" t="0" r="r" b="b"/>
              <a:pathLst>
                <a:path w="353" h="349">
                  <a:moveTo>
                    <a:pt x="8" y="0"/>
                  </a:moveTo>
                  <a:lnTo>
                    <a:pt x="0" y="133"/>
                  </a:lnTo>
                  <a:lnTo>
                    <a:pt x="347" y="349"/>
                  </a:lnTo>
                  <a:lnTo>
                    <a:pt x="353" y="214"/>
                  </a:lnTo>
                  <a:lnTo>
                    <a:pt x="8" y="0"/>
                  </a:ln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任意多边形 71">
              <a:extLst>
                <a:ext uri="{FF2B5EF4-FFF2-40B4-BE49-F238E27FC236}">
                  <a16:creationId xmlns:a16="http://schemas.microsoft.com/office/drawing/2014/main" id="{8F26FF63-9D5F-2D4A-9A4D-1C4504D220C4}"/>
                </a:ext>
              </a:extLst>
            </p:cNvPr>
            <p:cNvSpPr/>
            <p:nvPr/>
          </p:nvSpPr>
          <p:spPr bwMode="auto">
            <a:xfrm>
              <a:off x="2882535" y="5458682"/>
              <a:ext cx="328906" cy="270678"/>
            </a:xfrm>
            <a:custGeom>
              <a:avLst/>
              <a:gdLst>
                <a:gd name="T0" fmla="*/ 0 w 418"/>
                <a:gd name="T1" fmla="*/ 344 h 344"/>
                <a:gd name="T2" fmla="*/ 412 w 418"/>
                <a:gd name="T3" fmla="*/ 141 h 344"/>
                <a:gd name="T4" fmla="*/ 418 w 418"/>
                <a:gd name="T5" fmla="*/ 0 h 344"/>
                <a:gd name="T6" fmla="*/ 6 w 418"/>
                <a:gd name="T7" fmla="*/ 209 h 344"/>
                <a:gd name="T8" fmla="*/ 0 w 418"/>
                <a:gd name="T9" fmla="*/ 344 h 344"/>
              </a:gdLst>
              <a:ahLst/>
              <a:cxnLst>
                <a:cxn ang="0">
                  <a:pos x="T0" y="T1"/>
                </a:cxn>
                <a:cxn ang="0">
                  <a:pos x="T2" y="T3"/>
                </a:cxn>
                <a:cxn ang="0">
                  <a:pos x="T4" y="T5"/>
                </a:cxn>
                <a:cxn ang="0">
                  <a:pos x="T6" y="T7"/>
                </a:cxn>
                <a:cxn ang="0">
                  <a:pos x="T8" y="T9"/>
                </a:cxn>
              </a:cxnLst>
              <a:rect l="0" t="0" r="r" b="b"/>
              <a:pathLst>
                <a:path w="418" h="344">
                  <a:moveTo>
                    <a:pt x="0" y="344"/>
                  </a:moveTo>
                  <a:lnTo>
                    <a:pt x="412" y="141"/>
                  </a:lnTo>
                  <a:lnTo>
                    <a:pt x="418" y="0"/>
                  </a:lnTo>
                  <a:lnTo>
                    <a:pt x="6" y="209"/>
                  </a:lnTo>
                  <a:lnTo>
                    <a:pt x="0" y="344"/>
                  </a:ln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任意多边形 72">
              <a:extLst>
                <a:ext uri="{FF2B5EF4-FFF2-40B4-BE49-F238E27FC236}">
                  <a16:creationId xmlns:a16="http://schemas.microsoft.com/office/drawing/2014/main" id="{33DCE3D6-1055-CB47-9536-078D3A3FAE58}"/>
                </a:ext>
              </a:extLst>
            </p:cNvPr>
            <p:cNvSpPr/>
            <p:nvPr/>
          </p:nvSpPr>
          <p:spPr bwMode="auto">
            <a:xfrm>
              <a:off x="2773162" y="5061321"/>
              <a:ext cx="450869" cy="253367"/>
            </a:xfrm>
            <a:custGeom>
              <a:avLst/>
              <a:gdLst>
                <a:gd name="T0" fmla="*/ 0 w 573"/>
                <a:gd name="T1" fmla="*/ 120 h 322"/>
                <a:gd name="T2" fmla="*/ 359 w 573"/>
                <a:gd name="T3" fmla="*/ 322 h 322"/>
                <a:gd name="T4" fmla="*/ 573 w 573"/>
                <a:gd name="T5" fmla="*/ 210 h 322"/>
                <a:gd name="T6" fmla="*/ 224 w 573"/>
                <a:gd name="T7" fmla="*/ 0 h 322"/>
                <a:gd name="T8" fmla="*/ 0 w 573"/>
                <a:gd name="T9" fmla="*/ 120 h 322"/>
              </a:gdLst>
              <a:ahLst/>
              <a:cxnLst>
                <a:cxn ang="0">
                  <a:pos x="T0" y="T1"/>
                </a:cxn>
                <a:cxn ang="0">
                  <a:pos x="T2" y="T3"/>
                </a:cxn>
                <a:cxn ang="0">
                  <a:pos x="T4" y="T5"/>
                </a:cxn>
                <a:cxn ang="0">
                  <a:pos x="T6" y="T7"/>
                </a:cxn>
                <a:cxn ang="0">
                  <a:pos x="T8" y="T9"/>
                </a:cxn>
              </a:cxnLst>
              <a:rect l="0" t="0" r="r" b="b"/>
              <a:pathLst>
                <a:path w="573" h="322">
                  <a:moveTo>
                    <a:pt x="0" y="120"/>
                  </a:moveTo>
                  <a:lnTo>
                    <a:pt x="359" y="322"/>
                  </a:lnTo>
                  <a:lnTo>
                    <a:pt x="573" y="210"/>
                  </a:lnTo>
                  <a:lnTo>
                    <a:pt x="224" y="0"/>
                  </a:lnTo>
                  <a:lnTo>
                    <a:pt x="0" y="120"/>
                  </a:lnTo>
                  <a:close/>
                </a:path>
              </a:pathLst>
            </a:custGeom>
            <a:solidFill>
              <a:srgbClr val="FFB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任意多边形 73">
              <a:extLst>
                <a:ext uri="{FF2B5EF4-FFF2-40B4-BE49-F238E27FC236}">
                  <a16:creationId xmlns:a16="http://schemas.microsoft.com/office/drawing/2014/main" id="{C4A1E2F4-8FD2-D84D-B1B3-A308AD219C5B}"/>
                </a:ext>
              </a:extLst>
            </p:cNvPr>
            <p:cNvSpPr/>
            <p:nvPr/>
          </p:nvSpPr>
          <p:spPr bwMode="auto">
            <a:xfrm>
              <a:off x="2753491" y="5206888"/>
              <a:ext cx="248646" cy="225041"/>
            </a:xfrm>
            <a:custGeom>
              <a:avLst/>
              <a:gdLst>
                <a:gd name="T0" fmla="*/ 20 w 152"/>
                <a:gd name="T1" fmla="*/ 78 h 138"/>
                <a:gd name="T2" fmla="*/ 122 w 152"/>
                <a:gd name="T3" fmla="*/ 136 h 138"/>
                <a:gd name="T4" fmla="*/ 127 w 152"/>
                <a:gd name="T5" fmla="*/ 138 h 138"/>
                <a:gd name="T6" fmla="*/ 135 w 152"/>
                <a:gd name="T7" fmla="*/ 134 h 138"/>
                <a:gd name="T8" fmla="*/ 133 w 152"/>
                <a:gd name="T9" fmla="*/ 63 h 138"/>
                <a:gd name="T10" fmla="*/ 31 w 152"/>
                <a:gd name="T11" fmla="*/ 7 h 138"/>
                <a:gd name="T12" fmla="*/ 9 w 152"/>
                <a:gd name="T13" fmla="*/ 19 h 138"/>
                <a:gd name="T14" fmla="*/ 0 w 152"/>
                <a:gd name="T15" fmla="*/ 66 h 138"/>
                <a:gd name="T16" fmla="*/ 20 w 152"/>
                <a:gd name="T17"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38">
                  <a:moveTo>
                    <a:pt x="20" y="78"/>
                  </a:moveTo>
                  <a:cubicBezTo>
                    <a:pt x="53" y="99"/>
                    <a:pt x="87" y="118"/>
                    <a:pt x="122" y="136"/>
                  </a:cubicBezTo>
                  <a:cubicBezTo>
                    <a:pt x="124" y="137"/>
                    <a:pt x="125" y="138"/>
                    <a:pt x="127" y="138"/>
                  </a:cubicBezTo>
                  <a:cubicBezTo>
                    <a:pt x="130" y="138"/>
                    <a:pt x="133" y="136"/>
                    <a:pt x="135" y="134"/>
                  </a:cubicBezTo>
                  <a:cubicBezTo>
                    <a:pt x="149" y="115"/>
                    <a:pt x="152" y="76"/>
                    <a:pt x="133" y="63"/>
                  </a:cubicBezTo>
                  <a:cubicBezTo>
                    <a:pt x="133" y="63"/>
                    <a:pt x="31" y="7"/>
                    <a:pt x="31" y="7"/>
                  </a:cubicBezTo>
                  <a:cubicBezTo>
                    <a:pt x="20" y="0"/>
                    <a:pt x="10" y="7"/>
                    <a:pt x="9" y="19"/>
                  </a:cubicBezTo>
                  <a:cubicBezTo>
                    <a:pt x="6" y="36"/>
                    <a:pt x="9" y="50"/>
                    <a:pt x="0" y="66"/>
                  </a:cubicBezTo>
                  <a:cubicBezTo>
                    <a:pt x="6" y="70"/>
                    <a:pt x="13" y="74"/>
                    <a:pt x="20" y="78"/>
                  </a:cubicBez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任意多边形 74">
              <a:extLst>
                <a:ext uri="{FF2B5EF4-FFF2-40B4-BE49-F238E27FC236}">
                  <a16:creationId xmlns:a16="http://schemas.microsoft.com/office/drawing/2014/main" id="{FA3B4EFE-0800-604B-8073-4EEA9880DC3E}"/>
                </a:ext>
              </a:extLst>
            </p:cNvPr>
            <p:cNvSpPr/>
            <p:nvPr/>
          </p:nvSpPr>
          <p:spPr bwMode="auto">
            <a:xfrm>
              <a:off x="3034398" y="5296590"/>
              <a:ext cx="147142" cy="155011"/>
            </a:xfrm>
            <a:custGeom>
              <a:avLst/>
              <a:gdLst>
                <a:gd name="T0" fmla="*/ 80 w 90"/>
                <a:gd name="T1" fmla="*/ 3 h 95"/>
                <a:gd name="T2" fmla="*/ 90 w 90"/>
                <a:gd name="T3" fmla="*/ 9 h 95"/>
                <a:gd name="T4" fmla="*/ 88 w 90"/>
                <a:gd name="T5" fmla="*/ 41 h 95"/>
                <a:gd name="T6" fmla="*/ 77 w 90"/>
                <a:gd name="T7" fmla="*/ 57 h 95"/>
                <a:gd name="T8" fmla="*/ 8 w 90"/>
                <a:gd name="T9" fmla="*/ 93 h 95"/>
                <a:gd name="T10" fmla="*/ 2 w 90"/>
                <a:gd name="T11" fmla="*/ 85 h 95"/>
                <a:gd name="T12" fmla="*/ 15 w 90"/>
                <a:gd name="T13" fmla="*/ 46 h 95"/>
                <a:gd name="T14" fmla="*/ 29 w 90"/>
                <a:gd name="T15" fmla="*/ 29 h 95"/>
                <a:gd name="T16" fmla="*/ 80 w 90"/>
                <a:gd name="T1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5">
                  <a:moveTo>
                    <a:pt x="80" y="3"/>
                  </a:moveTo>
                  <a:cubicBezTo>
                    <a:pt x="86" y="0"/>
                    <a:pt x="90" y="3"/>
                    <a:pt x="90" y="9"/>
                  </a:cubicBezTo>
                  <a:cubicBezTo>
                    <a:pt x="88" y="41"/>
                    <a:pt x="88" y="41"/>
                    <a:pt x="88" y="41"/>
                  </a:cubicBezTo>
                  <a:cubicBezTo>
                    <a:pt x="88" y="47"/>
                    <a:pt x="83" y="55"/>
                    <a:pt x="77" y="57"/>
                  </a:cubicBezTo>
                  <a:cubicBezTo>
                    <a:pt x="8" y="93"/>
                    <a:pt x="8" y="93"/>
                    <a:pt x="8" y="93"/>
                  </a:cubicBezTo>
                  <a:cubicBezTo>
                    <a:pt x="3" y="95"/>
                    <a:pt x="0" y="92"/>
                    <a:pt x="2" y="85"/>
                  </a:cubicBezTo>
                  <a:cubicBezTo>
                    <a:pt x="15" y="46"/>
                    <a:pt x="15" y="46"/>
                    <a:pt x="15" y="46"/>
                  </a:cubicBezTo>
                  <a:cubicBezTo>
                    <a:pt x="17" y="40"/>
                    <a:pt x="23" y="32"/>
                    <a:pt x="29" y="29"/>
                  </a:cubicBezTo>
                  <a:lnTo>
                    <a:pt x="80" y="3"/>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任意多边形 75">
              <a:extLst>
                <a:ext uri="{FF2B5EF4-FFF2-40B4-BE49-F238E27FC236}">
                  <a16:creationId xmlns:a16="http://schemas.microsoft.com/office/drawing/2014/main" id="{44F7F8BD-359F-DE47-BA55-BF5D23269860}"/>
                </a:ext>
              </a:extLst>
            </p:cNvPr>
            <p:cNvSpPr/>
            <p:nvPr/>
          </p:nvSpPr>
          <p:spPr bwMode="auto">
            <a:xfrm>
              <a:off x="2773162" y="5608972"/>
              <a:ext cx="89702" cy="53506"/>
            </a:xfrm>
            <a:custGeom>
              <a:avLst/>
              <a:gdLst>
                <a:gd name="T0" fmla="*/ 0 w 55"/>
                <a:gd name="T1" fmla="*/ 15 h 33"/>
                <a:gd name="T2" fmla="*/ 12 w 55"/>
                <a:gd name="T3" fmla="*/ 1 h 33"/>
                <a:gd name="T4" fmla="*/ 55 w 55"/>
                <a:gd name="T5" fmla="*/ 20 h 33"/>
                <a:gd name="T6" fmla="*/ 42 w 55"/>
                <a:gd name="T7" fmla="*/ 32 h 33"/>
                <a:gd name="T8" fmla="*/ 0 w 55"/>
                <a:gd name="T9" fmla="*/ 15 h 33"/>
              </a:gdLst>
              <a:ahLst/>
              <a:cxnLst>
                <a:cxn ang="0">
                  <a:pos x="T0" y="T1"/>
                </a:cxn>
                <a:cxn ang="0">
                  <a:pos x="T2" y="T3"/>
                </a:cxn>
                <a:cxn ang="0">
                  <a:pos x="T4" y="T5"/>
                </a:cxn>
                <a:cxn ang="0">
                  <a:pos x="T6" y="T7"/>
                </a:cxn>
                <a:cxn ang="0">
                  <a:pos x="T8" y="T9"/>
                </a:cxn>
              </a:cxnLst>
              <a:rect l="0" t="0" r="r" b="b"/>
              <a:pathLst>
                <a:path w="55" h="33">
                  <a:moveTo>
                    <a:pt x="0" y="15"/>
                  </a:moveTo>
                  <a:cubicBezTo>
                    <a:pt x="0" y="15"/>
                    <a:pt x="7" y="0"/>
                    <a:pt x="12" y="1"/>
                  </a:cubicBezTo>
                  <a:cubicBezTo>
                    <a:pt x="18" y="1"/>
                    <a:pt x="55" y="20"/>
                    <a:pt x="55" y="20"/>
                  </a:cubicBezTo>
                  <a:cubicBezTo>
                    <a:pt x="55" y="20"/>
                    <a:pt x="48" y="31"/>
                    <a:pt x="42" y="32"/>
                  </a:cubicBezTo>
                  <a:cubicBezTo>
                    <a:pt x="35" y="33"/>
                    <a:pt x="0" y="15"/>
                    <a:pt x="0" y="15"/>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任意多边形 76">
              <a:extLst>
                <a:ext uri="{FF2B5EF4-FFF2-40B4-BE49-F238E27FC236}">
                  <a16:creationId xmlns:a16="http://schemas.microsoft.com/office/drawing/2014/main" id="{D1B4CE3B-BE28-984C-B498-589AB4DDE483}"/>
                </a:ext>
              </a:extLst>
            </p:cNvPr>
            <p:cNvSpPr/>
            <p:nvPr/>
          </p:nvSpPr>
          <p:spPr bwMode="auto">
            <a:xfrm>
              <a:off x="2622086" y="5507467"/>
              <a:ext cx="77112" cy="66883"/>
            </a:xfrm>
            <a:custGeom>
              <a:avLst/>
              <a:gdLst>
                <a:gd name="T0" fmla="*/ 40 w 47"/>
                <a:gd name="T1" fmla="*/ 41 h 41"/>
                <a:gd name="T2" fmla="*/ 44 w 47"/>
                <a:gd name="T3" fmla="*/ 23 h 41"/>
                <a:gd name="T4" fmla="*/ 4 w 47"/>
                <a:gd name="T5" fmla="*/ 0 h 41"/>
                <a:gd name="T6" fmla="*/ 3 w 47"/>
                <a:gd name="T7" fmla="*/ 17 h 41"/>
                <a:gd name="T8" fmla="*/ 40 w 47"/>
                <a:gd name="T9" fmla="*/ 41 h 41"/>
              </a:gdLst>
              <a:ahLst/>
              <a:cxnLst>
                <a:cxn ang="0">
                  <a:pos x="T0" y="T1"/>
                </a:cxn>
                <a:cxn ang="0">
                  <a:pos x="T2" y="T3"/>
                </a:cxn>
                <a:cxn ang="0">
                  <a:pos x="T4" y="T5"/>
                </a:cxn>
                <a:cxn ang="0">
                  <a:pos x="T6" y="T7"/>
                </a:cxn>
                <a:cxn ang="0">
                  <a:pos x="T8" y="T9"/>
                </a:cxn>
              </a:cxnLst>
              <a:rect l="0" t="0" r="r" b="b"/>
              <a:pathLst>
                <a:path w="47" h="41">
                  <a:moveTo>
                    <a:pt x="40" y="41"/>
                  </a:moveTo>
                  <a:cubicBezTo>
                    <a:pt x="40" y="41"/>
                    <a:pt x="47" y="28"/>
                    <a:pt x="44" y="23"/>
                  </a:cubicBezTo>
                  <a:cubicBezTo>
                    <a:pt x="41" y="18"/>
                    <a:pt x="4" y="0"/>
                    <a:pt x="4" y="0"/>
                  </a:cubicBezTo>
                  <a:cubicBezTo>
                    <a:pt x="4" y="0"/>
                    <a:pt x="0" y="12"/>
                    <a:pt x="3" y="17"/>
                  </a:cubicBezTo>
                  <a:cubicBezTo>
                    <a:pt x="5" y="23"/>
                    <a:pt x="40" y="41"/>
                    <a:pt x="40" y="41"/>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任意多边形 77">
              <a:extLst>
                <a:ext uri="{FF2B5EF4-FFF2-40B4-BE49-F238E27FC236}">
                  <a16:creationId xmlns:a16="http://schemas.microsoft.com/office/drawing/2014/main" id="{240E9D07-DA32-A14D-A1BB-B73FE2C68E88}"/>
                </a:ext>
              </a:extLst>
            </p:cNvPr>
            <p:cNvSpPr/>
            <p:nvPr/>
          </p:nvSpPr>
          <p:spPr bwMode="auto">
            <a:xfrm>
              <a:off x="3264947" y="4628550"/>
              <a:ext cx="1183431" cy="1020552"/>
            </a:xfrm>
            <a:custGeom>
              <a:avLst/>
              <a:gdLst>
                <a:gd name="T0" fmla="*/ 0 w 1504"/>
                <a:gd name="T1" fmla="*/ 1297 h 1297"/>
                <a:gd name="T2" fmla="*/ 1474 w 1504"/>
                <a:gd name="T3" fmla="*/ 548 h 1297"/>
                <a:gd name="T4" fmla="*/ 1504 w 1504"/>
                <a:gd name="T5" fmla="*/ 0 h 1297"/>
                <a:gd name="T6" fmla="*/ 30 w 1504"/>
                <a:gd name="T7" fmla="*/ 749 h 1297"/>
                <a:gd name="T8" fmla="*/ 0 w 1504"/>
                <a:gd name="T9" fmla="*/ 1297 h 1297"/>
              </a:gdLst>
              <a:ahLst/>
              <a:cxnLst>
                <a:cxn ang="0">
                  <a:pos x="T0" y="T1"/>
                </a:cxn>
                <a:cxn ang="0">
                  <a:pos x="T2" y="T3"/>
                </a:cxn>
                <a:cxn ang="0">
                  <a:pos x="T4" y="T5"/>
                </a:cxn>
                <a:cxn ang="0">
                  <a:pos x="T6" y="T7"/>
                </a:cxn>
                <a:cxn ang="0">
                  <a:pos x="T8" y="T9"/>
                </a:cxn>
              </a:cxnLst>
              <a:rect l="0" t="0" r="r" b="b"/>
              <a:pathLst>
                <a:path w="1504" h="1297">
                  <a:moveTo>
                    <a:pt x="0" y="1297"/>
                  </a:moveTo>
                  <a:lnTo>
                    <a:pt x="1474" y="548"/>
                  </a:lnTo>
                  <a:lnTo>
                    <a:pt x="1504" y="0"/>
                  </a:lnTo>
                  <a:lnTo>
                    <a:pt x="30" y="749"/>
                  </a:lnTo>
                  <a:lnTo>
                    <a:pt x="0" y="129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任意多边形 78">
              <a:extLst>
                <a:ext uri="{FF2B5EF4-FFF2-40B4-BE49-F238E27FC236}">
                  <a16:creationId xmlns:a16="http://schemas.microsoft.com/office/drawing/2014/main" id="{7E968C1A-400C-CD47-B644-6523AF6F40C4}"/>
                </a:ext>
              </a:extLst>
            </p:cNvPr>
            <p:cNvSpPr/>
            <p:nvPr/>
          </p:nvSpPr>
          <p:spPr bwMode="auto">
            <a:xfrm>
              <a:off x="3288553" y="4628550"/>
              <a:ext cx="1219626" cy="746726"/>
            </a:xfrm>
            <a:custGeom>
              <a:avLst/>
              <a:gdLst>
                <a:gd name="T0" fmla="*/ 1550 w 1550"/>
                <a:gd name="T1" fmla="*/ 199 h 949"/>
                <a:gd name="T2" fmla="*/ 1474 w 1550"/>
                <a:gd name="T3" fmla="*/ 0 h 949"/>
                <a:gd name="T4" fmla="*/ 0 w 1550"/>
                <a:gd name="T5" fmla="*/ 749 h 949"/>
                <a:gd name="T6" fmla="*/ 76 w 1550"/>
                <a:gd name="T7" fmla="*/ 949 h 949"/>
                <a:gd name="T8" fmla="*/ 1550 w 1550"/>
                <a:gd name="T9" fmla="*/ 199 h 949"/>
              </a:gdLst>
              <a:ahLst/>
              <a:cxnLst>
                <a:cxn ang="0">
                  <a:pos x="T0" y="T1"/>
                </a:cxn>
                <a:cxn ang="0">
                  <a:pos x="T2" y="T3"/>
                </a:cxn>
                <a:cxn ang="0">
                  <a:pos x="T4" y="T5"/>
                </a:cxn>
                <a:cxn ang="0">
                  <a:pos x="T6" y="T7"/>
                </a:cxn>
                <a:cxn ang="0">
                  <a:pos x="T8" y="T9"/>
                </a:cxn>
              </a:cxnLst>
              <a:rect l="0" t="0" r="r" b="b"/>
              <a:pathLst>
                <a:path w="1550" h="949">
                  <a:moveTo>
                    <a:pt x="1550" y="199"/>
                  </a:moveTo>
                  <a:lnTo>
                    <a:pt x="1474" y="0"/>
                  </a:lnTo>
                  <a:lnTo>
                    <a:pt x="0" y="749"/>
                  </a:lnTo>
                  <a:lnTo>
                    <a:pt x="76" y="949"/>
                  </a:lnTo>
                  <a:lnTo>
                    <a:pt x="1550" y="199"/>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任意多边形 79">
              <a:extLst>
                <a:ext uri="{FF2B5EF4-FFF2-40B4-BE49-F238E27FC236}">
                  <a16:creationId xmlns:a16="http://schemas.microsoft.com/office/drawing/2014/main" id="{3CF7AC17-03B1-3642-AA71-46B6191FBCC3}"/>
                </a:ext>
              </a:extLst>
            </p:cNvPr>
            <p:cNvSpPr/>
            <p:nvPr/>
          </p:nvSpPr>
          <p:spPr bwMode="auto">
            <a:xfrm>
              <a:off x="3264947" y="5217904"/>
              <a:ext cx="126684" cy="431197"/>
            </a:xfrm>
            <a:custGeom>
              <a:avLst/>
              <a:gdLst>
                <a:gd name="T0" fmla="*/ 75 w 161"/>
                <a:gd name="T1" fmla="*/ 119 h 548"/>
                <a:gd name="T2" fmla="*/ 73 w 161"/>
                <a:gd name="T3" fmla="*/ 443 h 548"/>
                <a:gd name="T4" fmla="*/ 161 w 161"/>
                <a:gd name="T5" fmla="*/ 467 h 548"/>
                <a:gd name="T6" fmla="*/ 0 w 161"/>
                <a:gd name="T7" fmla="*/ 548 h 548"/>
                <a:gd name="T8" fmla="*/ 30 w 161"/>
                <a:gd name="T9" fmla="*/ 0 h 548"/>
                <a:gd name="T10" fmla="*/ 75 w 161"/>
                <a:gd name="T11" fmla="*/ 119 h 548"/>
              </a:gdLst>
              <a:ahLst/>
              <a:cxnLst>
                <a:cxn ang="0">
                  <a:pos x="T0" y="T1"/>
                </a:cxn>
                <a:cxn ang="0">
                  <a:pos x="T2" y="T3"/>
                </a:cxn>
                <a:cxn ang="0">
                  <a:pos x="T4" y="T5"/>
                </a:cxn>
                <a:cxn ang="0">
                  <a:pos x="T6" y="T7"/>
                </a:cxn>
                <a:cxn ang="0">
                  <a:pos x="T8" y="T9"/>
                </a:cxn>
                <a:cxn ang="0">
                  <a:pos x="T10" y="T11"/>
                </a:cxn>
              </a:cxnLst>
              <a:rect l="0" t="0" r="r" b="b"/>
              <a:pathLst>
                <a:path w="161" h="548">
                  <a:moveTo>
                    <a:pt x="75" y="119"/>
                  </a:moveTo>
                  <a:lnTo>
                    <a:pt x="73" y="443"/>
                  </a:lnTo>
                  <a:lnTo>
                    <a:pt x="161" y="467"/>
                  </a:lnTo>
                  <a:lnTo>
                    <a:pt x="0" y="548"/>
                  </a:lnTo>
                  <a:lnTo>
                    <a:pt x="30" y="0"/>
                  </a:lnTo>
                  <a:lnTo>
                    <a:pt x="75" y="119"/>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任意多边形 80">
              <a:extLst>
                <a:ext uri="{FF2B5EF4-FFF2-40B4-BE49-F238E27FC236}">
                  <a16:creationId xmlns:a16="http://schemas.microsoft.com/office/drawing/2014/main" id="{51268383-864F-CF48-8711-EDCFA8E584D3}"/>
                </a:ext>
              </a:extLst>
            </p:cNvPr>
            <p:cNvSpPr/>
            <p:nvPr/>
          </p:nvSpPr>
          <p:spPr bwMode="auto">
            <a:xfrm>
              <a:off x="3593853" y="4874835"/>
              <a:ext cx="841149" cy="591715"/>
            </a:xfrm>
            <a:custGeom>
              <a:avLst/>
              <a:gdLst>
                <a:gd name="T0" fmla="*/ 0 w 1069"/>
                <a:gd name="T1" fmla="*/ 710 h 752"/>
                <a:gd name="T2" fmla="*/ 1029 w 1069"/>
                <a:gd name="T3" fmla="*/ 193 h 752"/>
                <a:gd name="T4" fmla="*/ 1069 w 1069"/>
                <a:gd name="T5" fmla="*/ 0 h 752"/>
                <a:gd name="T6" fmla="*/ 1056 w 1069"/>
                <a:gd name="T7" fmla="*/ 235 h 752"/>
                <a:gd name="T8" fmla="*/ 27 w 1069"/>
                <a:gd name="T9" fmla="*/ 752 h 752"/>
                <a:gd name="T10" fmla="*/ 0 w 1069"/>
                <a:gd name="T11" fmla="*/ 710 h 752"/>
              </a:gdLst>
              <a:ahLst/>
              <a:cxnLst>
                <a:cxn ang="0">
                  <a:pos x="T0" y="T1"/>
                </a:cxn>
                <a:cxn ang="0">
                  <a:pos x="T2" y="T3"/>
                </a:cxn>
                <a:cxn ang="0">
                  <a:pos x="T4" y="T5"/>
                </a:cxn>
                <a:cxn ang="0">
                  <a:pos x="T6" y="T7"/>
                </a:cxn>
                <a:cxn ang="0">
                  <a:pos x="T8" y="T9"/>
                </a:cxn>
                <a:cxn ang="0">
                  <a:pos x="T10" y="T11"/>
                </a:cxn>
              </a:cxnLst>
              <a:rect l="0" t="0" r="r" b="b"/>
              <a:pathLst>
                <a:path w="1069" h="752">
                  <a:moveTo>
                    <a:pt x="0" y="710"/>
                  </a:moveTo>
                  <a:lnTo>
                    <a:pt x="1029" y="193"/>
                  </a:lnTo>
                  <a:lnTo>
                    <a:pt x="1069" y="0"/>
                  </a:lnTo>
                  <a:lnTo>
                    <a:pt x="1056" y="235"/>
                  </a:lnTo>
                  <a:lnTo>
                    <a:pt x="27" y="752"/>
                  </a:lnTo>
                  <a:lnTo>
                    <a:pt x="0" y="710"/>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任意多边形 81">
              <a:extLst>
                <a:ext uri="{FF2B5EF4-FFF2-40B4-BE49-F238E27FC236}">
                  <a16:creationId xmlns:a16="http://schemas.microsoft.com/office/drawing/2014/main" id="{D6086B03-A0C9-E54B-B17C-D42ECB366682}"/>
                </a:ext>
              </a:extLst>
            </p:cNvPr>
            <p:cNvSpPr/>
            <p:nvPr/>
          </p:nvSpPr>
          <p:spPr bwMode="auto">
            <a:xfrm>
              <a:off x="2932894" y="5568055"/>
              <a:ext cx="255728" cy="258088"/>
            </a:xfrm>
            <a:custGeom>
              <a:avLst/>
              <a:gdLst>
                <a:gd name="T0" fmla="*/ 62 w 156"/>
                <a:gd name="T1" fmla="*/ 158 h 158"/>
                <a:gd name="T2" fmla="*/ 18 w 156"/>
                <a:gd name="T3" fmla="*/ 124 h 158"/>
                <a:gd name="T4" fmla="*/ 35 w 156"/>
                <a:gd name="T5" fmla="*/ 38 h 158"/>
                <a:gd name="T6" fmla="*/ 113 w 156"/>
                <a:gd name="T7" fmla="*/ 5 h 158"/>
                <a:gd name="T8" fmla="*/ 150 w 156"/>
                <a:gd name="T9" fmla="*/ 30 h 158"/>
                <a:gd name="T10" fmla="*/ 62 w 156"/>
                <a:gd name="T11" fmla="*/ 158 h 158"/>
              </a:gdLst>
              <a:ahLst/>
              <a:cxnLst>
                <a:cxn ang="0">
                  <a:pos x="T0" y="T1"/>
                </a:cxn>
                <a:cxn ang="0">
                  <a:pos x="T2" y="T3"/>
                </a:cxn>
                <a:cxn ang="0">
                  <a:pos x="T4" y="T5"/>
                </a:cxn>
                <a:cxn ang="0">
                  <a:pos x="T6" y="T7"/>
                </a:cxn>
                <a:cxn ang="0">
                  <a:pos x="T8" y="T9"/>
                </a:cxn>
                <a:cxn ang="0">
                  <a:pos x="T10" y="T11"/>
                </a:cxn>
              </a:cxnLst>
              <a:rect l="0" t="0" r="r" b="b"/>
              <a:pathLst>
                <a:path w="156" h="158">
                  <a:moveTo>
                    <a:pt x="62" y="158"/>
                  </a:moveTo>
                  <a:cubicBezTo>
                    <a:pt x="62" y="158"/>
                    <a:pt x="37" y="153"/>
                    <a:pt x="18" y="124"/>
                  </a:cubicBezTo>
                  <a:cubicBezTo>
                    <a:pt x="18" y="124"/>
                    <a:pt x="0" y="91"/>
                    <a:pt x="35" y="38"/>
                  </a:cubicBezTo>
                  <a:cubicBezTo>
                    <a:pt x="50" y="16"/>
                    <a:pt x="78" y="0"/>
                    <a:pt x="113" y="5"/>
                  </a:cubicBezTo>
                  <a:cubicBezTo>
                    <a:pt x="113" y="5"/>
                    <a:pt x="144" y="14"/>
                    <a:pt x="150" y="30"/>
                  </a:cubicBezTo>
                  <a:cubicBezTo>
                    <a:pt x="156" y="46"/>
                    <a:pt x="110" y="139"/>
                    <a:pt x="62" y="158"/>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任意多边形 82">
              <a:extLst>
                <a:ext uri="{FF2B5EF4-FFF2-40B4-BE49-F238E27FC236}">
                  <a16:creationId xmlns:a16="http://schemas.microsoft.com/office/drawing/2014/main" id="{262B7F7A-EB17-4B43-A79E-22DA32BB5519}"/>
                </a:ext>
              </a:extLst>
            </p:cNvPr>
            <p:cNvSpPr/>
            <p:nvPr/>
          </p:nvSpPr>
          <p:spPr bwMode="auto">
            <a:xfrm>
              <a:off x="2996629" y="5580645"/>
              <a:ext cx="196714" cy="265171"/>
            </a:xfrm>
            <a:custGeom>
              <a:avLst/>
              <a:gdLst>
                <a:gd name="T0" fmla="*/ 57 w 120"/>
                <a:gd name="T1" fmla="*/ 145 h 162"/>
                <a:gd name="T2" fmla="*/ 118 w 120"/>
                <a:gd name="T3" fmla="*/ 51 h 162"/>
                <a:gd name="T4" fmla="*/ 64 w 120"/>
                <a:gd name="T5" fmla="*/ 16 h 162"/>
                <a:gd name="T6" fmla="*/ 2 w 120"/>
                <a:gd name="T7" fmla="*/ 110 h 162"/>
                <a:gd name="T8" fmla="*/ 57 w 120"/>
                <a:gd name="T9" fmla="*/ 145 h 162"/>
              </a:gdLst>
              <a:ahLst/>
              <a:cxnLst>
                <a:cxn ang="0">
                  <a:pos x="T0" y="T1"/>
                </a:cxn>
                <a:cxn ang="0">
                  <a:pos x="T2" y="T3"/>
                </a:cxn>
                <a:cxn ang="0">
                  <a:pos x="T4" y="T5"/>
                </a:cxn>
                <a:cxn ang="0">
                  <a:pos x="T6" y="T7"/>
                </a:cxn>
                <a:cxn ang="0">
                  <a:pos x="T8" y="T9"/>
                </a:cxn>
              </a:cxnLst>
              <a:rect l="0" t="0" r="r" b="b"/>
              <a:pathLst>
                <a:path w="120" h="162">
                  <a:moveTo>
                    <a:pt x="57" y="145"/>
                  </a:moveTo>
                  <a:cubicBezTo>
                    <a:pt x="89" y="129"/>
                    <a:pt x="116" y="87"/>
                    <a:pt x="118" y="51"/>
                  </a:cubicBezTo>
                  <a:cubicBezTo>
                    <a:pt x="120" y="15"/>
                    <a:pt x="95" y="0"/>
                    <a:pt x="64" y="16"/>
                  </a:cubicBezTo>
                  <a:cubicBezTo>
                    <a:pt x="32" y="32"/>
                    <a:pt x="4" y="74"/>
                    <a:pt x="2" y="110"/>
                  </a:cubicBezTo>
                  <a:cubicBezTo>
                    <a:pt x="0" y="146"/>
                    <a:pt x="25" y="162"/>
                    <a:pt x="57" y="145"/>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任意多边形 83">
              <a:extLst>
                <a:ext uri="{FF2B5EF4-FFF2-40B4-BE49-F238E27FC236}">
                  <a16:creationId xmlns:a16="http://schemas.microsoft.com/office/drawing/2014/main" id="{6FBC15BF-7A70-A743-A1D1-3E8E767395EA}"/>
                </a:ext>
              </a:extLst>
            </p:cNvPr>
            <p:cNvSpPr/>
            <p:nvPr/>
          </p:nvSpPr>
          <p:spPr bwMode="auto">
            <a:xfrm>
              <a:off x="3035972" y="5631791"/>
              <a:ext cx="118028" cy="161306"/>
            </a:xfrm>
            <a:custGeom>
              <a:avLst/>
              <a:gdLst>
                <a:gd name="T0" fmla="*/ 1 w 72"/>
                <a:gd name="T1" fmla="*/ 67 h 99"/>
                <a:gd name="T2" fmla="*/ 34 w 72"/>
                <a:gd name="T3" fmla="*/ 89 h 99"/>
                <a:gd name="T4" fmla="*/ 71 w 72"/>
                <a:gd name="T5" fmla="*/ 32 h 99"/>
                <a:gd name="T6" fmla="*/ 38 w 72"/>
                <a:gd name="T7" fmla="*/ 10 h 99"/>
                <a:gd name="T8" fmla="*/ 1 w 72"/>
                <a:gd name="T9" fmla="*/ 67 h 99"/>
              </a:gdLst>
              <a:ahLst/>
              <a:cxnLst>
                <a:cxn ang="0">
                  <a:pos x="T0" y="T1"/>
                </a:cxn>
                <a:cxn ang="0">
                  <a:pos x="T2" y="T3"/>
                </a:cxn>
                <a:cxn ang="0">
                  <a:pos x="T4" y="T5"/>
                </a:cxn>
                <a:cxn ang="0">
                  <a:pos x="T6" y="T7"/>
                </a:cxn>
                <a:cxn ang="0">
                  <a:pos x="T8" y="T9"/>
                </a:cxn>
              </a:cxnLst>
              <a:rect l="0" t="0" r="r" b="b"/>
              <a:pathLst>
                <a:path w="72" h="99">
                  <a:moveTo>
                    <a:pt x="1" y="67"/>
                  </a:moveTo>
                  <a:cubicBezTo>
                    <a:pt x="0" y="89"/>
                    <a:pt x="15" y="99"/>
                    <a:pt x="34" y="89"/>
                  </a:cubicBezTo>
                  <a:cubicBezTo>
                    <a:pt x="53" y="79"/>
                    <a:pt x="70" y="53"/>
                    <a:pt x="71" y="32"/>
                  </a:cubicBezTo>
                  <a:cubicBezTo>
                    <a:pt x="72" y="10"/>
                    <a:pt x="58" y="0"/>
                    <a:pt x="38" y="10"/>
                  </a:cubicBezTo>
                  <a:cubicBezTo>
                    <a:pt x="19" y="20"/>
                    <a:pt x="2" y="46"/>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任意多边形 84">
              <a:extLst>
                <a:ext uri="{FF2B5EF4-FFF2-40B4-BE49-F238E27FC236}">
                  <a16:creationId xmlns:a16="http://schemas.microsoft.com/office/drawing/2014/main" id="{5AA30D8D-F393-0B43-AB9D-6EE8DF995770}"/>
                </a:ext>
              </a:extLst>
            </p:cNvPr>
            <p:cNvSpPr/>
            <p:nvPr/>
          </p:nvSpPr>
          <p:spPr bwMode="auto">
            <a:xfrm>
              <a:off x="3050922" y="5653036"/>
              <a:ext cx="88128" cy="118815"/>
            </a:xfrm>
            <a:custGeom>
              <a:avLst/>
              <a:gdLst>
                <a:gd name="T0" fmla="*/ 26 w 54"/>
                <a:gd name="T1" fmla="*/ 66 h 73"/>
                <a:gd name="T2" fmla="*/ 53 w 54"/>
                <a:gd name="T3" fmla="*/ 23 h 73"/>
                <a:gd name="T4" fmla="*/ 29 w 54"/>
                <a:gd name="T5" fmla="*/ 7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8"/>
                    <a:pt x="52" y="39"/>
                    <a:pt x="53" y="23"/>
                  </a:cubicBezTo>
                  <a:cubicBezTo>
                    <a:pt x="54" y="7"/>
                    <a:pt x="43" y="0"/>
                    <a:pt x="29" y="7"/>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任意多边形 85">
              <a:extLst>
                <a:ext uri="{FF2B5EF4-FFF2-40B4-BE49-F238E27FC236}">
                  <a16:creationId xmlns:a16="http://schemas.microsoft.com/office/drawing/2014/main" id="{F574EA8A-4E43-EA47-926F-FD5CA58C5F39}"/>
                </a:ext>
              </a:extLst>
            </p:cNvPr>
            <p:cNvSpPr/>
            <p:nvPr/>
          </p:nvSpPr>
          <p:spPr bwMode="auto">
            <a:xfrm>
              <a:off x="3371959" y="5405963"/>
              <a:ext cx="251794" cy="256515"/>
            </a:xfrm>
            <a:custGeom>
              <a:avLst/>
              <a:gdLst>
                <a:gd name="T0" fmla="*/ 60 w 154"/>
                <a:gd name="T1" fmla="*/ 157 h 157"/>
                <a:gd name="T2" fmla="*/ 16 w 154"/>
                <a:gd name="T3" fmla="*/ 123 h 157"/>
                <a:gd name="T4" fmla="*/ 34 w 154"/>
                <a:gd name="T5" fmla="*/ 39 h 157"/>
                <a:gd name="T6" fmla="*/ 111 w 154"/>
                <a:gd name="T7" fmla="*/ 4 h 157"/>
                <a:gd name="T8" fmla="*/ 148 w 154"/>
                <a:gd name="T9" fmla="*/ 29 h 157"/>
                <a:gd name="T10" fmla="*/ 60 w 154"/>
                <a:gd name="T11" fmla="*/ 157 h 157"/>
              </a:gdLst>
              <a:ahLst/>
              <a:cxnLst>
                <a:cxn ang="0">
                  <a:pos x="T0" y="T1"/>
                </a:cxn>
                <a:cxn ang="0">
                  <a:pos x="T2" y="T3"/>
                </a:cxn>
                <a:cxn ang="0">
                  <a:pos x="T4" y="T5"/>
                </a:cxn>
                <a:cxn ang="0">
                  <a:pos x="T6" y="T7"/>
                </a:cxn>
                <a:cxn ang="0">
                  <a:pos x="T8" y="T9"/>
                </a:cxn>
                <a:cxn ang="0">
                  <a:pos x="T10" y="T11"/>
                </a:cxn>
              </a:cxnLst>
              <a:rect l="0" t="0" r="r" b="b"/>
              <a:pathLst>
                <a:path w="154" h="157">
                  <a:moveTo>
                    <a:pt x="60" y="157"/>
                  </a:moveTo>
                  <a:cubicBezTo>
                    <a:pt x="60" y="157"/>
                    <a:pt x="35" y="152"/>
                    <a:pt x="16" y="123"/>
                  </a:cubicBezTo>
                  <a:cubicBezTo>
                    <a:pt x="16" y="123"/>
                    <a:pt x="0" y="90"/>
                    <a:pt x="34" y="39"/>
                  </a:cubicBezTo>
                  <a:cubicBezTo>
                    <a:pt x="49" y="17"/>
                    <a:pt x="77" y="0"/>
                    <a:pt x="111" y="4"/>
                  </a:cubicBezTo>
                  <a:cubicBezTo>
                    <a:pt x="111" y="4"/>
                    <a:pt x="142" y="13"/>
                    <a:pt x="148" y="29"/>
                  </a:cubicBezTo>
                  <a:cubicBezTo>
                    <a:pt x="154" y="45"/>
                    <a:pt x="108" y="138"/>
                    <a:pt x="60" y="157"/>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任意多边形 86">
              <a:extLst>
                <a:ext uri="{FF2B5EF4-FFF2-40B4-BE49-F238E27FC236}">
                  <a16:creationId xmlns:a16="http://schemas.microsoft.com/office/drawing/2014/main" id="{74AEDA5C-5C44-BC47-A282-442C3102C83A}"/>
                </a:ext>
              </a:extLst>
            </p:cNvPr>
            <p:cNvSpPr/>
            <p:nvPr/>
          </p:nvSpPr>
          <p:spPr bwMode="auto">
            <a:xfrm>
              <a:off x="3434121" y="5417766"/>
              <a:ext cx="194354" cy="264383"/>
            </a:xfrm>
            <a:custGeom>
              <a:avLst/>
              <a:gdLst>
                <a:gd name="T0" fmla="*/ 56 w 119"/>
                <a:gd name="T1" fmla="*/ 146 h 162"/>
                <a:gd name="T2" fmla="*/ 117 w 119"/>
                <a:gd name="T3" fmla="*/ 52 h 162"/>
                <a:gd name="T4" fmla="*/ 63 w 119"/>
                <a:gd name="T5" fmla="*/ 16 h 162"/>
                <a:gd name="T6" fmla="*/ 1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29"/>
                    <a:pt x="115" y="87"/>
                    <a:pt x="117" y="52"/>
                  </a:cubicBezTo>
                  <a:cubicBezTo>
                    <a:pt x="119" y="16"/>
                    <a:pt x="94" y="0"/>
                    <a:pt x="63" y="16"/>
                  </a:cubicBezTo>
                  <a:cubicBezTo>
                    <a:pt x="31" y="32"/>
                    <a:pt x="3" y="75"/>
                    <a:pt x="1"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任意多边形 87">
              <a:extLst>
                <a:ext uri="{FF2B5EF4-FFF2-40B4-BE49-F238E27FC236}">
                  <a16:creationId xmlns:a16="http://schemas.microsoft.com/office/drawing/2014/main" id="{FE0513C3-8F5C-0C4F-9E05-86B31579FC20}"/>
                </a:ext>
              </a:extLst>
            </p:cNvPr>
            <p:cNvSpPr/>
            <p:nvPr/>
          </p:nvSpPr>
          <p:spPr bwMode="auto">
            <a:xfrm>
              <a:off x="3471103" y="5469698"/>
              <a:ext cx="118028" cy="160519"/>
            </a:xfrm>
            <a:custGeom>
              <a:avLst/>
              <a:gdLst>
                <a:gd name="T0" fmla="*/ 1 w 72"/>
                <a:gd name="T1" fmla="*/ 67 h 98"/>
                <a:gd name="T2" fmla="*/ 34 w 72"/>
                <a:gd name="T3" fmla="*/ 88 h 98"/>
                <a:gd name="T4" fmla="*/ 71 w 72"/>
                <a:gd name="T5" fmla="*/ 31 h 98"/>
                <a:gd name="T6" fmla="*/ 38 w 72"/>
                <a:gd name="T7" fmla="*/ 10 h 98"/>
                <a:gd name="T8" fmla="*/ 1 w 72"/>
                <a:gd name="T9" fmla="*/ 67 h 98"/>
              </a:gdLst>
              <a:ahLst/>
              <a:cxnLst>
                <a:cxn ang="0">
                  <a:pos x="T0" y="T1"/>
                </a:cxn>
                <a:cxn ang="0">
                  <a:pos x="T2" y="T3"/>
                </a:cxn>
                <a:cxn ang="0">
                  <a:pos x="T4" y="T5"/>
                </a:cxn>
                <a:cxn ang="0">
                  <a:pos x="T6" y="T7"/>
                </a:cxn>
                <a:cxn ang="0">
                  <a:pos x="T8" y="T9"/>
                </a:cxn>
              </a:cxnLst>
              <a:rect l="0" t="0" r="r" b="b"/>
              <a:pathLst>
                <a:path w="72" h="98">
                  <a:moveTo>
                    <a:pt x="1" y="67"/>
                  </a:moveTo>
                  <a:cubicBezTo>
                    <a:pt x="0" y="89"/>
                    <a:pt x="15" y="98"/>
                    <a:pt x="34" y="88"/>
                  </a:cubicBezTo>
                  <a:cubicBezTo>
                    <a:pt x="54" y="78"/>
                    <a:pt x="70" y="53"/>
                    <a:pt x="71" y="31"/>
                  </a:cubicBezTo>
                  <a:cubicBezTo>
                    <a:pt x="72" y="9"/>
                    <a:pt x="58" y="0"/>
                    <a:pt x="38" y="10"/>
                  </a:cubicBezTo>
                  <a:cubicBezTo>
                    <a:pt x="19" y="20"/>
                    <a:pt x="2"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任意多边形 88">
              <a:extLst>
                <a:ext uri="{FF2B5EF4-FFF2-40B4-BE49-F238E27FC236}">
                  <a16:creationId xmlns:a16="http://schemas.microsoft.com/office/drawing/2014/main" id="{ABA01F7A-BED0-0842-A720-96DF60D3B8B6}"/>
                </a:ext>
              </a:extLst>
            </p:cNvPr>
            <p:cNvSpPr/>
            <p:nvPr/>
          </p:nvSpPr>
          <p:spPr bwMode="auto">
            <a:xfrm>
              <a:off x="3486053" y="5489370"/>
              <a:ext cx="88128" cy="119602"/>
            </a:xfrm>
            <a:custGeom>
              <a:avLst/>
              <a:gdLst>
                <a:gd name="T0" fmla="*/ 26 w 54"/>
                <a:gd name="T1" fmla="*/ 66 h 73"/>
                <a:gd name="T2" fmla="*/ 53 w 54"/>
                <a:gd name="T3" fmla="*/ 24 h 73"/>
                <a:gd name="T4" fmla="*/ 29 w 54"/>
                <a:gd name="T5" fmla="*/ 8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9"/>
                    <a:pt x="52" y="40"/>
                    <a:pt x="53" y="24"/>
                  </a:cubicBezTo>
                  <a:cubicBezTo>
                    <a:pt x="54" y="8"/>
                    <a:pt x="43" y="0"/>
                    <a:pt x="29" y="8"/>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任意多边形 89">
              <a:extLst>
                <a:ext uri="{FF2B5EF4-FFF2-40B4-BE49-F238E27FC236}">
                  <a16:creationId xmlns:a16="http://schemas.microsoft.com/office/drawing/2014/main" id="{AF9702F1-618B-6845-869D-E47660BB5BD7}"/>
                </a:ext>
              </a:extLst>
            </p:cNvPr>
            <p:cNvSpPr/>
            <p:nvPr/>
          </p:nvSpPr>
          <p:spPr bwMode="auto">
            <a:xfrm>
              <a:off x="3767748" y="5217904"/>
              <a:ext cx="247072" cy="251794"/>
            </a:xfrm>
            <a:custGeom>
              <a:avLst/>
              <a:gdLst>
                <a:gd name="T0" fmla="*/ 56 w 151"/>
                <a:gd name="T1" fmla="*/ 154 h 154"/>
                <a:gd name="T2" fmla="*/ 16 w 151"/>
                <a:gd name="T3" fmla="*/ 125 h 154"/>
                <a:gd name="T4" fmla="*/ 32 w 151"/>
                <a:gd name="T5" fmla="*/ 40 h 154"/>
                <a:gd name="T6" fmla="*/ 107 w 151"/>
                <a:gd name="T7" fmla="*/ 1 h 154"/>
                <a:gd name="T8" fmla="*/ 145 w 151"/>
                <a:gd name="T9" fmla="*/ 26 h 154"/>
                <a:gd name="T10" fmla="*/ 56 w 151"/>
                <a:gd name="T11" fmla="*/ 154 h 154"/>
              </a:gdLst>
              <a:ahLst/>
              <a:cxnLst>
                <a:cxn ang="0">
                  <a:pos x="T0" y="T1"/>
                </a:cxn>
                <a:cxn ang="0">
                  <a:pos x="T2" y="T3"/>
                </a:cxn>
                <a:cxn ang="0">
                  <a:pos x="T4" y="T5"/>
                </a:cxn>
                <a:cxn ang="0">
                  <a:pos x="T6" y="T7"/>
                </a:cxn>
                <a:cxn ang="0">
                  <a:pos x="T8" y="T9"/>
                </a:cxn>
                <a:cxn ang="0">
                  <a:pos x="T10" y="T11"/>
                </a:cxn>
              </a:cxnLst>
              <a:rect l="0" t="0" r="r" b="b"/>
              <a:pathLst>
                <a:path w="151" h="154">
                  <a:moveTo>
                    <a:pt x="56" y="154"/>
                  </a:moveTo>
                  <a:cubicBezTo>
                    <a:pt x="56" y="154"/>
                    <a:pt x="31" y="152"/>
                    <a:pt x="16" y="125"/>
                  </a:cubicBezTo>
                  <a:cubicBezTo>
                    <a:pt x="16" y="125"/>
                    <a:pt x="0" y="87"/>
                    <a:pt x="32" y="40"/>
                  </a:cubicBezTo>
                  <a:cubicBezTo>
                    <a:pt x="47" y="17"/>
                    <a:pt x="76" y="0"/>
                    <a:pt x="107" y="1"/>
                  </a:cubicBezTo>
                  <a:cubicBezTo>
                    <a:pt x="107" y="1"/>
                    <a:pt x="139" y="11"/>
                    <a:pt x="145" y="26"/>
                  </a:cubicBezTo>
                  <a:cubicBezTo>
                    <a:pt x="151" y="42"/>
                    <a:pt x="105" y="135"/>
                    <a:pt x="56"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任意多边形 90">
              <a:extLst>
                <a:ext uri="{FF2B5EF4-FFF2-40B4-BE49-F238E27FC236}">
                  <a16:creationId xmlns:a16="http://schemas.microsoft.com/office/drawing/2014/main" id="{33AB369E-433E-F246-A920-E8054A6523EE}"/>
                </a:ext>
              </a:extLst>
            </p:cNvPr>
            <p:cNvSpPr/>
            <p:nvPr/>
          </p:nvSpPr>
          <p:spPr bwMode="auto">
            <a:xfrm>
              <a:off x="3822827" y="5224986"/>
              <a:ext cx="195140" cy="264383"/>
            </a:xfrm>
            <a:custGeom>
              <a:avLst/>
              <a:gdLst>
                <a:gd name="T0" fmla="*/ 56 w 119"/>
                <a:gd name="T1" fmla="*/ 146 h 162"/>
                <a:gd name="T2" fmla="*/ 117 w 119"/>
                <a:gd name="T3" fmla="*/ 52 h 162"/>
                <a:gd name="T4" fmla="*/ 63 w 119"/>
                <a:gd name="T5" fmla="*/ 16 h 162"/>
                <a:gd name="T6" fmla="*/ 2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5" y="87"/>
                    <a:pt x="117" y="52"/>
                  </a:cubicBezTo>
                  <a:cubicBezTo>
                    <a:pt x="119" y="16"/>
                    <a:pt x="95" y="0"/>
                    <a:pt x="63" y="16"/>
                  </a:cubicBezTo>
                  <a:cubicBezTo>
                    <a:pt x="31" y="33"/>
                    <a:pt x="4" y="75"/>
                    <a:pt x="2"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任意多边形 91">
              <a:extLst>
                <a:ext uri="{FF2B5EF4-FFF2-40B4-BE49-F238E27FC236}">
                  <a16:creationId xmlns:a16="http://schemas.microsoft.com/office/drawing/2014/main" id="{E2A98C90-B2CA-F244-A61A-089616A465CE}"/>
                </a:ext>
              </a:extLst>
            </p:cNvPr>
            <p:cNvSpPr/>
            <p:nvPr/>
          </p:nvSpPr>
          <p:spPr bwMode="auto">
            <a:xfrm>
              <a:off x="3860596" y="5276919"/>
              <a:ext cx="119602" cy="160519"/>
            </a:xfrm>
            <a:custGeom>
              <a:avLst/>
              <a:gdLst>
                <a:gd name="T0" fmla="*/ 1 w 73"/>
                <a:gd name="T1" fmla="*/ 67 h 98"/>
                <a:gd name="T2" fmla="*/ 34 w 73"/>
                <a:gd name="T3" fmla="*/ 88 h 98"/>
                <a:gd name="T4" fmla="*/ 72 w 73"/>
                <a:gd name="T5" fmla="*/ 31 h 98"/>
                <a:gd name="T6" fmla="*/ 39 w 73"/>
                <a:gd name="T7" fmla="*/ 10 h 98"/>
                <a:gd name="T8" fmla="*/ 1 w 73"/>
                <a:gd name="T9" fmla="*/ 67 h 98"/>
              </a:gdLst>
              <a:ahLst/>
              <a:cxnLst>
                <a:cxn ang="0">
                  <a:pos x="T0" y="T1"/>
                </a:cxn>
                <a:cxn ang="0">
                  <a:pos x="T2" y="T3"/>
                </a:cxn>
                <a:cxn ang="0">
                  <a:pos x="T4" y="T5"/>
                </a:cxn>
                <a:cxn ang="0">
                  <a:pos x="T6" y="T7"/>
                </a:cxn>
                <a:cxn ang="0">
                  <a:pos x="T8" y="T9"/>
                </a:cxn>
              </a:cxnLst>
              <a:rect l="0" t="0" r="r" b="b"/>
              <a:pathLst>
                <a:path w="73" h="98">
                  <a:moveTo>
                    <a:pt x="1" y="67"/>
                  </a:moveTo>
                  <a:cubicBezTo>
                    <a:pt x="0" y="89"/>
                    <a:pt x="15" y="98"/>
                    <a:pt x="34" y="88"/>
                  </a:cubicBezTo>
                  <a:cubicBezTo>
                    <a:pt x="54" y="79"/>
                    <a:pt x="70" y="53"/>
                    <a:pt x="72" y="31"/>
                  </a:cubicBezTo>
                  <a:cubicBezTo>
                    <a:pt x="73" y="9"/>
                    <a:pt x="58" y="0"/>
                    <a:pt x="39" y="10"/>
                  </a:cubicBezTo>
                  <a:cubicBezTo>
                    <a:pt x="19" y="20"/>
                    <a:pt x="3"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任意多边形 92">
              <a:extLst>
                <a:ext uri="{FF2B5EF4-FFF2-40B4-BE49-F238E27FC236}">
                  <a16:creationId xmlns:a16="http://schemas.microsoft.com/office/drawing/2014/main" id="{D79EE8E8-2839-8343-8C52-4A2024275A13}"/>
                </a:ext>
              </a:extLst>
            </p:cNvPr>
            <p:cNvSpPr/>
            <p:nvPr/>
          </p:nvSpPr>
          <p:spPr bwMode="auto">
            <a:xfrm>
              <a:off x="3877121" y="5298164"/>
              <a:ext cx="86554" cy="119602"/>
            </a:xfrm>
            <a:custGeom>
              <a:avLst/>
              <a:gdLst>
                <a:gd name="T0" fmla="*/ 25 w 53"/>
                <a:gd name="T1" fmla="*/ 65 h 73"/>
                <a:gd name="T2" fmla="*/ 53 w 53"/>
                <a:gd name="T3" fmla="*/ 23 h 73"/>
                <a:gd name="T4" fmla="*/ 28 w 53"/>
                <a:gd name="T5" fmla="*/ 7 h 73"/>
                <a:gd name="T6" fmla="*/ 0 w 53"/>
                <a:gd name="T7" fmla="*/ 49 h 73"/>
                <a:gd name="T8" fmla="*/ 25 w 53"/>
                <a:gd name="T9" fmla="*/ 65 h 73"/>
              </a:gdLst>
              <a:ahLst/>
              <a:cxnLst>
                <a:cxn ang="0">
                  <a:pos x="T0" y="T1"/>
                </a:cxn>
                <a:cxn ang="0">
                  <a:pos x="T2" y="T3"/>
                </a:cxn>
                <a:cxn ang="0">
                  <a:pos x="T4" y="T5"/>
                </a:cxn>
                <a:cxn ang="0">
                  <a:pos x="T6" y="T7"/>
                </a:cxn>
                <a:cxn ang="0">
                  <a:pos x="T8" y="T9"/>
                </a:cxn>
              </a:cxnLst>
              <a:rect l="0" t="0" r="r" b="b"/>
              <a:pathLst>
                <a:path w="53" h="73">
                  <a:moveTo>
                    <a:pt x="25" y="65"/>
                  </a:moveTo>
                  <a:cubicBezTo>
                    <a:pt x="39" y="58"/>
                    <a:pt x="52" y="39"/>
                    <a:pt x="53" y="23"/>
                  </a:cubicBezTo>
                  <a:cubicBezTo>
                    <a:pt x="53" y="7"/>
                    <a:pt x="42" y="0"/>
                    <a:pt x="28" y="7"/>
                  </a:cubicBezTo>
                  <a:cubicBezTo>
                    <a:pt x="14" y="14"/>
                    <a:pt x="1" y="33"/>
                    <a:pt x="0" y="49"/>
                  </a:cubicBezTo>
                  <a:cubicBezTo>
                    <a:pt x="0" y="65"/>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任意多边形 93">
              <a:extLst>
                <a:ext uri="{FF2B5EF4-FFF2-40B4-BE49-F238E27FC236}">
                  <a16:creationId xmlns:a16="http://schemas.microsoft.com/office/drawing/2014/main" id="{98BED5D3-FA6A-8B4C-851B-081459E04997}"/>
                </a:ext>
              </a:extLst>
            </p:cNvPr>
            <p:cNvSpPr/>
            <p:nvPr/>
          </p:nvSpPr>
          <p:spPr bwMode="auto">
            <a:xfrm>
              <a:off x="4150159" y="5021977"/>
              <a:ext cx="250220" cy="251794"/>
            </a:xfrm>
            <a:custGeom>
              <a:avLst/>
              <a:gdLst>
                <a:gd name="T0" fmla="*/ 58 w 153"/>
                <a:gd name="T1" fmla="*/ 154 h 154"/>
                <a:gd name="T2" fmla="*/ 16 w 153"/>
                <a:gd name="T3" fmla="*/ 126 h 154"/>
                <a:gd name="T4" fmla="*/ 33 w 153"/>
                <a:gd name="T5" fmla="*/ 38 h 154"/>
                <a:gd name="T6" fmla="*/ 110 w 153"/>
                <a:gd name="T7" fmla="*/ 2 h 154"/>
                <a:gd name="T8" fmla="*/ 147 w 153"/>
                <a:gd name="T9" fmla="*/ 27 h 154"/>
                <a:gd name="T10" fmla="*/ 58 w 153"/>
                <a:gd name="T11" fmla="*/ 154 h 154"/>
              </a:gdLst>
              <a:ahLst/>
              <a:cxnLst>
                <a:cxn ang="0">
                  <a:pos x="T0" y="T1"/>
                </a:cxn>
                <a:cxn ang="0">
                  <a:pos x="T2" y="T3"/>
                </a:cxn>
                <a:cxn ang="0">
                  <a:pos x="T4" y="T5"/>
                </a:cxn>
                <a:cxn ang="0">
                  <a:pos x="T6" y="T7"/>
                </a:cxn>
                <a:cxn ang="0">
                  <a:pos x="T8" y="T9"/>
                </a:cxn>
                <a:cxn ang="0">
                  <a:pos x="T10" y="T11"/>
                </a:cxn>
              </a:cxnLst>
              <a:rect l="0" t="0" r="r" b="b"/>
              <a:pathLst>
                <a:path w="153" h="154">
                  <a:moveTo>
                    <a:pt x="58" y="154"/>
                  </a:moveTo>
                  <a:cubicBezTo>
                    <a:pt x="58" y="154"/>
                    <a:pt x="26" y="150"/>
                    <a:pt x="16" y="126"/>
                  </a:cubicBezTo>
                  <a:cubicBezTo>
                    <a:pt x="16" y="126"/>
                    <a:pt x="0" y="90"/>
                    <a:pt x="33" y="38"/>
                  </a:cubicBezTo>
                  <a:cubicBezTo>
                    <a:pt x="48" y="15"/>
                    <a:pt x="79" y="0"/>
                    <a:pt x="110" y="2"/>
                  </a:cubicBezTo>
                  <a:cubicBezTo>
                    <a:pt x="110" y="2"/>
                    <a:pt x="141" y="11"/>
                    <a:pt x="147" y="27"/>
                  </a:cubicBezTo>
                  <a:cubicBezTo>
                    <a:pt x="153" y="42"/>
                    <a:pt x="107" y="136"/>
                    <a:pt x="58"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任意多边形 94">
              <a:extLst>
                <a:ext uri="{FF2B5EF4-FFF2-40B4-BE49-F238E27FC236}">
                  <a16:creationId xmlns:a16="http://schemas.microsoft.com/office/drawing/2014/main" id="{48F6AD2E-CCD8-4247-84AB-1587AEAD79C4}"/>
                </a:ext>
              </a:extLst>
            </p:cNvPr>
            <p:cNvSpPr/>
            <p:nvPr/>
          </p:nvSpPr>
          <p:spPr bwMode="auto">
            <a:xfrm>
              <a:off x="4209174" y="5028272"/>
              <a:ext cx="194354" cy="265171"/>
            </a:xfrm>
            <a:custGeom>
              <a:avLst/>
              <a:gdLst>
                <a:gd name="T0" fmla="*/ 56 w 119"/>
                <a:gd name="T1" fmla="*/ 146 h 162"/>
                <a:gd name="T2" fmla="*/ 117 w 119"/>
                <a:gd name="T3" fmla="*/ 52 h 162"/>
                <a:gd name="T4" fmla="*/ 63 w 119"/>
                <a:gd name="T5" fmla="*/ 16 h 162"/>
                <a:gd name="T6" fmla="*/ 2 w 119"/>
                <a:gd name="T7" fmla="*/ 111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6" y="87"/>
                    <a:pt x="117" y="52"/>
                  </a:cubicBezTo>
                  <a:cubicBezTo>
                    <a:pt x="119" y="16"/>
                    <a:pt x="95" y="0"/>
                    <a:pt x="63" y="16"/>
                  </a:cubicBezTo>
                  <a:cubicBezTo>
                    <a:pt x="31" y="33"/>
                    <a:pt x="4" y="75"/>
                    <a:pt x="2" y="111"/>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任意多边形 95">
              <a:extLst>
                <a:ext uri="{FF2B5EF4-FFF2-40B4-BE49-F238E27FC236}">
                  <a16:creationId xmlns:a16="http://schemas.microsoft.com/office/drawing/2014/main" id="{64C7CBAF-BBD0-3A44-BBB2-9952D97B8711}"/>
                </a:ext>
              </a:extLst>
            </p:cNvPr>
            <p:cNvSpPr/>
            <p:nvPr/>
          </p:nvSpPr>
          <p:spPr bwMode="auto">
            <a:xfrm>
              <a:off x="4246943" y="5080992"/>
              <a:ext cx="119602" cy="159732"/>
            </a:xfrm>
            <a:custGeom>
              <a:avLst/>
              <a:gdLst>
                <a:gd name="T0" fmla="*/ 2 w 73"/>
                <a:gd name="T1" fmla="*/ 67 h 98"/>
                <a:gd name="T2" fmla="*/ 35 w 73"/>
                <a:gd name="T3" fmla="*/ 89 h 98"/>
                <a:gd name="T4" fmla="*/ 72 w 73"/>
                <a:gd name="T5" fmla="*/ 31 h 98"/>
                <a:gd name="T6" fmla="*/ 39 w 73"/>
                <a:gd name="T7" fmla="*/ 10 h 98"/>
                <a:gd name="T8" fmla="*/ 2 w 73"/>
                <a:gd name="T9" fmla="*/ 67 h 98"/>
              </a:gdLst>
              <a:ahLst/>
              <a:cxnLst>
                <a:cxn ang="0">
                  <a:pos x="T0" y="T1"/>
                </a:cxn>
                <a:cxn ang="0">
                  <a:pos x="T2" y="T3"/>
                </a:cxn>
                <a:cxn ang="0">
                  <a:pos x="T4" y="T5"/>
                </a:cxn>
                <a:cxn ang="0">
                  <a:pos x="T6" y="T7"/>
                </a:cxn>
                <a:cxn ang="0">
                  <a:pos x="T8" y="T9"/>
                </a:cxn>
              </a:cxnLst>
              <a:rect l="0" t="0" r="r" b="b"/>
              <a:pathLst>
                <a:path w="73" h="98">
                  <a:moveTo>
                    <a:pt x="2" y="67"/>
                  </a:moveTo>
                  <a:cubicBezTo>
                    <a:pt x="0" y="89"/>
                    <a:pt x="15" y="98"/>
                    <a:pt x="35" y="89"/>
                  </a:cubicBezTo>
                  <a:cubicBezTo>
                    <a:pt x="54" y="79"/>
                    <a:pt x="71" y="53"/>
                    <a:pt x="72" y="31"/>
                  </a:cubicBezTo>
                  <a:cubicBezTo>
                    <a:pt x="73" y="10"/>
                    <a:pt x="58" y="0"/>
                    <a:pt x="39" y="10"/>
                  </a:cubicBezTo>
                  <a:cubicBezTo>
                    <a:pt x="19" y="20"/>
                    <a:pt x="3" y="45"/>
                    <a:pt x="2"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任意多边形 96">
              <a:extLst>
                <a:ext uri="{FF2B5EF4-FFF2-40B4-BE49-F238E27FC236}">
                  <a16:creationId xmlns:a16="http://schemas.microsoft.com/office/drawing/2014/main" id="{1CE5892B-6BCD-884B-A9E1-CD4D29D265A8}"/>
                </a:ext>
              </a:extLst>
            </p:cNvPr>
            <p:cNvSpPr/>
            <p:nvPr/>
          </p:nvSpPr>
          <p:spPr bwMode="auto">
            <a:xfrm>
              <a:off x="4263467" y="5102237"/>
              <a:ext cx="88128" cy="118815"/>
            </a:xfrm>
            <a:custGeom>
              <a:avLst/>
              <a:gdLst>
                <a:gd name="T0" fmla="*/ 25 w 54"/>
                <a:gd name="T1" fmla="*/ 65 h 73"/>
                <a:gd name="T2" fmla="*/ 53 w 54"/>
                <a:gd name="T3" fmla="*/ 23 h 73"/>
                <a:gd name="T4" fmla="*/ 28 w 54"/>
                <a:gd name="T5" fmla="*/ 7 h 73"/>
                <a:gd name="T6" fmla="*/ 1 w 54"/>
                <a:gd name="T7" fmla="*/ 49 h 73"/>
                <a:gd name="T8" fmla="*/ 25 w 54"/>
                <a:gd name="T9" fmla="*/ 65 h 73"/>
              </a:gdLst>
              <a:ahLst/>
              <a:cxnLst>
                <a:cxn ang="0">
                  <a:pos x="T0" y="T1"/>
                </a:cxn>
                <a:cxn ang="0">
                  <a:pos x="T2" y="T3"/>
                </a:cxn>
                <a:cxn ang="0">
                  <a:pos x="T4" y="T5"/>
                </a:cxn>
                <a:cxn ang="0">
                  <a:pos x="T6" y="T7"/>
                </a:cxn>
                <a:cxn ang="0">
                  <a:pos x="T8" y="T9"/>
                </a:cxn>
              </a:cxnLst>
              <a:rect l="0" t="0" r="r" b="b"/>
              <a:pathLst>
                <a:path w="54" h="73">
                  <a:moveTo>
                    <a:pt x="25" y="65"/>
                  </a:moveTo>
                  <a:cubicBezTo>
                    <a:pt x="40" y="58"/>
                    <a:pt x="52" y="39"/>
                    <a:pt x="53" y="23"/>
                  </a:cubicBezTo>
                  <a:cubicBezTo>
                    <a:pt x="54" y="7"/>
                    <a:pt x="43" y="0"/>
                    <a:pt x="28" y="7"/>
                  </a:cubicBezTo>
                  <a:cubicBezTo>
                    <a:pt x="14" y="14"/>
                    <a:pt x="2" y="33"/>
                    <a:pt x="1" y="49"/>
                  </a:cubicBezTo>
                  <a:cubicBezTo>
                    <a:pt x="0" y="66"/>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任意多边形 97">
              <a:extLst>
                <a:ext uri="{FF2B5EF4-FFF2-40B4-BE49-F238E27FC236}">
                  <a16:creationId xmlns:a16="http://schemas.microsoft.com/office/drawing/2014/main" id="{8C794DF9-E15C-6C4F-AD05-DA06BF769BD4}"/>
                </a:ext>
              </a:extLst>
            </p:cNvPr>
            <p:cNvSpPr/>
            <p:nvPr/>
          </p:nvSpPr>
          <p:spPr bwMode="auto">
            <a:xfrm>
              <a:off x="3335764" y="4076178"/>
              <a:ext cx="650730" cy="376117"/>
            </a:xfrm>
            <a:custGeom>
              <a:avLst/>
              <a:gdLst>
                <a:gd name="T0" fmla="*/ 395 w 827"/>
                <a:gd name="T1" fmla="*/ 478 h 478"/>
                <a:gd name="T2" fmla="*/ 0 w 827"/>
                <a:gd name="T3" fmla="*/ 204 h 478"/>
                <a:gd name="T4" fmla="*/ 434 w 827"/>
                <a:gd name="T5" fmla="*/ 0 h 478"/>
                <a:gd name="T6" fmla="*/ 827 w 827"/>
                <a:gd name="T7" fmla="*/ 274 h 478"/>
                <a:gd name="T8" fmla="*/ 395 w 827"/>
                <a:gd name="T9" fmla="*/ 478 h 478"/>
              </a:gdLst>
              <a:ahLst/>
              <a:cxnLst>
                <a:cxn ang="0">
                  <a:pos x="T0" y="T1"/>
                </a:cxn>
                <a:cxn ang="0">
                  <a:pos x="T2" y="T3"/>
                </a:cxn>
                <a:cxn ang="0">
                  <a:pos x="T4" y="T5"/>
                </a:cxn>
                <a:cxn ang="0">
                  <a:pos x="T6" y="T7"/>
                </a:cxn>
                <a:cxn ang="0">
                  <a:pos x="T8" y="T9"/>
                </a:cxn>
              </a:cxnLst>
              <a:rect l="0" t="0" r="r" b="b"/>
              <a:pathLst>
                <a:path w="827" h="478">
                  <a:moveTo>
                    <a:pt x="395" y="478"/>
                  </a:moveTo>
                  <a:lnTo>
                    <a:pt x="0" y="204"/>
                  </a:lnTo>
                  <a:lnTo>
                    <a:pt x="434" y="0"/>
                  </a:lnTo>
                  <a:lnTo>
                    <a:pt x="827" y="274"/>
                  </a:lnTo>
                  <a:lnTo>
                    <a:pt x="395" y="478"/>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任意多边形 98">
              <a:extLst>
                <a:ext uri="{FF2B5EF4-FFF2-40B4-BE49-F238E27FC236}">
                  <a16:creationId xmlns:a16="http://schemas.microsoft.com/office/drawing/2014/main" id="{2A182323-E008-DF49-BD5F-743DBD4F85DC}"/>
                </a:ext>
              </a:extLst>
            </p:cNvPr>
            <p:cNvSpPr/>
            <p:nvPr/>
          </p:nvSpPr>
          <p:spPr bwMode="auto">
            <a:xfrm>
              <a:off x="3304290" y="4236696"/>
              <a:ext cx="342282" cy="589355"/>
            </a:xfrm>
            <a:custGeom>
              <a:avLst/>
              <a:gdLst>
                <a:gd name="T0" fmla="*/ 393 w 435"/>
                <a:gd name="T1" fmla="*/ 749 h 749"/>
                <a:gd name="T2" fmla="*/ 0 w 435"/>
                <a:gd name="T3" fmla="*/ 477 h 749"/>
                <a:gd name="T4" fmla="*/ 40 w 435"/>
                <a:gd name="T5" fmla="*/ 0 h 749"/>
                <a:gd name="T6" fmla="*/ 435 w 435"/>
                <a:gd name="T7" fmla="*/ 274 h 749"/>
                <a:gd name="T8" fmla="*/ 393 w 435"/>
                <a:gd name="T9" fmla="*/ 749 h 749"/>
              </a:gdLst>
              <a:ahLst/>
              <a:cxnLst>
                <a:cxn ang="0">
                  <a:pos x="T0" y="T1"/>
                </a:cxn>
                <a:cxn ang="0">
                  <a:pos x="T2" y="T3"/>
                </a:cxn>
                <a:cxn ang="0">
                  <a:pos x="T4" y="T5"/>
                </a:cxn>
                <a:cxn ang="0">
                  <a:pos x="T6" y="T7"/>
                </a:cxn>
                <a:cxn ang="0">
                  <a:pos x="T8" y="T9"/>
                </a:cxn>
              </a:cxnLst>
              <a:rect l="0" t="0" r="r" b="b"/>
              <a:pathLst>
                <a:path w="435" h="749">
                  <a:moveTo>
                    <a:pt x="393" y="749"/>
                  </a:moveTo>
                  <a:lnTo>
                    <a:pt x="0" y="477"/>
                  </a:lnTo>
                  <a:lnTo>
                    <a:pt x="40" y="0"/>
                  </a:lnTo>
                  <a:lnTo>
                    <a:pt x="435" y="274"/>
                  </a:lnTo>
                  <a:lnTo>
                    <a:pt x="393" y="74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任意多边形 99">
              <a:extLst>
                <a:ext uri="{FF2B5EF4-FFF2-40B4-BE49-F238E27FC236}">
                  <a16:creationId xmlns:a16="http://schemas.microsoft.com/office/drawing/2014/main" id="{81717E71-9165-F24E-9F30-145C7D47017D}"/>
                </a:ext>
              </a:extLst>
            </p:cNvPr>
            <p:cNvSpPr/>
            <p:nvPr/>
          </p:nvSpPr>
          <p:spPr bwMode="auto">
            <a:xfrm>
              <a:off x="3613524" y="4291776"/>
              <a:ext cx="372970" cy="534275"/>
            </a:xfrm>
            <a:custGeom>
              <a:avLst/>
              <a:gdLst>
                <a:gd name="T0" fmla="*/ 435 w 474"/>
                <a:gd name="T1" fmla="*/ 476 h 679"/>
                <a:gd name="T2" fmla="*/ 0 w 474"/>
                <a:gd name="T3" fmla="*/ 679 h 679"/>
                <a:gd name="T4" fmla="*/ 42 w 474"/>
                <a:gd name="T5" fmla="*/ 204 h 679"/>
                <a:gd name="T6" fmla="*/ 474 w 474"/>
                <a:gd name="T7" fmla="*/ 0 h 679"/>
                <a:gd name="T8" fmla="*/ 435 w 474"/>
                <a:gd name="T9" fmla="*/ 476 h 679"/>
              </a:gdLst>
              <a:ahLst/>
              <a:cxnLst>
                <a:cxn ang="0">
                  <a:pos x="T0" y="T1"/>
                </a:cxn>
                <a:cxn ang="0">
                  <a:pos x="T2" y="T3"/>
                </a:cxn>
                <a:cxn ang="0">
                  <a:pos x="T4" y="T5"/>
                </a:cxn>
                <a:cxn ang="0">
                  <a:pos x="T6" y="T7"/>
                </a:cxn>
                <a:cxn ang="0">
                  <a:pos x="T8" y="T9"/>
                </a:cxn>
              </a:cxnLst>
              <a:rect l="0" t="0" r="r" b="b"/>
              <a:pathLst>
                <a:path w="474" h="679">
                  <a:moveTo>
                    <a:pt x="435" y="476"/>
                  </a:moveTo>
                  <a:lnTo>
                    <a:pt x="0" y="679"/>
                  </a:lnTo>
                  <a:lnTo>
                    <a:pt x="42" y="204"/>
                  </a:lnTo>
                  <a:lnTo>
                    <a:pt x="474" y="0"/>
                  </a:lnTo>
                  <a:lnTo>
                    <a:pt x="435" y="476"/>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任意多边形 100">
              <a:extLst>
                <a:ext uri="{FF2B5EF4-FFF2-40B4-BE49-F238E27FC236}">
                  <a16:creationId xmlns:a16="http://schemas.microsoft.com/office/drawing/2014/main" id="{8C0E8805-C10E-7043-BD68-C1655D2885FE}"/>
                </a:ext>
              </a:extLst>
            </p:cNvPr>
            <p:cNvSpPr/>
            <p:nvPr/>
          </p:nvSpPr>
          <p:spPr bwMode="auto">
            <a:xfrm>
              <a:off x="3648146" y="4605731"/>
              <a:ext cx="96783" cy="150289"/>
            </a:xfrm>
            <a:custGeom>
              <a:avLst/>
              <a:gdLst>
                <a:gd name="T0" fmla="*/ 112 w 123"/>
                <a:gd name="T1" fmla="*/ 139 h 191"/>
                <a:gd name="T2" fmla="*/ 0 w 123"/>
                <a:gd name="T3" fmla="*/ 191 h 191"/>
                <a:gd name="T4" fmla="*/ 12 w 123"/>
                <a:gd name="T5" fmla="*/ 52 h 191"/>
                <a:gd name="T6" fmla="*/ 123 w 123"/>
                <a:gd name="T7" fmla="*/ 0 h 191"/>
                <a:gd name="T8" fmla="*/ 112 w 123"/>
                <a:gd name="T9" fmla="*/ 139 h 191"/>
              </a:gdLst>
              <a:ahLst/>
              <a:cxnLst>
                <a:cxn ang="0">
                  <a:pos x="T0" y="T1"/>
                </a:cxn>
                <a:cxn ang="0">
                  <a:pos x="T2" y="T3"/>
                </a:cxn>
                <a:cxn ang="0">
                  <a:pos x="T4" y="T5"/>
                </a:cxn>
                <a:cxn ang="0">
                  <a:pos x="T6" y="T7"/>
                </a:cxn>
                <a:cxn ang="0">
                  <a:pos x="T8" y="T9"/>
                </a:cxn>
              </a:cxnLst>
              <a:rect l="0" t="0" r="r" b="b"/>
              <a:pathLst>
                <a:path w="123" h="191">
                  <a:moveTo>
                    <a:pt x="112" y="139"/>
                  </a:moveTo>
                  <a:lnTo>
                    <a:pt x="0" y="191"/>
                  </a:lnTo>
                  <a:lnTo>
                    <a:pt x="12" y="52"/>
                  </a:lnTo>
                  <a:lnTo>
                    <a:pt x="123" y="0"/>
                  </a:lnTo>
                  <a:lnTo>
                    <a:pt x="112" y="13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任意多边形 101">
              <a:extLst>
                <a:ext uri="{FF2B5EF4-FFF2-40B4-BE49-F238E27FC236}">
                  <a16:creationId xmlns:a16="http://schemas.microsoft.com/office/drawing/2014/main" id="{9E438776-4DAC-864B-A8FE-53FB626FE129}"/>
                </a:ext>
              </a:extLst>
            </p:cNvPr>
            <p:cNvSpPr/>
            <p:nvPr/>
          </p:nvSpPr>
          <p:spPr bwMode="auto">
            <a:xfrm>
              <a:off x="3613524" y="4329545"/>
              <a:ext cx="369822" cy="496506"/>
            </a:xfrm>
            <a:custGeom>
              <a:avLst/>
              <a:gdLst>
                <a:gd name="T0" fmla="*/ 470 w 470"/>
                <a:gd name="T1" fmla="*/ 0 h 631"/>
                <a:gd name="T2" fmla="*/ 408 w 470"/>
                <a:gd name="T3" fmla="*/ 361 h 631"/>
                <a:gd name="T4" fmla="*/ 0 w 470"/>
                <a:gd name="T5" fmla="*/ 631 h 631"/>
                <a:gd name="T6" fmla="*/ 435 w 470"/>
                <a:gd name="T7" fmla="*/ 428 h 631"/>
                <a:gd name="T8" fmla="*/ 470 w 470"/>
                <a:gd name="T9" fmla="*/ 0 h 631"/>
              </a:gdLst>
              <a:ahLst/>
              <a:cxnLst>
                <a:cxn ang="0">
                  <a:pos x="T0" y="T1"/>
                </a:cxn>
                <a:cxn ang="0">
                  <a:pos x="T2" y="T3"/>
                </a:cxn>
                <a:cxn ang="0">
                  <a:pos x="T4" y="T5"/>
                </a:cxn>
                <a:cxn ang="0">
                  <a:pos x="T6" y="T7"/>
                </a:cxn>
                <a:cxn ang="0">
                  <a:pos x="T8" y="T9"/>
                </a:cxn>
              </a:cxnLst>
              <a:rect l="0" t="0" r="r" b="b"/>
              <a:pathLst>
                <a:path w="470" h="631">
                  <a:moveTo>
                    <a:pt x="470" y="0"/>
                  </a:moveTo>
                  <a:lnTo>
                    <a:pt x="408" y="361"/>
                  </a:lnTo>
                  <a:lnTo>
                    <a:pt x="0" y="631"/>
                  </a:lnTo>
                  <a:lnTo>
                    <a:pt x="435" y="428"/>
                  </a:lnTo>
                  <a:lnTo>
                    <a:pt x="470" y="0"/>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431" name="组合 430">
            <a:extLst>
              <a:ext uri="{FF2B5EF4-FFF2-40B4-BE49-F238E27FC236}">
                <a16:creationId xmlns:a16="http://schemas.microsoft.com/office/drawing/2014/main" id="{C0F1D3C5-4775-4847-AE06-CEBA31EF0E6E}"/>
              </a:ext>
            </a:extLst>
          </p:cNvPr>
          <p:cNvGrpSpPr/>
          <p:nvPr/>
        </p:nvGrpSpPr>
        <p:grpSpPr>
          <a:xfrm>
            <a:off x="3864600" y="1968940"/>
            <a:ext cx="3344351" cy="2255355"/>
            <a:chOff x="1104" y="2984"/>
            <a:chExt cx="7112" cy="4796"/>
          </a:xfrm>
        </p:grpSpPr>
        <p:sp>
          <p:nvSpPr>
            <p:cNvPr id="432" name="Freeform 319">
              <a:extLst>
                <a:ext uri="{FF2B5EF4-FFF2-40B4-BE49-F238E27FC236}">
                  <a16:creationId xmlns:a16="http://schemas.microsoft.com/office/drawing/2014/main" id="{74EC8E83-84CA-2A43-8E13-43C8AC54A960}"/>
                </a:ext>
              </a:extLst>
            </p:cNvPr>
            <p:cNvSpPr/>
            <p:nvPr/>
          </p:nvSpPr>
          <p:spPr>
            <a:xfrm rot="2400000" flipH="1">
              <a:off x="5599" y="4768"/>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3" name="Freeform 227">
              <a:extLst>
                <a:ext uri="{FF2B5EF4-FFF2-40B4-BE49-F238E27FC236}">
                  <a16:creationId xmlns:a16="http://schemas.microsoft.com/office/drawing/2014/main" id="{39026A46-33BF-6D40-BD2E-DE252AEC2921}"/>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4" name="Freeform 228">
              <a:extLst>
                <a:ext uri="{FF2B5EF4-FFF2-40B4-BE49-F238E27FC236}">
                  <a16:creationId xmlns:a16="http://schemas.microsoft.com/office/drawing/2014/main" id="{A9549C8F-4B59-4942-BA24-F3338701A58E}"/>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 name="connsiteX5" fmla="*/ 20827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lnTo>
                    <a:pt x="20827"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5" name="Freeform 229">
              <a:extLst>
                <a:ext uri="{FF2B5EF4-FFF2-40B4-BE49-F238E27FC236}">
                  <a16:creationId xmlns:a16="http://schemas.microsoft.com/office/drawing/2014/main" id="{4366F326-121E-804E-9AD8-6FD5F3D95682}"/>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6" name="Freeform 230">
              <a:extLst>
                <a:ext uri="{FF2B5EF4-FFF2-40B4-BE49-F238E27FC236}">
                  <a16:creationId xmlns:a16="http://schemas.microsoft.com/office/drawing/2014/main" id="{6A0866EB-F762-4345-8C2F-0F9E4C48CBF3}"/>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 name="connsiteX5" fmla="*/ 20827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lnTo>
                    <a:pt x="20827"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7" name="Freeform 231">
              <a:extLst>
                <a:ext uri="{FF2B5EF4-FFF2-40B4-BE49-F238E27FC236}">
                  <a16:creationId xmlns:a16="http://schemas.microsoft.com/office/drawing/2014/main" id="{191D41DC-644A-234E-A559-FD0249D39226}"/>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8" name="Freeform 232">
              <a:extLst>
                <a:ext uri="{FF2B5EF4-FFF2-40B4-BE49-F238E27FC236}">
                  <a16:creationId xmlns:a16="http://schemas.microsoft.com/office/drawing/2014/main" id="{97C1B6E5-253A-2F4A-B0B9-2C9966E503C5}"/>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 name="connsiteX5" fmla="*/ 20827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lnTo>
                    <a:pt x="20827" y="162305"/>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9" name="Freeform 233">
              <a:extLst>
                <a:ext uri="{FF2B5EF4-FFF2-40B4-BE49-F238E27FC236}">
                  <a16:creationId xmlns:a16="http://schemas.microsoft.com/office/drawing/2014/main" id="{FBC5178F-F7DD-C544-8DD4-AB82B8426132}"/>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0" name="Freeform 234">
              <a:extLst>
                <a:ext uri="{FF2B5EF4-FFF2-40B4-BE49-F238E27FC236}">
                  <a16:creationId xmlns:a16="http://schemas.microsoft.com/office/drawing/2014/main" id="{B37564B9-F685-AB46-A756-6CC1300A5BCA}"/>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 name="connsiteX5" fmla="*/ 20827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lnTo>
                    <a:pt x="20827"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1" name="Freeform 235">
              <a:extLst>
                <a:ext uri="{FF2B5EF4-FFF2-40B4-BE49-F238E27FC236}">
                  <a16:creationId xmlns:a16="http://schemas.microsoft.com/office/drawing/2014/main" id="{CC6C602D-13B7-0047-9232-0C48BA7B6A05}"/>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2" name="Freeform 236">
              <a:extLst>
                <a:ext uri="{FF2B5EF4-FFF2-40B4-BE49-F238E27FC236}">
                  <a16:creationId xmlns:a16="http://schemas.microsoft.com/office/drawing/2014/main" id="{F25D7E5D-3CA4-B44C-A304-EC75A0B98EDC}"/>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 name="connsiteX5" fmla="*/ 16764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lnTo>
                    <a:pt x="16764"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3" name="Freeform 237">
              <a:extLst>
                <a:ext uri="{FF2B5EF4-FFF2-40B4-BE49-F238E27FC236}">
                  <a16:creationId xmlns:a16="http://schemas.microsoft.com/office/drawing/2014/main" id="{186609F4-6D29-EC42-8C1C-593DCE693994}"/>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4" name="Freeform 238">
              <a:extLst>
                <a:ext uri="{FF2B5EF4-FFF2-40B4-BE49-F238E27FC236}">
                  <a16:creationId xmlns:a16="http://schemas.microsoft.com/office/drawing/2014/main" id="{9AF67276-503E-1140-866F-0B801C0FE012}"/>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5" name="Freeform 239">
              <a:extLst>
                <a:ext uri="{FF2B5EF4-FFF2-40B4-BE49-F238E27FC236}">
                  <a16:creationId xmlns:a16="http://schemas.microsoft.com/office/drawing/2014/main" id="{64C6DB35-C6B2-C54E-AEA1-EBAB8D45EB5B}"/>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6" name="Freeform 240">
              <a:extLst>
                <a:ext uri="{FF2B5EF4-FFF2-40B4-BE49-F238E27FC236}">
                  <a16:creationId xmlns:a16="http://schemas.microsoft.com/office/drawing/2014/main" id="{4A856023-0D69-AF4B-83CA-E3E6D8F14451}"/>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 name="connsiteX5" fmla="*/ 16764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lnTo>
                    <a:pt x="16764"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7" name="Freeform 241">
              <a:extLst>
                <a:ext uri="{FF2B5EF4-FFF2-40B4-BE49-F238E27FC236}">
                  <a16:creationId xmlns:a16="http://schemas.microsoft.com/office/drawing/2014/main" id="{6A92060C-C935-474A-A603-BC8A56060294}"/>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8" name="Freeform 242">
              <a:extLst>
                <a:ext uri="{FF2B5EF4-FFF2-40B4-BE49-F238E27FC236}">
                  <a16:creationId xmlns:a16="http://schemas.microsoft.com/office/drawing/2014/main" id="{03AC789E-68B3-ED41-86ED-684726F77005}"/>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 name="connsiteX5" fmla="*/ 16764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lnTo>
                    <a:pt x="16764"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9" name="Freeform 243">
              <a:extLst>
                <a:ext uri="{FF2B5EF4-FFF2-40B4-BE49-F238E27FC236}">
                  <a16:creationId xmlns:a16="http://schemas.microsoft.com/office/drawing/2014/main" id="{24E8A570-E95F-EA49-BF18-32B5C09FF537}"/>
                </a:ext>
              </a:extLst>
            </p:cNvPr>
            <p:cNvSpPr/>
            <p:nvPr/>
          </p:nvSpPr>
          <p:spPr>
            <a:xfrm>
              <a:off x="2564" y="3224"/>
              <a:ext cx="1196" cy="1076"/>
            </a:xfrm>
            <a:custGeom>
              <a:avLst/>
              <a:gdLst>
                <a:gd name="connsiteX0" fmla="*/ 20573 w 759205"/>
                <a:gd name="connsiteY0" fmla="*/ 695552 h 683005"/>
                <a:gd name="connsiteX1" fmla="*/ 768464 w 759205"/>
                <a:gd name="connsiteY1" fmla="*/ 14477 h 683005"/>
              </a:gdLst>
              <a:ahLst/>
              <a:cxnLst>
                <a:cxn ang="0">
                  <a:pos x="connsiteX0" y="connsiteY0"/>
                </a:cxn>
                <a:cxn ang="0">
                  <a:pos x="connsiteX1" y="connsiteY1"/>
                </a:cxn>
              </a:cxnLst>
              <a:rect l="l" t="t" r="r" b="b"/>
              <a:pathLst>
                <a:path w="759205" h="683005">
                  <a:moveTo>
                    <a:pt x="20573" y="695552"/>
                  </a:moveTo>
                  <a:lnTo>
                    <a:pt x="76846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0" name="Freeform 244">
              <a:extLst>
                <a:ext uri="{FF2B5EF4-FFF2-40B4-BE49-F238E27FC236}">
                  <a16:creationId xmlns:a16="http://schemas.microsoft.com/office/drawing/2014/main" id="{8278C338-1E93-7C4D-BB39-81C5621183E5}"/>
                </a:ext>
              </a:extLst>
            </p:cNvPr>
            <p:cNvSpPr/>
            <p:nvPr/>
          </p:nvSpPr>
          <p:spPr>
            <a:xfrm>
              <a:off x="2564" y="394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1" name="Freeform 245">
              <a:extLst>
                <a:ext uri="{FF2B5EF4-FFF2-40B4-BE49-F238E27FC236}">
                  <a16:creationId xmlns:a16="http://schemas.microsoft.com/office/drawing/2014/main" id="{F2F7737C-BDA7-734C-9372-F760ED50BF50}"/>
                </a:ext>
              </a:extLst>
            </p:cNvPr>
            <p:cNvSpPr/>
            <p:nvPr/>
          </p:nvSpPr>
          <p:spPr>
            <a:xfrm>
              <a:off x="2564" y="4304"/>
              <a:ext cx="1196" cy="376"/>
            </a:xfrm>
            <a:custGeom>
              <a:avLst/>
              <a:gdLst>
                <a:gd name="connsiteX0" fmla="*/ 20573 w 759205"/>
                <a:gd name="connsiteY0" fmla="*/ 9906 h 238506"/>
                <a:gd name="connsiteX1" fmla="*/ 768464 w 759205"/>
                <a:gd name="connsiteY1" fmla="*/ 240525 h 238506"/>
              </a:gdLst>
              <a:ahLst/>
              <a:cxnLst>
                <a:cxn ang="0">
                  <a:pos x="connsiteX0" y="connsiteY0"/>
                </a:cxn>
                <a:cxn ang="0">
                  <a:pos x="connsiteX1" y="connsiteY1"/>
                </a:cxn>
              </a:cxnLst>
              <a:rect l="l" t="t" r="r" b="b"/>
              <a:pathLst>
                <a:path w="759205" h="238506">
                  <a:moveTo>
                    <a:pt x="20573" y="9906"/>
                  </a:moveTo>
                  <a:lnTo>
                    <a:pt x="768464" y="2405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2" name="Freeform 246">
              <a:extLst>
                <a:ext uri="{FF2B5EF4-FFF2-40B4-BE49-F238E27FC236}">
                  <a16:creationId xmlns:a16="http://schemas.microsoft.com/office/drawing/2014/main" id="{59BAC7D9-5D6D-A547-8DAE-6CA46940ABEF}"/>
                </a:ext>
              </a:extLst>
            </p:cNvPr>
            <p:cNvSpPr/>
            <p:nvPr/>
          </p:nvSpPr>
          <p:spPr>
            <a:xfrm>
              <a:off x="2564" y="4304"/>
              <a:ext cx="1196" cy="1076"/>
            </a:xfrm>
            <a:custGeom>
              <a:avLst/>
              <a:gdLst>
                <a:gd name="connsiteX0" fmla="*/ 20573 w 759205"/>
                <a:gd name="connsiteY0" fmla="*/ 9906 h 683005"/>
                <a:gd name="connsiteX1" fmla="*/ 768464 w 759205"/>
                <a:gd name="connsiteY1" fmla="*/ 695287 h 683005"/>
              </a:gdLst>
              <a:ahLst/>
              <a:cxnLst>
                <a:cxn ang="0">
                  <a:pos x="connsiteX0" y="connsiteY0"/>
                </a:cxn>
                <a:cxn ang="0">
                  <a:pos x="connsiteX1" y="connsiteY1"/>
                </a:cxn>
              </a:cxnLst>
              <a:rect l="l" t="t" r="r" b="b"/>
              <a:pathLst>
                <a:path w="759205" h="683005">
                  <a:moveTo>
                    <a:pt x="20573" y="9906"/>
                  </a:moveTo>
                  <a:lnTo>
                    <a:pt x="768464"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3" name="Freeform 247">
              <a:extLst>
                <a:ext uri="{FF2B5EF4-FFF2-40B4-BE49-F238E27FC236}">
                  <a16:creationId xmlns:a16="http://schemas.microsoft.com/office/drawing/2014/main" id="{0D071B5A-6706-E849-8710-C3121595A76A}"/>
                </a:ext>
              </a:extLst>
            </p:cNvPr>
            <p:cNvSpPr/>
            <p:nvPr/>
          </p:nvSpPr>
          <p:spPr>
            <a:xfrm>
              <a:off x="2564" y="430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4" name="Freeform 248">
              <a:extLst>
                <a:ext uri="{FF2B5EF4-FFF2-40B4-BE49-F238E27FC236}">
                  <a16:creationId xmlns:a16="http://schemas.microsoft.com/office/drawing/2014/main" id="{25E263F7-9B32-134E-9784-29BDAA9DC6DE}"/>
                </a:ext>
              </a:extLst>
            </p:cNvPr>
            <p:cNvSpPr/>
            <p:nvPr/>
          </p:nvSpPr>
          <p:spPr>
            <a:xfrm>
              <a:off x="2564" y="4304"/>
              <a:ext cx="1196" cy="2516"/>
            </a:xfrm>
            <a:custGeom>
              <a:avLst/>
              <a:gdLst>
                <a:gd name="connsiteX0" fmla="*/ 20573 w 759205"/>
                <a:gd name="connsiteY0" fmla="*/ 9906 h 1597405"/>
                <a:gd name="connsiteX1" fmla="*/ 768464 w 759205"/>
                <a:gd name="connsiteY1" fmla="*/ 1606981 h 1597405"/>
              </a:gdLst>
              <a:ahLst/>
              <a:cxnLst>
                <a:cxn ang="0">
                  <a:pos x="connsiteX0" y="connsiteY0"/>
                </a:cxn>
                <a:cxn ang="0">
                  <a:pos x="connsiteX1" y="connsiteY1"/>
                </a:cxn>
              </a:cxnLst>
              <a:rect l="l" t="t" r="r" b="b"/>
              <a:pathLst>
                <a:path w="759205" h="1597405">
                  <a:moveTo>
                    <a:pt x="20573" y="9906"/>
                  </a:moveTo>
                  <a:lnTo>
                    <a:pt x="768464" y="16069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5" name="Freeform 249">
              <a:extLst>
                <a:ext uri="{FF2B5EF4-FFF2-40B4-BE49-F238E27FC236}">
                  <a16:creationId xmlns:a16="http://schemas.microsoft.com/office/drawing/2014/main" id="{E6852832-7544-8A4C-8944-F60F85C08939}"/>
                </a:ext>
              </a:extLst>
            </p:cNvPr>
            <p:cNvSpPr/>
            <p:nvPr/>
          </p:nvSpPr>
          <p:spPr>
            <a:xfrm>
              <a:off x="2564" y="4304"/>
              <a:ext cx="1196" cy="3236"/>
            </a:xfrm>
            <a:custGeom>
              <a:avLst/>
              <a:gdLst>
                <a:gd name="connsiteX0" fmla="*/ 20573 w 759205"/>
                <a:gd name="connsiteY0" fmla="*/ 9906 h 2054605"/>
                <a:gd name="connsiteX1" fmla="*/ 768464 w 759205"/>
                <a:gd name="connsiteY1" fmla="*/ 2061756 h 2054605"/>
              </a:gdLst>
              <a:ahLst/>
              <a:cxnLst>
                <a:cxn ang="0">
                  <a:pos x="connsiteX0" y="connsiteY0"/>
                </a:cxn>
                <a:cxn ang="0">
                  <a:pos x="connsiteX1" y="connsiteY1"/>
                </a:cxn>
              </a:cxnLst>
              <a:rect l="l" t="t" r="r" b="b"/>
              <a:pathLst>
                <a:path w="759205" h="2054605">
                  <a:moveTo>
                    <a:pt x="20573" y="9906"/>
                  </a:moveTo>
                  <a:lnTo>
                    <a:pt x="768464"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6" name="Freeform 250">
              <a:extLst>
                <a:ext uri="{FF2B5EF4-FFF2-40B4-BE49-F238E27FC236}">
                  <a16:creationId xmlns:a16="http://schemas.microsoft.com/office/drawing/2014/main" id="{EA2156B3-8CD7-0349-9776-28CBD76138F2}"/>
                </a:ext>
              </a:extLst>
            </p:cNvPr>
            <p:cNvSpPr/>
            <p:nvPr/>
          </p:nvSpPr>
          <p:spPr>
            <a:xfrm>
              <a:off x="2564" y="5024"/>
              <a:ext cx="1196" cy="2516"/>
            </a:xfrm>
            <a:custGeom>
              <a:avLst/>
              <a:gdLst>
                <a:gd name="connsiteX0" fmla="*/ 20573 w 759205"/>
                <a:gd name="connsiteY0" fmla="*/ 9906 h 1597405"/>
                <a:gd name="connsiteX1" fmla="*/ 768464 w 759205"/>
                <a:gd name="connsiteY1" fmla="*/ 1604822 h 1597405"/>
              </a:gdLst>
              <a:ahLst/>
              <a:cxnLst>
                <a:cxn ang="0">
                  <a:pos x="connsiteX0" y="connsiteY0"/>
                </a:cxn>
                <a:cxn ang="0">
                  <a:pos x="connsiteX1" y="connsiteY1"/>
                </a:cxn>
              </a:cxnLst>
              <a:rect l="l" t="t" r="r" b="b"/>
              <a:pathLst>
                <a:path w="759205" h="1597405">
                  <a:moveTo>
                    <a:pt x="20573" y="9906"/>
                  </a:moveTo>
                  <a:lnTo>
                    <a:pt x="768464"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7" name="Freeform 251">
              <a:extLst>
                <a:ext uri="{FF2B5EF4-FFF2-40B4-BE49-F238E27FC236}">
                  <a16:creationId xmlns:a16="http://schemas.microsoft.com/office/drawing/2014/main" id="{E7D31B84-EEB3-AB43-8C74-6364A2DF0E68}"/>
                </a:ext>
              </a:extLst>
            </p:cNvPr>
            <p:cNvSpPr/>
            <p:nvPr/>
          </p:nvSpPr>
          <p:spPr>
            <a:xfrm>
              <a:off x="2564" y="502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8" name="Freeform 252">
              <a:extLst>
                <a:ext uri="{FF2B5EF4-FFF2-40B4-BE49-F238E27FC236}">
                  <a16:creationId xmlns:a16="http://schemas.microsoft.com/office/drawing/2014/main" id="{8E250EB8-F735-114D-95EB-0BC4955DC882}"/>
                </a:ext>
              </a:extLst>
            </p:cNvPr>
            <p:cNvSpPr/>
            <p:nvPr/>
          </p:nvSpPr>
          <p:spPr>
            <a:xfrm>
              <a:off x="2564" y="5024"/>
              <a:ext cx="1196" cy="1076"/>
            </a:xfrm>
            <a:custGeom>
              <a:avLst/>
              <a:gdLst>
                <a:gd name="connsiteX0" fmla="*/ 20573 w 759205"/>
                <a:gd name="connsiteY0" fmla="*/ 9906 h 683005"/>
                <a:gd name="connsiteX1" fmla="*/ 768464 w 759205"/>
                <a:gd name="connsiteY1" fmla="*/ 693140 h 683005"/>
              </a:gdLst>
              <a:ahLst/>
              <a:cxnLst>
                <a:cxn ang="0">
                  <a:pos x="connsiteX0" y="connsiteY0"/>
                </a:cxn>
                <a:cxn ang="0">
                  <a:pos x="connsiteX1" y="connsiteY1"/>
                </a:cxn>
              </a:cxnLst>
              <a:rect l="l" t="t" r="r" b="b"/>
              <a:pathLst>
                <a:path w="759205" h="683005">
                  <a:moveTo>
                    <a:pt x="20573" y="9906"/>
                  </a:moveTo>
                  <a:lnTo>
                    <a:pt x="768464" y="69314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9" name="Freeform 253">
              <a:extLst>
                <a:ext uri="{FF2B5EF4-FFF2-40B4-BE49-F238E27FC236}">
                  <a16:creationId xmlns:a16="http://schemas.microsoft.com/office/drawing/2014/main" id="{8FAC4618-C63F-A64B-9020-4EA5B2980E94}"/>
                </a:ext>
              </a:extLst>
            </p:cNvPr>
            <p:cNvSpPr/>
            <p:nvPr/>
          </p:nvSpPr>
          <p:spPr>
            <a:xfrm>
              <a:off x="2564" y="5024"/>
              <a:ext cx="1196" cy="356"/>
            </a:xfrm>
            <a:custGeom>
              <a:avLst/>
              <a:gdLst>
                <a:gd name="connsiteX0" fmla="*/ 20573 w 759205"/>
                <a:gd name="connsiteY0" fmla="*/ 9906 h 225806"/>
                <a:gd name="connsiteX1" fmla="*/ 768464 w 759205"/>
                <a:gd name="connsiteY1" fmla="*/ 238366 h 225806"/>
              </a:gdLst>
              <a:ahLst/>
              <a:cxnLst>
                <a:cxn ang="0">
                  <a:pos x="connsiteX0" y="connsiteY0"/>
                </a:cxn>
                <a:cxn ang="0">
                  <a:pos x="connsiteX1" y="connsiteY1"/>
                </a:cxn>
              </a:cxnLst>
              <a:rect l="l" t="t" r="r" b="b"/>
              <a:pathLst>
                <a:path w="759205" h="225806">
                  <a:moveTo>
                    <a:pt x="20573" y="9906"/>
                  </a:moveTo>
                  <a:lnTo>
                    <a:pt x="768464"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0" name="Freeform 254">
              <a:extLst>
                <a:ext uri="{FF2B5EF4-FFF2-40B4-BE49-F238E27FC236}">
                  <a16:creationId xmlns:a16="http://schemas.microsoft.com/office/drawing/2014/main" id="{7CA80EC2-5517-154F-B606-48E87A14B7E2}"/>
                </a:ext>
              </a:extLst>
            </p:cNvPr>
            <p:cNvSpPr/>
            <p:nvPr/>
          </p:nvSpPr>
          <p:spPr>
            <a:xfrm>
              <a:off x="2564" y="466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1" name="Freeform 255">
              <a:extLst>
                <a:ext uri="{FF2B5EF4-FFF2-40B4-BE49-F238E27FC236}">
                  <a16:creationId xmlns:a16="http://schemas.microsoft.com/office/drawing/2014/main" id="{34CACD9D-AA41-CA4C-81FC-C2FB6BD24965}"/>
                </a:ext>
              </a:extLst>
            </p:cNvPr>
            <p:cNvSpPr/>
            <p:nvPr/>
          </p:nvSpPr>
          <p:spPr>
            <a:xfrm>
              <a:off x="2564" y="3944"/>
              <a:ext cx="1196" cy="1076"/>
            </a:xfrm>
            <a:custGeom>
              <a:avLst/>
              <a:gdLst>
                <a:gd name="connsiteX0" fmla="*/ 20573 w 759205"/>
                <a:gd name="connsiteY0" fmla="*/ 694658 h 683005"/>
                <a:gd name="connsiteX1" fmla="*/ 768464 w 759205"/>
                <a:gd name="connsiteY1" fmla="*/ 11423 h 683005"/>
              </a:gdLst>
              <a:ahLst/>
              <a:cxnLst>
                <a:cxn ang="0">
                  <a:pos x="connsiteX0" y="connsiteY0"/>
                </a:cxn>
                <a:cxn ang="0">
                  <a:pos x="connsiteX1" y="connsiteY1"/>
                </a:cxn>
              </a:cxnLst>
              <a:rect l="l" t="t" r="r" b="b"/>
              <a:pathLst>
                <a:path w="759205" h="683005">
                  <a:moveTo>
                    <a:pt x="20573" y="694658"/>
                  </a:moveTo>
                  <a:lnTo>
                    <a:pt x="768464" y="1142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2" name="Freeform 256">
              <a:extLst>
                <a:ext uri="{FF2B5EF4-FFF2-40B4-BE49-F238E27FC236}">
                  <a16:creationId xmlns:a16="http://schemas.microsoft.com/office/drawing/2014/main" id="{45A3C90F-2004-7D46-8EDB-D52B801C2042}"/>
                </a:ext>
              </a:extLst>
            </p:cNvPr>
            <p:cNvSpPr/>
            <p:nvPr/>
          </p:nvSpPr>
          <p:spPr>
            <a:xfrm>
              <a:off x="2564" y="3224"/>
              <a:ext cx="1196" cy="1796"/>
            </a:xfrm>
            <a:custGeom>
              <a:avLst/>
              <a:gdLst>
                <a:gd name="connsiteX0" fmla="*/ 20573 w 759205"/>
                <a:gd name="connsiteY0" fmla="*/ 1152475 h 1140205"/>
                <a:gd name="connsiteX1" fmla="*/ 768464 w 759205"/>
                <a:gd name="connsiteY1" fmla="*/ 14479 h 1140205"/>
              </a:gdLst>
              <a:ahLst/>
              <a:cxnLst>
                <a:cxn ang="0">
                  <a:pos x="connsiteX0" y="connsiteY0"/>
                </a:cxn>
                <a:cxn ang="0">
                  <a:pos x="connsiteX1" y="connsiteY1"/>
                </a:cxn>
              </a:cxnLst>
              <a:rect l="l" t="t" r="r" b="b"/>
              <a:pathLst>
                <a:path w="759205" h="1140205">
                  <a:moveTo>
                    <a:pt x="20573" y="1152475"/>
                  </a:moveTo>
                  <a:lnTo>
                    <a:pt x="768464"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3" name="Freeform 257">
              <a:extLst>
                <a:ext uri="{FF2B5EF4-FFF2-40B4-BE49-F238E27FC236}">
                  <a16:creationId xmlns:a16="http://schemas.microsoft.com/office/drawing/2014/main" id="{B7C99DBD-BD5D-3C46-B204-DE86B0FBC96A}"/>
                </a:ext>
              </a:extLst>
            </p:cNvPr>
            <p:cNvSpPr/>
            <p:nvPr/>
          </p:nvSpPr>
          <p:spPr>
            <a:xfrm>
              <a:off x="2564" y="3224"/>
              <a:ext cx="1196" cy="2516"/>
            </a:xfrm>
            <a:custGeom>
              <a:avLst/>
              <a:gdLst>
                <a:gd name="connsiteX0" fmla="*/ 20573 w 759205"/>
                <a:gd name="connsiteY0" fmla="*/ 1609398 h 1597405"/>
                <a:gd name="connsiteX1" fmla="*/ 768464 w 759205"/>
                <a:gd name="connsiteY1" fmla="*/ 14481 h 1597405"/>
              </a:gdLst>
              <a:ahLst/>
              <a:cxnLst>
                <a:cxn ang="0">
                  <a:pos x="connsiteX0" y="connsiteY0"/>
                </a:cxn>
                <a:cxn ang="0">
                  <a:pos x="connsiteX1" y="connsiteY1"/>
                </a:cxn>
              </a:cxnLst>
              <a:rect l="l" t="t" r="r" b="b"/>
              <a:pathLst>
                <a:path w="759205" h="1597405">
                  <a:moveTo>
                    <a:pt x="20573" y="1609398"/>
                  </a:moveTo>
                  <a:lnTo>
                    <a:pt x="768464"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4" name="Freeform 258">
              <a:extLst>
                <a:ext uri="{FF2B5EF4-FFF2-40B4-BE49-F238E27FC236}">
                  <a16:creationId xmlns:a16="http://schemas.microsoft.com/office/drawing/2014/main" id="{BA4C7832-8AAD-DD4C-84FF-9573E6137653}"/>
                </a:ext>
              </a:extLst>
            </p:cNvPr>
            <p:cNvSpPr/>
            <p:nvPr/>
          </p:nvSpPr>
          <p:spPr>
            <a:xfrm>
              <a:off x="2564" y="394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5" name="Freeform 259">
              <a:extLst>
                <a:ext uri="{FF2B5EF4-FFF2-40B4-BE49-F238E27FC236}">
                  <a16:creationId xmlns:a16="http://schemas.microsoft.com/office/drawing/2014/main" id="{288B0629-DDD1-154A-A59E-1A01EEF022AF}"/>
                </a:ext>
              </a:extLst>
            </p:cNvPr>
            <p:cNvSpPr/>
            <p:nvPr/>
          </p:nvSpPr>
          <p:spPr>
            <a:xfrm>
              <a:off x="2564" y="3944"/>
              <a:ext cx="1196" cy="2516"/>
            </a:xfrm>
            <a:custGeom>
              <a:avLst/>
              <a:gdLst>
                <a:gd name="connsiteX0" fmla="*/ 20573 w 759205"/>
                <a:gd name="connsiteY0" fmla="*/ 1608505 h 1597405"/>
                <a:gd name="connsiteX1" fmla="*/ 768464 w 759205"/>
                <a:gd name="connsiteY1" fmla="*/ 11429 h 1597405"/>
              </a:gdLst>
              <a:ahLst/>
              <a:cxnLst>
                <a:cxn ang="0">
                  <a:pos x="connsiteX0" y="connsiteY0"/>
                </a:cxn>
                <a:cxn ang="0">
                  <a:pos x="connsiteX1" y="connsiteY1"/>
                </a:cxn>
              </a:cxnLst>
              <a:rect l="l" t="t" r="r" b="b"/>
              <a:pathLst>
                <a:path w="759205" h="1597405">
                  <a:moveTo>
                    <a:pt x="20573" y="1608505"/>
                  </a:moveTo>
                  <a:lnTo>
                    <a:pt x="76846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6" name="Freeform 260">
              <a:extLst>
                <a:ext uri="{FF2B5EF4-FFF2-40B4-BE49-F238E27FC236}">
                  <a16:creationId xmlns:a16="http://schemas.microsoft.com/office/drawing/2014/main" id="{440102BF-9522-5141-AE4A-32AB2B8B249F}"/>
                </a:ext>
              </a:extLst>
            </p:cNvPr>
            <p:cNvSpPr/>
            <p:nvPr/>
          </p:nvSpPr>
          <p:spPr>
            <a:xfrm>
              <a:off x="2564" y="4664"/>
              <a:ext cx="1196" cy="1076"/>
            </a:xfrm>
            <a:custGeom>
              <a:avLst/>
              <a:gdLst>
                <a:gd name="connsiteX0" fmla="*/ 20573 w 759205"/>
                <a:gd name="connsiteY0" fmla="*/ 694659 h 683005"/>
                <a:gd name="connsiteX1" fmla="*/ 768464 w 759205"/>
                <a:gd name="connsiteY1" fmla="*/ 11425 h 683005"/>
              </a:gdLst>
              <a:ahLst/>
              <a:cxnLst>
                <a:cxn ang="0">
                  <a:pos x="connsiteX0" y="connsiteY0"/>
                </a:cxn>
                <a:cxn ang="0">
                  <a:pos x="connsiteX1" y="connsiteY1"/>
                </a:cxn>
              </a:cxnLst>
              <a:rect l="l" t="t" r="r" b="b"/>
              <a:pathLst>
                <a:path w="759205" h="683005">
                  <a:moveTo>
                    <a:pt x="20573" y="694659"/>
                  </a:moveTo>
                  <a:lnTo>
                    <a:pt x="768464" y="114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7" name="Freeform 261">
              <a:extLst>
                <a:ext uri="{FF2B5EF4-FFF2-40B4-BE49-F238E27FC236}">
                  <a16:creationId xmlns:a16="http://schemas.microsoft.com/office/drawing/2014/main" id="{35141E40-1290-F542-8F54-68E776DC4AF3}"/>
                </a:ext>
              </a:extLst>
            </p:cNvPr>
            <p:cNvSpPr/>
            <p:nvPr/>
          </p:nvSpPr>
          <p:spPr>
            <a:xfrm>
              <a:off x="2564" y="5364"/>
              <a:ext cx="1196" cy="376"/>
            </a:xfrm>
            <a:custGeom>
              <a:avLst/>
              <a:gdLst>
                <a:gd name="connsiteX0" fmla="*/ 20573 w 759205"/>
                <a:gd name="connsiteY0" fmla="*/ 249542 h 238506"/>
                <a:gd name="connsiteX1" fmla="*/ 768464 w 759205"/>
                <a:gd name="connsiteY1" fmla="*/ 21082 h 238506"/>
              </a:gdLst>
              <a:ahLst/>
              <a:cxnLst>
                <a:cxn ang="0">
                  <a:pos x="connsiteX0" y="connsiteY0"/>
                </a:cxn>
                <a:cxn ang="0">
                  <a:pos x="connsiteX1" y="connsiteY1"/>
                </a:cxn>
              </a:cxnLst>
              <a:rect l="l" t="t" r="r" b="b"/>
              <a:pathLst>
                <a:path w="759205" h="238506">
                  <a:moveTo>
                    <a:pt x="20573" y="249542"/>
                  </a:moveTo>
                  <a:lnTo>
                    <a:pt x="768464"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8" name="Freeform 262">
              <a:extLst>
                <a:ext uri="{FF2B5EF4-FFF2-40B4-BE49-F238E27FC236}">
                  <a16:creationId xmlns:a16="http://schemas.microsoft.com/office/drawing/2014/main" id="{246BA94B-0E0C-1940-9973-019663B2A55D}"/>
                </a:ext>
              </a:extLst>
            </p:cNvPr>
            <p:cNvSpPr/>
            <p:nvPr/>
          </p:nvSpPr>
          <p:spPr>
            <a:xfrm>
              <a:off x="2564" y="572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9" name="Freeform 263">
              <a:extLst>
                <a:ext uri="{FF2B5EF4-FFF2-40B4-BE49-F238E27FC236}">
                  <a16:creationId xmlns:a16="http://schemas.microsoft.com/office/drawing/2014/main" id="{3FAD0466-CE3E-1349-9E76-600D9664AD5B}"/>
                </a:ext>
              </a:extLst>
            </p:cNvPr>
            <p:cNvSpPr/>
            <p:nvPr/>
          </p:nvSpPr>
          <p:spPr>
            <a:xfrm>
              <a:off x="2564" y="5724"/>
              <a:ext cx="1196" cy="1096"/>
            </a:xfrm>
            <a:custGeom>
              <a:avLst/>
              <a:gdLst>
                <a:gd name="connsiteX0" fmla="*/ 20573 w 759205"/>
                <a:gd name="connsiteY0" fmla="*/ 21082 h 695705"/>
                <a:gd name="connsiteX1" fmla="*/ 768464 w 759205"/>
                <a:gd name="connsiteY1" fmla="*/ 704316 h 695705"/>
              </a:gdLst>
              <a:ahLst/>
              <a:cxnLst>
                <a:cxn ang="0">
                  <a:pos x="connsiteX0" y="connsiteY0"/>
                </a:cxn>
                <a:cxn ang="0">
                  <a:pos x="connsiteX1" y="connsiteY1"/>
                </a:cxn>
              </a:cxnLst>
              <a:rect l="l" t="t" r="r" b="b"/>
              <a:pathLst>
                <a:path w="759205" h="695705">
                  <a:moveTo>
                    <a:pt x="20573" y="21082"/>
                  </a:moveTo>
                  <a:lnTo>
                    <a:pt x="768464" y="70431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0" name="Freeform 264">
              <a:extLst>
                <a:ext uri="{FF2B5EF4-FFF2-40B4-BE49-F238E27FC236}">
                  <a16:creationId xmlns:a16="http://schemas.microsoft.com/office/drawing/2014/main" id="{7B320143-0CCA-814E-9C6C-D08538E27F26}"/>
                </a:ext>
              </a:extLst>
            </p:cNvPr>
            <p:cNvSpPr/>
            <p:nvPr/>
          </p:nvSpPr>
          <p:spPr>
            <a:xfrm>
              <a:off x="2564" y="5724"/>
              <a:ext cx="1196" cy="1816"/>
            </a:xfrm>
            <a:custGeom>
              <a:avLst/>
              <a:gdLst>
                <a:gd name="connsiteX0" fmla="*/ 20573 w 759205"/>
                <a:gd name="connsiteY0" fmla="*/ 21082 h 1152905"/>
                <a:gd name="connsiteX1" fmla="*/ 768464 w 759205"/>
                <a:gd name="connsiteY1" fmla="*/ 1159078 h 1152905"/>
              </a:gdLst>
              <a:ahLst/>
              <a:cxnLst>
                <a:cxn ang="0">
                  <a:pos x="connsiteX0" y="connsiteY0"/>
                </a:cxn>
                <a:cxn ang="0">
                  <a:pos x="connsiteX1" y="connsiteY1"/>
                </a:cxn>
              </a:cxnLst>
              <a:rect l="l" t="t" r="r" b="b"/>
              <a:pathLst>
                <a:path w="759205" h="1152905">
                  <a:moveTo>
                    <a:pt x="20573" y="21082"/>
                  </a:moveTo>
                  <a:lnTo>
                    <a:pt x="768464"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1" name="Freeform 265">
              <a:extLst>
                <a:ext uri="{FF2B5EF4-FFF2-40B4-BE49-F238E27FC236}">
                  <a16:creationId xmlns:a16="http://schemas.microsoft.com/office/drawing/2014/main" id="{7C4BFF35-BCA0-EF47-895C-E021106016FC}"/>
                </a:ext>
              </a:extLst>
            </p:cNvPr>
            <p:cNvSpPr/>
            <p:nvPr/>
          </p:nvSpPr>
          <p:spPr>
            <a:xfrm>
              <a:off x="2564" y="6444"/>
              <a:ext cx="1196" cy="1096"/>
            </a:xfrm>
            <a:custGeom>
              <a:avLst/>
              <a:gdLst>
                <a:gd name="connsiteX0" fmla="*/ 20573 w 759205"/>
                <a:gd name="connsiteY0" fmla="*/ 21082 h 695705"/>
                <a:gd name="connsiteX1" fmla="*/ 768464 w 759205"/>
                <a:gd name="connsiteY1" fmla="*/ 702157 h 695705"/>
              </a:gdLst>
              <a:ahLst/>
              <a:cxnLst>
                <a:cxn ang="0">
                  <a:pos x="connsiteX0" y="connsiteY0"/>
                </a:cxn>
                <a:cxn ang="0">
                  <a:pos x="connsiteX1" y="connsiteY1"/>
                </a:cxn>
              </a:cxnLst>
              <a:rect l="l" t="t" r="r" b="b"/>
              <a:pathLst>
                <a:path w="759205" h="695705">
                  <a:moveTo>
                    <a:pt x="20573" y="21082"/>
                  </a:moveTo>
                  <a:lnTo>
                    <a:pt x="768464"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2" name="Freeform 266">
              <a:extLst>
                <a:ext uri="{FF2B5EF4-FFF2-40B4-BE49-F238E27FC236}">
                  <a16:creationId xmlns:a16="http://schemas.microsoft.com/office/drawing/2014/main" id="{ED2EC508-69CF-D64D-A3CD-47F986A8D516}"/>
                </a:ext>
              </a:extLst>
            </p:cNvPr>
            <p:cNvSpPr/>
            <p:nvPr/>
          </p:nvSpPr>
          <p:spPr>
            <a:xfrm>
              <a:off x="2564" y="644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3" name="Freeform 267">
              <a:extLst>
                <a:ext uri="{FF2B5EF4-FFF2-40B4-BE49-F238E27FC236}">
                  <a16:creationId xmlns:a16="http://schemas.microsoft.com/office/drawing/2014/main" id="{1488B899-C715-5147-8D8A-B5D3497E1E9C}"/>
                </a:ext>
              </a:extLst>
            </p:cNvPr>
            <p:cNvSpPr/>
            <p:nvPr/>
          </p:nvSpPr>
          <p:spPr>
            <a:xfrm>
              <a:off x="2564" y="6084"/>
              <a:ext cx="1196" cy="376"/>
            </a:xfrm>
            <a:custGeom>
              <a:avLst/>
              <a:gdLst>
                <a:gd name="connsiteX0" fmla="*/ 20573 w 759205"/>
                <a:gd name="connsiteY0" fmla="*/ 250173 h 238506"/>
                <a:gd name="connsiteX1" fmla="*/ 768464 w 759205"/>
                <a:gd name="connsiteY1" fmla="*/ 19554 h 238506"/>
              </a:gdLst>
              <a:ahLst/>
              <a:cxnLst>
                <a:cxn ang="0">
                  <a:pos x="connsiteX0" y="connsiteY0"/>
                </a:cxn>
                <a:cxn ang="0">
                  <a:pos x="connsiteX1" y="connsiteY1"/>
                </a:cxn>
              </a:cxnLst>
              <a:rect l="l" t="t" r="r" b="b"/>
              <a:pathLst>
                <a:path w="759205" h="238506">
                  <a:moveTo>
                    <a:pt x="20573" y="250173"/>
                  </a:moveTo>
                  <a:lnTo>
                    <a:pt x="768464" y="1955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4" name="Freeform 268">
              <a:extLst>
                <a:ext uri="{FF2B5EF4-FFF2-40B4-BE49-F238E27FC236}">
                  <a16:creationId xmlns:a16="http://schemas.microsoft.com/office/drawing/2014/main" id="{1B7639F3-7D62-6D48-B8DD-3CFEA77E128E}"/>
                </a:ext>
              </a:extLst>
            </p:cNvPr>
            <p:cNvSpPr/>
            <p:nvPr/>
          </p:nvSpPr>
          <p:spPr>
            <a:xfrm>
              <a:off x="2564" y="5364"/>
              <a:ext cx="1196" cy="1096"/>
            </a:xfrm>
            <a:custGeom>
              <a:avLst/>
              <a:gdLst>
                <a:gd name="connsiteX0" fmla="*/ 20573 w 759205"/>
                <a:gd name="connsiteY0" fmla="*/ 706466 h 695705"/>
                <a:gd name="connsiteX1" fmla="*/ 768464 w 759205"/>
                <a:gd name="connsiteY1" fmla="*/ 21085 h 695705"/>
              </a:gdLst>
              <a:ahLst/>
              <a:cxnLst>
                <a:cxn ang="0">
                  <a:pos x="connsiteX0" y="connsiteY0"/>
                </a:cxn>
                <a:cxn ang="0">
                  <a:pos x="connsiteX1" y="connsiteY1"/>
                </a:cxn>
              </a:cxnLst>
              <a:rect l="l" t="t" r="r" b="b"/>
              <a:pathLst>
                <a:path w="759205" h="695705">
                  <a:moveTo>
                    <a:pt x="20573" y="706466"/>
                  </a:moveTo>
                  <a:lnTo>
                    <a:pt x="768464"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5" name="Freeform 269">
              <a:extLst>
                <a:ext uri="{FF2B5EF4-FFF2-40B4-BE49-F238E27FC236}">
                  <a16:creationId xmlns:a16="http://schemas.microsoft.com/office/drawing/2014/main" id="{52FA9225-513C-0841-86B2-6D190757C4E6}"/>
                </a:ext>
              </a:extLst>
            </p:cNvPr>
            <p:cNvSpPr/>
            <p:nvPr/>
          </p:nvSpPr>
          <p:spPr>
            <a:xfrm>
              <a:off x="2564" y="466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6" name="Freeform 270">
              <a:extLst>
                <a:ext uri="{FF2B5EF4-FFF2-40B4-BE49-F238E27FC236}">
                  <a16:creationId xmlns:a16="http://schemas.microsoft.com/office/drawing/2014/main" id="{97DC422A-336E-CC49-9F58-6DCE51029545}"/>
                </a:ext>
              </a:extLst>
            </p:cNvPr>
            <p:cNvSpPr/>
            <p:nvPr/>
          </p:nvSpPr>
          <p:spPr>
            <a:xfrm>
              <a:off x="2564" y="3224"/>
              <a:ext cx="1196" cy="3236"/>
            </a:xfrm>
            <a:custGeom>
              <a:avLst/>
              <a:gdLst>
                <a:gd name="connsiteX0" fmla="*/ 20573 w 759205"/>
                <a:gd name="connsiteY0" fmla="*/ 2066323 h 2054605"/>
                <a:gd name="connsiteX1" fmla="*/ 768464 w 759205"/>
                <a:gd name="connsiteY1" fmla="*/ 14472 h 2054605"/>
              </a:gdLst>
              <a:ahLst/>
              <a:cxnLst>
                <a:cxn ang="0">
                  <a:pos x="connsiteX0" y="connsiteY0"/>
                </a:cxn>
                <a:cxn ang="0">
                  <a:pos x="connsiteX1" y="connsiteY1"/>
                </a:cxn>
              </a:cxnLst>
              <a:rect l="l" t="t" r="r" b="b"/>
              <a:pathLst>
                <a:path w="759205" h="2054605">
                  <a:moveTo>
                    <a:pt x="20573" y="2066323"/>
                  </a:moveTo>
                  <a:lnTo>
                    <a:pt x="768464"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7" name="Freeform 271">
              <a:extLst>
                <a:ext uri="{FF2B5EF4-FFF2-40B4-BE49-F238E27FC236}">
                  <a16:creationId xmlns:a16="http://schemas.microsoft.com/office/drawing/2014/main" id="{FCD46A08-5B8F-E643-B6D3-02B3F4346829}"/>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8" name="Freeform 272">
              <a:extLst>
                <a:ext uri="{FF2B5EF4-FFF2-40B4-BE49-F238E27FC236}">
                  <a16:creationId xmlns:a16="http://schemas.microsoft.com/office/drawing/2014/main" id="{B1F5B733-AAA3-1E4E-AE52-AD73D5C4E789}"/>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 name="connsiteX5" fmla="*/ 20320 w 302006"/>
                <a:gd name="connsiteY5" fmla="*/ 16764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lnTo>
                    <a:pt x="20320" y="167640"/>
                  </a:lnTo>
                  <a:close/>
                </a:path>
              </a:pathLst>
            </a:custGeom>
            <a:solidFill>
              <a:srgbClr val="000073">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9" name="Freeform 273">
              <a:extLst>
                <a:ext uri="{FF2B5EF4-FFF2-40B4-BE49-F238E27FC236}">
                  <a16:creationId xmlns:a16="http://schemas.microsoft.com/office/drawing/2014/main" id="{D6D51905-37AF-D447-9E02-554717580414}"/>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0" name="Freeform 274">
              <a:extLst>
                <a:ext uri="{FF2B5EF4-FFF2-40B4-BE49-F238E27FC236}">
                  <a16:creationId xmlns:a16="http://schemas.microsoft.com/office/drawing/2014/main" id="{179059F0-C4B0-8C4E-A754-2CAD969080F1}"/>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74">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1" name="Freeform 275">
              <a:extLst>
                <a:ext uri="{FF2B5EF4-FFF2-40B4-BE49-F238E27FC236}">
                  <a16:creationId xmlns:a16="http://schemas.microsoft.com/office/drawing/2014/main" id="{50464D58-4A8F-7F46-8CBF-E89D10B271F4}"/>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2" name="Freeform 276">
              <a:extLst>
                <a:ext uri="{FF2B5EF4-FFF2-40B4-BE49-F238E27FC236}">
                  <a16:creationId xmlns:a16="http://schemas.microsoft.com/office/drawing/2014/main" id="{CC04FEE8-63F9-A942-B2B3-CF0600950C69}"/>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3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3" name="Freeform 277">
              <a:extLst>
                <a:ext uri="{FF2B5EF4-FFF2-40B4-BE49-F238E27FC236}">
                  <a16:creationId xmlns:a16="http://schemas.microsoft.com/office/drawing/2014/main" id="{14B1BBED-0DD0-D045-8C5A-C4192305F7AF}"/>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4" name="Freeform 278">
              <a:extLst>
                <a:ext uri="{FF2B5EF4-FFF2-40B4-BE49-F238E27FC236}">
                  <a16:creationId xmlns:a16="http://schemas.microsoft.com/office/drawing/2014/main" id="{0FFFBB0E-F8A1-3548-AAA0-BFA6E2D9DAFD}"/>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 name="connsiteX5" fmla="*/ 20320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lnTo>
                    <a:pt x="20320"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5" name="Freeform 279">
              <a:extLst>
                <a:ext uri="{FF2B5EF4-FFF2-40B4-BE49-F238E27FC236}">
                  <a16:creationId xmlns:a16="http://schemas.microsoft.com/office/drawing/2014/main" id="{93F3455D-BCE2-F244-89D3-125871BB0854}"/>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6" name="Freeform 280">
              <a:extLst>
                <a:ext uri="{FF2B5EF4-FFF2-40B4-BE49-F238E27FC236}">
                  <a16:creationId xmlns:a16="http://schemas.microsoft.com/office/drawing/2014/main" id="{A435A92B-AEF3-4346-BDFC-992042C96770}"/>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4C">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7" name="Freeform 281">
              <a:extLst>
                <a:ext uri="{FF2B5EF4-FFF2-40B4-BE49-F238E27FC236}">
                  <a16:creationId xmlns:a16="http://schemas.microsoft.com/office/drawing/2014/main" id="{128AF2A8-62F4-C04A-8A08-238B967D947A}"/>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8" name="Freeform 282">
              <a:extLst>
                <a:ext uri="{FF2B5EF4-FFF2-40B4-BE49-F238E27FC236}">
                  <a16:creationId xmlns:a16="http://schemas.microsoft.com/office/drawing/2014/main" id="{3E96E842-25F7-7B4F-ADFD-0961F77FB2FB}"/>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D8">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9" name="Freeform 283">
              <a:extLst>
                <a:ext uri="{FF2B5EF4-FFF2-40B4-BE49-F238E27FC236}">
                  <a16:creationId xmlns:a16="http://schemas.microsoft.com/office/drawing/2014/main" id="{DA4EE803-E1F0-B14E-B179-A054736F55A6}"/>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0" name="Freeform 284">
              <a:extLst>
                <a:ext uri="{FF2B5EF4-FFF2-40B4-BE49-F238E27FC236}">
                  <a16:creationId xmlns:a16="http://schemas.microsoft.com/office/drawing/2014/main" id="{6939F825-1221-574B-91BC-6FAF3621EFD6}"/>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 name="connsiteX5" fmla="*/ 20320 w 302006"/>
                <a:gd name="connsiteY5" fmla="*/ 15697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lnTo>
                    <a:pt x="20320" y="156972"/>
                  </a:lnTo>
                  <a:close/>
                </a:path>
              </a:pathLst>
            </a:custGeom>
            <a:solidFill>
              <a:srgbClr val="00004E">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1" name="Freeform 285">
              <a:extLst>
                <a:ext uri="{FF2B5EF4-FFF2-40B4-BE49-F238E27FC236}">
                  <a16:creationId xmlns:a16="http://schemas.microsoft.com/office/drawing/2014/main" id="{D463761C-8D5A-414E-ABD3-7DA0188E2A57}"/>
                </a:ext>
              </a:extLst>
            </p:cNvPr>
            <p:cNvSpPr/>
            <p:nvPr/>
          </p:nvSpPr>
          <p:spPr>
            <a:xfrm>
              <a:off x="4204" y="6444"/>
              <a:ext cx="1196" cy="1096"/>
            </a:xfrm>
            <a:custGeom>
              <a:avLst/>
              <a:gdLst>
                <a:gd name="connsiteX0" fmla="*/ 766429 w 759205"/>
                <a:gd name="connsiteY0" fmla="*/ 21082 h 695705"/>
                <a:gd name="connsiteX1" fmla="*/ 18539 w 759205"/>
                <a:gd name="connsiteY1" fmla="*/ 702157 h 695705"/>
              </a:gdLst>
              <a:ahLst/>
              <a:cxnLst>
                <a:cxn ang="0">
                  <a:pos x="connsiteX0" y="connsiteY0"/>
                </a:cxn>
                <a:cxn ang="0">
                  <a:pos x="connsiteX1" y="connsiteY1"/>
                </a:cxn>
              </a:cxnLst>
              <a:rect l="l" t="t" r="r" b="b"/>
              <a:pathLst>
                <a:path w="759205" h="695705">
                  <a:moveTo>
                    <a:pt x="766429" y="21082"/>
                  </a:moveTo>
                  <a:lnTo>
                    <a:pt x="18539"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2" name="Freeform 286">
              <a:extLst>
                <a:ext uri="{FF2B5EF4-FFF2-40B4-BE49-F238E27FC236}">
                  <a16:creationId xmlns:a16="http://schemas.microsoft.com/office/drawing/2014/main" id="{CC7608F4-38B2-6A49-BCCB-37B17093ECE3}"/>
                </a:ext>
              </a:extLst>
            </p:cNvPr>
            <p:cNvSpPr/>
            <p:nvPr/>
          </p:nvSpPr>
          <p:spPr>
            <a:xfrm>
              <a:off x="4204" y="6444"/>
              <a:ext cx="1196" cy="376"/>
            </a:xfrm>
            <a:custGeom>
              <a:avLst/>
              <a:gdLst>
                <a:gd name="connsiteX0" fmla="*/ 766429 w 759205"/>
                <a:gd name="connsiteY0" fmla="*/ 19558 h 238506"/>
                <a:gd name="connsiteX1" fmla="*/ 18539 w 759205"/>
                <a:gd name="connsiteY1" fmla="*/ 245859 h 238506"/>
              </a:gdLst>
              <a:ahLst/>
              <a:cxnLst>
                <a:cxn ang="0">
                  <a:pos x="connsiteX0" y="connsiteY0"/>
                </a:cxn>
                <a:cxn ang="0">
                  <a:pos x="connsiteX1" y="connsiteY1"/>
                </a:cxn>
              </a:cxnLst>
              <a:rect l="l" t="t" r="r" b="b"/>
              <a:pathLst>
                <a:path w="759205" h="238506">
                  <a:moveTo>
                    <a:pt x="766429" y="19558"/>
                  </a:moveTo>
                  <a:lnTo>
                    <a:pt x="18539"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3" name="Freeform 287">
              <a:extLst>
                <a:ext uri="{FF2B5EF4-FFF2-40B4-BE49-F238E27FC236}">
                  <a16:creationId xmlns:a16="http://schemas.microsoft.com/office/drawing/2014/main" id="{9701FB50-4619-BB40-B49C-2804F1AC1EE6}"/>
                </a:ext>
              </a:extLst>
            </p:cNvPr>
            <p:cNvSpPr/>
            <p:nvPr/>
          </p:nvSpPr>
          <p:spPr>
            <a:xfrm>
              <a:off x="4204" y="6084"/>
              <a:ext cx="1196" cy="376"/>
            </a:xfrm>
            <a:custGeom>
              <a:avLst/>
              <a:gdLst>
                <a:gd name="connsiteX0" fmla="*/ 766429 w 759205"/>
                <a:gd name="connsiteY0" fmla="*/ 247126 h 238506"/>
                <a:gd name="connsiteX1" fmla="*/ 18539 w 759205"/>
                <a:gd name="connsiteY1" fmla="*/ 16507 h 238506"/>
              </a:gdLst>
              <a:ahLst/>
              <a:cxnLst>
                <a:cxn ang="0">
                  <a:pos x="connsiteX0" y="connsiteY0"/>
                </a:cxn>
                <a:cxn ang="0">
                  <a:pos x="connsiteX1" y="connsiteY1"/>
                </a:cxn>
              </a:cxnLst>
              <a:rect l="l" t="t" r="r" b="b"/>
              <a:pathLst>
                <a:path w="759205" h="238506">
                  <a:moveTo>
                    <a:pt x="766429" y="247126"/>
                  </a:moveTo>
                  <a:lnTo>
                    <a:pt x="18539" y="165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4" name="Freeform 288">
              <a:extLst>
                <a:ext uri="{FF2B5EF4-FFF2-40B4-BE49-F238E27FC236}">
                  <a16:creationId xmlns:a16="http://schemas.microsoft.com/office/drawing/2014/main" id="{E0489D8C-0538-9F47-B92F-E0251156CB84}"/>
                </a:ext>
              </a:extLst>
            </p:cNvPr>
            <p:cNvSpPr/>
            <p:nvPr/>
          </p:nvSpPr>
          <p:spPr>
            <a:xfrm>
              <a:off x="4204" y="5364"/>
              <a:ext cx="1196" cy="1096"/>
            </a:xfrm>
            <a:custGeom>
              <a:avLst/>
              <a:gdLst>
                <a:gd name="connsiteX0" fmla="*/ 763382 w 759205"/>
                <a:gd name="connsiteY0" fmla="*/ 706466 h 695705"/>
                <a:gd name="connsiteX1" fmla="*/ 15492 w 759205"/>
                <a:gd name="connsiteY1" fmla="*/ 21085 h 695705"/>
              </a:gdLst>
              <a:ahLst/>
              <a:cxnLst>
                <a:cxn ang="0">
                  <a:pos x="connsiteX0" y="connsiteY0"/>
                </a:cxn>
                <a:cxn ang="0">
                  <a:pos x="connsiteX1" y="connsiteY1"/>
                </a:cxn>
              </a:cxnLst>
              <a:rect l="l" t="t" r="r" b="b"/>
              <a:pathLst>
                <a:path w="759205" h="695705">
                  <a:moveTo>
                    <a:pt x="763382" y="706466"/>
                  </a:moveTo>
                  <a:lnTo>
                    <a:pt x="15492"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5" name="Freeform 289">
              <a:extLst>
                <a:ext uri="{FF2B5EF4-FFF2-40B4-BE49-F238E27FC236}">
                  <a16:creationId xmlns:a16="http://schemas.microsoft.com/office/drawing/2014/main" id="{B9A70DE2-8A82-5241-A8DE-39876549640A}"/>
                </a:ext>
              </a:extLst>
            </p:cNvPr>
            <p:cNvSpPr/>
            <p:nvPr/>
          </p:nvSpPr>
          <p:spPr>
            <a:xfrm>
              <a:off x="4204" y="464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6" name="Freeform 290">
              <a:extLst>
                <a:ext uri="{FF2B5EF4-FFF2-40B4-BE49-F238E27FC236}">
                  <a16:creationId xmlns:a16="http://schemas.microsoft.com/office/drawing/2014/main" id="{225D605E-0632-A341-A1D1-126436CA53B5}"/>
                </a:ext>
              </a:extLst>
            </p:cNvPr>
            <p:cNvSpPr/>
            <p:nvPr/>
          </p:nvSpPr>
          <p:spPr>
            <a:xfrm>
              <a:off x="4204" y="3944"/>
              <a:ext cx="1196" cy="2516"/>
            </a:xfrm>
            <a:custGeom>
              <a:avLst/>
              <a:gdLst>
                <a:gd name="connsiteX0" fmla="*/ 763382 w 759205"/>
                <a:gd name="connsiteY0" fmla="*/ 1606982 h 1597405"/>
                <a:gd name="connsiteX1" fmla="*/ 15492 w 759205"/>
                <a:gd name="connsiteY1" fmla="*/ 9907 h 1597405"/>
              </a:gdLst>
              <a:ahLst/>
              <a:cxnLst>
                <a:cxn ang="0">
                  <a:pos x="connsiteX0" y="connsiteY0"/>
                </a:cxn>
                <a:cxn ang="0">
                  <a:pos x="connsiteX1" y="connsiteY1"/>
                </a:cxn>
              </a:cxnLst>
              <a:rect l="l" t="t" r="r" b="b"/>
              <a:pathLst>
                <a:path w="759205" h="1597405">
                  <a:moveTo>
                    <a:pt x="763382" y="1606982"/>
                  </a:moveTo>
                  <a:lnTo>
                    <a:pt x="15492" y="99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7" name="Freeform 291">
              <a:extLst>
                <a:ext uri="{FF2B5EF4-FFF2-40B4-BE49-F238E27FC236}">
                  <a16:creationId xmlns:a16="http://schemas.microsoft.com/office/drawing/2014/main" id="{9286B25B-4824-454B-819E-331F33C5B829}"/>
                </a:ext>
              </a:extLst>
            </p:cNvPr>
            <p:cNvSpPr/>
            <p:nvPr/>
          </p:nvSpPr>
          <p:spPr>
            <a:xfrm>
              <a:off x="4204" y="3224"/>
              <a:ext cx="1196" cy="3236"/>
            </a:xfrm>
            <a:custGeom>
              <a:avLst/>
              <a:gdLst>
                <a:gd name="connsiteX0" fmla="*/ 763382 w 759205"/>
                <a:gd name="connsiteY0" fmla="*/ 2066323 h 2054605"/>
                <a:gd name="connsiteX1" fmla="*/ 15492 w 759205"/>
                <a:gd name="connsiteY1" fmla="*/ 14472 h 2054605"/>
              </a:gdLst>
              <a:ahLst/>
              <a:cxnLst>
                <a:cxn ang="0">
                  <a:pos x="connsiteX0" y="connsiteY0"/>
                </a:cxn>
                <a:cxn ang="0">
                  <a:pos x="connsiteX1" y="connsiteY1"/>
                </a:cxn>
              </a:cxnLst>
              <a:rect l="l" t="t" r="r" b="b"/>
              <a:pathLst>
                <a:path w="759205" h="2054605">
                  <a:moveTo>
                    <a:pt x="763382" y="2066323"/>
                  </a:moveTo>
                  <a:lnTo>
                    <a:pt x="15492"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8" name="Freeform 292">
              <a:extLst>
                <a:ext uri="{FF2B5EF4-FFF2-40B4-BE49-F238E27FC236}">
                  <a16:creationId xmlns:a16="http://schemas.microsoft.com/office/drawing/2014/main" id="{8F71B3E8-9597-D143-8ADB-BC281D4295F5}"/>
                </a:ext>
              </a:extLst>
            </p:cNvPr>
            <p:cNvSpPr/>
            <p:nvPr/>
          </p:nvSpPr>
          <p:spPr>
            <a:xfrm>
              <a:off x="4204" y="3224"/>
              <a:ext cx="1196" cy="2516"/>
            </a:xfrm>
            <a:custGeom>
              <a:avLst/>
              <a:gdLst>
                <a:gd name="connsiteX0" fmla="*/ 763382 w 759205"/>
                <a:gd name="connsiteY0" fmla="*/ 1609398 h 1597405"/>
                <a:gd name="connsiteX1" fmla="*/ 15492 w 759205"/>
                <a:gd name="connsiteY1" fmla="*/ 14481 h 1597405"/>
              </a:gdLst>
              <a:ahLst/>
              <a:cxnLst>
                <a:cxn ang="0">
                  <a:pos x="connsiteX0" y="connsiteY0"/>
                </a:cxn>
                <a:cxn ang="0">
                  <a:pos x="connsiteX1" y="connsiteY1"/>
                </a:cxn>
              </a:cxnLst>
              <a:rect l="l" t="t" r="r" b="b"/>
              <a:pathLst>
                <a:path w="759205" h="1597405">
                  <a:moveTo>
                    <a:pt x="763382" y="1609398"/>
                  </a:moveTo>
                  <a:lnTo>
                    <a:pt x="15492"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9" name="Freeform 293">
              <a:extLst>
                <a:ext uri="{FF2B5EF4-FFF2-40B4-BE49-F238E27FC236}">
                  <a16:creationId xmlns:a16="http://schemas.microsoft.com/office/drawing/2014/main" id="{5B5B4F74-ED17-3840-A820-98B260B8A894}"/>
                </a:ext>
              </a:extLst>
            </p:cNvPr>
            <p:cNvSpPr/>
            <p:nvPr/>
          </p:nvSpPr>
          <p:spPr>
            <a:xfrm>
              <a:off x="4204" y="392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0" name="Freeform 294">
              <a:extLst>
                <a:ext uri="{FF2B5EF4-FFF2-40B4-BE49-F238E27FC236}">
                  <a16:creationId xmlns:a16="http://schemas.microsoft.com/office/drawing/2014/main" id="{E9BB10B3-40E8-D442-A27A-5A5072AC1FC1}"/>
                </a:ext>
              </a:extLst>
            </p:cNvPr>
            <p:cNvSpPr/>
            <p:nvPr/>
          </p:nvSpPr>
          <p:spPr>
            <a:xfrm>
              <a:off x="4204" y="464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1" name="Freeform 295">
              <a:extLst>
                <a:ext uri="{FF2B5EF4-FFF2-40B4-BE49-F238E27FC236}">
                  <a16:creationId xmlns:a16="http://schemas.microsoft.com/office/drawing/2014/main" id="{5EFBDE2D-84B0-1247-8F8D-36C783E94B91}"/>
                </a:ext>
              </a:extLst>
            </p:cNvPr>
            <p:cNvSpPr/>
            <p:nvPr/>
          </p:nvSpPr>
          <p:spPr>
            <a:xfrm>
              <a:off x="4204" y="5364"/>
              <a:ext cx="1196" cy="376"/>
            </a:xfrm>
            <a:custGeom>
              <a:avLst/>
              <a:gdLst>
                <a:gd name="connsiteX0" fmla="*/ 763382 w 759205"/>
                <a:gd name="connsiteY0" fmla="*/ 249542 h 238506"/>
                <a:gd name="connsiteX1" fmla="*/ 15492 w 759205"/>
                <a:gd name="connsiteY1" fmla="*/ 21082 h 238506"/>
              </a:gdLst>
              <a:ahLst/>
              <a:cxnLst>
                <a:cxn ang="0">
                  <a:pos x="connsiteX0" y="connsiteY0"/>
                </a:cxn>
                <a:cxn ang="0">
                  <a:pos x="connsiteX1" y="connsiteY1"/>
                </a:cxn>
              </a:cxnLst>
              <a:rect l="l" t="t" r="r" b="b"/>
              <a:pathLst>
                <a:path w="759205" h="238506">
                  <a:moveTo>
                    <a:pt x="763382" y="249542"/>
                  </a:moveTo>
                  <a:lnTo>
                    <a:pt x="15492"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2" name="Freeform 296">
              <a:extLst>
                <a:ext uri="{FF2B5EF4-FFF2-40B4-BE49-F238E27FC236}">
                  <a16:creationId xmlns:a16="http://schemas.microsoft.com/office/drawing/2014/main" id="{5F3A41C0-11FD-7A4C-8AD1-799766B4C81E}"/>
                </a:ext>
              </a:extLst>
            </p:cNvPr>
            <p:cNvSpPr/>
            <p:nvPr/>
          </p:nvSpPr>
          <p:spPr>
            <a:xfrm>
              <a:off x="4204" y="5724"/>
              <a:ext cx="1196" cy="376"/>
            </a:xfrm>
            <a:custGeom>
              <a:avLst/>
              <a:gdLst>
                <a:gd name="connsiteX0" fmla="*/ 763382 w 759205"/>
                <a:gd name="connsiteY0" fmla="*/ 19558 h 238506"/>
                <a:gd name="connsiteX1" fmla="*/ 15492 w 759205"/>
                <a:gd name="connsiteY1" fmla="*/ 245859 h 238506"/>
              </a:gdLst>
              <a:ahLst/>
              <a:cxnLst>
                <a:cxn ang="0">
                  <a:pos x="connsiteX0" y="connsiteY0"/>
                </a:cxn>
                <a:cxn ang="0">
                  <a:pos x="connsiteX1" y="connsiteY1"/>
                </a:cxn>
              </a:cxnLst>
              <a:rect l="l" t="t" r="r" b="b"/>
              <a:pathLst>
                <a:path w="759205" h="238506">
                  <a:moveTo>
                    <a:pt x="763382" y="19558"/>
                  </a:moveTo>
                  <a:lnTo>
                    <a:pt x="15492"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3" name="Freeform 297">
              <a:extLst>
                <a:ext uri="{FF2B5EF4-FFF2-40B4-BE49-F238E27FC236}">
                  <a16:creationId xmlns:a16="http://schemas.microsoft.com/office/drawing/2014/main" id="{8B53CA88-3F7F-E040-82FD-55D84DF65373}"/>
                </a:ext>
              </a:extLst>
            </p:cNvPr>
            <p:cNvSpPr/>
            <p:nvPr/>
          </p:nvSpPr>
          <p:spPr>
            <a:xfrm>
              <a:off x="4204" y="5724"/>
              <a:ext cx="1196" cy="1096"/>
            </a:xfrm>
            <a:custGeom>
              <a:avLst/>
              <a:gdLst>
                <a:gd name="connsiteX0" fmla="*/ 766429 w 759205"/>
                <a:gd name="connsiteY0" fmla="*/ 19558 h 695705"/>
                <a:gd name="connsiteX1" fmla="*/ 18539 w 759205"/>
                <a:gd name="connsiteY1" fmla="*/ 702792 h 695705"/>
              </a:gdLst>
              <a:ahLst/>
              <a:cxnLst>
                <a:cxn ang="0">
                  <a:pos x="connsiteX0" y="connsiteY0"/>
                </a:cxn>
                <a:cxn ang="0">
                  <a:pos x="connsiteX1" y="connsiteY1"/>
                </a:cxn>
              </a:cxnLst>
              <a:rect l="l" t="t" r="r" b="b"/>
              <a:pathLst>
                <a:path w="759205" h="695705">
                  <a:moveTo>
                    <a:pt x="766429" y="19558"/>
                  </a:moveTo>
                  <a:lnTo>
                    <a:pt x="18539"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4" name="Freeform 298">
              <a:extLst>
                <a:ext uri="{FF2B5EF4-FFF2-40B4-BE49-F238E27FC236}">
                  <a16:creationId xmlns:a16="http://schemas.microsoft.com/office/drawing/2014/main" id="{8B7DED6D-068E-0D45-B98A-D8B5FE7B58E9}"/>
                </a:ext>
              </a:extLst>
            </p:cNvPr>
            <p:cNvSpPr/>
            <p:nvPr/>
          </p:nvSpPr>
          <p:spPr>
            <a:xfrm>
              <a:off x="4204" y="5724"/>
              <a:ext cx="1196" cy="1816"/>
            </a:xfrm>
            <a:custGeom>
              <a:avLst/>
              <a:gdLst>
                <a:gd name="connsiteX0" fmla="*/ 766429 w 759205"/>
                <a:gd name="connsiteY0" fmla="*/ 21082 h 1152905"/>
                <a:gd name="connsiteX1" fmla="*/ 18539 w 759205"/>
                <a:gd name="connsiteY1" fmla="*/ 1159078 h 1152905"/>
              </a:gdLst>
              <a:ahLst/>
              <a:cxnLst>
                <a:cxn ang="0">
                  <a:pos x="connsiteX0" y="connsiteY0"/>
                </a:cxn>
                <a:cxn ang="0">
                  <a:pos x="connsiteX1" y="connsiteY1"/>
                </a:cxn>
              </a:cxnLst>
              <a:rect l="l" t="t" r="r" b="b"/>
              <a:pathLst>
                <a:path w="759205" h="1152905">
                  <a:moveTo>
                    <a:pt x="766429" y="21082"/>
                  </a:moveTo>
                  <a:lnTo>
                    <a:pt x="18539"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5" name="Freeform 299">
              <a:extLst>
                <a:ext uri="{FF2B5EF4-FFF2-40B4-BE49-F238E27FC236}">
                  <a16:creationId xmlns:a16="http://schemas.microsoft.com/office/drawing/2014/main" id="{263C3AD7-2CDD-0E42-A3A1-7974579EB68C}"/>
                </a:ext>
              </a:extLst>
            </p:cNvPr>
            <p:cNvSpPr/>
            <p:nvPr/>
          </p:nvSpPr>
          <p:spPr>
            <a:xfrm>
              <a:off x="4204" y="5024"/>
              <a:ext cx="1196" cy="2516"/>
            </a:xfrm>
            <a:custGeom>
              <a:avLst/>
              <a:gdLst>
                <a:gd name="connsiteX0" fmla="*/ 766429 w 759205"/>
                <a:gd name="connsiteY0" fmla="*/ 9906 h 1597405"/>
                <a:gd name="connsiteX1" fmla="*/ 18539 w 759205"/>
                <a:gd name="connsiteY1" fmla="*/ 1604822 h 1597405"/>
              </a:gdLst>
              <a:ahLst/>
              <a:cxnLst>
                <a:cxn ang="0">
                  <a:pos x="connsiteX0" y="connsiteY0"/>
                </a:cxn>
                <a:cxn ang="0">
                  <a:pos x="connsiteX1" y="connsiteY1"/>
                </a:cxn>
              </a:cxnLst>
              <a:rect l="l" t="t" r="r" b="b"/>
              <a:pathLst>
                <a:path w="759205" h="1597405">
                  <a:moveTo>
                    <a:pt x="766429" y="9906"/>
                  </a:moveTo>
                  <a:lnTo>
                    <a:pt x="18539"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6" name="Freeform 300">
              <a:extLst>
                <a:ext uri="{FF2B5EF4-FFF2-40B4-BE49-F238E27FC236}">
                  <a16:creationId xmlns:a16="http://schemas.microsoft.com/office/drawing/2014/main" id="{F766B648-DF1E-F044-8CEE-EC27B4C90D07}"/>
                </a:ext>
              </a:extLst>
            </p:cNvPr>
            <p:cNvSpPr/>
            <p:nvPr/>
          </p:nvSpPr>
          <p:spPr>
            <a:xfrm>
              <a:off x="4204" y="500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7" name="Freeform 301">
              <a:extLst>
                <a:ext uri="{FF2B5EF4-FFF2-40B4-BE49-F238E27FC236}">
                  <a16:creationId xmlns:a16="http://schemas.microsoft.com/office/drawing/2014/main" id="{12194573-A224-C44A-950E-634830DB9A1B}"/>
                </a:ext>
              </a:extLst>
            </p:cNvPr>
            <p:cNvSpPr/>
            <p:nvPr/>
          </p:nvSpPr>
          <p:spPr>
            <a:xfrm>
              <a:off x="4204" y="4284"/>
              <a:ext cx="1196" cy="2536"/>
            </a:xfrm>
            <a:custGeom>
              <a:avLst/>
              <a:gdLst>
                <a:gd name="connsiteX0" fmla="*/ 763382 w 759205"/>
                <a:gd name="connsiteY0" fmla="*/ 19558 h 1610105"/>
                <a:gd name="connsiteX1" fmla="*/ 15492 w 759205"/>
                <a:gd name="connsiteY1" fmla="*/ 1616633 h 1610105"/>
              </a:gdLst>
              <a:ahLst/>
              <a:cxnLst>
                <a:cxn ang="0">
                  <a:pos x="connsiteX0" y="connsiteY0"/>
                </a:cxn>
                <a:cxn ang="0">
                  <a:pos x="connsiteX1" y="connsiteY1"/>
                </a:cxn>
              </a:cxnLst>
              <a:rect l="l" t="t" r="r" b="b"/>
              <a:pathLst>
                <a:path w="759205" h="1610105">
                  <a:moveTo>
                    <a:pt x="763382" y="19558"/>
                  </a:moveTo>
                  <a:lnTo>
                    <a:pt x="15492" y="161663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8" name="Freeform 302">
              <a:extLst>
                <a:ext uri="{FF2B5EF4-FFF2-40B4-BE49-F238E27FC236}">
                  <a16:creationId xmlns:a16="http://schemas.microsoft.com/office/drawing/2014/main" id="{05950D53-BCDD-FA4C-9617-D3B94345843A}"/>
                </a:ext>
              </a:extLst>
            </p:cNvPr>
            <p:cNvSpPr/>
            <p:nvPr/>
          </p:nvSpPr>
          <p:spPr>
            <a:xfrm>
              <a:off x="4204" y="5004"/>
              <a:ext cx="1196" cy="1096"/>
            </a:xfrm>
            <a:custGeom>
              <a:avLst/>
              <a:gdLst>
                <a:gd name="connsiteX0" fmla="*/ 763382 w 759205"/>
                <a:gd name="connsiteY0" fmla="*/ 19558 h 695705"/>
                <a:gd name="connsiteX1" fmla="*/ 15492 w 759205"/>
                <a:gd name="connsiteY1" fmla="*/ 702792 h 695705"/>
              </a:gdLst>
              <a:ahLst/>
              <a:cxnLst>
                <a:cxn ang="0">
                  <a:pos x="connsiteX0" y="connsiteY0"/>
                </a:cxn>
                <a:cxn ang="0">
                  <a:pos x="connsiteX1" y="connsiteY1"/>
                </a:cxn>
              </a:cxnLst>
              <a:rect l="l" t="t" r="r" b="b"/>
              <a:pathLst>
                <a:path w="759205" h="695705">
                  <a:moveTo>
                    <a:pt x="763382" y="19558"/>
                  </a:moveTo>
                  <a:lnTo>
                    <a:pt x="15492"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9" name="Freeform 303">
              <a:extLst>
                <a:ext uri="{FF2B5EF4-FFF2-40B4-BE49-F238E27FC236}">
                  <a16:creationId xmlns:a16="http://schemas.microsoft.com/office/drawing/2014/main" id="{91D773A0-8C83-AF4B-A4CA-83FB5A468B8A}"/>
                </a:ext>
              </a:extLst>
            </p:cNvPr>
            <p:cNvSpPr/>
            <p:nvPr/>
          </p:nvSpPr>
          <p:spPr>
            <a:xfrm>
              <a:off x="4204" y="5024"/>
              <a:ext cx="1196" cy="356"/>
            </a:xfrm>
            <a:custGeom>
              <a:avLst/>
              <a:gdLst>
                <a:gd name="connsiteX0" fmla="*/ 763382 w 759205"/>
                <a:gd name="connsiteY0" fmla="*/ 9906 h 225806"/>
                <a:gd name="connsiteX1" fmla="*/ 15492 w 759205"/>
                <a:gd name="connsiteY1" fmla="*/ 238366 h 225806"/>
              </a:gdLst>
              <a:ahLst/>
              <a:cxnLst>
                <a:cxn ang="0">
                  <a:pos x="connsiteX0" y="connsiteY0"/>
                </a:cxn>
                <a:cxn ang="0">
                  <a:pos x="connsiteX1" y="connsiteY1"/>
                </a:cxn>
              </a:cxnLst>
              <a:rect l="l" t="t" r="r" b="b"/>
              <a:pathLst>
                <a:path w="759205" h="225806">
                  <a:moveTo>
                    <a:pt x="763382" y="9906"/>
                  </a:moveTo>
                  <a:lnTo>
                    <a:pt x="15492"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0" name="Freeform 304">
              <a:extLst>
                <a:ext uri="{FF2B5EF4-FFF2-40B4-BE49-F238E27FC236}">
                  <a16:creationId xmlns:a16="http://schemas.microsoft.com/office/drawing/2014/main" id="{7EA4040A-4811-E74C-A401-6AE3012176A6}"/>
                </a:ext>
              </a:extLst>
            </p:cNvPr>
            <p:cNvSpPr/>
            <p:nvPr/>
          </p:nvSpPr>
          <p:spPr>
            <a:xfrm>
              <a:off x="4204" y="464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1" name="Freeform 305">
              <a:extLst>
                <a:ext uri="{FF2B5EF4-FFF2-40B4-BE49-F238E27FC236}">
                  <a16:creationId xmlns:a16="http://schemas.microsoft.com/office/drawing/2014/main" id="{803C77EF-F991-F044-80CE-64197159EB94}"/>
                </a:ext>
              </a:extLst>
            </p:cNvPr>
            <p:cNvSpPr/>
            <p:nvPr/>
          </p:nvSpPr>
          <p:spPr>
            <a:xfrm>
              <a:off x="4204" y="392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2" name="Freeform 306">
              <a:extLst>
                <a:ext uri="{FF2B5EF4-FFF2-40B4-BE49-F238E27FC236}">
                  <a16:creationId xmlns:a16="http://schemas.microsoft.com/office/drawing/2014/main" id="{92014C36-0E42-C346-87B7-9BFB1F0BC9C0}"/>
                </a:ext>
              </a:extLst>
            </p:cNvPr>
            <p:cNvSpPr/>
            <p:nvPr/>
          </p:nvSpPr>
          <p:spPr>
            <a:xfrm>
              <a:off x="4204" y="3224"/>
              <a:ext cx="1196" cy="1796"/>
            </a:xfrm>
            <a:custGeom>
              <a:avLst/>
              <a:gdLst>
                <a:gd name="connsiteX0" fmla="*/ 763382 w 759205"/>
                <a:gd name="connsiteY0" fmla="*/ 1152475 h 1140205"/>
                <a:gd name="connsiteX1" fmla="*/ 15492 w 759205"/>
                <a:gd name="connsiteY1" fmla="*/ 14479 h 1140205"/>
              </a:gdLst>
              <a:ahLst/>
              <a:cxnLst>
                <a:cxn ang="0">
                  <a:pos x="connsiteX0" y="connsiteY0"/>
                </a:cxn>
                <a:cxn ang="0">
                  <a:pos x="connsiteX1" y="connsiteY1"/>
                </a:cxn>
              </a:cxnLst>
              <a:rect l="l" t="t" r="r" b="b"/>
              <a:pathLst>
                <a:path w="759205" h="1140205">
                  <a:moveTo>
                    <a:pt x="763382" y="1152475"/>
                  </a:moveTo>
                  <a:lnTo>
                    <a:pt x="15492"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3" name="Freeform 307">
              <a:extLst>
                <a:ext uri="{FF2B5EF4-FFF2-40B4-BE49-F238E27FC236}">
                  <a16:creationId xmlns:a16="http://schemas.microsoft.com/office/drawing/2014/main" id="{BC85EAD9-E700-B545-B8B6-BEAD5CB8DBA6}"/>
                </a:ext>
              </a:extLst>
            </p:cNvPr>
            <p:cNvSpPr/>
            <p:nvPr/>
          </p:nvSpPr>
          <p:spPr>
            <a:xfrm>
              <a:off x="4204" y="3224"/>
              <a:ext cx="1196" cy="1076"/>
            </a:xfrm>
            <a:custGeom>
              <a:avLst/>
              <a:gdLst>
                <a:gd name="connsiteX0" fmla="*/ 763382 w 759205"/>
                <a:gd name="connsiteY0" fmla="*/ 695552 h 683005"/>
                <a:gd name="connsiteX1" fmla="*/ 15492 w 759205"/>
                <a:gd name="connsiteY1" fmla="*/ 14477 h 683005"/>
              </a:gdLst>
              <a:ahLst/>
              <a:cxnLst>
                <a:cxn ang="0">
                  <a:pos x="connsiteX0" y="connsiteY0"/>
                </a:cxn>
                <a:cxn ang="0">
                  <a:pos x="connsiteX1" y="connsiteY1"/>
                </a:cxn>
              </a:cxnLst>
              <a:rect l="l" t="t" r="r" b="b"/>
              <a:pathLst>
                <a:path w="759205" h="683005">
                  <a:moveTo>
                    <a:pt x="763382" y="695552"/>
                  </a:moveTo>
                  <a:lnTo>
                    <a:pt x="15492"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4" name="Freeform 308">
              <a:extLst>
                <a:ext uri="{FF2B5EF4-FFF2-40B4-BE49-F238E27FC236}">
                  <a16:creationId xmlns:a16="http://schemas.microsoft.com/office/drawing/2014/main" id="{51DAA659-9F2F-254F-BDEF-CC12A1720414}"/>
                </a:ext>
              </a:extLst>
            </p:cNvPr>
            <p:cNvSpPr/>
            <p:nvPr/>
          </p:nvSpPr>
          <p:spPr>
            <a:xfrm>
              <a:off x="4204" y="392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5" name="Freeform 309">
              <a:extLst>
                <a:ext uri="{FF2B5EF4-FFF2-40B4-BE49-F238E27FC236}">
                  <a16:creationId xmlns:a16="http://schemas.microsoft.com/office/drawing/2014/main" id="{15291403-6D67-AD46-A0B9-3C5C444FD57E}"/>
                </a:ext>
              </a:extLst>
            </p:cNvPr>
            <p:cNvSpPr/>
            <p:nvPr/>
          </p:nvSpPr>
          <p:spPr>
            <a:xfrm>
              <a:off x="4204" y="4284"/>
              <a:ext cx="1196" cy="376"/>
            </a:xfrm>
            <a:custGeom>
              <a:avLst/>
              <a:gdLst>
                <a:gd name="connsiteX0" fmla="*/ 763382 w 759205"/>
                <a:gd name="connsiteY0" fmla="*/ 19558 h 238506"/>
                <a:gd name="connsiteX1" fmla="*/ 15492 w 759205"/>
                <a:gd name="connsiteY1" fmla="*/ 250177 h 238506"/>
              </a:gdLst>
              <a:ahLst/>
              <a:cxnLst>
                <a:cxn ang="0">
                  <a:pos x="connsiteX0" y="connsiteY0"/>
                </a:cxn>
                <a:cxn ang="0">
                  <a:pos x="connsiteX1" y="connsiteY1"/>
                </a:cxn>
              </a:cxnLst>
              <a:rect l="l" t="t" r="r" b="b"/>
              <a:pathLst>
                <a:path w="759205" h="238506">
                  <a:moveTo>
                    <a:pt x="763382" y="19558"/>
                  </a:moveTo>
                  <a:lnTo>
                    <a:pt x="15492" y="2501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6" name="Freeform 310">
              <a:extLst>
                <a:ext uri="{FF2B5EF4-FFF2-40B4-BE49-F238E27FC236}">
                  <a16:creationId xmlns:a16="http://schemas.microsoft.com/office/drawing/2014/main" id="{353BDDEE-65DB-D147-90C2-740F58C0C9CA}"/>
                </a:ext>
              </a:extLst>
            </p:cNvPr>
            <p:cNvSpPr/>
            <p:nvPr/>
          </p:nvSpPr>
          <p:spPr>
            <a:xfrm>
              <a:off x="4204" y="4304"/>
              <a:ext cx="1196" cy="1076"/>
            </a:xfrm>
            <a:custGeom>
              <a:avLst/>
              <a:gdLst>
                <a:gd name="connsiteX0" fmla="*/ 763382 w 759205"/>
                <a:gd name="connsiteY0" fmla="*/ 9906 h 683005"/>
                <a:gd name="connsiteX1" fmla="*/ 15492 w 759205"/>
                <a:gd name="connsiteY1" fmla="*/ 695287 h 683005"/>
              </a:gdLst>
              <a:ahLst/>
              <a:cxnLst>
                <a:cxn ang="0">
                  <a:pos x="connsiteX0" y="connsiteY0"/>
                </a:cxn>
                <a:cxn ang="0">
                  <a:pos x="connsiteX1" y="connsiteY1"/>
                </a:cxn>
              </a:cxnLst>
              <a:rect l="l" t="t" r="r" b="b"/>
              <a:pathLst>
                <a:path w="759205" h="683005">
                  <a:moveTo>
                    <a:pt x="763382" y="9906"/>
                  </a:moveTo>
                  <a:lnTo>
                    <a:pt x="15492"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7" name="Freeform 311">
              <a:extLst>
                <a:ext uri="{FF2B5EF4-FFF2-40B4-BE49-F238E27FC236}">
                  <a16:creationId xmlns:a16="http://schemas.microsoft.com/office/drawing/2014/main" id="{52A26C27-81E4-CA47-8479-F53CCAFE8278}"/>
                </a:ext>
              </a:extLst>
            </p:cNvPr>
            <p:cNvSpPr/>
            <p:nvPr/>
          </p:nvSpPr>
          <p:spPr>
            <a:xfrm>
              <a:off x="4204" y="428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8" name="Freeform 312">
              <a:extLst>
                <a:ext uri="{FF2B5EF4-FFF2-40B4-BE49-F238E27FC236}">
                  <a16:creationId xmlns:a16="http://schemas.microsoft.com/office/drawing/2014/main" id="{C2A392CA-26D2-E447-AC1A-DB1B885B94E6}"/>
                </a:ext>
              </a:extLst>
            </p:cNvPr>
            <p:cNvSpPr/>
            <p:nvPr/>
          </p:nvSpPr>
          <p:spPr>
            <a:xfrm>
              <a:off x="4204" y="4304"/>
              <a:ext cx="1196" cy="3236"/>
            </a:xfrm>
            <a:custGeom>
              <a:avLst/>
              <a:gdLst>
                <a:gd name="connsiteX0" fmla="*/ 763382 w 759205"/>
                <a:gd name="connsiteY0" fmla="*/ 9906 h 2054605"/>
                <a:gd name="connsiteX1" fmla="*/ 15492 w 759205"/>
                <a:gd name="connsiteY1" fmla="*/ 2061756 h 2054605"/>
              </a:gdLst>
              <a:ahLst/>
              <a:cxnLst>
                <a:cxn ang="0">
                  <a:pos x="connsiteX0" y="connsiteY0"/>
                </a:cxn>
                <a:cxn ang="0">
                  <a:pos x="connsiteX1" y="connsiteY1"/>
                </a:cxn>
              </a:cxnLst>
              <a:rect l="l" t="t" r="r" b="b"/>
              <a:pathLst>
                <a:path w="759205" h="2054605">
                  <a:moveTo>
                    <a:pt x="763382" y="9906"/>
                  </a:moveTo>
                  <a:lnTo>
                    <a:pt x="15492"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19" name="组合 518">
              <a:extLst>
                <a:ext uri="{FF2B5EF4-FFF2-40B4-BE49-F238E27FC236}">
                  <a16:creationId xmlns:a16="http://schemas.microsoft.com/office/drawing/2014/main" id="{8BA4E7C0-74C6-E947-AAB6-D743C4AE9476}"/>
                </a:ext>
              </a:extLst>
            </p:cNvPr>
            <p:cNvGrpSpPr/>
            <p:nvPr/>
          </p:nvGrpSpPr>
          <p:grpSpPr>
            <a:xfrm>
              <a:off x="7200" y="5322"/>
              <a:ext cx="1016" cy="136"/>
              <a:chOff x="5844" y="4244"/>
              <a:chExt cx="1016" cy="136"/>
            </a:xfrm>
          </p:grpSpPr>
          <p:sp>
            <p:nvSpPr>
              <p:cNvPr id="534" name="Freeform 313">
                <a:extLst>
                  <a:ext uri="{FF2B5EF4-FFF2-40B4-BE49-F238E27FC236}">
                    <a16:creationId xmlns:a16="http://schemas.microsoft.com/office/drawing/2014/main" id="{DF6F0784-AA0A-F241-BA52-CF60242FC2B0}"/>
                  </a:ext>
                </a:extLst>
              </p:cNvPr>
              <p:cNvSpPr/>
              <p:nvPr/>
            </p:nvSpPr>
            <p:spPr>
              <a:xfrm>
                <a:off x="5844" y="4304"/>
                <a:ext cx="916" cy="36"/>
              </a:xfrm>
              <a:custGeom>
                <a:avLst/>
                <a:gdLst>
                  <a:gd name="connsiteX0" fmla="*/ 18034 w 581405"/>
                  <a:gd name="connsiteY0" fmla="*/ 11429 h 22605"/>
                  <a:gd name="connsiteX1" fmla="*/ 590347 w 581405"/>
                  <a:gd name="connsiteY1" fmla="*/ 11429 h 22605"/>
                </a:gdLst>
                <a:ahLst/>
                <a:cxnLst>
                  <a:cxn ang="0">
                    <a:pos x="connsiteX0" y="connsiteY0"/>
                  </a:cxn>
                  <a:cxn ang="0">
                    <a:pos x="connsiteX1" y="connsiteY1"/>
                  </a:cxn>
                </a:cxnLst>
                <a:rect l="l" t="t" r="r" b="b"/>
                <a:pathLst>
                  <a:path w="581405" h="22605">
                    <a:moveTo>
                      <a:pt x="18034" y="11429"/>
                    </a:moveTo>
                    <a:lnTo>
                      <a:pt x="590347"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5" name="Freeform 314">
                <a:extLst>
                  <a:ext uri="{FF2B5EF4-FFF2-40B4-BE49-F238E27FC236}">
                    <a16:creationId xmlns:a16="http://schemas.microsoft.com/office/drawing/2014/main" id="{5C07D03A-AC11-6F4C-8662-3805DABEF968}"/>
                  </a:ext>
                </a:extLst>
              </p:cNvPr>
              <p:cNvSpPr/>
              <p:nvPr/>
            </p:nvSpPr>
            <p:spPr>
              <a:xfrm>
                <a:off x="6724" y="4244"/>
                <a:ext cx="136" cy="136"/>
              </a:xfrm>
              <a:custGeom>
                <a:avLst/>
                <a:gdLst>
                  <a:gd name="connsiteX0" fmla="*/ 18849 w 86105"/>
                  <a:gd name="connsiteY0" fmla="*/ 11427 h 86105"/>
                  <a:gd name="connsiteX1" fmla="*/ 95049 w 86105"/>
                  <a:gd name="connsiteY1" fmla="*/ 49527 h 86105"/>
                  <a:gd name="connsiteX2" fmla="*/ 18849 w 86105"/>
                  <a:gd name="connsiteY2" fmla="*/ 87627 h 86105"/>
                  <a:gd name="connsiteX3" fmla="*/ 18849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8849" y="11427"/>
                    </a:moveTo>
                    <a:lnTo>
                      <a:pt x="95049" y="49527"/>
                    </a:lnTo>
                    <a:lnTo>
                      <a:pt x="18849" y="87627"/>
                    </a:lnTo>
                    <a:lnTo>
                      <a:pt x="18849"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20" name="Freeform 317">
              <a:extLst>
                <a:ext uri="{FF2B5EF4-FFF2-40B4-BE49-F238E27FC236}">
                  <a16:creationId xmlns:a16="http://schemas.microsoft.com/office/drawing/2014/main" id="{A4313DA6-954E-254C-9609-07F32F0DE2CF}"/>
                </a:ext>
              </a:extLst>
            </p:cNvPr>
            <p:cNvSpPr/>
            <p:nvPr/>
          </p:nvSpPr>
          <p:spPr>
            <a:xfrm rot="20580000">
              <a:off x="5844" y="5611"/>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1" name="Freeform 319">
              <a:extLst>
                <a:ext uri="{FF2B5EF4-FFF2-40B4-BE49-F238E27FC236}">
                  <a16:creationId xmlns:a16="http://schemas.microsoft.com/office/drawing/2014/main" id="{DDB6E675-4BB0-3C46-A1D6-F3FDAD5A4A2F}"/>
                </a:ext>
              </a:extLst>
            </p:cNvPr>
            <p:cNvSpPr/>
            <p:nvPr/>
          </p:nvSpPr>
          <p:spPr>
            <a:xfrm rot="19200000">
              <a:off x="5599" y="5841"/>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2" name="Freeform 321">
              <a:extLst>
                <a:ext uri="{FF2B5EF4-FFF2-40B4-BE49-F238E27FC236}">
                  <a16:creationId xmlns:a16="http://schemas.microsoft.com/office/drawing/2014/main" id="{DE4A9212-8848-6644-8E1B-C992D10C699D}"/>
                </a:ext>
              </a:extLst>
            </p:cNvPr>
            <p:cNvSpPr/>
            <p:nvPr/>
          </p:nvSpPr>
          <p:spPr>
            <a:xfrm>
              <a:off x="1104" y="4304"/>
              <a:ext cx="916" cy="36"/>
            </a:xfrm>
            <a:custGeom>
              <a:avLst/>
              <a:gdLst>
                <a:gd name="connsiteX0" fmla="*/ 13461 w 581405"/>
                <a:gd name="connsiteY0" fmla="*/ 14477 h 22605"/>
                <a:gd name="connsiteX1" fmla="*/ 585774 w 581405"/>
                <a:gd name="connsiteY1" fmla="*/ 14477 h 22605"/>
              </a:gdLst>
              <a:ahLst/>
              <a:cxnLst>
                <a:cxn ang="0">
                  <a:pos x="connsiteX0" y="connsiteY0"/>
                </a:cxn>
                <a:cxn ang="0">
                  <a:pos x="connsiteX1" y="connsiteY1"/>
                </a:cxn>
              </a:cxnLst>
              <a:rect l="l" t="t" r="r" b="b"/>
              <a:pathLst>
                <a:path w="581405" h="22605">
                  <a:moveTo>
                    <a:pt x="13461" y="14477"/>
                  </a:moveTo>
                  <a:lnTo>
                    <a:pt x="58577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3" name="Freeform 322">
              <a:extLst>
                <a:ext uri="{FF2B5EF4-FFF2-40B4-BE49-F238E27FC236}">
                  <a16:creationId xmlns:a16="http://schemas.microsoft.com/office/drawing/2014/main" id="{863F16F3-CEE4-5A4D-9CE0-08DD1E44EA83}"/>
                </a:ext>
              </a:extLst>
            </p:cNvPr>
            <p:cNvSpPr/>
            <p:nvPr/>
          </p:nvSpPr>
          <p:spPr>
            <a:xfrm>
              <a:off x="1984" y="4244"/>
              <a:ext cx="136" cy="136"/>
            </a:xfrm>
            <a:custGeom>
              <a:avLst/>
              <a:gdLst>
                <a:gd name="connsiteX0" fmla="*/ 14277 w 86105"/>
                <a:gd name="connsiteY0" fmla="*/ 14475 h 86105"/>
                <a:gd name="connsiteX1" fmla="*/ 90477 w 86105"/>
                <a:gd name="connsiteY1" fmla="*/ 52575 h 86105"/>
                <a:gd name="connsiteX2" fmla="*/ 14277 w 86105"/>
                <a:gd name="connsiteY2" fmla="*/ 90675 h 86105"/>
                <a:gd name="connsiteX3" fmla="*/ 14277 w 86105"/>
                <a:gd name="connsiteY3" fmla="*/ 14475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4475"/>
                  </a:moveTo>
                  <a:lnTo>
                    <a:pt x="90477" y="52575"/>
                  </a:lnTo>
                  <a:lnTo>
                    <a:pt x="14277" y="90675"/>
                  </a:lnTo>
                  <a:lnTo>
                    <a:pt x="14277" y="14475"/>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4" name="Freeform 323">
              <a:extLst>
                <a:ext uri="{FF2B5EF4-FFF2-40B4-BE49-F238E27FC236}">
                  <a16:creationId xmlns:a16="http://schemas.microsoft.com/office/drawing/2014/main" id="{366FC31A-3A30-3D4C-9041-3A8661B2DCD2}"/>
                </a:ext>
              </a:extLst>
            </p:cNvPr>
            <p:cNvSpPr/>
            <p:nvPr/>
          </p:nvSpPr>
          <p:spPr>
            <a:xfrm>
              <a:off x="1104" y="502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5" name="Freeform 324">
              <a:extLst>
                <a:ext uri="{FF2B5EF4-FFF2-40B4-BE49-F238E27FC236}">
                  <a16:creationId xmlns:a16="http://schemas.microsoft.com/office/drawing/2014/main" id="{23D27C68-92E7-8045-B9A7-9F82A57EFA5C}"/>
                </a:ext>
              </a:extLst>
            </p:cNvPr>
            <p:cNvSpPr/>
            <p:nvPr/>
          </p:nvSpPr>
          <p:spPr>
            <a:xfrm>
              <a:off x="1984" y="496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6" name="Freeform 325">
              <a:extLst>
                <a:ext uri="{FF2B5EF4-FFF2-40B4-BE49-F238E27FC236}">
                  <a16:creationId xmlns:a16="http://schemas.microsoft.com/office/drawing/2014/main" id="{26EF7FD5-3A3E-4B4B-8599-905F87ABB448}"/>
                </a:ext>
              </a:extLst>
            </p:cNvPr>
            <p:cNvSpPr/>
            <p:nvPr/>
          </p:nvSpPr>
          <p:spPr>
            <a:xfrm>
              <a:off x="1104" y="574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7" name="Freeform 326">
              <a:extLst>
                <a:ext uri="{FF2B5EF4-FFF2-40B4-BE49-F238E27FC236}">
                  <a16:creationId xmlns:a16="http://schemas.microsoft.com/office/drawing/2014/main" id="{5F98FA04-DFE1-514B-B40C-91464CD51D91}"/>
                </a:ext>
              </a:extLst>
            </p:cNvPr>
            <p:cNvSpPr/>
            <p:nvPr/>
          </p:nvSpPr>
          <p:spPr>
            <a:xfrm>
              <a:off x="1984" y="568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8" name="Freeform 327">
              <a:extLst>
                <a:ext uri="{FF2B5EF4-FFF2-40B4-BE49-F238E27FC236}">
                  <a16:creationId xmlns:a16="http://schemas.microsoft.com/office/drawing/2014/main" id="{E44F38A9-FD6B-D340-B761-F5F23F4BF2B1}"/>
                </a:ext>
              </a:extLst>
            </p:cNvPr>
            <p:cNvSpPr/>
            <p:nvPr/>
          </p:nvSpPr>
          <p:spPr>
            <a:xfrm>
              <a:off x="1104" y="6464"/>
              <a:ext cx="916" cy="36"/>
            </a:xfrm>
            <a:custGeom>
              <a:avLst/>
              <a:gdLst>
                <a:gd name="connsiteX0" fmla="*/ 13461 w 581405"/>
                <a:gd name="connsiteY0" fmla="*/ 9905 h 22605"/>
                <a:gd name="connsiteX1" fmla="*/ 585774 w 581405"/>
                <a:gd name="connsiteY1" fmla="*/ 9905 h 22605"/>
              </a:gdLst>
              <a:ahLst/>
              <a:cxnLst>
                <a:cxn ang="0">
                  <a:pos x="connsiteX0" y="connsiteY0"/>
                </a:cxn>
                <a:cxn ang="0">
                  <a:pos x="connsiteX1" y="connsiteY1"/>
                </a:cxn>
              </a:cxnLst>
              <a:rect l="l" t="t" r="r" b="b"/>
              <a:pathLst>
                <a:path w="581405" h="22605">
                  <a:moveTo>
                    <a:pt x="13461" y="9905"/>
                  </a:moveTo>
                  <a:lnTo>
                    <a:pt x="585774" y="990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9" name="Freeform 328">
              <a:extLst>
                <a:ext uri="{FF2B5EF4-FFF2-40B4-BE49-F238E27FC236}">
                  <a16:creationId xmlns:a16="http://schemas.microsoft.com/office/drawing/2014/main" id="{E8D3A076-C7DB-0743-B972-F22718D9B952}"/>
                </a:ext>
              </a:extLst>
            </p:cNvPr>
            <p:cNvSpPr/>
            <p:nvPr/>
          </p:nvSpPr>
          <p:spPr>
            <a:xfrm>
              <a:off x="1984" y="6384"/>
              <a:ext cx="136" cy="136"/>
            </a:xfrm>
            <a:custGeom>
              <a:avLst/>
              <a:gdLst>
                <a:gd name="connsiteX0" fmla="*/ 14277 w 86105"/>
                <a:gd name="connsiteY0" fmla="*/ 22603 h 86105"/>
                <a:gd name="connsiteX1" fmla="*/ 90477 w 86105"/>
                <a:gd name="connsiteY1" fmla="*/ 60703 h 86105"/>
                <a:gd name="connsiteX2" fmla="*/ 14277 w 86105"/>
                <a:gd name="connsiteY2" fmla="*/ 98803 h 86105"/>
                <a:gd name="connsiteX3" fmla="*/ 14277 w 86105"/>
                <a:gd name="connsiteY3" fmla="*/ 22603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22603"/>
                  </a:moveTo>
                  <a:lnTo>
                    <a:pt x="90477" y="60703"/>
                  </a:lnTo>
                  <a:lnTo>
                    <a:pt x="14277" y="98803"/>
                  </a:lnTo>
                  <a:lnTo>
                    <a:pt x="14277" y="22603"/>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30" name="组合 529">
              <a:extLst>
                <a:ext uri="{FF2B5EF4-FFF2-40B4-BE49-F238E27FC236}">
                  <a16:creationId xmlns:a16="http://schemas.microsoft.com/office/drawing/2014/main" id="{C5176D69-86AD-D44B-BAF0-3CD45FF16EEA}"/>
                </a:ext>
              </a:extLst>
            </p:cNvPr>
            <p:cNvGrpSpPr/>
            <p:nvPr/>
          </p:nvGrpSpPr>
          <p:grpSpPr>
            <a:xfrm>
              <a:off x="6724" y="5144"/>
              <a:ext cx="476" cy="476"/>
              <a:chOff x="7769" y="5304"/>
              <a:chExt cx="476" cy="476"/>
            </a:xfrm>
          </p:grpSpPr>
          <p:sp>
            <p:nvSpPr>
              <p:cNvPr id="532" name="Freeform 237">
                <a:extLst>
                  <a:ext uri="{FF2B5EF4-FFF2-40B4-BE49-F238E27FC236}">
                    <a16:creationId xmlns:a16="http://schemas.microsoft.com/office/drawing/2014/main" id="{2C8B3E58-49AA-2043-B964-07EB15D771F8}"/>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3" name="Freeform 238">
                <a:extLst>
                  <a:ext uri="{FF2B5EF4-FFF2-40B4-BE49-F238E27FC236}">
                    <a16:creationId xmlns:a16="http://schemas.microsoft.com/office/drawing/2014/main" id="{47341446-06BD-954A-AC63-74D64393E418}"/>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31" name="Freeform 317">
              <a:extLst>
                <a:ext uri="{FF2B5EF4-FFF2-40B4-BE49-F238E27FC236}">
                  <a16:creationId xmlns:a16="http://schemas.microsoft.com/office/drawing/2014/main" id="{65FBC268-57DB-EE4D-846B-DA51D37686ED}"/>
                </a:ext>
              </a:extLst>
            </p:cNvPr>
            <p:cNvSpPr/>
            <p:nvPr/>
          </p:nvSpPr>
          <p:spPr>
            <a:xfrm rot="1020000" flipV="1">
              <a:off x="5844" y="5213"/>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536" name="Picture 2" descr="Lego Brick Icons - Download Free Vector Icons | Noun Project">
            <a:extLst>
              <a:ext uri="{FF2B5EF4-FFF2-40B4-BE49-F238E27FC236}">
                <a16:creationId xmlns:a16="http://schemas.microsoft.com/office/drawing/2014/main" id="{EB1CDA6B-6D64-3648-98EB-767B4192DCD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04110" y="2627815"/>
            <a:ext cx="969771" cy="969771"/>
          </a:xfrm>
          <a:prstGeom prst="rect">
            <a:avLst/>
          </a:prstGeom>
          <a:noFill/>
          <a:extLst>
            <a:ext uri="{909E8E84-426E-40DD-AFC4-6F175D3DCCD1}">
              <a14:hiddenFill xmlns:a14="http://schemas.microsoft.com/office/drawing/2010/main">
                <a:solidFill>
                  <a:srgbClr val="FFFFFF"/>
                </a:solidFill>
              </a14:hiddenFill>
            </a:ext>
          </a:extLst>
        </p:spPr>
      </p:pic>
      <p:sp>
        <p:nvSpPr>
          <p:cNvPr id="537" name="TextBox 98">
            <a:extLst>
              <a:ext uri="{FF2B5EF4-FFF2-40B4-BE49-F238E27FC236}">
                <a16:creationId xmlns:a16="http://schemas.microsoft.com/office/drawing/2014/main" id="{C45F3469-B6D1-A643-80CA-58BB9ED16216}"/>
              </a:ext>
            </a:extLst>
          </p:cNvPr>
          <p:cNvSpPr txBox="1"/>
          <p:nvPr/>
        </p:nvSpPr>
        <p:spPr>
          <a:xfrm>
            <a:off x="322071" y="3329277"/>
            <a:ext cx="2456348" cy="276999"/>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44 material properties</a:t>
            </a:r>
            <a:endParaRPr lang="en-US" altLang="zh-CN" sz="1800" b="1" dirty="0">
              <a:solidFill>
                <a:srgbClr val="000000"/>
              </a:solidFill>
              <a:latin typeface="Arial"/>
              <a:ea typeface="Arial"/>
            </a:endParaRPr>
          </a:p>
        </p:txBody>
      </p:sp>
      <p:sp>
        <p:nvSpPr>
          <p:cNvPr id="538" name="TextBox 99">
            <a:extLst>
              <a:ext uri="{FF2B5EF4-FFF2-40B4-BE49-F238E27FC236}">
                <a16:creationId xmlns:a16="http://schemas.microsoft.com/office/drawing/2014/main" id="{24CBACBC-28F4-3948-AFEA-C22D2CFD3C4E}"/>
              </a:ext>
            </a:extLst>
          </p:cNvPr>
          <p:cNvSpPr txBox="1"/>
          <p:nvPr/>
        </p:nvSpPr>
        <p:spPr>
          <a:xfrm>
            <a:off x="3987137" y="4242654"/>
            <a:ext cx="3099279" cy="265693"/>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Deep Neural </a:t>
            </a:r>
            <a:r>
              <a:rPr lang="en-US" altLang="zh-CN" b="1" spc="34" dirty="0">
                <a:solidFill>
                  <a:srgbClr val="000000"/>
                </a:solidFill>
                <a:latin typeface="Arial"/>
                <a:ea typeface="Arial"/>
              </a:rPr>
              <a:t>N</a:t>
            </a:r>
            <a:r>
              <a:rPr lang="en-US" altLang="zh-CN" sz="1800" b="1" spc="34" dirty="0">
                <a:solidFill>
                  <a:srgbClr val="000000"/>
                </a:solidFill>
                <a:latin typeface="Arial"/>
                <a:ea typeface="Arial"/>
              </a:rPr>
              <a:t>etwork(DNN)</a:t>
            </a:r>
            <a:endParaRPr lang="en-US" altLang="zh-CN" sz="1800" b="1" dirty="0">
              <a:solidFill>
                <a:srgbClr val="000000"/>
              </a:solidFill>
              <a:latin typeface="Arial"/>
              <a:ea typeface="Arial"/>
            </a:endParaRPr>
          </a:p>
        </p:txBody>
      </p:sp>
      <p:sp>
        <p:nvSpPr>
          <p:cNvPr id="540" name="Textfeld 11">
            <a:extLst>
              <a:ext uri="{FF2B5EF4-FFF2-40B4-BE49-F238E27FC236}">
                <a16:creationId xmlns:a16="http://schemas.microsoft.com/office/drawing/2014/main" id="{D6E84F77-CB81-FA4B-B766-DA1FF0D1E37A}"/>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GB" sz="1400" dirty="0">
                <a:solidFill>
                  <a:schemeClr val="bg1">
                    <a:lumMod val="50000"/>
                  </a:schemeClr>
                </a:solidFill>
                <a:latin typeface="Arial" panose="020B0604020202020204" pitchFamily="34" charset="0"/>
                <a:cs typeface="Arial" panose="020B0604020202020204" pitchFamily="34" charset="0"/>
              </a:rPr>
              <a:t>10</a:t>
            </a:r>
            <a:endParaRPr lang="en-GB"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46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3"/>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Transfer performance analysis</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AECC8455-2BA1-AD47-A66C-AA3678C9918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1E1FEEAA-C358-E64F-85C4-9FE02FF2FB63}"/>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415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2"/>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Transfer performance analysis</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5FC14FA0-C22C-D746-91DB-B436202EC731}"/>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11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E4CDDEBE-72A1-BD4B-93EF-AAC1953F3A75}"/>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988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CEBB9-2776-AC4C-9B8A-5199DCA6A24F}"/>
              </a:ext>
            </a:extLst>
          </p:cNvPr>
          <p:cNvSpPr>
            <a:spLocks noGrp="1"/>
          </p:cNvSpPr>
          <p:nvPr>
            <p:ph type="title"/>
          </p:nvPr>
        </p:nvSpPr>
        <p:spPr/>
        <p:txBody>
          <a:bodyPr/>
          <a:lstStyle/>
          <a:p>
            <a:r>
              <a:rPr kumimoji="1" lang="en-US" altLang="zh-CN" dirty="0"/>
              <a:t>Structure of deep neural network (DNN)</a:t>
            </a:r>
            <a:endParaRPr kumimoji="1" lang="zh-CN" altLang="en-US" dirty="0"/>
          </a:p>
        </p:txBody>
      </p:sp>
      <p:sp>
        <p:nvSpPr>
          <p:cNvPr id="6" name="矩形 5">
            <a:extLst>
              <a:ext uri="{FF2B5EF4-FFF2-40B4-BE49-F238E27FC236}">
                <a16:creationId xmlns:a16="http://schemas.microsoft.com/office/drawing/2014/main" id="{58439B91-145B-1C4F-9509-3B4EC5CE1B10}"/>
              </a:ext>
            </a:extLst>
          </p:cNvPr>
          <p:cNvSpPr/>
          <p:nvPr/>
        </p:nvSpPr>
        <p:spPr>
          <a:xfrm>
            <a:off x="1768259" y="1052514"/>
            <a:ext cx="3595856"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 after hyperparameter tuning</a:t>
            </a:r>
            <a:endParaRPr lang="en-GB" altLang="zh-CN" dirty="0">
              <a:latin typeface="Arial" panose="020B0604020202020204" pitchFamily="34" charset="0"/>
            </a:endParaRPr>
          </a:p>
          <a:p>
            <a:pPr algn="ctr"/>
            <a:r>
              <a:rPr lang="en-GB" altLang="zh-CN" dirty="0">
                <a:latin typeface="Arial" panose="020B0604020202020204" pitchFamily="34" charset="0"/>
              </a:rPr>
              <a:t>Pre-train on </a:t>
            </a:r>
            <a:r>
              <a:rPr lang="en-US" altLang="zh-CN" dirty="0">
                <a:latin typeface="Arial" panose="020B0604020202020204" pitchFamily="34" charset="0"/>
              </a:rPr>
              <a:t>s</a:t>
            </a:r>
            <a:r>
              <a:rPr lang="en-US" altLang="zh-CN" dirty="0">
                <a:latin typeface="Arial" panose="020B0604020202020204" pitchFamily="34" charset="0"/>
                <a:ea typeface="Times New Roman" panose="02020603050405020304" pitchFamily="18" charset="0"/>
              </a:rPr>
              <a:t>ource task</a:t>
            </a:r>
          </a:p>
        </p:txBody>
      </p:sp>
      <p:graphicFrame>
        <p:nvGraphicFramePr>
          <p:cNvPr id="26" name="表格 26">
            <a:extLst>
              <a:ext uri="{FF2B5EF4-FFF2-40B4-BE49-F238E27FC236}">
                <a16:creationId xmlns:a16="http://schemas.microsoft.com/office/drawing/2014/main" id="{FFF914DB-445B-E74A-BAE1-90322018DE76}"/>
              </a:ext>
            </a:extLst>
          </p:cNvPr>
          <p:cNvGraphicFramePr>
            <a:graphicFrameLocks noGrp="1"/>
          </p:cNvGraphicFramePr>
          <p:nvPr/>
        </p:nvGraphicFramePr>
        <p:xfrm>
          <a:off x="1784560" y="4968568"/>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51843465"/>
                  </a:ext>
                </a:extLst>
              </a:tr>
            </a:tbl>
          </a:graphicData>
        </a:graphic>
      </p:graphicFrame>
      <p:graphicFrame>
        <p:nvGraphicFramePr>
          <p:cNvPr id="29" name="表格 26">
            <a:extLst>
              <a:ext uri="{FF2B5EF4-FFF2-40B4-BE49-F238E27FC236}">
                <a16:creationId xmlns:a16="http://schemas.microsoft.com/office/drawing/2014/main" id="{6388AFB5-1A38-6943-B814-9D1C552A1B7E}"/>
              </a:ext>
            </a:extLst>
          </p:cNvPr>
          <p:cNvGraphicFramePr>
            <a:graphicFrameLocks noGrp="1"/>
          </p:cNvGraphicFramePr>
          <p:nvPr/>
        </p:nvGraphicFramePr>
        <p:xfrm>
          <a:off x="1784560" y="4215400"/>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1" name="表格 26">
            <a:extLst>
              <a:ext uri="{FF2B5EF4-FFF2-40B4-BE49-F238E27FC236}">
                <a16:creationId xmlns:a16="http://schemas.microsoft.com/office/drawing/2014/main" id="{52F85DA3-0F02-9A4A-8FC9-BE6D3495F76A}"/>
              </a:ext>
            </a:extLst>
          </p:cNvPr>
          <p:cNvGraphicFramePr>
            <a:graphicFrameLocks noGrp="1"/>
          </p:cNvGraphicFramePr>
          <p:nvPr/>
        </p:nvGraphicFramePr>
        <p:xfrm>
          <a:off x="2486657" y="3423290"/>
          <a:ext cx="2117094"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047366672"/>
                    </a:ext>
                  </a:extLst>
                </a:gridCol>
                <a:gridCol w="352849">
                  <a:extLst>
                    <a:ext uri="{9D8B030D-6E8A-4147-A177-3AD203B41FA5}">
                      <a16:colId xmlns:a16="http://schemas.microsoft.com/office/drawing/2014/main" val="612601614"/>
                    </a:ext>
                  </a:extLst>
                </a:gridCol>
                <a:gridCol w="705698">
                  <a:extLst>
                    <a:ext uri="{9D8B030D-6E8A-4147-A177-3AD203B41FA5}">
                      <a16:colId xmlns:a16="http://schemas.microsoft.com/office/drawing/2014/main" val="2240773785"/>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3" name="表格 26">
            <a:extLst>
              <a:ext uri="{FF2B5EF4-FFF2-40B4-BE49-F238E27FC236}">
                <a16:creationId xmlns:a16="http://schemas.microsoft.com/office/drawing/2014/main" id="{B869F0CD-0395-6649-9E82-6CA63280696D}"/>
              </a:ext>
            </a:extLst>
          </p:cNvPr>
          <p:cNvGraphicFramePr>
            <a:graphicFrameLocks noGrp="1"/>
          </p:cNvGraphicFramePr>
          <p:nvPr/>
        </p:nvGraphicFramePr>
        <p:xfrm>
          <a:off x="2839506" y="2661475"/>
          <a:ext cx="1411396"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gridCol w="705698">
                  <a:extLst>
                    <a:ext uri="{9D8B030D-6E8A-4147-A177-3AD203B41FA5}">
                      <a16:colId xmlns:a16="http://schemas.microsoft.com/office/drawing/2014/main" val="2065888003"/>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5" name="表格 26">
            <a:extLst>
              <a:ext uri="{FF2B5EF4-FFF2-40B4-BE49-F238E27FC236}">
                <a16:creationId xmlns:a16="http://schemas.microsoft.com/office/drawing/2014/main" id="{6E810817-3F47-B747-983C-460D900C5C0F}"/>
              </a:ext>
            </a:extLst>
          </p:cNvPr>
          <p:cNvGraphicFramePr>
            <a:graphicFrameLocks noGrp="1"/>
          </p:cNvGraphicFramePr>
          <p:nvPr/>
        </p:nvGraphicFramePr>
        <p:xfrm>
          <a:off x="3368779" y="1926383"/>
          <a:ext cx="352849"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tblGrid>
              <a:tr h="346747">
                <a:tc>
                  <a:txBody>
                    <a:bodyPr/>
                    <a:lstStyle/>
                    <a:p>
                      <a:endParaRPr lang="zh-CN" altLang="en-US" dirty="0"/>
                    </a:p>
                  </a:txBody>
                  <a:tcPr>
                    <a:solidFill>
                      <a:srgbClr val="FF727C"/>
                    </a:solidFill>
                  </a:tcPr>
                </a:tc>
                <a:extLst>
                  <a:ext uri="{0D108BD9-81ED-4DB2-BD59-A6C34878D82A}">
                    <a16:rowId xmlns:a16="http://schemas.microsoft.com/office/drawing/2014/main" val="1651843465"/>
                  </a:ext>
                </a:extLst>
              </a:tr>
            </a:tbl>
          </a:graphicData>
        </a:graphic>
      </p:graphicFrame>
      <p:cxnSp>
        <p:nvCxnSpPr>
          <p:cNvPr id="38" name="直线箭头连接符 37">
            <a:extLst>
              <a:ext uri="{FF2B5EF4-FFF2-40B4-BE49-F238E27FC236}">
                <a16:creationId xmlns:a16="http://schemas.microsoft.com/office/drawing/2014/main" id="{2FFEA5D2-5E10-1843-A2EA-A1E6FFA50E3A}"/>
              </a:ext>
            </a:extLst>
          </p:cNvPr>
          <p:cNvCxnSpPr>
            <a:cxnSpLocks/>
            <a:stCxn id="26" idx="0"/>
            <a:endCxn id="29" idx="2"/>
          </p:cNvCxnSpPr>
          <p:nvPr/>
        </p:nvCxnSpPr>
        <p:spPr>
          <a:xfrm flipV="1">
            <a:off x="3548805" y="4581160"/>
            <a:ext cx="0" cy="387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1CF70F9-4105-C34F-9000-C6A001AEE9AC}"/>
              </a:ext>
            </a:extLst>
          </p:cNvPr>
          <p:cNvCxnSpPr>
            <a:cxnSpLocks/>
            <a:stCxn id="29" idx="0"/>
            <a:endCxn id="31" idx="2"/>
          </p:cNvCxnSpPr>
          <p:nvPr/>
        </p:nvCxnSpPr>
        <p:spPr>
          <a:xfrm flipH="1" flipV="1">
            <a:off x="3545204" y="3789050"/>
            <a:ext cx="3601" cy="426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43687F5-BC6A-C945-83F6-D1767BBD5DBC}"/>
              </a:ext>
            </a:extLst>
          </p:cNvPr>
          <p:cNvCxnSpPr>
            <a:cxnSpLocks/>
            <a:stCxn id="31" idx="0"/>
            <a:endCxn id="33" idx="2"/>
          </p:cNvCxnSpPr>
          <p:nvPr/>
        </p:nvCxnSpPr>
        <p:spPr>
          <a:xfrm flipV="1">
            <a:off x="3545204" y="3027235"/>
            <a:ext cx="0" cy="39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5AEC770E-013C-5746-9CCF-127696C02174}"/>
              </a:ext>
            </a:extLst>
          </p:cNvPr>
          <p:cNvCxnSpPr>
            <a:cxnSpLocks/>
            <a:stCxn id="33" idx="0"/>
            <a:endCxn id="35" idx="2"/>
          </p:cNvCxnSpPr>
          <p:nvPr/>
        </p:nvCxnSpPr>
        <p:spPr>
          <a:xfrm flipH="1" flipV="1">
            <a:off x="3545203" y="2292143"/>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95C892EA-CCAA-8A43-9DCF-C426F39E1EAF}"/>
              </a:ext>
            </a:extLst>
          </p:cNvPr>
          <p:cNvSpPr/>
          <p:nvPr/>
        </p:nvSpPr>
        <p:spPr>
          <a:xfrm>
            <a:off x="271496" y="4828282"/>
            <a:ext cx="1261884"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 layer</a:t>
            </a:r>
          </a:p>
          <a:p>
            <a:pPr algn="ctr"/>
            <a:r>
              <a:rPr lang="en-US" altLang="zh-CN" dirty="0">
                <a:latin typeface="Arial" panose="020B0604020202020204" pitchFamily="34" charset="0"/>
                <a:ea typeface="Times New Roman" panose="02020603050405020304" pitchFamily="18" charset="0"/>
              </a:rPr>
              <a:t>(50 node)</a:t>
            </a:r>
          </a:p>
        </p:txBody>
      </p:sp>
      <p:sp>
        <p:nvSpPr>
          <p:cNvPr id="68" name="矩形 67">
            <a:extLst>
              <a:ext uri="{FF2B5EF4-FFF2-40B4-BE49-F238E27FC236}">
                <a16:creationId xmlns:a16="http://schemas.microsoft.com/office/drawing/2014/main" id="{97C9C9DB-E45A-9045-8E99-95CB7BC41330}"/>
              </a:ext>
            </a:extLst>
          </p:cNvPr>
          <p:cNvSpPr/>
          <p:nvPr/>
        </p:nvSpPr>
        <p:spPr>
          <a:xfrm>
            <a:off x="162492" y="4075114"/>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(50 node)</a:t>
            </a:r>
          </a:p>
        </p:txBody>
      </p:sp>
      <p:sp>
        <p:nvSpPr>
          <p:cNvPr id="69" name="矩形 68">
            <a:extLst>
              <a:ext uri="{FF2B5EF4-FFF2-40B4-BE49-F238E27FC236}">
                <a16:creationId xmlns:a16="http://schemas.microsoft.com/office/drawing/2014/main" id="{5BBAC81D-02B1-FE41-B9D6-0BB94ECE7261}"/>
              </a:ext>
            </a:extLst>
          </p:cNvPr>
          <p:cNvSpPr/>
          <p:nvPr/>
        </p:nvSpPr>
        <p:spPr>
          <a:xfrm>
            <a:off x="162492" y="3224262"/>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(25 node)</a:t>
            </a:r>
          </a:p>
        </p:txBody>
      </p:sp>
      <p:sp>
        <p:nvSpPr>
          <p:cNvPr id="70" name="矩形 69">
            <a:extLst>
              <a:ext uri="{FF2B5EF4-FFF2-40B4-BE49-F238E27FC236}">
                <a16:creationId xmlns:a16="http://schemas.microsoft.com/office/drawing/2014/main" id="{71599912-70CA-6244-84EF-872DB73A7FD2}"/>
              </a:ext>
            </a:extLst>
          </p:cNvPr>
          <p:cNvSpPr/>
          <p:nvPr/>
        </p:nvSpPr>
        <p:spPr>
          <a:xfrm>
            <a:off x="162492" y="2489818"/>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(10 node)</a:t>
            </a:r>
          </a:p>
        </p:txBody>
      </p:sp>
      <p:sp>
        <p:nvSpPr>
          <p:cNvPr id="71" name="矩形 70">
            <a:extLst>
              <a:ext uri="{FF2B5EF4-FFF2-40B4-BE49-F238E27FC236}">
                <a16:creationId xmlns:a16="http://schemas.microsoft.com/office/drawing/2014/main" id="{188B7824-D774-2440-81C6-97557B91691D}"/>
              </a:ext>
            </a:extLst>
          </p:cNvPr>
          <p:cNvSpPr/>
          <p:nvPr/>
        </p:nvSpPr>
        <p:spPr>
          <a:xfrm>
            <a:off x="216768" y="1741226"/>
            <a:ext cx="1441420"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layer</a:t>
            </a:r>
          </a:p>
          <a:p>
            <a:pPr algn="ctr"/>
            <a:r>
              <a:rPr lang="en-US" altLang="zh-CN" dirty="0">
                <a:latin typeface="Arial" panose="020B0604020202020204" pitchFamily="34" charset="0"/>
                <a:ea typeface="Times New Roman" panose="02020603050405020304" pitchFamily="18" charset="0"/>
              </a:rPr>
              <a:t>(5 node)</a:t>
            </a:r>
          </a:p>
        </p:txBody>
      </p:sp>
      <p:sp>
        <p:nvSpPr>
          <p:cNvPr id="72" name="右大括号 71">
            <a:extLst>
              <a:ext uri="{FF2B5EF4-FFF2-40B4-BE49-F238E27FC236}">
                <a16:creationId xmlns:a16="http://schemas.microsoft.com/office/drawing/2014/main" id="{A64274D0-C38F-8148-A849-0055233BD87C}"/>
              </a:ext>
            </a:extLst>
          </p:cNvPr>
          <p:cNvSpPr/>
          <p:nvPr/>
        </p:nvSpPr>
        <p:spPr>
          <a:xfrm>
            <a:off x="5439070" y="1630699"/>
            <a:ext cx="216030" cy="35851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6" name="Textfeld 125">
            <a:extLst>
              <a:ext uri="{FF2B5EF4-FFF2-40B4-BE49-F238E27FC236}">
                <a16:creationId xmlns:a16="http://schemas.microsoft.com/office/drawing/2014/main" id="{97EDB72D-8022-7947-ABC3-D9E190E5D8B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12</a:t>
            </a:r>
            <a:endParaRPr lang="de-DE" sz="1400" dirty="0">
              <a:solidFill>
                <a:schemeClr val="bg1">
                  <a:lumMod val="50000"/>
                </a:schemeClr>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E283BEE1-89A8-0E4C-A54F-2227470EB501}"/>
              </a:ext>
            </a:extLst>
          </p:cNvPr>
          <p:cNvSpPr txBox="1"/>
          <p:nvPr/>
        </p:nvSpPr>
        <p:spPr bwMode="auto">
          <a:xfrm>
            <a:off x="5802335" y="2860705"/>
            <a:ext cx="2664369" cy="1144375"/>
          </a:xfrm>
          <a:prstGeom prst="rect">
            <a:avLst/>
          </a:prstGeom>
          <a:noFill/>
          <a:ln>
            <a:noFill/>
          </a:ln>
        </p:spPr>
        <p:txBody>
          <a:bodyPr vert="horz" wrap="square" lIns="91440" tIns="45720" rIns="91440" bIns="45720" numCol="1" rtlCol="0" anchor="t" anchorCtr="0" compatLnSpc="1">
            <a:noAutofit/>
          </a:bodyPr>
          <a:lstStyle/>
          <a:p>
            <a:pPr defTabSz="914400">
              <a:spcBef>
                <a:spcPts val="0"/>
              </a:spcBef>
              <a:buClr>
                <a:srgbClr val="00AC5B"/>
              </a:buClr>
            </a:pPr>
            <a:r>
              <a:rPr lang="en-GB" b="1" dirty="0">
                <a:solidFill>
                  <a:prstClr val="black"/>
                </a:solidFill>
                <a:latin typeface="Arial" panose="020B0604020202020204" pitchFamily="34" charset="0"/>
                <a:cs typeface="Arial" panose="020B0604020202020204" pitchFamily="34" charset="0"/>
              </a:rPr>
              <a:t>    Knowledge</a:t>
            </a:r>
            <a:r>
              <a:rPr lang="en-GB" dirty="0">
                <a:solidFill>
                  <a:prstClr val="black"/>
                </a:solidFill>
                <a:latin typeface="Arial" panose="020B0604020202020204" pitchFamily="34" charset="0"/>
                <a:cs typeface="Arial" panose="020B0604020202020204" pitchFamily="34" charset="0"/>
              </a:rPr>
              <a:t>:</a:t>
            </a:r>
          </a:p>
          <a:p>
            <a:pPr marL="266700" indent="-266700" defTabSz="914400">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DNN structure</a:t>
            </a:r>
          </a:p>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Weights</a:t>
            </a:r>
            <a:endParaRPr lang="en-GB" dirty="0">
              <a:solidFill>
                <a:prstClr val="black"/>
              </a:solidFill>
              <a:latin typeface="Arial" panose="020B0604020202020204" pitchFamily="34" charset="0"/>
              <a:cs typeface="Arial" panose="020B0604020202020204" pitchFamily="34" charset="0"/>
            </a:endParaRPr>
          </a:p>
          <a:p>
            <a:pPr marL="266700" indent="-266700" defTabSz="914400">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Hyperparameters</a:t>
            </a:r>
          </a:p>
          <a:p>
            <a:pPr defTabSz="914400">
              <a:spcBef>
                <a:spcPts val="0"/>
              </a:spcBef>
              <a:buClr>
                <a:srgbClr val="00AC5B"/>
              </a:buClr>
            </a:pPr>
            <a:r>
              <a:rPr lang="en-GB" dirty="0">
                <a:solidFill>
                  <a:prstClr val="black"/>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71051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CEBB9-2776-AC4C-9B8A-5199DCA6A24F}"/>
              </a:ext>
            </a:extLst>
          </p:cNvPr>
          <p:cNvSpPr>
            <a:spLocks noGrp="1"/>
          </p:cNvSpPr>
          <p:nvPr>
            <p:ph type="title"/>
          </p:nvPr>
        </p:nvSpPr>
        <p:spPr>
          <a:xfrm>
            <a:off x="272481" y="333376"/>
            <a:ext cx="9937249" cy="719138"/>
          </a:xfrm>
        </p:spPr>
        <p:txBody>
          <a:bodyPr/>
          <a:lstStyle/>
          <a:p>
            <a:r>
              <a:rPr kumimoji="1" lang="en-US" altLang="zh-CN" dirty="0"/>
              <a:t>Structure of DNN with transfer learning (DNN-TL)</a:t>
            </a:r>
            <a:endParaRPr kumimoji="1" lang="zh-CN" altLang="en-US" dirty="0"/>
          </a:p>
        </p:txBody>
      </p:sp>
      <p:sp>
        <p:nvSpPr>
          <p:cNvPr id="6" name="矩形 5">
            <a:extLst>
              <a:ext uri="{FF2B5EF4-FFF2-40B4-BE49-F238E27FC236}">
                <a16:creationId xmlns:a16="http://schemas.microsoft.com/office/drawing/2014/main" id="{58439B91-145B-1C4F-9509-3B4EC5CE1B10}"/>
              </a:ext>
            </a:extLst>
          </p:cNvPr>
          <p:cNvSpPr/>
          <p:nvPr/>
        </p:nvSpPr>
        <p:spPr>
          <a:xfrm>
            <a:off x="1761847" y="1052514"/>
            <a:ext cx="360868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 after hyperparameter tuning</a:t>
            </a:r>
            <a:endParaRPr lang="en-GB" altLang="zh-CN" dirty="0">
              <a:latin typeface="Arial" panose="020B0604020202020204" pitchFamily="34" charset="0"/>
            </a:endParaRPr>
          </a:p>
          <a:p>
            <a:pPr algn="ctr"/>
            <a:r>
              <a:rPr lang="en-GB" altLang="zh-CN" dirty="0">
                <a:latin typeface="Arial" panose="020B0604020202020204" pitchFamily="34" charset="0"/>
              </a:rPr>
              <a:t>Pre-train on </a:t>
            </a:r>
            <a:r>
              <a:rPr lang="en-US" altLang="zh-CN" dirty="0">
                <a:latin typeface="Arial" panose="020B0604020202020204" pitchFamily="34" charset="0"/>
              </a:rPr>
              <a:t>s</a:t>
            </a:r>
            <a:r>
              <a:rPr lang="en-US" altLang="zh-CN" dirty="0">
                <a:latin typeface="Arial" panose="020B0604020202020204" pitchFamily="34" charset="0"/>
                <a:ea typeface="Times New Roman" panose="02020603050405020304" pitchFamily="18" charset="0"/>
              </a:rPr>
              <a:t>ource task</a:t>
            </a:r>
          </a:p>
        </p:txBody>
      </p:sp>
      <p:sp>
        <p:nvSpPr>
          <p:cNvPr id="7" name="矩形 6">
            <a:extLst>
              <a:ext uri="{FF2B5EF4-FFF2-40B4-BE49-F238E27FC236}">
                <a16:creationId xmlns:a16="http://schemas.microsoft.com/office/drawing/2014/main" id="{1085E7DA-5175-474F-A6A7-D3C99DE781DA}"/>
              </a:ext>
            </a:extLst>
          </p:cNvPr>
          <p:cNvSpPr/>
          <p:nvPr/>
        </p:nvSpPr>
        <p:spPr>
          <a:xfrm>
            <a:off x="6536253" y="1052514"/>
            <a:ext cx="246734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DNN-TL</a:t>
            </a:r>
            <a:endParaRPr lang="en-GB" altLang="zh-CN" dirty="0">
              <a:latin typeface="Arial" panose="020B0604020202020204" pitchFamily="34" charset="0"/>
            </a:endParaRPr>
          </a:p>
          <a:p>
            <a:pPr algn="ctr"/>
            <a:r>
              <a:rPr lang="en-GB" altLang="zh-CN" dirty="0">
                <a:latin typeface="Arial" panose="020B0604020202020204" pitchFamily="34" charset="0"/>
              </a:rPr>
              <a:t>Re-train on </a:t>
            </a:r>
            <a:r>
              <a:rPr lang="en-US" altLang="zh-CN" dirty="0">
                <a:latin typeface="Arial" panose="020B0604020202020204" pitchFamily="34" charset="0"/>
              </a:rPr>
              <a:t>t</a:t>
            </a:r>
            <a:r>
              <a:rPr lang="en-US" altLang="zh-CN" dirty="0">
                <a:latin typeface="Arial" panose="020B0604020202020204" pitchFamily="34" charset="0"/>
                <a:ea typeface="Times New Roman" panose="02020603050405020304" pitchFamily="18" charset="0"/>
              </a:rPr>
              <a:t>arget task</a:t>
            </a:r>
          </a:p>
        </p:txBody>
      </p:sp>
      <p:graphicFrame>
        <p:nvGraphicFramePr>
          <p:cNvPr id="26" name="表格 26">
            <a:extLst>
              <a:ext uri="{FF2B5EF4-FFF2-40B4-BE49-F238E27FC236}">
                <a16:creationId xmlns:a16="http://schemas.microsoft.com/office/drawing/2014/main" id="{FFF914DB-445B-E74A-BAE1-90322018DE76}"/>
              </a:ext>
            </a:extLst>
          </p:cNvPr>
          <p:cNvGraphicFramePr>
            <a:graphicFrameLocks noGrp="1"/>
          </p:cNvGraphicFramePr>
          <p:nvPr/>
        </p:nvGraphicFramePr>
        <p:xfrm>
          <a:off x="1784560" y="4968568"/>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51843465"/>
                  </a:ext>
                </a:extLst>
              </a:tr>
            </a:tbl>
          </a:graphicData>
        </a:graphic>
      </p:graphicFrame>
      <p:graphicFrame>
        <p:nvGraphicFramePr>
          <p:cNvPr id="29" name="表格 26">
            <a:extLst>
              <a:ext uri="{FF2B5EF4-FFF2-40B4-BE49-F238E27FC236}">
                <a16:creationId xmlns:a16="http://schemas.microsoft.com/office/drawing/2014/main" id="{6388AFB5-1A38-6943-B814-9D1C552A1B7E}"/>
              </a:ext>
            </a:extLst>
          </p:cNvPr>
          <p:cNvGraphicFramePr>
            <a:graphicFrameLocks noGrp="1"/>
          </p:cNvGraphicFramePr>
          <p:nvPr/>
        </p:nvGraphicFramePr>
        <p:xfrm>
          <a:off x="1784560" y="4215400"/>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1" name="表格 26">
            <a:extLst>
              <a:ext uri="{FF2B5EF4-FFF2-40B4-BE49-F238E27FC236}">
                <a16:creationId xmlns:a16="http://schemas.microsoft.com/office/drawing/2014/main" id="{52F85DA3-0F02-9A4A-8FC9-BE6D3495F76A}"/>
              </a:ext>
            </a:extLst>
          </p:cNvPr>
          <p:cNvGraphicFramePr>
            <a:graphicFrameLocks noGrp="1"/>
          </p:cNvGraphicFramePr>
          <p:nvPr/>
        </p:nvGraphicFramePr>
        <p:xfrm>
          <a:off x="2486657" y="3423290"/>
          <a:ext cx="2117094"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047366672"/>
                    </a:ext>
                  </a:extLst>
                </a:gridCol>
                <a:gridCol w="352849">
                  <a:extLst>
                    <a:ext uri="{9D8B030D-6E8A-4147-A177-3AD203B41FA5}">
                      <a16:colId xmlns:a16="http://schemas.microsoft.com/office/drawing/2014/main" val="612601614"/>
                    </a:ext>
                  </a:extLst>
                </a:gridCol>
                <a:gridCol w="705698">
                  <a:extLst>
                    <a:ext uri="{9D8B030D-6E8A-4147-A177-3AD203B41FA5}">
                      <a16:colId xmlns:a16="http://schemas.microsoft.com/office/drawing/2014/main" val="2240773785"/>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3" name="表格 26">
            <a:extLst>
              <a:ext uri="{FF2B5EF4-FFF2-40B4-BE49-F238E27FC236}">
                <a16:creationId xmlns:a16="http://schemas.microsoft.com/office/drawing/2014/main" id="{B869F0CD-0395-6649-9E82-6CA63280696D}"/>
              </a:ext>
            </a:extLst>
          </p:cNvPr>
          <p:cNvGraphicFramePr>
            <a:graphicFrameLocks noGrp="1"/>
          </p:cNvGraphicFramePr>
          <p:nvPr/>
        </p:nvGraphicFramePr>
        <p:xfrm>
          <a:off x="2839506" y="2661475"/>
          <a:ext cx="1411396"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gridCol w="705698">
                  <a:extLst>
                    <a:ext uri="{9D8B030D-6E8A-4147-A177-3AD203B41FA5}">
                      <a16:colId xmlns:a16="http://schemas.microsoft.com/office/drawing/2014/main" val="2065888003"/>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5" name="表格 26">
            <a:extLst>
              <a:ext uri="{FF2B5EF4-FFF2-40B4-BE49-F238E27FC236}">
                <a16:creationId xmlns:a16="http://schemas.microsoft.com/office/drawing/2014/main" id="{6E810817-3F47-B747-983C-460D900C5C0F}"/>
              </a:ext>
            </a:extLst>
          </p:cNvPr>
          <p:cNvGraphicFramePr>
            <a:graphicFrameLocks noGrp="1"/>
          </p:cNvGraphicFramePr>
          <p:nvPr/>
        </p:nvGraphicFramePr>
        <p:xfrm>
          <a:off x="3368779" y="1926383"/>
          <a:ext cx="352849"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tblGrid>
              <a:tr h="346747">
                <a:tc>
                  <a:txBody>
                    <a:bodyPr/>
                    <a:lstStyle/>
                    <a:p>
                      <a:endParaRPr lang="zh-CN" altLang="en-US" dirty="0"/>
                    </a:p>
                  </a:txBody>
                  <a:tcPr>
                    <a:solidFill>
                      <a:srgbClr val="FF727C"/>
                    </a:solidFill>
                  </a:tcPr>
                </a:tc>
                <a:extLst>
                  <a:ext uri="{0D108BD9-81ED-4DB2-BD59-A6C34878D82A}">
                    <a16:rowId xmlns:a16="http://schemas.microsoft.com/office/drawing/2014/main" val="1651843465"/>
                  </a:ext>
                </a:extLst>
              </a:tr>
            </a:tbl>
          </a:graphicData>
        </a:graphic>
      </p:graphicFrame>
      <p:cxnSp>
        <p:nvCxnSpPr>
          <p:cNvPr id="38" name="直线箭头连接符 37">
            <a:extLst>
              <a:ext uri="{FF2B5EF4-FFF2-40B4-BE49-F238E27FC236}">
                <a16:creationId xmlns:a16="http://schemas.microsoft.com/office/drawing/2014/main" id="{2FFEA5D2-5E10-1843-A2EA-A1E6FFA50E3A}"/>
              </a:ext>
            </a:extLst>
          </p:cNvPr>
          <p:cNvCxnSpPr>
            <a:cxnSpLocks/>
            <a:stCxn id="26" idx="0"/>
            <a:endCxn id="29" idx="2"/>
          </p:cNvCxnSpPr>
          <p:nvPr/>
        </p:nvCxnSpPr>
        <p:spPr>
          <a:xfrm flipV="1">
            <a:off x="3548805" y="4581160"/>
            <a:ext cx="0" cy="387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1CF70F9-4105-C34F-9000-C6A001AEE9AC}"/>
              </a:ext>
            </a:extLst>
          </p:cNvPr>
          <p:cNvCxnSpPr>
            <a:cxnSpLocks/>
            <a:stCxn id="29" idx="0"/>
            <a:endCxn id="31" idx="2"/>
          </p:cNvCxnSpPr>
          <p:nvPr/>
        </p:nvCxnSpPr>
        <p:spPr>
          <a:xfrm flipH="1" flipV="1">
            <a:off x="3545204" y="3789050"/>
            <a:ext cx="3601" cy="426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43687F5-BC6A-C945-83F6-D1767BBD5DBC}"/>
              </a:ext>
            </a:extLst>
          </p:cNvPr>
          <p:cNvCxnSpPr>
            <a:cxnSpLocks/>
            <a:stCxn id="31" idx="0"/>
            <a:endCxn id="33" idx="2"/>
          </p:cNvCxnSpPr>
          <p:nvPr/>
        </p:nvCxnSpPr>
        <p:spPr>
          <a:xfrm flipV="1">
            <a:off x="3545204" y="3027235"/>
            <a:ext cx="0" cy="39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5AEC770E-013C-5746-9CCF-127696C02174}"/>
              </a:ext>
            </a:extLst>
          </p:cNvPr>
          <p:cNvCxnSpPr>
            <a:cxnSpLocks/>
            <a:stCxn id="33" idx="0"/>
            <a:endCxn id="35" idx="2"/>
          </p:cNvCxnSpPr>
          <p:nvPr/>
        </p:nvCxnSpPr>
        <p:spPr>
          <a:xfrm flipH="1" flipV="1">
            <a:off x="3545203" y="2292143"/>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58" name="表格 26">
            <a:extLst>
              <a:ext uri="{FF2B5EF4-FFF2-40B4-BE49-F238E27FC236}">
                <a16:creationId xmlns:a16="http://schemas.microsoft.com/office/drawing/2014/main" id="{E0F7FC46-2912-9041-90AB-0BC69F90E601}"/>
              </a:ext>
            </a:extLst>
          </p:cNvPr>
          <p:cNvGraphicFramePr>
            <a:graphicFrameLocks noGrp="1"/>
          </p:cNvGraphicFramePr>
          <p:nvPr/>
        </p:nvGraphicFramePr>
        <p:xfrm>
          <a:off x="6018747" y="4968568"/>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51843465"/>
                  </a:ext>
                </a:extLst>
              </a:tr>
            </a:tbl>
          </a:graphicData>
        </a:graphic>
      </p:graphicFrame>
      <p:graphicFrame>
        <p:nvGraphicFramePr>
          <p:cNvPr id="59" name="表格 26">
            <a:extLst>
              <a:ext uri="{FF2B5EF4-FFF2-40B4-BE49-F238E27FC236}">
                <a16:creationId xmlns:a16="http://schemas.microsoft.com/office/drawing/2014/main" id="{5C88EB4C-9F33-B747-942A-CF5136635F98}"/>
              </a:ext>
            </a:extLst>
          </p:cNvPr>
          <p:cNvGraphicFramePr>
            <a:graphicFrameLocks noGrp="1"/>
          </p:cNvGraphicFramePr>
          <p:nvPr/>
        </p:nvGraphicFramePr>
        <p:xfrm>
          <a:off x="6018747" y="4215400"/>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0" name="表格 26">
            <a:extLst>
              <a:ext uri="{FF2B5EF4-FFF2-40B4-BE49-F238E27FC236}">
                <a16:creationId xmlns:a16="http://schemas.microsoft.com/office/drawing/2014/main" id="{8C54D4A3-2B1D-8441-A40E-7B6E72FB5C49}"/>
              </a:ext>
            </a:extLst>
          </p:cNvPr>
          <p:cNvGraphicFramePr>
            <a:graphicFrameLocks noGrp="1"/>
          </p:cNvGraphicFramePr>
          <p:nvPr/>
        </p:nvGraphicFramePr>
        <p:xfrm>
          <a:off x="6720844" y="3423290"/>
          <a:ext cx="2117094"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047366672"/>
                    </a:ext>
                  </a:extLst>
                </a:gridCol>
                <a:gridCol w="352849">
                  <a:extLst>
                    <a:ext uri="{9D8B030D-6E8A-4147-A177-3AD203B41FA5}">
                      <a16:colId xmlns:a16="http://schemas.microsoft.com/office/drawing/2014/main" val="612601614"/>
                    </a:ext>
                  </a:extLst>
                </a:gridCol>
                <a:gridCol w="705698">
                  <a:extLst>
                    <a:ext uri="{9D8B030D-6E8A-4147-A177-3AD203B41FA5}">
                      <a16:colId xmlns:a16="http://schemas.microsoft.com/office/drawing/2014/main" val="2240773785"/>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1" name="表格 26">
            <a:extLst>
              <a:ext uri="{FF2B5EF4-FFF2-40B4-BE49-F238E27FC236}">
                <a16:creationId xmlns:a16="http://schemas.microsoft.com/office/drawing/2014/main" id="{2F10246C-6CC6-E645-9AB8-E61C0E42BA5E}"/>
              </a:ext>
            </a:extLst>
          </p:cNvPr>
          <p:cNvGraphicFramePr>
            <a:graphicFrameLocks noGrp="1"/>
          </p:cNvGraphicFramePr>
          <p:nvPr/>
        </p:nvGraphicFramePr>
        <p:xfrm>
          <a:off x="7073693" y="2661475"/>
          <a:ext cx="1411396"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gridCol w="705698">
                  <a:extLst>
                    <a:ext uri="{9D8B030D-6E8A-4147-A177-3AD203B41FA5}">
                      <a16:colId xmlns:a16="http://schemas.microsoft.com/office/drawing/2014/main" val="2065888003"/>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2" name="表格 26">
            <a:extLst>
              <a:ext uri="{FF2B5EF4-FFF2-40B4-BE49-F238E27FC236}">
                <a16:creationId xmlns:a16="http://schemas.microsoft.com/office/drawing/2014/main" id="{FB9BF2C6-1519-B54A-A4FD-450FFEC6400B}"/>
              </a:ext>
            </a:extLst>
          </p:cNvPr>
          <p:cNvGraphicFramePr>
            <a:graphicFrameLocks noGrp="1"/>
          </p:cNvGraphicFramePr>
          <p:nvPr/>
        </p:nvGraphicFramePr>
        <p:xfrm>
          <a:off x="7602966" y="1926383"/>
          <a:ext cx="352849"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tblGrid>
              <a:tr h="346747">
                <a:tc>
                  <a:txBody>
                    <a:bodyPr/>
                    <a:lstStyle/>
                    <a:p>
                      <a:endParaRPr lang="zh-CN" altLang="en-US" dirty="0"/>
                    </a:p>
                  </a:txBody>
                  <a:tcPr>
                    <a:solidFill>
                      <a:srgbClr val="FF727C"/>
                    </a:solidFill>
                  </a:tcPr>
                </a:tc>
                <a:extLst>
                  <a:ext uri="{0D108BD9-81ED-4DB2-BD59-A6C34878D82A}">
                    <a16:rowId xmlns:a16="http://schemas.microsoft.com/office/drawing/2014/main" val="1651843465"/>
                  </a:ext>
                </a:extLst>
              </a:tr>
            </a:tbl>
          </a:graphicData>
        </a:graphic>
      </p:graphicFrame>
      <p:cxnSp>
        <p:nvCxnSpPr>
          <p:cNvPr id="63" name="直线箭头连接符 62">
            <a:extLst>
              <a:ext uri="{FF2B5EF4-FFF2-40B4-BE49-F238E27FC236}">
                <a16:creationId xmlns:a16="http://schemas.microsoft.com/office/drawing/2014/main" id="{F2DC6698-C47F-3040-AFFD-35AD75722AAB}"/>
              </a:ext>
            </a:extLst>
          </p:cNvPr>
          <p:cNvCxnSpPr>
            <a:cxnSpLocks/>
            <a:stCxn id="58" idx="0"/>
            <a:endCxn id="59" idx="2"/>
          </p:cNvCxnSpPr>
          <p:nvPr/>
        </p:nvCxnSpPr>
        <p:spPr>
          <a:xfrm flipV="1">
            <a:off x="7782992" y="4581160"/>
            <a:ext cx="0" cy="387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814CD274-F014-8342-92F5-49AE576C3550}"/>
              </a:ext>
            </a:extLst>
          </p:cNvPr>
          <p:cNvCxnSpPr>
            <a:cxnSpLocks/>
            <a:stCxn id="59" idx="0"/>
            <a:endCxn id="60" idx="2"/>
          </p:cNvCxnSpPr>
          <p:nvPr/>
        </p:nvCxnSpPr>
        <p:spPr>
          <a:xfrm flipH="1" flipV="1">
            <a:off x="7779391" y="3789050"/>
            <a:ext cx="3601" cy="426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14B5B4E-6C2C-3341-98B9-0605F9B8F6BA}"/>
              </a:ext>
            </a:extLst>
          </p:cNvPr>
          <p:cNvCxnSpPr>
            <a:cxnSpLocks/>
            <a:stCxn id="60" idx="0"/>
            <a:endCxn id="61" idx="2"/>
          </p:cNvCxnSpPr>
          <p:nvPr/>
        </p:nvCxnSpPr>
        <p:spPr>
          <a:xfrm flipV="1">
            <a:off x="7779391" y="3027235"/>
            <a:ext cx="0" cy="39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5889DE73-B8F1-FC4E-A80B-EAB2A8B3A5AB}"/>
              </a:ext>
            </a:extLst>
          </p:cNvPr>
          <p:cNvCxnSpPr>
            <a:cxnSpLocks/>
            <a:stCxn id="61" idx="0"/>
            <a:endCxn id="62" idx="2"/>
          </p:cNvCxnSpPr>
          <p:nvPr/>
        </p:nvCxnSpPr>
        <p:spPr>
          <a:xfrm flipH="1" flipV="1">
            <a:off x="7779390" y="2292143"/>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95C892EA-CCAA-8A43-9DCF-C426F39E1EAF}"/>
              </a:ext>
            </a:extLst>
          </p:cNvPr>
          <p:cNvSpPr/>
          <p:nvPr/>
        </p:nvSpPr>
        <p:spPr>
          <a:xfrm>
            <a:off x="271496" y="4828282"/>
            <a:ext cx="1261884"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 layer</a:t>
            </a:r>
          </a:p>
          <a:p>
            <a:pPr algn="ctr"/>
            <a:r>
              <a:rPr lang="en-US" altLang="zh-CN" dirty="0">
                <a:latin typeface="Arial" panose="020B0604020202020204" pitchFamily="34" charset="0"/>
                <a:ea typeface="Times New Roman" panose="02020603050405020304" pitchFamily="18" charset="0"/>
              </a:rPr>
              <a:t>(50 node)</a:t>
            </a:r>
          </a:p>
        </p:txBody>
      </p:sp>
      <p:sp>
        <p:nvSpPr>
          <p:cNvPr id="68" name="矩形 67">
            <a:extLst>
              <a:ext uri="{FF2B5EF4-FFF2-40B4-BE49-F238E27FC236}">
                <a16:creationId xmlns:a16="http://schemas.microsoft.com/office/drawing/2014/main" id="{97C9C9DB-E45A-9045-8E99-95CB7BC41330}"/>
              </a:ext>
            </a:extLst>
          </p:cNvPr>
          <p:cNvSpPr/>
          <p:nvPr/>
        </p:nvSpPr>
        <p:spPr>
          <a:xfrm>
            <a:off x="162492" y="4075114"/>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(50 node)</a:t>
            </a:r>
          </a:p>
        </p:txBody>
      </p:sp>
      <p:sp>
        <p:nvSpPr>
          <p:cNvPr id="69" name="矩形 68">
            <a:extLst>
              <a:ext uri="{FF2B5EF4-FFF2-40B4-BE49-F238E27FC236}">
                <a16:creationId xmlns:a16="http://schemas.microsoft.com/office/drawing/2014/main" id="{5BBAC81D-02B1-FE41-B9D6-0BB94ECE7261}"/>
              </a:ext>
            </a:extLst>
          </p:cNvPr>
          <p:cNvSpPr/>
          <p:nvPr/>
        </p:nvSpPr>
        <p:spPr>
          <a:xfrm>
            <a:off x="162492" y="3224262"/>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(25 node)</a:t>
            </a:r>
          </a:p>
        </p:txBody>
      </p:sp>
      <p:sp>
        <p:nvSpPr>
          <p:cNvPr id="70" name="矩形 69">
            <a:extLst>
              <a:ext uri="{FF2B5EF4-FFF2-40B4-BE49-F238E27FC236}">
                <a16:creationId xmlns:a16="http://schemas.microsoft.com/office/drawing/2014/main" id="{71599912-70CA-6244-84EF-872DB73A7FD2}"/>
              </a:ext>
            </a:extLst>
          </p:cNvPr>
          <p:cNvSpPr/>
          <p:nvPr/>
        </p:nvSpPr>
        <p:spPr>
          <a:xfrm>
            <a:off x="162492" y="2489818"/>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(10 node)</a:t>
            </a:r>
          </a:p>
        </p:txBody>
      </p:sp>
      <p:sp>
        <p:nvSpPr>
          <p:cNvPr id="71" name="矩形 70">
            <a:extLst>
              <a:ext uri="{FF2B5EF4-FFF2-40B4-BE49-F238E27FC236}">
                <a16:creationId xmlns:a16="http://schemas.microsoft.com/office/drawing/2014/main" id="{188B7824-D774-2440-81C6-97557B91691D}"/>
              </a:ext>
            </a:extLst>
          </p:cNvPr>
          <p:cNvSpPr/>
          <p:nvPr/>
        </p:nvSpPr>
        <p:spPr>
          <a:xfrm>
            <a:off x="216768" y="1741226"/>
            <a:ext cx="1441420"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layer</a:t>
            </a:r>
          </a:p>
          <a:p>
            <a:pPr algn="ctr"/>
            <a:r>
              <a:rPr lang="en-US" altLang="zh-CN" dirty="0">
                <a:latin typeface="Arial" panose="020B0604020202020204" pitchFamily="34" charset="0"/>
                <a:ea typeface="Times New Roman" panose="02020603050405020304" pitchFamily="18" charset="0"/>
              </a:rPr>
              <a:t>(5 node)</a:t>
            </a:r>
          </a:p>
        </p:txBody>
      </p:sp>
      <p:sp>
        <p:nvSpPr>
          <p:cNvPr id="72" name="右大括号 71">
            <a:extLst>
              <a:ext uri="{FF2B5EF4-FFF2-40B4-BE49-F238E27FC236}">
                <a16:creationId xmlns:a16="http://schemas.microsoft.com/office/drawing/2014/main" id="{A64274D0-C38F-8148-A849-0055233BD87C}"/>
              </a:ext>
            </a:extLst>
          </p:cNvPr>
          <p:cNvSpPr/>
          <p:nvPr/>
        </p:nvSpPr>
        <p:spPr>
          <a:xfrm>
            <a:off x="5439070" y="1630699"/>
            <a:ext cx="216030" cy="35851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4" name="直线箭头连接符 73">
            <a:extLst>
              <a:ext uri="{FF2B5EF4-FFF2-40B4-BE49-F238E27FC236}">
                <a16:creationId xmlns:a16="http://schemas.microsoft.com/office/drawing/2014/main" id="{BC95FD02-915C-D342-BD19-C847F1C4A70A}"/>
              </a:ext>
            </a:extLst>
          </p:cNvPr>
          <p:cNvCxnSpPr>
            <a:cxnSpLocks/>
            <a:stCxn id="72" idx="1"/>
          </p:cNvCxnSpPr>
          <p:nvPr/>
        </p:nvCxnSpPr>
        <p:spPr>
          <a:xfrm>
            <a:off x="5655100" y="3423290"/>
            <a:ext cx="8209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圆角矩形 2">
            <a:extLst>
              <a:ext uri="{FF2B5EF4-FFF2-40B4-BE49-F238E27FC236}">
                <a16:creationId xmlns:a16="http://schemas.microsoft.com/office/drawing/2014/main" id="{BE15B838-48B2-1C41-9539-256190EA1CA2}"/>
              </a:ext>
            </a:extLst>
          </p:cNvPr>
          <p:cNvSpPr/>
          <p:nvPr/>
        </p:nvSpPr>
        <p:spPr>
          <a:xfrm>
            <a:off x="4808980" y="2852920"/>
            <a:ext cx="1911864" cy="3693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矩形 74">
            <a:extLst>
              <a:ext uri="{FF2B5EF4-FFF2-40B4-BE49-F238E27FC236}">
                <a16:creationId xmlns:a16="http://schemas.microsoft.com/office/drawing/2014/main" id="{CACBB119-CE2F-A540-9364-D07880B0BF57}"/>
              </a:ext>
            </a:extLst>
          </p:cNvPr>
          <p:cNvSpPr/>
          <p:nvPr/>
        </p:nvSpPr>
        <p:spPr>
          <a:xfrm>
            <a:off x="4808980" y="2843638"/>
            <a:ext cx="196720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Knowledge reuse</a:t>
            </a:r>
          </a:p>
        </p:txBody>
      </p:sp>
      <p:sp>
        <p:nvSpPr>
          <p:cNvPr id="76" name="Textfeld 125">
            <a:extLst>
              <a:ext uri="{FF2B5EF4-FFF2-40B4-BE49-F238E27FC236}">
                <a16:creationId xmlns:a16="http://schemas.microsoft.com/office/drawing/2014/main" id="{97EDB72D-8022-7947-ABC3-D9E190E5D8B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12</a:t>
            </a:r>
            <a:endParaRPr 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8B3797D-8933-D94C-92F9-F8E1DDED3655}"/>
              </a:ext>
            </a:extLst>
          </p:cNvPr>
          <p:cNvSpPr txBox="1"/>
          <p:nvPr/>
        </p:nvSpPr>
        <p:spPr bwMode="auto">
          <a:xfrm>
            <a:off x="2217958" y="5654062"/>
            <a:ext cx="6428694" cy="434975"/>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Transfer knowledge </a:t>
            </a:r>
            <a:r>
              <a:rPr lang="en-GB" b="1" dirty="0">
                <a:solidFill>
                  <a:prstClr val="black"/>
                </a:solidFill>
                <a:latin typeface="Arial" panose="020B0604020202020204" pitchFamily="34" charset="0"/>
                <a:cs typeface="Arial" panose="020B0604020202020204" pitchFamily="34" charset="0"/>
              </a:rPr>
              <a:t>from one model to another model </a:t>
            </a:r>
          </a:p>
        </p:txBody>
      </p:sp>
      <p:sp>
        <p:nvSpPr>
          <p:cNvPr id="37" name="圆角矩形 36">
            <a:extLst>
              <a:ext uri="{FF2B5EF4-FFF2-40B4-BE49-F238E27FC236}">
                <a16:creationId xmlns:a16="http://schemas.microsoft.com/office/drawing/2014/main" id="{7D30141C-1B91-4546-9D15-C90E6DC8B282}"/>
              </a:ext>
            </a:extLst>
          </p:cNvPr>
          <p:cNvSpPr/>
          <p:nvPr/>
        </p:nvSpPr>
        <p:spPr>
          <a:xfrm>
            <a:off x="2144610" y="5667987"/>
            <a:ext cx="6286012" cy="3733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314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EC5DF-DC90-0145-8267-A930001AC7DA}"/>
              </a:ext>
            </a:extLst>
          </p:cNvPr>
          <p:cNvSpPr>
            <a:spLocks noGrp="1"/>
          </p:cNvSpPr>
          <p:nvPr>
            <p:ph type="title"/>
          </p:nvPr>
        </p:nvSpPr>
        <p:spPr/>
        <p:txBody>
          <a:bodyPr/>
          <a:lstStyle/>
          <a:p>
            <a:r>
              <a:rPr lang="en-US" altLang="zh-CN" dirty="0"/>
              <a:t>Structure</a:t>
            </a:r>
            <a:r>
              <a:rPr lang="zh-CN" altLang="zh-CN" dirty="0"/>
              <a:t> </a:t>
            </a:r>
            <a:r>
              <a:rPr kumimoji="1" lang="en-US" altLang="zh-CN" dirty="0"/>
              <a:t>of DNN with transfer and ensemble learning (DNN-ETL)</a:t>
            </a:r>
            <a:endParaRPr kumimoji="1" lang="zh-CN" altLang="en-US" dirty="0"/>
          </a:p>
        </p:txBody>
      </p:sp>
      <p:sp>
        <p:nvSpPr>
          <p:cNvPr id="98" name="矩形 97">
            <a:extLst>
              <a:ext uri="{FF2B5EF4-FFF2-40B4-BE49-F238E27FC236}">
                <a16:creationId xmlns:a16="http://schemas.microsoft.com/office/drawing/2014/main" id="{CBAFF840-8C08-C644-B7DF-A5239CA8107B}"/>
              </a:ext>
            </a:extLst>
          </p:cNvPr>
          <p:cNvSpPr/>
          <p:nvPr/>
        </p:nvSpPr>
        <p:spPr>
          <a:xfrm>
            <a:off x="667652" y="1043388"/>
            <a:ext cx="6976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a:t>
            </a:r>
          </a:p>
        </p:txBody>
      </p:sp>
      <p:sp>
        <p:nvSpPr>
          <p:cNvPr id="177" name="矩形 176">
            <a:extLst>
              <a:ext uri="{FF2B5EF4-FFF2-40B4-BE49-F238E27FC236}">
                <a16:creationId xmlns:a16="http://schemas.microsoft.com/office/drawing/2014/main" id="{A34686FD-B287-4E4C-8115-5C825D9E4726}"/>
              </a:ext>
            </a:extLst>
          </p:cNvPr>
          <p:cNvSpPr/>
          <p:nvPr/>
        </p:nvSpPr>
        <p:spPr>
          <a:xfrm>
            <a:off x="61943" y="2067034"/>
            <a:ext cx="208262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5 Pre-trained DNN</a:t>
            </a:r>
          </a:p>
          <a:p>
            <a:pPr algn="ctr"/>
            <a:r>
              <a:rPr lang="en-US" altLang="zh-CN" dirty="0">
                <a:latin typeface="Arial" panose="020B0604020202020204" pitchFamily="34" charset="0"/>
                <a:ea typeface="Times New Roman" panose="02020603050405020304" pitchFamily="18" charset="0"/>
              </a:rPr>
              <a:t>Source dataset</a:t>
            </a:r>
          </a:p>
        </p:txBody>
      </p:sp>
      <p:sp>
        <p:nvSpPr>
          <p:cNvPr id="99" name="圆角矩形 98">
            <a:extLst>
              <a:ext uri="{FF2B5EF4-FFF2-40B4-BE49-F238E27FC236}">
                <a16:creationId xmlns:a16="http://schemas.microsoft.com/office/drawing/2014/main" id="{8D3B5B88-FF53-CF4D-B6C9-1744C8F7B79D}"/>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00" name="组合 99">
            <a:extLst>
              <a:ext uri="{FF2B5EF4-FFF2-40B4-BE49-F238E27FC236}">
                <a16:creationId xmlns:a16="http://schemas.microsoft.com/office/drawing/2014/main" id="{61C382EC-D472-C84A-9336-D07289CD14E9}"/>
              </a:ext>
            </a:extLst>
          </p:cNvPr>
          <p:cNvGrpSpPr/>
          <p:nvPr/>
        </p:nvGrpSpPr>
        <p:grpSpPr>
          <a:xfrm>
            <a:off x="2405518" y="2060653"/>
            <a:ext cx="1915338" cy="439627"/>
            <a:chOff x="1590893" y="1161594"/>
            <a:chExt cx="4304646" cy="988044"/>
          </a:xfrm>
        </p:grpSpPr>
        <p:cxnSp>
          <p:nvCxnSpPr>
            <p:cNvPr id="101" name="直线箭头连接符 100">
              <a:extLst>
                <a:ext uri="{FF2B5EF4-FFF2-40B4-BE49-F238E27FC236}">
                  <a16:creationId xmlns:a16="http://schemas.microsoft.com/office/drawing/2014/main" id="{07FC6287-83FE-ED4B-A8FE-659AE80A07F4}"/>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D32B3D1-9632-6848-9929-49A656968814}"/>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46973CD-8A0F-7942-BA77-419931319B07}"/>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组合 103">
              <a:extLst>
                <a:ext uri="{FF2B5EF4-FFF2-40B4-BE49-F238E27FC236}">
                  <a16:creationId xmlns:a16="http://schemas.microsoft.com/office/drawing/2014/main" id="{D3845891-2AFE-614C-9EC9-99F131E6FC65}"/>
                </a:ext>
              </a:extLst>
            </p:cNvPr>
            <p:cNvGrpSpPr/>
            <p:nvPr/>
          </p:nvGrpSpPr>
          <p:grpSpPr>
            <a:xfrm>
              <a:off x="1590893" y="1193124"/>
              <a:ext cx="172048" cy="956514"/>
              <a:chOff x="644346" y="990019"/>
              <a:chExt cx="840225" cy="4671291"/>
            </a:xfrm>
          </p:grpSpPr>
          <p:sp>
            <p:nvSpPr>
              <p:cNvPr id="120" name="圆柱体 119">
                <a:extLst>
                  <a:ext uri="{FF2B5EF4-FFF2-40B4-BE49-F238E27FC236}">
                    <a16:creationId xmlns:a16="http://schemas.microsoft.com/office/drawing/2014/main" id="{3D258E12-68C4-7241-95AB-F281C3FD5FC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1" name="椭圆 120">
                <a:extLst>
                  <a:ext uri="{FF2B5EF4-FFF2-40B4-BE49-F238E27FC236}">
                    <a16:creationId xmlns:a16="http://schemas.microsoft.com/office/drawing/2014/main" id="{8A68FC0A-BAB3-5646-813B-74FBF43D8FD9}"/>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35DF8476-7D8D-6348-B321-15124C4EB803}"/>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38C4706D-838D-2D48-BA1A-FA08447A85EF}"/>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54CC5D94-2755-6F48-AC1F-7BD14A306C0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a:extLst>
                  <a:ext uri="{FF2B5EF4-FFF2-40B4-BE49-F238E27FC236}">
                    <a16:creationId xmlns:a16="http://schemas.microsoft.com/office/drawing/2014/main" id="{8F54368D-E2BE-2842-873B-65F3FF18954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2FC3EC10-369F-D742-9168-7582BE35AD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5" name="圆角矩形 104">
              <a:extLst>
                <a:ext uri="{FF2B5EF4-FFF2-40B4-BE49-F238E27FC236}">
                  <a16:creationId xmlns:a16="http://schemas.microsoft.com/office/drawing/2014/main" id="{28C945A4-A902-1846-93CD-9EDC75258D64}"/>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圆角矩形 105">
              <a:extLst>
                <a:ext uri="{FF2B5EF4-FFF2-40B4-BE49-F238E27FC236}">
                  <a16:creationId xmlns:a16="http://schemas.microsoft.com/office/drawing/2014/main" id="{650163DA-2BBC-F64F-933D-C954D295781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圆角矩形 106">
              <a:extLst>
                <a:ext uri="{FF2B5EF4-FFF2-40B4-BE49-F238E27FC236}">
                  <a16:creationId xmlns:a16="http://schemas.microsoft.com/office/drawing/2014/main" id="{6CD4B565-4351-EA4E-A094-56F5C4F4000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8" name="组合 107">
              <a:extLst>
                <a:ext uri="{FF2B5EF4-FFF2-40B4-BE49-F238E27FC236}">
                  <a16:creationId xmlns:a16="http://schemas.microsoft.com/office/drawing/2014/main" id="{45BA35D0-8367-7740-8257-90FEB9C9ACFE}"/>
                </a:ext>
              </a:extLst>
            </p:cNvPr>
            <p:cNvGrpSpPr/>
            <p:nvPr/>
          </p:nvGrpSpPr>
          <p:grpSpPr>
            <a:xfrm>
              <a:off x="5723491" y="1247230"/>
              <a:ext cx="172048" cy="848301"/>
              <a:chOff x="644346" y="1518490"/>
              <a:chExt cx="840225" cy="4142815"/>
            </a:xfrm>
          </p:grpSpPr>
          <p:sp>
            <p:nvSpPr>
              <p:cNvPr id="114" name="圆柱体 113">
                <a:extLst>
                  <a:ext uri="{FF2B5EF4-FFF2-40B4-BE49-F238E27FC236}">
                    <a16:creationId xmlns:a16="http://schemas.microsoft.com/office/drawing/2014/main" id="{D3B21F1D-6073-B448-8BEF-121370B7673F}"/>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E1487143-A930-0D48-AC30-8635C1B32084}"/>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A1C2641A-9392-DF44-9668-A247174DAC8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81405441-9E2D-4344-A433-096468CD306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C376FDD4-1C61-5D41-8A07-CAED708F3CB0}"/>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8133B736-F294-4447-96B3-E5B52AFB4125}"/>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矩形 108">
              <a:extLst>
                <a:ext uri="{FF2B5EF4-FFF2-40B4-BE49-F238E27FC236}">
                  <a16:creationId xmlns:a16="http://schemas.microsoft.com/office/drawing/2014/main" id="{1B5FE46D-AD04-9544-BC01-2737FEBA57DF}"/>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451D2098-25C9-3343-B452-F96C598EB7EC}"/>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27" name="圆角矩形 126">
            <a:extLst>
              <a:ext uri="{FF2B5EF4-FFF2-40B4-BE49-F238E27FC236}">
                <a16:creationId xmlns:a16="http://schemas.microsoft.com/office/drawing/2014/main" id="{C9C73CC7-A037-7F48-A657-1FB8014D71F6}"/>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2530A08E-C44B-3C40-B888-6D74ED7766CA}"/>
              </a:ext>
            </a:extLst>
          </p:cNvPr>
          <p:cNvGrpSpPr/>
          <p:nvPr/>
        </p:nvGrpSpPr>
        <p:grpSpPr>
          <a:xfrm>
            <a:off x="4831756" y="2060653"/>
            <a:ext cx="1915338" cy="439627"/>
            <a:chOff x="1590893" y="1161594"/>
            <a:chExt cx="4304646" cy="988044"/>
          </a:xfrm>
        </p:grpSpPr>
        <p:cxnSp>
          <p:nvCxnSpPr>
            <p:cNvPr id="129" name="直线箭头连接符 128">
              <a:extLst>
                <a:ext uri="{FF2B5EF4-FFF2-40B4-BE49-F238E27FC236}">
                  <a16:creationId xmlns:a16="http://schemas.microsoft.com/office/drawing/2014/main" id="{7D5F1FEA-9A2A-794E-BCF1-8420E7B973AB}"/>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62D943DC-F23A-D64A-9FFC-F8D00E3FFB47}"/>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DE1C25BB-1D4F-FE4B-8B8B-081D0EA003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组合 131">
              <a:extLst>
                <a:ext uri="{FF2B5EF4-FFF2-40B4-BE49-F238E27FC236}">
                  <a16:creationId xmlns:a16="http://schemas.microsoft.com/office/drawing/2014/main" id="{4DEE8D8C-11F8-4247-854A-2EBF22264BE2}"/>
                </a:ext>
              </a:extLst>
            </p:cNvPr>
            <p:cNvGrpSpPr/>
            <p:nvPr/>
          </p:nvGrpSpPr>
          <p:grpSpPr>
            <a:xfrm>
              <a:off x="1590893" y="1193124"/>
              <a:ext cx="172048" cy="956514"/>
              <a:chOff x="644346" y="990019"/>
              <a:chExt cx="840225" cy="4671291"/>
            </a:xfrm>
          </p:grpSpPr>
          <p:sp>
            <p:nvSpPr>
              <p:cNvPr id="145" name="圆柱体 144">
                <a:extLst>
                  <a:ext uri="{FF2B5EF4-FFF2-40B4-BE49-F238E27FC236}">
                    <a16:creationId xmlns:a16="http://schemas.microsoft.com/office/drawing/2014/main" id="{CDB31A9E-9A8E-EF4C-8A5F-4C56B9171B4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6" name="椭圆 145">
                <a:extLst>
                  <a:ext uri="{FF2B5EF4-FFF2-40B4-BE49-F238E27FC236}">
                    <a16:creationId xmlns:a16="http://schemas.microsoft.com/office/drawing/2014/main" id="{05B4E27B-F123-F346-BAB4-AEF230DE31A2}"/>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a:extLst>
                  <a:ext uri="{FF2B5EF4-FFF2-40B4-BE49-F238E27FC236}">
                    <a16:creationId xmlns:a16="http://schemas.microsoft.com/office/drawing/2014/main" id="{BEA0918A-1CC2-DA4C-B1D3-835BC641AD4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a:extLst>
                  <a:ext uri="{FF2B5EF4-FFF2-40B4-BE49-F238E27FC236}">
                    <a16:creationId xmlns:a16="http://schemas.microsoft.com/office/drawing/2014/main" id="{26C977DA-197C-9E47-9D88-7FC4B37A33D7}"/>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a:extLst>
                  <a:ext uri="{FF2B5EF4-FFF2-40B4-BE49-F238E27FC236}">
                    <a16:creationId xmlns:a16="http://schemas.microsoft.com/office/drawing/2014/main" id="{FE7E8C4D-E29C-E84B-9E5E-DFB1E3D69CD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9CCB526B-253B-E34F-8804-A9C06FD7EEB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644E1514-22BB-FE4A-97AB-670597FCA202}"/>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圆角矩形 132">
              <a:extLst>
                <a:ext uri="{FF2B5EF4-FFF2-40B4-BE49-F238E27FC236}">
                  <a16:creationId xmlns:a16="http://schemas.microsoft.com/office/drawing/2014/main" id="{EDD8488A-9B82-3447-8E01-420BDC2CE7C5}"/>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圆角矩形 133">
              <a:extLst>
                <a:ext uri="{FF2B5EF4-FFF2-40B4-BE49-F238E27FC236}">
                  <a16:creationId xmlns:a16="http://schemas.microsoft.com/office/drawing/2014/main" id="{61C5B1A1-1F7E-A54D-A375-95D165751A23}"/>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圆角矩形 134">
              <a:extLst>
                <a:ext uri="{FF2B5EF4-FFF2-40B4-BE49-F238E27FC236}">
                  <a16:creationId xmlns:a16="http://schemas.microsoft.com/office/drawing/2014/main" id="{D5494C69-F2AE-D54D-8F43-3DC0C158C3CD}"/>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6" name="组合 135">
              <a:extLst>
                <a:ext uri="{FF2B5EF4-FFF2-40B4-BE49-F238E27FC236}">
                  <a16:creationId xmlns:a16="http://schemas.microsoft.com/office/drawing/2014/main" id="{78C93661-B39E-5745-9957-99E750F07A60}"/>
                </a:ext>
              </a:extLst>
            </p:cNvPr>
            <p:cNvGrpSpPr/>
            <p:nvPr/>
          </p:nvGrpSpPr>
          <p:grpSpPr>
            <a:xfrm>
              <a:off x="5723491" y="1247230"/>
              <a:ext cx="172048" cy="848301"/>
              <a:chOff x="644346" y="1518490"/>
              <a:chExt cx="840225" cy="4142815"/>
            </a:xfrm>
          </p:grpSpPr>
          <p:sp>
            <p:nvSpPr>
              <p:cNvPr id="139" name="圆柱体 138">
                <a:extLst>
                  <a:ext uri="{FF2B5EF4-FFF2-40B4-BE49-F238E27FC236}">
                    <a16:creationId xmlns:a16="http://schemas.microsoft.com/office/drawing/2014/main" id="{988273B2-9D93-1A47-A168-43C00A90E366}"/>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0" name="椭圆 139">
                <a:extLst>
                  <a:ext uri="{FF2B5EF4-FFF2-40B4-BE49-F238E27FC236}">
                    <a16:creationId xmlns:a16="http://schemas.microsoft.com/office/drawing/2014/main" id="{46281E91-A986-BD4F-A59B-FDA183084FED}"/>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2A84CCD8-1E4B-4642-B419-A07B341FCB7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2A08A7DD-CB26-2240-8EDD-3E37BA10D4B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995356D-88B7-CB42-B673-709371D5BE0B}"/>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B54C37CC-0D2A-3647-9EAC-AB023BBC94A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7" name="矩形 136">
              <a:extLst>
                <a:ext uri="{FF2B5EF4-FFF2-40B4-BE49-F238E27FC236}">
                  <a16:creationId xmlns:a16="http://schemas.microsoft.com/office/drawing/2014/main" id="{9FF96518-C3E2-2F49-AFF6-C81A1127D5B8}"/>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6C00B6A0-E3B2-1240-B8BC-EEF32B3D2825}"/>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52" name="圆角矩形 151">
            <a:extLst>
              <a:ext uri="{FF2B5EF4-FFF2-40B4-BE49-F238E27FC236}">
                <a16:creationId xmlns:a16="http://schemas.microsoft.com/office/drawing/2014/main" id="{65E4D836-8141-D34C-AF92-498023996B86}"/>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53" name="组合 152">
            <a:extLst>
              <a:ext uri="{FF2B5EF4-FFF2-40B4-BE49-F238E27FC236}">
                <a16:creationId xmlns:a16="http://schemas.microsoft.com/office/drawing/2014/main" id="{82AE24D8-F2CD-2440-886E-88F21F709531}"/>
              </a:ext>
            </a:extLst>
          </p:cNvPr>
          <p:cNvGrpSpPr/>
          <p:nvPr/>
        </p:nvGrpSpPr>
        <p:grpSpPr>
          <a:xfrm>
            <a:off x="7704840" y="2076347"/>
            <a:ext cx="1915338" cy="439627"/>
            <a:chOff x="1590893" y="1161594"/>
            <a:chExt cx="4304646" cy="988044"/>
          </a:xfrm>
        </p:grpSpPr>
        <p:cxnSp>
          <p:nvCxnSpPr>
            <p:cNvPr id="154" name="直线箭头连接符 153">
              <a:extLst>
                <a:ext uri="{FF2B5EF4-FFF2-40B4-BE49-F238E27FC236}">
                  <a16:creationId xmlns:a16="http://schemas.microsoft.com/office/drawing/2014/main" id="{83545EDB-5C70-164C-A796-3842356CD10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4C7C6458-881E-BA46-B037-7E3B108FDC9F}"/>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DB5880F7-E5BA-CB44-94E5-826DD7D954E3}"/>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组合 156">
              <a:extLst>
                <a:ext uri="{FF2B5EF4-FFF2-40B4-BE49-F238E27FC236}">
                  <a16:creationId xmlns:a16="http://schemas.microsoft.com/office/drawing/2014/main" id="{57757149-D2C1-C346-9AAB-176EADE8ACF5}"/>
                </a:ext>
              </a:extLst>
            </p:cNvPr>
            <p:cNvGrpSpPr/>
            <p:nvPr/>
          </p:nvGrpSpPr>
          <p:grpSpPr>
            <a:xfrm>
              <a:off x="1590893" y="1193124"/>
              <a:ext cx="172048" cy="956514"/>
              <a:chOff x="644346" y="990019"/>
              <a:chExt cx="840225" cy="4671291"/>
            </a:xfrm>
          </p:grpSpPr>
          <p:sp>
            <p:nvSpPr>
              <p:cNvPr id="170" name="圆柱体 169">
                <a:extLst>
                  <a:ext uri="{FF2B5EF4-FFF2-40B4-BE49-F238E27FC236}">
                    <a16:creationId xmlns:a16="http://schemas.microsoft.com/office/drawing/2014/main" id="{F73375D0-F635-3640-ABF7-57571ECFDAA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1" name="椭圆 170">
                <a:extLst>
                  <a:ext uri="{FF2B5EF4-FFF2-40B4-BE49-F238E27FC236}">
                    <a16:creationId xmlns:a16="http://schemas.microsoft.com/office/drawing/2014/main" id="{A885F3B0-8344-5349-9635-3029EE2547F8}"/>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D16EAE24-EA4D-D541-A9FD-85CE1BF0D51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0E4E06AA-7213-9A44-A511-B58AB8E4DC02}"/>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BC82DD9A-C42B-6848-A5DD-D243E511892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20783D5-81F0-BD46-A7B5-FBFF0065946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E6A9B90E-E0ED-7F43-9880-90FCE29647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圆角矩形 157">
              <a:extLst>
                <a:ext uri="{FF2B5EF4-FFF2-40B4-BE49-F238E27FC236}">
                  <a16:creationId xmlns:a16="http://schemas.microsoft.com/office/drawing/2014/main" id="{EEB14890-AFCD-CD40-A72D-BD2ED1A7381F}"/>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圆角矩形 158">
              <a:extLst>
                <a:ext uri="{FF2B5EF4-FFF2-40B4-BE49-F238E27FC236}">
                  <a16:creationId xmlns:a16="http://schemas.microsoft.com/office/drawing/2014/main" id="{62148736-B931-684A-A2C6-F0F2F4FC6761}"/>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圆角矩形 159">
              <a:extLst>
                <a:ext uri="{FF2B5EF4-FFF2-40B4-BE49-F238E27FC236}">
                  <a16:creationId xmlns:a16="http://schemas.microsoft.com/office/drawing/2014/main" id="{62627F5E-0E34-9F49-91CF-A88355ACA1D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1" name="组合 160">
              <a:extLst>
                <a:ext uri="{FF2B5EF4-FFF2-40B4-BE49-F238E27FC236}">
                  <a16:creationId xmlns:a16="http://schemas.microsoft.com/office/drawing/2014/main" id="{49828C8F-1198-B44A-BE49-02B86F5382F9}"/>
                </a:ext>
              </a:extLst>
            </p:cNvPr>
            <p:cNvGrpSpPr/>
            <p:nvPr/>
          </p:nvGrpSpPr>
          <p:grpSpPr>
            <a:xfrm>
              <a:off x="5723491" y="1247230"/>
              <a:ext cx="172048" cy="848301"/>
              <a:chOff x="644346" y="1518490"/>
              <a:chExt cx="840225" cy="4142815"/>
            </a:xfrm>
          </p:grpSpPr>
          <p:sp>
            <p:nvSpPr>
              <p:cNvPr id="164" name="圆柱体 163">
                <a:extLst>
                  <a:ext uri="{FF2B5EF4-FFF2-40B4-BE49-F238E27FC236}">
                    <a16:creationId xmlns:a16="http://schemas.microsoft.com/office/drawing/2014/main" id="{09B40000-26A4-0F43-810C-EEF1FA19B43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5" name="椭圆 164">
                <a:extLst>
                  <a:ext uri="{FF2B5EF4-FFF2-40B4-BE49-F238E27FC236}">
                    <a16:creationId xmlns:a16="http://schemas.microsoft.com/office/drawing/2014/main" id="{24D3C231-C4D5-8644-B23D-977F812427CB}"/>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D53A3998-8A36-D24E-B342-031B4BCEE11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E35191F4-490C-504A-BF64-0FA25AFEDD7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C899F311-A1DA-3B4F-9F5C-0C2EDD900AE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77FEC012-32E9-2049-B19D-F268C5B58B6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2" name="矩形 161">
              <a:extLst>
                <a:ext uri="{FF2B5EF4-FFF2-40B4-BE49-F238E27FC236}">
                  <a16:creationId xmlns:a16="http://schemas.microsoft.com/office/drawing/2014/main" id="{0CA572F5-7313-444E-A9A5-7F5A55F3FF82}"/>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3" name="矩形 162">
              <a:extLst>
                <a:ext uri="{FF2B5EF4-FFF2-40B4-BE49-F238E27FC236}">
                  <a16:creationId xmlns:a16="http://schemas.microsoft.com/office/drawing/2014/main" id="{A779B49F-2F89-CC49-9E1D-898483A5C808}"/>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80" name="lego_204848">
            <a:extLst>
              <a:ext uri="{FF2B5EF4-FFF2-40B4-BE49-F238E27FC236}">
                <a16:creationId xmlns:a16="http://schemas.microsoft.com/office/drawing/2014/main" id="{52B84C0F-B0AC-984D-B20B-4DC5151F9D3E}"/>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achinery_145522">
            <a:extLst>
              <a:ext uri="{FF2B5EF4-FFF2-40B4-BE49-F238E27FC236}">
                <a16:creationId xmlns:a16="http://schemas.microsoft.com/office/drawing/2014/main" id="{8764789C-B606-624A-A06F-71325BEF8778}"/>
              </a:ext>
            </a:extLst>
          </p:cNvPr>
          <p:cNvSpPr>
            <a:spLocks noChangeAspect="1"/>
          </p:cNvSpPr>
          <p:nvPr/>
        </p:nvSpPr>
        <p:spPr>
          <a:xfrm>
            <a:off x="6321190" y="1073639"/>
            <a:ext cx="338815" cy="338343"/>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矩形 181">
            <a:extLst>
              <a:ext uri="{FF2B5EF4-FFF2-40B4-BE49-F238E27FC236}">
                <a16:creationId xmlns:a16="http://schemas.microsoft.com/office/drawing/2014/main" id="{A49B1CB1-C040-2D45-9EBD-A1C335EFFF6C}"/>
              </a:ext>
            </a:extLst>
          </p:cNvPr>
          <p:cNvSpPr/>
          <p:nvPr/>
        </p:nvSpPr>
        <p:spPr>
          <a:xfrm>
            <a:off x="3465728" y="1065700"/>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properties</a:t>
            </a:r>
          </a:p>
        </p:txBody>
      </p:sp>
      <p:sp>
        <p:nvSpPr>
          <p:cNvPr id="183" name="矩形 182">
            <a:extLst>
              <a:ext uri="{FF2B5EF4-FFF2-40B4-BE49-F238E27FC236}">
                <a16:creationId xmlns:a16="http://schemas.microsoft.com/office/drawing/2014/main" id="{A203C7A7-E418-4749-97AD-539AE8A97AE2}"/>
              </a:ext>
            </a:extLst>
          </p:cNvPr>
          <p:cNvSpPr/>
          <p:nvPr/>
        </p:nvSpPr>
        <p:spPr>
          <a:xfrm>
            <a:off x="6695775" y="1065700"/>
            <a:ext cx="198002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Machine settings</a:t>
            </a:r>
          </a:p>
        </p:txBody>
      </p:sp>
      <p:sp>
        <p:nvSpPr>
          <p:cNvPr id="184" name="圆角矩形 183">
            <a:extLst>
              <a:ext uri="{FF2B5EF4-FFF2-40B4-BE49-F238E27FC236}">
                <a16:creationId xmlns:a16="http://schemas.microsoft.com/office/drawing/2014/main" id="{2A343B3F-6656-794B-A030-5C728F19804D}"/>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4" name="矩形 193">
            <a:extLst>
              <a:ext uri="{FF2B5EF4-FFF2-40B4-BE49-F238E27FC236}">
                <a16:creationId xmlns:a16="http://schemas.microsoft.com/office/drawing/2014/main" id="{9CA54FF1-22EA-BE42-83C5-9FF7F91E2B08}"/>
              </a:ext>
            </a:extLst>
          </p:cNvPr>
          <p:cNvSpPr/>
          <p:nvPr/>
        </p:nvSpPr>
        <p:spPr>
          <a:xfrm>
            <a:off x="6991695" y="2054741"/>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6" name="矩形 195">
            <a:extLst>
              <a:ext uri="{FF2B5EF4-FFF2-40B4-BE49-F238E27FC236}">
                <a16:creationId xmlns:a16="http://schemas.microsoft.com/office/drawing/2014/main" id="{68FE22D3-5A02-9641-A2D1-EFD0821E06C6}"/>
              </a:ext>
            </a:extLst>
          </p:cNvPr>
          <p:cNvSpPr/>
          <p:nvPr/>
        </p:nvSpPr>
        <p:spPr>
          <a:xfrm>
            <a:off x="2828150" y="2492870"/>
            <a:ext cx="101502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SABIC</a:t>
            </a:r>
            <a:r>
              <a:rPr lang="zh-CN" altLang="en-US" sz="1400" dirty="0">
                <a:latin typeface="Arial" panose="020B0604020202020204" pitchFamily="34" charset="0"/>
                <a:ea typeface="Times New Roman" panose="02020603050405020304" pitchFamily="18" charset="0"/>
              </a:rPr>
              <a:t> </a:t>
            </a:r>
            <a:r>
              <a:rPr lang="en-US" altLang="zh-CN" sz="1400" dirty="0">
                <a:latin typeface="Arial" panose="020B0604020202020204" pitchFamily="34" charset="0"/>
                <a:ea typeface="Times New Roman" panose="02020603050405020304" pitchFamily="18" charset="0"/>
              </a:rPr>
              <a:t>PP</a:t>
            </a:r>
          </a:p>
        </p:txBody>
      </p:sp>
      <p:sp>
        <p:nvSpPr>
          <p:cNvPr id="197" name="矩形 196">
            <a:extLst>
              <a:ext uri="{FF2B5EF4-FFF2-40B4-BE49-F238E27FC236}">
                <a16:creationId xmlns:a16="http://schemas.microsoft.com/office/drawing/2014/main" id="{6166C505-D002-BA4A-920D-ED8AB622E43E}"/>
              </a:ext>
            </a:extLst>
          </p:cNvPr>
          <p:cNvSpPr/>
          <p:nvPr/>
        </p:nvSpPr>
        <p:spPr>
          <a:xfrm>
            <a:off x="5403999" y="2466770"/>
            <a:ext cx="77085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VALOX</a:t>
            </a:r>
          </a:p>
        </p:txBody>
      </p:sp>
      <p:sp>
        <p:nvSpPr>
          <p:cNvPr id="198" name="矩形 197">
            <a:extLst>
              <a:ext uri="{FF2B5EF4-FFF2-40B4-BE49-F238E27FC236}">
                <a16:creationId xmlns:a16="http://schemas.microsoft.com/office/drawing/2014/main" id="{077F661B-15F7-044F-81D3-8737B0D8100B}"/>
              </a:ext>
            </a:extLst>
          </p:cNvPr>
          <p:cNvSpPr/>
          <p:nvPr/>
        </p:nvSpPr>
        <p:spPr>
          <a:xfrm>
            <a:off x="8167945" y="2466769"/>
            <a:ext cx="778868"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ULTEM</a:t>
            </a:r>
          </a:p>
        </p:txBody>
      </p:sp>
      <p:cxnSp>
        <p:nvCxnSpPr>
          <p:cNvPr id="225" name="直线箭头连接符 224">
            <a:extLst>
              <a:ext uri="{FF2B5EF4-FFF2-40B4-BE49-F238E27FC236}">
                <a16:creationId xmlns:a16="http://schemas.microsoft.com/office/drawing/2014/main" id="{3277D1DE-ACBD-844A-92E5-4F21A1416520}"/>
              </a:ext>
            </a:extLst>
          </p:cNvPr>
          <p:cNvCxnSpPr>
            <a:cxnSpLocks/>
            <a:endCxn id="99"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线箭头连接符 226">
            <a:extLst>
              <a:ext uri="{FF2B5EF4-FFF2-40B4-BE49-F238E27FC236}">
                <a16:creationId xmlns:a16="http://schemas.microsoft.com/office/drawing/2014/main" id="{3BB909D3-2862-144C-B397-E25065C0C80D}"/>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线箭头连接符 227">
            <a:extLst>
              <a:ext uri="{FF2B5EF4-FFF2-40B4-BE49-F238E27FC236}">
                <a16:creationId xmlns:a16="http://schemas.microsoft.com/office/drawing/2014/main" id="{F1904C51-9B4F-D847-A89E-A101A6DB2ABA}"/>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2" name="Textfeld 33">
            <a:extLst>
              <a:ext uri="{FF2B5EF4-FFF2-40B4-BE49-F238E27FC236}">
                <a16:creationId xmlns:a16="http://schemas.microsoft.com/office/drawing/2014/main" id="{31580C27-5F49-D448-9159-CDBDB19FA51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13</a:t>
            </a:r>
          </a:p>
        </p:txBody>
      </p:sp>
      <p:sp>
        <p:nvSpPr>
          <p:cNvPr id="4" name="文本框 3">
            <a:extLst>
              <a:ext uri="{FF2B5EF4-FFF2-40B4-BE49-F238E27FC236}">
                <a16:creationId xmlns:a16="http://schemas.microsoft.com/office/drawing/2014/main" id="{DA56B171-C7C9-794A-AC7F-23FB47180914}"/>
              </a:ext>
            </a:extLst>
          </p:cNvPr>
          <p:cNvSpPr txBox="1"/>
          <p:nvPr/>
        </p:nvSpPr>
        <p:spPr bwMode="auto">
          <a:xfrm>
            <a:off x="-1586753" y="3536576"/>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464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EC5DF-DC90-0145-8267-A930001AC7DA}"/>
              </a:ext>
            </a:extLst>
          </p:cNvPr>
          <p:cNvSpPr>
            <a:spLocks noGrp="1"/>
          </p:cNvSpPr>
          <p:nvPr>
            <p:ph type="title"/>
          </p:nvPr>
        </p:nvSpPr>
        <p:spPr/>
        <p:txBody>
          <a:bodyPr/>
          <a:lstStyle/>
          <a:p>
            <a:r>
              <a:rPr lang="en-US" altLang="zh-CN" dirty="0"/>
              <a:t>Structure</a:t>
            </a:r>
            <a:r>
              <a:rPr lang="zh-CN" altLang="zh-CN" dirty="0"/>
              <a:t> </a:t>
            </a:r>
            <a:r>
              <a:rPr kumimoji="1" lang="en-US" altLang="zh-CN" dirty="0"/>
              <a:t>of DNN with transfer and ensemble learning (DNN-ETL)</a:t>
            </a:r>
            <a:endParaRPr kumimoji="1" lang="zh-CN" altLang="en-US" dirty="0"/>
          </a:p>
        </p:txBody>
      </p:sp>
      <p:sp>
        <p:nvSpPr>
          <p:cNvPr id="98" name="矩形 97">
            <a:extLst>
              <a:ext uri="{FF2B5EF4-FFF2-40B4-BE49-F238E27FC236}">
                <a16:creationId xmlns:a16="http://schemas.microsoft.com/office/drawing/2014/main" id="{CBAFF840-8C08-C644-B7DF-A5239CA8107B}"/>
              </a:ext>
            </a:extLst>
          </p:cNvPr>
          <p:cNvSpPr/>
          <p:nvPr/>
        </p:nvSpPr>
        <p:spPr>
          <a:xfrm>
            <a:off x="667652" y="1043388"/>
            <a:ext cx="6976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a:t>
            </a:r>
          </a:p>
        </p:txBody>
      </p:sp>
      <p:sp>
        <p:nvSpPr>
          <p:cNvPr id="177" name="矩形 176">
            <a:extLst>
              <a:ext uri="{FF2B5EF4-FFF2-40B4-BE49-F238E27FC236}">
                <a16:creationId xmlns:a16="http://schemas.microsoft.com/office/drawing/2014/main" id="{A34686FD-B287-4E4C-8115-5C825D9E4726}"/>
              </a:ext>
            </a:extLst>
          </p:cNvPr>
          <p:cNvSpPr/>
          <p:nvPr/>
        </p:nvSpPr>
        <p:spPr>
          <a:xfrm>
            <a:off x="61943" y="2067034"/>
            <a:ext cx="208262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5 Pre-trained DNN</a:t>
            </a:r>
          </a:p>
          <a:p>
            <a:pPr algn="ctr"/>
            <a:r>
              <a:rPr lang="en-US" altLang="zh-CN" dirty="0">
                <a:latin typeface="Arial" panose="020B0604020202020204" pitchFamily="34" charset="0"/>
                <a:ea typeface="Times New Roman" panose="02020603050405020304" pitchFamily="18" charset="0"/>
              </a:rPr>
              <a:t>Source dataset</a:t>
            </a:r>
          </a:p>
        </p:txBody>
      </p:sp>
      <p:sp>
        <p:nvSpPr>
          <p:cNvPr id="99" name="圆角矩形 98">
            <a:extLst>
              <a:ext uri="{FF2B5EF4-FFF2-40B4-BE49-F238E27FC236}">
                <a16:creationId xmlns:a16="http://schemas.microsoft.com/office/drawing/2014/main" id="{8D3B5B88-FF53-CF4D-B6C9-1744C8F7B79D}"/>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00" name="组合 99">
            <a:extLst>
              <a:ext uri="{FF2B5EF4-FFF2-40B4-BE49-F238E27FC236}">
                <a16:creationId xmlns:a16="http://schemas.microsoft.com/office/drawing/2014/main" id="{61C382EC-D472-C84A-9336-D07289CD14E9}"/>
              </a:ext>
            </a:extLst>
          </p:cNvPr>
          <p:cNvGrpSpPr/>
          <p:nvPr/>
        </p:nvGrpSpPr>
        <p:grpSpPr>
          <a:xfrm>
            <a:off x="2405518" y="2060653"/>
            <a:ext cx="1915338" cy="439627"/>
            <a:chOff x="1590893" y="1161594"/>
            <a:chExt cx="4304646" cy="988044"/>
          </a:xfrm>
        </p:grpSpPr>
        <p:cxnSp>
          <p:nvCxnSpPr>
            <p:cNvPr id="101" name="直线箭头连接符 100">
              <a:extLst>
                <a:ext uri="{FF2B5EF4-FFF2-40B4-BE49-F238E27FC236}">
                  <a16:creationId xmlns:a16="http://schemas.microsoft.com/office/drawing/2014/main" id="{07FC6287-83FE-ED4B-A8FE-659AE80A07F4}"/>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D32B3D1-9632-6848-9929-49A656968814}"/>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46973CD-8A0F-7942-BA77-419931319B07}"/>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组合 103">
              <a:extLst>
                <a:ext uri="{FF2B5EF4-FFF2-40B4-BE49-F238E27FC236}">
                  <a16:creationId xmlns:a16="http://schemas.microsoft.com/office/drawing/2014/main" id="{D3845891-2AFE-614C-9EC9-99F131E6FC65}"/>
                </a:ext>
              </a:extLst>
            </p:cNvPr>
            <p:cNvGrpSpPr/>
            <p:nvPr/>
          </p:nvGrpSpPr>
          <p:grpSpPr>
            <a:xfrm>
              <a:off x="1590893" y="1193124"/>
              <a:ext cx="172048" cy="956514"/>
              <a:chOff x="644346" y="990019"/>
              <a:chExt cx="840225" cy="4671291"/>
            </a:xfrm>
          </p:grpSpPr>
          <p:sp>
            <p:nvSpPr>
              <p:cNvPr id="120" name="圆柱体 119">
                <a:extLst>
                  <a:ext uri="{FF2B5EF4-FFF2-40B4-BE49-F238E27FC236}">
                    <a16:creationId xmlns:a16="http://schemas.microsoft.com/office/drawing/2014/main" id="{3D258E12-68C4-7241-95AB-F281C3FD5FC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1" name="椭圆 120">
                <a:extLst>
                  <a:ext uri="{FF2B5EF4-FFF2-40B4-BE49-F238E27FC236}">
                    <a16:creationId xmlns:a16="http://schemas.microsoft.com/office/drawing/2014/main" id="{8A68FC0A-BAB3-5646-813B-74FBF43D8FD9}"/>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35DF8476-7D8D-6348-B321-15124C4EB803}"/>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38C4706D-838D-2D48-BA1A-FA08447A85EF}"/>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54CC5D94-2755-6F48-AC1F-7BD14A306C0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a:extLst>
                  <a:ext uri="{FF2B5EF4-FFF2-40B4-BE49-F238E27FC236}">
                    <a16:creationId xmlns:a16="http://schemas.microsoft.com/office/drawing/2014/main" id="{8F54368D-E2BE-2842-873B-65F3FF18954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2FC3EC10-369F-D742-9168-7582BE35AD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5" name="圆角矩形 104">
              <a:extLst>
                <a:ext uri="{FF2B5EF4-FFF2-40B4-BE49-F238E27FC236}">
                  <a16:creationId xmlns:a16="http://schemas.microsoft.com/office/drawing/2014/main" id="{28C945A4-A902-1846-93CD-9EDC75258D64}"/>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圆角矩形 105">
              <a:extLst>
                <a:ext uri="{FF2B5EF4-FFF2-40B4-BE49-F238E27FC236}">
                  <a16:creationId xmlns:a16="http://schemas.microsoft.com/office/drawing/2014/main" id="{650163DA-2BBC-F64F-933D-C954D295781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圆角矩形 106">
              <a:extLst>
                <a:ext uri="{FF2B5EF4-FFF2-40B4-BE49-F238E27FC236}">
                  <a16:creationId xmlns:a16="http://schemas.microsoft.com/office/drawing/2014/main" id="{6CD4B565-4351-EA4E-A094-56F5C4F4000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8" name="组合 107">
              <a:extLst>
                <a:ext uri="{FF2B5EF4-FFF2-40B4-BE49-F238E27FC236}">
                  <a16:creationId xmlns:a16="http://schemas.microsoft.com/office/drawing/2014/main" id="{45BA35D0-8367-7740-8257-90FEB9C9ACFE}"/>
                </a:ext>
              </a:extLst>
            </p:cNvPr>
            <p:cNvGrpSpPr/>
            <p:nvPr/>
          </p:nvGrpSpPr>
          <p:grpSpPr>
            <a:xfrm>
              <a:off x="5723491" y="1247230"/>
              <a:ext cx="172048" cy="848301"/>
              <a:chOff x="644346" y="1518490"/>
              <a:chExt cx="840225" cy="4142815"/>
            </a:xfrm>
          </p:grpSpPr>
          <p:sp>
            <p:nvSpPr>
              <p:cNvPr id="114" name="圆柱体 113">
                <a:extLst>
                  <a:ext uri="{FF2B5EF4-FFF2-40B4-BE49-F238E27FC236}">
                    <a16:creationId xmlns:a16="http://schemas.microsoft.com/office/drawing/2014/main" id="{D3B21F1D-6073-B448-8BEF-121370B7673F}"/>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E1487143-A930-0D48-AC30-8635C1B32084}"/>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A1C2641A-9392-DF44-9668-A247174DAC8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81405441-9E2D-4344-A433-096468CD306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C376FDD4-1C61-5D41-8A07-CAED708F3CB0}"/>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8133B736-F294-4447-96B3-E5B52AFB4125}"/>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矩形 108">
              <a:extLst>
                <a:ext uri="{FF2B5EF4-FFF2-40B4-BE49-F238E27FC236}">
                  <a16:creationId xmlns:a16="http://schemas.microsoft.com/office/drawing/2014/main" id="{1B5FE46D-AD04-9544-BC01-2737FEBA57DF}"/>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451D2098-25C9-3343-B452-F96C598EB7EC}"/>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27" name="圆角矩形 126">
            <a:extLst>
              <a:ext uri="{FF2B5EF4-FFF2-40B4-BE49-F238E27FC236}">
                <a16:creationId xmlns:a16="http://schemas.microsoft.com/office/drawing/2014/main" id="{C9C73CC7-A037-7F48-A657-1FB8014D71F6}"/>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2530A08E-C44B-3C40-B888-6D74ED7766CA}"/>
              </a:ext>
            </a:extLst>
          </p:cNvPr>
          <p:cNvGrpSpPr/>
          <p:nvPr/>
        </p:nvGrpSpPr>
        <p:grpSpPr>
          <a:xfrm>
            <a:off x="4831756" y="2060653"/>
            <a:ext cx="1915338" cy="439627"/>
            <a:chOff x="1590893" y="1161594"/>
            <a:chExt cx="4304646" cy="988044"/>
          </a:xfrm>
        </p:grpSpPr>
        <p:cxnSp>
          <p:nvCxnSpPr>
            <p:cNvPr id="129" name="直线箭头连接符 128">
              <a:extLst>
                <a:ext uri="{FF2B5EF4-FFF2-40B4-BE49-F238E27FC236}">
                  <a16:creationId xmlns:a16="http://schemas.microsoft.com/office/drawing/2014/main" id="{7D5F1FEA-9A2A-794E-BCF1-8420E7B973AB}"/>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62D943DC-F23A-D64A-9FFC-F8D00E3FFB47}"/>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DE1C25BB-1D4F-FE4B-8B8B-081D0EA003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组合 131">
              <a:extLst>
                <a:ext uri="{FF2B5EF4-FFF2-40B4-BE49-F238E27FC236}">
                  <a16:creationId xmlns:a16="http://schemas.microsoft.com/office/drawing/2014/main" id="{4DEE8D8C-11F8-4247-854A-2EBF22264BE2}"/>
                </a:ext>
              </a:extLst>
            </p:cNvPr>
            <p:cNvGrpSpPr/>
            <p:nvPr/>
          </p:nvGrpSpPr>
          <p:grpSpPr>
            <a:xfrm>
              <a:off x="1590893" y="1193124"/>
              <a:ext cx="172048" cy="956514"/>
              <a:chOff x="644346" y="990019"/>
              <a:chExt cx="840225" cy="4671291"/>
            </a:xfrm>
          </p:grpSpPr>
          <p:sp>
            <p:nvSpPr>
              <p:cNvPr id="145" name="圆柱体 144">
                <a:extLst>
                  <a:ext uri="{FF2B5EF4-FFF2-40B4-BE49-F238E27FC236}">
                    <a16:creationId xmlns:a16="http://schemas.microsoft.com/office/drawing/2014/main" id="{CDB31A9E-9A8E-EF4C-8A5F-4C56B9171B4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6" name="椭圆 145">
                <a:extLst>
                  <a:ext uri="{FF2B5EF4-FFF2-40B4-BE49-F238E27FC236}">
                    <a16:creationId xmlns:a16="http://schemas.microsoft.com/office/drawing/2014/main" id="{05B4E27B-F123-F346-BAB4-AEF230DE31A2}"/>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a:extLst>
                  <a:ext uri="{FF2B5EF4-FFF2-40B4-BE49-F238E27FC236}">
                    <a16:creationId xmlns:a16="http://schemas.microsoft.com/office/drawing/2014/main" id="{BEA0918A-1CC2-DA4C-B1D3-835BC641AD4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a:extLst>
                  <a:ext uri="{FF2B5EF4-FFF2-40B4-BE49-F238E27FC236}">
                    <a16:creationId xmlns:a16="http://schemas.microsoft.com/office/drawing/2014/main" id="{26C977DA-197C-9E47-9D88-7FC4B37A33D7}"/>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a:extLst>
                  <a:ext uri="{FF2B5EF4-FFF2-40B4-BE49-F238E27FC236}">
                    <a16:creationId xmlns:a16="http://schemas.microsoft.com/office/drawing/2014/main" id="{FE7E8C4D-E29C-E84B-9E5E-DFB1E3D69CD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9CCB526B-253B-E34F-8804-A9C06FD7EEB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644E1514-22BB-FE4A-97AB-670597FCA202}"/>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圆角矩形 132">
              <a:extLst>
                <a:ext uri="{FF2B5EF4-FFF2-40B4-BE49-F238E27FC236}">
                  <a16:creationId xmlns:a16="http://schemas.microsoft.com/office/drawing/2014/main" id="{EDD8488A-9B82-3447-8E01-420BDC2CE7C5}"/>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圆角矩形 133">
              <a:extLst>
                <a:ext uri="{FF2B5EF4-FFF2-40B4-BE49-F238E27FC236}">
                  <a16:creationId xmlns:a16="http://schemas.microsoft.com/office/drawing/2014/main" id="{61C5B1A1-1F7E-A54D-A375-95D165751A23}"/>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圆角矩形 134">
              <a:extLst>
                <a:ext uri="{FF2B5EF4-FFF2-40B4-BE49-F238E27FC236}">
                  <a16:creationId xmlns:a16="http://schemas.microsoft.com/office/drawing/2014/main" id="{D5494C69-F2AE-D54D-8F43-3DC0C158C3CD}"/>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6" name="组合 135">
              <a:extLst>
                <a:ext uri="{FF2B5EF4-FFF2-40B4-BE49-F238E27FC236}">
                  <a16:creationId xmlns:a16="http://schemas.microsoft.com/office/drawing/2014/main" id="{78C93661-B39E-5745-9957-99E750F07A60}"/>
                </a:ext>
              </a:extLst>
            </p:cNvPr>
            <p:cNvGrpSpPr/>
            <p:nvPr/>
          </p:nvGrpSpPr>
          <p:grpSpPr>
            <a:xfrm>
              <a:off x="5723491" y="1247230"/>
              <a:ext cx="172048" cy="848301"/>
              <a:chOff x="644346" y="1518490"/>
              <a:chExt cx="840225" cy="4142815"/>
            </a:xfrm>
          </p:grpSpPr>
          <p:sp>
            <p:nvSpPr>
              <p:cNvPr id="139" name="圆柱体 138">
                <a:extLst>
                  <a:ext uri="{FF2B5EF4-FFF2-40B4-BE49-F238E27FC236}">
                    <a16:creationId xmlns:a16="http://schemas.microsoft.com/office/drawing/2014/main" id="{988273B2-9D93-1A47-A168-43C00A90E366}"/>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0" name="椭圆 139">
                <a:extLst>
                  <a:ext uri="{FF2B5EF4-FFF2-40B4-BE49-F238E27FC236}">
                    <a16:creationId xmlns:a16="http://schemas.microsoft.com/office/drawing/2014/main" id="{46281E91-A986-BD4F-A59B-FDA183084FED}"/>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2A84CCD8-1E4B-4642-B419-A07B341FCB7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2A08A7DD-CB26-2240-8EDD-3E37BA10D4B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995356D-88B7-CB42-B673-709371D5BE0B}"/>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B54C37CC-0D2A-3647-9EAC-AB023BBC94A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7" name="矩形 136">
              <a:extLst>
                <a:ext uri="{FF2B5EF4-FFF2-40B4-BE49-F238E27FC236}">
                  <a16:creationId xmlns:a16="http://schemas.microsoft.com/office/drawing/2014/main" id="{9FF96518-C3E2-2F49-AFF6-C81A1127D5B8}"/>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6C00B6A0-E3B2-1240-B8BC-EEF32B3D2825}"/>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52" name="圆角矩形 151">
            <a:extLst>
              <a:ext uri="{FF2B5EF4-FFF2-40B4-BE49-F238E27FC236}">
                <a16:creationId xmlns:a16="http://schemas.microsoft.com/office/drawing/2014/main" id="{65E4D836-8141-D34C-AF92-498023996B86}"/>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53" name="组合 152">
            <a:extLst>
              <a:ext uri="{FF2B5EF4-FFF2-40B4-BE49-F238E27FC236}">
                <a16:creationId xmlns:a16="http://schemas.microsoft.com/office/drawing/2014/main" id="{82AE24D8-F2CD-2440-886E-88F21F709531}"/>
              </a:ext>
            </a:extLst>
          </p:cNvPr>
          <p:cNvGrpSpPr/>
          <p:nvPr/>
        </p:nvGrpSpPr>
        <p:grpSpPr>
          <a:xfrm>
            <a:off x="7704840" y="2076347"/>
            <a:ext cx="1915338" cy="439627"/>
            <a:chOff x="1590893" y="1161594"/>
            <a:chExt cx="4304646" cy="988044"/>
          </a:xfrm>
        </p:grpSpPr>
        <p:cxnSp>
          <p:nvCxnSpPr>
            <p:cNvPr id="154" name="直线箭头连接符 153">
              <a:extLst>
                <a:ext uri="{FF2B5EF4-FFF2-40B4-BE49-F238E27FC236}">
                  <a16:creationId xmlns:a16="http://schemas.microsoft.com/office/drawing/2014/main" id="{83545EDB-5C70-164C-A796-3842356CD10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4C7C6458-881E-BA46-B037-7E3B108FDC9F}"/>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DB5880F7-E5BA-CB44-94E5-826DD7D954E3}"/>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组合 156">
              <a:extLst>
                <a:ext uri="{FF2B5EF4-FFF2-40B4-BE49-F238E27FC236}">
                  <a16:creationId xmlns:a16="http://schemas.microsoft.com/office/drawing/2014/main" id="{57757149-D2C1-C346-9AAB-176EADE8ACF5}"/>
                </a:ext>
              </a:extLst>
            </p:cNvPr>
            <p:cNvGrpSpPr/>
            <p:nvPr/>
          </p:nvGrpSpPr>
          <p:grpSpPr>
            <a:xfrm>
              <a:off x="1590893" y="1193124"/>
              <a:ext cx="172048" cy="956514"/>
              <a:chOff x="644346" y="990019"/>
              <a:chExt cx="840225" cy="4671291"/>
            </a:xfrm>
          </p:grpSpPr>
          <p:sp>
            <p:nvSpPr>
              <p:cNvPr id="170" name="圆柱体 169">
                <a:extLst>
                  <a:ext uri="{FF2B5EF4-FFF2-40B4-BE49-F238E27FC236}">
                    <a16:creationId xmlns:a16="http://schemas.microsoft.com/office/drawing/2014/main" id="{F73375D0-F635-3640-ABF7-57571ECFDAA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1" name="椭圆 170">
                <a:extLst>
                  <a:ext uri="{FF2B5EF4-FFF2-40B4-BE49-F238E27FC236}">
                    <a16:creationId xmlns:a16="http://schemas.microsoft.com/office/drawing/2014/main" id="{A885F3B0-8344-5349-9635-3029EE2547F8}"/>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D16EAE24-EA4D-D541-A9FD-85CE1BF0D51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0E4E06AA-7213-9A44-A511-B58AB8E4DC02}"/>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BC82DD9A-C42B-6848-A5DD-D243E511892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20783D5-81F0-BD46-A7B5-FBFF0065946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E6A9B90E-E0ED-7F43-9880-90FCE29647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圆角矩形 157">
              <a:extLst>
                <a:ext uri="{FF2B5EF4-FFF2-40B4-BE49-F238E27FC236}">
                  <a16:creationId xmlns:a16="http://schemas.microsoft.com/office/drawing/2014/main" id="{EEB14890-AFCD-CD40-A72D-BD2ED1A7381F}"/>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圆角矩形 158">
              <a:extLst>
                <a:ext uri="{FF2B5EF4-FFF2-40B4-BE49-F238E27FC236}">
                  <a16:creationId xmlns:a16="http://schemas.microsoft.com/office/drawing/2014/main" id="{62148736-B931-684A-A2C6-F0F2F4FC6761}"/>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圆角矩形 159">
              <a:extLst>
                <a:ext uri="{FF2B5EF4-FFF2-40B4-BE49-F238E27FC236}">
                  <a16:creationId xmlns:a16="http://schemas.microsoft.com/office/drawing/2014/main" id="{62627F5E-0E34-9F49-91CF-A88355ACA1D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1" name="组合 160">
              <a:extLst>
                <a:ext uri="{FF2B5EF4-FFF2-40B4-BE49-F238E27FC236}">
                  <a16:creationId xmlns:a16="http://schemas.microsoft.com/office/drawing/2014/main" id="{49828C8F-1198-B44A-BE49-02B86F5382F9}"/>
                </a:ext>
              </a:extLst>
            </p:cNvPr>
            <p:cNvGrpSpPr/>
            <p:nvPr/>
          </p:nvGrpSpPr>
          <p:grpSpPr>
            <a:xfrm>
              <a:off x="5723491" y="1247230"/>
              <a:ext cx="172048" cy="848301"/>
              <a:chOff x="644346" y="1518490"/>
              <a:chExt cx="840225" cy="4142815"/>
            </a:xfrm>
          </p:grpSpPr>
          <p:sp>
            <p:nvSpPr>
              <p:cNvPr id="164" name="圆柱体 163">
                <a:extLst>
                  <a:ext uri="{FF2B5EF4-FFF2-40B4-BE49-F238E27FC236}">
                    <a16:creationId xmlns:a16="http://schemas.microsoft.com/office/drawing/2014/main" id="{09B40000-26A4-0F43-810C-EEF1FA19B43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5" name="椭圆 164">
                <a:extLst>
                  <a:ext uri="{FF2B5EF4-FFF2-40B4-BE49-F238E27FC236}">
                    <a16:creationId xmlns:a16="http://schemas.microsoft.com/office/drawing/2014/main" id="{24D3C231-C4D5-8644-B23D-977F812427CB}"/>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D53A3998-8A36-D24E-B342-031B4BCEE11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E35191F4-490C-504A-BF64-0FA25AFEDD7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C899F311-A1DA-3B4F-9F5C-0C2EDD900AE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77FEC012-32E9-2049-B19D-F268C5B58B6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2" name="矩形 161">
              <a:extLst>
                <a:ext uri="{FF2B5EF4-FFF2-40B4-BE49-F238E27FC236}">
                  <a16:creationId xmlns:a16="http://schemas.microsoft.com/office/drawing/2014/main" id="{0CA572F5-7313-444E-A9A5-7F5A55F3FF82}"/>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3" name="矩形 162">
              <a:extLst>
                <a:ext uri="{FF2B5EF4-FFF2-40B4-BE49-F238E27FC236}">
                  <a16:creationId xmlns:a16="http://schemas.microsoft.com/office/drawing/2014/main" id="{A779B49F-2F89-CC49-9E1D-898483A5C808}"/>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80" name="lego_204848">
            <a:extLst>
              <a:ext uri="{FF2B5EF4-FFF2-40B4-BE49-F238E27FC236}">
                <a16:creationId xmlns:a16="http://schemas.microsoft.com/office/drawing/2014/main" id="{52B84C0F-B0AC-984D-B20B-4DC5151F9D3E}"/>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achinery_145522">
            <a:extLst>
              <a:ext uri="{FF2B5EF4-FFF2-40B4-BE49-F238E27FC236}">
                <a16:creationId xmlns:a16="http://schemas.microsoft.com/office/drawing/2014/main" id="{8764789C-B606-624A-A06F-71325BEF8778}"/>
              </a:ext>
            </a:extLst>
          </p:cNvPr>
          <p:cNvSpPr>
            <a:spLocks noChangeAspect="1"/>
          </p:cNvSpPr>
          <p:nvPr/>
        </p:nvSpPr>
        <p:spPr>
          <a:xfrm>
            <a:off x="6321190" y="1073639"/>
            <a:ext cx="338815" cy="338343"/>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矩形 181">
            <a:extLst>
              <a:ext uri="{FF2B5EF4-FFF2-40B4-BE49-F238E27FC236}">
                <a16:creationId xmlns:a16="http://schemas.microsoft.com/office/drawing/2014/main" id="{A49B1CB1-C040-2D45-9EBD-A1C335EFFF6C}"/>
              </a:ext>
            </a:extLst>
          </p:cNvPr>
          <p:cNvSpPr/>
          <p:nvPr/>
        </p:nvSpPr>
        <p:spPr>
          <a:xfrm>
            <a:off x="3465728" y="1065700"/>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properties</a:t>
            </a:r>
          </a:p>
        </p:txBody>
      </p:sp>
      <p:sp>
        <p:nvSpPr>
          <p:cNvPr id="183" name="矩形 182">
            <a:extLst>
              <a:ext uri="{FF2B5EF4-FFF2-40B4-BE49-F238E27FC236}">
                <a16:creationId xmlns:a16="http://schemas.microsoft.com/office/drawing/2014/main" id="{A203C7A7-E418-4749-97AD-539AE8A97AE2}"/>
              </a:ext>
            </a:extLst>
          </p:cNvPr>
          <p:cNvSpPr/>
          <p:nvPr/>
        </p:nvSpPr>
        <p:spPr>
          <a:xfrm>
            <a:off x="6695775" y="1065700"/>
            <a:ext cx="198002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Machine settings</a:t>
            </a:r>
          </a:p>
        </p:txBody>
      </p:sp>
      <p:sp>
        <p:nvSpPr>
          <p:cNvPr id="184" name="圆角矩形 183">
            <a:extLst>
              <a:ext uri="{FF2B5EF4-FFF2-40B4-BE49-F238E27FC236}">
                <a16:creationId xmlns:a16="http://schemas.microsoft.com/office/drawing/2014/main" id="{2A343B3F-6656-794B-A030-5C728F19804D}"/>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94" name="矩形 193">
            <a:extLst>
              <a:ext uri="{FF2B5EF4-FFF2-40B4-BE49-F238E27FC236}">
                <a16:creationId xmlns:a16="http://schemas.microsoft.com/office/drawing/2014/main" id="{9CA54FF1-22EA-BE42-83C5-9FF7F91E2B08}"/>
              </a:ext>
            </a:extLst>
          </p:cNvPr>
          <p:cNvSpPr/>
          <p:nvPr/>
        </p:nvSpPr>
        <p:spPr>
          <a:xfrm>
            <a:off x="6991695" y="2054741"/>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6" name="矩形 195">
            <a:extLst>
              <a:ext uri="{FF2B5EF4-FFF2-40B4-BE49-F238E27FC236}">
                <a16:creationId xmlns:a16="http://schemas.microsoft.com/office/drawing/2014/main" id="{68FE22D3-5A02-9641-A2D1-EFD0821E06C6}"/>
              </a:ext>
            </a:extLst>
          </p:cNvPr>
          <p:cNvSpPr/>
          <p:nvPr/>
        </p:nvSpPr>
        <p:spPr>
          <a:xfrm>
            <a:off x="2828150" y="2492870"/>
            <a:ext cx="101502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SABIC</a:t>
            </a:r>
            <a:r>
              <a:rPr lang="zh-CN" altLang="en-US" sz="1400" dirty="0">
                <a:latin typeface="Arial" panose="020B0604020202020204" pitchFamily="34" charset="0"/>
                <a:ea typeface="Times New Roman" panose="02020603050405020304" pitchFamily="18" charset="0"/>
              </a:rPr>
              <a:t> </a:t>
            </a:r>
            <a:r>
              <a:rPr lang="en-US" altLang="zh-CN" sz="1400" dirty="0">
                <a:latin typeface="Arial" panose="020B0604020202020204" pitchFamily="34" charset="0"/>
                <a:ea typeface="Times New Roman" panose="02020603050405020304" pitchFamily="18" charset="0"/>
              </a:rPr>
              <a:t>PP</a:t>
            </a:r>
          </a:p>
        </p:txBody>
      </p:sp>
      <p:sp>
        <p:nvSpPr>
          <p:cNvPr id="197" name="矩形 196">
            <a:extLst>
              <a:ext uri="{FF2B5EF4-FFF2-40B4-BE49-F238E27FC236}">
                <a16:creationId xmlns:a16="http://schemas.microsoft.com/office/drawing/2014/main" id="{6166C505-D002-BA4A-920D-ED8AB622E43E}"/>
              </a:ext>
            </a:extLst>
          </p:cNvPr>
          <p:cNvSpPr/>
          <p:nvPr/>
        </p:nvSpPr>
        <p:spPr>
          <a:xfrm>
            <a:off x="5403999" y="2466770"/>
            <a:ext cx="77085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VALOX</a:t>
            </a:r>
          </a:p>
        </p:txBody>
      </p:sp>
      <p:sp>
        <p:nvSpPr>
          <p:cNvPr id="198" name="矩形 197">
            <a:extLst>
              <a:ext uri="{FF2B5EF4-FFF2-40B4-BE49-F238E27FC236}">
                <a16:creationId xmlns:a16="http://schemas.microsoft.com/office/drawing/2014/main" id="{077F661B-15F7-044F-81D3-8737B0D8100B}"/>
              </a:ext>
            </a:extLst>
          </p:cNvPr>
          <p:cNvSpPr/>
          <p:nvPr/>
        </p:nvSpPr>
        <p:spPr>
          <a:xfrm>
            <a:off x="8167945" y="2466769"/>
            <a:ext cx="778868"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ULTEM</a:t>
            </a:r>
          </a:p>
        </p:txBody>
      </p:sp>
      <p:cxnSp>
        <p:nvCxnSpPr>
          <p:cNvPr id="225" name="直线箭头连接符 224">
            <a:extLst>
              <a:ext uri="{FF2B5EF4-FFF2-40B4-BE49-F238E27FC236}">
                <a16:creationId xmlns:a16="http://schemas.microsoft.com/office/drawing/2014/main" id="{3277D1DE-ACBD-844A-92E5-4F21A1416520}"/>
              </a:ext>
            </a:extLst>
          </p:cNvPr>
          <p:cNvCxnSpPr>
            <a:cxnSpLocks/>
            <a:endCxn id="99"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线箭头连接符 226">
            <a:extLst>
              <a:ext uri="{FF2B5EF4-FFF2-40B4-BE49-F238E27FC236}">
                <a16:creationId xmlns:a16="http://schemas.microsoft.com/office/drawing/2014/main" id="{3BB909D3-2862-144C-B397-E25065C0C80D}"/>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线箭头连接符 227">
            <a:extLst>
              <a:ext uri="{FF2B5EF4-FFF2-40B4-BE49-F238E27FC236}">
                <a16:creationId xmlns:a16="http://schemas.microsoft.com/office/drawing/2014/main" id="{F1904C51-9B4F-D847-A89E-A101A6DB2ABA}"/>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2" name="Textfeld 33">
            <a:extLst>
              <a:ext uri="{FF2B5EF4-FFF2-40B4-BE49-F238E27FC236}">
                <a16:creationId xmlns:a16="http://schemas.microsoft.com/office/drawing/2014/main" id="{31580C27-5F49-D448-9159-CDBDB19FA51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13</a:t>
            </a:r>
          </a:p>
        </p:txBody>
      </p:sp>
      <p:sp>
        <p:nvSpPr>
          <p:cNvPr id="4" name="文本框 3">
            <a:extLst>
              <a:ext uri="{FF2B5EF4-FFF2-40B4-BE49-F238E27FC236}">
                <a16:creationId xmlns:a16="http://schemas.microsoft.com/office/drawing/2014/main" id="{DA56B171-C7C9-794A-AC7F-23FB47180914}"/>
              </a:ext>
            </a:extLst>
          </p:cNvPr>
          <p:cNvSpPr txBox="1"/>
          <p:nvPr/>
        </p:nvSpPr>
        <p:spPr bwMode="auto">
          <a:xfrm>
            <a:off x="-1586753" y="3536576"/>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3" name="圆角矩形 2">
            <a:extLst>
              <a:ext uri="{FF2B5EF4-FFF2-40B4-BE49-F238E27FC236}">
                <a16:creationId xmlns:a16="http://schemas.microsoft.com/office/drawing/2014/main" id="{EACB6232-632B-B341-8A9D-7F3991746384}"/>
              </a:ext>
            </a:extLst>
          </p:cNvPr>
          <p:cNvSpPr/>
          <p:nvPr/>
        </p:nvSpPr>
        <p:spPr>
          <a:xfrm>
            <a:off x="82402" y="1658522"/>
            <a:ext cx="9761656" cy="133841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文本框 94">
            <a:extLst>
              <a:ext uri="{FF2B5EF4-FFF2-40B4-BE49-F238E27FC236}">
                <a16:creationId xmlns:a16="http://schemas.microsoft.com/office/drawing/2014/main" id="{98A4516C-18F6-594F-8FCE-9E6D0A610B54}"/>
              </a:ext>
            </a:extLst>
          </p:cNvPr>
          <p:cNvSpPr txBox="1"/>
          <p:nvPr/>
        </p:nvSpPr>
        <p:spPr bwMode="auto">
          <a:xfrm>
            <a:off x="2576670" y="3623300"/>
            <a:ext cx="5935723" cy="543754"/>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5 material classes are selected as source dataset</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Pre-train a DNN model on each of the material class</a:t>
            </a:r>
          </a:p>
        </p:txBody>
      </p:sp>
      <p:sp>
        <p:nvSpPr>
          <p:cNvPr id="96" name="圆角矩形 95">
            <a:extLst>
              <a:ext uri="{FF2B5EF4-FFF2-40B4-BE49-F238E27FC236}">
                <a16:creationId xmlns:a16="http://schemas.microsoft.com/office/drawing/2014/main" id="{2322439A-A0C7-8F43-A17F-528CEBFFD7DB}"/>
              </a:ext>
            </a:extLst>
          </p:cNvPr>
          <p:cNvSpPr/>
          <p:nvPr/>
        </p:nvSpPr>
        <p:spPr>
          <a:xfrm>
            <a:off x="2626271" y="3623300"/>
            <a:ext cx="5677870"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7" name="直线连接符 96">
            <a:extLst>
              <a:ext uri="{FF2B5EF4-FFF2-40B4-BE49-F238E27FC236}">
                <a16:creationId xmlns:a16="http://schemas.microsoft.com/office/drawing/2014/main" id="{C85ECEBB-7AA0-D64C-8EF5-A9672140B38B}"/>
              </a:ext>
            </a:extLst>
          </p:cNvPr>
          <p:cNvCxnSpPr>
            <a:cxnSpLocks/>
            <a:stCxn id="96" idx="0"/>
          </p:cNvCxnSpPr>
          <p:nvPr/>
        </p:nvCxnSpPr>
        <p:spPr>
          <a:xfrm flipV="1">
            <a:off x="5465206" y="2996940"/>
            <a:ext cx="333454" cy="626360"/>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0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EC5DF-DC90-0145-8267-A930001AC7DA}"/>
              </a:ext>
            </a:extLst>
          </p:cNvPr>
          <p:cNvSpPr>
            <a:spLocks noGrp="1"/>
          </p:cNvSpPr>
          <p:nvPr>
            <p:ph type="title"/>
          </p:nvPr>
        </p:nvSpPr>
        <p:spPr/>
        <p:txBody>
          <a:bodyPr/>
          <a:lstStyle/>
          <a:p>
            <a:r>
              <a:rPr lang="en-US" altLang="zh-CN" dirty="0"/>
              <a:t>Structure</a:t>
            </a:r>
            <a:r>
              <a:rPr lang="zh-CN" altLang="zh-CN" dirty="0"/>
              <a:t> </a:t>
            </a:r>
            <a:r>
              <a:rPr kumimoji="1" lang="en-US" altLang="zh-CN" dirty="0"/>
              <a:t>of DNN with transfer and ensemble learning (DNN-ETL)</a:t>
            </a:r>
            <a:endParaRPr kumimoji="1" lang="zh-CN" altLang="en-US" dirty="0"/>
          </a:p>
        </p:txBody>
      </p:sp>
      <p:sp>
        <p:nvSpPr>
          <p:cNvPr id="97" name="矩形 96">
            <a:extLst>
              <a:ext uri="{FF2B5EF4-FFF2-40B4-BE49-F238E27FC236}">
                <a16:creationId xmlns:a16="http://schemas.microsoft.com/office/drawing/2014/main" id="{CAA96BB8-6336-E642-80CD-CC86FE810FF2}"/>
              </a:ext>
            </a:extLst>
          </p:cNvPr>
          <p:cNvSpPr/>
          <p:nvPr/>
        </p:nvSpPr>
        <p:spPr>
          <a:xfrm>
            <a:off x="192562" y="3126052"/>
            <a:ext cx="1646669"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DNN-TL</a:t>
            </a:r>
          </a:p>
          <a:p>
            <a:pPr algn="ctr"/>
            <a:r>
              <a:rPr lang="en-US" altLang="zh-CN" dirty="0">
                <a:latin typeface="Arial" panose="020B0604020202020204" pitchFamily="34" charset="0"/>
                <a:ea typeface="Times New Roman" panose="02020603050405020304" pitchFamily="18" charset="0"/>
              </a:rPr>
              <a:t>Target dataset</a:t>
            </a:r>
          </a:p>
        </p:txBody>
      </p:sp>
      <p:sp>
        <p:nvSpPr>
          <p:cNvPr id="98" name="矩形 97">
            <a:extLst>
              <a:ext uri="{FF2B5EF4-FFF2-40B4-BE49-F238E27FC236}">
                <a16:creationId xmlns:a16="http://schemas.microsoft.com/office/drawing/2014/main" id="{CBAFF840-8C08-C644-B7DF-A5239CA8107B}"/>
              </a:ext>
            </a:extLst>
          </p:cNvPr>
          <p:cNvSpPr/>
          <p:nvPr/>
        </p:nvSpPr>
        <p:spPr>
          <a:xfrm>
            <a:off x="667652" y="1043388"/>
            <a:ext cx="6976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a:t>
            </a:r>
          </a:p>
        </p:txBody>
      </p:sp>
      <p:sp>
        <p:nvSpPr>
          <p:cNvPr id="177" name="矩形 176">
            <a:extLst>
              <a:ext uri="{FF2B5EF4-FFF2-40B4-BE49-F238E27FC236}">
                <a16:creationId xmlns:a16="http://schemas.microsoft.com/office/drawing/2014/main" id="{A34686FD-B287-4E4C-8115-5C825D9E4726}"/>
              </a:ext>
            </a:extLst>
          </p:cNvPr>
          <p:cNvSpPr/>
          <p:nvPr/>
        </p:nvSpPr>
        <p:spPr>
          <a:xfrm>
            <a:off x="61943" y="2067034"/>
            <a:ext cx="208262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5 Pre-trained DNN</a:t>
            </a:r>
          </a:p>
          <a:p>
            <a:pPr algn="ctr"/>
            <a:r>
              <a:rPr lang="en-US" altLang="zh-CN" dirty="0">
                <a:latin typeface="Arial" panose="020B0604020202020204" pitchFamily="34" charset="0"/>
                <a:ea typeface="Times New Roman" panose="02020603050405020304" pitchFamily="18" charset="0"/>
              </a:rPr>
              <a:t>Source dataset</a:t>
            </a:r>
          </a:p>
        </p:txBody>
      </p:sp>
      <p:sp>
        <p:nvSpPr>
          <p:cNvPr id="7" name="圆角矩形 6">
            <a:extLst>
              <a:ext uri="{FF2B5EF4-FFF2-40B4-BE49-F238E27FC236}">
                <a16:creationId xmlns:a16="http://schemas.microsoft.com/office/drawing/2014/main" id="{8778E4F3-CB8E-234D-9F69-F250EC9C5073}"/>
              </a:ext>
            </a:extLst>
          </p:cNvPr>
          <p:cNvSpPr/>
          <p:nvPr/>
        </p:nvSpPr>
        <p:spPr>
          <a:xfrm>
            <a:off x="2281885"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EDB38685-420D-3D46-A73B-281C391B245D}"/>
              </a:ext>
            </a:extLst>
          </p:cNvPr>
          <p:cNvGrpSpPr/>
          <p:nvPr/>
        </p:nvGrpSpPr>
        <p:grpSpPr>
          <a:xfrm>
            <a:off x="2353895" y="3314150"/>
            <a:ext cx="2016280" cy="467459"/>
            <a:chOff x="1590893" y="4997770"/>
            <a:chExt cx="4304646" cy="997999"/>
          </a:xfrm>
        </p:grpSpPr>
        <p:grpSp>
          <p:nvGrpSpPr>
            <p:cNvPr id="9" name="组合 8">
              <a:extLst>
                <a:ext uri="{FF2B5EF4-FFF2-40B4-BE49-F238E27FC236}">
                  <a16:creationId xmlns:a16="http://schemas.microsoft.com/office/drawing/2014/main" id="{BE8E5F16-834C-074F-BE35-31E9D4DB0597}"/>
                </a:ext>
              </a:extLst>
            </p:cNvPr>
            <p:cNvGrpSpPr/>
            <p:nvPr/>
          </p:nvGrpSpPr>
          <p:grpSpPr>
            <a:xfrm>
              <a:off x="1590893" y="4997770"/>
              <a:ext cx="172048" cy="956514"/>
              <a:chOff x="644346" y="990019"/>
              <a:chExt cx="840225" cy="4671291"/>
            </a:xfrm>
          </p:grpSpPr>
          <p:sp>
            <p:nvSpPr>
              <p:cNvPr id="31" name="圆柱体 30">
                <a:extLst>
                  <a:ext uri="{FF2B5EF4-FFF2-40B4-BE49-F238E27FC236}">
                    <a16:creationId xmlns:a16="http://schemas.microsoft.com/office/drawing/2014/main" id="{DEB507B3-5282-0843-B937-F293EEF302C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32" name="椭圆 31">
                <a:extLst>
                  <a:ext uri="{FF2B5EF4-FFF2-40B4-BE49-F238E27FC236}">
                    <a16:creationId xmlns:a16="http://schemas.microsoft.com/office/drawing/2014/main" id="{5D965A30-08A7-1540-B915-E6163C4423BF}"/>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7D7EB933-7C76-C242-A668-2754E27CAA6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椭圆 33">
                <a:extLst>
                  <a:ext uri="{FF2B5EF4-FFF2-40B4-BE49-F238E27FC236}">
                    <a16:creationId xmlns:a16="http://schemas.microsoft.com/office/drawing/2014/main" id="{8F3EC79E-C0E7-9D4D-A919-470491D69AB2}"/>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77E8D366-0119-5A4F-BB29-1A1BE4F47A80}"/>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CC64974A-1941-ED4E-853F-A9D3F6E40AE4}"/>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BC5ABFB-60EF-214F-9BF8-A44B718303C0}"/>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线箭头连接符 9">
              <a:extLst>
                <a:ext uri="{FF2B5EF4-FFF2-40B4-BE49-F238E27FC236}">
                  <a16:creationId xmlns:a16="http://schemas.microsoft.com/office/drawing/2014/main" id="{6C3A129C-3319-0A4C-AE57-03AAF722FDDE}"/>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507365E8-8ED6-5A46-8123-D64BBDDC9614}"/>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2A137F6B-E0FE-7642-A8C3-07C58D8FD20E}"/>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圆角矩形 12">
              <a:extLst>
                <a:ext uri="{FF2B5EF4-FFF2-40B4-BE49-F238E27FC236}">
                  <a16:creationId xmlns:a16="http://schemas.microsoft.com/office/drawing/2014/main" id="{4C7AE5BB-DA51-5D42-AA99-C9D0C17196BF}"/>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8E35DA8-29DF-7143-99D2-48486D93E78C}"/>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9EA9F9B4-F9FB-C74E-8418-4D9CF30B3B6E}"/>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5E5ADEB3-F4E1-AB44-A20A-B3CCD8CC1F30}"/>
                </a:ext>
              </a:extLst>
            </p:cNvPr>
            <p:cNvGrpSpPr/>
            <p:nvPr/>
          </p:nvGrpSpPr>
          <p:grpSpPr>
            <a:xfrm>
              <a:off x="5723491" y="5102630"/>
              <a:ext cx="172048" cy="848301"/>
              <a:chOff x="644346" y="1518490"/>
              <a:chExt cx="840225" cy="4142815"/>
            </a:xfrm>
          </p:grpSpPr>
          <p:sp>
            <p:nvSpPr>
              <p:cNvPr id="25" name="圆柱体 24">
                <a:extLst>
                  <a:ext uri="{FF2B5EF4-FFF2-40B4-BE49-F238E27FC236}">
                    <a16:creationId xmlns:a16="http://schemas.microsoft.com/office/drawing/2014/main" id="{6BF2EB3C-B692-7C41-A4EE-266884B24071}"/>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6" name="椭圆 25">
                <a:extLst>
                  <a:ext uri="{FF2B5EF4-FFF2-40B4-BE49-F238E27FC236}">
                    <a16:creationId xmlns:a16="http://schemas.microsoft.com/office/drawing/2014/main" id="{3BC381A4-480E-5842-8751-506D6A43676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4814C5A4-9409-8D41-B92E-AE5195D1ADA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6DEAA154-C7B2-9445-A4F7-9FBE040AA226}"/>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42B89889-01BD-7040-974A-A2DFB73F8B3D}"/>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269E4A5E-B933-864C-88D7-657E207A0037}"/>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矩形 16">
              <a:extLst>
                <a:ext uri="{FF2B5EF4-FFF2-40B4-BE49-F238E27FC236}">
                  <a16:creationId xmlns:a16="http://schemas.microsoft.com/office/drawing/2014/main" id="{FCD0560F-7B97-FD4C-B315-6C90A06A86F4}"/>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C25CF0A-21BC-CD4C-8D8D-C461C129924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iconfont-11899-5651488">
              <a:extLst>
                <a:ext uri="{FF2B5EF4-FFF2-40B4-BE49-F238E27FC236}">
                  <a16:creationId xmlns:a16="http://schemas.microsoft.com/office/drawing/2014/main" id="{0E2A7663-ADD0-F440-AD56-40076B49C216}"/>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iconfont-1177-866248">
              <a:extLst>
                <a:ext uri="{FF2B5EF4-FFF2-40B4-BE49-F238E27FC236}">
                  <a16:creationId xmlns:a16="http://schemas.microsoft.com/office/drawing/2014/main" id="{FA195EFD-B23D-7D4D-970A-B1CDC5C66F21}"/>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confont-11899-5651488">
              <a:extLst>
                <a:ext uri="{FF2B5EF4-FFF2-40B4-BE49-F238E27FC236}">
                  <a16:creationId xmlns:a16="http://schemas.microsoft.com/office/drawing/2014/main" id="{0CC1A64A-E83E-8D44-8C20-A05F9137C74C}"/>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iconfont-1177-866248">
              <a:extLst>
                <a:ext uri="{FF2B5EF4-FFF2-40B4-BE49-F238E27FC236}">
                  <a16:creationId xmlns:a16="http://schemas.microsoft.com/office/drawing/2014/main" id="{E66CBD2F-A3B5-D040-A9CA-ABCF525015CA}"/>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8" name="圆角矩形 37">
            <a:extLst>
              <a:ext uri="{FF2B5EF4-FFF2-40B4-BE49-F238E27FC236}">
                <a16:creationId xmlns:a16="http://schemas.microsoft.com/office/drawing/2014/main" id="{61DA62C9-37AA-3843-84CE-BCD4B1BF8518}"/>
              </a:ext>
            </a:extLst>
          </p:cNvPr>
          <p:cNvSpPr/>
          <p:nvPr/>
        </p:nvSpPr>
        <p:spPr>
          <a:xfrm>
            <a:off x="4735650"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C85CD05F-3E4D-1548-BA73-D63BDB273F49}"/>
              </a:ext>
            </a:extLst>
          </p:cNvPr>
          <p:cNvGrpSpPr/>
          <p:nvPr/>
        </p:nvGrpSpPr>
        <p:grpSpPr>
          <a:xfrm>
            <a:off x="4807660" y="3314150"/>
            <a:ext cx="2016280" cy="467459"/>
            <a:chOff x="1590893" y="4997770"/>
            <a:chExt cx="4304646" cy="997999"/>
          </a:xfrm>
        </p:grpSpPr>
        <p:grpSp>
          <p:nvGrpSpPr>
            <p:cNvPr id="40" name="组合 39">
              <a:extLst>
                <a:ext uri="{FF2B5EF4-FFF2-40B4-BE49-F238E27FC236}">
                  <a16:creationId xmlns:a16="http://schemas.microsoft.com/office/drawing/2014/main" id="{6D2C0B7A-6497-D946-AF13-F48FF3A8F623}"/>
                </a:ext>
              </a:extLst>
            </p:cNvPr>
            <p:cNvGrpSpPr/>
            <p:nvPr/>
          </p:nvGrpSpPr>
          <p:grpSpPr>
            <a:xfrm>
              <a:off x="1590893" y="4997770"/>
              <a:ext cx="172048" cy="956514"/>
              <a:chOff x="644346" y="990019"/>
              <a:chExt cx="840225" cy="4671291"/>
            </a:xfrm>
          </p:grpSpPr>
          <p:sp>
            <p:nvSpPr>
              <p:cNvPr id="60" name="圆柱体 59">
                <a:extLst>
                  <a:ext uri="{FF2B5EF4-FFF2-40B4-BE49-F238E27FC236}">
                    <a16:creationId xmlns:a16="http://schemas.microsoft.com/office/drawing/2014/main" id="{7FC8AADA-86B2-5A4B-80A0-E10B3E862447}"/>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61" name="椭圆 60">
                <a:extLst>
                  <a:ext uri="{FF2B5EF4-FFF2-40B4-BE49-F238E27FC236}">
                    <a16:creationId xmlns:a16="http://schemas.microsoft.com/office/drawing/2014/main" id="{BFB253C9-795D-DC4D-9325-2F8AB0876733}"/>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7D2367DC-9E33-6042-B630-5A66B61C530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椭圆 62">
                <a:extLst>
                  <a:ext uri="{FF2B5EF4-FFF2-40B4-BE49-F238E27FC236}">
                    <a16:creationId xmlns:a16="http://schemas.microsoft.com/office/drawing/2014/main" id="{0C42BFB4-DB79-AB4F-A9A5-0ED9DC89308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8A9975CC-02F2-CD44-BB68-A6D2369C653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60E9B4CA-DDA9-0C48-A365-C0622CB556FF}"/>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0CDF24-F206-F74B-A3A6-C298FBB713D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1" name="直线箭头连接符 40">
              <a:extLst>
                <a:ext uri="{FF2B5EF4-FFF2-40B4-BE49-F238E27FC236}">
                  <a16:creationId xmlns:a16="http://schemas.microsoft.com/office/drawing/2014/main" id="{C55BEB79-D9BA-554E-9264-4CD76CF1B604}"/>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DA96AF70-7367-E243-BE2B-15C3DA36279D}"/>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6A853B0-DB09-A946-915F-CE1BCF1F27F9}"/>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圆角矩形 43">
              <a:extLst>
                <a:ext uri="{FF2B5EF4-FFF2-40B4-BE49-F238E27FC236}">
                  <a16:creationId xmlns:a16="http://schemas.microsoft.com/office/drawing/2014/main" id="{D4D09365-C6F3-AD48-A3C8-9DF28C9568FA}"/>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57F6C9CC-3362-464F-9937-3AA0D3D367F5}"/>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4E44BEFE-8B9D-AB48-BC3A-EBEE0F4A482F}"/>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47" name="组合 46">
              <a:extLst>
                <a:ext uri="{FF2B5EF4-FFF2-40B4-BE49-F238E27FC236}">
                  <a16:creationId xmlns:a16="http://schemas.microsoft.com/office/drawing/2014/main" id="{6563333F-416D-7141-B6D3-6149A1A4BBCC}"/>
                </a:ext>
              </a:extLst>
            </p:cNvPr>
            <p:cNvGrpSpPr/>
            <p:nvPr/>
          </p:nvGrpSpPr>
          <p:grpSpPr>
            <a:xfrm>
              <a:off x="5723491" y="5102630"/>
              <a:ext cx="172048" cy="848301"/>
              <a:chOff x="644346" y="1518490"/>
              <a:chExt cx="840225" cy="4142815"/>
            </a:xfrm>
          </p:grpSpPr>
          <p:sp>
            <p:nvSpPr>
              <p:cNvPr id="54" name="圆柱体 53">
                <a:extLst>
                  <a:ext uri="{FF2B5EF4-FFF2-40B4-BE49-F238E27FC236}">
                    <a16:creationId xmlns:a16="http://schemas.microsoft.com/office/drawing/2014/main" id="{DD852594-8ABE-9547-ABC4-F648CD0BD6AE}"/>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5" name="椭圆 54">
                <a:extLst>
                  <a:ext uri="{FF2B5EF4-FFF2-40B4-BE49-F238E27FC236}">
                    <a16:creationId xmlns:a16="http://schemas.microsoft.com/office/drawing/2014/main" id="{CEFD0A4A-A272-1B41-801F-7614BBA4D8FB}"/>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20270E45-B827-D94B-98C3-9AC1782C3840}"/>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1E40A04D-54DB-BA40-8C0D-DEFC3E50AAB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0D7CFEF4-1EFC-664E-90B8-FE417188887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4E63A92E-668B-F640-8C9D-E938F84805BA}"/>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F53DF37E-D45D-2A40-92CE-465A800AF941}"/>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10AD65DF-D172-1747-B621-30D7DCADEEA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0" name="iconfont-11899-5651488">
              <a:extLst>
                <a:ext uri="{FF2B5EF4-FFF2-40B4-BE49-F238E27FC236}">
                  <a16:creationId xmlns:a16="http://schemas.microsoft.com/office/drawing/2014/main" id="{A3B19738-5E47-314A-B2C8-5DC41E929F9E}"/>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iconfont-1177-866248">
              <a:extLst>
                <a:ext uri="{FF2B5EF4-FFF2-40B4-BE49-F238E27FC236}">
                  <a16:creationId xmlns:a16="http://schemas.microsoft.com/office/drawing/2014/main" id="{89A0B57C-C329-D04B-ABE1-BA5A7765CA4C}"/>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iconfont-11899-5651488">
              <a:extLst>
                <a:ext uri="{FF2B5EF4-FFF2-40B4-BE49-F238E27FC236}">
                  <a16:creationId xmlns:a16="http://schemas.microsoft.com/office/drawing/2014/main" id="{939A34B2-E7B8-1148-8BC4-FDE6ED3A93E7}"/>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iconfont-1177-866248">
              <a:extLst>
                <a:ext uri="{FF2B5EF4-FFF2-40B4-BE49-F238E27FC236}">
                  <a16:creationId xmlns:a16="http://schemas.microsoft.com/office/drawing/2014/main" id="{605115AB-6E18-194F-93B0-8BB194C24F5B}"/>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7" name="圆角矩形 66">
            <a:extLst>
              <a:ext uri="{FF2B5EF4-FFF2-40B4-BE49-F238E27FC236}">
                <a16:creationId xmlns:a16="http://schemas.microsoft.com/office/drawing/2014/main" id="{57C53184-1886-5B4A-89DB-EE89C7654231}"/>
              </a:ext>
            </a:extLst>
          </p:cNvPr>
          <p:cNvSpPr/>
          <p:nvPr/>
        </p:nvSpPr>
        <p:spPr>
          <a:xfrm>
            <a:off x="7503297" y="3100395"/>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8" name="组合 67">
            <a:extLst>
              <a:ext uri="{FF2B5EF4-FFF2-40B4-BE49-F238E27FC236}">
                <a16:creationId xmlns:a16="http://schemas.microsoft.com/office/drawing/2014/main" id="{90016AE1-F9BD-D44E-AC2A-B341AF29C32F}"/>
              </a:ext>
            </a:extLst>
          </p:cNvPr>
          <p:cNvGrpSpPr/>
          <p:nvPr/>
        </p:nvGrpSpPr>
        <p:grpSpPr>
          <a:xfrm>
            <a:off x="7617370" y="3314150"/>
            <a:ext cx="2016280" cy="467459"/>
            <a:chOff x="1590893" y="4997770"/>
            <a:chExt cx="4304646" cy="997999"/>
          </a:xfrm>
        </p:grpSpPr>
        <p:grpSp>
          <p:nvGrpSpPr>
            <p:cNvPr id="69" name="组合 68">
              <a:extLst>
                <a:ext uri="{FF2B5EF4-FFF2-40B4-BE49-F238E27FC236}">
                  <a16:creationId xmlns:a16="http://schemas.microsoft.com/office/drawing/2014/main" id="{04633B30-6917-954B-9376-7E760BB1FFD6}"/>
                </a:ext>
              </a:extLst>
            </p:cNvPr>
            <p:cNvGrpSpPr/>
            <p:nvPr/>
          </p:nvGrpSpPr>
          <p:grpSpPr>
            <a:xfrm>
              <a:off x="1590893" y="4997770"/>
              <a:ext cx="172048" cy="956514"/>
              <a:chOff x="644346" y="990019"/>
              <a:chExt cx="840225" cy="4671291"/>
            </a:xfrm>
          </p:grpSpPr>
          <p:sp>
            <p:nvSpPr>
              <p:cNvPr id="89" name="圆柱体 88">
                <a:extLst>
                  <a:ext uri="{FF2B5EF4-FFF2-40B4-BE49-F238E27FC236}">
                    <a16:creationId xmlns:a16="http://schemas.microsoft.com/office/drawing/2014/main" id="{15E66F37-3D7B-5F4D-A2BD-D9DD7359FC7C}"/>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90" name="椭圆 89">
                <a:extLst>
                  <a:ext uri="{FF2B5EF4-FFF2-40B4-BE49-F238E27FC236}">
                    <a16:creationId xmlns:a16="http://schemas.microsoft.com/office/drawing/2014/main" id="{DFB576C8-25C8-6F48-9C79-744FC0FCBF66}"/>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416D6D04-9CBD-7440-AB42-774D6015072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2" name="椭圆 91">
                <a:extLst>
                  <a:ext uri="{FF2B5EF4-FFF2-40B4-BE49-F238E27FC236}">
                    <a16:creationId xmlns:a16="http://schemas.microsoft.com/office/drawing/2014/main" id="{3C60D90C-3B37-7C48-8B40-E011CDC07F2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0355ED15-AD22-1240-AE78-903E75D85F7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A3E62E5D-282E-2C4E-943F-EC3641A04CAA}"/>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9372C822-CA14-E242-84D2-46F019CDA5C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0" name="直线箭头连接符 69">
              <a:extLst>
                <a:ext uri="{FF2B5EF4-FFF2-40B4-BE49-F238E27FC236}">
                  <a16:creationId xmlns:a16="http://schemas.microsoft.com/office/drawing/2014/main" id="{88B00504-542A-774D-A704-C97652D7C1D5}"/>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5C693102-81DE-A147-B6B4-1E8E2AE9AD47}"/>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17EA5353-2583-8B4E-B5E8-02E71426CA6B}"/>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圆角矩形 72">
              <a:extLst>
                <a:ext uri="{FF2B5EF4-FFF2-40B4-BE49-F238E27FC236}">
                  <a16:creationId xmlns:a16="http://schemas.microsoft.com/office/drawing/2014/main" id="{77D8FFB9-9F61-9446-953C-3CB11A4ACB0D}"/>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圆角矩形 73">
              <a:extLst>
                <a:ext uri="{FF2B5EF4-FFF2-40B4-BE49-F238E27FC236}">
                  <a16:creationId xmlns:a16="http://schemas.microsoft.com/office/drawing/2014/main" id="{0E483A49-3189-984D-9FF4-3C01253F1570}"/>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圆角矩形 74">
              <a:extLst>
                <a:ext uri="{FF2B5EF4-FFF2-40B4-BE49-F238E27FC236}">
                  <a16:creationId xmlns:a16="http://schemas.microsoft.com/office/drawing/2014/main" id="{C49C6D96-6ADC-174B-8DFE-2EAC7F3C6517}"/>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76" name="组合 75">
              <a:extLst>
                <a:ext uri="{FF2B5EF4-FFF2-40B4-BE49-F238E27FC236}">
                  <a16:creationId xmlns:a16="http://schemas.microsoft.com/office/drawing/2014/main" id="{B97A8810-C41E-2D47-9E1A-2299714412C7}"/>
                </a:ext>
              </a:extLst>
            </p:cNvPr>
            <p:cNvGrpSpPr/>
            <p:nvPr/>
          </p:nvGrpSpPr>
          <p:grpSpPr>
            <a:xfrm>
              <a:off x="5723491" y="5102630"/>
              <a:ext cx="172048" cy="848301"/>
              <a:chOff x="644346" y="1518490"/>
              <a:chExt cx="840225" cy="4142815"/>
            </a:xfrm>
          </p:grpSpPr>
          <p:sp>
            <p:nvSpPr>
              <p:cNvPr id="83" name="圆柱体 82">
                <a:extLst>
                  <a:ext uri="{FF2B5EF4-FFF2-40B4-BE49-F238E27FC236}">
                    <a16:creationId xmlns:a16="http://schemas.microsoft.com/office/drawing/2014/main" id="{D7BEF386-0764-9C48-84DD-07DF7B67FAF3}"/>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4" name="椭圆 83">
                <a:extLst>
                  <a:ext uri="{FF2B5EF4-FFF2-40B4-BE49-F238E27FC236}">
                    <a16:creationId xmlns:a16="http://schemas.microsoft.com/office/drawing/2014/main" id="{C7338398-2F5B-F24F-B66E-7231339AFF8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1BB4D0D0-207D-F24E-AB58-D6C92AF0AB49}"/>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a:extLst>
                  <a:ext uri="{FF2B5EF4-FFF2-40B4-BE49-F238E27FC236}">
                    <a16:creationId xmlns:a16="http://schemas.microsoft.com/office/drawing/2014/main" id="{B08802C0-6F28-C24C-A67D-702F28ACA7C3}"/>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4288CB4A-20F5-6344-AF07-5906C0261401}"/>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55768889-17D2-5E41-A4C5-1F8A83A3C08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7" name="矩形 76">
              <a:extLst>
                <a:ext uri="{FF2B5EF4-FFF2-40B4-BE49-F238E27FC236}">
                  <a16:creationId xmlns:a16="http://schemas.microsoft.com/office/drawing/2014/main" id="{AB094C5C-8E06-114C-B44B-D9349D8FDD9A}"/>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CC1E9D21-0FED-B54D-AD7B-3ED3578B68CA}"/>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9" name="iconfont-11899-5651488">
              <a:extLst>
                <a:ext uri="{FF2B5EF4-FFF2-40B4-BE49-F238E27FC236}">
                  <a16:creationId xmlns:a16="http://schemas.microsoft.com/office/drawing/2014/main" id="{8EBDB742-DE3D-5642-973A-E9D8F15C7381}"/>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iconfont-1177-866248">
              <a:extLst>
                <a:ext uri="{FF2B5EF4-FFF2-40B4-BE49-F238E27FC236}">
                  <a16:creationId xmlns:a16="http://schemas.microsoft.com/office/drawing/2014/main" id="{3F4A8866-B138-3541-8A3B-492E53F89A70}"/>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confont-11899-5651488">
              <a:extLst>
                <a:ext uri="{FF2B5EF4-FFF2-40B4-BE49-F238E27FC236}">
                  <a16:creationId xmlns:a16="http://schemas.microsoft.com/office/drawing/2014/main" id="{5ADAC95D-2835-F546-9B9A-981EB31C125F}"/>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iconfont-1177-866248">
              <a:extLst>
                <a:ext uri="{FF2B5EF4-FFF2-40B4-BE49-F238E27FC236}">
                  <a16:creationId xmlns:a16="http://schemas.microsoft.com/office/drawing/2014/main" id="{A39CD050-4132-0B4E-AB06-4454C213E4D6}"/>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9" name="圆角矩形 98">
            <a:extLst>
              <a:ext uri="{FF2B5EF4-FFF2-40B4-BE49-F238E27FC236}">
                <a16:creationId xmlns:a16="http://schemas.microsoft.com/office/drawing/2014/main" id="{8D3B5B88-FF53-CF4D-B6C9-1744C8F7B79D}"/>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00" name="组合 99">
            <a:extLst>
              <a:ext uri="{FF2B5EF4-FFF2-40B4-BE49-F238E27FC236}">
                <a16:creationId xmlns:a16="http://schemas.microsoft.com/office/drawing/2014/main" id="{61C382EC-D472-C84A-9336-D07289CD14E9}"/>
              </a:ext>
            </a:extLst>
          </p:cNvPr>
          <p:cNvGrpSpPr/>
          <p:nvPr/>
        </p:nvGrpSpPr>
        <p:grpSpPr>
          <a:xfrm>
            <a:off x="2405518" y="2060653"/>
            <a:ext cx="1915338" cy="439627"/>
            <a:chOff x="1590893" y="1161594"/>
            <a:chExt cx="4304646" cy="988044"/>
          </a:xfrm>
        </p:grpSpPr>
        <p:cxnSp>
          <p:nvCxnSpPr>
            <p:cNvPr id="101" name="直线箭头连接符 100">
              <a:extLst>
                <a:ext uri="{FF2B5EF4-FFF2-40B4-BE49-F238E27FC236}">
                  <a16:creationId xmlns:a16="http://schemas.microsoft.com/office/drawing/2014/main" id="{07FC6287-83FE-ED4B-A8FE-659AE80A07F4}"/>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D32B3D1-9632-6848-9929-49A656968814}"/>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46973CD-8A0F-7942-BA77-419931319B07}"/>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组合 103">
              <a:extLst>
                <a:ext uri="{FF2B5EF4-FFF2-40B4-BE49-F238E27FC236}">
                  <a16:creationId xmlns:a16="http://schemas.microsoft.com/office/drawing/2014/main" id="{D3845891-2AFE-614C-9EC9-99F131E6FC65}"/>
                </a:ext>
              </a:extLst>
            </p:cNvPr>
            <p:cNvGrpSpPr/>
            <p:nvPr/>
          </p:nvGrpSpPr>
          <p:grpSpPr>
            <a:xfrm>
              <a:off x="1590893" y="1193124"/>
              <a:ext cx="172048" cy="956514"/>
              <a:chOff x="644346" y="990019"/>
              <a:chExt cx="840225" cy="4671291"/>
            </a:xfrm>
          </p:grpSpPr>
          <p:sp>
            <p:nvSpPr>
              <p:cNvPr id="120" name="圆柱体 119">
                <a:extLst>
                  <a:ext uri="{FF2B5EF4-FFF2-40B4-BE49-F238E27FC236}">
                    <a16:creationId xmlns:a16="http://schemas.microsoft.com/office/drawing/2014/main" id="{3D258E12-68C4-7241-95AB-F281C3FD5FC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1" name="椭圆 120">
                <a:extLst>
                  <a:ext uri="{FF2B5EF4-FFF2-40B4-BE49-F238E27FC236}">
                    <a16:creationId xmlns:a16="http://schemas.microsoft.com/office/drawing/2014/main" id="{8A68FC0A-BAB3-5646-813B-74FBF43D8FD9}"/>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35DF8476-7D8D-6348-B321-15124C4EB803}"/>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38C4706D-838D-2D48-BA1A-FA08447A85EF}"/>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54CC5D94-2755-6F48-AC1F-7BD14A306C0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a:extLst>
                  <a:ext uri="{FF2B5EF4-FFF2-40B4-BE49-F238E27FC236}">
                    <a16:creationId xmlns:a16="http://schemas.microsoft.com/office/drawing/2014/main" id="{8F54368D-E2BE-2842-873B-65F3FF18954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2FC3EC10-369F-D742-9168-7582BE35AD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5" name="圆角矩形 104">
              <a:extLst>
                <a:ext uri="{FF2B5EF4-FFF2-40B4-BE49-F238E27FC236}">
                  <a16:creationId xmlns:a16="http://schemas.microsoft.com/office/drawing/2014/main" id="{28C945A4-A902-1846-93CD-9EDC75258D64}"/>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圆角矩形 105">
              <a:extLst>
                <a:ext uri="{FF2B5EF4-FFF2-40B4-BE49-F238E27FC236}">
                  <a16:creationId xmlns:a16="http://schemas.microsoft.com/office/drawing/2014/main" id="{650163DA-2BBC-F64F-933D-C954D295781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圆角矩形 106">
              <a:extLst>
                <a:ext uri="{FF2B5EF4-FFF2-40B4-BE49-F238E27FC236}">
                  <a16:creationId xmlns:a16="http://schemas.microsoft.com/office/drawing/2014/main" id="{6CD4B565-4351-EA4E-A094-56F5C4F4000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8" name="组合 107">
              <a:extLst>
                <a:ext uri="{FF2B5EF4-FFF2-40B4-BE49-F238E27FC236}">
                  <a16:creationId xmlns:a16="http://schemas.microsoft.com/office/drawing/2014/main" id="{45BA35D0-8367-7740-8257-90FEB9C9ACFE}"/>
                </a:ext>
              </a:extLst>
            </p:cNvPr>
            <p:cNvGrpSpPr/>
            <p:nvPr/>
          </p:nvGrpSpPr>
          <p:grpSpPr>
            <a:xfrm>
              <a:off x="5723491" y="1247230"/>
              <a:ext cx="172048" cy="848301"/>
              <a:chOff x="644346" y="1518490"/>
              <a:chExt cx="840225" cy="4142815"/>
            </a:xfrm>
          </p:grpSpPr>
          <p:sp>
            <p:nvSpPr>
              <p:cNvPr id="114" name="圆柱体 113">
                <a:extLst>
                  <a:ext uri="{FF2B5EF4-FFF2-40B4-BE49-F238E27FC236}">
                    <a16:creationId xmlns:a16="http://schemas.microsoft.com/office/drawing/2014/main" id="{D3B21F1D-6073-B448-8BEF-121370B7673F}"/>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E1487143-A930-0D48-AC30-8635C1B32084}"/>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A1C2641A-9392-DF44-9668-A247174DAC8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81405441-9E2D-4344-A433-096468CD306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C376FDD4-1C61-5D41-8A07-CAED708F3CB0}"/>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8133B736-F294-4447-96B3-E5B52AFB4125}"/>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矩形 108">
              <a:extLst>
                <a:ext uri="{FF2B5EF4-FFF2-40B4-BE49-F238E27FC236}">
                  <a16:creationId xmlns:a16="http://schemas.microsoft.com/office/drawing/2014/main" id="{1B5FE46D-AD04-9544-BC01-2737FEBA57DF}"/>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451D2098-25C9-3343-B452-F96C598EB7EC}"/>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27" name="圆角矩形 126">
            <a:extLst>
              <a:ext uri="{FF2B5EF4-FFF2-40B4-BE49-F238E27FC236}">
                <a16:creationId xmlns:a16="http://schemas.microsoft.com/office/drawing/2014/main" id="{C9C73CC7-A037-7F48-A657-1FB8014D71F6}"/>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2530A08E-C44B-3C40-B888-6D74ED7766CA}"/>
              </a:ext>
            </a:extLst>
          </p:cNvPr>
          <p:cNvGrpSpPr/>
          <p:nvPr/>
        </p:nvGrpSpPr>
        <p:grpSpPr>
          <a:xfrm>
            <a:off x="4831756" y="2060653"/>
            <a:ext cx="1915338" cy="439627"/>
            <a:chOff x="1590893" y="1161594"/>
            <a:chExt cx="4304646" cy="988044"/>
          </a:xfrm>
        </p:grpSpPr>
        <p:cxnSp>
          <p:nvCxnSpPr>
            <p:cNvPr id="129" name="直线箭头连接符 128">
              <a:extLst>
                <a:ext uri="{FF2B5EF4-FFF2-40B4-BE49-F238E27FC236}">
                  <a16:creationId xmlns:a16="http://schemas.microsoft.com/office/drawing/2014/main" id="{7D5F1FEA-9A2A-794E-BCF1-8420E7B973AB}"/>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62D943DC-F23A-D64A-9FFC-F8D00E3FFB47}"/>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DE1C25BB-1D4F-FE4B-8B8B-081D0EA003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组合 131">
              <a:extLst>
                <a:ext uri="{FF2B5EF4-FFF2-40B4-BE49-F238E27FC236}">
                  <a16:creationId xmlns:a16="http://schemas.microsoft.com/office/drawing/2014/main" id="{4DEE8D8C-11F8-4247-854A-2EBF22264BE2}"/>
                </a:ext>
              </a:extLst>
            </p:cNvPr>
            <p:cNvGrpSpPr/>
            <p:nvPr/>
          </p:nvGrpSpPr>
          <p:grpSpPr>
            <a:xfrm>
              <a:off x="1590893" y="1193124"/>
              <a:ext cx="172048" cy="956514"/>
              <a:chOff x="644346" y="990019"/>
              <a:chExt cx="840225" cy="4671291"/>
            </a:xfrm>
          </p:grpSpPr>
          <p:sp>
            <p:nvSpPr>
              <p:cNvPr id="145" name="圆柱体 144">
                <a:extLst>
                  <a:ext uri="{FF2B5EF4-FFF2-40B4-BE49-F238E27FC236}">
                    <a16:creationId xmlns:a16="http://schemas.microsoft.com/office/drawing/2014/main" id="{CDB31A9E-9A8E-EF4C-8A5F-4C56B9171B4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6" name="椭圆 145">
                <a:extLst>
                  <a:ext uri="{FF2B5EF4-FFF2-40B4-BE49-F238E27FC236}">
                    <a16:creationId xmlns:a16="http://schemas.microsoft.com/office/drawing/2014/main" id="{05B4E27B-F123-F346-BAB4-AEF230DE31A2}"/>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a:extLst>
                  <a:ext uri="{FF2B5EF4-FFF2-40B4-BE49-F238E27FC236}">
                    <a16:creationId xmlns:a16="http://schemas.microsoft.com/office/drawing/2014/main" id="{BEA0918A-1CC2-DA4C-B1D3-835BC641AD4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a:extLst>
                  <a:ext uri="{FF2B5EF4-FFF2-40B4-BE49-F238E27FC236}">
                    <a16:creationId xmlns:a16="http://schemas.microsoft.com/office/drawing/2014/main" id="{26C977DA-197C-9E47-9D88-7FC4B37A33D7}"/>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a:extLst>
                  <a:ext uri="{FF2B5EF4-FFF2-40B4-BE49-F238E27FC236}">
                    <a16:creationId xmlns:a16="http://schemas.microsoft.com/office/drawing/2014/main" id="{FE7E8C4D-E29C-E84B-9E5E-DFB1E3D69CD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9CCB526B-253B-E34F-8804-A9C06FD7EEB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644E1514-22BB-FE4A-97AB-670597FCA202}"/>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圆角矩形 132">
              <a:extLst>
                <a:ext uri="{FF2B5EF4-FFF2-40B4-BE49-F238E27FC236}">
                  <a16:creationId xmlns:a16="http://schemas.microsoft.com/office/drawing/2014/main" id="{EDD8488A-9B82-3447-8E01-420BDC2CE7C5}"/>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圆角矩形 133">
              <a:extLst>
                <a:ext uri="{FF2B5EF4-FFF2-40B4-BE49-F238E27FC236}">
                  <a16:creationId xmlns:a16="http://schemas.microsoft.com/office/drawing/2014/main" id="{61C5B1A1-1F7E-A54D-A375-95D165751A23}"/>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圆角矩形 134">
              <a:extLst>
                <a:ext uri="{FF2B5EF4-FFF2-40B4-BE49-F238E27FC236}">
                  <a16:creationId xmlns:a16="http://schemas.microsoft.com/office/drawing/2014/main" id="{D5494C69-F2AE-D54D-8F43-3DC0C158C3CD}"/>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6" name="组合 135">
              <a:extLst>
                <a:ext uri="{FF2B5EF4-FFF2-40B4-BE49-F238E27FC236}">
                  <a16:creationId xmlns:a16="http://schemas.microsoft.com/office/drawing/2014/main" id="{78C93661-B39E-5745-9957-99E750F07A60}"/>
                </a:ext>
              </a:extLst>
            </p:cNvPr>
            <p:cNvGrpSpPr/>
            <p:nvPr/>
          </p:nvGrpSpPr>
          <p:grpSpPr>
            <a:xfrm>
              <a:off x="5723491" y="1247230"/>
              <a:ext cx="172048" cy="848301"/>
              <a:chOff x="644346" y="1518490"/>
              <a:chExt cx="840225" cy="4142815"/>
            </a:xfrm>
          </p:grpSpPr>
          <p:sp>
            <p:nvSpPr>
              <p:cNvPr id="139" name="圆柱体 138">
                <a:extLst>
                  <a:ext uri="{FF2B5EF4-FFF2-40B4-BE49-F238E27FC236}">
                    <a16:creationId xmlns:a16="http://schemas.microsoft.com/office/drawing/2014/main" id="{988273B2-9D93-1A47-A168-43C00A90E366}"/>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0" name="椭圆 139">
                <a:extLst>
                  <a:ext uri="{FF2B5EF4-FFF2-40B4-BE49-F238E27FC236}">
                    <a16:creationId xmlns:a16="http://schemas.microsoft.com/office/drawing/2014/main" id="{46281E91-A986-BD4F-A59B-FDA183084FED}"/>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2A84CCD8-1E4B-4642-B419-A07B341FCB7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2A08A7DD-CB26-2240-8EDD-3E37BA10D4B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995356D-88B7-CB42-B673-709371D5BE0B}"/>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B54C37CC-0D2A-3647-9EAC-AB023BBC94A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7" name="矩形 136">
              <a:extLst>
                <a:ext uri="{FF2B5EF4-FFF2-40B4-BE49-F238E27FC236}">
                  <a16:creationId xmlns:a16="http://schemas.microsoft.com/office/drawing/2014/main" id="{9FF96518-C3E2-2F49-AFF6-C81A1127D5B8}"/>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6C00B6A0-E3B2-1240-B8BC-EEF32B3D2825}"/>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52" name="圆角矩形 151">
            <a:extLst>
              <a:ext uri="{FF2B5EF4-FFF2-40B4-BE49-F238E27FC236}">
                <a16:creationId xmlns:a16="http://schemas.microsoft.com/office/drawing/2014/main" id="{65E4D836-8141-D34C-AF92-498023996B86}"/>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53" name="组合 152">
            <a:extLst>
              <a:ext uri="{FF2B5EF4-FFF2-40B4-BE49-F238E27FC236}">
                <a16:creationId xmlns:a16="http://schemas.microsoft.com/office/drawing/2014/main" id="{82AE24D8-F2CD-2440-886E-88F21F709531}"/>
              </a:ext>
            </a:extLst>
          </p:cNvPr>
          <p:cNvGrpSpPr/>
          <p:nvPr/>
        </p:nvGrpSpPr>
        <p:grpSpPr>
          <a:xfrm>
            <a:off x="7704840" y="2076347"/>
            <a:ext cx="1915338" cy="439627"/>
            <a:chOff x="1590893" y="1161594"/>
            <a:chExt cx="4304646" cy="988044"/>
          </a:xfrm>
        </p:grpSpPr>
        <p:cxnSp>
          <p:nvCxnSpPr>
            <p:cNvPr id="154" name="直线箭头连接符 153">
              <a:extLst>
                <a:ext uri="{FF2B5EF4-FFF2-40B4-BE49-F238E27FC236}">
                  <a16:creationId xmlns:a16="http://schemas.microsoft.com/office/drawing/2014/main" id="{83545EDB-5C70-164C-A796-3842356CD10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4C7C6458-881E-BA46-B037-7E3B108FDC9F}"/>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DB5880F7-E5BA-CB44-94E5-826DD7D954E3}"/>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组合 156">
              <a:extLst>
                <a:ext uri="{FF2B5EF4-FFF2-40B4-BE49-F238E27FC236}">
                  <a16:creationId xmlns:a16="http://schemas.microsoft.com/office/drawing/2014/main" id="{57757149-D2C1-C346-9AAB-176EADE8ACF5}"/>
                </a:ext>
              </a:extLst>
            </p:cNvPr>
            <p:cNvGrpSpPr/>
            <p:nvPr/>
          </p:nvGrpSpPr>
          <p:grpSpPr>
            <a:xfrm>
              <a:off x="1590893" y="1193124"/>
              <a:ext cx="172048" cy="956514"/>
              <a:chOff x="644346" y="990019"/>
              <a:chExt cx="840225" cy="4671291"/>
            </a:xfrm>
          </p:grpSpPr>
          <p:sp>
            <p:nvSpPr>
              <p:cNvPr id="170" name="圆柱体 169">
                <a:extLst>
                  <a:ext uri="{FF2B5EF4-FFF2-40B4-BE49-F238E27FC236}">
                    <a16:creationId xmlns:a16="http://schemas.microsoft.com/office/drawing/2014/main" id="{F73375D0-F635-3640-ABF7-57571ECFDAA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1" name="椭圆 170">
                <a:extLst>
                  <a:ext uri="{FF2B5EF4-FFF2-40B4-BE49-F238E27FC236}">
                    <a16:creationId xmlns:a16="http://schemas.microsoft.com/office/drawing/2014/main" id="{A885F3B0-8344-5349-9635-3029EE2547F8}"/>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D16EAE24-EA4D-D541-A9FD-85CE1BF0D51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0E4E06AA-7213-9A44-A511-B58AB8E4DC02}"/>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BC82DD9A-C42B-6848-A5DD-D243E511892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20783D5-81F0-BD46-A7B5-FBFF0065946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E6A9B90E-E0ED-7F43-9880-90FCE29647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圆角矩形 157">
              <a:extLst>
                <a:ext uri="{FF2B5EF4-FFF2-40B4-BE49-F238E27FC236}">
                  <a16:creationId xmlns:a16="http://schemas.microsoft.com/office/drawing/2014/main" id="{EEB14890-AFCD-CD40-A72D-BD2ED1A7381F}"/>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圆角矩形 158">
              <a:extLst>
                <a:ext uri="{FF2B5EF4-FFF2-40B4-BE49-F238E27FC236}">
                  <a16:creationId xmlns:a16="http://schemas.microsoft.com/office/drawing/2014/main" id="{62148736-B931-684A-A2C6-F0F2F4FC6761}"/>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圆角矩形 159">
              <a:extLst>
                <a:ext uri="{FF2B5EF4-FFF2-40B4-BE49-F238E27FC236}">
                  <a16:creationId xmlns:a16="http://schemas.microsoft.com/office/drawing/2014/main" id="{62627F5E-0E34-9F49-91CF-A88355ACA1D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1" name="组合 160">
              <a:extLst>
                <a:ext uri="{FF2B5EF4-FFF2-40B4-BE49-F238E27FC236}">
                  <a16:creationId xmlns:a16="http://schemas.microsoft.com/office/drawing/2014/main" id="{49828C8F-1198-B44A-BE49-02B86F5382F9}"/>
                </a:ext>
              </a:extLst>
            </p:cNvPr>
            <p:cNvGrpSpPr/>
            <p:nvPr/>
          </p:nvGrpSpPr>
          <p:grpSpPr>
            <a:xfrm>
              <a:off x="5723491" y="1247230"/>
              <a:ext cx="172048" cy="848301"/>
              <a:chOff x="644346" y="1518490"/>
              <a:chExt cx="840225" cy="4142815"/>
            </a:xfrm>
          </p:grpSpPr>
          <p:sp>
            <p:nvSpPr>
              <p:cNvPr id="164" name="圆柱体 163">
                <a:extLst>
                  <a:ext uri="{FF2B5EF4-FFF2-40B4-BE49-F238E27FC236}">
                    <a16:creationId xmlns:a16="http://schemas.microsoft.com/office/drawing/2014/main" id="{09B40000-26A4-0F43-810C-EEF1FA19B43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5" name="椭圆 164">
                <a:extLst>
                  <a:ext uri="{FF2B5EF4-FFF2-40B4-BE49-F238E27FC236}">
                    <a16:creationId xmlns:a16="http://schemas.microsoft.com/office/drawing/2014/main" id="{24D3C231-C4D5-8644-B23D-977F812427CB}"/>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D53A3998-8A36-D24E-B342-031B4BCEE11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E35191F4-490C-504A-BF64-0FA25AFEDD7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C899F311-A1DA-3B4F-9F5C-0C2EDD900AE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77FEC012-32E9-2049-B19D-F268C5B58B6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2" name="矩形 161">
              <a:extLst>
                <a:ext uri="{FF2B5EF4-FFF2-40B4-BE49-F238E27FC236}">
                  <a16:creationId xmlns:a16="http://schemas.microsoft.com/office/drawing/2014/main" id="{0CA572F5-7313-444E-A9A5-7F5A55F3FF82}"/>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3" name="矩形 162">
              <a:extLst>
                <a:ext uri="{FF2B5EF4-FFF2-40B4-BE49-F238E27FC236}">
                  <a16:creationId xmlns:a16="http://schemas.microsoft.com/office/drawing/2014/main" id="{A779B49F-2F89-CC49-9E1D-898483A5C808}"/>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80" name="lego_204848">
            <a:extLst>
              <a:ext uri="{FF2B5EF4-FFF2-40B4-BE49-F238E27FC236}">
                <a16:creationId xmlns:a16="http://schemas.microsoft.com/office/drawing/2014/main" id="{52B84C0F-B0AC-984D-B20B-4DC5151F9D3E}"/>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achinery_145522">
            <a:extLst>
              <a:ext uri="{FF2B5EF4-FFF2-40B4-BE49-F238E27FC236}">
                <a16:creationId xmlns:a16="http://schemas.microsoft.com/office/drawing/2014/main" id="{8764789C-B606-624A-A06F-71325BEF8778}"/>
              </a:ext>
            </a:extLst>
          </p:cNvPr>
          <p:cNvSpPr>
            <a:spLocks noChangeAspect="1"/>
          </p:cNvSpPr>
          <p:nvPr/>
        </p:nvSpPr>
        <p:spPr>
          <a:xfrm>
            <a:off x="6321190" y="1073639"/>
            <a:ext cx="338815" cy="338343"/>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矩形 181">
            <a:extLst>
              <a:ext uri="{FF2B5EF4-FFF2-40B4-BE49-F238E27FC236}">
                <a16:creationId xmlns:a16="http://schemas.microsoft.com/office/drawing/2014/main" id="{A49B1CB1-C040-2D45-9EBD-A1C335EFFF6C}"/>
              </a:ext>
            </a:extLst>
          </p:cNvPr>
          <p:cNvSpPr/>
          <p:nvPr/>
        </p:nvSpPr>
        <p:spPr>
          <a:xfrm>
            <a:off x="3465728" y="1065700"/>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properties</a:t>
            </a:r>
          </a:p>
        </p:txBody>
      </p:sp>
      <p:sp>
        <p:nvSpPr>
          <p:cNvPr id="183" name="矩形 182">
            <a:extLst>
              <a:ext uri="{FF2B5EF4-FFF2-40B4-BE49-F238E27FC236}">
                <a16:creationId xmlns:a16="http://schemas.microsoft.com/office/drawing/2014/main" id="{A203C7A7-E418-4749-97AD-539AE8A97AE2}"/>
              </a:ext>
            </a:extLst>
          </p:cNvPr>
          <p:cNvSpPr/>
          <p:nvPr/>
        </p:nvSpPr>
        <p:spPr>
          <a:xfrm>
            <a:off x="6695775" y="1065700"/>
            <a:ext cx="198002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Machine settings</a:t>
            </a:r>
          </a:p>
        </p:txBody>
      </p:sp>
      <p:sp>
        <p:nvSpPr>
          <p:cNvPr id="184" name="圆角矩形 183">
            <a:extLst>
              <a:ext uri="{FF2B5EF4-FFF2-40B4-BE49-F238E27FC236}">
                <a16:creationId xmlns:a16="http://schemas.microsoft.com/office/drawing/2014/main" id="{2A343B3F-6656-794B-A030-5C728F19804D}"/>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187" name="直线箭头连接符 186">
            <a:extLst>
              <a:ext uri="{FF2B5EF4-FFF2-40B4-BE49-F238E27FC236}">
                <a16:creationId xmlns:a16="http://schemas.microsoft.com/office/drawing/2014/main" id="{B162D357-FF64-2B4D-93EF-543C89DF6BCF}"/>
              </a:ext>
            </a:extLst>
          </p:cNvPr>
          <p:cNvCxnSpPr>
            <a:cxnSpLocks/>
            <a:stCxn id="99" idx="2"/>
            <a:endCxn id="7" idx="0"/>
          </p:cNvCxnSpPr>
          <p:nvPr/>
        </p:nvCxnSpPr>
        <p:spPr>
          <a:xfrm>
            <a:off x="3362035" y="2780910"/>
            <a:ext cx="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直线箭头连接符 188">
            <a:extLst>
              <a:ext uri="{FF2B5EF4-FFF2-40B4-BE49-F238E27FC236}">
                <a16:creationId xmlns:a16="http://schemas.microsoft.com/office/drawing/2014/main" id="{099C7539-37F5-1444-B3AD-03A03FF8458D}"/>
              </a:ext>
            </a:extLst>
          </p:cNvPr>
          <p:cNvCxnSpPr>
            <a:cxnSpLocks/>
            <a:stCxn id="127" idx="2"/>
            <a:endCxn id="38" idx="0"/>
          </p:cNvCxnSpPr>
          <p:nvPr/>
        </p:nvCxnSpPr>
        <p:spPr>
          <a:xfrm>
            <a:off x="5815650" y="2780910"/>
            <a:ext cx="15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0103D672-8B9D-5749-8EB5-1B2F50B0FBB7}"/>
              </a:ext>
            </a:extLst>
          </p:cNvPr>
          <p:cNvCxnSpPr>
            <a:cxnSpLocks/>
            <a:stCxn id="152" idx="2"/>
            <a:endCxn id="67" idx="0"/>
          </p:cNvCxnSpPr>
          <p:nvPr/>
        </p:nvCxnSpPr>
        <p:spPr>
          <a:xfrm>
            <a:off x="8583447" y="2780910"/>
            <a:ext cx="0" cy="31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4" name="矩形 193">
            <a:extLst>
              <a:ext uri="{FF2B5EF4-FFF2-40B4-BE49-F238E27FC236}">
                <a16:creationId xmlns:a16="http://schemas.microsoft.com/office/drawing/2014/main" id="{9CA54FF1-22EA-BE42-83C5-9FF7F91E2B08}"/>
              </a:ext>
            </a:extLst>
          </p:cNvPr>
          <p:cNvSpPr/>
          <p:nvPr/>
        </p:nvSpPr>
        <p:spPr>
          <a:xfrm>
            <a:off x="6991695" y="2054741"/>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5" name="矩形 194">
            <a:extLst>
              <a:ext uri="{FF2B5EF4-FFF2-40B4-BE49-F238E27FC236}">
                <a16:creationId xmlns:a16="http://schemas.microsoft.com/office/drawing/2014/main" id="{95C3F9CE-A733-6C41-B721-A191F6D6B544}"/>
              </a:ext>
            </a:extLst>
          </p:cNvPr>
          <p:cNvSpPr/>
          <p:nvPr/>
        </p:nvSpPr>
        <p:spPr>
          <a:xfrm>
            <a:off x="6991695" y="3287750"/>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6" name="矩形 195">
            <a:extLst>
              <a:ext uri="{FF2B5EF4-FFF2-40B4-BE49-F238E27FC236}">
                <a16:creationId xmlns:a16="http://schemas.microsoft.com/office/drawing/2014/main" id="{68FE22D3-5A02-9641-A2D1-EFD0821E06C6}"/>
              </a:ext>
            </a:extLst>
          </p:cNvPr>
          <p:cNvSpPr/>
          <p:nvPr/>
        </p:nvSpPr>
        <p:spPr>
          <a:xfrm>
            <a:off x="2828150" y="2492870"/>
            <a:ext cx="101502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SABIC</a:t>
            </a:r>
            <a:r>
              <a:rPr lang="zh-CN" altLang="en-US" sz="1400" dirty="0">
                <a:latin typeface="Arial" panose="020B0604020202020204" pitchFamily="34" charset="0"/>
                <a:ea typeface="Times New Roman" panose="02020603050405020304" pitchFamily="18" charset="0"/>
              </a:rPr>
              <a:t> </a:t>
            </a:r>
            <a:r>
              <a:rPr lang="en-US" altLang="zh-CN" sz="1400" dirty="0">
                <a:latin typeface="Arial" panose="020B0604020202020204" pitchFamily="34" charset="0"/>
                <a:ea typeface="Times New Roman" panose="02020603050405020304" pitchFamily="18" charset="0"/>
              </a:rPr>
              <a:t>PP</a:t>
            </a:r>
          </a:p>
        </p:txBody>
      </p:sp>
      <p:sp>
        <p:nvSpPr>
          <p:cNvPr id="197" name="矩形 196">
            <a:extLst>
              <a:ext uri="{FF2B5EF4-FFF2-40B4-BE49-F238E27FC236}">
                <a16:creationId xmlns:a16="http://schemas.microsoft.com/office/drawing/2014/main" id="{6166C505-D002-BA4A-920D-ED8AB622E43E}"/>
              </a:ext>
            </a:extLst>
          </p:cNvPr>
          <p:cNvSpPr/>
          <p:nvPr/>
        </p:nvSpPr>
        <p:spPr>
          <a:xfrm>
            <a:off x="5403999" y="2466770"/>
            <a:ext cx="77085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VALOX</a:t>
            </a:r>
          </a:p>
        </p:txBody>
      </p:sp>
      <p:sp>
        <p:nvSpPr>
          <p:cNvPr id="198" name="矩形 197">
            <a:extLst>
              <a:ext uri="{FF2B5EF4-FFF2-40B4-BE49-F238E27FC236}">
                <a16:creationId xmlns:a16="http://schemas.microsoft.com/office/drawing/2014/main" id="{077F661B-15F7-044F-81D3-8737B0D8100B}"/>
              </a:ext>
            </a:extLst>
          </p:cNvPr>
          <p:cNvSpPr/>
          <p:nvPr/>
        </p:nvSpPr>
        <p:spPr>
          <a:xfrm>
            <a:off x="8167945" y="2466769"/>
            <a:ext cx="778868"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ULTEM</a:t>
            </a:r>
          </a:p>
        </p:txBody>
      </p:sp>
      <p:sp>
        <p:nvSpPr>
          <p:cNvPr id="199" name="矩形 198">
            <a:extLst>
              <a:ext uri="{FF2B5EF4-FFF2-40B4-BE49-F238E27FC236}">
                <a16:creationId xmlns:a16="http://schemas.microsoft.com/office/drawing/2014/main" id="{2939E1CD-9020-9C40-8951-50325E3BF1A2}"/>
              </a:ext>
            </a:extLst>
          </p:cNvPr>
          <p:cNvSpPr/>
          <p:nvPr/>
        </p:nvSpPr>
        <p:spPr>
          <a:xfrm>
            <a:off x="3007982"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0" name="矩形 199">
            <a:extLst>
              <a:ext uri="{FF2B5EF4-FFF2-40B4-BE49-F238E27FC236}">
                <a16:creationId xmlns:a16="http://schemas.microsoft.com/office/drawing/2014/main" id="{07C76FDF-BD12-D542-9574-BB8661038400}"/>
              </a:ext>
            </a:extLst>
          </p:cNvPr>
          <p:cNvSpPr/>
          <p:nvPr/>
        </p:nvSpPr>
        <p:spPr>
          <a:xfrm>
            <a:off x="5508688"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1" name="矩形 200">
            <a:extLst>
              <a:ext uri="{FF2B5EF4-FFF2-40B4-BE49-F238E27FC236}">
                <a16:creationId xmlns:a16="http://schemas.microsoft.com/office/drawing/2014/main" id="{6332C205-FF63-3140-8F5E-3141F64D921B}"/>
              </a:ext>
            </a:extLst>
          </p:cNvPr>
          <p:cNvSpPr/>
          <p:nvPr/>
        </p:nvSpPr>
        <p:spPr>
          <a:xfrm>
            <a:off x="8265770" y="3717040"/>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cxnSp>
        <p:nvCxnSpPr>
          <p:cNvPr id="225" name="直线箭头连接符 224">
            <a:extLst>
              <a:ext uri="{FF2B5EF4-FFF2-40B4-BE49-F238E27FC236}">
                <a16:creationId xmlns:a16="http://schemas.microsoft.com/office/drawing/2014/main" id="{3277D1DE-ACBD-844A-92E5-4F21A1416520}"/>
              </a:ext>
            </a:extLst>
          </p:cNvPr>
          <p:cNvCxnSpPr>
            <a:cxnSpLocks/>
            <a:endCxn id="99"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线箭头连接符 226">
            <a:extLst>
              <a:ext uri="{FF2B5EF4-FFF2-40B4-BE49-F238E27FC236}">
                <a16:creationId xmlns:a16="http://schemas.microsoft.com/office/drawing/2014/main" id="{3BB909D3-2862-144C-B397-E25065C0C80D}"/>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线箭头连接符 227">
            <a:extLst>
              <a:ext uri="{FF2B5EF4-FFF2-40B4-BE49-F238E27FC236}">
                <a16:creationId xmlns:a16="http://schemas.microsoft.com/office/drawing/2014/main" id="{F1904C51-9B4F-D847-A89E-A101A6DB2ABA}"/>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2" name="Textfeld 33">
            <a:extLst>
              <a:ext uri="{FF2B5EF4-FFF2-40B4-BE49-F238E27FC236}">
                <a16:creationId xmlns:a16="http://schemas.microsoft.com/office/drawing/2014/main" id="{31580C27-5F49-D448-9159-CDBDB19FA51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13</a:t>
            </a:r>
          </a:p>
        </p:txBody>
      </p:sp>
      <p:sp>
        <p:nvSpPr>
          <p:cNvPr id="4" name="文本框 3">
            <a:extLst>
              <a:ext uri="{FF2B5EF4-FFF2-40B4-BE49-F238E27FC236}">
                <a16:creationId xmlns:a16="http://schemas.microsoft.com/office/drawing/2014/main" id="{DA56B171-C7C9-794A-AC7F-23FB47180914}"/>
              </a:ext>
            </a:extLst>
          </p:cNvPr>
          <p:cNvSpPr txBox="1"/>
          <p:nvPr/>
        </p:nvSpPr>
        <p:spPr bwMode="auto">
          <a:xfrm>
            <a:off x="-1586753" y="3536576"/>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207" name="圆角矩形 206">
            <a:extLst>
              <a:ext uri="{FF2B5EF4-FFF2-40B4-BE49-F238E27FC236}">
                <a16:creationId xmlns:a16="http://schemas.microsoft.com/office/drawing/2014/main" id="{662D9F72-B41C-1243-AC56-7B105847A8C5}"/>
              </a:ext>
            </a:extLst>
          </p:cNvPr>
          <p:cNvSpPr/>
          <p:nvPr/>
        </p:nvSpPr>
        <p:spPr>
          <a:xfrm>
            <a:off x="82402" y="2973420"/>
            <a:ext cx="9761656" cy="114590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文本框 207">
            <a:extLst>
              <a:ext uri="{FF2B5EF4-FFF2-40B4-BE49-F238E27FC236}">
                <a16:creationId xmlns:a16="http://schemas.microsoft.com/office/drawing/2014/main" id="{02CE4CCD-E646-BF46-AEB3-E9EB15C9662A}"/>
              </a:ext>
            </a:extLst>
          </p:cNvPr>
          <p:cNvSpPr txBox="1"/>
          <p:nvPr/>
        </p:nvSpPr>
        <p:spPr bwMode="auto">
          <a:xfrm>
            <a:off x="2576670" y="4745688"/>
            <a:ext cx="5935723" cy="543754"/>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APEC dataset are selected as target dataset</a:t>
            </a:r>
          </a:p>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Transfer knowledge </a:t>
            </a:r>
            <a:r>
              <a:rPr lang="en-GB" altLang="zh-CN" b="1" dirty="0">
                <a:solidFill>
                  <a:prstClr val="black"/>
                </a:solidFill>
                <a:latin typeface="Arial" panose="020B0604020202020204" pitchFamily="34" charset="0"/>
                <a:cs typeface="Arial" panose="020B0604020202020204" pitchFamily="34" charset="0"/>
              </a:rPr>
              <a:t>from five models to one model </a:t>
            </a:r>
          </a:p>
        </p:txBody>
      </p:sp>
      <p:sp>
        <p:nvSpPr>
          <p:cNvPr id="209" name="圆角矩形 208">
            <a:extLst>
              <a:ext uri="{FF2B5EF4-FFF2-40B4-BE49-F238E27FC236}">
                <a16:creationId xmlns:a16="http://schemas.microsoft.com/office/drawing/2014/main" id="{7B9B0019-0AC1-6D40-ADE5-D1EAF3CF3A76}"/>
              </a:ext>
            </a:extLst>
          </p:cNvPr>
          <p:cNvSpPr/>
          <p:nvPr/>
        </p:nvSpPr>
        <p:spPr>
          <a:xfrm>
            <a:off x="2626271" y="4745688"/>
            <a:ext cx="5677870"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0" name="直线连接符 209">
            <a:extLst>
              <a:ext uri="{FF2B5EF4-FFF2-40B4-BE49-F238E27FC236}">
                <a16:creationId xmlns:a16="http://schemas.microsoft.com/office/drawing/2014/main" id="{64B5A7AE-8D9F-F244-BD69-6D9611CDA7F4}"/>
              </a:ext>
            </a:extLst>
          </p:cNvPr>
          <p:cNvCxnSpPr>
            <a:cxnSpLocks/>
            <a:stCxn id="209" idx="0"/>
          </p:cNvCxnSpPr>
          <p:nvPr/>
        </p:nvCxnSpPr>
        <p:spPr>
          <a:xfrm flipV="1">
            <a:off x="5465206" y="4119327"/>
            <a:ext cx="63875" cy="626361"/>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3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AEC5DF-DC90-0145-8267-A930001AC7DA}"/>
              </a:ext>
            </a:extLst>
          </p:cNvPr>
          <p:cNvSpPr>
            <a:spLocks noGrp="1"/>
          </p:cNvSpPr>
          <p:nvPr>
            <p:ph type="title"/>
          </p:nvPr>
        </p:nvSpPr>
        <p:spPr/>
        <p:txBody>
          <a:bodyPr/>
          <a:lstStyle/>
          <a:p>
            <a:r>
              <a:rPr lang="en-US" altLang="zh-CN" dirty="0"/>
              <a:t>Structure</a:t>
            </a:r>
            <a:r>
              <a:rPr lang="zh-CN" altLang="zh-CN" dirty="0"/>
              <a:t> </a:t>
            </a:r>
            <a:r>
              <a:rPr kumimoji="1" lang="en-US" altLang="zh-CN" dirty="0"/>
              <a:t>of DNN with transfer and ensemble learning (DNN-ETL)</a:t>
            </a:r>
            <a:endParaRPr kumimoji="1" lang="zh-CN" altLang="en-US" dirty="0"/>
          </a:p>
        </p:txBody>
      </p:sp>
      <p:sp>
        <p:nvSpPr>
          <p:cNvPr id="97" name="矩形 96">
            <a:extLst>
              <a:ext uri="{FF2B5EF4-FFF2-40B4-BE49-F238E27FC236}">
                <a16:creationId xmlns:a16="http://schemas.microsoft.com/office/drawing/2014/main" id="{CAA96BB8-6336-E642-80CD-CC86FE810FF2}"/>
              </a:ext>
            </a:extLst>
          </p:cNvPr>
          <p:cNvSpPr/>
          <p:nvPr/>
        </p:nvSpPr>
        <p:spPr>
          <a:xfrm>
            <a:off x="192562" y="3126052"/>
            <a:ext cx="1646669"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DNN-TL</a:t>
            </a:r>
          </a:p>
          <a:p>
            <a:pPr algn="ctr"/>
            <a:r>
              <a:rPr lang="en-US" altLang="zh-CN" dirty="0">
                <a:latin typeface="Arial" panose="020B0604020202020204" pitchFamily="34" charset="0"/>
                <a:ea typeface="Times New Roman" panose="02020603050405020304" pitchFamily="18" charset="0"/>
              </a:rPr>
              <a:t>Target dataset</a:t>
            </a:r>
          </a:p>
        </p:txBody>
      </p:sp>
      <p:sp>
        <p:nvSpPr>
          <p:cNvPr id="98" name="矩形 97">
            <a:extLst>
              <a:ext uri="{FF2B5EF4-FFF2-40B4-BE49-F238E27FC236}">
                <a16:creationId xmlns:a16="http://schemas.microsoft.com/office/drawing/2014/main" id="{CBAFF840-8C08-C644-B7DF-A5239CA8107B}"/>
              </a:ext>
            </a:extLst>
          </p:cNvPr>
          <p:cNvSpPr/>
          <p:nvPr/>
        </p:nvSpPr>
        <p:spPr>
          <a:xfrm>
            <a:off x="667652" y="1043388"/>
            <a:ext cx="6976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a:t>
            </a:r>
          </a:p>
        </p:txBody>
      </p:sp>
      <p:sp>
        <p:nvSpPr>
          <p:cNvPr id="177" name="矩形 176">
            <a:extLst>
              <a:ext uri="{FF2B5EF4-FFF2-40B4-BE49-F238E27FC236}">
                <a16:creationId xmlns:a16="http://schemas.microsoft.com/office/drawing/2014/main" id="{A34686FD-B287-4E4C-8115-5C825D9E4726}"/>
              </a:ext>
            </a:extLst>
          </p:cNvPr>
          <p:cNvSpPr/>
          <p:nvPr/>
        </p:nvSpPr>
        <p:spPr>
          <a:xfrm>
            <a:off x="61943" y="2067034"/>
            <a:ext cx="208262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5 Pre-trained DNN</a:t>
            </a:r>
          </a:p>
          <a:p>
            <a:pPr algn="ctr"/>
            <a:r>
              <a:rPr lang="en-US" altLang="zh-CN" dirty="0">
                <a:latin typeface="Arial" panose="020B0604020202020204" pitchFamily="34" charset="0"/>
                <a:ea typeface="Times New Roman" panose="02020603050405020304" pitchFamily="18" charset="0"/>
              </a:rPr>
              <a:t>Source dataset</a:t>
            </a:r>
          </a:p>
        </p:txBody>
      </p:sp>
      <p:sp>
        <p:nvSpPr>
          <p:cNvPr id="221" name="矩形 220">
            <a:extLst>
              <a:ext uri="{FF2B5EF4-FFF2-40B4-BE49-F238E27FC236}">
                <a16:creationId xmlns:a16="http://schemas.microsoft.com/office/drawing/2014/main" id="{ACEE0EE3-EC46-CA48-9957-BF03C97CC3F4}"/>
              </a:ext>
            </a:extLst>
          </p:cNvPr>
          <p:cNvSpPr/>
          <p:nvPr/>
        </p:nvSpPr>
        <p:spPr>
          <a:xfrm>
            <a:off x="92486" y="4314170"/>
            <a:ext cx="204414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of DNN-TL</a:t>
            </a:r>
          </a:p>
        </p:txBody>
      </p:sp>
      <p:sp>
        <p:nvSpPr>
          <p:cNvPr id="7" name="圆角矩形 6">
            <a:extLst>
              <a:ext uri="{FF2B5EF4-FFF2-40B4-BE49-F238E27FC236}">
                <a16:creationId xmlns:a16="http://schemas.microsoft.com/office/drawing/2014/main" id="{8778E4F3-CB8E-234D-9F69-F250EC9C5073}"/>
              </a:ext>
            </a:extLst>
          </p:cNvPr>
          <p:cNvSpPr/>
          <p:nvPr/>
        </p:nvSpPr>
        <p:spPr>
          <a:xfrm>
            <a:off x="2281885"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EDB38685-420D-3D46-A73B-281C391B245D}"/>
              </a:ext>
            </a:extLst>
          </p:cNvPr>
          <p:cNvGrpSpPr/>
          <p:nvPr/>
        </p:nvGrpSpPr>
        <p:grpSpPr>
          <a:xfrm>
            <a:off x="2353895" y="3314150"/>
            <a:ext cx="2016280" cy="467459"/>
            <a:chOff x="1590893" y="4997770"/>
            <a:chExt cx="4304646" cy="997999"/>
          </a:xfrm>
        </p:grpSpPr>
        <p:grpSp>
          <p:nvGrpSpPr>
            <p:cNvPr id="9" name="组合 8">
              <a:extLst>
                <a:ext uri="{FF2B5EF4-FFF2-40B4-BE49-F238E27FC236}">
                  <a16:creationId xmlns:a16="http://schemas.microsoft.com/office/drawing/2014/main" id="{BE8E5F16-834C-074F-BE35-31E9D4DB0597}"/>
                </a:ext>
              </a:extLst>
            </p:cNvPr>
            <p:cNvGrpSpPr/>
            <p:nvPr/>
          </p:nvGrpSpPr>
          <p:grpSpPr>
            <a:xfrm>
              <a:off x="1590893" y="4997770"/>
              <a:ext cx="172048" cy="956514"/>
              <a:chOff x="644346" y="990019"/>
              <a:chExt cx="840225" cy="4671291"/>
            </a:xfrm>
          </p:grpSpPr>
          <p:sp>
            <p:nvSpPr>
              <p:cNvPr id="31" name="圆柱体 30">
                <a:extLst>
                  <a:ext uri="{FF2B5EF4-FFF2-40B4-BE49-F238E27FC236}">
                    <a16:creationId xmlns:a16="http://schemas.microsoft.com/office/drawing/2014/main" id="{DEB507B3-5282-0843-B937-F293EEF302C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32" name="椭圆 31">
                <a:extLst>
                  <a:ext uri="{FF2B5EF4-FFF2-40B4-BE49-F238E27FC236}">
                    <a16:creationId xmlns:a16="http://schemas.microsoft.com/office/drawing/2014/main" id="{5D965A30-08A7-1540-B915-E6163C4423BF}"/>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7D7EB933-7C76-C242-A668-2754E27CAA6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椭圆 33">
                <a:extLst>
                  <a:ext uri="{FF2B5EF4-FFF2-40B4-BE49-F238E27FC236}">
                    <a16:creationId xmlns:a16="http://schemas.microsoft.com/office/drawing/2014/main" id="{8F3EC79E-C0E7-9D4D-A919-470491D69AB2}"/>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77E8D366-0119-5A4F-BB29-1A1BE4F47A80}"/>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CC64974A-1941-ED4E-853F-A9D3F6E40AE4}"/>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1BC5ABFB-60EF-214F-9BF8-A44B718303C0}"/>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线箭头连接符 9">
              <a:extLst>
                <a:ext uri="{FF2B5EF4-FFF2-40B4-BE49-F238E27FC236}">
                  <a16:creationId xmlns:a16="http://schemas.microsoft.com/office/drawing/2014/main" id="{6C3A129C-3319-0A4C-AE57-03AAF722FDDE}"/>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507365E8-8ED6-5A46-8123-D64BBDDC9614}"/>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线箭头连接符 11">
              <a:extLst>
                <a:ext uri="{FF2B5EF4-FFF2-40B4-BE49-F238E27FC236}">
                  <a16:creationId xmlns:a16="http://schemas.microsoft.com/office/drawing/2014/main" id="{2A137F6B-E0FE-7642-A8C3-07C58D8FD20E}"/>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圆角矩形 12">
              <a:extLst>
                <a:ext uri="{FF2B5EF4-FFF2-40B4-BE49-F238E27FC236}">
                  <a16:creationId xmlns:a16="http://schemas.microsoft.com/office/drawing/2014/main" id="{4C7AE5BB-DA51-5D42-AA99-C9D0C17196BF}"/>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78E35DA8-29DF-7143-99D2-48486D93E78C}"/>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9EA9F9B4-F9FB-C74E-8418-4D9CF30B3B6E}"/>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6" name="组合 15">
              <a:extLst>
                <a:ext uri="{FF2B5EF4-FFF2-40B4-BE49-F238E27FC236}">
                  <a16:creationId xmlns:a16="http://schemas.microsoft.com/office/drawing/2014/main" id="{5E5ADEB3-F4E1-AB44-A20A-B3CCD8CC1F30}"/>
                </a:ext>
              </a:extLst>
            </p:cNvPr>
            <p:cNvGrpSpPr/>
            <p:nvPr/>
          </p:nvGrpSpPr>
          <p:grpSpPr>
            <a:xfrm>
              <a:off x="5723491" y="5102630"/>
              <a:ext cx="172048" cy="848301"/>
              <a:chOff x="644346" y="1518490"/>
              <a:chExt cx="840225" cy="4142815"/>
            </a:xfrm>
          </p:grpSpPr>
          <p:sp>
            <p:nvSpPr>
              <p:cNvPr id="25" name="圆柱体 24">
                <a:extLst>
                  <a:ext uri="{FF2B5EF4-FFF2-40B4-BE49-F238E27FC236}">
                    <a16:creationId xmlns:a16="http://schemas.microsoft.com/office/drawing/2014/main" id="{6BF2EB3C-B692-7C41-A4EE-266884B24071}"/>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6" name="椭圆 25">
                <a:extLst>
                  <a:ext uri="{FF2B5EF4-FFF2-40B4-BE49-F238E27FC236}">
                    <a16:creationId xmlns:a16="http://schemas.microsoft.com/office/drawing/2014/main" id="{3BC381A4-480E-5842-8751-506D6A43676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4814C5A4-9409-8D41-B92E-AE5195D1ADA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6DEAA154-C7B2-9445-A4F7-9FBE040AA226}"/>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42B89889-01BD-7040-974A-A2DFB73F8B3D}"/>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269E4A5E-B933-864C-88D7-657E207A0037}"/>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矩形 16">
              <a:extLst>
                <a:ext uri="{FF2B5EF4-FFF2-40B4-BE49-F238E27FC236}">
                  <a16:creationId xmlns:a16="http://schemas.microsoft.com/office/drawing/2014/main" id="{FCD0560F-7B97-FD4C-B315-6C90A06A86F4}"/>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C25CF0A-21BC-CD4C-8D8D-C461C129924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 name="iconfont-11899-5651488">
              <a:extLst>
                <a:ext uri="{FF2B5EF4-FFF2-40B4-BE49-F238E27FC236}">
                  <a16:creationId xmlns:a16="http://schemas.microsoft.com/office/drawing/2014/main" id="{0E2A7663-ADD0-F440-AD56-40076B49C216}"/>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iconfont-1177-866248">
              <a:extLst>
                <a:ext uri="{FF2B5EF4-FFF2-40B4-BE49-F238E27FC236}">
                  <a16:creationId xmlns:a16="http://schemas.microsoft.com/office/drawing/2014/main" id="{FA195EFD-B23D-7D4D-970A-B1CDC5C66F21}"/>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confont-11899-5651488">
              <a:extLst>
                <a:ext uri="{FF2B5EF4-FFF2-40B4-BE49-F238E27FC236}">
                  <a16:creationId xmlns:a16="http://schemas.microsoft.com/office/drawing/2014/main" id="{0CC1A64A-E83E-8D44-8C20-A05F9137C74C}"/>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iconfont-1177-866248">
              <a:extLst>
                <a:ext uri="{FF2B5EF4-FFF2-40B4-BE49-F238E27FC236}">
                  <a16:creationId xmlns:a16="http://schemas.microsoft.com/office/drawing/2014/main" id="{E66CBD2F-A3B5-D040-A9CA-ABCF525015CA}"/>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38" name="圆角矩形 37">
            <a:extLst>
              <a:ext uri="{FF2B5EF4-FFF2-40B4-BE49-F238E27FC236}">
                <a16:creationId xmlns:a16="http://schemas.microsoft.com/office/drawing/2014/main" id="{61DA62C9-37AA-3843-84CE-BCD4B1BF8518}"/>
              </a:ext>
            </a:extLst>
          </p:cNvPr>
          <p:cNvSpPr/>
          <p:nvPr/>
        </p:nvSpPr>
        <p:spPr>
          <a:xfrm>
            <a:off x="4735650"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C85CD05F-3E4D-1548-BA73-D63BDB273F49}"/>
              </a:ext>
            </a:extLst>
          </p:cNvPr>
          <p:cNvGrpSpPr/>
          <p:nvPr/>
        </p:nvGrpSpPr>
        <p:grpSpPr>
          <a:xfrm>
            <a:off x="4807660" y="3314150"/>
            <a:ext cx="2016280" cy="467459"/>
            <a:chOff x="1590893" y="4997770"/>
            <a:chExt cx="4304646" cy="997999"/>
          </a:xfrm>
        </p:grpSpPr>
        <p:grpSp>
          <p:nvGrpSpPr>
            <p:cNvPr id="40" name="组合 39">
              <a:extLst>
                <a:ext uri="{FF2B5EF4-FFF2-40B4-BE49-F238E27FC236}">
                  <a16:creationId xmlns:a16="http://schemas.microsoft.com/office/drawing/2014/main" id="{6D2C0B7A-6497-D946-AF13-F48FF3A8F623}"/>
                </a:ext>
              </a:extLst>
            </p:cNvPr>
            <p:cNvGrpSpPr/>
            <p:nvPr/>
          </p:nvGrpSpPr>
          <p:grpSpPr>
            <a:xfrm>
              <a:off x="1590893" y="4997770"/>
              <a:ext cx="172048" cy="956514"/>
              <a:chOff x="644346" y="990019"/>
              <a:chExt cx="840225" cy="4671291"/>
            </a:xfrm>
          </p:grpSpPr>
          <p:sp>
            <p:nvSpPr>
              <p:cNvPr id="60" name="圆柱体 59">
                <a:extLst>
                  <a:ext uri="{FF2B5EF4-FFF2-40B4-BE49-F238E27FC236}">
                    <a16:creationId xmlns:a16="http://schemas.microsoft.com/office/drawing/2014/main" id="{7FC8AADA-86B2-5A4B-80A0-E10B3E862447}"/>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61" name="椭圆 60">
                <a:extLst>
                  <a:ext uri="{FF2B5EF4-FFF2-40B4-BE49-F238E27FC236}">
                    <a16:creationId xmlns:a16="http://schemas.microsoft.com/office/drawing/2014/main" id="{BFB253C9-795D-DC4D-9325-2F8AB0876733}"/>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7D2367DC-9E33-6042-B630-5A66B61C530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椭圆 62">
                <a:extLst>
                  <a:ext uri="{FF2B5EF4-FFF2-40B4-BE49-F238E27FC236}">
                    <a16:creationId xmlns:a16="http://schemas.microsoft.com/office/drawing/2014/main" id="{0C42BFB4-DB79-AB4F-A9A5-0ED9DC89308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8A9975CC-02F2-CD44-BB68-A6D2369C653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60E9B4CA-DDA9-0C48-A365-C0622CB556FF}"/>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00CDF24-F206-F74B-A3A6-C298FBB713D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1" name="直线箭头连接符 40">
              <a:extLst>
                <a:ext uri="{FF2B5EF4-FFF2-40B4-BE49-F238E27FC236}">
                  <a16:creationId xmlns:a16="http://schemas.microsoft.com/office/drawing/2014/main" id="{C55BEB79-D9BA-554E-9264-4CD76CF1B604}"/>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DA96AF70-7367-E243-BE2B-15C3DA36279D}"/>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线箭头连接符 42">
              <a:extLst>
                <a:ext uri="{FF2B5EF4-FFF2-40B4-BE49-F238E27FC236}">
                  <a16:creationId xmlns:a16="http://schemas.microsoft.com/office/drawing/2014/main" id="{F6A853B0-DB09-A946-915F-CE1BCF1F27F9}"/>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圆角矩形 43">
              <a:extLst>
                <a:ext uri="{FF2B5EF4-FFF2-40B4-BE49-F238E27FC236}">
                  <a16:creationId xmlns:a16="http://schemas.microsoft.com/office/drawing/2014/main" id="{D4D09365-C6F3-AD48-A3C8-9DF28C9568FA}"/>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44">
              <a:extLst>
                <a:ext uri="{FF2B5EF4-FFF2-40B4-BE49-F238E27FC236}">
                  <a16:creationId xmlns:a16="http://schemas.microsoft.com/office/drawing/2014/main" id="{57F6C9CC-3362-464F-9937-3AA0D3D367F5}"/>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4E44BEFE-8B9D-AB48-BC3A-EBEE0F4A482F}"/>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47" name="组合 46">
              <a:extLst>
                <a:ext uri="{FF2B5EF4-FFF2-40B4-BE49-F238E27FC236}">
                  <a16:creationId xmlns:a16="http://schemas.microsoft.com/office/drawing/2014/main" id="{6563333F-416D-7141-B6D3-6149A1A4BBCC}"/>
                </a:ext>
              </a:extLst>
            </p:cNvPr>
            <p:cNvGrpSpPr/>
            <p:nvPr/>
          </p:nvGrpSpPr>
          <p:grpSpPr>
            <a:xfrm>
              <a:off x="5723491" y="5102630"/>
              <a:ext cx="172048" cy="848301"/>
              <a:chOff x="644346" y="1518490"/>
              <a:chExt cx="840225" cy="4142815"/>
            </a:xfrm>
          </p:grpSpPr>
          <p:sp>
            <p:nvSpPr>
              <p:cNvPr id="54" name="圆柱体 53">
                <a:extLst>
                  <a:ext uri="{FF2B5EF4-FFF2-40B4-BE49-F238E27FC236}">
                    <a16:creationId xmlns:a16="http://schemas.microsoft.com/office/drawing/2014/main" id="{DD852594-8ABE-9547-ABC4-F648CD0BD6AE}"/>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5" name="椭圆 54">
                <a:extLst>
                  <a:ext uri="{FF2B5EF4-FFF2-40B4-BE49-F238E27FC236}">
                    <a16:creationId xmlns:a16="http://schemas.microsoft.com/office/drawing/2014/main" id="{CEFD0A4A-A272-1B41-801F-7614BBA4D8FB}"/>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20270E45-B827-D94B-98C3-9AC1782C3840}"/>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1E40A04D-54DB-BA40-8C0D-DEFC3E50AAB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0D7CFEF4-1EFC-664E-90B8-FE417188887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4E63A92E-668B-F640-8C9D-E938F84805BA}"/>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8" name="矩形 47">
              <a:extLst>
                <a:ext uri="{FF2B5EF4-FFF2-40B4-BE49-F238E27FC236}">
                  <a16:creationId xmlns:a16="http://schemas.microsoft.com/office/drawing/2014/main" id="{F53DF37E-D45D-2A40-92CE-465A800AF941}"/>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10AD65DF-D172-1747-B621-30D7DCADEEA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0" name="iconfont-11899-5651488">
              <a:extLst>
                <a:ext uri="{FF2B5EF4-FFF2-40B4-BE49-F238E27FC236}">
                  <a16:creationId xmlns:a16="http://schemas.microsoft.com/office/drawing/2014/main" id="{A3B19738-5E47-314A-B2C8-5DC41E929F9E}"/>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iconfont-1177-866248">
              <a:extLst>
                <a:ext uri="{FF2B5EF4-FFF2-40B4-BE49-F238E27FC236}">
                  <a16:creationId xmlns:a16="http://schemas.microsoft.com/office/drawing/2014/main" id="{89A0B57C-C329-D04B-ABE1-BA5A7765CA4C}"/>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iconfont-11899-5651488">
              <a:extLst>
                <a:ext uri="{FF2B5EF4-FFF2-40B4-BE49-F238E27FC236}">
                  <a16:creationId xmlns:a16="http://schemas.microsoft.com/office/drawing/2014/main" id="{939A34B2-E7B8-1148-8BC4-FDE6ED3A93E7}"/>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iconfont-1177-866248">
              <a:extLst>
                <a:ext uri="{FF2B5EF4-FFF2-40B4-BE49-F238E27FC236}">
                  <a16:creationId xmlns:a16="http://schemas.microsoft.com/office/drawing/2014/main" id="{605115AB-6E18-194F-93B0-8BB194C24F5B}"/>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7" name="圆角矩形 66">
            <a:extLst>
              <a:ext uri="{FF2B5EF4-FFF2-40B4-BE49-F238E27FC236}">
                <a16:creationId xmlns:a16="http://schemas.microsoft.com/office/drawing/2014/main" id="{57C53184-1886-5B4A-89DB-EE89C7654231}"/>
              </a:ext>
            </a:extLst>
          </p:cNvPr>
          <p:cNvSpPr/>
          <p:nvPr/>
        </p:nvSpPr>
        <p:spPr>
          <a:xfrm>
            <a:off x="7503297" y="3100395"/>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8" name="组合 67">
            <a:extLst>
              <a:ext uri="{FF2B5EF4-FFF2-40B4-BE49-F238E27FC236}">
                <a16:creationId xmlns:a16="http://schemas.microsoft.com/office/drawing/2014/main" id="{90016AE1-F9BD-D44E-AC2A-B341AF29C32F}"/>
              </a:ext>
            </a:extLst>
          </p:cNvPr>
          <p:cNvGrpSpPr/>
          <p:nvPr/>
        </p:nvGrpSpPr>
        <p:grpSpPr>
          <a:xfrm>
            <a:off x="7617370" y="3314150"/>
            <a:ext cx="2016280" cy="467459"/>
            <a:chOff x="1590893" y="4997770"/>
            <a:chExt cx="4304646" cy="997999"/>
          </a:xfrm>
        </p:grpSpPr>
        <p:grpSp>
          <p:nvGrpSpPr>
            <p:cNvPr id="69" name="组合 68">
              <a:extLst>
                <a:ext uri="{FF2B5EF4-FFF2-40B4-BE49-F238E27FC236}">
                  <a16:creationId xmlns:a16="http://schemas.microsoft.com/office/drawing/2014/main" id="{04633B30-6917-954B-9376-7E760BB1FFD6}"/>
                </a:ext>
              </a:extLst>
            </p:cNvPr>
            <p:cNvGrpSpPr/>
            <p:nvPr/>
          </p:nvGrpSpPr>
          <p:grpSpPr>
            <a:xfrm>
              <a:off x="1590893" y="4997770"/>
              <a:ext cx="172048" cy="956514"/>
              <a:chOff x="644346" y="990019"/>
              <a:chExt cx="840225" cy="4671291"/>
            </a:xfrm>
          </p:grpSpPr>
          <p:sp>
            <p:nvSpPr>
              <p:cNvPr id="89" name="圆柱体 88">
                <a:extLst>
                  <a:ext uri="{FF2B5EF4-FFF2-40B4-BE49-F238E27FC236}">
                    <a16:creationId xmlns:a16="http://schemas.microsoft.com/office/drawing/2014/main" id="{15E66F37-3D7B-5F4D-A2BD-D9DD7359FC7C}"/>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90" name="椭圆 89">
                <a:extLst>
                  <a:ext uri="{FF2B5EF4-FFF2-40B4-BE49-F238E27FC236}">
                    <a16:creationId xmlns:a16="http://schemas.microsoft.com/office/drawing/2014/main" id="{DFB576C8-25C8-6F48-9C79-744FC0FCBF66}"/>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a:extLst>
                  <a:ext uri="{FF2B5EF4-FFF2-40B4-BE49-F238E27FC236}">
                    <a16:creationId xmlns:a16="http://schemas.microsoft.com/office/drawing/2014/main" id="{416D6D04-9CBD-7440-AB42-774D6015072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2" name="椭圆 91">
                <a:extLst>
                  <a:ext uri="{FF2B5EF4-FFF2-40B4-BE49-F238E27FC236}">
                    <a16:creationId xmlns:a16="http://schemas.microsoft.com/office/drawing/2014/main" id="{3C60D90C-3B37-7C48-8B40-E011CDC07F2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0355ED15-AD22-1240-AE78-903E75D85F7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A3E62E5D-282E-2C4E-943F-EC3641A04CAA}"/>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a:extLst>
                  <a:ext uri="{FF2B5EF4-FFF2-40B4-BE49-F238E27FC236}">
                    <a16:creationId xmlns:a16="http://schemas.microsoft.com/office/drawing/2014/main" id="{9372C822-CA14-E242-84D2-46F019CDA5C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0" name="直线箭头连接符 69">
              <a:extLst>
                <a:ext uri="{FF2B5EF4-FFF2-40B4-BE49-F238E27FC236}">
                  <a16:creationId xmlns:a16="http://schemas.microsoft.com/office/drawing/2014/main" id="{88B00504-542A-774D-A704-C97652D7C1D5}"/>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箭头连接符 70">
              <a:extLst>
                <a:ext uri="{FF2B5EF4-FFF2-40B4-BE49-F238E27FC236}">
                  <a16:creationId xmlns:a16="http://schemas.microsoft.com/office/drawing/2014/main" id="{5C693102-81DE-A147-B6B4-1E8E2AE9AD47}"/>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线箭头连接符 71">
              <a:extLst>
                <a:ext uri="{FF2B5EF4-FFF2-40B4-BE49-F238E27FC236}">
                  <a16:creationId xmlns:a16="http://schemas.microsoft.com/office/drawing/2014/main" id="{17EA5353-2583-8B4E-B5E8-02E71426CA6B}"/>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3" name="圆角矩形 72">
              <a:extLst>
                <a:ext uri="{FF2B5EF4-FFF2-40B4-BE49-F238E27FC236}">
                  <a16:creationId xmlns:a16="http://schemas.microsoft.com/office/drawing/2014/main" id="{77D8FFB9-9F61-9446-953C-3CB11A4ACB0D}"/>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圆角矩形 73">
              <a:extLst>
                <a:ext uri="{FF2B5EF4-FFF2-40B4-BE49-F238E27FC236}">
                  <a16:creationId xmlns:a16="http://schemas.microsoft.com/office/drawing/2014/main" id="{0E483A49-3189-984D-9FF4-3C01253F1570}"/>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圆角矩形 74">
              <a:extLst>
                <a:ext uri="{FF2B5EF4-FFF2-40B4-BE49-F238E27FC236}">
                  <a16:creationId xmlns:a16="http://schemas.microsoft.com/office/drawing/2014/main" id="{C49C6D96-6ADC-174B-8DFE-2EAC7F3C6517}"/>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76" name="组合 75">
              <a:extLst>
                <a:ext uri="{FF2B5EF4-FFF2-40B4-BE49-F238E27FC236}">
                  <a16:creationId xmlns:a16="http://schemas.microsoft.com/office/drawing/2014/main" id="{B97A8810-C41E-2D47-9E1A-2299714412C7}"/>
                </a:ext>
              </a:extLst>
            </p:cNvPr>
            <p:cNvGrpSpPr/>
            <p:nvPr/>
          </p:nvGrpSpPr>
          <p:grpSpPr>
            <a:xfrm>
              <a:off x="5723491" y="5102630"/>
              <a:ext cx="172048" cy="848301"/>
              <a:chOff x="644346" y="1518490"/>
              <a:chExt cx="840225" cy="4142815"/>
            </a:xfrm>
          </p:grpSpPr>
          <p:sp>
            <p:nvSpPr>
              <p:cNvPr id="83" name="圆柱体 82">
                <a:extLst>
                  <a:ext uri="{FF2B5EF4-FFF2-40B4-BE49-F238E27FC236}">
                    <a16:creationId xmlns:a16="http://schemas.microsoft.com/office/drawing/2014/main" id="{D7BEF386-0764-9C48-84DD-07DF7B67FAF3}"/>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4" name="椭圆 83">
                <a:extLst>
                  <a:ext uri="{FF2B5EF4-FFF2-40B4-BE49-F238E27FC236}">
                    <a16:creationId xmlns:a16="http://schemas.microsoft.com/office/drawing/2014/main" id="{C7338398-2F5B-F24F-B66E-7231339AFF8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1BB4D0D0-207D-F24E-AB58-D6C92AF0AB49}"/>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a:extLst>
                  <a:ext uri="{FF2B5EF4-FFF2-40B4-BE49-F238E27FC236}">
                    <a16:creationId xmlns:a16="http://schemas.microsoft.com/office/drawing/2014/main" id="{B08802C0-6F28-C24C-A67D-702F28ACA7C3}"/>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4288CB4A-20F5-6344-AF07-5906C0261401}"/>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55768889-17D2-5E41-A4C5-1F8A83A3C08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7" name="矩形 76">
              <a:extLst>
                <a:ext uri="{FF2B5EF4-FFF2-40B4-BE49-F238E27FC236}">
                  <a16:creationId xmlns:a16="http://schemas.microsoft.com/office/drawing/2014/main" id="{AB094C5C-8E06-114C-B44B-D9349D8FDD9A}"/>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CC1E9D21-0FED-B54D-AD7B-3ED3578B68CA}"/>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9" name="iconfont-11899-5651488">
              <a:extLst>
                <a:ext uri="{FF2B5EF4-FFF2-40B4-BE49-F238E27FC236}">
                  <a16:creationId xmlns:a16="http://schemas.microsoft.com/office/drawing/2014/main" id="{8EBDB742-DE3D-5642-973A-E9D8F15C7381}"/>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iconfont-1177-866248">
              <a:extLst>
                <a:ext uri="{FF2B5EF4-FFF2-40B4-BE49-F238E27FC236}">
                  <a16:creationId xmlns:a16="http://schemas.microsoft.com/office/drawing/2014/main" id="{3F4A8866-B138-3541-8A3B-492E53F89A70}"/>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iconfont-11899-5651488">
              <a:extLst>
                <a:ext uri="{FF2B5EF4-FFF2-40B4-BE49-F238E27FC236}">
                  <a16:creationId xmlns:a16="http://schemas.microsoft.com/office/drawing/2014/main" id="{5ADAC95D-2835-F546-9B9A-981EB31C125F}"/>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iconfont-1177-866248">
              <a:extLst>
                <a:ext uri="{FF2B5EF4-FFF2-40B4-BE49-F238E27FC236}">
                  <a16:creationId xmlns:a16="http://schemas.microsoft.com/office/drawing/2014/main" id="{A39CD050-4132-0B4E-AB06-4454C213E4D6}"/>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99" name="圆角矩形 98">
            <a:extLst>
              <a:ext uri="{FF2B5EF4-FFF2-40B4-BE49-F238E27FC236}">
                <a16:creationId xmlns:a16="http://schemas.microsoft.com/office/drawing/2014/main" id="{8D3B5B88-FF53-CF4D-B6C9-1744C8F7B79D}"/>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00" name="组合 99">
            <a:extLst>
              <a:ext uri="{FF2B5EF4-FFF2-40B4-BE49-F238E27FC236}">
                <a16:creationId xmlns:a16="http://schemas.microsoft.com/office/drawing/2014/main" id="{61C382EC-D472-C84A-9336-D07289CD14E9}"/>
              </a:ext>
            </a:extLst>
          </p:cNvPr>
          <p:cNvGrpSpPr/>
          <p:nvPr/>
        </p:nvGrpSpPr>
        <p:grpSpPr>
          <a:xfrm>
            <a:off x="2405518" y="2060653"/>
            <a:ext cx="1915338" cy="439627"/>
            <a:chOff x="1590893" y="1161594"/>
            <a:chExt cx="4304646" cy="988044"/>
          </a:xfrm>
        </p:grpSpPr>
        <p:cxnSp>
          <p:nvCxnSpPr>
            <p:cNvPr id="101" name="直线箭头连接符 100">
              <a:extLst>
                <a:ext uri="{FF2B5EF4-FFF2-40B4-BE49-F238E27FC236}">
                  <a16:creationId xmlns:a16="http://schemas.microsoft.com/office/drawing/2014/main" id="{07FC6287-83FE-ED4B-A8FE-659AE80A07F4}"/>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线箭头连接符 101">
              <a:extLst>
                <a:ext uri="{FF2B5EF4-FFF2-40B4-BE49-F238E27FC236}">
                  <a16:creationId xmlns:a16="http://schemas.microsoft.com/office/drawing/2014/main" id="{6D32B3D1-9632-6848-9929-49A656968814}"/>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线箭头连接符 102">
              <a:extLst>
                <a:ext uri="{FF2B5EF4-FFF2-40B4-BE49-F238E27FC236}">
                  <a16:creationId xmlns:a16="http://schemas.microsoft.com/office/drawing/2014/main" id="{746973CD-8A0F-7942-BA77-419931319B07}"/>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组合 103">
              <a:extLst>
                <a:ext uri="{FF2B5EF4-FFF2-40B4-BE49-F238E27FC236}">
                  <a16:creationId xmlns:a16="http://schemas.microsoft.com/office/drawing/2014/main" id="{D3845891-2AFE-614C-9EC9-99F131E6FC65}"/>
                </a:ext>
              </a:extLst>
            </p:cNvPr>
            <p:cNvGrpSpPr/>
            <p:nvPr/>
          </p:nvGrpSpPr>
          <p:grpSpPr>
            <a:xfrm>
              <a:off x="1590893" y="1193124"/>
              <a:ext cx="172048" cy="956514"/>
              <a:chOff x="644346" y="990019"/>
              <a:chExt cx="840225" cy="4671291"/>
            </a:xfrm>
          </p:grpSpPr>
          <p:sp>
            <p:nvSpPr>
              <p:cNvPr id="120" name="圆柱体 119">
                <a:extLst>
                  <a:ext uri="{FF2B5EF4-FFF2-40B4-BE49-F238E27FC236}">
                    <a16:creationId xmlns:a16="http://schemas.microsoft.com/office/drawing/2014/main" id="{3D258E12-68C4-7241-95AB-F281C3FD5FC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1" name="椭圆 120">
                <a:extLst>
                  <a:ext uri="{FF2B5EF4-FFF2-40B4-BE49-F238E27FC236}">
                    <a16:creationId xmlns:a16="http://schemas.microsoft.com/office/drawing/2014/main" id="{8A68FC0A-BAB3-5646-813B-74FBF43D8FD9}"/>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35DF8476-7D8D-6348-B321-15124C4EB803}"/>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38C4706D-838D-2D48-BA1A-FA08447A85EF}"/>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54CC5D94-2755-6F48-AC1F-7BD14A306C0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a:extLst>
                  <a:ext uri="{FF2B5EF4-FFF2-40B4-BE49-F238E27FC236}">
                    <a16:creationId xmlns:a16="http://schemas.microsoft.com/office/drawing/2014/main" id="{8F54368D-E2BE-2842-873B-65F3FF18954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2FC3EC10-369F-D742-9168-7582BE35AD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5" name="圆角矩形 104">
              <a:extLst>
                <a:ext uri="{FF2B5EF4-FFF2-40B4-BE49-F238E27FC236}">
                  <a16:creationId xmlns:a16="http://schemas.microsoft.com/office/drawing/2014/main" id="{28C945A4-A902-1846-93CD-9EDC75258D64}"/>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圆角矩形 105">
              <a:extLst>
                <a:ext uri="{FF2B5EF4-FFF2-40B4-BE49-F238E27FC236}">
                  <a16:creationId xmlns:a16="http://schemas.microsoft.com/office/drawing/2014/main" id="{650163DA-2BBC-F64F-933D-C954D295781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圆角矩形 106">
              <a:extLst>
                <a:ext uri="{FF2B5EF4-FFF2-40B4-BE49-F238E27FC236}">
                  <a16:creationId xmlns:a16="http://schemas.microsoft.com/office/drawing/2014/main" id="{6CD4B565-4351-EA4E-A094-56F5C4F4000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8" name="组合 107">
              <a:extLst>
                <a:ext uri="{FF2B5EF4-FFF2-40B4-BE49-F238E27FC236}">
                  <a16:creationId xmlns:a16="http://schemas.microsoft.com/office/drawing/2014/main" id="{45BA35D0-8367-7740-8257-90FEB9C9ACFE}"/>
                </a:ext>
              </a:extLst>
            </p:cNvPr>
            <p:cNvGrpSpPr/>
            <p:nvPr/>
          </p:nvGrpSpPr>
          <p:grpSpPr>
            <a:xfrm>
              <a:off x="5723491" y="1247230"/>
              <a:ext cx="172048" cy="848301"/>
              <a:chOff x="644346" y="1518490"/>
              <a:chExt cx="840225" cy="4142815"/>
            </a:xfrm>
          </p:grpSpPr>
          <p:sp>
            <p:nvSpPr>
              <p:cNvPr id="114" name="圆柱体 113">
                <a:extLst>
                  <a:ext uri="{FF2B5EF4-FFF2-40B4-BE49-F238E27FC236}">
                    <a16:creationId xmlns:a16="http://schemas.microsoft.com/office/drawing/2014/main" id="{D3B21F1D-6073-B448-8BEF-121370B7673F}"/>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15" name="椭圆 114">
                <a:extLst>
                  <a:ext uri="{FF2B5EF4-FFF2-40B4-BE49-F238E27FC236}">
                    <a16:creationId xmlns:a16="http://schemas.microsoft.com/office/drawing/2014/main" id="{E1487143-A930-0D48-AC30-8635C1B32084}"/>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a:extLst>
                  <a:ext uri="{FF2B5EF4-FFF2-40B4-BE49-F238E27FC236}">
                    <a16:creationId xmlns:a16="http://schemas.microsoft.com/office/drawing/2014/main" id="{A1C2641A-9392-DF44-9668-A247174DAC8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81405441-9E2D-4344-A433-096468CD306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a:extLst>
                  <a:ext uri="{FF2B5EF4-FFF2-40B4-BE49-F238E27FC236}">
                    <a16:creationId xmlns:a16="http://schemas.microsoft.com/office/drawing/2014/main" id="{C376FDD4-1C61-5D41-8A07-CAED708F3CB0}"/>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a:extLst>
                  <a:ext uri="{FF2B5EF4-FFF2-40B4-BE49-F238E27FC236}">
                    <a16:creationId xmlns:a16="http://schemas.microsoft.com/office/drawing/2014/main" id="{8133B736-F294-4447-96B3-E5B52AFB4125}"/>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矩形 108">
              <a:extLst>
                <a:ext uri="{FF2B5EF4-FFF2-40B4-BE49-F238E27FC236}">
                  <a16:creationId xmlns:a16="http://schemas.microsoft.com/office/drawing/2014/main" id="{1B5FE46D-AD04-9544-BC01-2737FEBA57DF}"/>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451D2098-25C9-3343-B452-F96C598EB7EC}"/>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27" name="圆角矩形 126">
            <a:extLst>
              <a:ext uri="{FF2B5EF4-FFF2-40B4-BE49-F238E27FC236}">
                <a16:creationId xmlns:a16="http://schemas.microsoft.com/office/drawing/2014/main" id="{C9C73CC7-A037-7F48-A657-1FB8014D71F6}"/>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2530A08E-C44B-3C40-B888-6D74ED7766CA}"/>
              </a:ext>
            </a:extLst>
          </p:cNvPr>
          <p:cNvGrpSpPr/>
          <p:nvPr/>
        </p:nvGrpSpPr>
        <p:grpSpPr>
          <a:xfrm>
            <a:off x="4831756" y="2060653"/>
            <a:ext cx="1915338" cy="439627"/>
            <a:chOff x="1590893" y="1161594"/>
            <a:chExt cx="4304646" cy="988044"/>
          </a:xfrm>
        </p:grpSpPr>
        <p:cxnSp>
          <p:nvCxnSpPr>
            <p:cNvPr id="129" name="直线箭头连接符 128">
              <a:extLst>
                <a:ext uri="{FF2B5EF4-FFF2-40B4-BE49-F238E27FC236}">
                  <a16:creationId xmlns:a16="http://schemas.microsoft.com/office/drawing/2014/main" id="{7D5F1FEA-9A2A-794E-BCF1-8420E7B973AB}"/>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直线箭头连接符 129">
              <a:extLst>
                <a:ext uri="{FF2B5EF4-FFF2-40B4-BE49-F238E27FC236}">
                  <a16:creationId xmlns:a16="http://schemas.microsoft.com/office/drawing/2014/main" id="{62D943DC-F23A-D64A-9FFC-F8D00E3FFB47}"/>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1" name="直线箭头连接符 130">
              <a:extLst>
                <a:ext uri="{FF2B5EF4-FFF2-40B4-BE49-F238E27FC236}">
                  <a16:creationId xmlns:a16="http://schemas.microsoft.com/office/drawing/2014/main" id="{DE1C25BB-1D4F-FE4B-8B8B-081D0EA003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2" name="组合 131">
              <a:extLst>
                <a:ext uri="{FF2B5EF4-FFF2-40B4-BE49-F238E27FC236}">
                  <a16:creationId xmlns:a16="http://schemas.microsoft.com/office/drawing/2014/main" id="{4DEE8D8C-11F8-4247-854A-2EBF22264BE2}"/>
                </a:ext>
              </a:extLst>
            </p:cNvPr>
            <p:cNvGrpSpPr/>
            <p:nvPr/>
          </p:nvGrpSpPr>
          <p:grpSpPr>
            <a:xfrm>
              <a:off x="1590893" y="1193124"/>
              <a:ext cx="172048" cy="956514"/>
              <a:chOff x="644346" y="990019"/>
              <a:chExt cx="840225" cy="4671291"/>
            </a:xfrm>
          </p:grpSpPr>
          <p:sp>
            <p:nvSpPr>
              <p:cNvPr id="145" name="圆柱体 144">
                <a:extLst>
                  <a:ext uri="{FF2B5EF4-FFF2-40B4-BE49-F238E27FC236}">
                    <a16:creationId xmlns:a16="http://schemas.microsoft.com/office/drawing/2014/main" id="{CDB31A9E-9A8E-EF4C-8A5F-4C56B9171B4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6" name="椭圆 145">
                <a:extLst>
                  <a:ext uri="{FF2B5EF4-FFF2-40B4-BE49-F238E27FC236}">
                    <a16:creationId xmlns:a16="http://schemas.microsoft.com/office/drawing/2014/main" id="{05B4E27B-F123-F346-BAB4-AEF230DE31A2}"/>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a:extLst>
                  <a:ext uri="{FF2B5EF4-FFF2-40B4-BE49-F238E27FC236}">
                    <a16:creationId xmlns:a16="http://schemas.microsoft.com/office/drawing/2014/main" id="{BEA0918A-1CC2-DA4C-B1D3-835BC641AD4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a:extLst>
                  <a:ext uri="{FF2B5EF4-FFF2-40B4-BE49-F238E27FC236}">
                    <a16:creationId xmlns:a16="http://schemas.microsoft.com/office/drawing/2014/main" id="{26C977DA-197C-9E47-9D88-7FC4B37A33D7}"/>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a:extLst>
                  <a:ext uri="{FF2B5EF4-FFF2-40B4-BE49-F238E27FC236}">
                    <a16:creationId xmlns:a16="http://schemas.microsoft.com/office/drawing/2014/main" id="{FE7E8C4D-E29C-E84B-9E5E-DFB1E3D69CD0}"/>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9CCB526B-253B-E34F-8804-A9C06FD7EEB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644E1514-22BB-FE4A-97AB-670597FCA202}"/>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圆角矩形 132">
              <a:extLst>
                <a:ext uri="{FF2B5EF4-FFF2-40B4-BE49-F238E27FC236}">
                  <a16:creationId xmlns:a16="http://schemas.microsoft.com/office/drawing/2014/main" id="{EDD8488A-9B82-3447-8E01-420BDC2CE7C5}"/>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圆角矩形 133">
              <a:extLst>
                <a:ext uri="{FF2B5EF4-FFF2-40B4-BE49-F238E27FC236}">
                  <a16:creationId xmlns:a16="http://schemas.microsoft.com/office/drawing/2014/main" id="{61C5B1A1-1F7E-A54D-A375-95D165751A23}"/>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圆角矩形 134">
              <a:extLst>
                <a:ext uri="{FF2B5EF4-FFF2-40B4-BE49-F238E27FC236}">
                  <a16:creationId xmlns:a16="http://schemas.microsoft.com/office/drawing/2014/main" id="{D5494C69-F2AE-D54D-8F43-3DC0C158C3CD}"/>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6" name="组合 135">
              <a:extLst>
                <a:ext uri="{FF2B5EF4-FFF2-40B4-BE49-F238E27FC236}">
                  <a16:creationId xmlns:a16="http://schemas.microsoft.com/office/drawing/2014/main" id="{78C93661-B39E-5745-9957-99E750F07A60}"/>
                </a:ext>
              </a:extLst>
            </p:cNvPr>
            <p:cNvGrpSpPr/>
            <p:nvPr/>
          </p:nvGrpSpPr>
          <p:grpSpPr>
            <a:xfrm>
              <a:off x="5723491" y="1247230"/>
              <a:ext cx="172048" cy="848301"/>
              <a:chOff x="644346" y="1518490"/>
              <a:chExt cx="840225" cy="4142815"/>
            </a:xfrm>
          </p:grpSpPr>
          <p:sp>
            <p:nvSpPr>
              <p:cNvPr id="139" name="圆柱体 138">
                <a:extLst>
                  <a:ext uri="{FF2B5EF4-FFF2-40B4-BE49-F238E27FC236}">
                    <a16:creationId xmlns:a16="http://schemas.microsoft.com/office/drawing/2014/main" id="{988273B2-9D93-1A47-A168-43C00A90E366}"/>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40" name="椭圆 139">
                <a:extLst>
                  <a:ext uri="{FF2B5EF4-FFF2-40B4-BE49-F238E27FC236}">
                    <a16:creationId xmlns:a16="http://schemas.microsoft.com/office/drawing/2014/main" id="{46281E91-A986-BD4F-A59B-FDA183084FED}"/>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2A84CCD8-1E4B-4642-B419-A07B341FCB7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椭圆 141">
                <a:extLst>
                  <a:ext uri="{FF2B5EF4-FFF2-40B4-BE49-F238E27FC236}">
                    <a16:creationId xmlns:a16="http://schemas.microsoft.com/office/drawing/2014/main" id="{2A08A7DD-CB26-2240-8EDD-3E37BA10D4B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椭圆 142">
                <a:extLst>
                  <a:ext uri="{FF2B5EF4-FFF2-40B4-BE49-F238E27FC236}">
                    <a16:creationId xmlns:a16="http://schemas.microsoft.com/office/drawing/2014/main" id="{B995356D-88B7-CB42-B673-709371D5BE0B}"/>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椭圆 143">
                <a:extLst>
                  <a:ext uri="{FF2B5EF4-FFF2-40B4-BE49-F238E27FC236}">
                    <a16:creationId xmlns:a16="http://schemas.microsoft.com/office/drawing/2014/main" id="{B54C37CC-0D2A-3647-9EAC-AB023BBC94A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7" name="矩形 136">
              <a:extLst>
                <a:ext uri="{FF2B5EF4-FFF2-40B4-BE49-F238E27FC236}">
                  <a16:creationId xmlns:a16="http://schemas.microsoft.com/office/drawing/2014/main" id="{9FF96518-C3E2-2F49-AFF6-C81A1127D5B8}"/>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6C00B6A0-E3B2-1240-B8BC-EEF32B3D2825}"/>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52" name="圆角矩形 151">
            <a:extLst>
              <a:ext uri="{FF2B5EF4-FFF2-40B4-BE49-F238E27FC236}">
                <a16:creationId xmlns:a16="http://schemas.microsoft.com/office/drawing/2014/main" id="{65E4D836-8141-D34C-AF92-498023996B86}"/>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53" name="组合 152">
            <a:extLst>
              <a:ext uri="{FF2B5EF4-FFF2-40B4-BE49-F238E27FC236}">
                <a16:creationId xmlns:a16="http://schemas.microsoft.com/office/drawing/2014/main" id="{82AE24D8-F2CD-2440-886E-88F21F709531}"/>
              </a:ext>
            </a:extLst>
          </p:cNvPr>
          <p:cNvGrpSpPr/>
          <p:nvPr/>
        </p:nvGrpSpPr>
        <p:grpSpPr>
          <a:xfrm>
            <a:off x="7704840" y="2076347"/>
            <a:ext cx="1915338" cy="439627"/>
            <a:chOff x="1590893" y="1161594"/>
            <a:chExt cx="4304646" cy="988044"/>
          </a:xfrm>
        </p:grpSpPr>
        <p:cxnSp>
          <p:nvCxnSpPr>
            <p:cNvPr id="154" name="直线箭头连接符 153">
              <a:extLst>
                <a:ext uri="{FF2B5EF4-FFF2-40B4-BE49-F238E27FC236}">
                  <a16:creationId xmlns:a16="http://schemas.microsoft.com/office/drawing/2014/main" id="{83545EDB-5C70-164C-A796-3842356CD10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线箭头连接符 154">
              <a:extLst>
                <a:ext uri="{FF2B5EF4-FFF2-40B4-BE49-F238E27FC236}">
                  <a16:creationId xmlns:a16="http://schemas.microsoft.com/office/drawing/2014/main" id="{4C7C6458-881E-BA46-B037-7E3B108FDC9F}"/>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线箭头连接符 155">
              <a:extLst>
                <a:ext uri="{FF2B5EF4-FFF2-40B4-BE49-F238E27FC236}">
                  <a16:creationId xmlns:a16="http://schemas.microsoft.com/office/drawing/2014/main" id="{DB5880F7-E5BA-CB44-94E5-826DD7D954E3}"/>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57" name="组合 156">
              <a:extLst>
                <a:ext uri="{FF2B5EF4-FFF2-40B4-BE49-F238E27FC236}">
                  <a16:creationId xmlns:a16="http://schemas.microsoft.com/office/drawing/2014/main" id="{57757149-D2C1-C346-9AAB-176EADE8ACF5}"/>
                </a:ext>
              </a:extLst>
            </p:cNvPr>
            <p:cNvGrpSpPr/>
            <p:nvPr/>
          </p:nvGrpSpPr>
          <p:grpSpPr>
            <a:xfrm>
              <a:off x="1590893" y="1193124"/>
              <a:ext cx="172048" cy="956514"/>
              <a:chOff x="644346" y="990019"/>
              <a:chExt cx="840225" cy="4671291"/>
            </a:xfrm>
          </p:grpSpPr>
          <p:sp>
            <p:nvSpPr>
              <p:cNvPr id="170" name="圆柱体 169">
                <a:extLst>
                  <a:ext uri="{FF2B5EF4-FFF2-40B4-BE49-F238E27FC236}">
                    <a16:creationId xmlns:a16="http://schemas.microsoft.com/office/drawing/2014/main" id="{F73375D0-F635-3640-ABF7-57571ECFDAA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71" name="椭圆 170">
                <a:extLst>
                  <a:ext uri="{FF2B5EF4-FFF2-40B4-BE49-F238E27FC236}">
                    <a16:creationId xmlns:a16="http://schemas.microsoft.com/office/drawing/2014/main" id="{A885F3B0-8344-5349-9635-3029EE2547F8}"/>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D16EAE24-EA4D-D541-A9FD-85CE1BF0D51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0E4E06AA-7213-9A44-A511-B58AB8E4DC02}"/>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BC82DD9A-C42B-6848-A5DD-D243E511892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20783D5-81F0-BD46-A7B5-FBFF0065946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E6A9B90E-E0ED-7F43-9880-90FCE29647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8" name="圆角矩形 157">
              <a:extLst>
                <a:ext uri="{FF2B5EF4-FFF2-40B4-BE49-F238E27FC236}">
                  <a16:creationId xmlns:a16="http://schemas.microsoft.com/office/drawing/2014/main" id="{EEB14890-AFCD-CD40-A72D-BD2ED1A7381F}"/>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圆角矩形 158">
              <a:extLst>
                <a:ext uri="{FF2B5EF4-FFF2-40B4-BE49-F238E27FC236}">
                  <a16:creationId xmlns:a16="http://schemas.microsoft.com/office/drawing/2014/main" id="{62148736-B931-684A-A2C6-F0F2F4FC6761}"/>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圆角矩形 159">
              <a:extLst>
                <a:ext uri="{FF2B5EF4-FFF2-40B4-BE49-F238E27FC236}">
                  <a16:creationId xmlns:a16="http://schemas.microsoft.com/office/drawing/2014/main" id="{62627F5E-0E34-9F49-91CF-A88355ACA1D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1" name="组合 160">
              <a:extLst>
                <a:ext uri="{FF2B5EF4-FFF2-40B4-BE49-F238E27FC236}">
                  <a16:creationId xmlns:a16="http://schemas.microsoft.com/office/drawing/2014/main" id="{49828C8F-1198-B44A-BE49-02B86F5382F9}"/>
                </a:ext>
              </a:extLst>
            </p:cNvPr>
            <p:cNvGrpSpPr/>
            <p:nvPr/>
          </p:nvGrpSpPr>
          <p:grpSpPr>
            <a:xfrm>
              <a:off x="5723491" y="1247230"/>
              <a:ext cx="172048" cy="848301"/>
              <a:chOff x="644346" y="1518490"/>
              <a:chExt cx="840225" cy="4142815"/>
            </a:xfrm>
          </p:grpSpPr>
          <p:sp>
            <p:nvSpPr>
              <p:cNvPr id="164" name="圆柱体 163">
                <a:extLst>
                  <a:ext uri="{FF2B5EF4-FFF2-40B4-BE49-F238E27FC236}">
                    <a16:creationId xmlns:a16="http://schemas.microsoft.com/office/drawing/2014/main" id="{09B40000-26A4-0F43-810C-EEF1FA19B43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5" name="椭圆 164">
                <a:extLst>
                  <a:ext uri="{FF2B5EF4-FFF2-40B4-BE49-F238E27FC236}">
                    <a16:creationId xmlns:a16="http://schemas.microsoft.com/office/drawing/2014/main" id="{24D3C231-C4D5-8644-B23D-977F812427CB}"/>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D53A3998-8A36-D24E-B342-031B4BCEE11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E35191F4-490C-504A-BF64-0FA25AFEDD7C}"/>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C899F311-A1DA-3B4F-9F5C-0C2EDD900AE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77FEC012-32E9-2049-B19D-F268C5B58B6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2" name="矩形 161">
              <a:extLst>
                <a:ext uri="{FF2B5EF4-FFF2-40B4-BE49-F238E27FC236}">
                  <a16:creationId xmlns:a16="http://schemas.microsoft.com/office/drawing/2014/main" id="{0CA572F5-7313-444E-A9A5-7F5A55F3FF82}"/>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3" name="矩形 162">
              <a:extLst>
                <a:ext uri="{FF2B5EF4-FFF2-40B4-BE49-F238E27FC236}">
                  <a16:creationId xmlns:a16="http://schemas.microsoft.com/office/drawing/2014/main" id="{A779B49F-2F89-CC49-9E1D-898483A5C808}"/>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180" name="lego_204848">
            <a:extLst>
              <a:ext uri="{FF2B5EF4-FFF2-40B4-BE49-F238E27FC236}">
                <a16:creationId xmlns:a16="http://schemas.microsoft.com/office/drawing/2014/main" id="{52B84C0F-B0AC-984D-B20B-4DC5151F9D3E}"/>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achinery_145522">
            <a:extLst>
              <a:ext uri="{FF2B5EF4-FFF2-40B4-BE49-F238E27FC236}">
                <a16:creationId xmlns:a16="http://schemas.microsoft.com/office/drawing/2014/main" id="{8764789C-B606-624A-A06F-71325BEF8778}"/>
              </a:ext>
            </a:extLst>
          </p:cNvPr>
          <p:cNvSpPr>
            <a:spLocks noChangeAspect="1"/>
          </p:cNvSpPr>
          <p:nvPr/>
        </p:nvSpPr>
        <p:spPr>
          <a:xfrm>
            <a:off x="6321190" y="1073639"/>
            <a:ext cx="338815" cy="338343"/>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矩形 181">
            <a:extLst>
              <a:ext uri="{FF2B5EF4-FFF2-40B4-BE49-F238E27FC236}">
                <a16:creationId xmlns:a16="http://schemas.microsoft.com/office/drawing/2014/main" id="{A49B1CB1-C040-2D45-9EBD-A1C335EFFF6C}"/>
              </a:ext>
            </a:extLst>
          </p:cNvPr>
          <p:cNvSpPr/>
          <p:nvPr/>
        </p:nvSpPr>
        <p:spPr>
          <a:xfrm>
            <a:off x="3465728" y="1065700"/>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properties</a:t>
            </a:r>
          </a:p>
        </p:txBody>
      </p:sp>
      <p:sp>
        <p:nvSpPr>
          <p:cNvPr id="183" name="矩形 182">
            <a:extLst>
              <a:ext uri="{FF2B5EF4-FFF2-40B4-BE49-F238E27FC236}">
                <a16:creationId xmlns:a16="http://schemas.microsoft.com/office/drawing/2014/main" id="{A203C7A7-E418-4749-97AD-539AE8A97AE2}"/>
              </a:ext>
            </a:extLst>
          </p:cNvPr>
          <p:cNvSpPr/>
          <p:nvPr/>
        </p:nvSpPr>
        <p:spPr>
          <a:xfrm>
            <a:off x="6695775" y="1065700"/>
            <a:ext cx="198002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Machine settings</a:t>
            </a:r>
          </a:p>
        </p:txBody>
      </p:sp>
      <p:sp>
        <p:nvSpPr>
          <p:cNvPr id="184" name="圆角矩形 183">
            <a:extLst>
              <a:ext uri="{FF2B5EF4-FFF2-40B4-BE49-F238E27FC236}">
                <a16:creationId xmlns:a16="http://schemas.microsoft.com/office/drawing/2014/main" id="{2A343B3F-6656-794B-A030-5C728F19804D}"/>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cxnSp>
        <p:nvCxnSpPr>
          <p:cNvPr id="187" name="直线箭头连接符 186">
            <a:extLst>
              <a:ext uri="{FF2B5EF4-FFF2-40B4-BE49-F238E27FC236}">
                <a16:creationId xmlns:a16="http://schemas.microsoft.com/office/drawing/2014/main" id="{B162D357-FF64-2B4D-93EF-543C89DF6BCF}"/>
              </a:ext>
            </a:extLst>
          </p:cNvPr>
          <p:cNvCxnSpPr>
            <a:cxnSpLocks/>
            <a:stCxn id="99" idx="2"/>
            <a:endCxn id="7" idx="0"/>
          </p:cNvCxnSpPr>
          <p:nvPr/>
        </p:nvCxnSpPr>
        <p:spPr>
          <a:xfrm>
            <a:off x="3362035" y="2780910"/>
            <a:ext cx="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直线箭头连接符 188">
            <a:extLst>
              <a:ext uri="{FF2B5EF4-FFF2-40B4-BE49-F238E27FC236}">
                <a16:creationId xmlns:a16="http://schemas.microsoft.com/office/drawing/2014/main" id="{099C7539-37F5-1444-B3AD-03A03FF8458D}"/>
              </a:ext>
            </a:extLst>
          </p:cNvPr>
          <p:cNvCxnSpPr>
            <a:cxnSpLocks/>
            <a:stCxn id="127" idx="2"/>
            <a:endCxn id="38" idx="0"/>
          </p:cNvCxnSpPr>
          <p:nvPr/>
        </p:nvCxnSpPr>
        <p:spPr>
          <a:xfrm>
            <a:off x="5815650" y="2780910"/>
            <a:ext cx="15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2" name="直线箭头连接符 191">
            <a:extLst>
              <a:ext uri="{FF2B5EF4-FFF2-40B4-BE49-F238E27FC236}">
                <a16:creationId xmlns:a16="http://schemas.microsoft.com/office/drawing/2014/main" id="{0103D672-8B9D-5749-8EB5-1B2F50B0FBB7}"/>
              </a:ext>
            </a:extLst>
          </p:cNvPr>
          <p:cNvCxnSpPr>
            <a:cxnSpLocks/>
            <a:stCxn id="152" idx="2"/>
            <a:endCxn id="67" idx="0"/>
          </p:cNvCxnSpPr>
          <p:nvPr/>
        </p:nvCxnSpPr>
        <p:spPr>
          <a:xfrm>
            <a:off x="8583447" y="2780910"/>
            <a:ext cx="0" cy="31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4" name="矩形 193">
            <a:extLst>
              <a:ext uri="{FF2B5EF4-FFF2-40B4-BE49-F238E27FC236}">
                <a16:creationId xmlns:a16="http://schemas.microsoft.com/office/drawing/2014/main" id="{9CA54FF1-22EA-BE42-83C5-9FF7F91E2B08}"/>
              </a:ext>
            </a:extLst>
          </p:cNvPr>
          <p:cNvSpPr/>
          <p:nvPr/>
        </p:nvSpPr>
        <p:spPr>
          <a:xfrm>
            <a:off x="6991695" y="2054741"/>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5" name="矩形 194">
            <a:extLst>
              <a:ext uri="{FF2B5EF4-FFF2-40B4-BE49-F238E27FC236}">
                <a16:creationId xmlns:a16="http://schemas.microsoft.com/office/drawing/2014/main" id="{95C3F9CE-A733-6C41-B721-A191F6D6B544}"/>
              </a:ext>
            </a:extLst>
          </p:cNvPr>
          <p:cNvSpPr/>
          <p:nvPr/>
        </p:nvSpPr>
        <p:spPr>
          <a:xfrm>
            <a:off x="6991695" y="3287750"/>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sp>
        <p:nvSpPr>
          <p:cNvPr id="196" name="矩形 195">
            <a:extLst>
              <a:ext uri="{FF2B5EF4-FFF2-40B4-BE49-F238E27FC236}">
                <a16:creationId xmlns:a16="http://schemas.microsoft.com/office/drawing/2014/main" id="{68FE22D3-5A02-9641-A2D1-EFD0821E06C6}"/>
              </a:ext>
            </a:extLst>
          </p:cNvPr>
          <p:cNvSpPr/>
          <p:nvPr/>
        </p:nvSpPr>
        <p:spPr>
          <a:xfrm>
            <a:off x="2828150" y="2492870"/>
            <a:ext cx="101502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SABIC</a:t>
            </a:r>
            <a:r>
              <a:rPr lang="zh-CN" altLang="en-US" sz="1400" dirty="0">
                <a:latin typeface="Arial" panose="020B0604020202020204" pitchFamily="34" charset="0"/>
                <a:ea typeface="Times New Roman" panose="02020603050405020304" pitchFamily="18" charset="0"/>
              </a:rPr>
              <a:t> </a:t>
            </a:r>
            <a:r>
              <a:rPr lang="en-US" altLang="zh-CN" sz="1400" dirty="0">
                <a:latin typeface="Arial" panose="020B0604020202020204" pitchFamily="34" charset="0"/>
                <a:ea typeface="Times New Roman" panose="02020603050405020304" pitchFamily="18" charset="0"/>
              </a:rPr>
              <a:t>PP</a:t>
            </a:r>
          </a:p>
        </p:txBody>
      </p:sp>
      <p:sp>
        <p:nvSpPr>
          <p:cNvPr id="197" name="矩形 196">
            <a:extLst>
              <a:ext uri="{FF2B5EF4-FFF2-40B4-BE49-F238E27FC236}">
                <a16:creationId xmlns:a16="http://schemas.microsoft.com/office/drawing/2014/main" id="{6166C505-D002-BA4A-920D-ED8AB622E43E}"/>
              </a:ext>
            </a:extLst>
          </p:cNvPr>
          <p:cNvSpPr/>
          <p:nvPr/>
        </p:nvSpPr>
        <p:spPr>
          <a:xfrm>
            <a:off x="5403999" y="2466770"/>
            <a:ext cx="770852"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VALOX</a:t>
            </a:r>
          </a:p>
        </p:txBody>
      </p:sp>
      <p:sp>
        <p:nvSpPr>
          <p:cNvPr id="198" name="矩形 197">
            <a:extLst>
              <a:ext uri="{FF2B5EF4-FFF2-40B4-BE49-F238E27FC236}">
                <a16:creationId xmlns:a16="http://schemas.microsoft.com/office/drawing/2014/main" id="{077F661B-15F7-044F-81D3-8737B0D8100B}"/>
              </a:ext>
            </a:extLst>
          </p:cNvPr>
          <p:cNvSpPr/>
          <p:nvPr/>
        </p:nvSpPr>
        <p:spPr>
          <a:xfrm>
            <a:off x="8167945" y="2466769"/>
            <a:ext cx="778868"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ULTEM</a:t>
            </a:r>
          </a:p>
        </p:txBody>
      </p:sp>
      <p:sp>
        <p:nvSpPr>
          <p:cNvPr id="199" name="矩形 198">
            <a:extLst>
              <a:ext uri="{FF2B5EF4-FFF2-40B4-BE49-F238E27FC236}">
                <a16:creationId xmlns:a16="http://schemas.microsoft.com/office/drawing/2014/main" id="{2939E1CD-9020-9C40-8951-50325E3BF1A2}"/>
              </a:ext>
            </a:extLst>
          </p:cNvPr>
          <p:cNvSpPr/>
          <p:nvPr/>
        </p:nvSpPr>
        <p:spPr>
          <a:xfrm>
            <a:off x="3007982"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0" name="矩形 199">
            <a:extLst>
              <a:ext uri="{FF2B5EF4-FFF2-40B4-BE49-F238E27FC236}">
                <a16:creationId xmlns:a16="http://schemas.microsoft.com/office/drawing/2014/main" id="{07C76FDF-BD12-D542-9574-BB8661038400}"/>
              </a:ext>
            </a:extLst>
          </p:cNvPr>
          <p:cNvSpPr/>
          <p:nvPr/>
        </p:nvSpPr>
        <p:spPr>
          <a:xfrm>
            <a:off x="5508688" y="3697303"/>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1" name="矩形 200">
            <a:extLst>
              <a:ext uri="{FF2B5EF4-FFF2-40B4-BE49-F238E27FC236}">
                <a16:creationId xmlns:a16="http://schemas.microsoft.com/office/drawing/2014/main" id="{6332C205-FF63-3140-8F5E-3141F64D921B}"/>
              </a:ext>
            </a:extLst>
          </p:cNvPr>
          <p:cNvSpPr/>
          <p:nvPr/>
        </p:nvSpPr>
        <p:spPr>
          <a:xfrm>
            <a:off x="8265770" y="3717040"/>
            <a:ext cx="675186" cy="307777"/>
          </a:xfrm>
          <a:prstGeom prst="rect">
            <a:avLst/>
          </a:prstGeom>
        </p:spPr>
        <p:txBody>
          <a:bodyPr wrap="none">
            <a:spAutoFit/>
          </a:bodyPr>
          <a:lstStyle/>
          <a:p>
            <a:pPr algn="ctr"/>
            <a:r>
              <a:rPr lang="en-US" altLang="zh-CN" sz="1400" dirty="0">
                <a:latin typeface="Arial" panose="020B0604020202020204" pitchFamily="34" charset="0"/>
                <a:ea typeface="Times New Roman" panose="02020603050405020304" pitchFamily="18" charset="0"/>
              </a:rPr>
              <a:t>APEC</a:t>
            </a:r>
          </a:p>
        </p:txBody>
      </p:sp>
      <p:sp>
        <p:nvSpPr>
          <p:cNvPr id="202" name="圆角矩形 201">
            <a:extLst>
              <a:ext uri="{FF2B5EF4-FFF2-40B4-BE49-F238E27FC236}">
                <a16:creationId xmlns:a16="http://schemas.microsoft.com/office/drawing/2014/main" id="{F1B4FD43-B295-7744-B00A-7B5F419A9F49}"/>
              </a:ext>
            </a:extLst>
          </p:cNvPr>
          <p:cNvSpPr/>
          <p:nvPr/>
        </p:nvSpPr>
        <p:spPr>
          <a:xfrm>
            <a:off x="22818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tuning</a:t>
            </a:r>
            <a:endParaRPr kumimoji="1" lang="zh-CN" altLang="en-US" dirty="0">
              <a:solidFill>
                <a:schemeClr val="tx1"/>
              </a:solidFill>
            </a:endParaRPr>
          </a:p>
        </p:txBody>
      </p:sp>
      <p:sp>
        <p:nvSpPr>
          <p:cNvPr id="203" name="圆角矩形 202">
            <a:extLst>
              <a:ext uri="{FF2B5EF4-FFF2-40B4-BE49-F238E27FC236}">
                <a16:creationId xmlns:a16="http://schemas.microsoft.com/office/drawing/2014/main" id="{C3358D21-A3CE-0248-B695-62F8ACAC2094}"/>
              </a:ext>
            </a:extLst>
          </p:cNvPr>
          <p:cNvSpPr/>
          <p:nvPr/>
        </p:nvSpPr>
        <p:spPr>
          <a:xfrm>
            <a:off x="47326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tuning</a:t>
            </a:r>
            <a:endParaRPr kumimoji="1" lang="zh-CN" altLang="en-US" dirty="0">
              <a:solidFill>
                <a:schemeClr val="tx1"/>
              </a:solidFill>
            </a:endParaRPr>
          </a:p>
        </p:txBody>
      </p:sp>
      <p:sp>
        <p:nvSpPr>
          <p:cNvPr id="204" name="圆角矩形 203">
            <a:extLst>
              <a:ext uri="{FF2B5EF4-FFF2-40B4-BE49-F238E27FC236}">
                <a16:creationId xmlns:a16="http://schemas.microsoft.com/office/drawing/2014/main" id="{35192B4C-4DCF-BE41-85CA-87424497AE5F}"/>
              </a:ext>
            </a:extLst>
          </p:cNvPr>
          <p:cNvSpPr/>
          <p:nvPr/>
        </p:nvSpPr>
        <p:spPr>
          <a:xfrm>
            <a:off x="7503297" y="4320643"/>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Fine tuning</a:t>
            </a:r>
            <a:endParaRPr kumimoji="1" lang="zh-CN" altLang="en-US" dirty="0">
              <a:solidFill>
                <a:schemeClr val="tx1"/>
              </a:solidFill>
            </a:endParaRPr>
          </a:p>
        </p:txBody>
      </p:sp>
      <p:cxnSp>
        <p:nvCxnSpPr>
          <p:cNvPr id="211" name="直线箭头连接符 210">
            <a:extLst>
              <a:ext uri="{FF2B5EF4-FFF2-40B4-BE49-F238E27FC236}">
                <a16:creationId xmlns:a16="http://schemas.microsoft.com/office/drawing/2014/main" id="{FE766083-384A-D847-B1E2-8D510CC3944D}"/>
              </a:ext>
            </a:extLst>
          </p:cNvPr>
          <p:cNvCxnSpPr>
            <a:cxnSpLocks/>
            <a:stCxn id="7" idx="2"/>
            <a:endCxn id="202" idx="0"/>
          </p:cNvCxnSpPr>
          <p:nvPr/>
        </p:nvCxnSpPr>
        <p:spPr>
          <a:xfrm>
            <a:off x="3362035" y="4005080"/>
            <a:ext cx="0"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5" name="直线箭头连接符 214">
            <a:extLst>
              <a:ext uri="{FF2B5EF4-FFF2-40B4-BE49-F238E27FC236}">
                <a16:creationId xmlns:a16="http://schemas.microsoft.com/office/drawing/2014/main" id="{E1B8A476-4287-3547-9C18-C0E42B88EABE}"/>
              </a:ext>
            </a:extLst>
          </p:cNvPr>
          <p:cNvCxnSpPr>
            <a:cxnSpLocks/>
            <a:stCxn id="38" idx="2"/>
            <a:endCxn id="203" idx="0"/>
          </p:cNvCxnSpPr>
          <p:nvPr/>
        </p:nvCxnSpPr>
        <p:spPr>
          <a:xfrm flipH="1">
            <a:off x="5812835" y="4005080"/>
            <a:ext cx="2965"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直线箭头连接符 216">
            <a:extLst>
              <a:ext uri="{FF2B5EF4-FFF2-40B4-BE49-F238E27FC236}">
                <a16:creationId xmlns:a16="http://schemas.microsoft.com/office/drawing/2014/main" id="{2473B5E7-1D2E-4F4B-85F5-C6E9A9E41FDE}"/>
              </a:ext>
            </a:extLst>
          </p:cNvPr>
          <p:cNvCxnSpPr>
            <a:cxnSpLocks/>
            <a:stCxn id="67" idx="2"/>
            <a:endCxn id="204" idx="0"/>
          </p:cNvCxnSpPr>
          <p:nvPr/>
        </p:nvCxnSpPr>
        <p:spPr>
          <a:xfrm>
            <a:off x="8583447" y="4014795"/>
            <a:ext cx="0" cy="30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80E3AA33-86C8-F14D-B352-A9EB661F94C2}"/>
              </a:ext>
            </a:extLst>
          </p:cNvPr>
          <p:cNvSpPr/>
          <p:nvPr/>
        </p:nvSpPr>
        <p:spPr>
          <a:xfrm>
            <a:off x="6991695" y="4296268"/>
            <a:ext cx="415499"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a:t>
            </a:r>
          </a:p>
        </p:txBody>
      </p:sp>
      <p:cxnSp>
        <p:nvCxnSpPr>
          <p:cNvPr id="225" name="直线箭头连接符 224">
            <a:extLst>
              <a:ext uri="{FF2B5EF4-FFF2-40B4-BE49-F238E27FC236}">
                <a16:creationId xmlns:a16="http://schemas.microsoft.com/office/drawing/2014/main" id="{3277D1DE-ACBD-844A-92E5-4F21A1416520}"/>
              </a:ext>
            </a:extLst>
          </p:cNvPr>
          <p:cNvCxnSpPr>
            <a:cxnSpLocks/>
            <a:endCxn id="99"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7" name="直线箭头连接符 226">
            <a:extLst>
              <a:ext uri="{FF2B5EF4-FFF2-40B4-BE49-F238E27FC236}">
                <a16:creationId xmlns:a16="http://schemas.microsoft.com/office/drawing/2014/main" id="{3BB909D3-2862-144C-B397-E25065C0C80D}"/>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8" name="直线箭头连接符 227">
            <a:extLst>
              <a:ext uri="{FF2B5EF4-FFF2-40B4-BE49-F238E27FC236}">
                <a16:creationId xmlns:a16="http://schemas.microsoft.com/office/drawing/2014/main" id="{F1904C51-9B4F-D847-A89E-A101A6DB2ABA}"/>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直线箭头连接符 228">
            <a:extLst>
              <a:ext uri="{FF2B5EF4-FFF2-40B4-BE49-F238E27FC236}">
                <a16:creationId xmlns:a16="http://schemas.microsoft.com/office/drawing/2014/main" id="{D9929BCF-64EE-9F49-ACCE-08E76773556C}"/>
              </a:ext>
            </a:extLst>
          </p:cNvPr>
          <p:cNvCxnSpPr>
            <a:cxnSpLocks/>
            <a:stCxn id="202" idx="2"/>
          </p:cNvCxnSpPr>
          <p:nvPr/>
        </p:nvCxnSpPr>
        <p:spPr>
          <a:xfrm>
            <a:off x="3362035" y="4710087"/>
            <a:ext cx="0" cy="502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0" name="圆角矩形 229">
            <a:extLst>
              <a:ext uri="{FF2B5EF4-FFF2-40B4-BE49-F238E27FC236}">
                <a16:creationId xmlns:a16="http://schemas.microsoft.com/office/drawing/2014/main" id="{2FC21611-682D-9748-A591-15E0639F1424}"/>
              </a:ext>
            </a:extLst>
          </p:cNvPr>
          <p:cNvSpPr/>
          <p:nvPr/>
        </p:nvSpPr>
        <p:spPr>
          <a:xfrm>
            <a:off x="4730059" y="501322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Mean prediction</a:t>
            </a:r>
            <a:endParaRPr kumimoji="1" lang="zh-CN" altLang="en-US" dirty="0">
              <a:solidFill>
                <a:schemeClr val="tx1"/>
              </a:solidFill>
            </a:endParaRPr>
          </a:p>
        </p:txBody>
      </p:sp>
      <p:sp>
        <p:nvSpPr>
          <p:cNvPr id="234" name="圆角矩形 233">
            <a:extLst>
              <a:ext uri="{FF2B5EF4-FFF2-40B4-BE49-F238E27FC236}">
                <a16:creationId xmlns:a16="http://schemas.microsoft.com/office/drawing/2014/main" id="{AB68419A-6366-C541-BF9D-2AE7FABF03C7}"/>
              </a:ext>
            </a:extLst>
          </p:cNvPr>
          <p:cNvSpPr/>
          <p:nvPr/>
        </p:nvSpPr>
        <p:spPr>
          <a:xfrm>
            <a:off x="4730059" y="566131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Quality value</a:t>
            </a:r>
            <a:endParaRPr kumimoji="1" lang="zh-CN" altLang="en-US" dirty="0">
              <a:solidFill>
                <a:schemeClr val="tx1"/>
              </a:solidFill>
            </a:endParaRPr>
          </a:p>
        </p:txBody>
      </p:sp>
      <p:cxnSp>
        <p:nvCxnSpPr>
          <p:cNvPr id="235" name="直线箭头连接符 234">
            <a:extLst>
              <a:ext uri="{FF2B5EF4-FFF2-40B4-BE49-F238E27FC236}">
                <a16:creationId xmlns:a16="http://schemas.microsoft.com/office/drawing/2014/main" id="{E8931902-B5BB-4046-B922-D550651845EB}"/>
              </a:ext>
            </a:extLst>
          </p:cNvPr>
          <p:cNvCxnSpPr>
            <a:cxnSpLocks/>
            <a:stCxn id="203" idx="2"/>
            <a:endCxn id="230" idx="0"/>
          </p:cNvCxnSpPr>
          <p:nvPr/>
        </p:nvCxnSpPr>
        <p:spPr>
          <a:xfrm flipH="1">
            <a:off x="5810209" y="4710087"/>
            <a:ext cx="2626" cy="303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直线箭头连接符 237">
            <a:extLst>
              <a:ext uri="{FF2B5EF4-FFF2-40B4-BE49-F238E27FC236}">
                <a16:creationId xmlns:a16="http://schemas.microsoft.com/office/drawing/2014/main" id="{89E7C0AB-0931-7047-9AC1-73C900FF251E}"/>
              </a:ext>
            </a:extLst>
          </p:cNvPr>
          <p:cNvCxnSpPr>
            <a:cxnSpLocks/>
            <a:stCxn id="204" idx="2"/>
          </p:cNvCxnSpPr>
          <p:nvPr/>
        </p:nvCxnSpPr>
        <p:spPr>
          <a:xfrm>
            <a:off x="8583447" y="4737610"/>
            <a:ext cx="1152" cy="444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1" name="直线箭头连接符 240">
            <a:extLst>
              <a:ext uri="{FF2B5EF4-FFF2-40B4-BE49-F238E27FC236}">
                <a16:creationId xmlns:a16="http://schemas.microsoft.com/office/drawing/2014/main" id="{444AA5CC-CA3C-8146-8352-2380336A348C}"/>
              </a:ext>
            </a:extLst>
          </p:cNvPr>
          <p:cNvCxnSpPr>
            <a:cxnSpLocks/>
            <a:endCxn id="230" idx="1"/>
          </p:cNvCxnSpPr>
          <p:nvPr/>
        </p:nvCxnSpPr>
        <p:spPr>
          <a:xfrm>
            <a:off x="3363348" y="5204421"/>
            <a:ext cx="1366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6" name="直线箭头连接符 245">
            <a:extLst>
              <a:ext uri="{FF2B5EF4-FFF2-40B4-BE49-F238E27FC236}">
                <a16:creationId xmlns:a16="http://schemas.microsoft.com/office/drawing/2014/main" id="{209E6B07-C05D-D444-8943-5931FEC57351}"/>
              </a:ext>
            </a:extLst>
          </p:cNvPr>
          <p:cNvCxnSpPr>
            <a:cxnSpLocks/>
            <a:endCxn id="230" idx="3"/>
          </p:cNvCxnSpPr>
          <p:nvPr/>
        </p:nvCxnSpPr>
        <p:spPr>
          <a:xfrm flipH="1">
            <a:off x="6890359" y="5197060"/>
            <a:ext cx="1687848" cy="7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2" name="直线箭头连接符 251">
            <a:extLst>
              <a:ext uri="{FF2B5EF4-FFF2-40B4-BE49-F238E27FC236}">
                <a16:creationId xmlns:a16="http://schemas.microsoft.com/office/drawing/2014/main" id="{DCCA27ED-FC09-7742-9BD0-7BAA33F647B5}"/>
              </a:ext>
            </a:extLst>
          </p:cNvPr>
          <p:cNvCxnSpPr>
            <a:cxnSpLocks/>
            <a:stCxn id="230" idx="2"/>
            <a:endCxn id="234" idx="0"/>
          </p:cNvCxnSpPr>
          <p:nvPr/>
        </p:nvCxnSpPr>
        <p:spPr>
          <a:xfrm>
            <a:off x="5810209" y="5395622"/>
            <a:ext cx="0" cy="265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8" name="矩形 257">
            <a:extLst>
              <a:ext uri="{FF2B5EF4-FFF2-40B4-BE49-F238E27FC236}">
                <a16:creationId xmlns:a16="http://schemas.microsoft.com/office/drawing/2014/main" id="{5A9F6A94-6424-E84C-8D55-4E61C514B99F}"/>
              </a:ext>
            </a:extLst>
          </p:cNvPr>
          <p:cNvSpPr/>
          <p:nvPr/>
        </p:nvSpPr>
        <p:spPr>
          <a:xfrm>
            <a:off x="55530" y="5019755"/>
            <a:ext cx="20954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Ensemble learning</a:t>
            </a:r>
          </a:p>
        </p:txBody>
      </p:sp>
      <p:sp>
        <p:nvSpPr>
          <p:cNvPr id="261" name="矩形 260">
            <a:extLst>
              <a:ext uri="{FF2B5EF4-FFF2-40B4-BE49-F238E27FC236}">
                <a16:creationId xmlns:a16="http://schemas.microsoft.com/office/drawing/2014/main" id="{4DBB724C-B89A-D14F-8FE1-7E33E612AFC5}"/>
              </a:ext>
            </a:extLst>
          </p:cNvPr>
          <p:cNvSpPr/>
          <p:nvPr/>
        </p:nvSpPr>
        <p:spPr>
          <a:xfrm>
            <a:off x="112279" y="5651412"/>
            <a:ext cx="180472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DNN-ETL result</a:t>
            </a:r>
          </a:p>
        </p:txBody>
      </p:sp>
      <p:sp>
        <p:nvSpPr>
          <p:cNvPr id="262" name="Textfeld 33">
            <a:extLst>
              <a:ext uri="{FF2B5EF4-FFF2-40B4-BE49-F238E27FC236}">
                <a16:creationId xmlns:a16="http://schemas.microsoft.com/office/drawing/2014/main" id="{31580C27-5F49-D448-9159-CDBDB19FA51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13</a:t>
            </a:r>
          </a:p>
        </p:txBody>
      </p:sp>
      <p:sp>
        <p:nvSpPr>
          <p:cNvPr id="4" name="文本框 3">
            <a:extLst>
              <a:ext uri="{FF2B5EF4-FFF2-40B4-BE49-F238E27FC236}">
                <a16:creationId xmlns:a16="http://schemas.microsoft.com/office/drawing/2014/main" id="{DA56B171-C7C9-794A-AC7F-23FB47180914}"/>
              </a:ext>
            </a:extLst>
          </p:cNvPr>
          <p:cNvSpPr txBox="1"/>
          <p:nvPr/>
        </p:nvSpPr>
        <p:spPr bwMode="auto">
          <a:xfrm>
            <a:off x="-1586753" y="3536576"/>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567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a:t>
            </a:r>
            <a:r>
              <a:rPr kumimoji="1" lang="en-US" altLang="zh-CN" i="1" dirty="0"/>
              <a:t> R</a:t>
            </a:r>
            <a:r>
              <a:rPr kumimoji="1" lang="en-US" altLang="zh-CN" i="1" baseline="30000" dirty="0"/>
              <a:t>2 </a:t>
            </a:r>
            <a:r>
              <a:rPr kumimoji="1" lang="en-US" altLang="zh-CN" i="1" dirty="0"/>
              <a:t> </a:t>
            </a:r>
            <a:r>
              <a:rPr kumimoji="1" lang="en-US" altLang="zh-CN" dirty="0"/>
              <a:t>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14</a:t>
            </a: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graphicFrame>
        <p:nvGraphicFramePr>
          <p:cNvPr id="9" name="Chart 9">
            <a:extLst>
              <a:ext uri="{FF2B5EF4-FFF2-40B4-BE49-F238E27FC236}">
                <a16:creationId xmlns:a16="http://schemas.microsoft.com/office/drawing/2014/main" id="{CFE5173A-E053-944B-9BA2-C5A789D0ED52}"/>
              </a:ext>
            </a:extLst>
          </p:cNvPr>
          <p:cNvGraphicFramePr>
            <a:graphicFrameLocks/>
          </p:cNvGraphicFramePr>
          <p:nvPr>
            <p:extLst>
              <p:ext uri="{D42A27DB-BD31-4B8C-83A1-F6EECF244321}">
                <p14:modId xmlns:p14="http://schemas.microsoft.com/office/powerpoint/2010/main" val="658955860"/>
              </p:ext>
            </p:extLst>
          </p:nvPr>
        </p:nvGraphicFramePr>
        <p:xfrm>
          <a:off x="-303730" y="1107743"/>
          <a:ext cx="9864670" cy="5201657"/>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7E0CB652-4D34-C443-BD74-F6648C7D8778}"/>
              </a:ext>
            </a:extLst>
          </p:cNvPr>
          <p:cNvSpPr txBox="1"/>
          <p:nvPr/>
        </p:nvSpPr>
        <p:spPr bwMode="auto">
          <a:xfrm>
            <a:off x="4953000" y="317200"/>
            <a:ext cx="5203349" cy="1239540"/>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Base DNN: without transfer and ensemble</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DNN-EL: with ensemble learning</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DNN-TL: with transfer learning</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DNN-ETL: with both transfer and ensemble </a:t>
            </a:r>
          </a:p>
        </p:txBody>
      </p:sp>
    </p:spTree>
    <p:extLst>
      <p:ext uri="{BB962C8B-B14F-4D97-AF65-F5344CB8AC3E}">
        <p14:creationId xmlns:p14="http://schemas.microsoft.com/office/powerpoint/2010/main" val="767778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 </a:t>
            </a:r>
            <a:r>
              <a:rPr kumimoji="1" lang="en-US" altLang="zh-CN" i="1" dirty="0"/>
              <a:t>R</a:t>
            </a:r>
            <a:r>
              <a:rPr kumimoji="1" lang="en-US" altLang="zh-CN" i="1" baseline="30000" dirty="0"/>
              <a:t>2 </a:t>
            </a:r>
            <a:r>
              <a:rPr kumimoji="1" lang="en-US" altLang="zh-CN" dirty="0"/>
              <a:t> 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14</a:t>
            </a: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graphicFrame>
        <p:nvGraphicFramePr>
          <p:cNvPr id="9" name="Chart 9">
            <a:extLst>
              <a:ext uri="{FF2B5EF4-FFF2-40B4-BE49-F238E27FC236}">
                <a16:creationId xmlns:a16="http://schemas.microsoft.com/office/drawing/2014/main" id="{CFE5173A-E053-944B-9BA2-C5A789D0ED52}"/>
              </a:ext>
            </a:extLst>
          </p:cNvPr>
          <p:cNvGraphicFramePr>
            <a:graphicFrameLocks/>
          </p:cNvGraphicFramePr>
          <p:nvPr/>
        </p:nvGraphicFramePr>
        <p:xfrm>
          <a:off x="-303730" y="1107743"/>
          <a:ext cx="9864670" cy="5201657"/>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直线连接符 9">
            <a:extLst>
              <a:ext uri="{FF2B5EF4-FFF2-40B4-BE49-F238E27FC236}">
                <a16:creationId xmlns:a16="http://schemas.microsoft.com/office/drawing/2014/main" id="{0EECA2B1-0BC6-DC43-891C-861CE793545E}"/>
              </a:ext>
            </a:extLst>
          </p:cNvPr>
          <p:cNvCxnSpPr>
            <a:cxnSpLocks/>
          </p:cNvCxnSpPr>
          <p:nvPr/>
        </p:nvCxnSpPr>
        <p:spPr>
          <a:xfrm>
            <a:off x="6177170" y="1268700"/>
            <a:ext cx="0" cy="381653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B343129-A91C-9446-AFD5-5229E3DA87EE}"/>
              </a:ext>
            </a:extLst>
          </p:cNvPr>
          <p:cNvSpPr/>
          <p:nvPr/>
        </p:nvSpPr>
        <p:spPr>
          <a:xfrm>
            <a:off x="1952289" y="1107743"/>
            <a:ext cx="307430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Traditional machine learning</a:t>
            </a:r>
          </a:p>
        </p:txBody>
      </p:sp>
      <p:sp>
        <p:nvSpPr>
          <p:cNvPr id="12" name="矩形 11">
            <a:extLst>
              <a:ext uri="{FF2B5EF4-FFF2-40B4-BE49-F238E27FC236}">
                <a16:creationId xmlns:a16="http://schemas.microsoft.com/office/drawing/2014/main" id="{870C0C1B-A4E5-8E42-AA96-A1596BD8017B}"/>
              </a:ext>
            </a:extLst>
          </p:cNvPr>
          <p:cNvSpPr/>
          <p:nvPr/>
        </p:nvSpPr>
        <p:spPr>
          <a:xfrm>
            <a:off x="7143232" y="1124418"/>
            <a:ext cx="162095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Deep learning</a:t>
            </a:r>
          </a:p>
        </p:txBody>
      </p:sp>
    </p:spTree>
    <p:extLst>
      <p:ext uri="{BB962C8B-B14F-4D97-AF65-F5344CB8AC3E}">
        <p14:creationId xmlns:p14="http://schemas.microsoft.com/office/powerpoint/2010/main" val="2821655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 </a:t>
            </a:r>
            <a:r>
              <a:rPr kumimoji="1" lang="en-US" altLang="zh-CN" i="1" dirty="0"/>
              <a:t>R</a:t>
            </a:r>
            <a:r>
              <a:rPr kumimoji="1" lang="en-US" altLang="zh-CN" i="1" baseline="30000" dirty="0"/>
              <a:t>2 </a:t>
            </a:r>
            <a:r>
              <a:rPr kumimoji="1" lang="en-US" altLang="zh-CN" dirty="0"/>
              <a:t> 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14</a:t>
            </a: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graphicFrame>
        <p:nvGraphicFramePr>
          <p:cNvPr id="9" name="Chart 9">
            <a:extLst>
              <a:ext uri="{FF2B5EF4-FFF2-40B4-BE49-F238E27FC236}">
                <a16:creationId xmlns:a16="http://schemas.microsoft.com/office/drawing/2014/main" id="{CFE5173A-E053-944B-9BA2-C5A789D0ED52}"/>
              </a:ext>
            </a:extLst>
          </p:cNvPr>
          <p:cNvGraphicFramePr>
            <a:graphicFrameLocks/>
          </p:cNvGraphicFramePr>
          <p:nvPr>
            <p:extLst>
              <p:ext uri="{D42A27DB-BD31-4B8C-83A1-F6EECF244321}">
                <p14:modId xmlns:p14="http://schemas.microsoft.com/office/powerpoint/2010/main" val="4044194671"/>
              </p:ext>
            </p:extLst>
          </p:nvPr>
        </p:nvGraphicFramePr>
        <p:xfrm>
          <a:off x="-303730" y="1107743"/>
          <a:ext cx="9864670" cy="5201657"/>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01B7B730-8694-E247-A88B-00FF1F741C9E}"/>
              </a:ext>
            </a:extLst>
          </p:cNvPr>
          <p:cNvSpPr txBox="1"/>
          <p:nvPr/>
        </p:nvSpPr>
        <p:spPr bwMode="auto">
          <a:xfrm>
            <a:off x="4304910" y="1010069"/>
            <a:ext cx="3456480" cy="402013"/>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Low standard deviation</a:t>
            </a: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13" name="圆角矩形 12">
            <a:extLst>
              <a:ext uri="{FF2B5EF4-FFF2-40B4-BE49-F238E27FC236}">
                <a16:creationId xmlns:a16="http://schemas.microsoft.com/office/drawing/2014/main" id="{3B9D3072-8801-0848-91A8-A37788716CD8}"/>
              </a:ext>
            </a:extLst>
          </p:cNvPr>
          <p:cNvSpPr/>
          <p:nvPr/>
        </p:nvSpPr>
        <p:spPr>
          <a:xfrm>
            <a:off x="4376920" y="1010067"/>
            <a:ext cx="2809090" cy="402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直线连接符 14">
            <a:extLst>
              <a:ext uri="{FF2B5EF4-FFF2-40B4-BE49-F238E27FC236}">
                <a16:creationId xmlns:a16="http://schemas.microsoft.com/office/drawing/2014/main" id="{73B00C1A-6BB1-7E45-B1C5-950D753F6EFB}"/>
              </a:ext>
            </a:extLst>
          </p:cNvPr>
          <p:cNvCxnSpPr>
            <a:cxnSpLocks/>
          </p:cNvCxnSpPr>
          <p:nvPr/>
        </p:nvCxnSpPr>
        <p:spPr>
          <a:xfrm>
            <a:off x="7114000" y="1412083"/>
            <a:ext cx="287340" cy="864757"/>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165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3"/>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Transfer performance analysis</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5D6F9BFF-82BB-2A45-BAF8-0552EEB50D8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AD987810-9C2F-8441-87A0-1CC6A5CF0560}"/>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2780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 </a:t>
            </a:r>
            <a:r>
              <a:rPr kumimoji="1" lang="en-US" altLang="zh-CN" i="1" dirty="0"/>
              <a:t>R</a:t>
            </a:r>
            <a:r>
              <a:rPr kumimoji="1" lang="en-US" altLang="zh-CN" i="1" baseline="30000" dirty="0"/>
              <a:t>2</a:t>
            </a:r>
            <a:r>
              <a:rPr kumimoji="1" lang="en-US" altLang="zh-CN" baseline="30000" dirty="0"/>
              <a:t> </a:t>
            </a:r>
            <a:r>
              <a:rPr kumimoji="1" lang="en-US" altLang="zh-CN" dirty="0"/>
              <a:t> 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14</a:t>
            </a: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graphicFrame>
        <p:nvGraphicFramePr>
          <p:cNvPr id="9" name="Chart 9">
            <a:extLst>
              <a:ext uri="{FF2B5EF4-FFF2-40B4-BE49-F238E27FC236}">
                <a16:creationId xmlns:a16="http://schemas.microsoft.com/office/drawing/2014/main" id="{CFE5173A-E053-944B-9BA2-C5A789D0ED52}"/>
              </a:ext>
            </a:extLst>
          </p:cNvPr>
          <p:cNvGraphicFramePr>
            <a:graphicFrameLocks/>
          </p:cNvGraphicFramePr>
          <p:nvPr>
            <p:extLst>
              <p:ext uri="{D42A27DB-BD31-4B8C-83A1-F6EECF244321}">
                <p14:modId xmlns:p14="http://schemas.microsoft.com/office/powerpoint/2010/main" val="606331817"/>
              </p:ext>
            </p:extLst>
          </p:nvPr>
        </p:nvGraphicFramePr>
        <p:xfrm>
          <a:off x="-303730" y="1107743"/>
          <a:ext cx="9864670" cy="5201657"/>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01B7B730-8694-E247-A88B-00FF1F741C9E}"/>
              </a:ext>
            </a:extLst>
          </p:cNvPr>
          <p:cNvSpPr txBox="1"/>
          <p:nvPr/>
        </p:nvSpPr>
        <p:spPr bwMode="auto">
          <a:xfrm>
            <a:off x="5241040" y="692945"/>
            <a:ext cx="3456480" cy="543754"/>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Better performance</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High standard deviation</a:t>
            </a: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13" name="圆角矩形 12">
            <a:extLst>
              <a:ext uri="{FF2B5EF4-FFF2-40B4-BE49-F238E27FC236}">
                <a16:creationId xmlns:a16="http://schemas.microsoft.com/office/drawing/2014/main" id="{3B9D3072-8801-0848-91A8-A37788716CD8}"/>
              </a:ext>
            </a:extLst>
          </p:cNvPr>
          <p:cNvSpPr/>
          <p:nvPr/>
        </p:nvSpPr>
        <p:spPr>
          <a:xfrm>
            <a:off x="5313050" y="692945"/>
            <a:ext cx="2809090"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直线连接符 14">
            <a:extLst>
              <a:ext uri="{FF2B5EF4-FFF2-40B4-BE49-F238E27FC236}">
                <a16:creationId xmlns:a16="http://schemas.microsoft.com/office/drawing/2014/main" id="{73B00C1A-6BB1-7E45-B1C5-950D753F6EFB}"/>
              </a:ext>
            </a:extLst>
          </p:cNvPr>
          <p:cNvCxnSpPr>
            <a:cxnSpLocks/>
          </p:cNvCxnSpPr>
          <p:nvPr/>
        </p:nvCxnSpPr>
        <p:spPr>
          <a:xfrm>
            <a:off x="8050130" y="1412083"/>
            <a:ext cx="215330" cy="360687"/>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761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9">
            <a:extLst>
              <a:ext uri="{FF2B5EF4-FFF2-40B4-BE49-F238E27FC236}">
                <a16:creationId xmlns:a16="http://schemas.microsoft.com/office/drawing/2014/main" id="{CF02999A-D8BF-3A44-8DD8-38EF181839DB}"/>
              </a:ext>
            </a:extLst>
          </p:cNvPr>
          <p:cNvGraphicFramePr>
            <a:graphicFrameLocks/>
          </p:cNvGraphicFramePr>
          <p:nvPr>
            <p:extLst>
              <p:ext uri="{D42A27DB-BD31-4B8C-83A1-F6EECF244321}">
                <p14:modId xmlns:p14="http://schemas.microsoft.com/office/powerpoint/2010/main" val="2334151471"/>
              </p:ext>
            </p:extLst>
          </p:nvPr>
        </p:nvGraphicFramePr>
        <p:xfrm>
          <a:off x="-303730" y="1107743"/>
          <a:ext cx="9864670" cy="5201657"/>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D44F9450-152D-1048-AFCB-0FA8B08EA027}"/>
              </a:ext>
            </a:extLst>
          </p:cNvPr>
          <p:cNvSpPr>
            <a:spLocks noGrp="1"/>
          </p:cNvSpPr>
          <p:nvPr>
            <p:ph type="title"/>
          </p:nvPr>
        </p:nvSpPr>
        <p:spPr/>
        <p:txBody>
          <a:bodyPr/>
          <a:lstStyle/>
          <a:p>
            <a:r>
              <a:rPr kumimoji="1" lang="en-US" altLang="zh-CN" dirty="0"/>
              <a:t>Model comparison of </a:t>
            </a:r>
            <a:r>
              <a:rPr kumimoji="1" lang="en-US" altLang="zh-CN" i="1" dirty="0"/>
              <a:t>R</a:t>
            </a:r>
            <a:r>
              <a:rPr kumimoji="1" lang="en-US" altLang="zh-CN" i="1" baseline="30000" dirty="0"/>
              <a:t>2</a:t>
            </a:r>
            <a:r>
              <a:rPr kumimoji="1" lang="en-US" altLang="zh-CN" baseline="30000" dirty="0"/>
              <a:t> </a:t>
            </a:r>
            <a:r>
              <a:rPr kumimoji="1" lang="en-US" altLang="zh-CN" dirty="0"/>
              <a:t> value</a:t>
            </a:r>
            <a:endParaRPr kumimoji="1" lang="zh-CN" altLang="en-US" dirty="0"/>
          </a:p>
        </p:txBody>
      </p:sp>
      <p:sp>
        <p:nvSpPr>
          <p:cNvPr id="4" name="Textfeld 125">
            <a:extLst>
              <a:ext uri="{FF2B5EF4-FFF2-40B4-BE49-F238E27FC236}">
                <a16:creationId xmlns:a16="http://schemas.microsoft.com/office/drawing/2014/main" id="{C000262B-F955-FC4D-8E5D-30B142106FF3}"/>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14</a:t>
            </a:r>
          </a:p>
        </p:txBody>
      </p:sp>
      <p:sp>
        <p:nvSpPr>
          <p:cNvPr id="7" name="矩形 6">
            <a:extLst>
              <a:ext uri="{FF2B5EF4-FFF2-40B4-BE49-F238E27FC236}">
                <a16:creationId xmlns:a16="http://schemas.microsoft.com/office/drawing/2014/main" id="{AC668518-66BC-B24F-96E9-46188279E36F}"/>
              </a:ext>
            </a:extLst>
          </p:cNvPr>
          <p:cNvSpPr/>
          <p:nvPr/>
        </p:nvSpPr>
        <p:spPr>
          <a:xfrm>
            <a:off x="4448930" y="5764684"/>
            <a:ext cx="167225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Algorithms   [-]</a:t>
            </a:r>
          </a:p>
        </p:txBody>
      </p:sp>
      <p:sp>
        <p:nvSpPr>
          <p:cNvPr id="6" name="文本框 5">
            <a:extLst>
              <a:ext uri="{FF2B5EF4-FFF2-40B4-BE49-F238E27FC236}">
                <a16:creationId xmlns:a16="http://schemas.microsoft.com/office/drawing/2014/main" id="{01B7B730-8694-E247-A88B-00FF1F741C9E}"/>
              </a:ext>
            </a:extLst>
          </p:cNvPr>
          <p:cNvSpPr txBox="1"/>
          <p:nvPr/>
        </p:nvSpPr>
        <p:spPr bwMode="auto">
          <a:xfrm>
            <a:off x="6176470" y="692945"/>
            <a:ext cx="3456480" cy="719138"/>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Best performance</a:t>
            </a:r>
            <a:r>
              <a:rPr lang="en-GB" altLang="zh-CN" dirty="0"/>
              <a:t> 0.9207</a:t>
            </a:r>
            <a:endParaRPr lang="en-GB"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Low standard deviation</a:t>
            </a: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a:p>
            <a:pPr marL="266700" indent="-266700">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13" name="圆角矩形 12">
            <a:extLst>
              <a:ext uri="{FF2B5EF4-FFF2-40B4-BE49-F238E27FC236}">
                <a16:creationId xmlns:a16="http://schemas.microsoft.com/office/drawing/2014/main" id="{3B9D3072-8801-0848-91A8-A37788716CD8}"/>
              </a:ext>
            </a:extLst>
          </p:cNvPr>
          <p:cNvSpPr/>
          <p:nvPr/>
        </p:nvSpPr>
        <p:spPr>
          <a:xfrm>
            <a:off x="6176470" y="692945"/>
            <a:ext cx="3025120"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直线连接符 14">
            <a:extLst>
              <a:ext uri="{FF2B5EF4-FFF2-40B4-BE49-F238E27FC236}">
                <a16:creationId xmlns:a16="http://schemas.microsoft.com/office/drawing/2014/main" id="{73B00C1A-6BB1-7E45-B1C5-950D753F6EFB}"/>
              </a:ext>
            </a:extLst>
          </p:cNvPr>
          <p:cNvCxnSpPr>
            <a:cxnSpLocks/>
          </p:cNvCxnSpPr>
          <p:nvPr/>
        </p:nvCxnSpPr>
        <p:spPr>
          <a:xfrm>
            <a:off x="8913550" y="1412083"/>
            <a:ext cx="215680" cy="504707"/>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83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2"/>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latin typeface="Arial" panose="020B0604020202020204" pitchFamily="34" charset="0"/>
                <a:cs typeface="Arial" panose="020B0604020202020204" pitchFamily="34" charset="0"/>
              </a:rPr>
              <a:t>Transfer learning performance analysis</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2F89356C-0864-6D41-9A8E-23FFFD190198}"/>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15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9" name="Textfeld 10">
            <a:extLst>
              <a:ext uri="{FF2B5EF4-FFF2-40B4-BE49-F238E27FC236}">
                <a16:creationId xmlns:a16="http://schemas.microsoft.com/office/drawing/2014/main" id="{3BA3E5A6-9305-6D4C-9099-10C6DB31D872}"/>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163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4886"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4886" y="2239612"/>
                <a:ext cx="65889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0A26C111-060F-884A-BBD5-FF59C495FC37}"/>
                  </a:ext>
                </a:extLst>
              </p:cNvPr>
              <p:cNvSpPr/>
              <p:nvPr/>
            </p:nvSpPr>
            <p:spPr>
              <a:xfrm>
                <a:off x="4716232" y="224248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7" name="矩形 206">
                <a:extLst>
                  <a:ext uri="{FF2B5EF4-FFF2-40B4-BE49-F238E27FC236}">
                    <a16:creationId xmlns:a16="http://schemas.microsoft.com/office/drawing/2014/main" id="{0A26C111-060F-884A-BBD5-FF59C495FC37}"/>
                  </a:ext>
                </a:extLst>
              </p:cNvPr>
              <p:cNvSpPr>
                <a:spLocks noRot="1" noChangeAspect="1" noMove="1" noResize="1" noEditPoints="1" noAdjustHandles="1" noChangeArrowheads="1" noChangeShapeType="1" noTextEdit="1"/>
              </p:cNvSpPr>
              <p:nvPr/>
            </p:nvSpPr>
            <p:spPr>
              <a:xfrm>
                <a:off x="4716232" y="2242482"/>
                <a:ext cx="658898" cy="369332"/>
              </a:xfrm>
              <a:prstGeom prst="rect">
                <a:avLst/>
              </a:prstGeom>
              <a:blipFill>
                <a:blip r:embed="rId8"/>
                <a:stretch>
                  <a:fillRect b="-1667"/>
                </a:stretch>
              </a:blipFill>
            </p:spPr>
            <p:txBody>
              <a:bodyPr/>
              <a:lstStyle/>
              <a:p>
                <a:r>
                  <a:rPr 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8142547" y="2701861"/>
            <a:ext cx="92845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B</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16</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1</a:t>
            </a:r>
            <a:endParaRPr kumimoji="1" lang="zh-CN" altLang="en-US" dirty="0"/>
          </a:p>
        </p:txBody>
      </p:sp>
      <p:sp>
        <p:nvSpPr>
          <p:cNvPr id="132" name="Textfeld 10">
            <a:extLst>
              <a:ext uri="{FF2B5EF4-FFF2-40B4-BE49-F238E27FC236}">
                <a16:creationId xmlns:a16="http://schemas.microsoft.com/office/drawing/2014/main" id="{08DC9681-AFE8-3841-AE29-736924C4BA6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136" name="椭圆 135">
            <a:extLst>
              <a:ext uri="{FF2B5EF4-FFF2-40B4-BE49-F238E27FC236}">
                <a16:creationId xmlns:a16="http://schemas.microsoft.com/office/drawing/2014/main" id="{D5D57A5C-F854-7040-891A-6665062ACE70}"/>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a:t>
            </a:r>
          </a:p>
        </p:txBody>
      </p:sp>
    </p:spTree>
    <p:extLst>
      <p:ext uri="{BB962C8B-B14F-4D97-AF65-F5344CB8AC3E}">
        <p14:creationId xmlns:p14="http://schemas.microsoft.com/office/powerpoint/2010/main" val="3898720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4886"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4886" y="2239612"/>
                <a:ext cx="65889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0A26C111-060F-884A-BBD5-FF59C495FC37}"/>
                  </a:ext>
                </a:extLst>
              </p:cNvPr>
              <p:cNvSpPr/>
              <p:nvPr/>
            </p:nvSpPr>
            <p:spPr>
              <a:xfrm>
                <a:off x="4716232" y="224248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7" name="矩形 206">
                <a:extLst>
                  <a:ext uri="{FF2B5EF4-FFF2-40B4-BE49-F238E27FC236}">
                    <a16:creationId xmlns:a16="http://schemas.microsoft.com/office/drawing/2014/main" id="{0A26C111-060F-884A-BBD5-FF59C495FC37}"/>
                  </a:ext>
                </a:extLst>
              </p:cNvPr>
              <p:cNvSpPr>
                <a:spLocks noRot="1" noChangeAspect="1" noMove="1" noResize="1" noEditPoints="1" noAdjustHandles="1" noChangeArrowheads="1" noChangeShapeType="1" noTextEdit="1"/>
              </p:cNvSpPr>
              <p:nvPr/>
            </p:nvSpPr>
            <p:spPr>
              <a:xfrm>
                <a:off x="4716232" y="2242482"/>
                <a:ext cx="658898" cy="369332"/>
              </a:xfrm>
              <a:prstGeom prst="rect">
                <a:avLst/>
              </a:prstGeom>
              <a:blipFill>
                <a:blip r:embed="rId8"/>
                <a:stretch>
                  <a:fillRect b="-1667"/>
                </a:stretch>
              </a:blipFill>
            </p:spPr>
            <p:txBody>
              <a:bodyPr/>
              <a:lstStyle/>
              <a:p>
                <a:r>
                  <a:rPr 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8142547" y="2701861"/>
            <a:ext cx="92845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B</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16</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1</a:t>
            </a:r>
            <a:endParaRPr kumimoji="1" lang="zh-CN" altLang="en-US" dirty="0"/>
          </a:p>
        </p:txBody>
      </p:sp>
      <p:sp>
        <p:nvSpPr>
          <p:cNvPr id="65" name="文本框 64">
            <a:extLst>
              <a:ext uri="{FF2B5EF4-FFF2-40B4-BE49-F238E27FC236}">
                <a16:creationId xmlns:a16="http://schemas.microsoft.com/office/drawing/2014/main" id="{6D3FAEFA-0DC5-EC4F-8EE2-B221D944698A}"/>
              </a:ext>
            </a:extLst>
          </p:cNvPr>
          <p:cNvSpPr txBox="1"/>
          <p:nvPr/>
        </p:nvSpPr>
        <p:spPr bwMode="auto">
          <a:xfrm>
            <a:off x="1388308" y="3787093"/>
            <a:ext cx="1943522" cy="404604"/>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Weight vector</a:t>
            </a:r>
          </a:p>
        </p:txBody>
      </p:sp>
      <p:sp>
        <p:nvSpPr>
          <p:cNvPr id="66" name="圆角矩形 65">
            <a:extLst>
              <a:ext uri="{FF2B5EF4-FFF2-40B4-BE49-F238E27FC236}">
                <a16:creationId xmlns:a16="http://schemas.microsoft.com/office/drawing/2014/main" id="{4239D4E4-A3B4-6A45-9973-FDD3EB6E06C5}"/>
              </a:ext>
            </a:extLst>
          </p:cNvPr>
          <p:cNvSpPr/>
          <p:nvPr/>
        </p:nvSpPr>
        <p:spPr>
          <a:xfrm>
            <a:off x="1391420" y="3754730"/>
            <a:ext cx="1874117" cy="4369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直线连接符 66">
            <a:extLst>
              <a:ext uri="{FF2B5EF4-FFF2-40B4-BE49-F238E27FC236}">
                <a16:creationId xmlns:a16="http://schemas.microsoft.com/office/drawing/2014/main" id="{AA839267-2DA7-9C4F-9371-A03DD9341E15}"/>
              </a:ext>
            </a:extLst>
          </p:cNvPr>
          <p:cNvCxnSpPr>
            <a:cxnSpLocks/>
            <a:stCxn id="115" idx="2"/>
            <a:endCxn id="66" idx="0"/>
          </p:cNvCxnSpPr>
          <p:nvPr/>
        </p:nvCxnSpPr>
        <p:spPr>
          <a:xfrm flipH="1">
            <a:off x="2328479" y="3294453"/>
            <a:ext cx="117216" cy="460277"/>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38668FE-9FAD-CB4A-8353-BBF5550D46C4}"/>
              </a:ext>
            </a:extLst>
          </p:cNvPr>
          <p:cNvSpPr txBox="1"/>
          <p:nvPr/>
        </p:nvSpPr>
        <p:spPr bwMode="auto">
          <a:xfrm>
            <a:off x="3985852" y="3787788"/>
            <a:ext cx="1156201" cy="404604"/>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Layer</a:t>
            </a:r>
          </a:p>
        </p:txBody>
      </p:sp>
      <p:sp>
        <p:nvSpPr>
          <p:cNvPr id="72" name="圆角矩形 71">
            <a:extLst>
              <a:ext uri="{FF2B5EF4-FFF2-40B4-BE49-F238E27FC236}">
                <a16:creationId xmlns:a16="http://schemas.microsoft.com/office/drawing/2014/main" id="{16CFA26A-B7FB-FE43-930A-4B2373642ECD}"/>
              </a:ext>
            </a:extLst>
          </p:cNvPr>
          <p:cNvSpPr/>
          <p:nvPr/>
        </p:nvSpPr>
        <p:spPr>
          <a:xfrm>
            <a:off x="3988964" y="3755425"/>
            <a:ext cx="1081079" cy="4369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直线连接符 72">
            <a:extLst>
              <a:ext uri="{FF2B5EF4-FFF2-40B4-BE49-F238E27FC236}">
                <a16:creationId xmlns:a16="http://schemas.microsoft.com/office/drawing/2014/main" id="{CF448C70-D727-6C4C-BCD0-A3D633BBD842}"/>
              </a:ext>
            </a:extLst>
          </p:cNvPr>
          <p:cNvCxnSpPr>
            <a:cxnSpLocks/>
            <a:stCxn id="126" idx="2"/>
            <a:endCxn id="72" idx="0"/>
          </p:cNvCxnSpPr>
          <p:nvPr/>
        </p:nvCxnSpPr>
        <p:spPr>
          <a:xfrm>
            <a:off x="4385085" y="3456456"/>
            <a:ext cx="144419" cy="298969"/>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78" name="Textfeld 10">
            <a:extLst>
              <a:ext uri="{FF2B5EF4-FFF2-40B4-BE49-F238E27FC236}">
                <a16:creationId xmlns:a16="http://schemas.microsoft.com/office/drawing/2014/main" id="{E9988D87-2DD2-DE47-9396-D78561C371C9}"/>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79" name="椭圆 78">
            <a:extLst>
              <a:ext uri="{FF2B5EF4-FFF2-40B4-BE49-F238E27FC236}">
                <a16:creationId xmlns:a16="http://schemas.microsoft.com/office/drawing/2014/main" id="{39CA5A23-F848-A448-ADF1-8A7E8B832502}"/>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a:t>
            </a:r>
          </a:p>
        </p:txBody>
      </p:sp>
    </p:spTree>
    <p:extLst>
      <p:ext uri="{BB962C8B-B14F-4D97-AF65-F5344CB8AC3E}">
        <p14:creationId xmlns:p14="http://schemas.microsoft.com/office/powerpoint/2010/main" val="2233842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3283" y="2239612"/>
                <a:ext cx="66210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3283" y="2239612"/>
                <a:ext cx="66210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zh-CN" alt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7920315" y="2638649"/>
            <a:ext cx="192014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frozen weights</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17</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2</a:t>
            </a:r>
            <a:endParaRPr kumimoji="1" lang="zh-CN" altLang="en-US" dirty="0"/>
          </a:p>
        </p:txBody>
      </p:sp>
      <p:sp>
        <p:nvSpPr>
          <p:cNvPr id="2" name="文本框 1">
            <a:extLst>
              <a:ext uri="{FF2B5EF4-FFF2-40B4-BE49-F238E27FC236}">
                <a16:creationId xmlns:a16="http://schemas.microsoft.com/office/drawing/2014/main" id="{2F1A874A-9CB3-A147-9F83-C48A89429870}"/>
              </a:ext>
            </a:extLst>
          </p:cNvPr>
          <p:cNvSpPr txBox="1"/>
          <p:nvPr/>
        </p:nvSpPr>
        <p:spPr bwMode="auto">
          <a:xfrm>
            <a:off x="497541" y="359036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68" name="Textfeld 10">
            <a:extLst>
              <a:ext uri="{FF2B5EF4-FFF2-40B4-BE49-F238E27FC236}">
                <a16:creationId xmlns:a16="http://schemas.microsoft.com/office/drawing/2014/main" id="{162DE9AF-2E2D-BA4B-866D-055FF0F9A06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69" name="椭圆 68">
            <a:extLst>
              <a:ext uri="{FF2B5EF4-FFF2-40B4-BE49-F238E27FC236}">
                <a16:creationId xmlns:a16="http://schemas.microsoft.com/office/drawing/2014/main" id="{062E83E9-D93E-1048-9C00-18FC641F47CE}"/>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2</a:t>
            </a:r>
          </a:p>
        </p:txBody>
      </p:sp>
      <p:sp>
        <p:nvSpPr>
          <p:cNvPr id="170" name="iconfont-11899-5651488">
            <a:extLst>
              <a:ext uri="{FF2B5EF4-FFF2-40B4-BE49-F238E27FC236}">
                <a16:creationId xmlns:a16="http://schemas.microsoft.com/office/drawing/2014/main" id="{A40A40F5-4D78-FB42-9CAB-11DE2C807AAC}"/>
              </a:ext>
            </a:extLst>
          </p:cNvPr>
          <p:cNvSpPr>
            <a:spLocks noChangeAspect="1"/>
          </p:cNvSpPr>
          <p:nvPr/>
        </p:nvSpPr>
        <p:spPr>
          <a:xfrm>
            <a:off x="2381910" y="2852920"/>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iconfont-11899-5651488">
            <a:extLst>
              <a:ext uri="{FF2B5EF4-FFF2-40B4-BE49-F238E27FC236}">
                <a16:creationId xmlns:a16="http://schemas.microsoft.com/office/drawing/2014/main" id="{AFDA779F-07FB-8F48-BE67-28C28DEA3FCB}"/>
              </a:ext>
            </a:extLst>
          </p:cNvPr>
          <p:cNvSpPr>
            <a:spLocks noChangeAspect="1"/>
          </p:cNvSpPr>
          <p:nvPr/>
        </p:nvSpPr>
        <p:spPr>
          <a:xfrm>
            <a:off x="3691088" y="2827213"/>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文本框 72">
            <a:extLst>
              <a:ext uri="{FF2B5EF4-FFF2-40B4-BE49-F238E27FC236}">
                <a16:creationId xmlns:a16="http://schemas.microsoft.com/office/drawing/2014/main" id="{268F1B8C-BA95-9747-815B-9147DE9C522A}"/>
              </a:ext>
            </a:extLst>
          </p:cNvPr>
          <p:cNvSpPr txBox="1"/>
          <p:nvPr/>
        </p:nvSpPr>
        <p:spPr bwMode="auto">
          <a:xfrm>
            <a:off x="1547701" y="3990093"/>
            <a:ext cx="7636551" cy="41099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To simplify the model, we don’t consider ensemble learning </a:t>
            </a:r>
            <a:endParaRPr lang="en-GB" altLang="zh-CN" dirty="0">
              <a:solidFill>
                <a:prstClr val="black"/>
              </a:solidFill>
              <a:latin typeface="Arial" panose="020B0604020202020204" pitchFamily="34" charset="0"/>
              <a:cs typeface="Arial" panose="020B0604020202020204" pitchFamily="34" charset="0"/>
            </a:endParaRPr>
          </a:p>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  but </a:t>
            </a:r>
            <a:r>
              <a:rPr lang="en-GB" altLang="zh-CN" dirty="0">
                <a:solidFill>
                  <a:prstClr val="black"/>
                </a:solidFill>
                <a:latin typeface="Arial" panose="020B0604020202020204" pitchFamily="34" charset="0"/>
                <a:cs typeface="Arial" panose="020B0604020202020204" pitchFamily="34" charset="0"/>
              </a:rPr>
              <a:t>mainly </a:t>
            </a:r>
            <a:r>
              <a:rPr lang="en-GB" dirty="0">
                <a:solidFill>
                  <a:prstClr val="black"/>
                </a:solidFill>
                <a:latin typeface="Arial" panose="020B0604020202020204" pitchFamily="34" charset="0"/>
                <a:cs typeface="Arial" panose="020B0604020202020204" pitchFamily="34" charset="0"/>
              </a:rPr>
              <a:t>focus on transfer learning, namely DNN-TL model</a:t>
            </a:r>
          </a:p>
        </p:txBody>
      </p:sp>
    </p:spTree>
    <p:extLst>
      <p:ext uri="{BB962C8B-B14F-4D97-AF65-F5344CB8AC3E}">
        <p14:creationId xmlns:p14="http://schemas.microsoft.com/office/powerpoint/2010/main" val="433666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3283" y="2239612"/>
                <a:ext cx="66210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3283" y="2239612"/>
                <a:ext cx="66210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zh-CN" alt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7920315" y="2638649"/>
            <a:ext cx="192014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frozen weights</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17</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2</a:t>
            </a:r>
            <a:endParaRPr kumimoji="1" lang="zh-CN" altLang="en-US" dirty="0"/>
          </a:p>
        </p:txBody>
      </p:sp>
      <p:sp>
        <p:nvSpPr>
          <p:cNvPr id="2" name="文本框 1">
            <a:extLst>
              <a:ext uri="{FF2B5EF4-FFF2-40B4-BE49-F238E27FC236}">
                <a16:creationId xmlns:a16="http://schemas.microsoft.com/office/drawing/2014/main" id="{2F1A874A-9CB3-A147-9F83-C48A89429870}"/>
              </a:ext>
            </a:extLst>
          </p:cNvPr>
          <p:cNvSpPr txBox="1"/>
          <p:nvPr/>
        </p:nvSpPr>
        <p:spPr bwMode="auto">
          <a:xfrm>
            <a:off x="497541" y="359036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68" name="Textfeld 10">
            <a:extLst>
              <a:ext uri="{FF2B5EF4-FFF2-40B4-BE49-F238E27FC236}">
                <a16:creationId xmlns:a16="http://schemas.microsoft.com/office/drawing/2014/main" id="{162DE9AF-2E2D-BA4B-866D-055FF0F9A06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69" name="椭圆 68">
            <a:extLst>
              <a:ext uri="{FF2B5EF4-FFF2-40B4-BE49-F238E27FC236}">
                <a16:creationId xmlns:a16="http://schemas.microsoft.com/office/drawing/2014/main" id="{062E83E9-D93E-1048-9C00-18FC641F47CE}"/>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2</a:t>
            </a:r>
          </a:p>
        </p:txBody>
      </p:sp>
      <p:sp>
        <p:nvSpPr>
          <p:cNvPr id="170" name="iconfont-11899-5651488">
            <a:extLst>
              <a:ext uri="{FF2B5EF4-FFF2-40B4-BE49-F238E27FC236}">
                <a16:creationId xmlns:a16="http://schemas.microsoft.com/office/drawing/2014/main" id="{A40A40F5-4D78-FB42-9CAB-11DE2C807AAC}"/>
              </a:ext>
            </a:extLst>
          </p:cNvPr>
          <p:cNvSpPr>
            <a:spLocks noChangeAspect="1"/>
          </p:cNvSpPr>
          <p:nvPr/>
        </p:nvSpPr>
        <p:spPr>
          <a:xfrm>
            <a:off x="2381910" y="2852920"/>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iconfont-11899-5651488">
            <a:extLst>
              <a:ext uri="{FF2B5EF4-FFF2-40B4-BE49-F238E27FC236}">
                <a16:creationId xmlns:a16="http://schemas.microsoft.com/office/drawing/2014/main" id="{AFDA779F-07FB-8F48-BE67-28C28DEA3FCB}"/>
              </a:ext>
            </a:extLst>
          </p:cNvPr>
          <p:cNvSpPr>
            <a:spLocks noChangeAspect="1"/>
          </p:cNvSpPr>
          <p:nvPr/>
        </p:nvSpPr>
        <p:spPr>
          <a:xfrm>
            <a:off x="3691088" y="2827213"/>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圆角矩形 69">
            <a:extLst>
              <a:ext uri="{FF2B5EF4-FFF2-40B4-BE49-F238E27FC236}">
                <a16:creationId xmlns:a16="http://schemas.microsoft.com/office/drawing/2014/main" id="{9656213B-DBB0-5A44-825D-FC76639551C8}"/>
              </a:ext>
            </a:extLst>
          </p:cNvPr>
          <p:cNvSpPr/>
          <p:nvPr/>
        </p:nvSpPr>
        <p:spPr>
          <a:xfrm>
            <a:off x="3922806" y="3877185"/>
            <a:ext cx="2417141"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直线连接符 70">
            <a:extLst>
              <a:ext uri="{FF2B5EF4-FFF2-40B4-BE49-F238E27FC236}">
                <a16:creationId xmlns:a16="http://schemas.microsoft.com/office/drawing/2014/main" id="{659407A4-93FB-2E42-9298-EEC2B68E1C4C}"/>
              </a:ext>
            </a:extLst>
          </p:cNvPr>
          <p:cNvCxnSpPr>
            <a:cxnSpLocks/>
            <a:endCxn id="70" idx="0"/>
          </p:cNvCxnSpPr>
          <p:nvPr/>
        </p:nvCxnSpPr>
        <p:spPr>
          <a:xfrm>
            <a:off x="5103881" y="3483355"/>
            <a:ext cx="27496" cy="393830"/>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72" name="圆角矩形 71">
            <a:extLst>
              <a:ext uri="{FF2B5EF4-FFF2-40B4-BE49-F238E27FC236}">
                <a16:creationId xmlns:a16="http://schemas.microsoft.com/office/drawing/2014/main" id="{F85437EA-E09C-4B49-8047-F996760AC523}"/>
              </a:ext>
            </a:extLst>
          </p:cNvPr>
          <p:cNvSpPr/>
          <p:nvPr/>
        </p:nvSpPr>
        <p:spPr>
          <a:xfrm>
            <a:off x="4508850" y="2253319"/>
            <a:ext cx="1089856" cy="122901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文本框 72">
            <a:extLst>
              <a:ext uri="{FF2B5EF4-FFF2-40B4-BE49-F238E27FC236}">
                <a16:creationId xmlns:a16="http://schemas.microsoft.com/office/drawing/2014/main" id="{B63563D6-DA6A-174B-8FB8-3FF2F00BEDFD}"/>
              </a:ext>
            </a:extLst>
          </p:cNvPr>
          <p:cNvSpPr txBox="1"/>
          <p:nvPr/>
        </p:nvSpPr>
        <p:spPr bwMode="auto">
          <a:xfrm>
            <a:off x="3922806" y="4039188"/>
            <a:ext cx="2974464" cy="360050"/>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Random </a:t>
            </a:r>
            <a:r>
              <a:rPr lang="en-GB" altLang="zh-CN" dirty="0">
                <a:latin typeface="Arial" panose="020B0604020202020204" pitchFamily="34" charset="0"/>
              </a:rPr>
              <a:t>initialised</a:t>
            </a:r>
            <a:r>
              <a:rPr lang="en-GB" altLang="zh-CN" dirty="0">
                <a:solidFill>
                  <a:prstClr val="black"/>
                </a:solidFill>
                <a:latin typeface="Arial" panose="020B0604020202020204" pitchFamily="34" charset="0"/>
                <a:cs typeface="Arial" panose="020B0604020202020204" pitchFamily="34" charset="0"/>
              </a:rPr>
              <a:t> </a:t>
            </a:r>
          </a:p>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377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3283" y="2239612"/>
                <a:ext cx="66210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3283" y="2239612"/>
                <a:ext cx="66210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zh-CN" alt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7920315" y="2638649"/>
            <a:ext cx="192014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frozen weights</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17</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2</a:t>
            </a:r>
            <a:endParaRPr kumimoji="1" lang="zh-CN" altLang="en-US" dirty="0"/>
          </a:p>
        </p:txBody>
      </p:sp>
      <p:sp>
        <p:nvSpPr>
          <p:cNvPr id="2" name="文本框 1">
            <a:extLst>
              <a:ext uri="{FF2B5EF4-FFF2-40B4-BE49-F238E27FC236}">
                <a16:creationId xmlns:a16="http://schemas.microsoft.com/office/drawing/2014/main" id="{2F1A874A-9CB3-A147-9F83-C48A89429870}"/>
              </a:ext>
            </a:extLst>
          </p:cNvPr>
          <p:cNvSpPr txBox="1"/>
          <p:nvPr/>
        </p:nvSpPr>
        <p:spPr bwMode="auto">
          <a:xfrm>
            <a:off x="497541" y="359036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68" name="Textfeld 10">
            <a:extLst>
              <a:ext uri="{FF2B5EF4-FFF2-40B4-BE49-F238E27FC236}">
                <a16:creationId xmlns:a16="http://schemas.microsoft.com/office/drawing/2014/main" id="{162DE9AF-2E2D-BA4B-866D-055FF0F9A06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69" name="椭圆 68">
            <a:extLst>
              <a:ext uri="{FF2B5EF4-FFF2-40B4-BE49-F238E27FC236}">
                <a16:creationId xmlns:a16="http://schemas.microsoft.com/office/drawing/2014/main" id="{062E83E9-D93E-1048-9C00-18FC641F47CE}"/>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2</a:t>
            </a:r>
          </a:p>
        </p:txBody>
      </p:sp>
      <p:sp>
        <p:nvSpPr>
          <p:cNvPr id="170" name="iconfont-11899-5651488">
            <a:extLst>
              <a:ext uri="{FF2B5EF4-FFF2-40B4-BE49-F238E27FC236}">
                <a16:creationId xmlns:a16="http://schemas.microsoft.com/office/drawing/2014/main" id="{A40A40F5-4D78-FB42-9CAB-11DE2C807AAC}"/>
              </a:ext>
            </a:extLst>
          </p:cNvPr>
          <p:cNvSpPr>
            <a:spLocks noChangeAspect="1"/>
          </p:cNvSpPr>
          <p:nvPr/>
        </p:nvSpPr>
        <p:spPr>
          <a:xfrm>
            <a:off x="2381910" y="2852920"/>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1" name="iconfont-11899-5651488">
            <a:extLst>
              <a:ext uri="{FF2B5EF4-FFF2-40B4-BE49-F238E27FC236}">
                <a16:creationId xmlns:a16="http://schemas.microsoft.com/office/drawing/2014/main" id="{AFDA779F-07FB-8F48-BE67-28C28DEA3FCB}"/>
              </a:ext>
            </a:extLst>
          </p:cNvPr>
          <p:cNvSpPr>
            <a:spLocks noChangeAspect="1"/>
          </p:cNvSpPr>
          <p:nvPr/>
        </p:nvSpPr>
        <p:spPr>
          <a:xfrm>
            <a:off x="3691088" y="2827213"/>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2" name="文本框 171">
            <a:extLst>
              <a:ext uri="{FF2B5EF4-FFF2-40B4-BE49-F238E27FC236}">
                <a16:creationId xmlns:a16="http://schemas.microsoft.com/office/drawing/2014/main" id="{25955F0A-815E-5D41-B169-F6013598F9AB}"/>
              </a:ext>
            </a:extLst>
          </p:cNvPr>
          <p:cNvSpPr txBox="1"/>
          <p:nvPr/>
        </p:nvSpPr>
        <p:spPr bwMode="auto">
          <a:xfrm>
            <a:off x="1300896" y="3908529"/>
            <a:ext cx="5020294" cy="404604"/>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Two layers are copied from Base A</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Locked: weights are </a:t>
            </a:r>
            <a:r>
              <a:rPr lang="en-GB" b="1" dirty="0">
                <a:solidFill>
                  <a:prstClr val="black"/>
                </a:solidFill>
                <a:latin typeface="Arial" panose="020B0604020202020204" pitchFamily="34" charset="0"/>
                <a:cs typeface="Arial" panose="020B0604020202020204" pitchFamily="34" charset="0"/>
              </a:rPr>
              <a:t>not trainable </a:t>
            </a:r>
          </a:p>
        </p:txBody>
      </p:sp>
      <p:sp>
        <p:nvSpPr>
          <p:cNvPr id="173" name="圆角矩形 172">
            <a:extLst>
              <a:ext uri="{FF2B5EF4-FFF2-40B4-BE49-F238E27FC236}">
                <a16:creationId xmlns:a16="http://schemas.microsoft.com/office/drawing/2014/main" id="{23359456-B644-7A45-AE65-8ECD633D84F3}"/>
              </a:ext>
            </a:extLst>
          </p:cNvPr>
          <p:cNvSpPr/>
          <p:nvPr/>
        </p:nvSpPr>
        <p:spPr>
          <a:xfrm>
            <a:off x="1948986" y="2253319"/>
            <a:ext cx="2321338" cy="122901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圆角矩形 173">
            <a:extLst>
              <a:ext uri="{FF2B5EF4-FFF2-40B4-BE49-F238E27FC236}">
                <a16:creationId xmlns:a16="http://schemas.microsoft.com/office/drawing/2014/main" id="{3F789E49-4071-C842-B11A-EDD5A1FE104A}"/>
              </a:ext>
            </a:extLst>
          </p:cNvPr>
          <p:cNvSpPr/>
          <p:nvPr/>
        </p:nvSpPr>
        <p:spPr>
          <a:xfrm>
            <a:off x="1280490" y="3876166"/>
            <a:ext cx="3966959"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直线连接符 174">
            <a:extLst>
              <a:ext uri="{FF2B5EF4-FFF2-40B4-BE49-F238E27FC236}">
                <a16:creationId xmlns:a16="http://schemas.microsoft.com/office/drawing/2014/main" id="{B68A55D2-9776-4E49-8EE3-3DE58D5236F4}"/>
              </a:ext>
            </a:extLst>
          </p:cNvPr>
          <p:cNvCxnSpPr>
            <a:cxnSpLocks/>
            <a:stCxn id="173" idx="2"/>
            <a:endCxn id="174" idx="0"/>
          </p:cNvCxnSpPr>
          <p:nvPr/>
        </p:nvCxnSpPr>
        <p:spPr>
          <a:xfrm>
            <a:off x="3109655" y="3482336"/>
            <a:ext cx="154315" cy="393830"/>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95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3283" y="2239612"/>
                <a:ext cx="66210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3283" y="2239612"/>
                <a:ext cx="66210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zh-CN" alt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7920315" y="2638649"/>
            <a:ext cx="192014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fine tuning</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18</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3</a:t>
            </a:r>
            <a:endParaRPr kumimoji="1" lang="zh-CN" altLang="en-US" dirty="0"/>
          </a:p>
        </p:txBody>
      </p:sp>
      <p:sp>
        <p:nvSpPr>
          <p:cNvPr id="2" name="文本框 1">
            <a:extLst>
              <a:ext uri="{FF2B5EF4-FFF2-40B4-BE49-F238E27FC236}">
                <a16:creationId xmlns:a16="http://schemas.microsoft.com/office/drawing/2014/main" id="{2F1A874A-9CB3-A147-9F83-C48A89429870}"/>
              </a:ext>
            </a:extLst>
          </p:cNvPr>
          <p:cNvSpPr txBox="1"/>
          <p:nvPr/>
        </p:nvSpPr>
        <p:spPr bwMode="auto">
          <a:xfrm>
            <a:off x="497541" y="359036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68" name="Textfeld 10">
            <a:extLst>
              <a:ext uri="{FF2B5EF4-FFF2-40B4-BE49-F238E27FC236}">
                <a16:creationId xmlns:a16="http://schemas.microsoft.com/office/drawing/2014/main" id="{162DE9AF-2E2D-BA4B-866D-055FF0F9A06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69" name="椭圆 68">
            <a:extLst>
              <a:ext uri="{FF2B5EF4-FFF2-40B4-BE49-F238E27FC236}">
                <a16:creationId xmlns:a16="http://schemas.microsoft.com/office/drawing/2014/main" id="{062E83E9-D93E-1048-9C00-18FC641F47CE}"/>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3</a:t>
            </a:r>
          </a:p>
        </p:txBody>
      </p:sp>
      <p:sp>
        <p:nvSpPr>
          <p:cNvPr id="73" name="iconfont-1177-866248">
            <a:extLst>
              <a:ext uri="{FF2B5EF4-FFF2-40B4-BE49-F238E27FC236}">
                <a16:creationId xmlns:a16="http://schemas.microsoft.com/office/drawing/2014/main" id="{F788A0BE-47D6-BE4F-9AB5-1E3599F5F351}"/>
              </a:ext>
            </a:extLst>
          </p:cNvPr>
          <p:cNvSpPr>
            <a:spLocks noChangeAspect="1"/>
          </p:cNvSpPr>
          <p:nvPr/>
        </p:nvSpPr>
        <p:spPr>
          <a:xfrm>
            <a:off x="2373433" y="2813728"/>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iconfont-1177-866248">
            <a:extLst>
              <a:ext uri="{FF2B5EF4-FFF2-40B4-BE49-F238E27FC236}">
                <a16:creationId xmlns:a16="http://schemas.microsoft.com/office/drawing/2014/main" id="{E160A5A7-19D4-0B48-B66C-D9436358ABD2}"/>
              </a:ext>
            </a:extLst>
          </p:cNvPr>
          <p:cNvSpPr>
            <a:spLocks noChangeAspect="1"/>
          </p:cNvSpPr>
          <p:nvPr/>
        </p:nvSpPr>
        <p:spPr>
          <a:xfrm>
            <a:off x="3694512" y="2813728"/>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68835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7" name="直线箭头连接符 126">
            <a:extLst>
              <a:ext uri="{FF2B5EF4-FFF2-40B4-BE49-F238E27FC236}">
                <a16:creationId xmlns:a16="http://schemas.microsoft.com/office/drawing/2014/main" id="{4BEE74BF-3784-9746-996A-ED48985E2198}"/>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直线箭头连接符 127">
            <a:extLst>
              <a:ext uri="{FF2B5EF4-FFF2-40B4-BE49-F238E27FC236}">
                <a16:creationId xmlns:a16="http://schemas.microsoft.com/office/drawing/2014/main" id="{F5DF321D-E49D-2F43-B177-4F811CA707E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直线箭头连接符 128">
            <a:extLst>
              <a:ext uri="{FF2B5EF4-FFF2-40B4-BE49-F238E27FC236}">
                <a16:creationId xmlns:a16="http://schemas.microsoft.com/office/drawing/2014/main" id="{6FBD3BB2-A9D2-B646-87EA-43C8E68F0ED5}"/>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6" name="组合 45">
            <a:extLst>
              <a:ext uri="{FF2B5EF4-FFF2-40B4-BE49-F238E27FC236}">
                <a16:creationId xmlns:a16="http://schemas.microsoft.com/office/drawing/2014/main" id="{91C7BD99-1FBB-9047-93C2-B10B017DB416}"/>
              </a:ext>
            </a:extLst>
          </p:cNvPr>
          <p:cNvGrpSpPr/>
          <p:nvPr/>
        </p:nvGrpSpPr>
        <p:grpSpPr>
          <a:xfrm>
            <a:off x="1590893" y="2472486"/>
            <a:ext cx="172048" cy="956514"/>
            <a:chOff x="644346" y="990019"/>
            <a:chExt cx="840225" cy="4671291"/>
          </a:xfrm>
        </p:grpSpPr>
        <p:sp>
          <p:nvSpPr>
            <p:cNvPr id="14" name="圆柱体 13">
              <a:extLst>
                <a:ext uri="{FF2B5EF4-FFF2-40B4-BE49-F238E27FC236}">
                  <a16:creationId xmlns:a16="http://schemas.microsoft.com/office/drawing/2014/main" id="{F69FF2DC-E8EC-9541-A6A6-23D9F84AD114}"/>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5" name="椭圆 14">
              <a:extLst>
                <a:ext uri="{FF2B5EF4-FFF2-40B4-BE49-F238E27FC236}">
                  <a16:creationId xmlns:a16="http://schemas.microsoft.com/office/drawing/2014/main" id="{B784DD32-07C0-A748-B204-D58BCD4B05A0}"/>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6A30FCF7-1B34-9F44-9584-04566A2A3CF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椭圆 16">
              <a:extLst>
                <a:ext uri="{FF2B5EF4-FFF2-40B4-BE49-F238E27FC236}">
                  <a16:creationId xmlns:a16="http://schemas.microsoft.com/office/drawing/2014/main" id="{0EE217C7-2AA8-364F-BC35-9DCBDAE9E7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FD1FAD24-7C6A-444F-8C75-1B2F3FE446E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782B6791-3906-5B44-8173-100CAA98D93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57058D35-FF5A-2D40-8BAF-D090BFFC209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5" name="圆角矩形 114">
            <a:extLst>
              <a:ext uri="{FF2B5EF4-FFF2-40B4-BE49-F238E27FC236}">
                <a16:creationId xmlns:a16="http://schemas.microsoft.com/office/drawing/2014/main" id="{0C75B525-BE05-7E4C-BD8F-4962B54C4307}"/>
              </a:ext>
            </a:extLst>
          </p:cNvPr>
          <p:cNvSpPr/>
          <p:nvPr/>
        </p:nvSpPr>
        <p:spPr>
          <a:xfrm>
            <a:off x="2337680"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圆角矩形 115">
            <a:extLst>
              <a:ext uri="{FF2B5EF4-FFF2-40B4-BE49-F238E27FC236}">
                <a16:creationId xmlns:a16="http://schemas.microsoft.com/office/drawing/2014/main" id="{A66C7121-EFBE-4840-9926-DD690F5816C4}"/>
              </a:ext>
            </a:extLst>
          </p:cNvPr>
          <p:cNvSpPr/>
          <p:nvPr/>
        </p:nvSpPr>
        <p:spPr>
          <a:xfrm>
            <a:off x="3659934" y="2617424"/>
            <a:ext cx="216030" cy="677029"/>
          </a:xfrm>
          <a:prstGeom prst="roundRect">
            <a:avLst/>
          </a:prstGeom>
          <a:solidFill>
            <a:srgbClr val="00AD5C"/>
          </a:solidFill>
          <a:ln>
            <a:solidFill>
              <a:srgbClr val="037D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圆角矩形 116">
            <a:extLst>
              <a:ext uri="{FF2B5EF4-FFF2-40B4-BE49-F238E27FC236}">
                <a16:creationId xmlns:a16="http://schemas.microsoft.com/office/drawing/2014/main" id="{5BACBA48-674B-7641-9874-A2064633A956}"/>
              </a:ext>
            </a:extLst>
          </p:cNvPr>
          <p:cNvSpPr/>
          <p:nvPr/>
        </p:nvSpPr>
        <p:spPr>
          <a:xfrm>
            <a:off x="4930083" y="2617424"/>
            <a:ext cx="216030" cy="677029"/>
          </a:xfrm>
          <a:prstGeom prst="roundRect">
            <a:avLst/>
          </a:prstGeom>
          <a:solidFill>
            <a:schemeClr val="bg1"/>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8" name="组合 117">
            <a:extLst>
              <a:ext uri="{FF2B5EF4-FFF2-40B4-BE49-F238E27FC236}">
                <a16:creationId xmlns:a16="http://schemas.microsoft.com/office/drawing/2014/main" id="{1C473009-C3C5-3947-8B93-D6D6D6EBD9FF}"/>
              </a:ext>
            </a:extLst>
          </p:cNvPr>
          <p:cNvGrpSpPr/>
          <p:nvPr/>
        </p:nvGrpSpPr>
        <p:grpSpPr>
          <a:xfrm>
            <a:off x="5727551" y="2563317"/>
            <a:ext cx="172048" cy="848301"/>
            <a:chOff x="644346" y="1518490"/>
            <a:chExt cx="840225" cy="4142815"/>
          </a:xfrm>
        </p:grpSpPr>
        <p:sp>
          <p:nvSpPr>
            <p:cNvPr id="119" name="圆柱体 118">
              <a:extLst>
                <a:ext uri="{FF2B5EF4-FFF2-40B4-BE49-F238E27FC236}">
                  <a16:creationId xmlns:a16="http://schemas.microsoft.com/office/drawing/2014/main" id="{572773AA-BB47-844E-BF87-1AAC090EF42A}"/>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0" name="椭圆 119">
              <a:extLst>
                <a:ext uri="{FF2B5EF4-FFF2-40B4-BE49-F238E27FC236}">
                  <a16:creationId xmlns:a16="http://schemas.microsoft.com/office/drawing/2014/main" id="{27A6E586-AF01-F248-8920-DCEEF032F0A0}"/>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a:extLst>
                <a:ext uri="{FF2B5EF4-FFF2-40B4-BE49-F238E27FC236}">
                  <a16:creationId xmlns:a16="http://schemas.microsoft.com/office/drawing/2014/main" id="{58DAE571-7510-A348-BDEE-E8B6877DC75D}"/>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a:extLst>
                <a:ext uri="{FF2B5EF4-FFF2-40B4-BE49-F238E27FC236}">
                  <a16:creationId xmlns:a16="http://schemas.microsoft.com/office/drawing/2014/main" id="{F02D7293-F6C9-1743-B1B0-D1A0BC48377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a:extLst>
                <a:ext uri="{FF2B5EF4-FFF2-40B4-BE49-F238E27FC236}">
                  <a16:creationId xmlns:a16="http://schemas.microsoft.com/office/drawing/2014/main" id="{B9DF946D-3223-9C4F-88AD-C581F486A5E2}"/>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9FDF7B81-ADFE-3A4F-8188-7D7B631083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5" name="矩形 124">
            <a:extLst>
              <a:ext uri="{FF2B5EF4-FFF2-40B4-BE49-F238E27FC236}">
                <a16:creationId xmlns:a16="http://schemas.microsoft.com/office/drawing/2014/main" id="{5B9BED97-A93C-9445-8AF0-0399DECF441A}"/>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A3EDEC78-4011-BF46-8267-34E1719F47F0}"/>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98" name="矩形 197">
            <a:extLst>
              <a:ext uri="{FF2B5EF4-FFF2-40B4-BE49-F238E27FC236}">
                <a16:creationId xmlns:a16="http://schemas.microsoft.com/office/drawing/2014/main" id="{1858FB91-2195-9C41-B73B-AC09354DDEC3}"/>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99" name="矩形 198">
            <a:extLst>
              <a:ext uri="{FF2B5EF4-FFF2-40B4-BE49-F238E27FC236}">
                <a16:creationId xmlns:a16="http://schemas.microsoft.com/office/drawing/2014/main" id="{D4F89458-1EB6-9B42-AB7F-CD9C038B6C7B}"/>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5" name="组合 224">
            <a:extLst>
              <a:ext uri="{FF2B5EF4-FFF2-40B4-BE49-F238E27FC236}">
                <a16:creationId xmlns:a16="http://schemas.microsoft.com/office/drawing/2014/main" id="{DF48E4B4-1656-1D41-91EC-A1771EF5C1FB}"/>
              </a:ext>
            </a:extLst>
          </p:cNvPr>
          <p:cNvGrpSpPr/>
          <p:nvPr/>
        </p:nvGrpSpPr>
        <p:grpSpPr>
          <a:xfrm>
            <a:off x="1590893" y="893293"/>
            <a:ext cx="4304646" cy="1256345"/>
            <a:chOff x="1590893" y="893293"/>
            <a:chExt cx="4304646" cy="1256345"/>
          </a:xfrm>
        </p:grpSpPr>
        <p:cxnSp>
          <p:nvCxnSpPr>
            <p:cNvPr id="112" name="直线箭头连接符 111">
              <a:extLst>
                <a:ext uri="{FF2B5EF4-FFF2-40B4-BE49-F238E27FC236}">
                  <a16:creationId xmlns:a16="http://schemas.microsoft.com/office/drawing/2014/main" id="{0D66FAF9-AC2F-F043-9D11-C5ABD5EC794E}"/>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线箭头连接符 112">
              <a:extLst>
                <a:ext uri="{FF2B5EF4-FFF2-40B4-BE49-F238E27FC236}">
                  <a16:creationId xmlns:a16="http://schemas.microsoft.com/office/drawing/2014/main" id="{56AADDD1-304B-B348-BDF3-12CBD838B619}"/>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线箭头连接符 113">
              <a:extLst>
                <a:ext uri="{FF2B5EF4-FFF2-40B4-BE49-F238E27FC236}">
                  <a16:creationId xmlns:a16="http://schemas.microsoft.com/office/drawing/2014/main" id="{00CF9BB1-5A50-7D4C-A97D-F24046DE15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5" name="组合 54">
              <a:extLst>
                <a:ext uri="{FF2B5EF4-FFF2-40B4-BE49-F238E27FC236}">
                  <a16:creationId xmlns:a16="http://schemas.microsoft.com/office/drawing/2014/main" id="{002D0ED5-6DF1-C742-A660-69EDD2E8B269}"/>
                </a:ext>
              </a:extLst>
            </p:cNvPr>
            <p:cNvGrpSpPr/>
            <p:nvPr/>
          </p:nvGrpSpPr>
          <p:grpSpPr>
            <a:xfrm>
              <a:off x="1590893" y="1193124"/>
              <a:ext cx="172048" cy="956514"/>
              <a:chOff x="644346" y="990019"/>
              <a:chExt cx="840225" cy="4671291"/>
            </a:xfrm>
          </p:grpSpPr>
          <p:sp>
            <p:nvSpPr>
              <p:cNvPr id="56" name="圆柱体 55">
                <a:extLst>
                  <a:ext uri="{FF2B5EF4-FFF2-40B4-BE49-F238E27FC236}">
                    <a16:creationId xmlns:a16="http://schemas.microsoft.com/office/drawing/2014/main" id="{FA6DC260-53C0-5645-A018-10DDE58105C3}"/>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57" name="椭圆 56">
                <a:extLst>
                  <a:ext uri="{FF2B5EF4-FFF2-40B4-BE49-F238E27FC236}">
                    <a16:creationId xmlns:a16="http://schemas.microsoft.com/office/drawing/2014/main" id="{5AC4A5A0-B143-DE48-9970-B37E23897B9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834C7AA-0C43-714C-A575-553C621390EC}"/>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CE071659-385D-0C4A-BA93-EEDE985C5E0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8392CF39-1432-294B-826E-7BF8E8D9AE0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7CDA8327-8E59-FD4F-82F1-29BF07A300F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9D049738-791A-994F-94F1-E89E87957628}"/>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5" name="圆角矩形 94">
              <a:extLst>
                <a:ext uri="{FF2B5EF4-FFF2-40B4-BE49-F238E27FC236}">
                  <a16:creationId xmlns:a16="http://schemas.microsoft.com/office/drawing/2014/main" id="{60C32E48-6160-0648-B458-6A71730CEBD1}"/>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圆角矩形 95">
              <a:extLst>
                <a:ext uri="{FF2B5EF4-FFF2-40B4-BE49-F238E27FC236}">
                  <a16:creationId xmlns:a16="http://schemas.microsoft.com/office/drawing/2014/main" id="{840FE395-43B1-AC43-8201-ED2E5A3297F5}"/>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圆角矩形 96">
              <a:extLst>
                <a:ext uri="{FF2B5EF4-FFF2-40B4-BE49-F238E27FC236}">
                  <a16:creationId xmlns:a16="http://schemas.microsoft.com/office/drawing/2014/main" id="{B5F0CDC3-AA41-074D-9CDA-DA23B1764F00}"/>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8" name="组合 97">
              <a:extLst>
                <a:ext uri="{FF2B5EF4-FFF2-40B4-BE49-F238E27FC236}">
                  <a16:creationId xmlns:a16="http://schemas.microsoft.com/office/drawing/2014/main" id="{C631A685-9957-6045-8984-F15C5C479649}"/>
                </a:ext>
              </a:extLst>
            </p:cNvPr>
            <p:cNvGrpSpPr/>
            <p:nvPr/>
          </p:nvGrpSpPr>
          <p:grpSpPr>
            <a:xfrm>
              <a:off x="5723491" y="1247230"/>
              <a:ext cx="172048" cy="848301"/>
              <a:chOff x="644346" y="1518490"/>
              <a:chExt cx="840225" cy="4142815"/>
            </a:xfrm>
          </p:grpSpPr>
          <p:sp>
            <p:nvSpPr>
              <p:cNvPr id="99" name="圆柱体 98">
                <a:extLst>
                  <a:ext uri="{FF2B5EF4-FFF2-40B4-BE49-F238E27FC236}">
                    <a16:creationId xmlns:a16="http://schemas.microsoft.com/office/drawing/2014/main" id="{14DFC3A7-59A9-424B-A951-566A7038AA79}"/>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01" name="椭圆 100">
                <a:extLst>
                  <a:ext uri="{FF2B5EF4-FFF2-40B4-BE49-F238E27FC236}">
                    <a16:creationId xmlns:a16="http://schemas.microsoft.com/office/drawing/2014/main" id="{34197AB2-2B0C-F845-A5B0-35DF6C280A89}"/>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00D516BE-3DA2-A04D-A83F-5EC4F2FCBAFB}"/>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a:extLst>
                  <a:ext uri="{FF2B5EF4-FFF2-40B4-BE49-F238E27FC236}">
                    <a16:creationId xmlns:a16="http://schemas.microsoft.com/office/drawing/2014/main" id="{165FE9CD-C314-764C-AE60-D0AF429424FD}"/>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17607883-B161-F44C-987F-27C7E681A04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a:extLst>
                  <a:ext uri="{FF2B5EF4-FFF2-40B4-BE49-F238E27FC236}">
                    <a16:creationId xmlns:a16="http://schemas.microsoft.com/office/drawing/2014/main" id="{37DF725A-9CE6-584E-BE0A-0EAC96CFB4FC}"/>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8" name="矩形 107">
              <a:extLst>
                <a:ext uri="{FF2B5EF4-FFF2-40B4-BE49-F238E27FC236}">
                  <a16:creationId xmlns:a16="http://schemas.microsoft.com/office/drawing/2014/main" id="{4B997E91-EAD3-914B-83C9-AEA3362EA5E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66537344-902B-F64D-B3CF-443D968600C4}"/>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02" name="矩形 201">
                  <a:extLst>
                    <a:ext uri="{FF2B5EF4-FFF2-40B4-BE49-F238E27FC236}">
                      <a16:creationId xmlns:a16="http://schemas.microsoft.com/office/drawing/2014/main" id="{88CCFD99-EFD7-BB4B-B5DB-9150CAEBA10C}"/>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矩形 202">
                  <a:extLst>
                    <a:ext uri="{FF2B5EF4-FFF2-40B4-BE49-F238E27FC236}">
                      <a16:creationId xmlns:a16="http://schemas.microsoft.com/office/drawing/2014/main" id="{5F2662D6-D267-A846-87EA-E5528C15AFE9}"/>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矩形 203">
                  <a:extLst>
                    <a:ext uri="{FF2B5EF4-FFF2-40B4-BE49-F238E27FC236}">
                      <a16:creationId xmlns:a16="http://schemas.microsoft.com/office/drawing/2014/main" id="{188C621E-B756-C243-8428-E9C35239ED6A}"/>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5" name="矩形 204">
                <a:extLst>
                  <a:ext uri="{FF2B5EF4-FFF2-40B4-BE49-F238E27FC236}">
                    <a16:creationId xmlns:a16="http://schemas.microsoft.com/office/drawing/2014/main" id="{D9132D1C-D58C-BD49-8D76-F26915EDECF0}"/>
                  </a:ext>
                </a:extLst>
              </p:cNvPr>
              <p:cNvSpPr/>
              <p:nvPr/>
            </p:nvSpPr>
            <p:spPr>
              <a:xfrm>
                <a:off x="2183283" y="2239612"/>
                <a:ext cx="66210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5" name="矩形 204">
                <a:extLst>
                  <a:ext uri="{FF2B5EF4-FFF2-40B4-BE49-F238E27FC236}">
                    <a16:creationId xmlns:a16="http://schemas.microsoft.com/office/drawing/2014/main" id="{D9132D1C-D58C-BD49-8D76-F26915EDECF0}"/>
                  </a:ext>
                </a:extLst>
              </p:cNvPr>
              <p:cNvSpPr>
                <a:spLocks noRot="1" noChangeAspect="1" noMove="1" noResize="1" noEditPoints="1" noAdjustHandles="1" noChangeArrowheads="1" noChangeShapeType="1" noTextEdit="1"/>
              </p:cNvSpPr>
              <p:nvPr/>
            </p:nvSpPr>
            <p:spPr>
              <a:xfrm>
                <a:off x="2183283" y="2239612"/>
                <a:ext cx="662104"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矩形 205">
                <a:extLst>
                  <a:ext uri="{FF2B5EF4-FFF2-40B4-BE49-F238E27FC236}">
                    <a16:creationId xmlns:a16="http://schemas.microsoft.com/office/drawing/2014/main" id="{EE9AF22D-EB29-9247-A3DF-3BB863607974}"/>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6" name="矩形 205">
                <a:extLst>
                  <a:ext uri="{FF2B5EF4-FFF2-40B4-BE49-F238E27FC236}">
                    <a16:creationId xmlns:a16="http://schemas.microsoft.com/office/drawing/2014/main" id="{EE9AF22D-EB29-9247-A3DF-3BB863607974}"/>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7"/>
                <a:stretch>
                  <a:fillRect/>
                </a:stretch>
              </a:blipFill>
            </p:spPr>
            <p:txBody>
              <a:bodyPr/>
              <a:lstStyle/>
              <a:p>
                <a:r>
                  <a:rPr lang="zh-CN" altLang="en-US">
                    <a:noFill/>
                  </a:rPr>
                  <a:t> </a:t>
                </a:r>
              </a:p>
            </p:txBody>
          </p:sp>
        </mc:Fallback>
      </mc:AlternateContent>
      <p:sp>
        <p:nvSpPr>
          <p:cNvPr id="214" name="矩形 213">
            <a:extLst>
              <a:ext uri="{FF2B5EF4-FFF2-40B4-BE49-F238E27FC236}">
                <a16:creationId xmlns:a16="http://schemas.microsoft.com/office/drawing/2014/main" id="{57531E04-1941-F84A-82B0-FFF42AA56238}"/>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15" name="矩形 214">
            <a:extLst>
              <a:ext uri="{FF2B5EF4-FFF2-40B4-BE49-F238E27FC236}">
                <a16:creationId xmlns:a16="http://schemas.microsoft.com/office/drawing/2014/main" id="{D899DE2A-F7EB-474D-98EE-995D205447F7}"/>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a:cxnSpLocks/>
          </p:cNvCxnSpPr>
          <p:nvPr/>
        </p:nvCxnSpPr>
        <p:spPr>
          <a:xfrm>
            <a:off x="7545360" y="1237465"/>
            <a:ext cx="0" cy="2174153"/>
          </a:xfrm>
          <a:prstGeom prst="line">
            <a:avLst/>
          </a:prstGeom>
          <a:ln w="25400"/>
        </p:spPr>
        <p:style>
          <a:lnRef idx="1">
            <a:schemeClr val="dk1"/>
          </a:lnRef>
          <a:fillRef idx="0">
            <a:schemeClr val="dk1"/>
          </a:fillRef>
          <a:effectRef idx="0">
            <a:schemeClr val="dk1"/>
          </a:effectRef>
          <a:fontRef idx="minor">
            <a:schemeClr val="tx1"/>
          </a:fontRef>
        </p:style>
      </p:cxnSp>
      <p:sp>
        <p:nvSpPr>
          <p:cNvPr id="220" name="矩形 219">
            <a:extLst>
              <a:ext uri="{FF2B5EF4-FFF2-40B4-BE49-F238E27FC236}">
                <a16:creationId xmlns:a16="http://schemas.microsoft.com/office/drawing/2014/main" id="{E3FC639D-790A-AF43-A24F-E22E931AC3F8}"/>
              </a:ext>
            </a:extLst>
          </p:cNvPr>
          <p:cNvSpPr/>
          <p:nvPr/>
        </p:nvSpPr>
        <p:spPr>
          <a:xfrm>
            <a:off x="8150477"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21" name="矩形 220">
            <a:extLst>
              <a:ext uri="{FF2B5EF4-FFF2-40B4-BE49-F238E27FC236}">
                <a16:creationId xmlns:a16="http://schemas.microsoft.com/office/drawing/2014/main" id="{3A33C539-4C88-DC43-947F-F7F5EAEFC6A6}"/>
              </a:ext>
            </a:extLst>
          </p:cNvPr>
          <p:cNvSpPr/>
          <p:nvPr/>
        </p:nvSpPr>
        <p:spPr>
          <a:xfrm>
            <a:off x="7920315" y="2638649"/>
            <a:ext cx="192014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fine tuning</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18</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scenario 3</a:t>
            </a:r>
            <a:endParaRPr kumimoji="1" lang="zh-CN" altLang="en-US" dirty="0"/>
          </a:p>
        </p:txBody>
      </p:sp>
      <p:sp>
        <p:nvSpPr>
          <p:cNvPr id="2" name="文本框 1">
            <a:extLst>
              <a:ext uri="{FF2B5EF4-FFF2-40B4-BE49-F238E27FC236}">
                <a16:creationId xmlns:a16="http://schemas.microsoft.com/office/drawing/2014/main" id="{2F1A874A-9CB3-A147-9F83-C48A89429870}"/>
              </a:ext>
            </a:extLst>
          </p:cNvPr>
          <p:cNvSpPr txBox="1"/>
          <p:nvPr/>
        </p:nvSpPr>
        <p:spPr bwMode="auto">
          <a:xfrm>
            <a:off x="497541" y="359036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68" name="Textfeld 10">
            <a:extLst>
              <a:ext uri="{FF2B5EF4-FFF2-40B4-BE49-F238E27FC236}">
                <a16:creationId xmlns:a16="http://schemas.microsoft.com/office/drawing/2014/main" id="{162DE9AF-2E2D-BA4B-866D-055FF0F9A06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69" name="椭圆 68">
            <a:extLst>
              <a:ext uri="{FF2B5EF4-FFF2-40B4-BE49-F238E27FC236}">
                <a16:creationId xmlns:a16="http://schemas.microsoft.com/office/drawing/2014/main" id="{062E83E9-D93E-1048-9C00-18FC641F47CE}"/>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3</a:t>
            </a:r>
          </a:p>
        </p:txBody>
      </p:sp>
      <p:sp>
        <p:nvSpPr>
          <p:cNvPr id="172" name="文本框 171">
            <a:extLst>
              <a:ext uri="{FF2B5EF4-FFF2-40B4-BE49-F238E27FC236}">
                <a16:creationId xmlns:a16="http://schemas.microsoft.com/office/drawing/2014/main" id="{25955F0A-815E-5D41-B169-F6013598F9AB}"/>
              </a:ext>
            </a:extLst>
          </p:cNvPr>
          <p:cNvSpPr txBox="1"/>
          <p:nvPr/>
        </p:nvSpPr>
        <p:spPr bwMode="auto">
          <a:xfrm>
            <a:off x="1300896" y="3908529"/>
            <a:ext cx="5020294" cy="404604"/>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Two layers are copied from Base A</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Unlocked: weights are </a:t>
            </a:r>
            <a:r>
              <a:rPr lang="en-GB" b="1" dirty="0">
                <a:solidFill>
                  <a:prstClr val="black"/>
                </a:solidFill>
                <a:latin typeface="Arial" panose="020B0604020202020204" pitchFamily="34" charset="0"/>
                <a:cs typeface="Arial" panose="020B0604020202020204" pitchFamily="34" charset="0"/>
              </a:rPr>
              <a:t>trainable</a:t>
            </a:r>
            <a:r>
              <a:rPr lang="en-GB" dirty="0">
                <a:solidFill>
                  <a:prstClr val="black"/>
                </a:solidFill>
                <a:latin typeface="Arial" panose="020B0604020202020204" pitchFamily="34" charset="0"/>
                <a:cs typeface="Arial" panose="020B0604020202020204" pitchFamily="34" charset="0"/>
              </a:rPr>
              <a:t> </a:t>
            </a:r>
          </a:p>
        </p:txBody>
      </p:sp>
      <p:sp>
        <p:nvSpPr>
          <p:cNvPr id="173" name="圆角矩形 172">
            <a:extLst>
              <a:ext uri="{FF2B5EF4-FFF2-40B4-BE49-F238E27FC236}">
                <a16:creationId xmlns:a16="http://schemas.microsoft.com/office/drawing/2014/main" id="{23359456-B644-7A45-AE65-8ECD633D84F3}"/>
              </a:ext>
            </a:extLst>
          </p:cNvPr>
          <p:cNvSpPr/>
          <p:nvPr/>
        </p:nvSpPr>
        <p:spPr>
          <a:xfrm>
            <a:off x="1948986" y="2253319"/>
            <a:ext cx="2321338" cy="122901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圆角矩形 173">
            <a:extLst>
              <a:ext uri="{FF2B5EF4-FFF2-40B4-BE49-F238E27FC236}">
                <a16:creationId xmlns:a16="http://schemas.microsoft.com/office/drawing/2014/main" id="{3F789E49-4071-C842-B11A-EDD5A1FE104A}"/>
              </a:ext>
            </a:extLst>
          </p:cNvPr>
          <p:cNvSpPr/>
          <p:nvPr/>
        </p:nvSpPr>
        <p:spPr>
          <a:xfrm>
            <a:off x="1280490" y="3876166"/>
            <a:ext cx="3966959" cy="7191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5" name="直线连接符 174">
            <a:extLst>
              <a:ext uri="{FF2B5EF4-FFF2-40B4-BE49-F238E27FC236}">
                <a16:creationId xmlns:a16="http://schemas.microsoft.com/office/drawing/2014/main" id="{B68A55D2-9776-4E49-8EE3-3DE58D5236F4}"/>
              </a:ext>
            </a:extLst>
          </p:cNvPr>
          <p:cNvCxnSpPr>
            <a:cxnSpLocks/>
            <a:stCxn id="173" idx="2"/>
            <a:endCxn id="174" idx="0"/>
          </p:cNvCxnSpPr>
          <p:nvPr/>
        </p:nvCxnSpPr>
        <p:spPr>
          <a:xfrm>
            <a:off x="3109655" y="3482336"/>
            <a:ext cx="154315" cy="393830"/>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
        <p:nvSpPr>
          <p:cNvPr id="73" name="iconfont-1177-866248">
            <a:extLst>
              <a:ext uri="{FF2B5EF4-FFF2-40B4-BE49-F238E27FC236}">
                <a16:creationId xmlns:a16="http://schemas.microsoft.com/office/drawing/2014/main" id="{F788A0BE-47D6-BE4F-9AB5-1E3599F5F351}"/>
              </a:ext>
            </a:extLst>
          </p:cNvPr>
          <p:cNvSpPr>
            <a:spLocks noChangeAspect="1"/>
          </p:cNvSpPr>
          <p:nvPr/>
        </p:nvSpPr>
        <p:spPr>
          <a:xfrm>
            <a:off x="2373433" y="2813728"/>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iconfont-1177-866248">
            <a:extLst>
              <a:ext uri="{FF2B5EF4-FFF2-40B4-BE49-F238E27FC236}">
                <a16:creationId xmlns:a16="http://schemas.microsoft.com/office/drawing/2014/main" id="{E160A5A7-19D4-0B48-B66C-D9436358ABD2}"/>
              </a:ext>
            </a:extLst>
          </p:cNvPr>
          <p:cNvSpPr>
            <a:spLocks noChangeAspect="1"/>
          </p:cNvSpPr>
          <p:nvPr/>
        </p:nvSpPr>
        <p:spPr>
          <a:xfrm>
            <a:off x="3694512" y="2813728"/>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3852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59E6D-94A5-E941-954D-844182EE6802}"/>
              </a:ext>
            </a:extLst>
          </p:cNvPr>
          <p:cNvSpPr>
            <a:spLocks noGrp="1"/>
          </p:cNvSpPr>
          <p:nvPr>
            <p:ph type="title"/>
          </p:nvPr>
        </p:nvSpPr>
        <p:spPr/>
        <p:txBody>
          <a:bodyPr/>
          <a:lstStyle/>
          <a:p>
            <a:pPr marL="0" hangingPunct="0">
              <a:lnSpc>
                <a:spcPct val="99166"/>
              </a:lnSpc>
            </a:pPr>
            <a:r>
              <a:rPr lang="en-US" altLang="zh-CN" dirty="0">
                <a:solidFill>
                  <a:srgbClr val="00AB5A"/>
                </a:solidFill>
                <a:ea typeface="Arial"/>
              </a:rPr>
              <a:t>Motivation of applying transfer learning in</a:t>
            </a:r>
            <a:r>
              <a:rPr lang="en-US" altLang="zh-CN" dirty="0">
                <a:solidFill>
                  <a:srgbClr val="00AB5A"/>
                </a:solidFill>
                <a:cs typeface="Arial"/>
              </a:rPr>
              <a:t> </a:t>
            </a:r>
            <a:r>
              <a:rPr lang="en-US" altLang="zh-CN" dirty="0">
                <a:solidFill>
                  <a:srgbClr val="00AB5A"/>
                </a:solidFill>
                <a:ea typeface="Arial"/>
              </a:rPr>
              <a:t>injection</a:t>
            </a:r>
            <a:r>
              <a:rPr lang="en-US" altLang="zh-CN" spc="-85" dirty="0">
                <a:solidFill>
                  <a:srgbClr val="00AB5A"/>
                </a:solidFill>
                <a:cs typeface="Arial"/>
              </a:rPr>
              <a:t> </a:t>
            </a:r>
            <a:r>
              <a:rPr lang="en-US" altLang="zh-CN" dirty="0">
                <a:solidFill>
                  <a:srgbClr val="00AB5A"/>
                </a:solidFill>
                <a:ea typeface="Arial"/>
              </a:rPr>
              <a:t>molding</a:t>
            </a:r>
            <a:r>
              <a:rPr lang="en-US" altLang="zh-CN" dirty="0">
                <a:solidFill>
                  <a:srgbClr val="00AB5A"/>
                </a:solidFill>
                <a:cs typeface="Arial"/>
              </a:rPr>
              <a:t> </a:t>
            </a:r>
            <a:br>
              <a:rPr lang="en-US" altLang="zh-CN" sz="1800" dirty="0">
                <a:solidFill>
                  <a:srgbClr val="00AB5A"/>
                </a:solidFill>
                <a:ea typeface="Arial"/>
              </a:rPr>
            </a:br>
            <a:r>
              <a:rPr lang="en-US" altLang="zh-CN" sz="1800" dirty="0">
                <a:solidFill>
                  <a:srgbClr val="00AB5A"/>
                </a:solidFill>
                <a:ea typeface="Arial"/>
              </a:rPr>
              <a:t>Conventional</a:t>
            </a:r>
            <a:r>
              <a:rPr lang="en-US" altLang="zh-CN" sz="1800" dirty="0">
                <a:solidFill>
                  <a:srgbClr val="00AB5A"/>
                </a:solidFill>
                <a:cs typeface="Arial"/>
              </a:rPr>
              <a:t> </a:t>
            </a:r>
            <a:r>
              <a:rPr lang="en-US" altLang="zh-CN" sz="1800" dirty="0">
                <a:solidFill>
                  <a:srgbClr val="00AB5A"/>
                </a:solidFill>
                <a:ea typeface="Arial"/>
              </a:rPr>
              <a:t>deep learning approach</a:t>
            </a:r>
            <a:br>
              <a:rPr lang="en-US" altLang="zh-CN" sz="1800" dirty="0">
                <a:solidFill>
                  <a:srgbClr val="00AB5A"/>
                </a:solidFill>
                <a:ea typeface="Arial"/>
              </a:rPr>
            </a:br>
            <a:endParaRPr lang="en-GB" dirty="0"/>
          </a:p>
        </p:txBody>
      </p:sp>
      <p:sp>
        <p:nvSpPr>
          <p:cNvPr id="5" name="TextBox 96">
            <a:extLst>
              <a:ext uri="{FF2B5EF4-FFF2-40B4-BE49-F238E27FC236}">
                <a16:creationId xmlns:a16="http://schemas.microsoft.com/office/drawing/2014/main" id="{622D6907-100D-034C-B185-6EFFE8054011}"/>
              </a:ext>
            </a:extLst>
          </p:cNvPr>
          <p:cNvSpPr txBox="1"/>
          <p:nvPr/>
        </p:nvSpPr>
        <p:spPr>
          <a:xfrm>
            <a:off x="272481" y="1271968"/>
            <a:ext cx="1152029" cy="276999"/>
          </a:xfrm>
          <a:prstGeom prst="rect">
            <a:avLst/>
          </a:prstGeom>
          <a:noFill/>
        </p:spPr>
        <p:txBody>
          <a:bodyPr wrap="square" lIns="0" tIns="0" rIns="0" bIns="0" rtlCol="0">
            <a:spAutoFit/>
          </a:bodyPr>
          <a:lstStyle/>
          <a:p>
            <a:pPr marL="0">
              <a:lnSpc>
                <a:spcPct val="100000"/>
              </a:lnSpc>
              <a:tabLst>
                <a:tab pos="1280093" algn="l"/>
              </a:tabLst>
            </a:pPr>
            <a:r>
              <a:rPr lang="en-US" altLang="zh-CN" sz="1800" b="1" spc="-5" dirty="0">
                <a:solidFill>
                  <a:srgbClr val="000000"/>
                </a:solidFill>
                <a:latin typeface="Arial"/>
                <a:ea typeface="Arial"/>
              </a:rPr>
              <a:t>Objective</a:t>
            </a:r>
            <a:endParaRPr lang="zh-CN" altLang="en-US" sz="1200" spc="-5" dirty="0">
              <a:solidFill>
                <a:srgbClr val="FE1217"/>
              </a:solidFill>
              <a:latin typeface="宋体"/>
              <a:ea typeface="宋体"/>
            </a:endParaRPr>
          </a:p>
        </p:txBody>
      </p:sp>
      <p:sp>
        <p:nvSpPr>
          <p:cNvPr id="6" name="TextBox 97">
            <a:extLst>
              <a:ext uri="{FF2B5EF4-FFF2-40B4-BE49-F238E27FC236}">
                <a16:creationId xmlns:a16="http://schemas.microsoft.com/office/drawing/2014/main" id="{568B4DE3-2AC8-7743-809A-A2A4161653E8}"/>
              </a:ext>
            </a:extLst>
          </p:cNvPr>
          <p:cNvSpPr txBox="1"/>
          <p:nvPr/>
        </p:nvSpPr>
        <p:spPr>
          <a:xfrm>
            <a:off x="272480" y="1571664"/>
            <a:ext cx="9256785" cy="553998"/>
          </a:xfrm>
          <a:prstGeom prst="rect">
            <a:avLst/>
          </a:prstGeom>
          <a:noFill/>
        </p:spPr>
        <p:txBody>
          <a:bodyPr wrap="square" lIns="0" tIns="0" rIns="0" bIns="0" rtlCol="0">
            <a:spAutoFit/>
          </a:bodyPr>
          <a:lstStyle/>
          <a:p>
            <a:pPr hangingPunct="0"/>
            <a:r>
              <a:rPr lang="en-GB" altLang="zh-CN" dirty="0"/>
              <a:t>To analyse the possibility to transfer knowledge between processes where different materials are being utilized.</a:t>
            </a:r>
            <a:endParaRPr lang="en-US" altLang="zh-CN" sz="1800" b="1" dirty="0">
              <a:solidFill>
                <a:srgbClr val="000000"/>
              </a:solidFill>
              <a:latin typeface="Arial"/>
              <a:ea typeface="Arial"/>
            </a:endParaRPr>
          </a:p>
        </p:txBody>
      </p:sp>
      <p:sp>
        <p:nvSpPr>
          <p:cNvPr id="274" name="Textfeld 11">
            <a:extLst>
              <a:ext uri="{FF2B5EF4-FFF2-40B4-BE49-F238E27FC236}">
                <a16:creationId xmlns:a16="http://schemas.microsoft.com/office/drawing/2014/main" id="{DD5FD04C-A5C0-AD4C-B23E-730C562A2C4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22454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矩形 200">
            <a:extLst>
              <a:ext uri="{FF2B5EF4-FFF2-40B4-BE49-F238E27FC236}">
                <a16:creationId xmlns:a16="http://schemas.microsoft.com/office/drawing/2014/main" id="{6B08D206-67B2-AD46-8EF1-305E216B7232}"/>
              </a:ext>
            </a:extLst>
          </p:cNvPr>
          <p:cNvSpPr/>
          <p:nvPr/>
        </p:nvSpPr>
        <p:spPr>
          <a:xfrm>
            <a:off x="-15690" y="3989402"/>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224" name="组合 223">
            <a:extLst>
              <a:ext uri="{FF2B5EF4-FFF2-40B4-BE49-F238E27FC236}">
                <a16:creationId xmlns:a16="http://schemas.microsoft.com/office/drawing/2014/main" id="{E84A7AF3-F284-C249-8765-E966A795C87B}"/>
              </a:ext>
            </a:extLst>
          </p:cNvPr>
          <p:cNvGrpSpPr/>
          <p:nvPr/>
        </p:nvGrpSpPr>
        <p:grpSpPr>
          <a:xfrm>
            <a:off x="1590893" y="3501010"/>
            <a:ext cx="4304646" cy="1254911"/>
            <a:chOff x="1590893" y="4740858"/>
            <a:chExt cx="4304646" cy="1254911"/>
          </a:xfrm>
        </p:grpSpPr>
        <p:grpSp>
          <p:nvGrpSpPr>
            <p:cNvPr id="87" name="组合 86">
              <a:extLst>
                <a:ext uri="{FF2B5EF4-FFF2-40B4-BE49-F238E27FC236}">
                  <a16:creationId xmlns:a16="http://schemas.microsoft.com/office/drawing/2014/main" id="{A1779515-04FE-E349-AC7F-008070CD298D}"/>
                </a:ext>
              </a:extLst>
            </p:cNvPr>
            <p:cNvGrpSpPr/>
            <p:nvPr/>
          </p:nvGrpSpPr>
          <p:grpSpPr>
            <a:xfrm>
              <a:off x="1590893" y="4997770"/>
              <a:ext cx="172048" cy="956514"/>
              <a:chOff x="644346" y="990019"/>
              <a:chExt cx="840225" cy="4671291"/>
            </a:xfrm>
          </p:grpSpPr>
          <p:sp>
            <p:nvSpPr>
              <p:cNvPr id="88" name="圆柱体 87">
                <a:extLst>
                  <a:ext uri="{FF2B5EF4-FFF2-40B4-BE49-F238E27FC236}">
                    <a16:creationId xmlns:a16="http://schemas.microsoft.com/office/drawing/2014/main" id="{BB4525E5-97EA-2747-A620-9A39349FB7D9}"/>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9" name="椭圆 88">
                <a:extLst>
                  <a:ext uri="{FF2B5EF4-FFF2-40B4-BE49-F238E27FC236}">
                    <a16:creationId xmlns:a16="http://schemas.microsoft.com/office/drawing/2014/main" id="{8FF5F37A-D23E-0149-8B6D-9C4EB0E4BD5A}"/>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a:extLst>
                  <a:ext uri="{FF2B5EF4-FFF2-40B4-BE49-F238E27FC236}">
                    <a16:creationId xmlns:a16="http://schemas.microsoft.com/office/drawing/2014/main" id="{42B0D04C-1487-1F44-AC89-126358D4981D}"/>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1" name="椭圆 90">
                <a:extLst>
                  <a:ext uri="{FF2B5EF4-FFF2-40B4-BE49-F238E27FC236}">
                    <a16:creationId xmlns:a16="http://schemas.microsoft.com/office/drawing/2014/main" id="{26D7E7CD-EA38-6244-97B4-4EB244761E8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a:extLst>
                  <a:ext uri="{FF2B5EF4-FFF2-40B4-BE49-F238E27FC236}">
                    <a16:creationId xmlns:a16="http://schemas.microsoft.com/office/drawing/2014/main" id="{2162F177-063A-C944-833B-9FDD55A2189B}"/>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4F08B095-0AE3-4D49-82A6-DD9C83A79019}"/>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a:extLst>
                  <a:ext uri="{FF2B5EF4-FFF2-40B4-BE49-F238E27FC236}">
                    <a16:creationId xmlns:a16="http://schemas.microsoft.com/office/drawing/2014/main" id="{6D9EB6A2-847D-C742-B869-687AA31D602A}"/>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75" name="直线箭头连接符 174">
              <a:extLst>
                <a:ext uri="{FF2B5EF4-FFF2-40B4-BE49-F238E27FC236}">
                  <a16:creationId xmlns:a16="http://schemas.microsoft.com/office/drawing/2014/main" id="{00537022-FEC9-2D4B-B518-4F5D76177C6E}"/>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6" name="直线箭头连接符 175">
              <a:extLst>
                <a:ext uri="{FF2B5EF4-FFF2-40B4-BE49-F238E27FC236}">
                  <a16:creationId xmlns:a16="http://schemas.microsoft.com/office/drawing/2014/main" id="{89CEBDA9-FC18-454F-A64D-22646D580798}"/>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直线箭头连接符 176">
              <a:extLst>
                <a:ext uri="{FF2B5EF4-FFF2-40B4-BE49-F238E27FC236}">
                  <a16:creationId xmlns:a16="http://schemas.microsoft.com/office/drawing/2014/main" id="{B4A9AB95-4D4D-5845-A661-D3E64AE7EA14}"/>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8" name="圆角矩形 177">
              <a:extLst>
                <a:ext uri="{FF2B5EF4-FFF2-40B4-BE49-F238E27FC236}">
                  <a16:creationId xmlns:a16="http://schemas.microsoft.com/office/drawing/2014/main" id="{B49DBAC6-DFFF-C74A-95CC-E680A0317020}"/>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圆角矩形 178">
              <a:extLst>
                <a:ext uri="{FF2B5EF4-FFF2-40B4-BE49-F238E27FC236}">
                  <a16:creationId xmlns:a16="http://schemas.microsoft.com/office/drawing/2014/main" id="{782EBC27-417C-9E46-A68D-F2D6269311BD}"/>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圆角矩形 179">
              <a:extLst>
                <a:ext uri="{FF2B5EF4-FFF2-40B4-BE49-F238E27FC236}">
                  <a16:creationId xmlns:a16="http://schemas.microsoft.com/office/drawing/2014/main" id="{C2E05591-CCA9-254C-9424-5091F9B2DB0D}"/>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81" name="组合 180">
              <a:extLst>
                <a:ext uri="{FF2B5EF4-FFF2-40B4-BE49-F238E27FC236}">
                  <a16:creationId xmlns:a16="http://schemas.microsoft.com/office/drawing/2014/main" id="{7A7DE939-B5DB-E94E-83E9-C9EBA1286EB8}"/>
                </a:ext>
              </a:extLst>
            </p:cNvPr>
            <p:cNvGrpSpPr/>
            <p:nvPr/>
          </p:nvGrpSpPr>
          <p:grpSpPr>
            <a:xfrm>
              <a:off x="5723491" y="5102630"/>
              <a:ext cx="172048" cy="848301"/>
              <a:chOff x="644346" y="1518490"/>
              <a:chExt cx="840225" cy="4142815"/>
            </a:xfrm>
          </p:grpSpPr>
          <p:sp>
            <p:nvSpPr>
              <p:cNvPr id="182" name="圆柱体 181">
                <a:extLst>
                  <a:ext uri="{FF2B5EF4-FFF2-40B4-BE49-F238E27FC236}">
                    <a16:creationId xmlns:a16="http://schemas.microsoft.com/office/drawing/2014/main" id="{2D1A6192-63E5-C844-BF2A-B5AB22128CC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83" name="椭圆 182">
                <a:extLst>
                  <a:ext uri="{FF2B5EF4-FFF2-40B4-BE49-F238E27FC236}">
                    <a16:creationId xmlns:a16="http://schemas.microsoft.com/office/drawing/2014/main" id="{DE0FC33D-AD6F-0141-A9E2-8A1886978B21}"/>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a:extLst>
                  <a:ext uri="{FF2B5EF4-FFF2-40B4-BE49-F238E27FC236}">
                    <a16:creationId xmlns:a16="http://schemas.microsoft.com/office/drawing/2014/main" id="{F0F7BE33-C346-5045-A0FC-34F11A413CB4}"/>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a:extLst>
                  <a:ext uri="{FF2B5EF4-FFF2-40B4-BE49-F238E27FC236}">
                    <a16:creationId xmlns:a16="http://schemas.microsoft.com/office/drawing/2014/main" id="{482746A3-C63C-CE4E-9927-A56C4E84339A}"/>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 name="椭圆 185">
                <a:extLst>
                  <a:ext uri="{FF2B5EF4-FFF2-40B4-BE49-F238E27FC236}">
                    <a16:creationId xmlns:a16="http://schemas.microsoft.com/office/drawing/2014/main" id="{8B03F74E-1717-AF43-B241-80939DA9621A}"/>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 name="椭圆 186">
                <a:extLst>
                  <a:ext uri="{FF2B5EF4-FFF2-40B4-BE49-F238E27FC236}">
                    <a16:creationId xmlns:a16="http://schemas.microsoft.com/office/drawing/2014/main" id="{C6B5BDD4-EF81-4B49-81E9-5209B7A35BD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8" name="矩形 187">
              <a:extLst>
                <a:ext uri="{FF2B5EF4-FFF2-40B4-BE49-F238E27FC236}">
                  <a16:creationId xmlns:a16="http://schemas.microsoft.com/office/drawing/2014/main" id="{0A0DCC5D-583B-194A-AF57-7D9E079FEBA9}"/>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9" name="矩形 188">
              <a:extLst>
                <a:ext uri="{FF2B5EF4-FFF2-40B4-BE49-F238E27FC236}">
                  <a16:creationId xmlns:a16="http://schemas.microsoft.com/office/drawing/2014/main" id="{91509885-0ED0-664B-9ADD-1409733EB9A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1" name="矩形 210">
                  <a:extLst>
                    <a:ext uri="{FF2B5EF4-FFF2-40B4-BE49-F238E27FC236}">
                      <a16:creationId xmlns:a16="http://schemas.microsoft.com/office/drawing/2014/main" id="{82D71C5A-E3D8-3B40-80B8-99BC22C522E4}"/>
                    </a:ext>
                  </a:extLst>
                </p:cNvPr>
                <p:cNvSpPr/>
                <p:nvPr/>
              </p:nvSpPr>
              <p:spPr>
                <a:xfrm>
                  <a:off x="2187605" y="4740858"/>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1" name="矩形 210">
                  <a:extLst>
                    <a:ext uri="{FF2B5EF4-FFF2-40B4-BE49-F238E27FC236}">
                      <a16:creationId xmlns:a16="http://schemas.microsoft.com/office/drawing/2014/main" id="{82D71C5A-E3D8-3B40-80B8-99BC22C522E4}"/>
                    </a:ext>
                  </a:extLst>
                </p:cNvPr>
                <p:cNvSpPr>
                  <a:spLocks noRot="1" noChangeAspect="1" noMove="1" noResize="1" noEditPoints="1" noAdjustHandles="1" noChangeArrowheads="1" noChangeShapeType="1" noTextEdit="1"/>
                </p:cNvSpPr>
                <p:nvPr/>
              </p:nvSpPr>
              <p:spPr>
                <a:xfrm>
                  <a:off x="2187605" y="4740858"/>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矩形 211">
                  <a:extLst>
                    <a:ext uri="{FF2B5EF4-FFF2-40B4-BE49-F238E27FC236}">
                      <a16:creationId xmlns:a16="http://schemas.microsoft.com/office/drawing/2014/main" id="{0EB09FE0-53C5-BD42-BEB2-B5D392597923}"/>
                    </a:ext>
                  </a:extLst>
                </p:cNvPr>
                <p:cNvSpPr/>
                <p:nvPr/>
              </p:nvSpPr>
              <p:spPr>
                <a:xfrm>
                  <a:off x="3508292" y="4740858"/>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2" name="矩形 211">
                  <a:extLst>
                    <a:ext uri="{FF2B5EF4-FFF2-40B4-BE49-F238E27FC236}">
                      <a16:creationId xmlns:a16="http://schemas.microsoft.com/office/drawing/2014/main" id="{0EB09FE0-53C5-BD42-BEB2-B5D392597923}"/>
                    </a:ext>
                  </a:extLst>
                </p:cNvPr>
                <p:cNvSpPr>
                  <a:spLocks noRot="1" noChangeAspect="1" noMove="1" noResize="1" noEditPoints="1" noAdjustHandles="1" noChangeArrowheads="1" noChangeShapeType="1" noTextEdit="1"/>
                </p:cNvSpPr>
                <p:nvPr/>
              </p:nvSpPr>
              <p:spPr>
                <a:xfrm>
                  <a:off x="3508292" y="4740858"/>
                  <a:ext cx="645818" cy="369332"/>
                </a:xfrm>
                <a:prstGeom prst="rect">
                  <a:avLst/>
                </a:prstGeom>
                <a:blipFill>
                  <a:blip r:embed="rId10"/>
                  <a:stretch>
                    <a:fillRect b="-1667"/>
                  </a:stretch>
                </a:blipFill>
              </p:spPr>
              <p:txBody>
                <a:bodyPr/>
                <a:lstStyle/>
                <a:p>
                  <a:r>
                    <a:rPr lang="en-US">
                      <a:noFill/>
                    </a:rPr>
                    <a:t> </a:t>
                  </a:r>
                </a:p>
              </p:txBody>
            </p:sp>
          </mc:Fallback>
        </mc:AlternateContent>
      </p:grpSp>
      <p:sp>
        <p:nvSpPr>
          <p:cNvPr id="217" name="矩形 216">
            <a:extLst>
              <a:ext uri="{FF2B5EF4-FFF2-40B4-BE49-F238E27FC236}">
                <a16:creationId xmlns:a16="http://schemas.microsoft.com/office/drawing/2014/main" id="{6FF59DE3-59DC-8445-94ED-E50EA1140BDB}"/>
              </a:ext>
            </a:extLst>
          </p:cNvPr>
          <p:cNvSpPr/>
          <p:nvPr/>
        </p:nvSpPr>
        <p:spPr>
          <a:xfrm>
            <a:off x="6154800" y="4001326"/>
            <a:ext cx="109517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cxnSp>
        <p:nvCxnSpPr>
          <p:cNvPr id="219" name="直线连接符 218">
            <a:extLst>
              <a:ext uri="{FF2B5EF4-FFF2-40B4-BE49-F238E27FC236}">
                <a16:creationId xmlns:a16="http://schemas.microsoft.com/office/drawing/2014/main" id="{31E3FE34-B104-BC47-9DEE-8DDDA5DB730A}"/>
              </a:ext>
            </a:extLst>
          </p:cNvPr>
          <p:cNvCxnSpPr/>
          <p:nvPr/>
        </p:nvCxnSpPr>
        <p:spPr>
          <a:xfrm>
            <a:off x="7545360" y="1237465"/>
            <a:ext cx="0" cy="4736043"/>
          </a:xfrm>
          <a:prstGeom prst="line">
            <a:avLst/>
          </a:prstGeom>
          <a:ln w="25400"/>
        </p:spPr>
        <p:style>
          <a:lnRef idx="1">
            <a:schemeClr val="dk1"/>
          </a:lnRef>
          <a:fillRef idx="0">
            <a:schemeClr val="dk1"/>
          </a:fillRef>
          <a:effectRef idx="0">
            <a:schemeClr val="dk1"/>
          </a:effectRef>
          <a:fontRef idx="minor">
            <a:schemeClr val="tx1"/>
          </a:fontRef>
        </p:style>
      </p:cxnSp>
      <p:sp>
        <p:nvSpPr>
          <p:cNvPr id="223" name="矩形 222">
            <a:extLst>
              <a:ext uri="{FF2B5EF4-FFF2-40B4-BE49-F238E27FC236}">
                <a16:creationId xmlns:a16="http://schemas.microsoft.com/office/drawing/2014/main" id="{24D49D27-3365-A546-9580-229E92BA7806}"/>
              </a:ext>
            </a:extLst>
          </p:cNvPr>
          <p:cNvSpPr/>
          <p:nvPr/>
        </p:nvSpPr>
        <p:spPr>
          <a:xfrm>
            <a:off x="7905410" y="3947587"/>
            <a:ext cx="192014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frozen weights</a:t>
            </a:r>
          </a:p>
        </p:txBody>
      </p:sp>
      <p:sp>
        <p:nvSpPr>
          <p:cNvPr id="226" name="Textfeld 33">
            <a:extLst>
              <a:ext uri="{FF2B5EF4-FFF2-40B4-BE49-F238E27FC236}">
                <a16:creationId xmlns:a16="http://schemas.microsoft.com/office/drawing/2014/main" id="{18CA9FE0-BC16-2646-80C7-9E1AAB256CA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19</a:t>
            </a:r>
          </a:p>
        </p:txBody>
      </p:sp>
      <p:sp>
        <p:nvSpPr>
          <p:cNvPr id="130" name="标题 1">
            <a:extLst>
              <a:ext uri="{FF2B5EF4-FFF2-40B4-BE49-F238E27FC236}">
                <a16:creationId xmlns:a16="http://schemas.microsoft.com/office/drawing/2014/main" id="{EE2E0A58-E44B-354F-B5CE-5A73DA1E4258}"/>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Experiment setup overview</a:t>
            </a:r>
            <a:endParaRPr kumimoji="1" lang="zh-CN" altLang="en-US" dirty="0"/>
          </a:p>
        </p:txBody>
      </p:sp>
      <p:cxnSp>
        <p:nvCxnSpPr>
          <p:cNvPr id="131" name="直线箭头连接符 130">
            <a:extLst>
              <a:ext uri="{FF2B5EF4-FFF2-40B4-BE49-F238E27FC236}">
                <a16:creationId xmlns:a16="http://schemas.microsoft.com/office/drawing/2014/main" id="{7D3D9F85-5AE1-8A43-89EE-57BE79C0FBBF}"/>
              </a:ext>
            </a:extLst>
          </p:cNvPr>
          <p:cNvCxnSpPr/>
          <p:nvPr/>
        </p:nvCxnSpPr>
        <p:spPr>
          <a:xfrm>
            <a:off x="198303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直线箭头连接符 131">
            <a:extLst>
              <a:ext uri="{FF2B5EF4-FFF2-40B4-BE49-F238E27FC236}">
                <a16:creationId xmlns:a16="http://schemas.microsoft.com/office/drawing/2014/main" id="{D130A70A-830A-1149-962A-9A884189E6A9}"/>
              </a:ext>
            </a:extLst>
          </p:cNvPr>
          <p:cNvCxnSpPr/>
          <p:nvPr/>
        </p:nvCxnSpPr>
        <p:spPr>
          <a:xfrm>
            <a:off x="3335889"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3" name="直线箭头连接符 132">
            <a:extLst>
              <a:ext uri="{FF2B5EF4-FFF2-40B4-BE49-F238E27FC236}">
                <a16:creationId xmlns:a16="http://schemas.microsoft.com/office/drawing/2014/main" id="{B6957B9D-3AC5-F947-832B-3B2CE7E892B0}"/>
              </a:ext>
            </a:extLst>
          </p:cNvPr>
          <p:cNvCxnSpPr/>
          <p:nvPr/>
        </p:nvCxnSpPr>
        <p:spPr>
          <a:xfrm>
            <a:off x="4617681" y="2943447"/>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34" name="组合 133">
            <a:extLst>
              <a:ext uri="{FF2B5EF4-FFF2-40B4-BE49-F238E27FC236}">
                <a16:creationId xmlns:a16="http://schemas.microsoft.com/office/drawing/2014/main" id="{A06FDE98-9FD7-CB4B-9FA2-B9C3FEC7FCA4}"/>
              </a:ext>
            </a:extLst>
          </p:cNvPr>
          <p:cNvGrpSpPr/>
          <p:nvPr/>
        </p:nvGrpSpPr>
        <p:grpSpPr>
          <a:xfrm>
            <a:off x="1590893" y="2472486"/>
            <a:ext cx="172048" cy="956514"/>
            <a:chOff x="644346" y="990019"/>
            <a:chExt cx="840225" cy="4671291"/>
          </a:xfrm>
        </p:grpSpPr>
        <p:sp>
          <p:nvSpPr>
            <p:cNvPr id="135" name="圆柱体 134">
              <a:extLst>
                <a:ext uri="{FF2B5EF4-FFF2-40B4-BE49-F238E27FC236}">
                  <a16:creationId xmlns:a16="http://schemas.microsoft.com/office/drawing/2014/main" id="{E9F93EC7-399E-C440-B591-FFCB459C58B9}"/>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36" name="椭圆 135">
              <a:extLst>
                <a:ext uri="{FF2B5EF4-FFF2-40B4-BE49-F238E27FC236}">
                  <a16:creationId xmlns:a16="http://schemas.microsoft.com/office/drawing/2014/main" id="{58A2C5E0-E5E6-2547-AB99-4DB530E6E80D}"/>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AE960FA6-B136-B446-BE80-0EB8D1552F96}"/>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8" name="椭圆 137">
              <a:extLst>
                <a:ext uri="{FF2B5EF4-FFF2-40B4-BE49-F238E27FC236}">
                  <a16:creationId xmlns:a16="http://schemas.microsoft.com/office/drawing/2014/main" id="{8D7468DE-FD3B-8848-A651-439FBA08798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椭圆 138">
              <a:extLst>
                <a:ext uri="{FF2B5EF4-FFF2-40B4-BE49-F238E27FC236}">
                  <a16:creationId xmlns:a16="http://schemas.microsoft.com/office/drawing/2014/main" id="{4A401EF4-2546-7F4B-AA66-E11D200C0CB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a:extLst>
                <a:ext uri="{FF2B5EF4-FFF2-40B4-BE49-F238E27FC236}">
                  <a16:creationId xmlns:a16="http://schemas.microsoft.com/office/drawing/2014/main" id="{1C9948F2-B507-C142-9F26-DA255412B9DC}"/>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a:extLst>
                <a:ext uri="{FF2B5EF4-FFF2-40B4-BE49-F238E27FC236}">
                  <a16:creationId xmlns:a16="http://schemas.microsoft.com/office/drawing/2014/main" id="{C9265120-C069-E941-8186-41E3012D4E95}"/>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2" name="圆角矩形 141">
            <a:extLst>
              <a:ext uri="{FF2B5EF4-FFF2-40B4-BE49-F238E27FC236}">
                <a16:creationId xmlns:a16="http://schemas.microsoft.com/office/drawing/2014/main" id="{1A12B56F-6AA0-024A-8407-80C12408D9B8}"/>
              </a:ext>
            </a:extLst>
          </p:cNvPr>
          <p:cNvSpPr/>
          <p:nvPr/>
        </p:nvSpPr>
        <p:spPr>
          <a:xfrm>
            <a:off x="2337680"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圆角矩形 142">
            <a:extLst>
              <a:ext uri="{FF2B5EF4-FFF2-40B4-BE49-F238E27FC236}">
                <a16:creationId xmlns:a16="http://schemas.microsoft.com/office/drawing/2014/main" id="{C5B64E30-39B5-A349-8B49-71354BB8AA8C}"/>
              </a:ext>
            </a:extLst>
          </p:cNvPr>
          <p:cNvSpPr/>
          <p:nvPr/>
        </p:nvSpPr>
        <p:spPr>
          <a:xfrm>
            <a:off x="3659934"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圆角矩形 143">
            <a:extLst>
              <a:ext uri="{FF2B5EF4-FFF2-40B4-BE49-F238E27FC236}">
                <a16:creationId xmlns:a16="http://schemas.microsoft.com/office/drawing/2014/main" id="{E46B6D3E-FD55-B346-8E33-3215654DEBF9}"/>
              </a:ext>
            </a:extLst>
          </p:cNvPr>
          <p:cNvSpPr/>
          <p:nvPr/>
        </p:nvSpPr>
        <p:spPr>
          <a:xfrm>
            <a:off x="4930083" y="2617424"/>
            <a:ext cx="216030" cy="677029"/>
          </a:xfrm>
          <a:prstGeom prst="roundRect">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0" name="组合 159">
            <a:extLst>
              <a:ext uri="{FF2B5EF4-FFF2-40B4-BE49-F238E27FC236}">
                <a16:creationId xmlns:a16="http://schemas.microsoft.com/office/drawing/2014/main" id="{DA5ED535-FC86-4C4E-AB93-174AEA46EA4F}"/>
              </a:ext>
            </a:extLst>
          </p:cNvPr>
          <p:cNvGrpSpPr/>
          <p:nvPr/>
        </p:nvGrpSpPr>
        <p:grpSpPr>
          <a:xfrm>
            <a:off x="5727551" y="2563317"/>
            <a:ext cx="172048" cy="848301"/>
            <a:chOff x="644346" y="1518490"/>
            <a:chExt cx="840225" cy="4142815"/>
          </a:xfrm>
        </p:grpSpPr>
        <p:sp>
          <p:nvSpPr>
            <p:cNvPr id="161" name="圆柱体 160">
              <a:extLst>
                <a:ext uri="{FF2B5EF4-FFF2-40B4-BE49-F238E27FC236}">
                  <a16:creationId xmlns:a16="http://schemas.microsoft.com/office/drawing/2014/main" id="{27E8F7FB-2824-C645-BB19-0B776920321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62" name="椭圆 161">
              <a:extLst>
                <a:ext uri="{FF2B5EF4-FFF2-40B4-BE49-F238E27FC236}">
                  <a16:creationId xmlns:a16="http://schemas.microsoft.com/office/drawing/2014/main" id="{D1E947D1-A8C3-C54D-AAF3-2462AF1C0C0A}"/>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a:extLst>
                <a:ext uri="{FF2B5EF4-FFF2-40B4-BE49-F238E27FC236}">
                  <a16:creationId xmlns:a16="http://schemas.microsoft.com/office/drawing/2014/main" id="{9533755F-1192-3B46-A252-95306786992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a:extLst>
                <a:ext uri="{FF2B5EF4-FFF2-40B4-BE49-F238E27FC236}">
                  <a16:creationId xmlns:a16="http://schemas.microsoft.com/office/drawing/2014/main" id="{3D5E4D26-C713-D54F-BE2F-3F65BD6365E7}"/>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a:extLst>
                <a:ext uri="{FF2B5EF4-FFF2-40B4-BE49-F238E27FC236}">
                  <a16:creationId xmlns:a16="http://schemas.microsoft.com/office/drawing/2014/main" id="{5FEF3FAA-868D-054C-BEDC-75BB7F1A52C8}"/>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1DBAFAB0-3315-DE4E-8E36-F81205FBDF54}"/>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7" name="矩形 166">
            <a:extLst>
              <a:ext uri="{FF2B5EF4-FFF2-40B4-BE49-F238E27FC236}">
                <a16:creationId xmlns:a16="http://schemas.microsoft.com/office/drawing/2014/main" id="{BD521944-B0B2-7146-BF72-6280EA42FC31}"/>
              </a:ext>
            </a:extLst>
          </p:cNvPr>
          <p:cNvSpPr/>
          <p:nvPr/>
        </p:nvSpPr>
        <p:spPr>
          <a:xfrm>
            <a:off x="3063138" y="2477681"/>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8" name="矩形 167">
            <a:extLst>
              <a:ext uri="{FF2B5EF4-FFF2-40B4-BE49-F238E27FC236}">
                <a16:creationId xmlns:a16="http://schemas.microsoft.com/office/drawing/2014/main" id="{EE0E1C54-A2AA-114F-8CEA-64F51F323C82}"/>
              </a:ext>
            </a:extLst>
          </p:cNvPr>
          <p:cNvSpPr/>
          <p:nvPr/>
        </p:nvSpPr>
        <p:spPr>
          <a:xfrm>
            <a:off x="4349080" y="2499942"/>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9" name="矩形 168">
            <a:extLst>
              <a:ext uri="{FF2B5EF4-FFF2-40B4-BE49-F238E27FC236}">
                <a16:creationId xmlns:a16="http://schemas.microsoft.com/office/drawing/2014/main" id="{D7EF488F-14A2-D844-9C43-6949BBD2E9D4}"/>
              </a:ext>
            </a:extLst>
          </p:cNvPr>
          <p:cNvSpPr/>
          <p:nvPr/>
        </p:nvSpPr>
        <p:spPr>
          <a:xfrm>
            <a:off x="63093" y="1196690"/>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materials</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170" name="矩形 169">
            <a:extLst>
              <a:ext uri="{FF2B5EF4-FFF2-40B4-BE49-F238E27FC236}">
                <a16:creationId xmlns:a16="http://schemas.microsoft.com/office/drawing/2014/main" id="{F7910DEA-E138-2C4D-A8CC-BB0A8DF131AC}"/>
              </a:ext>
            </a:extLst>
          </p:cNvPr>
          <p:cNvSpPr/>
          <p:nvPr/>
        </p:nvSpPr>
        <p:spPr>
          <a:xfrm>
            <a:off x="-15690" y="2586751"/>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171" name="组合 170">
            <a:extLst>
              <a:ext uri="{FF2B5EF4-FFF2-40B4-BE49-F238E27FC236}">
                <a16:creationId xmlns:a16="http://schemas.microsoft.com/office/drawing/2014/main" id="{EDE4B6C1-2328-DD41-952D-4C5B6C89CF15}"/>
              </a:ext>
            </a:extLst>
          </p:cNvPr>
          <p:cNvGrpSpPr/>
          <p:nvPr/>
        </p:nvGrpSpPr>
        <p:grpSpPr>
          <a:xfrm>
            <a:off x="1590893" y="893293"/>
            <a:ext cx="4304646" cy="1256345"/>
            <a:chOff x="1590893" y="893293"/>
            <a:chExt cx="4304646" cy="1256345"/>
          </a:xfrm>
        </p:grpSpPr>
        <p:cxnSp>
          <p:nvCxnSpPr>
            <p:cNvPr id="172" name="直线箭头连接符 171">
              <a:extLst>
                <a:ext uri="{FF2B5EF4-FFF2-40B4-BE49-F238E27FC236}">
                  <a16:creationId xmlns:a16="http://schemas.microsoft.com/office/drawing/2014/main" id="{2AADE401-8139-EE46-AFCC-650835D60A65}"/>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3" name="直线箭头连接符 172">
              <a:extLst>
                <a:ext uri="{FF2B5EF4-FFF2-40B4-BE49-F238E27FC236}">
                  <a16:creationId xmlns:a16="http://schemas.microsoft.com/office/drawing/2014/main" id="{1CFBE9AF-C1A7-FB49-9DF8-CD7E9EBD4C06}"/>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4" name="直线箭头连接符 173">
              <a:extLst>
                <a:ext uri="{FF2B5EF4-FFF2-40B4-BE49-F238E27FC236}">
                  <a16:creationId xmlns:a16="http://schemas.microsoft.com/office/drawing/2014/main" id="{01F410DD-ABA6-9846-9EC6-7A7FECE57FED}"/>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0" name="组合 209">
              <a:extLst>
                <a:ext uri="{FF2B5EF4-FFF2-40B4-BE49-F238E27FC236}">
                  <a16:creationId xmlns:a16="http://schemas.microsoft.com/office/drawing/2014/main" id="{F4796553-8DBA-834F-BE24-182D848996DE}"/>
                </a:ext>
              </a:extLst>
            </p:cNvPr>
            <p:cNvGrpSpPr/>
            <p:nvPr/>
          </p:nvGrpSpPr>
          <p:grpSpPr>
            <a:xfrm>
              <a:off x="1590893" y="1193124"/>
              <a:ext cx="172048" cy="956514"/>
              <a:chOff x="644346" y="990019"/>
              <a:chExt cx="840225" cy="4671291"/>
            </a:xfrm>
          </p:grpSpPr>
          <p:sp>
            <p:nvSpPr>
              <p:cNvPr id="240" name="圆柱体 239">
                <a:extLst>
                  <a:ext uri="{FF2B5EF4-FFF2-40B4-BE49-F238E27FC236}">
                    <a16:creationId xmlns:a16="http://schemas.microsoft.com/office/drawing/2014/main" id="{5051A6CB-59B8-254B-B10E-A67FA38A52FB}"/>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41" name="椭圆 240">
                <a:extLst>
                  <a:ext uri="{FF2B5EF4-FFF2-40B4-BE49-F238E27FC236}">
                    <a16:creationId xmlns:a16="http://schemas.microsoft.com/office/drawing/2014/main" id="{15955170-24F6-2748-AC04-0B57B7102C2F}"/>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a:extLst>
                  <a:ext uri="{FF2B5EF4-FFF2-40B4-BE49-F238E27FC236}">
                    <a16:creationId xmlns:a16="http://schemas.microsoft.com/office/drawing/2014/main" id="{851C5A93-BA6E-C04B-A4E0-B2EC28CB6A02}"/>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a:extLst>
                  <a:ext uri="{FF2B5EF4-FFF2-40B4-BE49-F238E27FC236}">
                    <a16:creationId xmlns:a16="http://schemas.microsoft.com/office/drawing/2014/main" id="{0FF037FE-3775-6C4E-A602-683256235E25}"/>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a:extLst>
                  <a:ext uri="{FF2B5EF4-FFF2-40B4-BE49-F238E27FC236}">
                    <a16:creationId xmlns:a16="http://schemas.microsoft.com/office/drawing/2014/main" id="{04155904-B048-7948-9010-A5487F98E553}"/>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a:extLst>
                  <a:ext uri="{FF2B5EF4-FFF2-40B4-BE49-F238E27FC236}">
                    <a16:creationId xmlns:a16="http://schemas.microsoft.com/office/drawing/2014/main" id="{C00C7843-05C5-174E-B484-CE004751F83F}"/>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椭圆 245">
                <a:extLst>
                  <a:ext uri="{FF2B5EF4-FFF2-40B4-BE49-F238E27FC236}">
                    <a16:creationId xmlns:a16="http://schemas.microsoft.com/office/drawing/2014/main" id="{3E7A7E34-574F-424C-8CF3-3C09C2369573}"/>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3" name="圆角矩形 212">
              <a:extLst>
                <a:ext uri="{FF2B5EF4-FFF2-40B4-BE49-F238E27FC236}">
                  <a16:creationId xmlns:a16="http://schemas.microsoft.com/office/drawing/2014/main" id="{ABA1AC2C-717A-C34E-8E14-82FE2EFB60A9}"/>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圆角矩形 217">
              <a:extLst>
                <a:ext uri="{FF2B5EF4-FFF2-40B4-BE49-F238E27FC236}">
                  <a16:creationId xmlns:a16="http://schemas.microsoft.com/office/drawing/2014/main" id="{B84FD674-7205-1445-A610-D5BA2A0A2B08}"/>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圆角矩形 226">
              <a:extLst>
                <a:ext uri="{FF2B5EF4-FFF2-40B4-BE49-F238E27FC236}">
                  <a16:creationId xmlns:a16="http://schemas.microsoft.com/office/drawing/2014/main" id="{44D3890A-54E2-9648-A7DD-B0BF7F6EC868}"/>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8" name="组合 227">
              <a:extLst>
                <a:ext uri="{FF2B5EF4-FFF2-40B4-BE49-F238E27FC236}">
                  <a16:creationId xmlns:a16="http://schemas.microsoft.com/office/drawing/2014/main" id="{0DAD537E-F43E-124F-BF3A-A8D0306FB713}"/>
                </a:ext>
              </a:extLst>
            </p:cNvPr>
            <p:cNvGrpSpPr/>
            <p:nvPr/>
          </p:nvGrpSpPr>
          <p:grpSpPr>
            <a:xfrm>
              <a:off x="5723491" y="1247230"/>
              <a:ext cx="172048" cy="848301"/>
              <a:chOff x="644346" y="1518490"/>
              <a:chExt cx="840225" cy="4142815"/>
            </a:xfrm>
          </p:grpSpPr>
          <p:sp>
            <p:nvSpPr>
              <p:cNvPr id="234" name="圆柱体 233">
                <a:extLst>
                  <a:ext uri="{FF2B5EF4-FFF2-40B4-BE49-F238E27FC236}">
                    <a16:creationId xmlns:a16="http://schemas.microsoft.com/office/drawing/2014/main" id="{E61CFA35-2A63-2C4A-8203-EF924653ED47}"/>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235" name="椭圆 234">
                <a:extLst>
                  <a:ext uri="{FF2B5EF4-FFF2-40B4-BE49-F238E27FC236}">
                    <a16:creationId xmlns:a16="http://schemas.microsoft.com/office/drawing/2014/main" id="{E365A8DC-3918-E74C-B62B-BFD624474398}"/>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a:extLst>
                  <a:ext uri="{FF2B5EF4-FFF2-40B4-BE49-F238E27FC236}">
                    <a16:creationId xmlns:a16="http://schemas.microsoft.com/office/drawing/2014/main" id="{00F91B0B-6789-8645-8C25-81FD86E93500}"/>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a:extLst>
                  <a:ext uri="{FF2B5EF4-FFF2-40B4-BE49-F238E27FC236}">
                    <a16:creationId xmlns:a16="http://schemas.microsoft.com/office/drawing/2014/main" id="{A24DDEAC-94AF-7346-BA33-077CC0472467}"/>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a:extLst>
                  <a:ext uri="{FF2B5EF4-FFF2-40B4-BE49-F238E27FC236}">
                    <a16:creationId xmlns:a16="http://schemas.microsoft.com/office/drawing/2014/main" id="{9A3A8121-F70D-114F-AC2A-1EC0EA7ED5D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a:extLst>
                  <a:ext uri="{FF2B5EF4-FFF2-40B4-BE49-F238E27FC236}">
                    <a16:creationId xmlns:a16="http://schemas.microsoft.com/office/drawing/2014/main" id="{0A6BEAD5-6193-6945-8DDB-E49582AC6C1B}"/>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9" name="矩形 228">
              <a:extLst>
                <a:ext uri="{FF2B5EF4-FFF2-40B4-BE49-F238E27FC236}">
                  <a16:creationId xmlns:a16="http://schemas.microsoft.com/office/drawing/2014/main" id="{F3A2383C-FFD0-9349-AEC9-A94B448C8CA9}"/>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0" name="矩形 229">
              <a:extLst>
                <a:ext uri="{FF2B5EF4-FFF2-40B4-BE49-F238E27FC236}">
                  <a16:creationId xmlns:a16="http://schemas.microsoft.com/office/drawing/2014/main" id="{764920C4-0FFE-6F42-8037-8F9ED60D2867}"/>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31" name="矩形 230">
                  <a:extLst>
                    <a:ext uri="{FF2B5EF4-FFF2-40B4-BE49-F238E27FC236}">
                      <a16:creationId xmlns:a16="http://schemas.microsoft.com/office/drawing/2014/main" id="{00DFA1D3-2BFF-F049-BD21-02DB2D46D832}"/>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矩形 231">
                  <a:extLst>
                    <a:ext uri="{FF2B5EF4-FFF2-40B4-BE49-F238E27FC236}">
                      <a16:creationId xmlns:a16="http://schemas.microsoft.com/office/drawing/2014/main" id="{31316A22-3156-AA44-A965-88DEBC6EB592}"/>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11"/>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9D54C8A8-58D5-EB4E-8427-58E1FAB44B03}"/>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7" name="矩形 246">
                <a:extLst>
                  <a:ext uri="{FF2B5EF4-FFF2-40B4-BE49-F238E27FC236}">
                    <a16:creationId xmlns:a16="http://schemas.microsoft.com/office/drawing/2014/main" id="{6D5D1D8C-AB80-824B-9844-715ED831B09D}"/>
                  </a:ext>
                </a:extLst>
              </p:cNvPr>
              <p:cNvSpPr/>
              <p:nvPr/>
            </p:nvSpPr>
            <p:spPr>
              <a:xfrm>
                <a:off x="2184886"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47" name="矩形 246">
                <a:extLst>
                  <a:ext uri="{FF2B5EF4-FFF2-40B4-BE49-F238E27FC236}">
                    <a16:creationId xmlns:a16="http://schemas.microsoft.com/office/drawing/2014/main" id="{6D5D1D8C-AB80-824B-9844-715ED831B09D}"/>
                  </a:ext>
                </a:extLst>
              </p:cNvPr>
              <p:cNvSpPr>
                <a:spLocks noRot="1" noChangeAspect="1" noMove="1" noResize="1" noEditPoints="1" noAdjustHandles="1" noChangeArrowheads="1" noChangeShapeType="1" noTextEdit="1"/>
              </p:cNvSpPr>
              <p:nvPr/>
            </p:nvSpPr>
            <p:spPr>
              <a:xfrm>
                <a:off x="2184886" y="2239612"/>
                <a:ext cx="658898" cy="36933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8" name="矩形 247">
                <a:extLst>
                  <a:ext uri="{FF2B5EF4-FFF2-40B4-BE49-F238E27FC236}">
                    <a16:creationId xmlns:a16="http://schemas.microsoft.com/office/drawing/2014/main" id="{1449132D-2159-3A49-B027-9318152660E0}"/>
                  </a:ext>
                </a:extLst>
              </p:cNvPr>
              <p:cNvSpPr/>
              <p:nvPr/>
            </p:nvSpPr>
            <p:spPr>
              <a:xfrm>
                <a:off x="3505573" y="223961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48" name="矩形 247">
                <a:extLst>
                  <a:ext uri="{FF2B5EF4-FFF2-40B4-BE49-F238E27FC236}">
                    <a16:creationId xmlns:a16="http://schemas.microsoft.com/office/drawing/2014/main" id="{1449132D-2159-3A49-B027-9318152660E0}"/>
                  </a:ext>
                </a:extLst>
              </p:cNvPr>
              <p:cNvSpPr>
                <a:spLocks noRot="1" noChangeAspect="1" noMove="1" noResize="1" noEditPoints="1" noAdjustHandles="1" noChangeArrowheads="1" noChangeShapeType="1" noTextEdit="1"/>
              </p:cNvSpPr>
              <p:nvPr/>
            </p:nvSpPr>
            <p:spPr>
              <a:xfrm>
                <a:off x="3505573" y="2239612"/>
                <a:ext cx="658898"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矩形 248">
                <a:extLst>
                  <a:ext uri="{FF2B5EF4-FFF2-40B4-BE49-F238E27FC236}">
                    <a16:creationId xmlns:a16="http://schemas.microsoft.com/office/drawing/2014/main" id="{A120DD82-AF83-7D42-9CCF-4ED0B554AA6B}"/>
                  </a:ext>
                </a:extLst>
              </p:cNvPr>
              <p:cNvSpPr/>
              <p:nvPr/>
            </p:nvSpPr>
            <p:spPr>
              <a:xfrm>
                <a:off x="4716232" y="2242482"/>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𝐵</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49" name="矩形 248">
                <a:extLst>
                  <a:ext uri="{FF2B5EF4-FFF2-40B4-BE49-F238E27FC236}">
                    <a16:creationId xmlns:a16="http://schemas.microsoft.com/office/drawing/2014/main" id="{A120DD82-AF83-7D42-9CCF-4ED0B554AA6B}"/>
                  </a:ext>
                </a:extLst>
              </p:cNvPr>
              <p:cNvSpPr>
                <a:spLocks noRot="1" noChangeAspect="1" noMove="1" noResize="1" noEditPoints="1" noAdjustHandles="1" noChangeArrowheads="1" noChangeShapeType="1" noTextEdit="1"/>
              </p:cNvSpPr>
              <p:nvPr/>
            </p:nvSpPr>
            <p:spPr>
              <a:xfrm>
                <a:off x="4716232" y="2242482"/>
                <a:ext cx="658898" cy="369332"/>
              </a:xfrm>
              <a:prstGeom prst="rect">
                <a:avLst/>
              </a:prstGeom>
              <a:blipFill>
                <a:blip r:embed="rId14"/>
                <a:stretch>
                  <a:fillRect/>
                </a:stretch>
              </a:blipFill>
            </p:spPr>
            <p:txBody>
              <a:bodyPr/>
              <a:lstStyle/>
              <a:p>
                <a:r>
                  <a:rPr lang="zh-CN" altLang="en-US">
                    <a:noFill/>
                  </a:rPr>
                  <a:t> </a:t>
                </a:r>
              </a:p>
            </p:txBody>
          </p:sp>
        </mc:Fallback>
      </mc:AlternateContent>
      <p:sp>
        <p:nvSpPr>
          <p:cNvPr id="250" name="矩形 249">
            <a:extLst>
              <a:ext uri="{FF2B5EF4-FFF2-40B4-BE49-F238E27FC236}">
                <a16:creationId xmlns:a16="http://schemas.microsoft.com/office/drawing/2014/main" id="{59C489E4-8BD6-6846-BA91-11813308476F}"/>
              </a:ext>
            </a:extLst>
          </p:cNvPr>
          <p:cNvSpPr/>
          <p:nvPr/>
        </p:nvSpPr>
        <p:spPr>
          <a:xfrm>
            <a:off x="6154107" y="1406896"/>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251" name="矩形 250">
            <a:extLst>
              <a:ext uri="{FF2B5EF4-FFF2-40B4-BE49-F238E27FC236}">
                <a16:creationId xmlns:a16="http://schemas.microsoft.com/office/drawing/2014/main" id="{EB0C4611-CDF4-A247-A60D-8556D0D8E463}"/>
              </a:ext>
            </a:extLst>
          </p:cNvPr>
          <p:cNvSpPr/>
          <p:nvPr/>
        </p:nvSpPr>
        <p:spPr>
          <a:xfrm>
            <a:off x="6139452" y="2713639"/>
            <a:ext cx="109517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sp>
        <p:nvSpPr>
          <p:cNvPr id="253" name="矩形 252">
            <a:extLst>
              <a:ext uri="{FF2B5EF4-FFF2-40B4-BE49-F238E27FC236}">
                <a16:creationId xmlns:a16="http://schemas.microsoft.com/office/drawing/2014/main" id="{132F7A9F-FEA1-4849-85A4-3ECD488B1AB7}"/>
              </a:ext>
            </a:extLst>
          </p:cNvPr>
          <p:cNvSpPr/>
          <p:nvPr/>
        </p:nvSpPr>
        <p:spPr>
          <a:xfrm>
            <a:off x="8345400" y="1435397"/>
            <a:ext cx="9157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A</a:t>
            </a:r>
          </a:p>
        </p:txBody>
      </p:sp>
      <p:sp>
        <p:nvSpPr>
          <p:cNvPr id="254" name="矩形 253">
            <a:extLst>
              <a:ext uri="{FF2B5EF4-FFF2-40B4-BE49-F238E27FC236}">
                <a16:creationId xmlns:a16="http://schemas.microsoft.com/office/drawing/2014/main" id="{07DBAB0E-D578-ED45-964F-55BF6DEF5B37}"/>
              </a:ext>
            </a:extLst>
          </p:cNvPr>
          <p:cNvSpPr/>
          <p:nvPr/>
        </p:nvSpPr>
        <p:spPr>
          <a:xfrm>
            <a:off x="8337470" y="2701861"/>
            <a:ext cx="92845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Base B</a:t>
            </a:r>
          </a:p>
        </p:txBody>
      </p:sp>
      <p:grpSp>
        <p:nvGrpSpPr>
          <p:cNvPr id="121" name="组合 120">
            <a:extLst>
              <a:ext uri="{FF2B5EF4-FFF2-40B4-BE49-F238E27FC236}">
                <a16:creationId xmlns:a16="http://schemas.microsoft.com/office/drawing/2014/main" id="{205F9C09-7758-BE4B-8750-94C69F78D7B3}"/>
              </a:ext>
            </a:extLst>
          </p:cNvPr>
          <p:cNvGrpSpPr/>
          <p:nvPr/>
        </p:nvGrpSpPr>
        <p:grpSpPr>
          <a:xfrm>
            <a:off x="1590893" y="5039363"/>
            <a:ext cx="172048" cy="956514"/>
            <a:chOff x="644346" y="990019"/>
            <a:chExt cx="840225" cy="4671291"/>
          </a:xfrm>
        </p:grpSpPr>
        <p:sp>
          <p:nvSpPr>
            <p:cNvPr id="122" name="圆柱体 121">
              <a:extLst>
                <a:ext uri="{FF2B5EF4-FFF2-40B4-BE49-F238E27FC236}">
                  <a16:creationId xmlns:a16="http://schemas.microsoft.com/office/drawing/2014/main" id="{75B09CCB-424C-354B-8C44-E3EEAE55A5AD}"/>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23" name="椭圆 122">
              <a:extLst>
                <a:ext uri="{FF2B5EF4-FFF2-40B4-BE49-F238E27FC236}">
                  <a16:creationId xmlns:a16="http://schemas.microsoft.com/office/drawing/2014/main" id="{75400F3D-B499-D749-AC11-C773E04C1412}"/>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a:extLst>
                <a:ext uri="{FF2B5EF4-FFF2-40B4-BE49-F238E27FC236}">
                  <a16:creationId xmlns:a16="http://schemas.microsoft.com/office/drawing/2014/main" id="{8EAE7E5D-6593-5F44-A283-0E8244A2062A}"/>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5" name="椭圆 124">
              <a:extLst>
                <a:ext uri="{FF2B5EF4-FFF2-40B4-BE49-F238E27FC236}">
                  <a16:creationId xmlns:a16="http://schemas.microsoft.com/office/drawing/2014/main" id="{F3374C22-CB8B-8C45-854D-E9CF8A9F7ABA}"/>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椭圆 125">
              <a:extLst>
                <a:ext uri="{FF2B5EF4-FFF2-40B4-BE49-F238E27FC236}">
                  <a16:creationId xmlns:a16="http://schemas.microsoft.com/office/drawing/2014/main" id="{32D23582-8302-5740-854F-036FA66694D8}"/>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a:extLst>
                <a:ext uri="{FF2B5EF4-FFF2-40B4-BE49-F238E27FC236}">
                  <a16:creationId xmlns:a16="http://schemas.microsoft.com/office/drawing/2014/main" id="{E850D37F-9890-444D-A4BC-4ED877B7A350}"/>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椭圆 127">
              <a:extLst>
                <a:ext uri="{FF2B5EF4-FFF2-40B4-BE49-F238E27FC236}">
                  <a16:creationId xmlns:a16="http://schemas.microsoft.com/office/drawing/2014/main" id="{DD8DBE7C-5953-8D4F-8C42-8A9091B3183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29" name="直线箭头连接符 128">
            <a:extLst>
              <a:ext uri="{FF2B5EF4-FFF2-40B4-BE49-F238E27FC236}">
                <a16:creationId xmlns:a16="http://schemas.microsoft.com/office/drawing/2014/main" id="{2469BA33-A065-9046-9EA4-A4B292717714}"/>
              </a:ext>
            </a:extLst>
          </p:cNvPr>
          <p:cNvCxnSpPr/>
          <p:nvPr/>
        </p:nvCxnSpPr>
        <p:spPr>
          <a:xfrm>
            <a:off x="1978971" y="5508351"/>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0" name="直线箭头连接符 189">
            <a:extLst>
              <a:ext uri="{FF2B5EF4-FFF2-40B4-BE49-F238E27FC236}">
                <a16:creationId xmlns:a16="http://schemas.microsoft.com/office/drawing/2014/main" id="{A6F4EE20-3E49-994C-B8F3-63425DE65735}"/>
              </a:ext>
            </a:extLst>
          </p:cNvPr>
          <p:cNvCxnSpPr/>
          <p:nvPr/>
        </p:nvCxnSpPr>
        <p:spPr>
          <a:xfrm>
            <a:off x="3331829" y="5508351"/>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1" name="直线箭头连接符 190">
            <a:extLst>
              <a:ext uri="{FF2B5EF4-FFF2-40B4-BE49-F238E27FC236}">
                <a16:creationId xmlns:a16="http://schemas.microsoft.com/office/drawing/2014/main" id="{C64F7E94-1A18-C947-A74A-B0DFB394C8DE}"/>
              </a:ext>
            </a:extLst>
          </p:cNvPr>
          <p:cNvCxnSpPr/>
          <p:nvPr/>
        </p:nvCxnSpPr>
        <p:spPr>
          <a:xfrm>
            <a:off x="4613621" y="5508351"/>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2" name="圆角矩形 191">
            <a:extLst>
              <a:ext uri="{FF2B5EF4-FFF2-40B4-BE49-F238E27FC236}">
                <a16:creationId xmlns:a16="http://schemas.microsoft.com/office/drawing/2014/main" id="{81987C24-B4B1-D945-BE62-9CBC9A8BEB3B}"/>
              </a:ext>
            </a:extLst>
          </p:cNvPr>
          <p:cNvSpPr/>
          <p:nvPr/>
        </p:nvSpPr>
        <p:spPr>
          <a:xfrm>
            <a:off x="2333620" y="5182328"/>
            <a:ext cx="216030" cy="677029"/>
          </a:xfrm>
          <a:prstGeom prst="roundRect">
            <a:avLst/>
          </a:prstGeom>
          <a:solidFill>
            <a:srgbClr val="02AD5B"/>
          </a:solidFill>
          <a:ln>
            <a:solidFill>
              <a:srgbClr val="007E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3" name="圆角矩形 192">
            <a:extLst>
              <a:ext uri="{FF2B5EF4-FFF2-40B4-BE49-F238E27FC236}">
                <a16:creationId xmlns:a16="http://schemas.microsoft.com/office/drawing/2014/main" id="{E7CE66E4-E89E-804E-9063-FC6BEAB9E4A6}"/>
              </a:ext>
            </a:extLst>
          </p:cNvPr>
          <p:cNvSpPr/>
          <p:nvPr/>
        </p:nvSpPr>
        <p:spPr>
          <a:xfrm>
            <a:off x="3655874" y="5182328"/>
            <a:ext cx="216030" cy="677029"/>
          </a:xfrm>
          <a:prstGeom prst="roundRect">
            <a:avLst/>
          </a:prstGeom>
          <a:solidFill>
            <a:srgbClr val="02AD5B"/>
          </a:solidFill>
          <a:ln>
            <a:solidFill>
              <a:srgbClr val="007E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圆角矩形 193">
            <a:extLst>
              <a:ext uri="{FF2B5EF4-FFF2-40B4-BE49-F238E27FC236}">
                <a16:creationId xmlns:a16="http://schemas.microsoft.com/office/drawing/2014/main" id="{40B533B6-0EF9-714D-B3DA-CB7595F0B06E}"/>
              </a:ext>
            </a:extLst>
          </p:cNvPr>
          <p:cNvSpPr/>
          <p:nvPr/>
        </p:nvSpPr>
        <p:spPr>
          <a:xfrm>
            <a:off x="4926023" y="5182328"/>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195" name="组合 194">
            <a:extLst>
              <a:ext uri="{FF2B5EF4-FFF2-40B4-BE49-F238E27FC236}">
                <a16:creationId xmlns:a16="http://schemas.microsoft.com/office/drawing/2014/main" id="{7D134961-BC17-0A4E-9D1A-9C5D8BD37421}"/>
              </a:ext>
            </a:extLst>
          </p:cNvPr>
          <p:cNvGrpSpPr/>
          <p:nvPr/>
        </p:nvGrpSpPr>
        <p:grpSpPr>
          <a:xfrm>
            <a:off x="5723491" y="5128221"/>
            <a:ext cx="172048" cy="848301"/>
            <a:chOff x="644346" y="1518490"/>
            <a:chExt cx="840225" cy="4142815"/>
          </a:xfrm>
        </p:grpSpPr>
        <p:sp>
          <p:nvSpPr>
            <p:cNvPr id="196" name="圆柱体 195">
              <a:extLst>
                <a:ext uri="{FF2B5EF4-FFF2-40B4-BE49-F238E27FC236}">
                  <a16:creationId xmlns:a16="http://schemas.microsoft.com/office/drawing/2014/main" id="{972B85B7-41C3-4A4F-AE84-F7BD2777D167}"/>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197" name="椭圆 196">
              <a:extLst>
                <a:ext uri="{FF2B5EF4-FFF2-40B4-BE49-F238E27FC236}">
                  <a16:creationId xmlns:a16="http://schemas.microsoft.com/office/drawing/2014/main" id="{B36219B0-70D2-3640-9B38-247FBD2C7A72}"/>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8" name="椭圆 197">
              <a:extLst>
                <a:ext uri="{FF2B5EF4-FFF2-40B4-BE49-F238E27FC236}">
                  <a16:creationId xmlns:a16="http://schemas.microsoft.com/office/drawing/2014/main" id="{07B3BE93-AA90-1A4B-BCA5-F86E05A64526}"/>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椭圆 198">
              <a:extLst>
                <a:ext uri="{FF2B5EF4-FFF2-40B4-BE49-F238E27FC236}">
                  <a16:creationId xmlns:a16="http://schemas.microsoft.com/office/drawing/2014/main" id="{941026F5-CB2F-7B48-B229-68AC50DA6A35}"/>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2" name="椭圆 201">
              <a:extLst>
                <a:ext uri="{FF2B5EF4-FFF2-40B4-BE49-F238E27FC236}">
                  <a16:creationId xmlns:a16="http://schemas.microsoft.com/office/drawing/2014/main" id="{CDBE9844-4A15-D040-B100-C2B01B2E6E1C}"/>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3" name="椭圆 202">
              <a:extLst>
                <a:ext uri="{FF2B5EF4-FFF2-40B4-BE49-F238E27FC236}">
                  <a16:creationId xmlns:a16="http://schemas.microsoft.com/office/drawing/2014/main" id="{EB6D3686-6EDA-0D46-A1ED-3151DF7827F1}"/>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04" name="矩形 203">
            <a:extLst>
              <a:ext uri="{FF2B5EF4-FFF2-40B4-BE49-F238E27FC236}">
                <a16:creationId xmlns:a16="http://schemas.microsoft.com/office/drawing/2014/main" id="{508B370C-7E3F-E147-9C7B-67B3E7E1F44C}"/>
              </a:ext>
            </a:extLst>
          </p:cNvPr>
          <p:cNvSpPr/>
          <p:nvPr/>
        </p:nvSpPr>
        <p:spPr>
          <a:xfrm>
            <a:off x="3059078" y="504258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5" name="矩形 204">
            <a:extLst>
              <a:ext uri="{FF2B5EF4-FFF2-40B4-BE49-F238E27FC236}">
                <a16:creationId xmlns:a16="http://schemas.microsoft.com/office/drawing/2014/main" id="{279A9637-879A-5F4E-A1A1-6AF744C2CB09}"/>
              </a:ext>
            </a:extLst>
          </p:cNvPr>
          <p:cNvSpPr/>
          <p:nvPr/>
        </p:nvSpPr>
        <p:spPr>
          <a:xfrm>
            <a:off x="4345020" y="5064846"/>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6" name="矩形 205">
            <a:extLst>
              <a:ext uri="{FF2B5EF4-FFF2-40B4-BE49-F238E27FC236}">
                <a16:creationId xmlns:a16="http://schemas.microsoft.com/office/drawing/2014/main" id="{205CAE33-9DB8-9A4D-959D-DAA94DA14437}"/>
              </a:ext>
            </a:extLst>
          </p:cNvPr>
          <p:cNvSpPr/>
          <p:nvPr/>
        </p:nvSpPr>
        <p:spPr>
          <a:xfrm>
            <a:off x="-15690" y="5183383"/>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mc:AlternateContent xmlns:mc="http://schemas.openxmlformats.org/markup-compatibility/2006" xmlns:a14="http://schemas.microsoft.com/office/drawing/2010/main">
        <mc:Choice Requires="a14">
          <p:sp>
            <p:nvSpPr>
              <p:cNvPr id="207" name="矩形 206">
                <a:extLst>
                  <a:ext uri="{FF2B5EF4-FFF2-40B4-BE49-F238E27FC236}">
                    <a16:creationId xmlns:a16="http://schemas.microsoft.com/office/drawing/2014/main" id="{1DC14956-DA4B-A644-84A3-B801A132295A}"/>
                  </a:ext>
                </a:extLst>
              </p:cNvPr>
              <p:cNvSpPr/>
              <p:nvPr/>
            </p:nvSpPr>
            <p:spPr>
              <a:xfrm>
                <a:off x="2184886" y="4819420"/>
                <a:ext cx="65889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7" name="矩形 206">
                <a:extLst>
                  <a:ext uri="{FF2B5EF4-FFF2-40B4-BE49-F238E27FC236}">
                    <a16:creationId xmlns:a16="http://schemas.microsoft.com/office/drawing/2014/main" id="{1DC14956-DA4B-A644-84A3-B801A132295A}"/>
                  </a:ext>
                </a:extLst>
              </p:cNvPr>
              <p:cNvSpPr>
                <a:spLocks noRot="1" noChangeAspect="1" noMove="1" noResize="1" noEditPoints="1" noAdjustHandles="1" noChangeArrowheads="1" noChangeShapeType="1" noTextEdit="1"/>
              </p:cNvSpPr>
              <p:nvPr/>
            </p:nvSpPr>
            <p:spPr>
              <a:xfrm>
                <a:off x="2184886" y="4819420"/>
                <a:ext cx="658898"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4" name="矩形 213">
                <a:extLst>
                  <a:ext uri="{FF2B5EF4-FFF2-40B4-BE49-F238E27FC236}">
                    <a16:creationId xmlns:a16="http://schemas.microsoft.com/office/drawing/2014/main" id="{A3310F01-0E86-0247-A76A-128BE4CFD21B}"/>
                  </a:ext>
                </a:extLst>
              </p:cNvPr>
              <p:cNvSpPr/>
              <p:nvPr/>
            </p:nvSpPr>
            <p:spPr>
              <a:xfrm>
                <a:off x="3505573" y="4819420"/>
                <a:ext cx="658898" cy="369332"/>
              </a:xfrm>
              <a:prstGeom prst="rect">
                <a:avLst/>
              </a:prstGeom>
              <a:ln w="25400">
                <a:noFill/>
              </a:ln>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de-DE" altLang="zh-CN" dirty="0">
                              <a:latin typeface="Cambria Math" panose="02040503050406030204" pitchFamily="18" charset="0"/>
                            </a:rPr>
                            <m:t>𝑊</m:t>
                          </m:r>
                        </m:e>
                        <m:sub>
                          <m:r>
                            <a:rPr lang="de-DE" altLang="zh-CN" dirty="0">
                              <a:latin typeface="Cambria Math" panose="02040503050406030204" pitchFamily="18" charset="0"/>
                            </a:rPr>
                            <m:t>𝐴</m:t>
                          </m:r>
                          <m:r>
                            <a:rPr lang="de-DE" altLang="zh-CN" dirty="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4" name="矩形 213">
                <a:extLst>
                  <a:ext uri="{FF2B5EF4-FFF2-40B4-BE49-F238E27FC236}">
                    <a16:creationId xmlns:a16="http://schemas.microsoft.com/office/drawing/2014/main" id="{A3310F01-0E86-0247-A76A-128BE4CFD21B}"/>
                  </a:ext>
                </a:extLst>
              </p:cNvPr>
              <p:cNvSpPr>
                <a:spLocks noRot="1" noChangeAspect="1" noMove="1" noResize="1" noEditPoints="1" noAdjustHandles="1" noChangeArrowheads="1" noChangeShapeType="1" noTextEdit="1"/>
              </p:cNvSpPr>
              <p:nvPr/>
            </p:nvSpPr>
            <p:spPr>
              <a:xfrm>
                <a:off x="3505573" y="4819420"/>
                <a:ext cx="658898" cy="369332"/>
              </a:xfrm>
              <a:prstGeom prst="rect">
                <a:avLst/>
              </a:prstGeom>
              <a:blipFill>
                <a:blip r:embed="rId16"/>
                <a:stretch>
                  <a:fillRect/>
                </a:stretch>
              </a:blipFill>
              <a:ln w="25400">
                <a:noFill/>
              </a:ln>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F7F35DE9-FECB-4C45-B4D5-7382CBC97AD8}"/>
              </a:ext>
            </a:extLst>
          </p:cNvPr>
          <p:cNvSpPr/>
          <p:nvPr/>
        </p:nvSpPr>
        <p:spPr>
          <a:xfrm>
            <a:off x="6139456" y="5318121"/>
            <a:ext cx="109517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B</a:t>
            </a:r>
          </a:p>
        </p:txBody>
      </p:sp>
      <p:sp>
        <p:nvSpPr>
          <p:cNvPr id="220" name="矩形 219">
            <a:extLst>
              <a:ext uri="{FF2B5EF4-FFF2-40B4-BE49-F238E27FC236}">
                <a16:creationId xmlns:a16="http://schemas.microsoft.com/office/drawing/2014/main" id="{7CBA46CE-9797-6543-BC45-567C428229A5}"/>
              </a:ext>
            </a:extLst>
          </p:cNvPr>
          <p:cNvSpPr/>
          <p:nvPr/>
        </p:nvSpPr>
        <p:spPr>
          <a:xfrm>
            <a:off x="7904587" y="5231009"/>
            <a:ext cx="192014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 learning</a:t>
            </a:r>
          </a:p>
          <a:p>
            <a:pPr algn="ctr"/>
            <a:r>
              <a:rPr lang="en-US" altLang="zh-CN" dirty="0">
                <a:latin typeface="Arial" panose="020B0604020202020204" pitchFamily="34" charset="0"/>
                <a:ea typeface="Times New Roman" panose="02020603050405020304" pitchFamily="18" charset="0"/>
              </a:rPr>
              <a:t>fine tuning</a:t>
            </a:r>
          </a:p>
        </p:txBody>
      </p:sp>
      <p:sp>
        <p:nvSpPr>
          <p:cNvPr id="2" name="椭圆 1">
            <a:extLst>
              <a:ext uri="{FF2B5EF4-FFF2-40B4-BE49-F238E27FC236}">
                <a16:creationId xmlns:a16="http://schemas.microsoft.com/office/drawing/2014/main" id="{24EEB0DE-C466-DB43-9A20-DDE954BEE488}"/>
              </a:ext>
            </a:extLst>
          </p:cNvPr>
          <p:cNvSpPr/>
          <p:nvPr/>
        </p:nvSpPr>
        <p:spPr>
          <a:xfrm>
            <a:off x="7623181" y="274404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a:t>
            </a:r>
          </a:p>
        </p:txBody>
      </p:sp>
      <p:sp>
        <p:nvSpPr>
          <p:cNvPr id="221" name="椭圆 220">
            <a:extLst>
              <a:ext uri="{FF2B5EF4-FFF2-40B4-BE49-F238E27FC236}">
                <a16:creationId xmlns:a16="http://schemas.microsoft.com/office/drawing/2014/main" id="{B87087AC-24CB-3B44-8461-8765DFC06704}"/>
              </a:ext>
            </a:extLst>
          </p:cNvPr>
          <p:cNvSpPr/>
          <p:nvPr/>
        </p:nvSpPr>
        <p:spPr>
          <a:xfrm>
            <a:off x="7617370" y="4044760"/>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2</a:t>
            </a:r>
          </a:p>
        </p:txBody>
      </p:sp>
      <p:sp>
        <p:nvSpPr>
          <p:cNvPr id="225" name="椭圆 224">
            <a:extLst>
              <a:ext uri="{FF2B5EF4-FFF2-40B4-BE49-F238E27FC236}">
                <a16:creationId xmlns:a16="http://schemas.microsoft.com/office/drawing/2014/main" id="{DCD24E7A-173F-5542-AA38-57801DEECD51}"/>
              </a:ext>
            </a:extLst>
          </p:cNvPr>
          <p:cNvSpPr/>
          <p:nvPr/>
        </p:nvSpPr>
        <p:spPr>
          <a:xfrm>
            <a:off x="7629482" y="5338822"/>
            <a:ext cx="357595" cy="357595"/>
          </a:xfrm>
          <a:prstGeom prst="ellipse">
            <a:avLst/>
          </a:prstGeom>
          <a:ln>
            <a:solidFill>
              <a:srgbClr val="037D4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3</a:t>
            </a:r>
          </a:p>
        </p:txBody>
      </p:sp>
      <p:sp>
        <p:nvSpPr>
          <p:cNvPr id="255" name="Textfeld 10">
            <a:extLst>
              <a:ext uri="{FF2B5EF4-FFF2-40B4-BE49-F238E27FC236}">
                <a16:creationId xmlns:a16="http://schemas.microsoft.com/office/drawing/2014/main" id="{5EC8906D-E043-5846-9FD3-4022D5E39F4D}"/>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YCB+14</a:t>
            </a:r>
            <a:r>
              <a:rPr lang="de-DE" sz="1400" dirty="0">
                <a:solidFill>
                  <a:prstClr val="black"/>
                </a:solidFill>
                <a:latin typeface="Arial" panose="020B0604020202020204" pitchFamily="34" charset="0"/>
                <a:cs typeface="Arial" panose="020B0604020202020204" pitchFamily="34" charset="0"/>
              </a:rPr>
              <a:t>]</a:t>
            </a:r>
          </a:p>
        </p:txBody>
      </p:sp>
      <p:sp>
        <p:nvSpPr>
          <p:cNvPr id="256" name="iconfont-1177-866248">
            <a:extLst>
              <a:ext uri="{FF2B5EF4-FFF2-40B4-BE49-F238E27FC236}">
                <a16:creationId xmlns:a16="http://schemas.microsoft.com/office/drawing/2014/main" id="{061FDD94-B1D8-BB4F-B5B5-47A0535969C7}"/>
              </a:ext>
            </a:extLst>
          </p:cNvPr>
          <p:cNvSpPr>
            <a:spLocks noChangeAspect="1"/>
          </p:cNvSpPr>
          <p:nvPr/>
        </p:nvSpPr>
        <p:spPr>
          <a:xfrm>
            <a:off x="2373433" y="5391814"/>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7" name="iconfont-1177-866248">
            <a:extLst>
              <a:ext uri="{FF2B5EF4-FFF2-40B4-BE49-F238E27FC236}">
                <a16:creationId xmlns:a16="http://schemas.microsoft.com/office/drawing/2014/main" id="{156B1C4F-5E03-8E41-ACE6-06B09ECEFF9E}"/>
              </a:ext>
            </a:extLst>
          </p:cNvPr>
          <p:cNvSpPr>
            <a:spLocks noChangeAspect="1"/>
          </p:cNvSpPr>
          <p:nvPr/>
        </p:nvSpPr>
        <p:spPr>
          <a:xfrm>
            <a:off x="3694512" y="5391814"/>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8" name="iconfont-11899-5651488">
            <a:extLst>
              <a:ext uri="{FF2B5EF4-FFF2-40B4-BE49-F238E27FC236}">
                <a16:creationId xmlns:a16="http://schemas.microsoft.com/office/drawing/2014/main" id="{B04C5898-C52D-9A4A-AE1D-E3A15979E44E}"/>
              </a:ext>
            </a:extLst>
          </p:cNvPr>
          <p:cNvSpPr>
            <a:spLocks noChangeAspect="1"/>
          </p:cNvSpPr>
          <p:nvPr/>
        </p:nvSpPr>
        <p:spPr>
          <a:xfrm>
            <a:off x="2381910" y="4167643"/>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9" name="iconfont-11899-5651488">
            <a:extLst>
              <a:ext uri="{FF2B5EF4-FFF2-40B4-BE49-F238E27FC236}">
                <a16:creationId xmlns:a16="http://schemas.microsoft.com/office/drawing/2014/main" id="{7E2A28CD-7D22-D148-96AC-2ED7F7D3C0A0}"/>
              </a:ext>
            </a:extLst>
          </p:cNvPr>
          <p:cNvSpPr>
            <a:spLocks noChangeAspect="1"/>
          </p:cNvSpPr>
          <p:nvPr/>
        </p:nvSpPr>
        <p:spPr>
          <a:xfrm>
            <a:off x="3691088" y="414193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89021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extLst>
              <p:ext uri="{D42A27DB-BD31-4B8C-83A1-F6EECF244321}">
                <p14:modId xmlns:p14="http://schemas.microsoft.com/office/powerpoint/2010/main" val="975879629"/>
              </p:ext>
            </p:extLst>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0858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 name="圆角矩形 2">
            <a:extLst>
              <a:ext uri="{FF2B5EF4-FFF2-40B4-BE49-F238E27FC236}">
                <a16:creationId xmlns:a16="http://schemas.microsoft.com/office/drawing/2014/main" id="{5F44C8FC-E680-E14D-9A71-0637976E19E4}"/>
              </a:ext>
            </a:extLst>
          </p:cNvPr>
          <p:cNvSpPr/>
          <p:nvPr/>
        </p:nvSpPr>
        <p:spPr>
          <a:xfrm>
            <a:off x="3728830" y="5805330"/>
            <a:ext cx="3384470" cy="417438"/>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圆角矩形 6">
            <a:extLst>
              <a:ext uri="{FF2B5EF4-FFF2-40B4-BE49-F238E27FC236}">
                <a16:creationId xmlns:a16="http://schemas.microsoft.com/office/drawing/2014/main" id="{5C525A2A-4CEF-274D-AEE3-5311303F4BCB}"/>
              </a:ext>
            </a:extLst>
          </p:cNvPr>
          <p:cNvSpPr/>
          <p:nvPr/>
        </p:nvSpPr>
        <p:spPr>
          <a:xfrm>
            <a:off x="1384584" y="4809335"/>
            <a:ext cx="5440676" cy="385401"/>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518831D5-1BA3-C445-B92E-A309A492D2B3}"/>
              </a:ext>
            </a:extLst>
          </p:cNvPr>
          <p:cNvSpPr txBox="1"/>
          <p:nvPr/>
        </p:nvSpPr>
        <p:spPr bwMode="auto">
          <a:xfrm>
            <a:off x="1384584" y="4809335"/>
            <a:ext cx="6135206" cy="344707"/>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t>1001 samples for the total APEC training dataset</a:t>
            </a:r>
            <a:endParaRPr lang="en-GB" altLang="zh-CN" dirty="0">
              <a:solidFill>
                <a:prstClr val="black"/>
              </a:solidFill>
              <a:latin typeface="Arial" panose="020B0604020202020204" pitchFamily="34" charset="0"/>
              <a:cs typeface="Arial" panose="020B0604020202020204" pitchFamily="34" charset="0"/>
            </a:endParaRPr>
          </a:p>
        </p:txBody>
      </p:sp>
      <p:cxnSp>
        <p:nvCxnSpPr>
          <p:cNvPr id="9" name="直线连接符 8">
            <a:extLst>
              <a:ext uri="{FF2B5EF4-FFF2-40B4-BE49-F238E27FC236}">
                <a16:creationId xmlns:a16="http://schemas.microsoft.com/office/drawing/2014/main" id="{43C5E9C3-39EA-3844-AD37-58EC715FE363}"/>
              </a:ext>
            </a:extLst>
          </p:cNvPr>
          <p:cNvCxnSpPr>
            <a:cxnSpLocks/>
          </p:cNvCxnSpPr>
          <p:nvPr/>
        </p:nvCxnSpPr>
        <p:spPr>
          <a:xfrm>
            <a:off x="3512800" y="5194736"/>
            <a:ext cx="288040" cy="625216"/>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05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2992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137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7616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7" name="圆角矩形 6">
            <a:extLst>
              <a:ext uri="{FF2B5EF4-FFF2-40B4-BE49-F238E27FC236}">
                <a16:creationId xmlns:a16="http://schemas.microsoft.com/office/drawing/2014/main" id="{C6829994-53B8-5C4A-8635-706F69C300F1}"/>
              </a:ext>
            </a:extLst>
          </p:cNvPr>
          <p:cNvSpPr/>
          <p:nvPr/>
        </p:nvSpPr>
        <p:spPr>
          <a:xfrm>
            <a:off x="2504660" y="736140"/>
            <a:ext cx="5256730" cy="632748"/>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1BE95827-ABE4-9A4A-8F22-2392F2F8A610}"/>
              </a:ext>
            </a:extLst>
          </p:cNvPr>
          <p:cNvSpPr txBox="1"/>
          <p:nvPr/>
        </p:nvSpPr>
        <p:spPr bwMode="auto">
          <a:xfrm>
            <a:off x="2504660" y="707807"/>
            <a:ext cx="5472760" cy="344707"/>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Transfer learning with fine tuning can achieve good performance based on very small dataset</a:t>
            </a:r>
          </a:p>
        </p:txBody>
      </p:sp>
      <p:cxnSp>
        <p:nvCxnSpPr>
          <p:cNvPr id="9" name="直线连接符 8">
            <a:extLst>
              <a:ext uri="{FF2B5EF4-FFF2-40B4-BE49-F238E27FC236}">
                <a16:creationId xmlns:a16="http://schemas.microsoft.com/office/drawing/2014/main" id="{9C134B53-B0F8-1147-B6A2-C007A4B6D1A0}"/>
              </a:ext>
            </a:extLst>
          </p:cNvPr>
          <p:cNvCxnSpPr>
            <a:cxnSpLocks/>
            <a:stCxn id="7" idx="1"/>
          </p:cNvCxnSpPr>
          <p:nvPr/>
        </p:nvCxnSpPr>
        <p:spPr>
          <a:xfrm flipH="1">
            <a:off x="2185348" y="1052514"/>
            <a:ext cx="319312" cy="368889"/>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247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7" name="左右箭头 6">
            <a:extLst>
              <a:ext uri="{FF2B5EF4-FFF2-40B4-BE49-F238E27FC236}">
                <a16:creationId xmlns:a16="http://schemas.microsoft.com/office/drawing/2014/main" id="{A2DA1C88-4A33-A547-9415-4C42B491A057}"/>
              </a:ext>
            </a:extLst>
          </p:cNvPr>
          <p:cNvSpPr/>
          <p:nvPr/>
        </p:nvSpPr>
        <p:spPr>
          <a:xfrm>
            <a:off x="2216620" y="2636890"/>
            <a:ext cx="2592360" cy="2160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圆角矩形 7">
            <a:extLst>
              <a:ext uri="{FF2B5EF4-FFF2-40B4-BE49-F238E27FC236}">
                <a16:creationId xmlns:a16="http://schemas.microsoft.com/office/drawing/2014/main" id="{B79BFF9E-1C54-CD42-9D97-F0FB2905D13E}"/>
              </a:ext>
            </a:extLst>
          </p:cNvPr>
          <p:cNvSpPr/>
          <p:nvPr/>
        </p:nvSpPr>
        <p:spPr>
          <a:xfrm>
            <a:off x="2576670" y="3313313"/>
            <a:ext cx="3456480" cy="632748"/>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文本框 8">
            <a:extLst>
              <a:ext uri="{FF2B5EF4-FFF2-40B4-BE49-F238E27FC236}">
                <a16:creationId xmlns:a16="http://schemas.microsoft.com/office/drawing/2014/main" id="{9787D40D-64FE-F441-B928-A61930D89205}"/>
              </a:ext>
            </a:extLst>
          </p:cNvPr>
          <p:cNvSpPr txBox="1"/>
          <p:nvPr/>
        </p:nvSpPr>
        <p:spPr bwMode="auto">
          <a:xfrm>
            <a:off x="2576670" y="3284980"/>
            <a:ext cx="3600500" cy="344707"/>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Under similar performance,</a:t>
            </a:r>
          </a:p>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transfer learning needs less data</a:t>
            </a:r>
          </a:p>
        </p:txBody>
      </p:sp>
      <p:cxnSp>
        <p:nvCxnSpPr>
          <p:cNvPr id="10" name="直线连接符 9">
            <a:extLst>
              <a:ext uri="{FF2B5EF4-FFF2-40B4-BE49-F238E27FC236}">
                <a16:creationId xmlns:a16="http://schemas.microsoft.com/office/drawing/2014/main" id="{27A334C7-6E16-594F-A301-8DE04E5F43D2}"/>
              </a:ext>
            </a:extLst>
          </p:cNvPr>
          <p:cNvCxnSpPr>
            <a:cxnSpLocks/>
          </p:cNvCxnSpPr>
          <p:nvPr/>
        </p:nvCxnSpPr>
        <p:spPr>
          <a:xfrm>
            <a:off x="3656820" y="2852920"/>
            <a:ext cx="216030" cy="460393"/>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106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7">
            <a:extLst>
              <a:ext uri="{FF2B5EF4-FFF2-40B4-BE49-F238E27FC236}">
                <a16:creationId xmlns:a16="http://schemas.microsoft.com/office/drawing/2014/main" id="{DFC60941-CF2F-4A42-87B1-2C2E6F318C3A}"/>
              </a:ext>
            </a:extLst>
          </p:cNvPr>
          <p:cNvGraphicFramePr>
            <a:graphicFrameLocks/>
          </p:cNvGraphicFramePr>
          <p:nvPr>
            <p:extLst>
              <p:ext uri="{D42A27DB-BD31-4B8C-83A1-F6EECF244321}">
                <p14:modId xmlns:p14="http://schemas.microsoft.com/office/powerpoint/2010/main" val="1249485909"/>
              </p:ext>
            </p:extLst>
          </p:nvPr>
        </p:nvGraphicFramePr>
        <p:xfrm>
          <a:off x="0" y="1038048"/>
          <a:ext cx="9906000" cy="5618316"/>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p:txBody>
          <a:bodyPr/>
          <a:lstStyle/>
          <a:p>
            <a:r>
              <a:rPr kumimoji="1" lang="en-US" altLang="zh-CN" dirty="0"/>
              <a:t>Effect of the training dataset size on transfer learning</a:t>
            </a:r>
            <a:endParaRPr kumimoji="1" lang="zh-CN" altLang="en-US" dirty="0"/>
          </a:p>
        </p:txBody>
      </p:sp>
      <p:sp>
        <p:nvSpPr>
          <p:cNvPr id="5" name="Textfeld 11">
            <a:extLst>
              <a:ext uri="{FF2B5EF4-FFF2-40B4-BE49-F238E27FC236}">
                <a16:creationId xmlns:a16="http://schemas.microsoft.com/office/drawing/2014/main" id="{564CB744-C9FB-2D44-B868-8F27CEBC2C3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7" name="上下箭头 6">
            <a:extLst>
              <a:ext uri="{FF2B5EF4-FFF2-40B4-BE49-F238E27FC236}">
                <a16:creationId xmlns:a16="http://schemas.microsoft.com/office/drawing/2014/main" id="{73CF8A37-64CB-EF45-BA6B-00D0CA5FB3CB}"/>
              </a:ext>
            </a:extLst>
          </p:cNvPr>
          <p:cNvSpPr/>
          <p:nvPr/>
        </p:nvSpPr>
        <p:spPr>
          <a:xfrm>
            <a:off x="2072600" y="2852920"/>
            <a:ext cx="144021" cy="71432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上下箭头 7">
            <a:extLst>
              <a:ext uri="{FF2B5EF4-FFF2-40B4-BE49-F238E27FC236}">
                <a16:creationId xmlns:a16="http://schemas.microsoft.com/office/drawing/2014/main" id="{0D83E950-2E2B-7048-880E-5F6F44D32D26}"/>
              </a:ext>
            </a:extLst>
          </p:cNvPr>
          <p:cNvSpPr/>
          <p:nvPr/>
        </p:nvSpPr>
        <p:spPr>
          <a:xfrm>
            <a:off x="3008730" y="2348850"/>
            <a:ext cx="144020" cy="432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上下箭头 8">
            <a:extLst>
              <a:ext uri="{FF2B5EF4-FFF2-40B4-BE49-F238E27FC236}">
                <a16:creationId xmlns:a16="http://schemas.microsoft.com/office/drawing/2014/main" id="{A4D72D11-34A2-E74A-B3C3-D3E3B15C537C}"/>
              </a:ext>
            </a:extLst>
          </p:cNvPr>
          <p:cNvSpPr/>
          <p:nvPr/>
        </p:nvSpPr>
        <p:spPr>
          <a:xfrm>
            <a:off x="3944859" y="2061772"/>
            <a:ext cx="165753" cy="7911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上下箭头 9">
            <a:extLst>
              <a:ext uri="{FF2B5EF4-FFF2-40B4-BE49-F238E27FC236}">
                <a16:creationId xmlns:a16="http://schemas.microsoft.com/office/drawing/2014/main" id="{C7BC5364-4D4C-B849-985F-E4D1523354CA}"/>
              </a:ext>
            </a:extLst>
          </p:cNvPr>
          <p:cNvSpPr/>
          <p:nvPr/>
        </p:nvSpPr>
        <p:spPr>
          <a:xfrm>
            <a:off x="4859260" y="1988800"/>
            <a:ext cx="144020" cy="5841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上下箭头 10">
            <a:extLst>
              <a:ext uri="{FF2B5EF4-FFF2-40B4-BE49-F238E27FC236}">
                <a16:creationId xmlns:a16="http://schemas.microsoft.com/office/drawing/2014/main" id="{686B470D-0D5E-834D-A444-04EA3B7ED11C}"/>
              </a:ext>
            </a:extLst>
          </p:cNvPr>
          <p:cNvSpPr/>
          <p:nvPr/>
        </p:nvSpPr>
        <p:spPr>
          <a:xfrm>
            <a:off x="5817122" y="1963036"/>
            <a:ext cx="144020" cy="11059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上下箭头 11">
            <a:extLst>
              <a:ext uri="{FF2B5EF4-FFF2-40B4-BE49-F238E27FC236}">
                <a16:creationId xmlns:a16="http://schemas.microsoft.com/office/drawing/2014/main" id="{6EB04F6A-DA19-F44A-BA5C-8D5A10A12EA1}"/>
              </a:ext>
            </a:extLst>
          </p:cNvPr>
          <p:cNvSpPr/>
          <p:nvPr/>
        </p:nvSpPr>
        <p:spPr>
          <a:xfrm>
            <a:off x="6753250" y="1988800"/>
            <a:ext cx="144020" cy="110591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上下箭头 12">
            <a:extLst>
              <a:ext uri="{FF2B5EF4-FFF2-40B4-BE49-F238E27FC236}">
                <a16:creationId xmlns:a16="http://schemas.microsoft.com/office/drawing/2014/main" id="{72915AB8-6F39-124E-9F36-EEBD8F5CA7B2}"/>
              </a:ext>
            </a:extLst>
          </p:cNvPr>
          <p:cNvSpPr/>
          <p:nvPr/>
        </p:nvSpPr>
        <p:spPr>
          <a:xfrm>
            <a:off x="7667652" y="1880344"/>
            <a:ext cx="144020" cy="118860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上下箭头 13">
            <a:extLst>
              <a:ext uri="{FF2B5EF4-FFF2-40B4-BE49-F238E27FC236}">
                <a16:creationId xmlns:a16="http://schemas.microsoft.com/office/drawing/2014/main" id="{F462C9FB-C67A-DE4C-BA44-29A5E5C67D43}"/>
              </a:ext>
            </a:extLst>
          </p:cNvPr>
          <p:cNvSpPr/>
          <p:nvPr/>
        </p:nvSpPr>
        <p:spPr>
          <a:xfrm>
            <a:off x="8603780" y="1988801"/>
            <a:ext cx="144020" cy="7201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上下箭头 14">
            <a:extLst>
              <a:ext uri="{FF2B5EF4-FFF2-40B4-BE49-F238E27FC236}">
                <a16:creationId xmlns:a16="http://schemas.microsoft.com/office/drawing/2014/main" id="{9DCA4877-E9EF-814D-B7E4-34E5EB6EB336}"/>
              </a:ext>
            </a:extLst>
          </p:cNvPr>
          <p:cNvSpPr/>
          <p:nvPr/>
        </p:nvSpPr>
        <p:spPr>
          <a:xfrm>
            <a:off x="9518182" y="1700760"/>
            <a:ext cx="144020" cy="10801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圆角矩形 15">
            <a:extLst>
              <a:ext uri="{FF2B5EF4-FFF2-40B4-BE49-F238E27FC236}">
                <a16:creationId xmlns:a16="http://schemas.microsoft.com/office/drawing/2014/main" id="{E7F0B310-F396-CC45-8F2D-4FAB8ECDDD91}"/>
              </a:ext>
            </a:extLst>
          </p:cNvPr>
          <p:cNvSpPr/>
          <p:nvPr/>
        </p:nvSpPr>
        <p:spPr>
          <a:xfrm>
            <a:off x="2576670" y="3529343"/>
            <a:ext cx="2952410" cy="385401"/>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文本框 16">
            <a:extLst>
              <a:ext uri="{FF2B5EF4-FFF2-40B4-BE49-F238E27FC236}">
                <a16:creationId xmlns:a16="http://schemas.microsoft.com/office/drawing/2014/main" id="{6963D3C6-BCB4-0D42-84F7-AA534DC68FB5}"/>
              </a:ext>
            </a:extLst>
          </p:cNvPr>
          <p:cNvSpPr txBox="1"/>
          <p:nvPr/>
        </p:nvSpPr>
        <p:spPr bwMode="auto">
          <a:xfrm>
            <a:off x="2576670" y="3501010"/>
            <a:ext cx="3600500" cy="344707"/>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Significant improvement</a:t>
            </a:r>
          </a:p>
        </p:txBody>
      </p:sp>
      <p:cxnSp>
        <p:nvCxnSpPr>
          <p:cNvPr id="18" name="直线连接符 17">
            <a:extLst>
              <a:ext uri="{FF2B5EF4-FFF2-40B4-BE49-F238E27FC236}">
                <a16:creationId xmlns:a16="http://schemas.microsoft.com/office/drawing/2014/main" id="{A815C862-3256-0248-8701-108D72C14A42}"/>
              </a:ext>
            </a:extLst>
          </p:cNvPr>
          <p:cNvCxnSpPr>
            <a:cxnSpLocks/>
          </p:cNvCxnSpPr>
          <p:nvPr/>
        </p:nvCxnSpPr>
        <p:spPr>
          <a:xfrm>
            <a:off x="3196211" y="2662763"/>
            <a:ext cx="456688" cy="866580"/>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26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a:xfrm>
            <a:off x="272481" y="333376"/>
            <a:ext cx="9360469" cy="1151354"/>
          </a:xfrm>
        </p:spPr>
        <p:txBody>
          <a:bodyPr/>
          <a:lstStyle/>
          <a:p>
            <a:r>
              <a:rPr kumimoji="1" lang="en-US" altLang="zh-CN" dirty="0"/>
              <a:t>Improvement percentage of R</a:t>
            </a:r>
            <a:r>
              <a:rPr kumimoji="1" lang="en-US" altLang="zh-CN" baseline="30000" dirty="0"/>
              <a:t>2</a:t>
            </a:r>
            <a:r>
              <a:rPr kumimoji="1" lang="en-US" altLang="zh-CN" dirty="0"/>
              <a:t> value due to transfer learning</a:t>
            </a:r>
            <a:endParaRPr kumimoji="1" lang="zh-CN" altLang="en-US" dirty="0"/>
          </a:p>
        </p:txBody>
      </p:sp>
      <p:graphicFrame>
        <p:nvGraphicFramePr>
          <p:cNvPr id="4" name="Chart 9">
            <a:extLst>
              <a:ext uri="{FF2B5EF4-FFF2-40B4-BE49-F238E27FC236}">
                <a16:creationId xmlns:a16="http://schemas.microsoft.com/office/drawing/2014/main" id="{6E157862-C509-464B-9024-0CF02204DD98}"/>
              </a:ext>
            </a:extLst>
          </p:cNvPr>
          <p:cNvGraphicFramePr>
            <a:graphicFrameLocks/>
          </p:cNvGraphicFramePr>
          <p:nvPr/>
        </p:nvGraphicFramePr>
        <p:xfrm>
          <a:off x="-159710" y="1123874"/>
          <a:ext cx="9792660" cy="54007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74C8F809-7E35-C041-8662-094BF4B46901}"/>
              </a:ext>
            </a:extLst>
          </p:cNvPr>
          <p:cNvPicPr>
            <a:picLocks noChangeAspect="1"/>
          </p:cNvPicPr>
          <p:nvPr/>
        </p:nvPicPr>
        <p:blipFill>
          <a:blip r:embed="rId4"/>
          <a:stretch>
            <a:fillRect/>
          </a:stretch>
        </p:blipFill>
        <p:spPr>
          <a:xfrm>
            <a:off x="6105160" y="1868583"/>
            <a:ext cx="544218" cy="696297"/>
          </a:xfrm>
          <a:prstGeom prst="rect">
            <a:avLst/>
          </a:prstGeom>
        </p:spPr>
      </p:pic>
      <p:sp>
        <p:nvSpPr>
          <p:cNvPr id="6" name="Textfeld 11">
            <a:extLst>
              <a:ext uri="{FF2B5EF4-FFF2-40B4-BE49-F238E27FC236}">
                <a16:creationId xmlns:a16="http://schemas.microsoft.com/office/drawing/2014/main" id="{EAA5254E-EE76-CA4E-927F-5A07538CF2C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702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59E6D-94A5-E941-954D-844182EE6802}"/>
              </a:ext>
            </a:extLst>
          </p:cNvPr>
          <p:cNvSpPr>
            <a:spLocks noGrp="1"/>
          </p:cNvSpPr>
          <p:nvPr>
            <p:ph type="title"/>
          </p:nvPr>
        </p:nvSpPr>
        <p:spPr/>
        <p:txBody>
          <a:bodyPr/>
          <a:lstStyle/>
          <a:p>
            <a:pPr marL="0" hangingPunct="0">
              <a:lnSpc>
                <a:spcPct val="99166"/>
              </a:lnSpc>
            </a:pPr>
            <a:r>
              <a:rPr lang="en-US" altLang="zh-CN" dirty="0">
                <a:solidFill>
                  <a:srgbClr val="00AB5A"/>
                </a:solidFill>
                <a:ea typeface="Arial"/>
              </a:rPr>
              <a:t>Motivation of applying transfer learning in</a:t>
            </a:r>
            <a:r>
              <a:rPr lang="en-US" altLang="zh-CN" dirty="0">
                <a:solidFill>
                  <a:srgbClr val="00AB5A"/>
                </a:solidFill>
                <a:cs typeface="Arial"/>
              </a:rPr>
              <a:t> </a:t>
            </a:r>
            <a:r>
              <a:rPr lang="en-US" altLang="zh-CN" dirty="0">
                <a:solidFill>
                  <a:srgbClr val="00AB5A"/>
                </a:solidFill>
                <a:ea typeface="Arial"/>
              </a:rPr>
              <a:t>injection</a:t>
            </a:r>
            <a:r>
              <a:rPr lang="en-US" altLang="zh-CN" spc="-85" dirty="0">
                <a:solidFill>
                  <a:srgbClr val="00AB5A"/>
                </a:solidFill>
                <a:cs typeface="Arial"/>
              </a:rPr>
              <a:t> </a:t>
            </a:r>
            <a:r>
              <a:rPr lang="en-US" altLang="zh-CN" dirty="0">
                <a:solidFill>
                  <a:srgbClr val="00AB5A"/>
                </a:solidFill>
                <a:ea typeface="Arial"/>
              </a:rPr>
              <a:t>molding</a:t>
            </a:r>
            <a:r>
              <a:rPr lang="en-US" altLang="zh-CN" dirty="0">
                <a:solidFill>
                  <a:srgbClr val="00AB5A"/>
                </a:solidFill>
                <a:cs typeface="Arial"/>
              </a:rPr>
              <a:t> </a:t>
            </a:r>
            <a:br>
              <a:rPr lang="en-US" altLang="zh-CN" sz="1800" dirty="0">
                <a:solidFill>
                  <a:srgbClr val="00AB5A"/>
                </a:solidFill>
                <a:ea typeface="Arial"/>
              </a:rPr>
            </a:br>
            <a:r>
              <a:rPr lang="en-US" altLang="zh-CN" sz="1800" dirty="0">
                <a:solidFill>
                  <a:srgbClr val="00AB5A"/>
                </a:solidFill>
                <a:ea typeface="Arial"/>
              </a:rPr>
              <a:t>Conventional</a:t>
            </a:r>
            <a:r>
              <a:rPr lang="en-US" altLang="zh-CN" sz="1800" dirty="0">
                <a:solidFill>
                  <a:srgbClr val="00AB5A"/>
                </a:solidFill>
                <a:cs typeface="Arial"/>
              </a:rPr>
              <a:t> </a:t>
            </a:r>
            <a:r>
              <a:rPr lang="en-US" altLang="zh-CN" sz="1800" dirty="0">
                <a:solidFill>
                  <a:srgbClr val="00AB5A"/>
                </a:solidFill>
                <a:ea typeface="Arial"/>
              </a:rPr>
              <a:t>deep learning approach</a:t>
            </a:r>
            <a:br>
              <a:rPr lang="en-US" altLang="zh-CN" sz="1800" dirty="0">
                <a:solidFill>
                  <a:srgbClr val="00AB5A"/>
                </a:solidFill>
                <a:ea typeface="Arial"/>
              </a:rPr>
            </a:br>
            <a:endParaRPr lang="en-GB" dirty="0"/>
          </a:p>
        </p:txBody>
      </p:sp>
      <p:sp>
        <p:nvSpPr>
          <p:cNvPr id="5" name="TextBox 96">
            <a:extLst>
              <a:ext uri="{FF2B5EF4-FFF2-40B4-BE49-F238E27FC236}">
                <a16:creationId xmlns:a16="http://schemas.microsoft.com/office/drawing/2014/main" id="{622D6907-100D-034C-B185-6EFFE8054011}"/>
              </a:ext>
            </a:extLst>
          </p:cNvPr>
          <p:cNvSpPr txBox="1"/>
          <p:nvPr/>
        </p:nvSpPr>
        <p:spPr>
          <a:xfrm>
            <a:off x="272481" y="1271968"/>
            <a:ext cx="1152029" cy="276999"/>
          </a:xfrm>
          <a:prstGeom prst="rect">
            <a:avLst/>
          </a:prstGeom>
          <a:noFill/>
        </p:spPr>
        <p:txBody>
          <a:bodyPr wrap="square" lIns="0" tIns="0" rIns="0" bIns="0" rtlCol="0">
            <a:spAutoFit/>
          </a:bodyPr>
          <a:lstStyle/>
          <a:p>
            <a:pPr marL="0">
              <a:lnSpc>
                <a:spcPct val="100000"/>
              </a:lnSpc>
              <a:tabLst>
                <a:tab pos="1280093" algn="l"/>
              </a:tabLst>
            </a:pPr>
            <a:r>
              <a:rPr lang="en-US" altLang="zh-CN" sz="1800" b="1" spc="-5" dirty="0">
                <a:solidFill>
                  <a:srgbClr val="000000"/>
                </a:solidFill>
                <a:latin typeface="Arial"/>
                <a:ea typeface="Arial"/>
              </a:rPr>
              <a:t>Objective</a:t>
            </a:r>
            <a:endParaRPr lang="zh-CN" altLang="en-US" sz="1200" spc="-5" dirty="0">
              <a:solidFill>
                <a:srgbClr val="FE1217"/>
              </a:solidFill>
              <a:latin typeface="宋体"/>
              <a:ea typeface="宋体"/>
            </a:endParaRPr>
          </a:p>
        </p:txBody>
      </p:sp>
      <p:sp>
        <p:nvSpPr>
          <p:cNvPr id="6" name="TextBox 97">
            <a:extLst>
              <a:ext uri="{FF2B5EF4-FFF2-40B4-BE49-F238E27FC236}">
                <a16:creationId xmlns:a16="http://schemas.microsoft.com/office/drawing/2014/main" id="{568B4DE3-2AC8-7743-809A-A2A4161653E8}"/>
              </a:ext>
            </a:extLst>
          </p:cNvPr>
          <p:cNvSpPr txBox="1"/>
          <p:nvPr/>
        </p:nvSpPr>
        <p:spPr>
          <a:xfrm>
            <a:off x="272480" y="1571664"/>
            <a:ext cx="9256785" cy="553998"/>
          </a:xfrm>
          <a:prstGeom prst="rect">
            <a:avLst/>
          </a:prstGeom>
          <a:noFill/>
        </p:spPr>
        <p:txBody>
          <a:bodyPr wrap="square" lIns="0" tIns="0" rIns="0" bIns="0" rtlCol="0">
            <a:spAutoFit/>
          </a:bodyPr>
          <a:lstStyle/>
          <a:p>
            <a:pPr hangingPunct="0"/>
            <a:r>
              <a:rPr lang="en-GB" altLang="zh-CN" dirty="0"/>
              <a:t>To analyse the possibility to transfer knowledge between processes where different materials are being utilized.</a:t>
            </a:r>
            <a:endParaRPr lang="en-US" altLang="zh-CN" sz="1800" b="1" dirty="0">
              <a:solidFill>
                <a:srgbClr val="000000"/>
              </a:solidFill>
              <a:latin typeface="Arial"/>
              <a:ea typeface="Arial"/>
            </a:endParaRPr>
          </a:p>
        </p:txBody>
      </p:sp>
      <p:sp>
        <p:nvSpPr>
          <p:cNvPr id="7" name="TextBox 98">
            <a:extLst>
              <a:ext uri="{FF2B5EF4-FFF2-40B4-BE49-F238E27FC236}">
                <a16:creationId xmlns:a16="http://schemas.microsoft.com/office/drawing/2014/main" id="{DA0C8B9A-9A0C-BD45-B097-0D00C60AF5D0}"/>
              </a:ext>
            </a:extLst>
          </p:cNvPr>
          <p:cNvSpPr txBox="1"/>
          <p:nvPr/>
        </p:nvSpPr>
        <p:spPr>
          <a:xfrm>
            <a:off x="609959" y="2563443"/>
            <a:ext cx="1171704" cy="548640"/>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Ma</a:t>
            </a:r>
            <a:r>
              <a:rPr lang="en-US" altLang="zh-CN" sz="1800" b="1" dirty="0">
                <a:solidFill>
                  <a:srgbClr val="000000"/>
                </a:solidFill>
                <a:latin typeface="Arial"/>
                <a:ea typeface="Arial"/>
              </a:rPr>
              <a:t>chine</a:t>
            </a:r>
          </a:p>
          <a:p>
            <a:pPr marL="0">
              <a:lnSpc>
                <a:spcPct val="100000"/>
              </a:lnSpc>
            </a:pPr>
            <a:r>
              <a:rPr lang="en-US" altLang="zh-CN" sz="1800" b="1" spc="-5" dirty="0">
                <a:solidFill>
                  <a:srgbClr val="000000"/>
                </a:solidFill>
                <a:latin typeface="Arial"/>
                <a:ea typeface="Arial"/>
              </a:rPr>
              <a:t>se</a:t>
            </a:r>
            <a:r>
              <a:rPr lang="en-US" altLang="zh-CN" sz="1800" b="1" dirty="0">
                <a:solidFill>
                  <a:srgbClr val="000000"/>
                </a:solidFill>
                <a:latin typeface="Arial"/>
                <a:ea typeface="Arial"/>
              </a:rPr>
              <a:t>ttings</a:t>
            </a:r>
          </a:p>
        </p:txBody>
      </p:sp>
      <p:sp>
        <p:nvSpPr>
          <p:cNvPr id="8" name="TextBox 99">
            <a:extLst>
              <a:ext uri="{FF2B5EF4-FFF2-40B4-BE49-F238E27FC236}">
                <a16:creationId xmlns:a16="http://schemas.microsoft.com/office/drawing/2014/main" id="{023ECD40-6593-C348-8A8B-F671045AC4DC}"/>
              </a:ext>
            </a:extLst>
          </p:cNvPr>
          <p:cNvSpPr txBox="1"/>
          <p:nvPr/>
        </p:nvSpPr>
        <p:spPr>
          <a:xfrm>
            <a:off x="7137162" y="3766799"/>
            <a:ext cx="1741004" cy="276999"/>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Product</a:t>
            </a:r>
            <a:r>
              <a:rPr lang="en-US" altLang="zh-CN" sz="1800" b="1" spc="-245" dirty="0">
                <a:solidFill>
                  <a:srgbClr val="000000"/>
                </a:solidFill>
                <a:latin typeface="Arial"/>
                <a:cs typeface="Arial"/>
              </a:rPr>
              <a:t> </a:t>
            </a:r>
            <a:r>
              <a:rPr lang="en-US" altLang="zh-CN" sz="1800" b="1" spc="30" dirty="0">
                <a:solidFill>
                  <a:srgbClr val="000000"/>
                </a:solidFill>
                <a:latin typeface="Arial"/>
                <a:ea typeface="Arial"/>
              </a:rPr>
              <a:t>quality</a:t>
            </a:r>
            <a:endParaRPr lang="en-US" altLang="zh-CN" sz="1800" b="1" dirty="0">
              <a:solidFill>
                <a:srgbClr val="000000"/>
              </a:solidFill>
              <a:latin typeface="Arial"/>
              <a:ea typeface="Arial"/>
            </a:endParaRPr>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BC3DDFF-74EE-7C49-BBF6-ECE41284312E}"/>
              </a:ext>
            </a:extLst>
          </p:cNvPr>
          <p:cNvGrpSpPr>
            <a:grpSpLocks noChangeAspect="1"/>
          </p:cNvGrpSpPr>
          <p:nvPr/>
        </p:nvGrpSpPr>
        <p:grpSpPr>
          <a:xfrm>
            <a:off x="2102408" y="2071293"/>
            <a:ext cx="1062748" cy="1241600"/>
            <a:chOff x="4143375" y="1147763"/>
            <a:chExt cx="3905250" cy="4562475"/>
          </a:xfrm>
        </p:grpSpPr>
        <p:sp>
          <p:nvSpPr>
            <p:cNvPr id="12" name="ï$ḻîḋê">
              <a:extLst>
                <a:ext uri="{FF2B5EF4-FFF2-40B4-BE49-F238E27FC236}">
                  <a16:creationId xmlns:a16="http://schemas.microsoft.com/office/drawing/2014/main" id="{5A54B38C-A7AF-9341-984E-87632280BCC3}"/>
                </a:ext>
              </a:extLst>
            </p:cNvPr>
            <p:cNvSpPr/>
            <p:nvPr/>
          </p:nvSpPr>
          <p:spPr bwMode="auto">
            <a:xfrm>
              <a:off x="4143375" y="1147763"/>
              <a:ext cx="39052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ï$líďê">
              <a:extLst>
                <a:ext uri="{FF2B5EF4-FFF2-40B4-BE49-F238E27FC236}">
                  <a16:creationId xmlns:a16="http://schemas.microsoft.com/office/drawing/2014/main" id="{BF5704C5-0007-2640-A047-F1AD268F812F}"/>
                </a:ext>
              </a:extLst>
            </p:cNvPr>
            <p:cNvSpPr/>
            <p:nvPr/>
          </p:nvSpPr>
          <p:spPr bwMode="auto">
            <a:xfrm>
              <a:off x="4675188" y="2573338"/>
              <a:ext cx="2935288" cy="3135313"/>
            </a:xfrm>
            <a:custGeom>
              <a:avLst/>
              <a:gdLst>
                <a:gd name="T0" fmla="*/ 1305 w 1369"/>
                <a:gd name="T1" fmla="*/ 1763 h 1763"/>
                <a:gd name="T2" fmla="*/ 65 w 1369"/>
                <a:gd name="T3" fmla="*/ 1763 h 1763"/>
                <a:gd name="T4" fmla="*/ 0 w 1369"/>
                <a:gd name="T5" fmla="*/ 1699 h 1763"/>
                <a:gd name="T6" fmla="*/ 0 w 1369"/>
                <a:gd name="T7" fmla="*/ 684 h 1763"/>
                <a:gd name="T8" fmla="*/ 685 w 1369"/>
                <a:gd name="T9" fmla="*/ 0 h 1763"/>
                <a:gd name="T10" fmla="*/ 685 w 1369"/>
                <a:gd name="T11" fmla="*/ 0 h 1763"/>
                <a:gd name="T12" fmla="*/ 1369 w 1369"/>
                <a:gd name="T13" fmla="*/ 684 h 1763"/>
                <a:gd name="T14" fmla="*/ 1369 w 1369"/>
                <a:gd name="T15" fmla="*/ 1699 h 1763"/>
                <a:gd name="T16" fmla="*/ 1305 w 1369"/>
                <a:gd name="T17" fmla="*/ 1763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9" h="1763">
                  <a:moveTo>
                    <a:pt x="1305" y="1763"/>
                  </a:moveTo>
                  <a:cubicBezTo>
                    <a:pt x="65" y="1763"/>
                    <a:pt x="65" y="1763"/>
                    <a:pt x="65" y="1763"/>
                  </a:cubicBezTo>
                  <a:cubicBezTo>
                    <a:pt x="29" y="1763"/>
                    <a:pt x="0" y="1734"/>
                    <a:pt x="0" y="1699"/>
                  </a:cubicBezTo>
                  <a:cubicBezTo>
                    <a:pt x="0" y="684"/>
                    <a:pt x="0" y="684"/>
                    <a:pt x="0" y="684"/>
                  </a:cubicBezTo>
                  <a:cubicBezTo>
                    <a:pt x="0" y="307"/>
                    <a:pt x="308" y="0"/>
                    <a:pt x="685" y="0"/>
                  </a:cubicBezTo>
                  <a:cubicBezTo>
                    <a:pt x="685" y="0"/>
                    <a:pt x="685" y="0"/>
                    <a:pt x="685" y="0"/>
                  </a:cubicBezTo>
                  <a:cubicBezTo>
                    <a:pt x="1061" y="0"/>
                    <a:pt x="1369" y="307"/>
                    <a:pt x="1369" y="684"/>
                  </a:cubicBezTo>
                  <a:cubicBezTo>
                    <a:pt x="1369" y="1699"/>
                    <a:pt x="1369" y="1699"/>
                    <a:pt x="1369" y="1699"/>
                  </a:cubicBezTo>
                  <a:cubicBezTo>
                    <a:pt x="1369" y="1734"/>
                    <a:pt x="1340" y="1763"/>
                    <a:pt x="1305" y="1763"/>
                  </a:cubicBezTo>
                  <a:close/>
                </a:path>
              </a:pathLst>
            </a:custGeom>
            <a:solidFill>
              <a:srgbClr val="DF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 name="iśḷíḑe">
              <a:extLst>
                <a:ext uri="{FF2B5EF4-FFF2-40B4-BE49-F238E27FC236}">
                  <a16:creationId xmlns:a16="http://schemas.microsoft.com/office/drawing/2014/main" id="{073A83B2-4B8F-6B4E-8EBB-EB913906B104}"/>
                </a:ext>
              </a:extLst>
            </p:cNvPr>
            <p:cNvSpPr/>
            <p:nvPr/>
          </p:nvSpPr>
          <p:spPr bwMode="auto">
            <a:xfrm>
              <a:off x="5178425" y="2987676"/>
              <a:ext cx="53975" cy="109538"/>
            </a:xfrm>
            <a:custGeom>
              <a:avLst/>
              <a:gdLst>
                <a:gd name="T0" fmla="*/ 25 w 25"/>
                <a:gd name="T1" fmla="*/ 7 h 51"/>
                <a:gd name="T2" fmla="*/ 21 w 25"/>
                <a:gd name="T3" fmla="*/ 51 h 51"/>
                <a:gd name="T4" fmla="*/ 0 w 25"/>
                <a:gd name="T5" fmla="*/ 47 h 51"/>
                <a:gd name="T6" fmla="*/ 7 w 25"/>
                <a:gd name="T7" fmla="*/ 1 h 51"/>
                <a:gd name="T8" fmla="*/ 25 w 25"/>
                <a:gd name="T9" fmla="*/ 7 h 51"/>
              </a:gdLst>
              <a:ahLst/>
              <a:cxnLst>
                <a:cxn ang="0">
                  <a:pos x="T0" y="T1"/>
                </a:cxn>
                <a:cxn ang="0">
                  <a:pos x="T2" y="T3"/>
                </a:cxn>
                <a:cxn ang="0">
                  <a:pos x="T4" y="T5"/>
                </a:cxn>
                <a:cxn ang="0">
                  <a:pos x="T6" y="T7"/>
                </a:cxn>
                <a:cxn ang="0">
                  <a:pos x="T8" y="T9"/>
                </a:cxn>
              </a:cxnLst>
              <a:rect l="0" t="0" r="r" b="b"/>
              <a:pathLst>
                <a:path w="25" h="51">
                  <a:moveTo>
                    <a:pt x="25" y="7"/>
                  </a:moveTo>
                  <a:cubicBezTo>
                    <a:pt x="21" y="51"/>
                    <a:pt x="21" y="51"/>
                    <a:pt x="21" y="51"/>
                  </a:cubicBezTo>
                  <a:cubicBezTo>
                    <a:pt x="0" y="47"/>
                    <a:pt x="0" y="47"/>
                    <a:pt x="0" y="47"/>
                  </a:cubicBezTo>
                  <a:cubicBezTo>
                    <a:pt x="0" y="47"/>
                    <a:pt x="5" y="1"/>
                    <a:pt x="7" y="1"/>
                  </a:cubicBezTo>
                  <a:cubicBezTo>
                    <a:pt x="9" y="0"/>
                    <a:pt x="25" y="7"/>
                    <a:pt x="25" y="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śḷíďè">
              <a:extLst>
                <a:ext uri="{FF2B5EF4-FFF2-40B4-BE49-F238E27FC236}">
                  <a16:creationId xmlns:a16="http://schemas.microsoft.com/office/drawing/2014/main" id="{64E49AD2-69CD-9046-B240-AD5215FE0943}"/>
                </a:ext>
              </a:extLst>
            </p:cNvPr>
            <p:cNvSpPr/>
            <p:nvPr/>
          </p:nvSpPr>
          <p:spPr bwMode="auto">
            <a:xfrm>
              <a:off x="5078413" y="3062288"/>
              <a:ext cx="195263" cy="115888"/>
            </a:xfrm>
            <a:custGeom>
              <a:avLst/>
              <a:gdLst>
                <a:gd name="T0" fmla="*/ 74 w 91"/>
                <a:gd name="T1" fmla="*/ 0 h 54"/>
                <a:gd name="T2" fmla="*/ 46 w 91"/>
                <a:gd name="T3" fmla="*/ 10 h 54"/>
                <a:gd name="T4" fmla="*/ 16 w 91"/>
                <a:gd name="T5" fmla="*/ 34 h 54"/>
                <a:gd name="T6" fmla="*/ 9 w 91"/>
                <a:gd name="T7" fmla="*/ 53 h 54"/>
                <a:gd name="T8" fmla="*/ 89 w 91"/>
                <a:gd name="T9" fmla="*/ 27 h 54"/>
                <a:gd name="T10" fmla="*/ 74 w 91"/>
                <a:gd name="T11" fmla="*/ 0 h 54"/>
              </a:gdLst>
              <a:ahLst/>
              <a:cxnLst>
                <a:cxn ang="0">
                  <a:pos x="T0" y="T1"/>
                </a:cxn>
                <a:cxn ang="0">
                  <a:pos x="T2" y="T3"/>
                </a:cxn>
                <a:cxn ang="0">
                  <a:pos x="T4" y="T5"/>
                </a:cxn>
                <a:cxn ang="0">
                  <a:pos x="T6" y="T7"/>
                </a:cxn>
                <a:cxn ang="0">
                  <a:pos x="T8" y="T9"/>
                </a:cxn>
                <a:cxn ang="0">
                  <a:pos x="T10" y="T11"/>
                </a:cxn>
              </a:cxnLst>
              <a:rect l="0" t="0" r="r" b="b"/>
              <a:pathLst>
                <a:path w="91" h="54">
                  <a:moveTo>
                    <a:pt x="74" y="0"/>
                  </a:moveTo>
                  <a:cubicBezTo>
                    <a:pt x="74" y="0"/>
                    <a:pt x="63" y="10"/>
                    <a:pt x="46" y="10"/>
                  </a:cubicBezTo>
                  <a:cubicBezTo>
                    <a:pt x="46" y="10"/>
                    <a:pt x="23" y="30"/>
                    <a:pt x="16" y="34"/>
                  </a:cubicBezTo>
                  <a:cubicBezTo>
                    <a:pt x="10" y="37"/>
                    <a:pt x="0" y="54"/>
                    <a:pt x="9" y="53"/>
                  </a:cubicBezTo>
                  <a:cubicBezTo>
                    <a:pt x="19" y="53"/>
                    <a:pt x="89" y="27"/>
                    <a:pt x="89" y="27"/>
                  </a:cubicBezTo>
                  <a:cubicBezTo>
                    <a:pt x="89" y="27"/>
                    <a:pt x="91" y="10"/>
                    <a:pt x="7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šļïḍe">
              <a:extLst>
                <a:ext uri="{FF2B5EF4-FFF2-40B4-BE49-F238E27FC236}">
                  <a16:creationId xmlns:a16="http://schemas.microsoft.com/office/drawing/2014/main" id="{EDF3BD44-6680-E44D-82D0-830683AACF6D}"/>
                </a:ext>
              </a:extLst>
            </p:cNvPr>
            <p:cNvSpPr/>
            <p:nvPr/>
          </p:nvSpPr>
          <p:spPr bwMode="auto">
            <a:xfrm>
              <a:off x="5480050" y="2894013"/>
              <a:ext cx="74613" cy="111125"/>
            </a:xfrm>
            <a:custGeom>
              <a:avLst/>
              <a:gdLst>
                <a:gd name="T0" fmla="*/ 0 w 35"/>
                <a:gd name="T1" fmla="*/ 11 h 52"/>
                <a:gd name="T2" fmla="*/ 16 w 35"/>
                <a:gd name="T3" fmla="*/ 52 h 52"/>
                <a:gd name="T4" fmla="*/ 35 w 35"/>
                <a:gd name="T5" fmla="*/ 42 h 52"/>
                <a:gd name="T6" fmla="*/ 15 w 35"/>
                <a:gd name="T7" fmla="*/ 0 h 52"/>
                <a:gd name="T8" fmla="*/ 0 w 35"/>
                <a:gd name="T9" fmla="*/ 11 h 52"/>
              </a:gdLst>
              <a:ahLst/>
              <a:cxnLst>
                <a:cxn ang="0">
                  <a:pos x="T0" y="T1"/>
                </a:cxn>
                <a:cxn ang="0">
                  <a:pos x="T2" y="T3"/>
                </a:cxn>
                <a:cxn ang="0">
                  <a:pos x="T4" y="T5"/>
                </a:cxn>
                <a:cxn ang="0">
                  <a:pos x="T6" y="T7"/>
                </a:cxn>
                <a:cxn ang="0">
                  <a:pos x="T8" y="T9"/>
                </a:cxn>
              </a:cxnLst>
              <a:rect l="0" t="0" r="r" b="b"/>
              <a:pathLst>
                <a:path w="35" h="52">
                  <a:moveTo>
                    <a:pt x="0" y="11"/>
                  </a:moveTo>
                  <a:cubicBezTo>
                    <a:pt x="16" y="52"/>
                    <a:pt x="16" y="52"/>
                    <a:pt x="16" y="52"/>
                  </a:cubicBezTo>
                  <a:cubicBezTo>
                    <a:pt x="35" y="42"/>
                    <a:pt x="35" y="42"/>
                    <a:pt x="35" y="42"/>
                  </a:cubicBezTo>
                  <a:cubicBezTo>
                    <a:pt x="35" y="42"/>
                    <a:pt x="16" y="0"/>
                    <a:pt x="15" y="0"/>
                  </a:cubicBezTo>
                  <a:cubicBezTo>
                    <a:pt x="13" y="0"/>
                    <a:pt x="0" y="11"/>
                    <a:pt x="0" y="1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ľíḋê">
              <a:extLst>
                <a:ext uri="{FF2B5EF4-FFF2-40B4-BE49-F238E27FC236}">
                  <a16:creationId xmlns:a16="http://schemas.microsoft.com/office/drawing/2014/main" id="{CCB04622-A796-824F-9665-768300192A50}"/>
                </a:ext>
              </a:extLst>
            </p:cNvPr>
            <p:cNvSpPr/>
            <p:nvPr/>
          </p:nvSpPr>
          <p:spPr bwMode="auto">
            <a:xfrm>
              <a:off x="5462588" y="2974976"/>
              <a:ext cx="215900" cy="74613"/>
            </a:xfrm>
            <a:custGeom>
              <a:avLst/>
              <a:gdLst>
                <a:gd name="T0" fmla="*/ 14 w 101"/>
                <a:gd name="T1" fmla="*/ 0 h 35"/>
                <a:gd name="T2" fmla="*/ 43 w 101"/>
                <a:gd name="T3" fmla="*/ 2 h 35"/>
                <a:gd name="T4" fmla="*/ 79 w 101"/>
                <a:gd name="T5" fmla="*/ 16 h 35"/>
                <a:gd name="T6" fmla="*/ 91 w 101"/>
                <a:gd name="T7" fmla="*/ 33 h 35"/>
                <a:gd name="T8" fmla="*/ 7 w 101"/>
                <a:gd name="T9" fmla="*/ 31 h 35"/>
                <a:gd name="T10" fmla="*/ 14 w 101"/>
                <a:gd name="T11" fmla="*/ 0 h 35"/>
              </a:gdLst>
              <a:ahLst/>
              <a:cxnLst>
                <a:cxn ang="0">
                  <a:pos x="T0" y="T1"/>
                </a:cxn>
                <a:cxn ang="0">
                  <a:pos x="T2" y="T3"/>
                </a:cxn>
                <a:cxn ang="0">
                  <a:pos x="T4" y="T5"/>
                </a:cxn>
                <a:cxn ang="0">
                  <a:pos x="T6" y="T7"/>
                </a:cxn>
                <a:cxn ang="0">
                  <a:pos x="T8" y="T9"/>
                </a:cxn>
                <a:cxn ang="0">
                  <a:pos x="T10" y="T11"/>
                </a:cxn>
              </a:cxnLst>
              <a:rect l="0" t="0" r="r" b="b"/>
              <a:pathLst>
                <a:path w="101" h="35">
                  <a:moveTo>
                    <a:pt x="14" y="0"/>
                  </a:moveTo>
                  <a:cubicBezTo>
                    <a:pt x="14" y="0"/>
                    <a:pt x="27" y="7"/>
                    <a:pt x="43" y="2"/>
                  </a:cubicBezTo>
                  <a:cubicBezTo>
                    <a:pt x="43" y="2"/>
                    <a:pt x="72" y="15"/>
                    <a:pt x="79" y="16"/>
                  </a:cubicBezTo>
                  <a:cubicBezTo>
                    <a:pt x="86" y="17"/>
                    <a:pt x="101" y="31"/>
                    <a:pt x="91" y="33"/>
                  </a:cubicBezTo>
                  <a:cubicBezTo>
                    <a:pt x="82" y="35"/>
                    <a:pt x="7" y="31"/>
                    <a:pt x="7" y="31"/>
                  </a:cubicBezTo>
                  <a:cubicBezTo>
                    <a:pt x="7" y="31"/>
                    <a:pt x="0" y="15"/>
                    <a:pt x="1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ślíḋê">
              <a:extLst>
                <a:ext uri="{FF2B5EF4-FFF2-40B4-BE49-F238E27FC236}">
                  <a16:creationId xmlns:a16="http://schemas.microsoft.com/office/drawing/2014/main" id="{255D92A6-A92A-4C4E-985D-7EDC4A31B556}"/>
                </a:ext>
              </a:extLst>
            </p:cNvPr>
            <p:cNvSpPr/>
            <p:nvPr/>
          </p:nvSpPr>
          <p:spPr bwMode="auto">
            <a:xfrm>
              <a:off x="5473700" y="3016251"/>
              <a:ext cx="192088" cy="33338"/>
            </a:xfrm>
            <a:custGeom>
              <a:avLst/>
              <a:gdLst>
                <a:gd name="T0" fmla="*/ 86 w 90"/>
                <a:gd name="T1" fmla="*/ 8 h 16"/>
                <a:gd name="T2" fmla="*/ 2 w 90"/>
                <a:gd name="T3" fmla="*/ 6 h 16"/>
                <a:gd name="T4" fmla="*/ 0 w 90"/>
                <a:gd name="T5" fmla="*/ 0 h 16"/>
                <a:gd name="T6" fmla="*/ 2 w 90"/>
                <a:gd name="T7" fmla="*/ 12 h 16"/>
                <a:gd name="T8" fmla="*/ 86 w 90"/>
                <a:gd name="T9" fmla="*/ 14 h 16"/>
                <a:gd name="T10" fmla="*/ 88 w 90"/>
                <a:gd name="T11" fmla="*/ 7 h 16"/>
                <a:gd name="T12" fmla="*/ 86 w 9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90" h="16">
                  <a:moveTo>
                    <a:pt x="86" y="8"/>
                  </a:moveTo>
                  <a:cubicBezTo>
                    <a:pt x="77" y="10"/>
                    <a:pt x="2" y="6"/>
                    <a:pt x="2" y="6"/>
                  </a:cubicBezTo>
                  <a:cubicBezTo>
                    <a:pt x="2" y="6"/>
                    <a:pt x="1" y="3"/>
                    <a:pt x="0" y="0"/>
                  </a:cubicBezTo>
                  <a:cubicBezTo>
                    <a:pt x="0" y="7"/>
                    <a:pt x="2" y="12"/>
                    <a:pt x="2" y="12"/>
                  </a:cubicBezTo>
                  <a:cubicBezTo>
                    <a:pt x="2" y="12"/>
                    <a:pt x="77" y="16"/>
                    <a:pt x="86" y="14"/>
                  </a:cubicBezTo>
                  <a:cubicBezTo>
                    <a:pt x="90" y="13"/>
                    <a:pt x="90" y="10"/>
                    <a:pt x="88" y="7"/>
                  </a:cubicBezTo>
                  <a:cubicBezTo>
                    <a:pt x="87" y="7"/>
                    <a:pt x="87" y="8"/>
                    <a:pt x="8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sḷíḑè">
              <a:extLst>
                <a:ext uri="{FF2B5EF4-FFF2-40B4-BE49-F238E27FC236}">
                  <a16:creationId xmlns:a16="http://schemas.microsoft.com/office/drawing/2014/main" id="{CBEDF7D8-B282-0548-8813-77C41B5046B0}"/>
                </a:ext>
              </a:extLst>
            </p:cNvPr>
            <p:cNvSpPr/>
            <p:nvPr/>
          </p:nvSpPr>
          <p:spPr bwMode="auto">
            <a:xfrm>
              <a:off x="5559425" y="298132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ślïḑe">
              <a:extLst>
                <a:ext uri="{FF2B5EF4-FFF2-40B4-BE49-F238E27FC236}">
                  <a16:creationId xmlns:a16="http://schemas.microsoft.com/office/drawing/2014/main" id="{4B0AEAA9-44B1-6946-AF26-444BC2987837}"/>
                </a:ext>
              </a:extLst>
            </p:cNvPr>
            <p:cNvSpPr/>
            <p:nvPr/>
          </p:nvSpPr>
          <p:spPr bwMode="auto">
            <a:xfrm>
              <a:off x="5578475" y="298767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ľîďè">
              <a:extLst>
                <a:ext uri="{FF2B5EF4-FFF2-40B4-BE49-F238E27FC236}">
                  <a16:creationId xmlns:a16="http://schemas.microsoft.com/office/drawing/2014/main" id="{E7511525-B4AA-FA46-A194-3B727C81A857}"/>
                </a:ext>
              </a:extLst>
            </p:cNvPr>
            <p:cNvSpPr/>
            <p:nvPr/>
          </p:nvSpPr>
          <p:spPr bwMode="auto">
            <a:xfrm>
              <a:off x="5595938" y="2995613"/>
              <a:ext cx="22225" cy="33338"/>
            </a:xfrm>
            <a:custGeom>
              <a:avLst/>
              <a:gdLst>
                <a:gd name="T0" fmla="*/ 8 w 11"/>
                <a:gd name="T1" fmla="*/ 3 h 15"/>
                <a:gd name="T2" fmla="*/ 3 w 11"/>
                <a:gd name="T3" fmla="*/ 14 h 15"/>
                <a:gd name="T4" fmla="*/ 11 w 11"/>
                <a:gd name="T5" fmla="*/ 4 h 15"/>
                <a:gd name="T6" fmla="*/ 8 w 11"/>
                <a:gd name="T7" fmla="*/ 3 h 15"/>
              </a:gdLst>
              <a:ahLst/>
              <a:cxnLst>
                <a:cxn ang="0">
                  <a:pos x="T0" y="T1"/>
                </a:cxn>
                <a:cxn ang="0">
                  <a:pos x="T2" y="T3"/>
                </a:cxn>
                <a:cxn ang="0">
                  <a:pos x="T4" y="T5"/>
                </a:cxn>
                <a:cxn ang="0">
                  <a:pos x="T6" y="T7"/>
                </a:cxn>
              </a:cxnLst>
              <a:rect l="0" t="0" r="r" b="b"/>
              <a:pathLst>
                <a:path w="11" h="15">
                  <a:moveTo>
                    <a:pt x="8" y="3"/>
                  </a:moveTo>
                  <a:cubicBezTo>
                    <a:pt x="8" y="3"/>
                    <a:pt x="0" y="13"/>
                    <a:pt x="3" y="14"/>
                  </a:cubicBezTo>
                  <a:cubicBezTo>
                    <a:pt x="5" y="15"/>
                    <a:pt x="11" y="4"/>
                    <a:pt x="11" y="4"/>
                  </a:cubicBezTo>
                  <a:cubicBezTo>
                    <a:pt x="11" y="4"/>
                    <a:pt x="10" y="0"/>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šḷiďê">
              <a:extLst>
                <a:ext uri="{FF2B5EF4-FFF2-40B4-BE49-F238E27FC236}">
                  <a16:creationId xmlns:a16="http://schemas.microsoft.com/office/drawing/2014/main" id="{11488DC5-B3D6-AA47-B5E8-49EE1CF1B3E9}"/>
                </a:ext>
              </a:extLst>
            </p:cNvPr>
            <p:cNvSpPr/>
            <p:nvPr/>
          </p:nvSpPr>
          <p:spPr bwMode="auto">
            <a:xfrm>
              <a:off x="5089525" y="3094038"/>
              <a:ext cx="182563" cy="84138"/>
            </a:xfrm>
            <a:custGeom>
              <a:avLst/>
              <a:gdLst>
                <a:gd name="T0" fmla="*/ 3 w 85"/>
                <a:gd name="T1" fmla="*/ 33 h 39"/>
                <a:gd name="T2" fmla="*/ 83 w 85"/>
                <a:gd name="T3" fmla="*/ 6 h 39"/>
                <a:gd name="T4" fmla="*/ 82 w 85"/>
                <a:gd name="T5" fmla="*/ 0 h 39"/>
                <a:gd name="T6" fmla="*/ 84 w 85"/>
                <a:gd name="T7" fmla="*/ 12 h 39"/>
                <a:gd name="T8" fmla="*/ 4 w 85"/>
                <a:gd name="T9" fmla="*/ 38 h 39"/>
                <a:gd name="T10" fmla="*/ 1 w 85"/>
                <a:gd name="T11" fmla="*/ 32 h 39"/>
                <a:gd name="T12" fmla="*/ 3 w 85"/>
                <a:gd name="T13" fmla="*/ 33 h 39"/>
              </a:gdLst>
              <a:ahLst/>
              <a:cxnLst>
                <a:cxn ang="0">
                  <a:pos x="T0" y="T1"/>
                </a:cxn>
                <a:cxn ang="0">
                  <a:pos x="T2" y="T3"/>
                </a:cxn>
                <a:cxn ang="0">
                  <a:pos x="T4" y="T5"/>
                </a:cxn>
                <a:cxn ang="0">
                  <a:pos x="T6" y="T7"/>
                </a:cxn>
                <a:cxn ang="0">
                  <a:pos x="T8" y="T9"/>
                </a:cxn>
                <a:cxn ang="0">
                  <a:pos x="T10" y="T11"/>
                </a:cxn>
                <a:cxn ang="0">
                  <a:pos x="T12" y="T13"/>
                </a:cxn>
              </a:cxnLst>
              <a:rect l="0" t="0" r="r" b="b"/>
              <a:pathLst>
                <a:path w="85" h="39">
                  <a:moveTo>
                    <a:pt x="3" y="33"/>
                  </a:moveTo>
                  <a:cubicBezTo>
                    <a:pt x="12" y="32"/>
                    <a:pt x="83" y="6"/>
                    <a:pt x="83" y="6"/>
                  </a:cubicBezTo>
                  <a:cubicBezTo>
                    <a:pt x="83" y="6"/>
                    <a:pt x="83" y="4"/>
                    <a:pt x="82" y="0"/>
                  </a:cubicBezTo>
                  <a:cubicBezTo>
                    <a:pt x="85" y="6"/>
                    <a:pt x="84" y="12"/>
                    <a:pt x="84" y="12"/>
                  </a:cubicBezTo>
                  <a:cubicBezTo>
                    <a:pt x="84" y="12"/>
                    <a:pt x="14" y="38"/>
                    <a:pt x="4" y="38"/>
                  </a:cubicBezTo>
                  <a:cubicBezTo>
                    <a:pt x="0" y="39"/>
                    <a:pt x="0" y="36"/>
                    <a:pt x="1" y="32"/>
                  </a:cubicBezTo>
                  <a:cubicBezTo>
                    <a:pt x="1" y="33"/>
                    <a:pt x="2" y="33"/>
                    <a:pt x="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ṣ1ïḓè">
              <a:extLst>
                <a:ext uri="{FF2B5EF4-FFF2-40B4-BE49-F238E27FC236}">
                  <a16:creationId xmlns:a16="http://schemas.microsoft.com/office/drawing/2014/main" id="{57948901-32C5-FC45-9664-BD5E93AB262C}"/>
                </a:ext>
              </a:extLst>
            </p:cNvPr>
            <p:cNvSpPr/>
            <p:nvPr/>
          </p:nvSpPr>
          <p:spPr bwMode="auto">
            <a:xfrm>
              <a:off x="5156200" y="3092451"/>
              <a:ext cx="26988"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1iḓé">
              <a:extLst>
                <a:ext uri="{FF2B5EF4-FFF2-40B4-BE49-F238E27FC236}">
                  <a16:creationId xmlns:a16="http://schemas.microsoft.com/office/drawing/2014/main" id="{B2792A05-8FC2-7245-9FC2-97094F941843}"/>
                </a:ext>
              </a:extLst>
            </p:cNvPr>
            <p:cNvSpPr/>
            <p:nvPr/>
          </p:nvSpPr>
          <p:spPr bwMode="auto">
            <a:xfrm>
              <a:off x="5140325" y="3103563"/>
              <a:ext cx="25400" cy="30163"/>
            </a:xfrm>
            <a:custGeom>
              <a:avLst/>
              <a:gdLst>
                <a:gd name="T0" fmla="*/ 3 w 12"/>
                <a:gd name="T1" fmla="*/ 3 h 14"/>
                <a:gd name="T2" fmla="*/ 10 w 12"/>
                <a:gd name="T3" fmla="*/ 12 h 14"/>
                <a:gd name="T4" fmla="*/ 0 w 12"/>
                <a:gd name="T5" fmla="*/ 5 h 14"/>
                <a:gd name="T6" fmla="*/ 3 w 12"/>
                <a:gd name="T7" fmla="*/ 3 h 14"/>
              </a:gdLst>
              <a:ahLst/>
              <a:cxnLst>
                <a:cxn ang="0">
                  <a:pos x="T0" y="T1"/>
                </a:cxn>
                <a:cxn ang="0">
                  <a:pos x="T2" y="T3"/>
                </a:cxn>
                <a:cxn ang="0">
                  <a:pos x="T4" y="T5"/>
                </a:cxn>
                <a:cxn ang="0">
                  <a:pos x="T6" y="T7"/>
                </a:cxn>
              </a:cxnLst>
              <a:rect l="0" t="0" r="r" b="b"/>
              <a:pathLst>
                <a:path w="12" h="14">
                  <a:moveTo>
                    <a:pt x="3" y="3"/>
                  </a:moveTo>
                  <a:cubicBezTo>
                    <a:pt x="3" y="3"/>
                    <a:pt x="12" y="10"/>
                    <a:pt x="10" y="12"/>
                  </a:cubicBezTo>
                  <a:cubicBezTo>
                    <a:pt x="8" y="14"/>
                    <a:pt x="0" y="5"/>
                    <a:pt x="0" y="5"/>
                  </a:cubicBezTo>
                  <a:cubicBezTo>
                    <a:pt x="0" y="5"/>
                    <a:pt x="0" y="0"/>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ṡlíďe">
              <a:extLst>
                <a:ext uri="{FF2B5EF4-FFF2-40B4-BE49-F238E27FC236}">
                  <a16:creationId xmlns:a16="http://schemas.microsoft.com/office/drawing/2014/main" id="{79AD260F-8E1D-0441-801B-DEF7C43FBEFE}"/>
                </a:ext>
              </a:extLst>
            </p:cNvPr>
            <p:cNvSpPr/>
            <p:nvPr/>
          </p:nvSpPr>
          <p:spPr bwMode="auto">
            <a:xfrm>
              <a:off x="5122863" y="3117851"/>
              <a:ext cx="28575"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ŝľiḓé">
              <a:extLst>
                <a:ext uri="{FF2B5EF4-FFF2-40B4-BE49-F238E27FC236}">
                  <a16:creationId xmlns:a16="http://schemas.microsoft.com/office/drawing/2014/main" id="{B4484A56-DC65-1D43-A674-C6E16D57E2DD}"/>
                </a:ext>
              </a:extLst>
            </p:cNvPr>
            <p:cNvSpPr/>
            <p:nvPr/>
          </p:nvSpPr>
          <p:spPr bwMode="auto">
            <a:xfrm>
              <a:off x="5108575" y="1985963"/>
              <a:ext cx="304800" cy="138113"/>
            </a:xfrm>
            <a:custGeom>
              <a:avLst/>
              <a:gdLst>
                <a:gd name="T0" fmla="*/ 0 w 142"/>
                <a:gd name="T1" fmla="*/ 29 h 65"/>
                <a:gd name="T2" fmla="*/ 52 w 142"/>
                <a:gd name="T3" fmla="*/ 50 h 65"/>
                <a:gd name="T4" fmla="*/ 123 w 142"/>
                <a:gd name="T5" fmla="*/ 0 h 65"/>
                <a:gd name="T6" fmla="*/ 0 w 142"/>
                <a:gd name="T7" fmla="*/ 29 h 65"/>
              </a:gdLst>
              <a:ahLst/>
              <a:cxnLst>
                <a:cxn ang="0">
                  <a:pos x="T0" y="T1"/>
                </a:cxn>
                <a:cxn ang="0">
                  <a:pos x="T2" y="T3"/>
                </a:cxn>
                <a:cxn ang="0">
                  <a:pos x="T4" y="T5"/>
                </a:cxn>
                <a:cxn ang="0">
                  <a:pos x="T6" y="T7"/>
                </a:cxn>
              </a:cxnLst>
              <a:rect l="0" t="0" r="r" b="b"/>
              <a:pathLst>
                <a:path w="142" h="65">
                  <a:moveTo>
                    <a:pt x="0" y="29"/>
                  </a:moveTo>
                  <a:cubicBezTo>
                    <a:pt x="0" y="29"/>
                    <a:pt x="9" y="65"/>
                    <a:pt x="52" y="50"/>
                  </a:cubicBezTo>
                  <a:cubicBezTo>
                    <a:pt x="95" y="35"/>
                    <a:pt x="142" y="16"/>
                    <a:pt x="123" y="0"/>
                  </a:cubicBezTo>
                  <a:lnTo>
                    <a:pt x="0" y="29"/>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ļïḓè">
              <a:extLst>
                <a:ext uri="{FF2B5EF4-FFF2-40B4-BE49-F238E27FC236}">
                  <a16:creationId xmlns:a16="http://schemas.microsoft.com/office/drawing/2014/main" id="{DAD8220A-4599-134F-9E76-67F9AB2F7E40}"/>
                </a:ext>
              </a:extLst>
            </p:cNvPr>
            <p:cNvSpPr/>
            <p:nvPr/>
          </p:nvSpPr>
          <p:spPr bwMode="auto">
            <a:xfrm>
              <a:off x="5181600" y="1935163"/>
              <a:ext cx="160338" cy="177800"/>
            </a:xfrm>
            <a:custGeom>
              <a:avLst/>
              <a:gdLst>
                <a:gd name="T0" fmla="*/ 65 w 75"/>
                <a:gd name="T1" fmla="*/ 18 h 83"/>
                <a:gd name="T2" fmla="*/ 73 w 75"/>
                <a:gd name="T3" fmla="*/ 42 h 83"/>
                <a:gd name="T4" fmla="*/ 61 w 75"/>
                <a:gd name="T5" fmla="*/ 67 h 83"/>
                <a:gd name="T6" fmla="*/ 9 w 75"/>
                <a:gd name="T7" fmla="*/ 67 h 83"/>
                <a:gd name="T8" fmla="*/ 65 w 75"/>
                <a:gd name="T9" fmla="*/ 18 h 83"/>
              </a:gdLst>
              <a:ahLst/>
              <a:cxnLst>
                <a:cxn ang="0">
                  <a:pos x="T0" y="T1"/>
                </a:cxn>
                <a:cxn ang="0">
                  <a:pos x="T2" y="T3"/>
                </a:cxn>
                <a:cxn ang="0">
                  <a:pos x="T4" y="T5"/>
                </a:cxn>
                <a:cxn ang="0">
                  <a:pos x="T6" y="T7"/>
                </a:cxn>
                <a:cxn ang="0">
                  <a:pos x="T8" y="T9"/>
                </a:cxn>
              </a:cxnLst>
              <a:rect l="0" t="0" r="r" b="b"/>
              <a:pathLst>
                <a:path w="75" h="83">
                  <a:moveTo>
                    <a:pt x="65" y="18"/>
                  </a:moveTo>
                  <a:cubicBezTo>
                    <a:pt x="65" y="18"/>
                    <a:pt x="75" y="33"/>
                    <a:pt x="73" y="42"/>
                  </a:cubicBezTo>
                  <a:cubicBezTo>
                    <a:pt x="70" y="52"/>
                    <a:pt x="72" y="67"/>
                    <a:pt x="61" y="67"/>
                  </a:cubicBezTo>
                  <a:cubicBezTo>
                    <a:pt x="50" y="68"/>
                    <a:pt x="0" y="83"/>
                    <a:pt x="9" y="67"/>
                  </a:cubicBezTo>
                  <a:cubicBezTo>
                    <a:pt x="17" y="52"/>
                    <a:pt x="40" y="0"/>
                    <a:pt x="65" y="18"/>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ṣḷîdé">
              <a:extLst>
                <a:ext uri="{FF2B5EF4-FFF2-40B4-BE49-F238E27FC236}">
                  <a16:creationId xmlns:a16="http://schemas.microsoft.com/office/drawing/2014/main" id="{34E1E196-A354-CC4F-BBDF-0BEFEB67E7E9}"/>
                </a:ext>
              </a:extLst>
            </p:cNvPr>
            <p:cNvSpPr/>
            <p:nvPr/>
          </p:nvSpPr>
          <p:spPr bwMode="auto">
            <a:xfrm>
              <a:off x="5114925" y="1935163"/>
              <a:ext cx="109538" cy="150813"/>
            </a:xfrm>
            <a:custGeom>
              <a:avLst/>
              <a:gdLst>
                <a:gd name="T0" fmla="*/ 24 w 51"/>
                <a:gd name="T1" fmla="*/ 70 h 70"/>
                <a:gd name="T2" fmla="*/ 13 w 51"/>
                <a:gd name="T3" fmla="*/ 56 h 70"/>
                <a:gd name="T4" fmla="*/ 0 w 51"/>
                <a:gd name="T5" fmla="*/ 30 h 70"/>
                <a:gd name="T6" fmla="*/ 21 w 51"/>
                <a:gd name="T7" fmla="*/ 0 h 70"/>
                <a:gd name="T8" fmla="*/ 35 w 51"/>
                <a:gd name="T9" fmla="*/ 6 h 70"/>
                <a:gd name="T10" fmla="*/ 24 w 51"/>
                <a:gd name="T11" fmla="*/ 70 h 70"/>
              </a:gdLst>
              <a:ahLst/>
              <a:cxnLst>
                <a:cxn ang="0">
                  <a:pos x="T0" y="T1"/>
                </a:cxn>
                <a:cxn ang="0">
                  <a:pos x="T2" y="T3"/>
                </a:cxn>
                <a:cxn ang="0">
                  <a:pos x="T4" y="T5"/>
                </a:cxn>
                <a:cxn ang="0">
                  <a:pos x="T6" y="T7"/>
                </a:cxn>
                <a:cxn ang="0">
                  <a:pos x="T8" y="T9"/>
                </a:cxn>
                <a:cxn ang="0">
                  <a:pos x="T10" y="T11"/>
                </a:cxn>
              </a:cxnLst>
              <a:rect l="0" t="0" r="r" b="b"/>
              <a:pathLst>
                <a:path w="51" h="70">
                  <a:moveTo>
                    <a:pt x="24" y="70"/>
                  </a:moveTo>
                  <a:cubicBezTo>
                    <a:pt x="23" y="70"/>
                    <a:pt x="13" y="67"/>
                    <a:pt x="13" y="56"/>
                  </a:cubicBezTo>
                  <a:cubicBezTo>
                    <a:pt x="13" y="45"/>
                    <a:pt x="0" y="43"/>
                    <a:pt x="0" y="30"/>
                  </a:cubicBezTo>
                  <a:cubicBezTo>
                    <a:pt x="0" y="18"/>
                    <a:pt x="9" y="0"/>
                    <a:pt x="21" y="0"/>
                  </a:cubicBezTo>
                  <a:cubicBezTo>
                    <a:pt x="33" y="1"/>
                    <a:pt x="35" y="6"/>
                    <a:pt x="35" y="6"/>
                  </a:cubicBezTo>
                  <a:cubicBezTo>
                    <a:pt x="35" y="6"/>
                    <a:pt x="51" y="70"/>
                    <a:pt x="24" y="70"/>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şḻîḋe">
              <a:extLst>
                <a:ext uri="{FF2B5EF4-FFF2-40B4-BE49-F238E27FC236}">
                  <a16:creationId xmlns:a16="http://schemas.microsoft.com/office/drawing/2014/main" id="{5F5AF0FC-2D94-8945-8363-A2B3799FD8B4}"/>
                </a:ext>
              </a:extLst>
            </p:cNvPr>
            <p:cNvSpPr/>
            <p:nvPr/>
          </p:nvSpPr>
          <p:spPr bwMode="auto">
            <a:xfrm>
              <a:off x="5046663" y="2503488"/>
              <a:ext cx="112713" cy="196850"/>
            </a:xfrm>
            <a:custGeom>
              <a:avLst/>
              <a:gdLst>
                <a:gd name="T0" fmla="*/ 6 w 53"/>
                <a:gd name="T1" fmla="*/ 26 h 92"/>
                <a:gd name="T2" fmla="*/ 14 w 53"/>
                <a:gd name="T3" fmla="*/ 48 h 92"/>
                <a:gd name="T4" fmla="*/ 23 w 53"/>
                <a:gd name="T5" fmla="*/ 87 h 92"/>
                <a:gd name="T6" fmla="*/ 39 w 53"/>
                <a:gd name="T7" fmla="*/ 73 h 92"/>
                <a:gd name="T8" fmla="*/ 35 w 53"/>
                <a:gd name="T9" fmla="*/ 51 h 92"/>
                <a:gd name="T10" fmla="*/ 47 w 53"/>
                <a:gd name="T11" fmla="*/ 61 h 92"/>
                <a:gd name="T12" fmla="*/ 41 w 53"/>
                <a:gd name="T13" fmla="*/ 44 h 92"/>
                <a:gd name="T14" fmla="*/ 25 w 53"/>
                <a:gd name="T15" fmla="*/ 0 h 92"/>
                <a:gd name="T16" fmla="*/ 6 w 53"/>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2">
                  <a:moveTo>
                    <a:pt x="6" y="26"/>
                  </a:moveTo>
                  <a:cubicBezTo>
                    <a:pt x="14" y="48"/>
                    <a:pt x="14" y="48"/>
                    <a:pt x="14" y="48"/>
                  </a:cubicBezTo>
                  <a:cubicBezTo>
                    <a:pt x="14" y="48"/>
                    <a:pt x="16" y="82"/>
                    <a:pt x="23" y="87"/>
                  </a:cubicBezTo>
                  <a:cubicBezTo>
                    <a:pt x="30" y="92"/>
                    <a:pt x="38" y="91"/>
                    <a:pt x="39" y="73"/>
                  </a:cubicBezTo>
                  <a:cubicBezTo>
                    <a:pt x="40" y="56"/>
                    <a:pt x="35" y="51"/>
                    <a:pt x="35" y="51"/>
                  </a:cubicBezTo>
                  <a:cubicBezTo>
                    <a:pt x="35" y="51"/>
                    <a:pt x="46" y="58"/>
                    <a:pt x="47" y="61"/>
                  </a:cubicBezTo>
                  <a:cubicBezTo>
                    <a:pt x="48" y="63"/>
                    <a:pt x="53" y="58"/>
                    <a:pt x="41" y="44"/>
                  </a:cubicBezTo>
                  <a:cubicBezTo>
                    <a:pt x="29" y="31"/>
                    <a:pt x="25" y="0"/>
                    <a:pt x="25" y="0"/>
                  </a:cubicBezTo>
                  <a:cubicBezTo>
                    <a:pt x="25" y="0"/>
                    <a:pt x="0" y="11"/>
                    <a:pt x="6" y="2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śḻíḍé">
              <a:extLst>
                <a:ext uri="{FF2B5EF4-FFF2-40B4-BE49-F238E27FC236}">
                  <a16:creationId xmlns:a16="http://schemas.microsoft.com/office/drawing/2014/main" id="{890427E2-9B6D-7645-A910-9740993A6E99}"/>
                </a:ext>
              </a:extLst>
            </p:cNvPr>
            <p:cNvSpPr/>
            <p:nvPr/>
          </p:nvSpPr>
          <p:spPr bwMode="auto">
            <a:xfrm>
              <a:off x="5648325" y="1933576"/>
              <a:ext cx="128588" cy="173038"/>
            </a:xfrm>
            <a:custGeom>
              <a:avLst/>
              <a:gdLst>
                <a:gd name="T0" fmla="*/ 0 w 60"/>
                <a:gd name="T1" fmla="*/ 66 h 81"/>
                <a:gd name="T2" fmla="*/ 17 w 60"/>
                <a:gd name="T3" fmla="*/ 44 h 81"/>
                <a:gd name="T4" fmla="*/ 43 w 60"/>
                <a:gd name="T5" fmla="*/ 19 h 81"/>
                <a:gd name="T6" fmla="*/ 48 w 60"/>
                <a:gd name="T7" fmla="*/ 58 h 81"/>
                <a:gd name="T8" fmla="*/ 17 w 60"/>
                <a:gd name="T9" fmla="*/ 81 h 81"/>
                <a:gd name="T10" fmla="*/ 0 w 60"/>
                <a:gd name="T11" fmla="*/ 66 h 81"/>
              </a:gdLst>
              <a:ahLst/>
              <a:cxnLst>
                <a:cxn ang="0">
                  <a:pos x="T0" y="T1"/>
                </a:cxn>
                <a:cxn ang="0">
                  <a:pos x="T2" y="T3"/>
                </a:cxn>
                <a:cxn ang="0">
                  <a:pos x="T4" y="T5"/>
                </a:cxn>
                <a:cxn ang="0">
                  <a:pos x="T6" y="T7"/>
                </a:cxn>
                <a:cxn ang="0">
                  <a:pos x="T8" y="T9"/>
                </a:cxn>
                <a:cxn ang="0">
                  <a:pos x="T10" y="T11"/>
                </a:cxn>
              </a:cxnLst>
              <a:rect l="0" t="0" r="r" b="b"/>
              <a:pathLst>
                <a:path w="60" h="81">
                  <a:moveTo>
                    <a:pt x="0" y="66"/>
                  </a:moveTo>
                  <a:cubicBezTo>
                    <a:pt x="17" y="44"/>
                    <a:pt x="17" y="44"/>
                    <a:pt x="17" y="44"/>
                  </a:cubicBezTo>
                  <a:cubicBezTo>
                    <a:pt x="17" y="44"/>
                    <a:pt x="29" y="0"/>
                    <a:pt x="43" y="19"/>
                  </a:cubicBezTo>
                  <a:cubicBezTo>
                    <a:pt x="57" y="38"/>
                    <a:pt x="60" y="58"/>
                    <a:pt x="48" y="58"/>
                  </a:cubicBezTo>
                  <a:cubicBezTo>
                    <a:pt x="36" y="58"/>
                    <a:pt x="17" y="81"/>
                    <a:pt x="17" y="81"/>
                  </a:cubicBezTo>
                  <a:cubicBezTo>
                    <a:pt x="17" y="81"/>
                    <a:pt x="0" y="76"/>
                    <a:pt x="0" y="6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1îdè">
              <a:extLst>
                <a:ext uri="{FF2B5EF4-FFF2-40B4-BE49-F238E27FC236}">
                  <a16:creationId xmlns:a16="http://schemas.microsoft.com/office/drawing/2014/main" id="{E16E36A2-6EE6-C543-B020-CAF118FF27A4}"/>
                </a:ext>
              </a:extLst>
            </p:cNvPr>
            <p:cNvSpPr/>
            <p:nvPr/>
          </p:nvSpPr>
          <p:spPr bwMode="auto">
            <a:xfrm>
              <a:off x="5149850" y="2455863"/>
              <a:ext cx="411163" cy="606425"/>
            </a:xfrm>
            <a:custGeom>
              <a:avLst/>
              <a:gdLst>
                <a:gd name="T0" fmla="*/ 144 w 192"/>
                <a:gd name="T1" fmla="*/ 237 h 283"/>
                <a:gd name="T2" fmla="*/ 87 w 192"/>
                <a:gd name="T3" fmla="*/ 99 h 283"/>
                <a:gd name="T4" fmla="*/ 70 w 192"/>
                <a:gd name="T5" fmla="*/ 100 h 283"/>
                <a:gd name="T6" fmla="*/ 48 w 192"/>
                <a:gd name="T7" fmla="*/ 275 h 283"/>
                <a:gd name="T8" fmla="*/ 35 w 192"/>
                <a:gd name="T9" fmla="*/ 280 h 283"/>
                <a:gd name="T10" fmla="*/ 6 w 192"/>
                <a:gd name="T11" fmla="*/ 265 h 283"/>
                <a:gd name="T12" fmla="*/ 1 w 192"/>
                <a:gd name="T13" fmla="*/ 255 h 283"/>
                <a:gd name="T14" fmla="*/ 22 w 192"/>
                <a:gd name="T15" fmla="*/ 20 h 283"/>
                <a:gd name="T16" fmla="*/ 29 w 192"/>
                <a:gd name="T17" fmla="*/ 14 h 283"/>
                <a:gd name="T18" fmla="*/ 118 w 192"/>
                <a:gd name="T19" fmla="*/ 0 h 283"/>
                <a:gd name="T20" fmla="*/ 128 w 192"/>
                <a:gd name="T21" fmla="*/ 6 h 283"/>
                <a:gd name="T22" fmla="*/ 191 w 192"/>
                <a:gd name="T23" fmla="*/ 211 h 283"/>
                <a:gd name="T24" fmla="*/ 187 w 192"/>
                <a:gd name="T25" fmla="*/ 221 h 283"/>
                <a:gd name="T26" fmla="*/ 157 w 192"/>
                <a:gd name="T27" fmla="*/ 241 h 283"/>
                <a:gd name="T28" fmla="*/ 144 w 192"/>
                <a:gd name="T29" fmla="*/ 23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283">
                  <a:moveTo>
                    <a:pt x="144" y="237"/>
                  </a:moveTo>
                  <a:cubicBezTo>
                    <a:pt x="87" y="99"/>
                    <a:pt x="87" y="99"/>
                    <a:pt x="87" y="99"/>
                  </a:cubicBezTo>
                  <a:cubicBezTo>
                    <a:pt x="84" y="92"/>
                    <a:pt x="73" y="92"/>
                    <a:pt x="70" y="100"/>
                  </a:cubicBezTo>
                  <a:cubicBezTo>
                    <a:pt x="48" y="275"/>
                    <a:pt x="48" y="275"/>
                    <a:pt x="48" y="275"/>
                  </a:cubicBezTo>
                  <a:cubicBezTo>
                    <a:pt x="46" y="280"/>
                    <a:pt x="40" y="283"/>
                    <a:pt x="35" y="280"/>
                  </a:cubicBezTo>
                  <a:cubicBezTo>
                    <a:pt x="6" y="265"/>
                    <a:pt x="6" y="265"/>
                    <a:pt x="6" y="265"/>
                  </a:cubicBezTo>
                  <a:cubicBezTo>
                    <a:pt x="2" y="263"/>
                    <a:pt x="0" y="259"/>
                    <a:pt x="1" y="255"/>
                  </a:cubicBezTo>
                  <a:cubicBezTo>
                    <a:pt x="22" y="20"/>
                    <a:pt x="22" y="20"/>
                    <a:pt x="22" y="20"/>
                  </a:cubicBezTo>
                  <a:cubicBezTo>
                    <a:pt x="23" y="17"/>
                    <a:pt x="26" y="14"/>
                    <a:pt x="29" y="14"/>
                  </a:cubicBezTo>
                  <a:cubicBezTo>
                    <a:pt x="118" y="0"/>
                    <a:pt x="118" y="0"/>
                    <a:pt x="118" y="0"/>
                  </a:cubicBezTo>
                  <a:cubicBezTo>
                    <a:pt x="123" y="0"/>
                    <a:pt x="127" y="2"/>
                    <a:pt x="128" y="6"/>
                  </a:cubicBezTo>
                  <a:cubicBezTo>
                    <a:pt x="191" y="211"/>
                    <a:pt x="191" y="211"/>
                    <a:pt x="191" y="211"/>
                  </a:cubicBezTo>
                  <a:cubicBezTo>
                    <a:pt x="192" y="215"/>
                    <a:pt x="190" y="219"/>
                    <a:pt x="187" y="221"/>
                  </a:cubicBezTo>
                  <a:cubicBezTo>
                    <a:pt x="157" y="241"/>
                    <a:pt x="157" y="241"/>
                    <a:pt x="157" y="241"/>
                  </a:cubicBezTo>
                  <a:cubicBezTo>
                    <a:pt x="153" y="244"/>
                    <a:pt x="146" y="242"/>
                    <a:pt x="144" y="237"/>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ľidê">
              <a:extLst>
                <a:ext uri="{FF2B5EF4-FFF2-40B4-BE49-F238E27FC236}">
                  <a16:creationId xmlns:a16="http://schemas.microsoft.com/office/drawing/2014/main" id="{F527BE9C-55C7-9A46-A795-2B08A44F65A8}"/>
                </a:ext>
              </a:extLst>
            </p:cNvPr>
            <p:cNvSpPr/>
            <p:nvPr/>
          </p:nvSpPr>
          <p:spPr bwMode="auto">
            <a:xfrm>
              <a:off x="4987925" y="2047876"/>
              <a:ext cx="700088" cy="603250"/>
            </a:xfrm>
            <a:custGeom>
              <a:avLst/>
              <a:gdLst>
                <a:gd name="T0" fmla="*/ 76 w 326"/>
                <a:gd name="T1" fmla="*/ 134 h 282"/>
                <a:gd name="T2" fmla="*/ 72 w 326"/>
                <a:gd name="T3" fmla="*/ 259 h 282"/>
                <a:gd name="T4" fmla="*/ 221 w 326"/>
                <a:gd name="T5" fmla="*/ 231 h 282"/>
                <a:gd name="T6" fmla="*/ 190 w 326"/>
                <a:gd name="T7" fmla="*/ 115 h 282"/>
                <a:gd name="T8" fmla="*/ 206 w 326"/>
                <a:gd name="T9" fmla="*/ 90 h 282"/>
                <a:gd name="T10" fmla="*/ 278 w 326"/>
                <a:gd name="T11" fmla="*/ 77 h 282"/>
                <a:gd name="T12" fmla="*/ 323 w 326"/>
                <a:gd name="T13" fmla="*/ 35 h 282"/>
                <a:gd name="T14" fmla="*/ 324 w 326"/>
                <a:gd name="T15" fmla="*/ 23 h 282"/>
                <a:gd name="T16" fmla="*/ 311 w 326"/>
                <a:gd name="T17" fmla="*/ 5 h 282"/>
                <a:gd name="T18" fmla="*/ 298 w 326"/>
                <a:gd name="T19" fmla="*/ 4 h 282"/>
                <a:gd name="T20" fmla="*/ 254 w 326"/>
                <a:gd name="T21" fmla="*/ 44 h 282"/>
                <a:gd name="T22" fmla="*/ 155 w 326"/>
                <a:gd name="T23" fmla="*/ 48 h 282"/>
                <a:gd name="T24" fmla="*/ 68 w 326"/>
                <a:gd name="T25" fmla="*/ 68 h 282"/>
                <a:gd name="T26" fmla="*/ 0 w 326"/>
                <a:gd name="T27" fmla="*/ 179 h 282"/>
                <a:gd name="T28" fmla="*/ 28 w 326"/>
                <a:gd name="T29" fmla="*/ 246 h 282"/>
                <a:gd name="T30" fmla="*/ 60 w 326"/>
                <a:gd name="T31" fmla="*/ 220 h 282"/>
                <a:gd name="T32" fmla="*/ 41 w 326"/>
                <a:gd name="T33" fmla="*/ 182 h 282"/>
                <a:gd name="T34" fmla="*/ 63 w 326"/>
                <a:gd name="T35" fmla="*/ 130 h 282"/>
                <a:gd name="T36" fmla="*/ 76 w 326"/>
                <a:gd name="T37" fmla="*/ 1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82">
                  <a:moveTo>
                    <a:pt x="76" y="134"/>
                  </a:moveTo>
                  <a:cubicBezTo>
                    <a:pt x="72" y="259"/>
                    <a:pt x="72" y="259"/>
                    <a:pt x="72" y="259"/>
                  </a:cubicBezTo>
                  <a:cubicBezTo>
                    <a:pt x="72" y="259"/>
                    <a:pt x="150" y="282"/>
                    <a:pt x="221" y="231"/>
                  </a:cubicBezTo>
                  <a:cubicBezTo>
                    <a:pt x="190" y="115"/>
                    <a:pt x="190" y="115"/>
                    <a:pt x="190" y="115"/>
                  </a:cubicBezTo>
                  <a:cubicBezTo>
                    <a:pt x="187" y="104"/>
                    <a:pt x="194" y="92"/>
                    <a:pt x="206" y="90"/>
                  </a:cubicBezTo>
                  <a:cubicBezTo>
                    <a:pt x="233" y="86"/>
                    <a:pt x="275" y="80"/>
                    <a:pt x="278" y="77"/>
                  </a:cubicBezTo>
                  <a:cubicBezTo>
                    <a:pt x="282" y="73"/>
                    <a:pt x="310" y="46"/>
                    <a:pt x="323" y="35"/>
                  </a:cubicBezTo>
                  <a:cubicBezTo>
                    <a:pt x="326" y="32"/>
                    <a:pt x="326" y="27"/>
                    <a:pt x="324" y="23"/>
                  </a:cubicBezTo>
                  <a:cubicBezTo>
                    <a:pt x="311" y="5"/>
                    <a:pt x="311" y="5"/>
                    <a:pt x="311" y="5"/>
                  </a:cubicBezTo>
                  <a:cubicBezTo>
                    <a:pt x="308" y="1"/>
                    <a:pt x="302" y="0"/>
                    <a:pt x="298" y="4"/>
                  </a:cubicBezTo>
                  <a:cubicBezTo>
                    <a:pt x="254" y="44"/>
                    <a:pt x="254" y="44"/>
                    <a:pt x="254" y="44"/>
                  </a:cubicBezTo>
                  <a:cubicBezTo>
                    <a:pt x="155" y="48"/>
                    <a:pt x="155" y="48"/>
                    <a:pt x="155" y="48"/>
                  </a:cubicBezTo>
                  <a:cubicBezTo>
                    <a:pt x="155" y="48"/>
                    <a:pt x="106" y="51"/>
                    <a:pt x="68" y="68"/>
                  </a:cubicBezTo>
                  <a:cubicBezTo>
                    <a:pt x="30" y="85"/>
                    <a:pt x="0" y="176"/>
                    <a:pt x="0" y="179"/>
                  </a:cubicBezTo>
                  <a:cubicBezTo>
                    <a:pt x="0" y="182"/>
                    <a:pt x="12" y="222"/>
                    <a:pt x="28" y="246"/>
                  </a:cubicBezTo>
                  <a:cubicBezTo>
                    <a:pt x="28" y="246"/>
                    <a:pt x="54" y="232"/>
                    <a:pt x="60" y="220"/>
                  </a:cubicBezTo>
                  <a:cubicBezTo>
                    <a:pt x="41" y="182"/>
                    <a:pt x="41" y="182"/>
                    <a:pt x="41" y="182"/>
                  </a:cubicBezTo>
                  <a:cubicBezTo>
                    <a:pt x="63" y="130"/>
                    <a:pt x="63" y="130"/>
                    <a:pt x="63" y="130"/>
                  </a:cubicBezTo>
                  <a:cubicBezTo>
                    <a:pt x="67" y="124"/>
                    <a:pt x="77" y="127"/>
                    <a:pt x="76" y="134"/>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şḻide">
              <a:extLst>
                <a:ext uri="{FF2B5EF4-FFF2-40B4-BE49-F238E27FC236}">
                  <a16:creationId xmlns:a16="http://schemas.microsoft.com/office/drawing/2014/main" id="{456279D9-7C9B-D646-9B97-F0765F7EF225}"/>
                </a:ext>
              </a:extLst>
            </p:cNvPr>
            <p:cNvSpPr/>
            <p:nvPr/>
          </p:nvSpPr>
          <p:spPr bwMode="auto">
            <a:xfrm>
              <a:off x="5141913" y="1931988"/>
              <a:ext cx="185738" cy="287338"/>
            </a:xfrm>
            <a:custGeom>
              <a:avLst/>
              <a:gdLst>
                <a:gd name="T0" fmla="*/ 37 w 86"/>
                <a:gd name="T1" fmla="*/ 97 h 134"/>
                <a:gd name="T2" fmla="*/ 34 w 86"/>
                <a:gd name="T3" fmla="*/ 116 h 134"/>
                <a:gd name="T4" fmla="*/ 59 w 86"/>
                <a:gd name="T5" fmla="*/ 127 h 134"/>
                <a:gd name="T6" fmla="*/ 78 w 86"/>
                <a:gd name="T7" fmla="*/ 113 h 134"/>
                <a:gd name="T8" fmla="*/ 68 w 86"/>
                <a:gd name="T9" fmla="*/ 94 h 134"/>
                <a:gd name="T10" fmla="*/ 85 w 86"/>
                <a:gd name="T11" fmla="*/ 71 h 134"/>
                <a:gd name="T12" fmla="*/ 39 w 86"/>
                <a:gd name="T13" fmla="*/ 2 h 134"/>
                <a:gd name="T14" fmla="*/ 14 w 86"/>
                <a:gd name="T15" fmla="*/ 80 h 134"/>
                <a:gd name="T16" fmla="*/ 37 w 86"/>
                <a:gd name="T17" fmla="*/ 9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34">
                  <a:moveTo>
                    <a:pt x="37" y="97"/>
                  </a:moveTo>
                  <a:cubicBezTo>
                    <a:pt x="34" y="116"/>
                    <a:pt x="34" y="116"/>
                    <a:pt x="34" y="116"/>
                  </a:cubicBezTo>
                  <a:cubicBezTo>
                    <a:pt x="34" y="116"/>
                    <a:pt x="33" y="134"/>
                    <a:pt x="59" y="127"/>
                  </a:cubicBezTo>
                  <a:cubicBezTo>
                    <a:pt x="85" y="121"/>
                    <a:pt x="78" y="113"/>
                    <a:pt x="78" y="113"/>
                  </a:cubicBezTo>
                  <a:cubicBezTo>
                    <a:pt x="68" y="94"/>
                    <a:pt x="68" y="94"/>
                    <a:pt x="68" y="94"/>
                  </a:cubicBezTo>
                  <a:cubicBezTo>
                    <a:pt x="68" y="94"/>
                    <a:pt x="85" y="86"/>
                    <a:pt x="85" y="71"/>
                  </a:cubicBezTo>
                  <a:cubicBezTo>
                    <a:pt x="86" y="55"/>
                    <a:pt x="79" y="0"/>
                    <a:pt x="39" y="2"/>
                  </a:cubicBezTo>
                  <a:cubicBezTo>
                    <a:pt x="0" y="4"/>
                    <a:pt x="5" y="63"/>
                    <a:pt x="14" y="80"/>
                  </a:cubicBezTo>
                  <a:cubicBezTo>
                    <a:pt x="24" y="97"/>
                    <a:pt x="37" y="97"/>
                    <a:pt x="37" y="9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š1ïḑe">
              <a:extLst>
                <a:ext uri="{FF2B5EF4-FFF2-40B4-BE49-F238E27FC236}">
                  <a16:creationId xmlns:a16="http://schemas.microsoft.com/office/drawing/2014/main" id="{E02806BF-0BD5-3C46-B274-C7C83A24208E}"/>
                </a:ext>
              </a:extLst>
            </p:cNvPr>
            <p:cNvSpPr/>
            <p:nvPr/>
          </p:nvSpPr>
          <p:spPr bwMode="auto">
            <a:xfrm>
              <a:off x="5084763" y="1836738"/>
              <a:ext cx="287338" cy="211138"/>
            </a:xfrm>
            <a:custGeom>
              <a:avLst/>
              <a:gdLst>
                <a:gd name="T0" fmla="*/ 11 w 134"/>
                <a:gd name="T1" fmla="*/ 98 h 98"/>
                <a:gd name="T2" fmla="*/ 134 w 134"/>
                <a:gd name="T3" fmla="*/ 69 h 98"/>
                <a:gd name="T4" fmla="*/ 118 w 134"/>
                <a:gd name="T5" fmla="*/ 65 h 98"/>
                <a:gd name="T6" fmla="*/ 45 w 134"/>
                <a:gd name="T7" fmla="*/ 24 h 98"/>
                <a:gd name="T8" fmla="*/ 18 w 134"/>
                <a:gd name="T9" fmla="*/ 88 h 98"/>
                <a:gd name="T10" fmla="*/ 11 w 134"/>
                <a:gd name="T11" fmla="*/ 98 h 98"/>
              </a:gdLst>
              <a:ahLst/>
              <a:cxnLst>
                <a:cxn ang="0">
                  <a:pos x="T0" y="T1"/>
                </a:cxn>
                <a:cxn ang="0">
                  <a:pos x="T2" y="T3"/>
                </a:cxn>
                <a:cxn ang="0">
                  <a:pos x="T4" y="T5"/>
                </a:cxn>
                <a:cxn ang="0">
                  <a:pos x="T6" y="T7"/>
                </a:cxn>
                <a:cxn ang="0">
                  <a:pos x="T8" y="T9"/>
                </a:cxn>
                <a:cxn ang="0">
                  <a:pos x="T10" y="T11"/>
                </a:cxn>
              </a:cxnLst>
              <a:rect l="0" t="0" r="r" b="b"/>
              <a:pathLst>
                <a:path w="134" h="98">
                  <a:moveTo>
                    <a:pt x="11" y="98"/>
                  </a:moveTo>
                  <a:cubicBezTo>
                    <a:pt x="134" y="69"/>
                    <a:pt x="134" y="69"/>
                    <a:pt x="134" y="69"/>
                  </a:cubicBezTo>
                  <a:cubicBezTo>
                    <a:pt x="118" y="65"/>
                    <a:pt x="118" y="65"/>
                    <a:pt x="118" y="65"/>
                  </a:cubicBezTo>
                  <a:cubicBezTo>
                    <a:pt x="118" y="65"/>
                    <a:pt x="104" y="0"/>
                    <a:pt x="45" y="24"/>
                  </a:cubicBezTo>
                  <a:cubicBezTo>
                    <a:pt x="45" y="24"/>
                    <a:pt x="0" y="40"/>
                    <a:pt x="18" y="88"/>
                  </a:cubicBezTo>
                  <a:lnTo>
                    <a:pt x="11" y="98"/>
                  </a:ln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ślïḋé">
              <a:extLst>
                <a:ext uri="{FF2B5EF4-FFF2-40B4-BE49-F238E27FC236}">
                  <a16:creationId xmlns:a16="http://schemas.microsoft.com/office/drawing/2014/main" id="{CF0BE2F1-4723-9C4D-8CF1-72CBDC62AC66}"/>
                </a:ext>
              </a:extLst>
            </p:cNvPr>
            <p:cNvSpPr/>
            <p:nvPr/>
          </p:nvSpPr>
          <p:spPr bwMode="auto">
            <a:xfrm>
              <a:off x="5178425" y="1925638"/>
              <a:ext cx="88900" cy="74613"/>
            </a:xfrm>
            <a:custGeom>
              <a:avLst/>
              <a:gdLst>
                <a:gd name="T0" fmla="*/ 14 w 56"/>
                <a:gd name="T1" fmla="*/ 47 h 47"/>
                <a:gd name="T2" fmla="*/ 0 w 56"/>
                <a:gd name="T3" fmla="*/ 12 h 47"/>
                <a:gd name="T4" fmla="*/ 53 w 56"/>
                <a:gd name="T5" fmla="*/ 0 h 47"/>
                <a:gd name="T6" fmla="*/ 56 w 56"/>
                <a:gd name="T7" fmla="*/ 38 h 47"/>
                <a:gd name="T8" fmla="*/ 14 w 56"/>
                <a:gd name="T9" fmla="*/ 47 h 47"/>
              </a:gdLst>
              <a:ahLst/>
              <a:cxnLst>
                <a:cxn ang="0">
                  <a:pos x="T0" y="T1"/>
                </a:cxn>
                <a:cxn ang="0">
                  <a:pos x="T2" y="T3"/>
                </a:cxn>
                <a:cxn ang="0">
                  <a:pos x="T4" y="T5"/>
                </a:cxn>
                <a:cxn ang="0">
                  <a:pos x="T6" y="T7"/>
                </a:cxn>
                <a:cxn ang="0">
                  <a:pos x="T8" y="T9"/>
                </a:cxn>
              </a:cxnLst>
              <a:rect l="0" t="0" r="r" b="b"/>
              <a:pathLst>
                <a:path w="56" h="47">
                  <a:moveTo>
                    <a:pt x="14" y="47"/>
                  </a:moveTo>
                  <a:lnTo>
                    <a:pt x="0" y="12"/>
                  </a:lnTo>
                  <a:lnTo>
                    <a:pt x="53" y="0"/>
                  </a:lnTo>
                  <a:lnTo>
                    <a:pt x="56" y="38"/>
                  </a:lnTo>
                  <a:lnTo>
                    <a:pt x="14" y="47"/>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ṧḷïďé">
              <a:extLst>
                <a:ext uri="{FF2B5EF4-FFF2-40B4-BE49-F238E27FC236}">
                  <a16:creationId xmlns:a16="http://schemas.microsoft.com/office/drawing/2014/main" id="{9EC6E930-081B-9C40-BF94-D3261CFAFF60}"/>
                </a:ext>
              </a:extLst>
            </p:cNvPr>
            <p:cNvSpPr/>
            <p:nvPr/>
          </p:nvSpPr>
          <p:spPr bwMode="auto">
            <a:xfrm>
              <a:off x="5108575" y="1976438"/>
              <a:ext cx="263525" cy="71438"/>
            </a:xfrm>
            <a:custGeom>
              <a:avLst/>
              <a:gdLst>
                <a:gd name="T0" fmla="*/ 144 w 166"/>
                <a:gd name="T1" fmla="*/ 0 h 45"/>
                <a:gd name="T2" fmla="*/ 9 w 166"/>
                <a:gd name="T3" fmla="*/ 31 h 45"/>
                <a:gd name="T4" fmla="*/ 0 w 166"/>
                <a:gd name="T5" fmla="*/ 45 h 45"/>
                <a:gd name="T6" fmla="*/ 166 w 166"/>
                <a:gd name="T7" fmla="*/ 6 h 45"/>
                <a:gd name="T8" fmla="*/ 144 w 166"/>
                <a:gd name="T9" fmla="*/ 0 h 45"/>
              </a:gdLst>
              <a:ahLst/>
              <a:cxnLst>
                <a:cxn ang="0">
                  <a:pos x="T0" y="T1"/>
                </a:cxn>
                <a:cxn ang="0">
                  <a:pos x="T2" y="T3"/>
                </a:cxn>
                <a:cxn ang="0">
                  <a:pos x="T4" y="T5"/>
                </a:cxn>
                <a:cxn ang="0">
                  <a:pos x="T6" y="T7"/>
                </a:cxn>
                <a:cxn ang="0">
                  <a:pos x="T8" y="T9"/>
                </a:cxn>
              </a:cxnLst>
              <a:rect l="0" t="0" r="r" b="b"/>
              <a:pathLst>
                <a:path w="166" h="45">
                  <a:moveTo>
                    <a:pt x="144" y="0"/>
                  </a:moveTo>
                  <a:lnTo>
                    <a:pt x="9" y="31"/>
                  </a:lnTo>
                  <a:lnTo>
                    <a:pt x="0" y="45"/>
                  </a:lnTo>
                  <a:lnTo>
                    <a:pt x="166" y="6"/>
                  </a:lnTo>
                  <a:lnTo>
                    <a:pt x="144" y="0"/>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ṩļîdè">
              <a:extLst>
                <a:ext uri="{FF2B5EF4-FFF2-40B4-BE49-F238E27FC236}">
                  <a16:creationId xmlns:a16="http://schemas.microsoft.com/office/drawing/2014/main" id="{08CD3F33-D401-C345-A789-E53FF50A65C1}"/>
                </a:ext>
              </a:extLst>
            </p:cNvPr>
            <p:cNvSpPr/>
            <p:nvPr/>
          </p:nvSpPr>
          <p:spPr bwMode="auto">
            <a:xfrm>
              <a:off x="5113338" y="2149476"/>
              <a:ext cx="174625" cy="517525"/>
            </a:xfrm>
            <a:custGeom>
              <a:avLst/>
              <a:gdLst>
                <a:gd name="T0" fmla="*/ 49 w 82"/>
                <a:gd name="T1" fmla="*/ 0 h 241"/>
                <a:gd name="T2" fmla="*/ 6 w 82"/>
                <a:gd name="T3" fmla="*/ 11 h 241"/>
                <a:gd name="T4" fmla="*/ 0 w 82"/>
                <a:gd name="T5" fmla="*/ 214 h 241"/>
                <a:gd name="T6" fmla="*/ 82 w 82"/>
                <a:gd name="T7" fmla="*/ 218 h 241"/>
                <a:gd name="T8" fmla="*/ 49 w 82"/>
                <a:gd name="T9" fmla="*/ 0 h 241"/>
              </a:gdLst>
              <a:ahLst/>
              <a:cxnLst>
                <a:cxn ang="0">
                  <a:pos x="T0" y="T1"/>
                </a:cxn>
                <a:cxn ang="0">
                  <a:pos x="T2" y="T3"/>
                </a:cxn>
                <a:cxn ang="0">
                  <a:pos x="T4" y="T5"/>
                </a:cxn>
                <a:cxn ang="0">
                  <a:pos x="T6" y="T7"/>
                </a:cxn>
                <a:cxn ang="0">
                  <a:pos x="T8" y="T9"/>
                </a:cxn>
              </a:cxnLst>
              <a:rect l="0" t="0" r="r" b="b"/>
              <a:pathLst>
                <a:path w="82" h="241">
                  <a:moveTo>
                    <a:pt x="49" y="0"/>
                  </a:moveTo>
                  <a:cubicBezTo>
                    <a:pt x="6" y="11"/>
                    <a:pt x="6" y="11"/>
                    <a:pt x="6" y="11"/>
                  </a:cubicBezTo>
                  <a:cubicBezTo>
                    <a:pt x="0" y="214"/>
                    <a:pt x="0" y="214"/>
                    <a:pt x="0" y="214"/>
                  </a:cubicBezTo>
                  <a:cubicBezTo>
                    <a:pt x="0" y="214"/>
                    <a:pt x="52" y="241"/>
                    <a:pt x="82" y="218"/>
                  </a:cubicBezTo>
                  <a:lnTo>
                    <a:pt x="49" y="0"/>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şḻiḋe">
              <a:extLst>
                <a:ext uri="{FF2B5EF4-FFF2-40B4-BE49-F238E27FC236}">
                  <a16:creationId xmlns:a16="http://schemas.microsoft.com/office/drawing/2014/main" id="{899BA4E7-4C10-4546-BE17-E8852F4D15CA}"/>
                </a:ext>
              </a:extLst>
            </p:cNvPr>
            <p:cNvSpPr/>
            <p:nvPr/>
          </p:nvSpPr>
          <p:spPr bwMode="auto">
            <a:xfrm>
              <a:off x="5287963" y="2133601"/>
              <a:ext cx="255588" cy="496888"/>
            </a:xfrm>
            <a:custGeom>
              <a:avLst/>
              <a:gdLst>
                <a:gd name="T0" fmla="*/ 0 w 119"/>
                <a:gd name="T1" fmla="*/ 4 h 232"/>
                <a:gd name="T2" fmla="*/ 45 w 119"/>
                <a:gd name="T3" fmla="*/ 0 h 232"/>
                <a:gd name="T4" fmla="*/ 119 w 119"/>
                <a:gd name="T5" fmla="*/ 189 h 232"/>
                <a:gd name="T6" fmla="*/ 43 w 119"/>
                <a:gd name="T7" fmla="*/ 220 h 232"/>
                <a:gd name="T8" fmla="*/ 0 w 119"/>
                <a:gd name="T9" fmla="*/ 4 h 232"/>
              </a:gdLst>
              <a:ahLst/>
              <a:cxnLst>
                <a:cxn ang="0">
                  <a:pos x="T0" y="T1"/>
                </a:cxn>
                <a:cxn ang="0">
                  <a:pos x="T2" y="T3"/>
                </a:cxn>
                <a:cxn ang="0">
                  <a:pos x="T4" y="T5"/>
                </a:cxn>
                <a:cxn ang="0">
                  <a:pos x="T6" y="T7"/>
                </a:cxn>
                <a:cxn ang="0">
                  <a:pos x="T8" y="T9"/>
                </a:cxn>
              </a:cxnLst>
              <a:rect l="0" t="0" r="r" b="b"/>
              <a:pathLst>
                <a:path w="119" h="232">
                  <a:moveTo>
                    <a:pt x="0" y="4"/>
                  </a:moveTo>
                  <a:cubicBezTo>
                    <a:pt x="45" y="0"/>
                    <a:pt x="45" y="0"/>
                    <a:pt x="45" y="0"/>
                  </a:cubicBezTo>
                  <a:cubicBezTo>
                    <a:pt x="119" y="189"/>
                    <a:pt x="119" y="189"/>
                    <a:pt x="119" y="189"/>
                  </a:cubicBezTo>
                  <a:cubicBezTo>
                    <a:pt x="119" y="189"/>
                    <a:pt x="79" y="232"/>
                    <a:pt x="43" y="220"/>
                  </a:cubicBezTo>
                  <a:lnTo>
                    <a:pt x="0" y="4"/>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ṥlîḑè">
              <a:extLst>
                <a:ext uri="{FF2B5EF4-FFF2-40B4-BE49-F238E27FC236}">
                  <a16:creationId xmlns:a16="http://schemas.microsoft.com/office/drawing/2014/main" id="{47D808D2-761F-0A49-8F79-1EA4CDC9492D}"/>
                </a:ext>
              </a:extLst>
            </p:cNvPr>
            <p:cNvSpPr/>
            <p:nvPr/>
          </p:nvSpPr>
          <p:spPr bwMode="auto">
            <a:xfrm>
              <a:off x="5346700" y="2370138"/>
              <a:ext cx="139700" cy="85725"/>
            </a:xfrm>
            <a:custGeom>
              <a:avLst/>
              <a:gdLst>
                <a:gd name="T0" fmla="*/ 0 w 88"/>
                <a:gd name="T1" fmla="*/ 38 h 54"/>
                <a:gd name="T2" fmla="*/ 82 w 88"/>
                <a:gd name="T3" fmla="*/ 0 h 54"/>
                <a:gd name="T4" fmla="*/ 88 w 88"/>
                <a:gd name="T5" fmla="*/ 14 h 54"/>
                <a:gd name="T6" fmla="*/ 3 w 88"/>
                <a:gd name="T7" fmla="*/ 54 h 54"/>
                <a:gd name="T8" fmla="*/ 0 w 88"/>
                <a:gd name="T9" fmla="*/ 38 h 54"/>
              </a:gdLst>
              <a:ahLst/>
              <a:cxnLst>
                <a:cxn ang="0">
                  <a:pos x="T0" y="T1"/>
                </a:cxn>
                <a:cxn ang="0">
                  <a:pos x="T2" y="T3"/>
                </a:cxn>
                <a:cxn ang="0">
                  <a:pos x="T4" y="T5"/>
                </a:cxn>
                <a:cxn ang="0">
                  <a:pos x="T6" y="T7"/>
                </a:cxn>
                <a:cxn ang="0">
                  <a:pos x="T8" y="T9"/>
                </a:cxn>
              </a:cxnLst>
              <a:rect l="0" t="0" r="r" b="b"/>
              <a:pathLst>
                <a:path w="88" h="54">
                  <a:moveTo>
                    <a:pt x="0" y="38"/>
                  </a:moveTo>
                  <a:lnTo>
                    <a:pt x="82" y="0"/>
                  </a:lnTo>
                  <a:lnTo>
                    <a:pt x="88" y="14"/>
                  </a:lnTo>
                  <a:lnTo>
                    <a:pt x="3" y="54"/>
                  </a:lnTo>
                  <a:lnTo>
                    <a:pt x="0" y="38"/>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ḷïḋé">
              <a:extLst>
                <a:ext uri="{FF2B5EF4-FFF2-40B4-BE49-F238E27FC236}">
                  <a16:creationId xmlns:a16="http://schemas.microsoft.com/office/drawing/2014/main" id="{BF1DD19B-1947-1546-BFDE-3124605F6F42}"/>
                </a:ext>
              </a:extLst>
            </p:cNvPr>
            <p:cNvSpPr/>
            <p:nvPr/>
          </p:nvSpPr>
          <p:spPr bwMode="auto">
            <a:xfrm>
              <a:off x="5359400" y="2435226"/>
              <a:ext cx="157163" cy="92075"/>
            </a:xfrm>
            <a:custGeom>
              <a:avLst/>
              <a:gdLst>
                <a:gd name="T0" fmla="*/ 0 w 99"/>
                <a:gd name="T1" fmla="*/ 39 h 58"/>
                <a:gd name="T2" fmla="*/ 90 w 99"/>
                <a:gd name="T3" fmla="*/ 0 h 58"/>
                <a:gd name="T4" fmla="*/ 99 w 99"/>
                <a:gd name="T5" fmla="*/ 20 h 58"/>
                <a:gd name="T6" fmla="*/ 4 w 99"/>
                <a:gd name="T7" fmla="*/ 58 h 58"/>
                <a:gd name="T8" fmla="*/ 0 w 99"/>
                <a:gd name="T9" fmla="*/ 39 h 58"/>
              </a:gdLst>
              <a:ahLst/>
              <a:cxnLst>
                <a:cxn ang="0">
                  <a:pos x="T0" y="T1"/>
                </a:cxn>
                <a:cxn ang="0">
                  <a:pos x="T2" y="T3"/>
                </a:cxn>
                <a:cxn ang="0">
                  <a:pos x="T4" y="T5"/>
                </a:cxn>
                <a:cxn ang="0">
                  <a:pos x="T6" y="T7"/>
                </a:cxn>
                <a:cxn ang="0">
                  <a:pos x="T8" y="T9"/>
                </a:cxn>
              </a:cxnLst>
              <a:rect l="0" t="0" r="r" b="b"/>
              <a:pathLst>
                <a:path w="99" h="58">
                  <a:moveTo>
                    <a:pt x="0" y="39"/>
                  </a:moveTo>
                  <a:lnTo>
                    <a:pt x="90" y="0"/>
                  </a:lnTo>
                  <a:lnTo>
                    <a:pt x="99" y="20"/>
                  </a:lnTo>
                  <a:lnTo>
                    <a:pt x="4" y="58"/>
                  </a:lnTo>
                  <a:lnTo>
                    <a:pt x="0" y="3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ṣľîdè">
              <a:extLst>
                <a:ext uri="{FF2B5EF4-FFF2-40B4-BE49-F238E27FC236}">
                  <a16:creationId xmlns:a16="http://schemas.microsoft.com/office/drawing/2014/main" id="{8115C671-8659-DA44-B624-EE1303F551DD}"/>
                </a:ext>
              </a:extLst>
            </p:cNvPr>
            <p:cNvSpPr/>
            <p:nvPr/>
          </p:nvSpPr>
          <p:spPr bwMode="auto">
            <a:xfrm>
              <a:off x="5116513" y="2441576"/>
              <a:ext cx="155575" cy="57150"/>
            </a:xfrm>
            <a:custGeom>
              <a:avLst/>
              <a:gdLst>
                <a:gd name="T0" fmla="*/ 93 w 98"/>
                <a:gd name="T1" fmla="*/ 9 h 36"/>
                <a:gd name="T2" fmla="*/ 0 w 98"/>
                <a:gd name="T3" fmla="*/ 0 h 36"/>
                <a:gd name="T4" fmla="*/ 0 w 98"/>
                <a:gd name="T5" fmla="*/ 26 h 36"/>
                <a:gd name="T6" fmla="*/ 98 w 98"/>
                <a:gd name="T7" fmla="*/ 36 h 36"/>
                <a:gd name="T8" fmla="*/ 93 w 98"/>
                <a:gd name="T9" fmla="*/ 9 h 36"/>
              </a:gdLst>
              <a:ahLst/>
              <a:cxnLst>
                <a:cxn ang="0">
                  <a:pos x="T0" y="T1"/>
                </a:cxn>
                <a:cxn ang="0">
                  <a:pos x="T2" y="T3"/>
                </a:cxn>
                <a:cxn ang="0">
                  <a:pos x="T4" y="T5"/>
                </a:cxn>
                <a:cxn ang="0">
                  <a:pos x="T6" y="T7"/>
                </a:cxn>
                <a:cxn ang="0">
                  <a:pos x="T8" y="T9"/>
                </a:cxn>
              </a:cxnLst>
              <a:rect l="0" t="0" r="r" b="b"/>
              <a:pathLst>
                <a:path w="98" h="36">
                  <a:moveTo>
                    <a:pt x="93" y="9"/>
                  </a:moveTo>
                  <a:lnTo>
                    <a:pt x="0" y="0"/>
                  </a:lnTo>
                  <a:lnTo>
                    <a:pt x="0" y="26"/>
                  </a:lnTo>
                  <a:lnTo>
                    <a:pt x="98" y="36"/>
                  </a:lnTo>
                  <a:lnTo>
                    <a:pt x="93" y="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ṣ1íḓé">
              <a:extLst>
                <a:ext uri="{FF2B5EF4-FFF2-40B4-BE49-F238E27FC236}">
                  <a16:creationId xmlns:a16="http://schemas.microsoft.com/office/drawing/2014/main" id="{2CE49288-7349-5F47-BDC2-3DCB9755F6C6}"/>
                </a:ext>
              </a:extLst>
            </p:cNvPr>
            <p:cNvSpPr/>
            <p:nvPr/>
          </p:nvSpPr>
          <p:spPr bwMode="auto">
            <a:xfrm>
              <a:off x="5113338" y="2522538"/>
              <a:ext cx="166688" cy="41275"/>
            </a:xfrm>
            <a:custGeom>
              <a:avLst/>
              <a:gdLst>
                <a:gd name="T0" fmla="*/ 102 w 105"/>
                <a:gd name="T1" fmla="*/ 6 h 26"/>
                <a:gd name="T2" fmla="*/ 1 w 105"/>
                <a:gd name="T3" fmla="*/ 0 h 26"/>
                <a:gd name="T4" fmla="*/ 0 w 105"/>
                <a:gd name="T5" fmla="*/ 19 h 26"/>
                <a:gd name="T6" fmla="*/ 105 w 105"/>
                <a:gd name="T7" fmla="*/ 26 h 26"/>
                <a:gd name="T8" fmla="*/ 102 w 105"/>
                <a:gd name="T9" fmla="*/ 6 h 26"/>
              </a:gdLst>
              <a:ahLst/>
              <a:cxnLst>
                <a:cxn ang="0">
                  <a:pos x="T0" y="T1"/>
                </a:cxn>
                <a:cxn ang="0">
                  <a:pos x="T2" y="T3"/>
                </a:cxn>
                <a:cxn ang="0">
                  <a:pos x="T4" y="T5"/>
                </a:cxn>
                <a:cxn ang="0">
                  <a:pos x="T6" y="T7"/>
                </a:cxn>
                <a:cxn ang="0">
                  <a:pos x="T8" y="T9"/>
                </a:cxn>
              </a:cxnLst>
              <a:rect l="0" t="0" r="r" b="b"/>
              <a:pathLst>
                <a:path w="105" h="26">
                  <a:moveTo>
                    <a:pt x="102" y="6"/>
                  </a:moveTo>
                  <a:lnTo>
                    <a:pt x="1" y="0"/>
                  </a:lnTo>
                  <a:lnTo>
                    <a:pt x="0" y="19"/>
                  </a:lnTo>
                  <a:lnTo>
                    <a:pt x="105" y="26"/>
                  </a:lnTo>
                  <a:lnTo>
                    <a:pt x="102" y="6"/>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ḷîḓé">
              <a:extLst>
                <a:ext uri="{FF2B5EF4-FFF2-40B4-BE49-F238E27FC236}">
                  <a16:creationId xmlns:a16="http://schemas.microsoft.com/office/drawing/2014/main" id="{7B08F481-E27F-CD4A-A954-9E06EE54606F}"/>
                </a:ext>
              </a:extLst>
            </p:cNvPr>
            <p:cNvSpPr/>
            <p:nvPr/>
          </p:nvSpPr>
          <p:spPr bwMode="auto">
            <a:xfrm>
              <a:off x="6972300" y="3559176"/>
              <a:ext cx="546100" cy="238125"/>
            </a:xfrm>
            <a:custGeom>
              <a:avLst/>
              <a:gdLst>
                <a:gd name="T0" fmla="*/ 212 w 255"/>
                <a:gd name="T1" fmla="*/ 43 h 111"/>
                <a:gd name="T2" fmla="*/ 117 w 255"/>
                <a:gd name="T3" fmla="*/ 69 h 111"/>
                <a:gd name="T4" fmla="*/ 25 w 255"/>
                <a:gd name="T5" fmla="*/ 2 h 111"/>
                <a:gd name="T6" fmla="*/ 2 w 255"/>
                <a:gd name="T7" fmla="*/ 24 h 111"/>
                <a:gd name="T8" fmla="*/ 110 w 255"/>
                <a:gd name="T9" fmla="*/ 108 h 111"/>
                <a:gd name="T10" fmla="*/ 245 w 255"/>
                <a:gd name="T11" fmla="*/ 87 h 111"/>
                <a:gd name="T12" fmla="*/ 212 w 255"/>
                <a:gd name="T13" fmla="*/ 43 h 111"/>
              </a:gdLst>
              <a:ahLst/>
              <a:cxnLst>
                <a:cxn ang="0">
                  <a:pos x="T0" y="T1"/>
                </a:cxn>
                <a:cxn ang="0">
                  <a:pos x="T2" y="T3"/>
                </a:cxn>
                <a:cxn ang="0">
                  <a:pos x="T4" y="T5"/>
                </a:cxn>
                <a:cxn ang="0">
                  <a:pos x="T6" y="T7"/>
                </a:cxn>
                <a:cxn ang="0">
                  <a:pos x="T8" y="T9"/>
                </a:cxn>
                <a:cxn ang="0">
                  <a:pos x="T10" y="T11"/>
                </a:cxn>
                <a:cxn ang="0">
                  <a:pos x="T12" y="T13"/>
                </a:cxn>
              </a:cxnLst>
              <a:rect l="0" t="0" r="r" b="b"/>
              <a:pathLst>
                <a:path w="255" h="111">
                  <a:moveTo>
                    <a:pt x="212" y="43"/>
                  </a:moveTo>
                  <a:cubicBezTo>
                    <a:pt x="212" y="43"/>
                    <a:pt x="153" y="57"/>
                    <a:pt x="117" y="69"/>
                  </a:cubicBezTo>
                  <a:cubicBezTo>
                    <a:pt x="117" y="69"/>
                    <a:pt x="31" y="4"/>
                    <a:pt x="25" y="2"/>
                  </a:cubicBezTo>
                  <a:cubicBezTo>
                    <a:pt x="20" y="0"/>
                    <a:pt x="5" y="14"/>
                    <a:pt x="2" y="24"/>
                  </a:cubicBezTo>
                  <a:cubicBezTo>
                    <a:pt x="0" y="35"/>
                    <a:pt x="100" y="105"/>
                    <a:pt x="110" y="108"/>
                  </a:cubicBezTo>
                  <a:cubicBezTo>
                    <a:pt x="119" y="111"/>
                    <a:pt x="235" y="111"/>
                    <a:pt x="245" y="87"/>
                  </a:cubicBezTo>
                  <a:cubicBezTo>
                    <a:pt x="255" y="62"/>
                    <a:pt x="212" y="43"/>
                    <a:pt x="212" y="43"/>
                  </a:cubicBezTo>
                  <a:close/>
                </a:path>
              </a:pathLst>
            </a:custGeom>
            <a:solidFill>
              <a:srgbClr val="0C4E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ṩ1iḑê">
              <a:extLst>
                <a:ext uri="{FF2B5EF4-FFF2-40B4-BE49-F238E27FC236}">
                  <a16:creationId xmlns:a16="http://schemas.microsoft.com/office/drawing/2014/main" id="{F13D492E-9FAE-184C-94E5-5FA1C53AABB7}"/>
                </a:ext>
              </a:extLst>
            </p:cNvPr>
            <p:cNvSpPr/>
            <p:nvPr/>
          </p:nvSpPr>
          <p:spPr bwMode="auto">
            <a:xfrm>
              <a:off x="5630863" y="3819526"/>
              <a:ext cx="908050" cy="904875"/>
            </a:xfrm>
            <a:custGeom>
              <a:avLst/>
              <a:gdLst>
                <a:gd name="T0" fmla="*/ 212 w 423"/>
                <a:gd name="T1" fmla="*/ 423 h 423"/>
                <a:gd name="T2" fmla="*/ 0 w 423"/>
                <a:gd name="T3" fmla="*/ 212 h 423"/>
                <a:gd name="T4" fmla="*/ 212 w 423"/>
                <a:gd name="T5" fmla="*/ 0 h 423"/>
                <a:gd name="T6" fmla="*/ 423 w 423"/>
                <a:gd name="T7" fmla="*/ 212 h 423"/>
                <a:gd name="T8" fmla="*/ 212 w 423"/>
                <a:gd name="T9" fmla="*/ 423 h 423"/>
                <a:gd name="T10" fmla="*/ 212 w 423"/>
                <a:gd name="T11" fmla="*/ 108 h 423"/>
                <a:gd name="T12" fmla="*/ 108 w 423"/>
                <a:gd name="T13" fmla="*/ 212 h 423"/>
                <a:gd name="T14" fmla="*/ 212 w 423"/>
                <a:gd name="T15" fmla="*/ 315 h 423"/>
                <a:gd name="T16" fmla="*/ 315 w 423"/>
                <a:gd name="T17" fmla="*/ 212 h 423"/>
                <a:gd name="T18" fmla="*/ 212 w 423"/>
                <a:gd name="T19" fmla="*/ 1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3">
                  <a:moveTo>
                    <a:pt x="212" y="423"/>
                  </a:moveTo>
                  <a:cubicBezTo>
                    <a:pt x="95" y="423"/>
                    <a:pt x="0" y="328"/>
                    <a:pt x="0" y="212"/>
                  </a:cubicBezTo>
                  <a:cubicBezTo>
                    <a:pt x="0" y="95"/>
                    <a:pt x="95" y="0"/>
                    <a:pt x="212" y="0"/>
                  </a:cubicBezTo>
                  <a:cubicBezTo>
                    <a:pt x="328" y="0"/>
                    <a:pt x="423" y="95"/>
                    <a:pt x="423" y="212"/>
                  </a:cubicBezTo>
                  <a:cubicBezTo>
                    <a:pt x="423" y="328"/>
                    <a:pt x="328" y="423"/>
                    <a:pt x="212" y="423"/>
                  </a:cubicBezTo>
                  <a:close/>
                  <a:moveTo>
                    <a:pt x="212" y="108"/>
                  </a:moveTo>
                  <a:cubicBezTo>
                    <a:pt x="155" y="108"/>
                    <a:pt x="108" y="154"/>
                    <a:pt x="108" y="212"/>
                  </a:cubicBezTo>
                  <a:cubicBezTo>
                    <a:pt x="108" y="269"/>
                    <a:pt x="155" y="315"/>
                    <a:pt x="212" y="315"/>
                  </a:cubicBezTo>
                  <a:cubicBezTo>
                    <a:pt x="269" y="315"/>
                    <a:pt x="315" y="269"/>
                    <a:pt x="315" y="212"/>
                  </a:cubicBezTo>
                  <a:cubicBezTo>
                    <a:pt x="315" y="154"/>
                    <a:pt x="269" y="108"/>
                    <a:pt x="212" y="108"/>
                  </a:cubicBezTo>
                  <a:close/>
                </a:path>
              </a:pathLst>
            </a:custGeom>
            <a:solidFill>
              <a:srgbClr val="AB4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ṥ1ídê">
              <a:extLst>
                <a:ext uri="{FF2B5EF4-FFF2-40B4-BE49-F238E27FC236}">
                  <a16:creationId xmlns:a16="http://schemas.microsoft.com/office/drawing/2014/main" id="{736A9588-7360-AB4A-AFA9-B46298C3CFEF}"/>
                </a:ext>
              </a:extLst>
            </p:cNvPr>
            <p:cNvSpPr/>
            <p:nvPr/>
          </p:nvSpPr>
          <p:spPr bwMode="auto">
            <a:xfrm>
              <a:off x="4829175" y="3022601"/>
              <a:ext cx="2511425" cy="2508250"/>
            </a:xfrm>
            <a:custGeom>
              <a:avLst/>
              <a:gdLst>
                <a:gd name="T0" fmla="*/ 1171 w 1171"/>
                <a:gd name="T1" fmla="*/ 507 h 1171"/>
                <a:gd name="T2" fmla="*/ 1076 w 1171"/>
                <a:gd name="T3" fmla="*/ 472 h 1171"/>
                <a:gd name="T4" fmla="*/ 1007 w 1171"/>
                <a:gd name="T5" fmla="*/ 361 h 1171"/>
                <a:gd name="T6" fmla="*/ 1055 w 1171"/>
                <a:gd name="T7" fmla="*/ 277 h 1171"/>
                <a:gd name="T8" fmla="*/ 944 w 1171"/>
                <a:gd name="T9" fmla="*/ 116 h 1171"/>
                <a:gd name="T10" fmla="*/ 853 w 1171"/>
                <a:gd name="T11" fmla="*/ 157 h 1171"/>
                <a:gd name="T12" fmla="*/ 725 w 1171"/>
                <a:gd name="T13" fmla="*/ 128 h 1171"/>
                <a:gd name="T14" fmla="*/ 699 w 1171"/>
                <a:gd name="T15" fmla="*/ 36 h 1171"/>
                <a:gd name="T16" fmla="*/ 507 w 1171"/>
                <a:gd name="T17" fmla="*/ 0 h 1171"/>
                <a:gd name="T18" fmla="*/ 472 w 1171"/>
                <a:gd name="T19" fmla="*/ 94 h 1171"/>
                <a:gd name="T20" fmla="*/ 361 w 1171"/>
                <a:gd name="T21" fmla="*/ 163 h 1171"/>
                <a:gd name="T22" fmla="*/ 277 w 1171"/>
                <a:gd name="T23" fmla="*/ 116 h 1171"/>
                <a:gd name="T24" fmla="*/ 116 w 1171"/>
                <a:gd name="T25" fmla="*/ 227 h 1171"/>
                <a:gd name="T26" fmla="*/ 158 w 1171"/>
                <a:gd name="T27" fmla="*/ 319 h 1171"/>
                <a:gd name="T28" fmla="*/ 129 w 1171"/>
                <a:gd name="T29" fmla="*/ 446 h 1171"/>
                <a:gd name="T30" fmla="*/ 36 w 1171"/>
                <a:gd name="T31" fmla="*/ 472 h 1171"/>
                <a:gd name="T32" fmla="*/ 0 w 1171"/>
                <a:gd name="T33" fmla="*/ 663 h 1171"/>
                <a:gd name="T34" fmla="*/ 96 w 1171"/>
                <a:gd name="T35" fmla="*/ 699 h 1171"/>
                <a:gd name="T36" fmla="*/ 165 w 1171"/>
                <a:gd name="T37" fmla="*/ 809 h 1171"/>
                <a:gd name="T38" fmla="*/ 116 w 1171"/>
                <a:gd name="T39" fmla="*/ 894 h 1171"/>
                <a:gd name="T40" fmla="*/ 227 w 1171"/>
                <a:gd name="T41" fmla="*/ 1055 h 1171"/>
                <a:gd name="T42" fmla="*/ 321 w 1171"/>
                <a:gd name="T43" fmla="*/ 1011 h 1171"/>
                <a:gd name="T44" fmla="*/ 447 w 1171"/>
                <a:gd name="T45" fmla="*/ 1040 h 1171"/>
                <a:gd name="T46" fmla="*/ 472 w 1171"/>
                <a:gd name="T47" fmla="*/ 1135 h 1171"/>
                <a:gd name="T48" fmla="*/ 664 w 1171"/>
                <a:gd name="T49" fmla="*/ 1171 h 1171"/>
                <a:gd name="T50" fmla="*/ 699 w 1171"/>
                <a:gd name="T51" fmla="*/ 1074 h 1171"/>
                <a:gd name="T52" fmla="*/ 809 w 1171"/>
                <a:gd name="T53" fmla="*/ 1005 h 1171"/>
                <a:gd name="T54" fmla="*/ 894 w 1171"/>
                <a:gd name="T55" fmla="*/ 1055 h 1171"/>
                <a:gd name="T56" fmla="*/ 1055 w 1171"/>
                <a:gd name="T57" fmla="*/ 944 h 1171"/>
                <a:gd name="T58" fmla="*/ 1012 w 1171"/>
                <a:gd name="T59" fmla="*/ 851 h 1171"/>
                <a:gd name="T60" fmla="*/ 1041 w 1171"/>
                <a:gd name="T61" fmla="*/ 724 h 1171"/>
                <a:gd name="T62" fmla="*/ 1135 w 1171"/>
                <a:gd name="T63" fmla="*/ 699 h 1171"/>
                <a:gd name="T64" fmla="*/ 600 w 1171"/>
                <a:gd name="T65" fmla="*/ 888 h 1171"/>
                <a:gd name="T66" fmla="*/ 571 w 1171"/>
                <a:gd name="T67" fmla="*/ 280 h 1171"/>
                <a:gd name="T68" fmla="*/ 600 w 1171"/>
                <a:gd name="T69" fmla="*/ 88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1" h="1171">
                  <a:moveTo>
                    <a:pt x="1171" y="663"/>
                  </a:moveTo>
                  <a:cubicBezTo>
                    <a:pt x="1171" y="507"/>
                    <a:pt x="1171" y="507"/>
                    <a:pt x="1171" y="507"/>
                  </a:cubicBezTo>
                  <a:cubicBezTo>
                    <a:pt x="1171" y="488"/>
                    <a:pt x="1155" y="472"/>
                    <a:pt x="1135" y="472"/>
                  </a:cubicBezTo>
                  <a:cubicBezTo>
                    <a:pt x="1076" y="472"/>
                    <a:pt x="1076" y="472"/>
                    <a:pt x="1076" y="472"/>
                  </a:cubicBezTo>
                  <a:cubicBezTo>
                    <a:pt x="1060" y="472"/>
                    <a:pt x="1047" y="461"/>
                    <a:pt x="1042" y="446"/>
                  </a:cubicBezTo>
                  <a:cubicBezTo>
                    <a:pt x="1033" y="416"/>
                    <a:pt x="1021" y="388"/>
                    <a:pt x="1007" y="361"/>
                  </a:cubicBezTo>
                  <a:cubicBezTo>
                    <a:pt x="1000" y="347"/>
                    <a:pt x="1002" y="330"/>
                    <a:pt x="1013" y="319"/>
                  </a:cubicBezTo>
                  <a:cubicBezTo>
                    <a:pt x="1055" y="277"/>
                    <a:pt x="1055" y="277"/>
                    <a:pt x="1055" y="277"/>
                  </a:cubicBezTo>
                  <a:cubicBezTo>
                    <a:pt x="1069" y="263"/>
                    <a:pt x="1069" y="240"/>
                    <a:pt x="1055" y="227"/>
                  </a:cubicBezTo>
                  <a:cubicBezTo>
                    <a:pt x="944" y="116"/>
                    <a:pt x="944" y="116"/>
                    <a:pt x="944" y="116"/>
                  </a:cubicBezTo>
                  <a:cubicBezTo>
                    <a:pt x="930" y="102"/>
                    <a:pt x="908" y="102"/>
                    <a:pt x="894" y="116"/>
                  </a:cubicBezTo>
                  <a:cubicBezTo>
                    <a:pt x="853" y="157"/>
                    <a:pt x="853" y="157"/>
                    <a:pt x="853" y="157"/>
                  </a:cubicBezTo>
                  <a:cubicBezTo>
                    <a:pt x="842" y="168"/>
                    <a:pt x="824" y="171"/>
                    <a:pt x="811" y="163"/>
                  </a:cubicBezTo>
                  <a:cubicBezTo>
                    <a:pt x="783" y="149"/>
                    <a:pt x="755" y="137"/>
                    <a:pt x="725" y="128"/>
                  </a:cubicBezTo>
                  <a:cubicBezTo>
                    <a:pt x="710" y="123"/>
                    <a:pt x="699" y="109"/>
                    <a:pt x="699" y="94"/>
                  </a:cubicBezTo>
                  <a:cubicBezTo>
                    <a:pt x="699" y="36"/>
                    <a:pt x="699" y="36"/>
                    <a:pt x="699" y="36"/>
                  </a:cubicBezTo>
                  <a:cubicBezTo>
                    <a:pt x="699" y="16"/>
                    <a:pt x="683" y="0"/>
                    <a:pt x="664" y="0"/>
                  </a:cubicBezTo>
                  <a:cubicBezTo>
                    <a:pt x="507" y="0"/>
                    <a:pt x="507" y="0"/>
                    <a:pt x="507" y="0"/>
                  </a:cubicBezTo>
                  <a:cubicBezTo>
                    <a:pt x="488" y="0"/>
                    <a:pt x="472" y="16"/>
                    <a:pt x="472" y="36"/>
                  </a:cubicBezTo>
                  <a:cubicBezTo>
                    <a:pt x="472" y="94"/>
                    <a:pt x="472" y="94"/>
                    <a:pt x="472" y="94"/>
                  </a:cubicBezTo>
                  <a:cubicBezTo>
                    <a:pt x="472" y="109"/>
                    <a:pt x="462" y="123"/>
                    <a:pt x="447" y="128"/>
                  </a:cubicBezTo>
                  <a:cubicBezTo>
                    <a:pt x="417" y="137"/>
                    <a:pt x="388" y="149"/>
                    <a:pt x="361" y="163"/>
                  </a:cubicBezTo>
                  <a:cubicBezTo>
                    <a:pt x="347" y="171"/>
                    <a:pt x="330" y="168"/>
                    <a:pt x="318" y="157"/>
                  </a:cubicBezTo>
                  <a:cubicBezTo>
                    <a:pt x="277" y="116"/>
                    <a:pt x="277" y="116"/>
                    <a:pt x="277" y="116"/>
                  </a:cubicBezTo>
                  <a:cubicBezTo>
                    <a:pt x="263" y="102"/>
                    <a:pt x="241" y="102"/>
                    <a:pt x="227" y="116"/>
                  </a:cubicBezTo>
                  <a:cubicBezTo>
                    <a:pt x="116" y="227"/>
                    <a:pt x="116" y="227"/>
                    <a:pt x="116" y="227"/>
                  </a:cubicBezTo>
                  <a:cubicBezTo>
                    <a:pt x="102" y="240"/>
                    <a:pt x="102" y="263"/>
                    <a:pt x="116" y="277"/>
                  </a:cubicBezTo>
                  <a:cubicBezTo>
                    <a:pt x="158" y="319"/>
                    <a:pt x="158" y="319"/>
                    <a:pt x="158" y="319"/>
                  </a:cubicBezTo>
                  <a:cubicBezTo>
                    <a:pt x="169" y="330"/>
                    <a:pt x="172" y="347"/>
                    <a:pt x="164" y="361"/>
                  </a:cubicBezTo>
                  <a:cubicBezTo>
                    <a:pt x="150" y="388"/>
                    <a:pt x="138" y="416"/>
                    <a:pt x="129" y="446"/>
                  </a:cubicBezTo>
                  <a:cubicBezTo>
                    <a:pt x="125" y="461"/>
                    <a:pt x="111" y="472"/>
                    <a:pt x="95" y="472"/>
                  </a:cubicBezTo>
                  <a:cubicBezTo>
                    <a:pt x="36" y="472"/>
                    <a:pt x="36" y="472"/>
                    <a:pt x="36" y="472"/>
                  </a:cubicBezTo>
                  <a:cubicBezTo>
                    <a:pt x="16" y="472"/>
                    <a:pt x="0" y="488"/>
                    <a:pt x="0" y="507"/>
                  </a:cubicBezTo>
                  <a:cubicBezTo>
                    <a:pt x="0" y="663"/>
                    <a:pt x="0" y="663"/>
                    <a:pt x="0" y="663"/>
                  </a:cubicBezTo>
                  <a:cubicBezTo>
                    <a:pt x="0" y="683"/>
                    <a:pt x="16" y="699"/>
                    <a:pt x="36" y="699"/>
                  </a:cubicBezTo>
                  <a:cubicBezTo>
                    <a:pt x="96" y="699"/>
                    <a:pt x="96" y="699"/>
                    <a:pt x="96" y="699"/>
                  </a:cubicBezTo>
                  <a:cubicBezTo>
                    <a:pt x="112" y="699"/>
                    <a:pt x="125" y="709"/>
                    <a:pt x="130" y="724"/>
                  </a:cubicBezTo>
                  <a:cubicBezTo>
                    <a:pt x="139" y="754"/>
                    <a:pt x="151" y="782"/>
                    <a:pt x="165" y="809"/>
                  </a:cubicBezTo>
                  <a:cubicBezTo>
                    <a:pt x="173" y="823"/>
                    <a:pt x="170" y="840"/>
                    <a:pt x="159" y="851"/>
                  </a:cubicBezTo>
                  <a:cubicBezTo>
                    <a:pt x="116" y="894"/>
                    <a:pt x="116" y="894"/>
                    <a:pt x="116" y="894"/>
                  </a:cubicBezTo>
                  <a:cubicBezTo>
                    <a:pt x="102" y="908"/>
                    <a:pt x="102" y="930"/>
                    <a:pt x="116" y="944"/>
                  </a:cubicBezTo>
                  <a:cubicBezTo>
                    <a:pt x="227" y="1055"/>
                    <a:pt x="227" y="1055"/>
                    <a:pt x="227" y="1055"/>
                  </a:cubicBezTo>
                  <a:cubicBezTo>
                    <a:pt x="241" y="1068"/>
                    <a:pt x="263" y="1068"/>
                    <a:pt x="277" y="1055"/>
                  </a:cubicBezTo>
                  <a:cubicBezTo>
                    <a:pt x="321" y="1011"/>
                    <a:pt x="321" y="1011"/>
                    <a:pt x="321" y="1011"/>
                  </a:cubicBezTo>
                  <a:cubicBezTo>
                    <a:pt x="332" y="1000"/>
                    <a:pt x="349" y="998"/>
                    <a:pt x="363" y="1005"/>
                  </a:cubicBezTo>
                  <a:cubicBezTo>
                    <a:pt x="389" y="1019"/>
                    <a:pt x="417" y="1031"/>
                    <a:pt x="447" y="1040"/>
                  </a:cubicBezTo>
                  <a:cubicBezTo>
                    <a:pt x="462" y="1044"/>
                    <a:pt x="472" y="1058"/>
                    <a:pt x="472" y="1074"/>
                  </a:cubicBezTo>
                  <a:cubicBezTo>
                    <a:pt x="472" y="1135"/>
                    <a:pt x="472" y="1135"/>
                    <a:pt x="472" y="1135"/>
                  </a:cubicBezTo>
                  <a:cubicBezTo>
                    <a:pt x="472" y="1155"/>
                    <a:pt x="488" y="1171"/>
                    <a:pt x="507" y="1171"/>
                  </a:cubicBezTo>
                  <a:cubicBezTo>
                    <a:pt x="664" y="1171"/>
                    <a:pt x="664" y="1171"/>
                    <a:pt x="664" y="1171"/>
                  </a:cubicBezTo>
                  <a:cubicBezTo>
                    <a:pt x="683" y="1171"/>
                    <a:pt x="699" y="1155"/>
                    <a:pt x="699" y="1135"/>
                  </a:cubicBezTo>
                  <a:cubicBezTo>
                    <a:pt x="699" y="1074"/>
                    <a:pt x="699" y="1074"/>
                    <a:pt x="699" y="1074"/>
                  </a:cubicBezTo>
                  <a:cubicBezTo>
                    <a:pt x="699" y="1058"/>
                    <a:pt x="710" y="1044"/>
                    <a:pt x="725" y="1040"/>
                  </a:cubicBezTo>
                  <a:cubicBezTo>
                    <a:pt x="754" y="1031"/>
                    <a:pt x="782" y="1019"/>
                    <a:pt x="809" y="1005"/>
                  </a:cubicBezTo>
                  <a:cubicBezTo>
                    <a:pt x="822" y="998"/>
                    <a:pt x="839" y="1000"/>
                    <a:pt x="851" y="1011"/>
                  </a:cubicBezTo>
                  <a:cubicBezTo>
                    <a:pt x="894" y="1055"/>
                    <a:pt x="894" y="1055"/>
                    <a:pt x="894" y="1055"/>
                  </a:cubicBezTo>
                  <a:cubicBezTo>
                    <a:pt x="908" y="1068"/>
                    <a:pt x="930" y="1068"/>
                    <a:pt x="944" y="1055"/>
                  </a:cubicBezTo>
                  <a:cubicBezTo>
                    <a:pt x="1055" y="944"/>
                    <a:pt x="1055" y="944"/>
                    <a:pt x="1055" y="944"/>
                  </a:cubicBezTo>
                  <a:cubicBezTo>
                    <a:pt x="1069" y="930"/>
                    <a:pt x="1069" y="908"/>
                    <a:pt x="1055" y="894"/>
                  </a:cubicBezTo>
                  <a:cubicBezTo>
                    <a:pt x="1012" y="851"/>
                    <a:pt x="1012" y="851"/>
                    <a:pt x="1012" y="851"/>
                  </a:cubicBezTo>
                  <a:cubicBezTo>
                    <a:pt x="1001" y="840"/>
                    <a:pt x="998" y="823"/>
                    <a:pt x="1006" y="809"/>
                  </a:cubicBezTo>
                  <a:cubicBezTo>
                    <a:pt x="1020" y="782"/>
                    <a:pt x="1032" y="754"/>
                    <a:pt x="1041" y="724"/>
                  </a:cubicBezTo>
                  <a:cubicBezTo>
                    <a:pt x="1046" y="709"/>
                    <a:pt x="1060" y="699"/>
                    <a:pt x="1075" y="699"/>
                  </a:cubicBezTo>
                  <a:cubicBezTo>
                    <a:pt x="1135" y="699"/>
                    <a:pt x="1135" y="699"/>
                    <a:pt x="1135" y="699"/>
                  </a:cubicBezTo>
                  <a:cubicBezTo>
                    <a:pt x="1155" y="699"/>
                    <a:pt x="1171" y="683"/>
                    <a:pt x="1171" y="663"/>
                  </a:cubicBezTo>
                  <a:close/>
                  <a:moveTo>
                    <a:pt x="600" y="888"/>
                  </a:moveTo>
                  <a:cubicBezTo>
                    <a:pt x="421" y="896"/>
                    <a:pt x="273" y="748"/>
                    <a:pt x="281" y="569"/>
                  </a:cubicBezTo>
                  <a:cubicBezTo>
                    <a:pt x="289" y="413"/>
                    <a:pt x="415" y="287"/>
                    <a:pt x="571" y="280"/>
                  </a:cubicBezTo>
                  <a:cubicBezTo>
                    <a:pt x="750" y="271"/>
                    <a:pt x="898" y="419"/>
                    <a:pt x="890" y="598"/>
                  </a:cubicBezTo>
                  <a:cubicBezTo>
                    <a:pt x="883" y="754"/>
                    <a:pt x="756" y="881"/>
                    <a:pt x="600" y="888"/>
                  </a:cubicBezTo>
                  <a:close/>
                </a:path>
              </a:pathLst>
            </a:custGeom>
            <a:solidFill>
              <a:srgbClr val="DB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ṡlïḑè">
              <a:extLst>
                <a:ext uri="{FF2B5EF4-FFF2-40B4-BE49-F238E27FC236}">
                  <a16:creationId xmlns:a16="http://schemas.microsoft.com/office/drawing/2014/main" id="{D176F476-E046-CD45-9A91-7ADA865F4E15}"/>
                </a:ext>
              </a:extLst>
            </p:cNvPr>
            <p:cNvSpPr/>
            <p:nvPr/>
          </p:nvSpPr>
          <p:spPr bwMode="auto">
            <a:xfrm>
              <a:off x="5254625" y="3240088"/>
              <a:ext cx="460375" cy="231775"/>
            </a:xfrm>
            <a:custGeom>
              <a:avLst/>
              <a:gdLst>
                <a:gd name="T0" fmla="*/ 21 w 215"/>
                <a:gd name="T1" fmla="*/ 54 h 108"/>
                <a:gd name="T2" fmla="*/ 62 w 215"/>
                <a:gd name="T3" fmla="*/ 95 h 108"/>
                <a:gd name="T4" fmla="*/ 104 w 215"/>
                <a:gd name="T5" fmla="*/ 101 h 108"/>
                <a:gd name="T6" fmla="*/ 190 w 215"/>
                <a:gd name="T7" fmla="*/ 65 h 108"/>
                <a:gd name="T8" fmla="*/ 215 w 215"/>
                <a:gd name="T9" fmla="*/ 37 h 108"/>
                <a:gd name="T10" fmla="*/ 163 w 215"/>
                <a:gd name="T11" fmla="*/ 61 h 108"/>
                <a:gd name="T12" fmla="*/ 120 w 215"/>
                <a:gd name="T13" fmla="*/ 55 h 108"/>
                <a:gd name="T14" fmla="*/ 79 w 215"/>
                <a:gd name="T15" fmla="*/ 14 h 108"/>
                <a:gd name="T16" fmla="*/ 29 w 215"/>
                <a:gd name="T17" fmla="*/ 14 h 108"/>
                <a:gd name="T18" fmla="*/ 0 w 215"/>
                <a:gd name="T19" fmla="*/ 43 h 108"/>
                <a:gd name="T20" fmla="*/ 21 w 215"/>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08">
                  <a:moveTo>
                    <a:pt x="21" y="54"/>
                  </a:moveTo>
                  <a:cubicBezTo>
                    <a:pt x="62" y="95"/>
                    <a:pt x="62" y="95"/>
                    <a:pt x="62" y="95"/>
                  </a:cubicBezTo>
                  <a:cubicBezTo>
                    <a:pt x="73" y="106"/>
                    <a:pt x="90" y="108"/>
                    <a:pt x="104" y="101"/>
                  </a:cubicBezTo>
                  <a:cubicBezTo>
                    <a:pt x="131" y="86"/>
                    <a:pt x="160" y="74"/>
                    <a:pt x="190" y="65"/>
                  </a:cubicBezTo>
                  <a:cubicBezTo>
                    <a:pt x="203" y="61"/>
                    <a:pt x="212" y="50"/>
                    <a:pt x="215" y="37"/>
                  </a:cubicBezTo>
                  <a:cubicBezTo>
                    <a:pt x="197" y="44"/>
                    <a:pt x="179" y="52"/>
                    <a:pt x="163" y="61"/>
                  </a:cubicBezTo>
                  <a:cubicBezTo>
                    <a:pt x="149" y="69"/>
                    <a:pt x="132" y="66"/>
                    <a:pt x="120" y="55"/>
                  </a:cubicBezTo>
                  <a:cubicBezTo>
                    <a:pt x="79" y="14"/>
                    <a:pt x="79" y="14"/>
                    <a:pt x="79" y="14"/>
                  </a:cubicBezTo>
                  <a:cubicBezTo>
                    <a:pt x="65" y="0"/>
                    <a:pt x="43" y="0"/>
                    <a:pt x="29" y="14"/>
                  </a:cubicBezTo>
                  <a:cubicBezTo>
                    <a:pt x="0" y="43"/>
                    <a:pt x="0" y="43"/>
                    <a:pt x="0" y="43"/>
                  </a:cubicBezTo>
                  <a:cubicBezTo>
                    <a:pt x="7" y="44"/>
                    <a:pt x="15" y="48"/>
                    <a:pt x="21" y="54"/>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ṥḻîďé">
              <a:extLst>
                <a:ext uri="{FF2B5EF4-FFF2-40B4-BE49-F238E27FC236}">
                  <a16:creationId xmlns:a16="http://schemas.microsoft.com/office/drawing/2014/main" id="{4A6DAE5D-E111-454A-A145-026CFE04FE1D}"/>
                </a:ext>
              </a:extLst>
            </p:cNvPr>
            <p:cNvSpPr/>
            <p:nvPr/>
          </p:nvSpPr>
          <p:spPr bwMode="auto">
            <a:xfrm>
              <a:off x="5291138" y="3778251"/>
              <a:ext cx="1093788" cy="1246188"/>
            </a:xfrm>
            <a:custGeom>
              <a:avLst/>
              <a:gdLst>
                <a:gd name="T0" fmla="*/ 385 w 510"/>
                <a:gd name="T1" fmla="*/ 535 h 582"/>
                <a:gd name="T2" fmla="*/ 66 w 510"/>
                <a:gd name="T3" fmla="*/ 216 h 582"/>
                <a:gd name="T4" fmla="*/ 173 w 510"/>
                <a:gd name="T5" fmla="*/ 0 h 582"/>
                <a:gd name="T6" fmla="*/ 8 w 510"/>
                <a:gd name="T7" fmla="*/ 256 h 582"/>
                <a:gd name="T8" fmla="*/ 326 w 510"/>
                <a:gd name="T9" fmla="*/ 574 h 582"/>
                <a:gd name="T10" fmla="*/ 510 w 510"/>
                <a:gd name="T11" fmla="*/ 501 h 582"/>
                <a:gd name="T12" fmla="*/ 385 w 510"/>
                <a:gd name="T13" fmla="*/ 535 h 582"/>
              </a:gdLst>
              <a:ahLst/>
              <a:cxnLst>
                <a:cxn ang="0">
                  <a:pos x="T0" y="T1"/>
                </a:cxn>
                <a:cxn ang="0">
                  <a:pos x="T2" y="T3"/>
                </a:cxn>
                <a:cxn ang="0">
                  <a:pos x="T4" y="T5"/>
                </a:cxn>
                <a:cxn ang="0">
                  <a:pos x="T6" y="T7"/>
                </a:cxn>
                <a:cxn ang="0">
                  <a:pos x="T8" y="T9"/>
                </a:cxn>
                <a:cxn ang="0">
                  <a:pos x="T10" y="T11"/>
                </a:cxn>
                <a:cxn ang="0">
                  <a:pos x="T12" y="T13"/>
                </a:cxn>
              </a:cxnLst>
              <a:rect l="0" t="0" r="r" b="b"/>
              <a:pathLst>
                <a:path w="510" h="582">
                  <a:moveTo>
                    <a:pt x="385" y="535"/>
                  </a:moveTo>
                  <a:cubicBezTo>
                    <a:pt x="206" y="543"/>
                    <a:pt x="58" y="395"/>
                    <a:pt x="66" y="216"/>
                  </a:cubicBezTo>
                  <a:cubicBezTo>
                    <a:pt x="70" y="130"/>
                    <a:pt x="111" y="53"/>
                    <a:pt x="173" y="0"/>
                  </a:cubicBezTo>
                  <a:cubicBezTo>
                    <a:pt x="79" y="48"/>
                    <a:pt x="13" y="144"/>
                    <a:pt x="8" y="256"/>
                  </a:cubicBezTo>
                  <a:cubicBezTo>
                    <a:pt x="0" y="435"/>
                    <a:pt x="147" y="582"/>
                    <a:pt x="326" y="574"/>
                  </a:cubicBezTo>
                  <a:cubicBezTo>
                    <a:pt x="396" y="571"/>
                    <a:pt x="460" y="544"/>
                    <a:pt x="510" y="501"/>
                  </a:cubicBezTo>
                  <a:cubicBezTo>
                    <a:pt x="472" y="521"/>
                    <a:pt x="430" y="533"/>
                    <a:pt x="385" y="535"/>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ḷîdè">
              <a:extLst>
                <a:ext uri="{FF2B5EF4-FFF2-40B4-BE49-F238E27FC236}">
                  <a16:creationId xmlns:a16="http://schemas.microsoft.com/office/drawing/2014/main" id="{05D4D742-B0BA-974D-84D5-904C5A197C02}"/>
                </a:ext>
              </a:extLst>
            </p:cNvPr>
            <p:cNvSpPr/>
            <p:nvPr/>
          </p:nvSpPr>
          <p:spPr bwMode="auto">
            <a:xfrm>
              <a:off x="4829175" y="4032251"/>
              <a:ext cx="161925" cy="84138"/>
            </a:xfrm>
            <a:custGeom>
              <a:avLst/>
              <a:gdLst>
                <a:gd name="T0" fmla="*/ 36 w 75"/>
                <a:gd name="T1" fmla="*/ 39 h 39"/>
                <a:gd name="T2" fmla="*/ 71 w 75"/>
                <a:gd name="T3" fmla="*/ 14 h 39"/>
                <a:gd name="T4" fmla="*/ 75 w 75"/>
                <a:gd name="T5" fmla="*/ 0 h 39"/>
                <a:gd name="T6" fmla="*/ 36 w 75"/>
                <a:gd name="T7" fmla="*/ 0 h 39"/>
                <a:gd name="T8" fmla="*/ 0 w 75"/>
                <a:gd name="T9" fmla="*/ 35 h 39"/>
                <a:gd name="T10" fmla="*/ 0 w 75"/>
                <a:gd name="T11" fmla="*/ 39 h 39"/>
                <a:gd name="T12" fmla="*/ 36 w 75"/>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75" h="39">
                  <a:moveTo>
                    <a:pt x="36" y="39"/>
                  </a:moveTo>
                  <a:cubicBezTo>
                    <a:pt x="52" y="39"/>
                    <a:pt x="66" y="29"/>
                    <a:pt x="71" y="14"/>
                  </a:cubicBezTo>
                  <a:cubicBezTo>
                    <a:pt x="72" y="9"/>
                    <a:pt x="74" y="4"/>
                    <a:pt x="75" y="0"/>
                  </a:cubicBezTo>
                  <a:cubicBezTo>
                    <a:pt x="36" y="0"/>
                    <a:pt x="36" y="0"/>
                    <a:pt x="36" y="0"/>
                  </a:cubicBezTo>
                  <a:cubicBezTo>
                    <a:pt x="16" y="0"/>
                    <a:pt x="0" y="16"/>
                    <a:pt x="0" y="35"/>
                  </a:cubicBezTo>
                  <a:cubicBezTo>
                    <a:pt x="0" y="39"/>
                    <a:pt x="0" y="39"/>
                    <a:pt x="0" y="39"/>
                  </a:cubicBezTo>
                  <a:lnTo>
                    <a:pt x="36"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iḑê">
              <a:extLst>
                <a:ext uri="{FF2B5EF4-FFF2-40B4-BE49-F238E27FC236}">
                  <a16:creationId xmlns:a16="http://schemas.microsoft.com/office/drawing/2014/main" id="{421AFC8D-8700-284F-896B-7C349AA28301}"/>
                </a:ext>
              </a:extLst>
            </p:cNvPr>
            <p:cNvSpPr/>
            <p:nvPr/>
          </p:nvSpPr>
          <p:spPr bwMode="auto">
            <a:xfrm>
              <a:off x="5842000" y="3022601"/>
              <a:ext cx="754063" cy="449263"/>
            </a:xfrm>
            <a:custGeom>
              <a:avLst/>
              <a:gdLst>
                <a:gd name="T0" fmla="*/ 133 w 352"/>
                <a:gd name="T1" fmla="*/ 39 h 210"/>
                <a:gd name="T2" fmla="*/ 169 w 352"/>
                <a:gd name="T3" fmla="*/ 75 h 210"/>
                <a:gd name="T4" fmla="*/ 169 w 352"/>
                <a:gd name="T5" fmla="*/ 133 h 210"/>
                <a:gd name="T6" fmla="*/ 194 w 352"/>
                <a:gd name="T7" fmla="*/ 167 h 210"/>
                <a:gd name="T8" fmla="*/ 280 w 352"/>
                <a:gd name="T9" fmla="*/ 203 h 210"/>
                <a:gd name="T10" fmla="*/ 322 w 352"/>
                <a:gd name="T11" fmla="*/ 197 h 210"/>
                <a:gd name="T12" fmla="*/ 352 w 352"/>
                <a:gd name="T13" fmla="*/ 167 h 210"/>
                <a:gd name="T14" fmla="*/ 339 w 352"/>
                <a:gd name="T15" fmla="*/ 163 h 210"/>
                <a:gd name="T16" fmla="*/ 253 w 352"/>
                <a:gd name="T17" fmla="*/ 128 h 210"/>
                <a:gd name="T18" fmla="*/ 227 w 352"/>
                <a:gd name="T19" fmla="*/ 94 h 210"/>
                <a:gd name="T20" fmla="*/ 227 w 352"/>
                <a:gd name="T21" fmla="*/ 36 h 210"/>
                <a:gd name="T22" fmla="*/ 192 w 352"/>
                <a:gd name="T23" fmla="*/ 0 h 210"/>
                <a:gd name="T24" fmla="*/ 35 w 352"/>
                <a:gd name="T25" fmla="*/ 0 h 210"/>
                <a:gd name="T26" fmla="*/ 0 w 352"/>
                <a:gd name="T27" fmla="*/ 36 h 210"/>
                <a:gd name="T28" fmla="*/ 0 w 352"/>
                <a:gd name="T29" fmla="*/ 39 h 210"/>
                <a:gd name="T30" fmla="*/ 133 w 352"/>
                <a:gd name="T31" fmla="*/ 3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10">
                  <a:moveTo>
                    <a:pt x="133" y="39"/>
                  </a:moveTo>
                  <a:cubicBezTo>
                    <a:pt x="153" y="39"/>
                    <a:pt x="169" y="55"/>
                    <a:pt x="169" y="75"/>
                  </a:cubicBezTo>
                  <a:cubicBezTo>
                    <a:pt x="169" y="133"/>
                    <a:pt x="169" y="133"/>
                    <a:pt x="169" y="133"/>
                  </a:cubicBezTo>
                  <a:cubicBezTo>
                    <a:pt x="169" y="149"/>
                    <a:pt x="179" y="163"/>
                    <a:pt x="194" y="167"/>
                  </a:cubicBezTo>
                  <a:cubicBezTo>
                    <a:pt x="224" y="176"/>
                    <a:pt x="253" y="188"/>
                    <a:pt x="280" y="203"/>
                  </a:cubicBezTo>
                  <a:cubicBezTo>
                    <a:pt x="294" y="210"/>
                    <a:pt x="311" y="208"/>
                    <a:pt x="322" y="197"/>
                  </a:cubicBezTo>
                  <a:cubicBezTo>
                    <a:pt x="352" y="167"/>
                    <a:pt x="352" y="167"/>
                    <a:pt x="352" y="167"/>
                  </a:cubicBezTo>
                  <a:cubicBezTo>
                    <a:pt x="347" y="167"/>
                    <a:pt x="343" y="166"/>
                    <a:pt x="339" y="163"/>
                  </a:cubicBezTo>
                  <a:cubicBezTo>
                    <a:pt x="311" y="149"/>
                    <a:pt x="283" y="137"/>
                    <a:pt x="253" y="128"/>
                  </a:cubicBezTo>
                  <a:cubicBezTo>
                    <a:pt x="238" y="123"/>
                    <a:pt x="227" y="109"/>
                    <a:pt x="227" y="94"/>
                  </a:cubicBezTo>
                  <a:cubicBezTo>
                    <a:pt x="227" y="36"/>
                    <a:pt x="227" y="36"/>
                    <a:pt x="227" y="36"/>
                  </a:cubicBezTo>
                  <a:cubicBezTo>
                    <a:pt x="227" y="16"/>
                    <a:pt x="211" y="0"/>
                    <a:pt x="192" y="0"/>
                  </a:cubicBezTo>
                  <a:cubicBezTo>
                    <a:pt x="35" y="0"/>
                    <a:pt x="35" y="0"/>
                    <a:pt x="35" y="0"/>
                  </a:cubicBezTo>
                  <a:cubicBezTo>
                    <a:pt x="16" y="0"/>
                    <a:pt x="0" y="16"/>
                    <a:pt x="0" y="36"/>
                  </a:cubicBezTo>
                  <a:cubicBezTo>
                    <a:pt x="0" y="39"/>
                    <a:pt x="0" y="39"/>
                    <a:pt x="0" y="39"/>
                  </a:cubicBezTo>
                  <a:lnTo>
                    <a:pt x="133"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şḻîdé">
              <a:extLst>
                <a:ext uri="{FF2B5EF4-FFF2-40B4-BE49-F238E27FC236}">
                  <a16:creationId xmlns:a16="http://schemas.microsoft.com/office/drawing/2014/main" id="{BFCC5213-749F-8B4B-8DE3-4420D0E50DA7}"/>
                </a:ext>
              </a:extLst>
            </p:cNvPr>
            <p:cNvSpPr/>
            <p:nvPr/>
          </p:nvSpPr>
          <p:spPr bwMode="auto">
            <a:xfrm>
              <a:off x="5360988" y="5248276"/>
              <a:ext cx="92075" cy="57150"/>
            </a:xfrm>
            <a:custGeom>
              <a:avLst/>
              <a:gdLst>
                <a:gd name="T0" fmla="*/ 14 w 43"/>
                <a:gd name="T1" fmla="*/ 12 h 27"/>
                <a:gd name="T2" fmla="*/ 0 w 43"/>
                <a:gd name="T3" fmla="*/ 26 h 27"/>
                <a:gd name="T4" fmla="*/ 29 w 43"/>
                <a:gd name="T5" fmla="*/ 16 h 27"/>
                <a:gd name="T6" fmla="*/ 43 w 43"/>
                <a:gd name="T7" fmla="*/ 2 h 27"/>
                <a:gd name="T8" fmla="*/ 14 w 43"/>
                <a:gd name="T9" fmla="*/ 12 h 27"/>
              </a:gdLst>
              <a:ahLst/>
              <a:cxnLst>
                <a:cxn ang="0">
                  <a:pos x="T0" y="T1"/>
                </a:cxn>
                <a:cxn ang="0">
                  <a:pos x="T2" y="T3"/>
                </a:cxn>
                <a:cxn ang="0">
                  <a:pos x="T4" y="T5"/>
                </a:cxn>
                <a:cxn ang="0">
                  <a:pos x="T6" y="T7"/>
                </a:cxn>
                <a:cxn ang="0">
                  <a:pos x="T8" y="T9"/>
                </a:cxn>
              </a:cxnLst>
              <a:rect l="0" t="0" r="r" b="b"/>
              <a:pathLst>
                <a:path w="43" h="27">
                  <a:moveTo>
                    <a:pt x="14" y="12"/>
                  </a:moveTo>
                  <a:cubicBezTo>
                    <a:pt x="0" y="26"/>
                    <a:pt x="0" y="26"/>
                    <a:pt x="0" y="26"/>
                  </a:cubicBezTo>
                  <a:cubicBezTo>
                    <a:pt x="10" y="27"/>
                    <a:pt x="21" y="24"/>
                    <a:pt x="29" y="16"/>
                  </a:cubicBezTo>
                  <a:cubicBezTo>
                    <a:pt x="43" y="2"/>
                    <a:pt x="43" y="2"/>
                    <a:pt x="43" y="2"/>
                  </a:cubicBezTo>
                  <a:cubicBezTo>
                    <a:pt x="33" y="0"/>
                    <a:pt x="22" y="4"/>
                    <a:pt x="14"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ṧļíḍè">
              <a:extLst>
                <a:ext uri="{FF2B5EF4-FFF2-40B4-BE49-F238E27FC236}">
                  <a16:creationId xmlns:a16="http://schemas.microsoft.com/office/drawing/2014/main" id="{2D4DCA77-7335-6343-AA8E-2106B90D321D}"/>
                </a:ext>
              </a:extLst>
            </p:cNvPr>
            <p:cNvSpPr/>
            <p:nvPr/>
          </p:nvSpPr>
          <p:spPr bwMode="auto">
            <a:xfrm>
              <a:off x="6684963" y="3240088"/>
              <a:ext cx="655638" cy="1279525"/>
            </a:xfrm>
            <a:custGeom>
              <a:avLst/>
              <a:gdLst>
                <a:gd name="T0" fmla="*/ 270 w 306"/>
                <a:gd name="T1" fmla="*/ 370 h 597"/>
                <a:gd name="T2" fmla="*/ 211 w 306"/>
                <a:gd name="T3" fmla="*/ 370 h 597"/>
                <a:gd name="T4" fmla="*/ 177 w 306"/>
                <a:gd name="T5" fmla="*/ 344 h 597"/>
                <a:gd name="T6" fmla="*/ 142 w 306"/>
                <a:gd name="T7" fmla="*/ 259 h 597"/>
                <a:gd name="T8" fmla="*/ 148 w 306"/>
                <a:gd name="T9" fmla="*/ 217 h 597"/>
                <a:gd name="T10" fmla="*/ 190 w 306"/>
                <a:gd name="T11" fmla="*/ 175 h 597"/>
                <a:gd name="T12" fmla="*/ 190 w 306"/>
                <a:gd name="T13" fmla="*/ 125 h 597"/>
                <a:gd name="T14" fmla="*/ 79 w 306"/>
                <a:gd name="T15" fmla="*/ 14 h 597"/>
                <a:gd name="T16" fmla="*/ 29 w 306"/>
                <a:gd name="T17" fmla="*/ 14 h 597"/>
                <a:gd name="T18" fmla="*/ 0 w 306"/>
                <a:gd name="T19" fmla="*/ 43 h 597"/>
                <a:gd name="T20" fmla="*/ 21 w 306"/>
                <a:gd name="T21" fmla="*/ 54 h 597"/>
                <a:gd name="T22" fmla="*/ 131 w 306"/>
                <a:gd name="T23" fmla="*/ 164 h 597"/>
                <a:gd name="T24" fmla="*/ 131 w 306"/>
                <a:gd name="T25" fmla="*/ 214 h 597"/>
                <a:gd name="T26" fmla="*/ 90 w 306"/>
                <a:gd name="T27" fmla="*/ 256 h 597"/>
                <a:gd name="T28" fmla="*/ 83 w 306"/>
                <a:gd name="T29" fmla="*/ 298 h 597"/>
                <a:gd name="T30" fmla="*/ 119 w 306"/>
                <a:gd name="T31" fmla="*/ 384 h 597"/>
                <a:gd name="T32" fmla="*/ 153 w 306"/>
                <a:gd name="T33" fmla="*/ 409 h 597"/>
                <a:gd name="T34" fmla="*/ 212 w 306"/>
                <a:gd name="T35" fmla="*/ 409 h 597"/>
                <a:gd name="T36" fmla="*/ 248 w 306"/>
                <a:gd name="T37" fmla="*/ 445 h 597"/>
                <a:gd name="T38" fmla="*/ 248 w 306"/>
                <a:gd name="T39" fmla="*/ 597 h 597"/>
                <a:gd name="T40" fmla="*/ 270 w 306"/>
                <a:gd name="T41" fmla="*/ 597 h 597"/>
                <a:gd name="T42" fmla="*/ 306 w 306"/>
                <a:gd name="T43" fmla="*/ 561 h 597"/>
                <a:gd name="T44" fmla="*/ 306 w 306"/>
                <a:gd name="T45" fmla="*/ 405 h 597"/>
                <a:gd name="T46" fmla="*/ 270 w 306"/>
                <a:gd name="T47" fmla="*/ 37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597">
                  <a:moveTo>
                    <a:pt x="270" y="370"/>
                  </a:moveTo>
                  <a:cubicBezTo>
                    <a:pt x="211" y="370"/>
                    <a:pt x="211" y="370"/>
                    <a:pt x="211" y="370"/>
                  </a:cubicBezTo>
                  <a:cubicBezTo>
                    <a:pt x="195" y="370"/>
                    <a:pt x="182" y="359"/>
                    <a:pt x="177" y="344"/>
                  </a:cubicBezTo>
                  <a:cubicBezTo>
                    <a:pt x="168" y="314"/>
                    <a:pt x="156" y="286"/>
                    <a:pt x="142" y="259"/>
                  </a:cubicBezTo>
                  <a:cubicBezTo>
                    <a:pt x="135" y="245"/>
                    <a:pt x="137" y="228"/>
                    <a:pt x="148" y="217"/>
                  </a:cubicBezTo>
                  <a:cubicBezTo>
                    <a:pt x="190" y="175"/>
                    <a:pt x="190" y="175"/>
                    <a:pt x="190" y="175"/>
                  </a:cubicBezTo>
                  <a:cubicBezTo>
                    <a:pt x="204" y="161"/>
                    <a:pt x="204" y="138"/>
                    <a:pt x="190" y="125"/>
                  </a:cubicBezTo>
                  <a:cubicBezTo>
                    <a:pt x="79" y="14"/>
                    <a:pt x="79" y="14"/>
                    <a:pt x="79" y="14"/>
                  </a:cubicBezTo>
                  <a:cubicBezTo>
                    <a:pt x="65" y="0"/>
                    <a:pt x="43" y="0"/>
                    <a:pt x="29" y="14"/>
                  </a:cubicBezTo>
                  <a:cubicBezTo>
                    <a:pt x="0" y="43"/>
                    <a:pt x="0" y="43"/>
                    <a:pt x="0" y="43"/>
                  </a:cubicBezTo>
                  <a:cubicBezTo>
                    <a:pt x="7" y="44"/>
                    <a:pt x="15" y="48"/>
                    <a:pt x="21" y="54"/>
                  </a:cubicBezTo>
                  <a:cubicBezTo>
                    <a:pt x="131" y="164"/>
                    <a:pt x="131" y="164"/>
                    <a:pt x="131" y="164"/>
                  </a:cubicBezTo>
                  <a:cubicBezTo>
                    <a:pt x="145" y="178"/>
                    <a:pt x="145" y="201"/>
                    <a:pt x="131" y="214"/>
                  </a:cubicBezTo>
                  <a:cubicBezTo>
                    <a:pt x="90" y="256"/>
                    <a:pt x="90" y="256"/>
                    <a:pt x="90" y="256"/>
                  </a:cubicBezTo>
                  <a:cubicBezTo>
                    <a:pt x="78" y="267"/>
                    <a:pt x="76" y="284"/>
                    <a:pt x="83" y="298"/>
                  </a:cubicBezTo>
                  <a:cubicBezTo>
                    <a:pt x="98" y="325"/>
                    <a:pt x="110" y="354"/>
                    <a:pt x="119" y="384"/>
                  </a:cubicBezTo>
                  <a:cubicBezTo>
                    <a:pt x="123" y="399"/>
                    <a:pt x="137" y="409"/>
                    <a:pt x="153" y="409"/>
                  </a:cubicBezTo>
                  <a:cubicBezTo>
                    <a:pt x="212" y="409"/>
                    <a:pt x="212" y="409"/>
                    <a:pt x="212" y="409"/>
                  </a:cubicBezTo>
                  <a:cubicBezTo>
                    <a:pt x="232" y="409"/>
                    <a:pt x="248" y="425"/>
                    <a:pt x="248" y="445"/>
                  </a:cubicBezTo>
                  <a:cubicBezTo>
                    <a:pt x="248" y="597"/>
                    <a:pt x="248" y="597"/>
                    <a:pt x="248" y="597"/>
                  </a:cubicBezTo>
                  <a:cubicBezTo>
                    <a:pt x="270" y="597"/>
                    <a:pt x="270" y="597"/>
                    <a:pt x="270" y="597"/>
                  </a:cubicBezTo>
                  <a:cubicBezTo>
                    <a:pt x="290" y="597"/>
                    <a:pt x="306" y="581"/>
                    <a:pt x="306" y="561"/>
                  </a:cubicBezTo>
                  <a:cubicBezTo>
                    <a:pt x="306" y="405"/>
                    <a:pt x="306" y="405"/>
                    <a:pt x="306" y="405"/>
                  </a:cubicBezTo>
                  <a:cubicBezTo>
                    <a:pt x="306" y="386"/>
                    <a:pt x="290" y="370"/>
                    <a:pt x="270" y="370"/>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ṧļíḓe">
              <a:extLst>
                <a:ext uri="{FF2B5EF4-FFF2-40B4-BE49-F238E27FC236}">
                  <a16:creationId xmlns:a16="http://schemas.microsoft.com/office/drawing/2014/main" id="{A748F17B-3584-A843-918C-188786D15EC3}"/>
                </a:ext>
              </a:extLst>
            </p:cNvPr>
            <p:cNvSpPr/>
            <p:nvPr/>
          </p:nvSpPr>
          <p:spPr bwMode="auto">
            <a:xfrm>
              <a:off x="6791325" y="4605338"/>
              <a:ext cx="330200" cy="700088"/>
            </a:xfrm>
            <a:custGeom>
              <a:avLst/>
              <a:gdLst>
                <a:gd name="T0" fmla="*/ 97 w 154"/>
                <a:gd name="T1" fmla="*/ 112 h 327"/>
                <a:gd name="T2" fmla="*/ 91 w 154"/>
                <a:gd name="T3" fmla="*/ 70 h 327"/>
                <a:gd name="T4" fmla="*/ 121 w 154"/>
                <a:gd name="T5" fmla="*/ 0 h 327"/>
                <a:gd name="T6" fmla="*/ 102 w 154"/>
                <a:gd name="T7" fmla="*/ 0 h 327"/>
                <a:gd name="T8" fmla="*/ 68 w 154"/>
                <a:gd name="T9" fmla="*/ 25 h 327"/>
                <a:gd name="T10" fmla="*/ 32 w 154"/>
                <a:gd name="T11" fmla="*/ 109 h 327"/>
                <a:gd name="T12" fmla="*/ 38 w 154"/>
                <a:gd name="T13" fmla="*/ 151 h 327"/>
                <a:gd name="T14" fmla="*/ 81 w 154"/>
                <a:gd name="T15" fmla="*/ 194 h 327"/>
                <a:gd name="T16" fmla="*/ 81 w 154"/>
                <a:gd name="T17" fmla="*/ 245 h 327"/>
                <a:gd name="T18" fmla="*/ 0 w 154"/>
                <a:gd name="T19" fmla="*/ 326 h 327"/>
                <a:gd name="T20" fmla="*/ 29 w 154"/>
                <a:gd name="T21" fmla="*/ 316 h 327"/>
                <a:gd name="T22" fmla="*/ 140 w 154"/>
                <a:gd name="T23" fmla="*/ 205 h 327"/>
                <a:gd name="T24" fmla="*/ 140 w 154"/>
                <a:gd name="T25" fmla="*/ 155 h 327"/>
                <a:gd name="T26" fmla="*/ 97 w 154"/>
                <a:gd name="T27" fmla="*/ 11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327">
                  <a:moveTo>
                    <a:pt x="97" y="112"/>
                  </a:moveTo>
                  <a:cubicBezTo>
                    <a:pt x="86" y="101"/>
                    <a:pt x="83" y="84"/>
                    <a:pt x="91" y="70"/>
                  </a:cubicBezTo>
                  <a:cubicBezTo>
                    <a:pt x="103" y="47"/>
                    <a:pt x="113" y="24"/>
                    <a:pt x="121" y="0"/>
                  </a:cubicBezTo>
                  <a:cubicBezTo>
                    <a:pt x="102" y="0"/>
                    <a:pt x="102" y="0"/>
                    <a:pt x="102" y="0"/>
                  </a:cubicBezTo>
                  <a:cubicBezTo>
                    <a:pt x="86" y="0"/>
                    <a:pt x="72" y="10"/>
                    <a:pt x="68" y="25"/>
                  </a:cubicBezTo>
                  <a:cubicBezTo>
                    <a:pt x="59" y="54"/>
                    <a:pt x="47" y="82"/>
                    <a:pt x="32" y="109"/>
                  </a:cubicBezTo>
                  <a:cubicBezTo>
                    <a:pt x="25" y="123"/>
                    <a:pt x="27" y="140"/>
                    <a:pt x="38" y="151"/>
                  </a:cubicBezTo>
                  <a:cubicBezTo>
                    <a:pt x="81" y="194"/>
                    <a:pt x="81" y="194"/>
                    <a:pt x="81" y="194"/>
                  </a:cubicBezTo>
                  <a:cubicBezTo>
                    <a:pt x="95" y="208"/>
                    <a:pt x="95" y="231"/>
                    <a:pt x="81" y="245"/>
                  </a:cubicBezTo>
                  <a:cubicBezTo>
                    <a:pt x="0" y="326"/>
                    <a:pt x="0" y="326"/>
                    <a:pt x="0" y="326"/>
                  </a:cubicBezTo>
                  <a:cubicBezTo>
                    <a:pt x="11" y="327"/>
                    <a:pt x="21" y="324"/>
                    <a:pt x="29" y="316"/>
                  </a:cubicBezTo>
                  <a:cubicBezTo>
                    <a:pt x="140" y="205"/>
                    <a:pt x="140" y="205"/>
                    <a:pt x="140" y="205"/>
                  </a:cubicBezTo>
                  <a:cubicBezTo>
                    <a:pt x="154" y="191"/>
                    <a:pt x="154" y="169"/>
                    <a:pt x="140" y="155"/>
                  </a:cubicBezTo>
                  <a:lnTo>
                    <a:pt x="97" y="112"/>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ŝļîďé">
              <a:extLst>
                <a:ext uri="{FF2B5EF4-FFF2-40B4-BE49-F238E27FC236}">
                  <a16:creationId xmlns:a16="http://schemas.microsoft.com/office/drawing/2014/main" id="{4666B28D-1BB4-464E-8831-0C01ACA324EF}"/>
                </a:ext>
              </a:extLst>
            </p:cNvPr>
            <p:cNvSpPr/>
            <p:nvPr/>
          </p:nvSpPr>
          <p:spPr bwMode="auto">
            <a:xfrm>
              <a:off x="6203950" y="5307013"/>
              <a:ext cx="127000" cy="223838"/>
            </a:xfrm>
            <a:custGeom>
              <a:avLst/>
              <a:gdLst>
                <a:gd name="T0" fmla="*/ 25 w 59"/>
                <a:gd name="T1" fmla="*/ 12 h 104"/>
                <a:gd name="T2" fmla="*/ 0 w 59"/>
                <a:gd name="T3" fmla="*/ 46 h 104"/>
                <a:gd name="T4" fmla="*/ 0 w 59"/>
                <a:gd name="T5" fmla="*/ 104 h 104"/>
                <a:gd name="T6" fmla="*/ 23 w 59"/>
                <a:gd name="T7" fmla="*/ 104 h 104"/>
                <a:gd name="T8" fmla="*/ 58 w 59"/>
                <a:gd name="T9" fmla="*/ 68 h 104"/>
                <a:gd name="T10" fmla="*/ 58 w 59"/>
                <a:gd name="T11" fmla="*/ 7 h 104"/>
                <a:gd name="T12" fmla="*/ 59 w 59"/>
                <a:gd name="T13" fmla="*/ 0 h 104"/>
                <a:gd name="T14" fmla="*/ 25 w 59"/>
                <a:gd name="T15" fmla="*/ 1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4">
                  <a:moveTo>
                    <a:pt x="25" y="12"/>
                  </a:moveTo>
                  <a:cubicBezTo>
                    <a:pt x="10" y="17"/>
                    <a:pt x="0" y="31"/>
                    <a:pt x="0" y="46"/>
                  </a:cubicBezTo>
                  <a:cubicBezTo>
                    <a:pt x="0" y="104"/>
                    <a:pt x="0" y="104"/>
                    <a:pt x="0" y="104"/>
                  </a:cubicBezTo>
                  <a:cubicBezTo>
                    <a:pt x="23" y="104"/>
                    <a:pt x="23" y="104"/>
                    <a:pt x="23" y="104"/>
                  </a:cubicBezTo>
                  <a:cubicBezTo>
                    <a:pt x="42" y="104"/>
                    <a:pt x="58" y="88"/>
                    <a:pt x="58" y="68"/>
                  </a:cubicBezTo>
                  <a:cubicBezTo>
                    <a:pt x="58" y="7"/>
                    <a:pt x="58" y="7"/>
                    <a:pt x="58" y="7"/>
                  </a:cubicBezTo>
                  <a:cubicBezTo>
                    <a:pt x="58" y="5"/>
                    <a:pt x="59" y="2"/>
                    <a:pt x="59" y="0"/>
                  </a:cubicBezTo>
                  <a:cubicBezTo>
                    <a:pt x="48" y="5"/>
                    <a:pt x="37" y="9"/>
                    <a:pt x="25"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šļîḑe">
              <a:extLst>
                <a:ext uri="{FF2B5EF4-FFF2-40B4-BE49-F238E27FC236}">
                  <a16:creationId xmlns:a16="http://schemas.microsoft.com/office/drawing/2014/main" id="{0697E0FA-6EC5-C843-846D-E59A5C37F213}"/>
                </a:ext>
              </a:extLst>
            </p:cNvPr>
            <p:cNvSpPr/>
            <p:nvPr/>
          </p:nvSpPr>
          <p:spPr bwMode="auto">
            <a:xfrm>
              <a:off x="4945063" y="4711701"/>
              <a:ext cx="147638" cy="309563"/>
            </a:xfrm>
            <a:custGeom>
              <a:avLst/>
              <a:gdLst>
                <a:gd name="T0" fmla="*/ 63 w 69"/>
                <a:gd name="T1" fmla="*/ 15 h 144"/>
                <a:gd name="T2" fmla="*/ 69 w 69"/>
                <a:gd name="T3" fmla="*/ 104 h 144"/>
                <a:gd name="T4" fmla="*/ 34 w 69"/>
                <a:gd name="T5" fmla="*/ 133 h 144"/>
                <a:gd name="T6" fmla="*/ 63 w 69"/>
                <a:gd name="T7" fmla="*/ 15 h 144"/>
              </a:gdLst>
              <a:ahLst/>
              <a:cxnLst>
                <a:cxn ang="0">
                  <a:pos x="T0" y="T1"/>
                </a:cxn>
                <a:cxn ang="0">
                  <a:pos x="T2" y="T3"/>
                </a:cxn>
                <a:cxn ang="0">
                  <a:pos x="T4" y="T5"/>
                </a:cxn>
                <a:cxn ang="0">
                  <a:pos x="T6" y="T7"/>
                </a:cxn>
              </a:cxnLst>
              <a:rect l="0" t="0" r="r" b="b"/>
              <a:pathLst>
                <a:path w="69" h="144">
                  <a:moveTo>
                    <a:pt x="63" y="15"/>
                  </a:moveTo>
                  <a:cubicBezTo>
                    <a:pt x="63" y="15"/>
                    <a:pt x="69" y="96"/>
                    <a:pt x="69" y="104"/>
                  </a:cubicBezTo>
                  <a:cubicBezTo>
                    <a:pt x="69" y="113"/>
                    <a:pt x="47" y="144"/>
                    <a:pt x="34" y="133"/>
                  </a:cubicBezTo>
                  <a:cubicBezTo>
                    <a:pt x="20" y="122"/>
                    <a:pt x="0" y="0"/>
                    <a:pt x="63" y="1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ŝḷíḋé">
              <a:extLst>
                <a:ext uri="{FF2B5EF4-FFF2-40B4-BE49-F238E27FC236}">
                  <a16:creationId xmlns:a16="http://schemas.microsoft.com/office/drawing/2014/main" id="{B76F5946-3456-D14A-8FDC-785B0ABC686F}"/>
                </a:ext>
              </a:extLst>
            </p:cNvPr>
            <p:cNvSpPr/>
            <p:nvPr/>
          </p:nvSpPr>
          <p:spPr bwMode="auto">
            <a:xfrm>
              <a:off x="4687888" y="4699001"/>
              <a:ext cx="420688" cy="298450"/>
            </a:xfrm>
            <a:custGeom>
              <a:avLst/>
              <a:gdLst>
                <a:gd name="T0" fmla="*/ 8 w 196"/>
                <a:gd name="T1" fmla="*/ 75 h 139"/>
                <a:gd name="T2" fmla="*/ 168 w 196"/>
                <a:gd name="T3" fmla="*/ 5 h 139"/>
                <a:gd name="T4" fmla="*/ 152 w 196"/>
                <a:gd name="T5" fmla="*/ 84 h 139"/>
                <a:gd name="T6" fmla="*/ 37 w 196"/>
                <a:gd name="T7" fmla="*/ 125 h 139"/>
                <a:gd name="T8" fmla="*/ 8 w 196"/>
                <a:gd name="T9" fmla="*/ 75 h 139"/>
              </a:gdLst>
              <a:ahLst/>
              <a:cxnLst>
                <a:cxn ang="0">
                  <a:pos x="T0" y="T1"/>
                </a:cxn>
                <a:cxn ang="0">
                  <a:pos x="T2" y="T3"/>
                </a:cxn>
                <a:cxn ang="0">
                  <a:pos x="T4" y="T5"/>
                </a:cxn>
                <a:cxn ang="0">
                  <a:pos x="T6" y="T7"/>
                </a:cxn>
                <a:cxn ang="0">
                  <a:pos x="T8" y="T9"/>
                </a:cxn>
              </a:cxnLst>
              <a:rect l="0" t="0" r="r" b="b"/>
              <a:pathLst>
                <a:path w="196" h="139">
                  <a:moveTo>
                    <a:pt x="8" y="75"/>
                  </a:moveTo>
                  <a:cubicBezTo>
                    <a:pt x="8" y="75"/>
                    <a:pt x="140" y="0"/>
                    <a:pt x="168" y="5"/>
                  </a:cubicBezTo>
                  <a:cubicBezTo>
                    <a:pt x="196" y="9"/>
                    <a:pt x="180" y="66"/>
                    <a:pt x="152" y="84"/>
                  </a:cubicBezTo>
                  <a:cubicBezTo>
                    <a:pt x="124" y="102"/>
                    <a:pt x="74" y="139"/>
                    <a:pt x="37" y="125"/>
                  </a:cubicBezTo>
                  <a:cubicBezTo>
                    <a:pt x="0" y="110"/>
                    <a:pt x="8" y="75"/>
                    <a:pt x="8" y="7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ľíḍe">
              <a:extLst>
                <a:ext uri="{FF2B5EF4-FFF2-40B4-BE49-F238E27FC236}">
                  <a16:creationId xmlns:a16="http://schemas.microsoft.com/office/drawing/2014/main" id="{3087CABE-5FD6-3C4A-BE95-7063C55A9AF9}"/>
                </a:ext>
              </a:extLst>
            </p:cNvPr>
            <p:cNvSpPr/>
            <p:nvPr/>
          </p:nvSpPr>
          <p:spPr bwMode="auto">
            <a:xfrm>
              <a:off x="5219700" y="3838576"/>
              <a:ext cx="147638" cy="374650"/>
            </a:xfrm>
            <a:custGeom>
              <a:avLst/>
              <a:gdLst>
                <a:gd name="T0" fmla="*/ 0 w 93"/>
                <a:gd name="T1" fmla="*/ 221 h 236"/>
                <a:gd name="T2" fmla="*/ 0 w 93"/>
                <a:gd name="T3" fmla="*/ 9 h 236"/>
                <a:gd name="T4" fmla="*/ 15 w 93"/>
                <a:gd name="T5" fmla="*/ 33 h 236"/>
                <a:gd name="T6" fmla="*/ 15 w 93"/>
                <a:gd name="T7" fmla="*/ 0 h 236"/>
                <a:gd name="T8" fmla="*/ 31 w 93"/>
                <a:gd name="T9" fmla="*/ 63 h 236"/>
                <a:gd name="T10" fmla="*/ 38 w 93"/>
                <a:gd name="T11" fmla="*/ 37 h 236"/>
                <a:gd name="T12" fmla="*/ 61 w 93"/>
                <a:gd name="T13" fmla="*/ 73 h 236"/>
                <a:gd name="T14" fmla="*/ 93 w 93"/>
                <a:gd name="T15" fmla="*/ 0 h 236"/>
                <a:gd name="T16" fmla="*/ 72 w 93"/>
                <a:gd name="T17" fmla="*/ 236 h 236"/>
                <a:gd name="T18" fmla="*/ 0 w 93"/>
                <a:gd name="T19" fmla="*/ 2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236">
                  <a:moveTo>
                    <a:pt x="0" y="221"/>
                  </a:moveTo>
                  <a:lnTo>
                    <a:pt x="0" y="9"/>
                  </a:lnTo>
                  <a:lnTo>
                    <a:pt x="15" y="33"/>
                  </a:lnTo>
                  <a:lnTo>
                    <a:pt x="15" y="0"/>
                  </a:lnTo>
                  <a:lnTo>
                    <a:pt x="31" y="63"/>
                  </a:lnTo>
                  <a:lnTo>
                    <a:pt x="38" y="37"/>
                  </a:lnTo>
                  <a:lnTo>
                    <a:pt x="61" y="73"/>
                  </a:lnTo>
                  <a:lnTo>
                    <a:pt x="93" y="0"/>
                  </a:lnTo>
                  <a:lnTo>
                    <a:pt x="72" y="236"/>
                  </a:lnTo>
                  <a:lnTo>
                    <a:pt x="0" y="221"/>
                  </a:lnTo>
                  <a:close/>
                </a:path>
              </a:pathLst>
            </a:custGeom>
            <a:solidFill>
              <a:srgbClr val="F461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śľiḍê">
              <a:extLst>
                <a:ext uri="{FF2B5EF4-FFF2-40B4-BE49-F238E27FC236}">
                  <a16:creationId xmlns:a16="http://schemas.microsoft.com/office/drawing/2014/main" id="{4D8C5AD5-5341-724B-893F-99B68D8CB86F}"/>
                </a:ext>
              </a:extLst>
            </p:cNvPr>
            <p:cNvSpPr/>
            <p:nvPr/>
          </p:nvSpPr>
          <p:spPr bwMode="auto">
            <a:xfrm>
              <a:off x="4768850" y="4283076"/>
              <a:ext cx="146050" cy="182563"/>
            </a:xfrm>
            <a:custGeom>
              <a:avLst/>
              <a:gdLst>
                <a:gd name="T0" fmla="*/ 0 w 68"/>
                <a:gd name="T1" fmla="*/ 43 h 85"/>
                <a:gd name="T2" fmla="*/ 17 w 68"/>
                <a:gd name="T3" fmla="*/ 29 h 85"/>
                <a:gd name="T4" fmla="*/ 15 w 68"/>
                <a:gd name="T5" fmla="*/ 0 h 85"/>
                <a:gd name="T6" fmla="*/ 67 w 68"/>
                <a:gd name="T7" fmla="*/ 19 h 85"/>
                <a:gd name="T8" fmla="*/ 64 w 68"/>
                <a:gd name="T9" fmla="*/ 63 h 85"/>
                <a:gd name="T10" fmla="*/ 0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0" y="43"/>
                  </a:moveTo>
                  <a:cubicBezTo>
                    <a:pt x="0" y="43"/>
                    <a:pt x="13" y="35"/>
                    <a:pt x="17" y="29"/>
                  </a:cubicBezTo>
                  <a:cubicBezTo>
                    <a:pt x="19" y="24"/>
                    <a:pt x="15" y="0"/>
                    <a:pt x="15" y="0"/>
                  </a:cubicBezTo>
                  <a:cubicBezTo>
                    <a:pt x="15" y="0"/>
                    <a:pt x="46" y="6"/>
                    <a:pt x="67" y="19"/>
                  </a:cubicBezTo>
                  <a:cubicBezTo>
                    <a:pt x="67" y="19"/>
                    <a:pt x="61" y="41"/>
                    <a:pt x="64" y="63"/>
                  </a:cubicBezTo>
                  <a:cubicBezTo>
                    <a:pt x="68" y="85"/>
                    <a:pt x="1" y="65"/>
                    <a:pt x="0"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S1íḓè">
              <a:extLst>
                <a:ext uri="{FF2B5EF4-FFF2-40B4-BE49-F238E27FC236}">
                  <a16:creationId xmlns:a16="http://schemas.microsoft.com/office/drawing/2014/main" id="{DA586D2E-8173-414F-A354-11614613281E}"/>
                </a:ext>
              </a:extLst>
            </p:cNvPr>
            <p:cNvSpPr/>
            <p:nvPr/>
          </p:nvSpPr>
          <p:spPr bwMode="auto">
            <a:xfrm>
              <a:off x="5175250" y="4303713"/>
              <a:ext cx="117475" cy="155575"/>
            </a:xfrm>
            <a:custGeom>
              <a:avLst/>
              <a:gdLst>
                <a:gd name="T0" fmla="*/ 4 w 55"/>
                <a:gd name="T1" fmla="*/ 54 h 73"/>
                <a:gd name="T2" fmla="*/ 8 w 55"/>
                <a:gd name="T3" fmla="*/ 34 h 73"/>
                <a:gd name="T4" fmla="*/ 4 w 55"/>
                <a:gd name="T5" fmla="*/ 13 h 73"/>
                <a:gd name="T6" fmla="*/ 25 w 55"/>
                <a:gd name="T7" fmla="*/ 1 h 73"/>
                <a:gd name="T8" fmla="*/ 29 w 55"/>
                <a:gd name="T9" fmla="*/ 6 h 73"/>
                <a:gd name="T10" fmla="*/ 52 w 55"/>
                <a:gd name="T11" fmla="*/ 8 h 73"/>
                <a:gd name="T12" fmla="*/ 52 w 55"/>
                <a:gd name="T13" fmla="*/ 18 h 73"/>
                <a:gd name="T14" fmla="*/ 52 w 55"/>
                <a:gd name="T15" fmla="*/ 33 h 73"/>
                <a:gd name="T16" fmla="*/ 52 w 55"/>
                <a:gd name="T17" fmla="*/ 42 h 73"/>
                <a:gd name="T18" fmla="*/ 35 w 55"/>
                <a:gd name="T19" fmla="*/ 51 h 73"/>
                <a:gd name="T20" fmla="*/ 20 w 55"/>
                <a:gd name="T21" fmla="*/ 73 h 73"/>
                <a:gd name="T22" fmla="*/ 4 w 55"/>
                <a:gd name="T23" fmla="*/ 5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73">
                  <a:moveTo>
                    <a:pt x="4" y="54"/>
                  </a:moveTo>
                  <a:cubicBezTo>
                    <a:pt x="4" y="54"/>
                    <a:pt x="8" y="37"/>
                    <a:pt x="8" y="34"/>
                  </a:cubicBezTo>
                  <a:cubicBezTo>
                    <a:pt x="8" y="31"/>
                    <a:pt x="1" y="17"/>
                    <a:pt x="4" y="13"/>
                  </a:cubicBezTo>
                  <a:cubicBezTo>
                    <a:pt x="7" y="9"/>
                    <a:pt x="20" y="0"/>
                    <a:pt x="25" y="1"/>
                  </a:cubicBezTo>
                  <a:cubicBezTo>
                    <a:pt x="29" y="6"/>
                    <a:pt x="29" y="6"/>
                    <a:pt x="29" y="6"/>
                  </a:cubicBezTo>
                  <a:cubicBezTo>
                    <a:pt x="29" y="6"/>
                    <a:pt x="50" y="4"/>
                    <a:pt x="52" y="8"/>
                  </a:cubicBezTo>
                  <a:cubicBezTo>
                    <a:pt x="53" y="13"/>
                    <a:pt x="52" y="18"/>
                    <a:pt x="52" y="18"/>
                  </a:cubicBezTo>
                  <a:cubicBezTo>
                    <a:pt x="52" y="18"/>
                    <a:pt x="55" y="28"/>
                    <a:pt x="52" y="33"/>
                  </a:cubicBezTo>
                  <a:cubicBezTo>
                    <a:pt x="52" y="33"/>
                    <a:pt x="55" y="38"/>
                    <a:pt x="52" y="42"/>
                  </a:cubicBezTo>
                  <a:cubicBezTo>
                    <a:pt x="49" y="46"/>
                    <a:pt x="35" y="51"/>
                    <a:pt x="35" y="51"/>
                  </a:cubicBezTo>
                  <a:cubicBezTo>
                    <a:pt x="20" y="73"/>
                    <a:pt x="20" y="73"/>
                    <a:pt x="20" y="73"/>
                  </a:cubicBezTo>
                  <a:cubicBezTo>
                    <a:pt x="20" y="73"/>
                    <a:pt x="0" y="73"/>
                    <a:pt x="4" y="5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ṡ1íďê">
              <a:extLst>
                <a:ext uri="{FF2B5EF4-FFF2-40B4-BE49-F238E27FC236}">
                  <a16:creationId xmlns:a16="http://schemas.microsoft.com/office/drawing/2014/main" id="{51828BE7-F7C8-8547-896A-96341DBC7F5F}"/>
                </a:ext>
              </a:extLst>
            </p:cNvPr>
            <p:cNvSpPr/>
            <p:nvPr/>
          </p:nvSpPr>
          <p:spPr bwMode="auto">
            <a:xfrm>
              <a:off x="4772025" y="4737101"/>
              <a:ext cx="449263" cy="368300"/>
            </a:xfrm>
            <a:custGeom>
              <a:avLst/>
              <a:gdLst>
                <a:gd name="T0" fmla="*/ 66 w 210"/>
                <a:gd name="T1" fmla="*/ 9 h 172"/>
                <a:gd name="T2" fmla="*/ 193 w 210"/>
                <a:gd name="T3" fmla="*/ 145 h 172"/>
                <a:gd name="T4" fmla="*/ 101 w 210"/>
                <a:gd name="T5" fmla="*/ 150 h 172"/>
                <a:gd name="T6" fmla="*/ 22 w 210"/>
                <a:gd name="T7" fmla="*/ 26 h 172"/>
                <a:gd name="T8" fmla="*/ 66 w 210"/>
                <a:gd name="T9" fmla="*/ 9 h 172"/>
              </a:gdLst>
              <a:ahLst/>
              <a:cxnLst>
                <a:cxn ang="0">
                  <a:pos x="T0" y="T1"/>
                </a:cxn>
                <a:cxn ang="0">
                  <a:pos x="T2" y="T3"/>
                </a:cxn>
                <a:cxn ang="0">
                  <a:pos x="T4" y="T5"/>
                </a:cxn>
                <a:cxn ang="0">
                  <a:pos x="T6" y="T7"/>
                </a:cxn>
                <a:cxn ang="0">
                  <a:pos x="T8" y="T9"/>
                </a:cxn>
              </a:cxnLst>
              <a:rect l="0" t="0" r="r" b="b"/>
              <a:pathLst>
                <a:path w="210" h="172">
                  <a:moveTo>
                    <a:pt x="66" y="9"/>
                  </a:moveTo>
                  <a:cubicBezTo>
                    <a:pt x="66" y="9"/>
                    <a:pt x="210" y="119"/>
                    <a:pt x="193" y="145"/>
                  </a:cubicBezTo>
                  <a:cubicBezTo>
                    <a:pt x="176" y="172"/>
                    <a:pt x="119" y="167"/>
                    <a:pt x="101" y="150"/>
                  </a:cubicBezTo>
                  <a:cubicBezTo>
                    <a:pt x="84" y="132"/>
                    <a:pt x="0" y="53"/>
                    <a:pt x="22" y="26"/>
                  </a:cubicBezTo>
                  <a:cubicBezTo>
                    <a:pt x="44" y="0"/>
                    <a:pt x="66" y="9"/>
                    <a:pt x="66" y="9"/>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ļïďè">
              <a:extLst>
                <a:ext uri="{FF2B5EF4-FFF2-40B4-BE49-F238E27FC236}">
                  <a16:creationId xmlns:a16="http://schemas.microsoft.com/office/drawing/2014/main" id="{2186D741-C591-C14F-925B-B2F392CEA5BC}"/>
                </a:ext>
              </a:extLst>
            </p:cNvPr>
            <p:cNvSpPr/>
            <p:nvPr/>
          </p:nvSpPr>
          <p:spPr bwMode="auto">
            <a:xfrm>
              <a:off x="4638675" y="4268788"/>
              <a:ext cx="368300" cy="619125"/>
            </a:xfrm>
            <a:custGeom>
              <a:avLst/>
              <a:gdLst>
                <a:gd name="T0" fmla="*/ 48 w 172"/>
                <a:gd name="T1" fmla="*/ 280 h 289"/>
                <a:gd name="T2" fmla="*/ 28 w 172"/>
                <a:gd name="T3" fmla="*/ 259 h 289"/>
                <a:gd name="T4" fmla="*/ 24 w 172"/>
                <a:gd name="T5" fmla="*/ 84 h 289"/>
                <a:gd name="T6" fmla="*/ 172 w 172"/>
                <a:gd name="T7" fmla="*/ 91 h 289"/>
                <a:gd name="T8" fmla="*/ 143 w 172"/>
                <a:gd name="T9" fmla="*/ 272 h 289"/>
                <a:gd name="T10" fmla="*/ 48 w 172"/>
                <a:gd name="T11" fmla="*/ 280 h 289"/>
              </a:gdLst>
              <a:ahLst/>
              <a:cxnLst>
                <a:cxn ang="0">
                  <a:pos x="T0" y="T1"/>
                </a:cxn>
                <a:cxn ang="0">
                  <a:pos x="T2" y="T3"/>
                </a:cxn>
                <a:cxn ang="0">
                  <a:pos x="T4" y="T5"/>
                </a:cxn>
                <a:cxn ang="0">
                  <a:pos x="T6" y="T7"/>
                </a:cxn>
                <a:cxn ang="0">
                  <a:pos x="T8" y="T9"/>
                </a:cxn>
                <a:cxn ang="0">
                  <a:pos x="T10" y="T11"/>
                </a:cxn>
              </a:cxnLst>
              <a:rect l="0" t="0" r="r" b="b"/>
              <a:pathLst>
                <a:path w="172" h="289">
                  <a:moveTo>
                    <a:pt x="48" y="280"/>
                  </a:moveTo>
                  <a:cubicBezTo>
                    <a:pt x="38" y="277"/>
                    <a:pt x="30" y="269"/>
                    <a:pt x="28" y="259"/>
                  </a:cubicBezTo>
                  <a:cubicBezTo>
                    <a:pt x="19" y="224"/>
                    <a:pt x="0" y="136"/>
                    <a:pt x="24" y="84"/>
                  </a:cubicBezTo>
                  <a:cubicBezTo>
                    <a:pt x="63" y="0"/>
                    <a:pt x="172" y="66"/>
                    <a:pt x="172" y="91"/>
                  </a:cubicBezTo>
                  <a:cubicBezTo>
                    <a:pt x="172" y="117"/>
                    <a:pt x="167" y="264"/>
                    <a:pt x="143" y="272"/>
                  </a:cubicBezTo>
                  <a:cubicBezTo>
                    <a:pt x="124" y="279"/>
                    <a:pt x="79" y="289"/>
                    <a:pt x="48" y="280"/>
                  </a:cubicBezTo>
                  <a:close/>
                </a:path>
              </a:pathLst>
            </a:custGeom>
            <a:solidFill>
              <a:srgbClr val="1B67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ṡlíḑê">
              <a:extLst>
                <a:ext uri="{FF2B5EF4-FFF2-40B4-BE49-F238E27FC236}">
                  <a16:creationId xmlns:a16="http://schemas.microsoft.com/office/drawing/2014/main" id="{FED22A4E-CB3B-8848-A6A7-C3C6EA38F3D9}"/>
                </a:ext>
              </a:extLst>
            </p:cNvPr>
            <p:cNvSpPr/>
            <p:nvPr/>
          </p:nvSpPr>
          <p:spPr bwMode="auto">
            <a:xfrm>
              <a:off x="4894263" y="4403726"/>
              <a:ext cx="277813" cy="244475"/>
            </a:xfrm>
            <a:custGeom>
              <a:avLst/>
              <a:gdLst>
                <a:gd name="T0" fmla="*/ 30 w 130"/>
                <a:gd name="T1" fmla="*/ 0 h 114"/>
                <a:gd name="T2" fmla="*/ 110 w 130"/>
                <a:gd name="T3" fmla="*/ 72 h 114"/>
                <a:gd name="T4" fmla="*/ 106 w 130"/>
                <a:gd name="T5" fmla="*/ 114 h 114"/>
                <a:gd name="T6" fmla="*/ 9 w 130"/>
                <a:gd name="T7" fmla="*/ 52 h 114"/>
                <a:gd name="T8" fmla="*/ 30 w 130"/>
                <a:gd name="T9" fmla="*/ 0 h 114"/>
              </a:gdLst>
              <a:ahLst/>
              <a:cxnLst>
                <a:cxn ang="0">
                  <a:pos x="T0" y="T1"/>
                </a:cxn>
                <a:cxn ang="0">
                  <a:pos x="T2" y="T3"/>
                </a:cxn>
                <a:cxn ang="0">
                  <a:pos x="T4" y="T5"/>
                </a:cxn>
                <a:cxn ang="0">
                  <a:pos x="T6" y="T7"/>
                </a:cxn>
                <a:cxn ang="0">
                  <a:pos x="T8" y="T9"/>
                </a:cxn>
              </a:cxnLst>
              <a:rect l="0" t="0" r="r" b="b"/>
              <a:pathLst>
                <a:path w="130" h="114">
                  <a:moveTo>
                    <a:pt x="30" y="0"/>
                  </a:moveTo>
                  <a:cubicBezTo>
                    <a:pt x="30" y="0"/>
                    <a:pt x="98" y="48"/>
                    <a:pt x="110" y="72"/>
                  </a:cubicBezTo>
                  <a:cubicBezTo>
                    <a:pt x="122" y="96"/>
                    <a:pt x="130" y="114"/>
                    <a:pt x="106" y="114"/>
                  </a:cubicBezTo>
                  <a:cubicBezTo>
                    <a:pt x="83" y="114"/>
                    <a:pt x="17" y="64"/>
                    <a:pt x="9" y="52"/>
                  </a:cubicBezTo>
                  <a:cubicBezTo>
                    <a:pt x="1" y="40"/>
                    <a:pt x="0" y="4"/>
                    <a:pt x="30"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ṥļíďè">
              <a:extLst>
                <a:ext uri="{FF2B5EF4-FFF2-40B4-BE49-F238E27FC236}">
                  <a16:creationId xmlns:a16="http://schemas.microsoft.com/office/drawing/2014/main" id="{0E8E8315-4A2F-4948-98DB-2E42CF344B9A}"/>
                </a:ext>
              </a:extLst>
            </p:cNvPr>
            <p:cNvSpPr/>
            <p:nvPr/>
          </p:nvSpPr>
          <p:spPr bwMode="auto">
            <a:xfrm>
              <a:off x="5043488" y="4395788"/>
              <a:ext cx="200025" cy="255588"/>
            </a:xfrm>
            <a:custGeom>
              <a:avLst/>
              <a:gdLst>
                <a:gd name="T0" fmla="*/ 64 w 93"/>
                <a:gd name="T1" fmla="*/ 0 h 120"/>
                <a:gd name="T2" fmla="*/ 26 w 93"/>
                <a:gd name="T3" fmla="*/ 60 h 120"/>
                <a:gd name="T4" fmla="*/ 37 w 93"/>
                <a:gd name="T5" fmla="*/ 118 h 120"/>
                <a:gd name="T6" fmla="*/ 93 w 93"/>
                <a:gd name="T7" fmla="*/ 20 h 120"/>
                <a:gd name="T8" fmla="*/ 64 w 93"/>
                <a:gd name="T9" fmla="*/ 0 h 120"/>
              </a:gdLst>
              <a:ahLst/>
              <a:cxnLst>
                <a:cxn ang="0">
                  <a:pos x="T0" y="T1"/>
                </a:cxn>
                <a:cxn ang="0">
                  <a:pos x="T2" y="T3"/>
                </a:cxn>
                <a:cxn ang="0">
                  <a:pos x="T4" y="T5"/>
                </a:cxn>
                <a:cxn ang="0">
                  <a:pos x="T6" y="T7"/>
                </a:cxn>
                <a:cxn ang="0">
                  <a:pos x="T8" y="T9"/>
                </a:cxn>
              </a:cxnLst>
              <a:rect l="0" t="0" r="r" b="b"/>
              <a:pathLst>
                <a:path w="93" h="120">
                  <a:moveTo>
                    <a:pt x="64" y="0"/>
                  </a:moveTo>
                  <a:cubicBezTo>
                    <a:pt x="44" y="21"/>
                    <a:pt x="26" y="60"/>
                    <a:pt x="26" y="60"/>
                  </a:cubicBezTo>
                  <a:cubicBezTo>
                    <a:pt x="26" y="60"/>
                    <a:pt x="0" y="115"/>
                    <a:pt x="37" y="118"/>
                  </a:cubicBezTo>
                  <a:cubicBezTo>
                    <a:pt x="62" y="120"/>
                    <a:pt x="87" y="60"/>
                    <a:pt x="93" y="20"/>
                  </a:cubicBezTo>
                  <a:cubicBezTo>
                    <a:pt x="84" y="13"/>
                    <a:pt x="74" y="6"/>
                    <a:pt x="64"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lîde">
              <a:extLst>
                <a:ext uri="{FF2B5EF4-FFF2-40B4-BE49-F238E27FC236}">
                  <a16:creationId xmlns:a16="http://schemas.microsoft.com/office/drawing/2014/main" id="{EE16D226-0661-604C-8192-BEFA0E368940}"/>
                </a:ext>
              </a:extLst>
            </p:cNvPr>
            <p:cNvSpPr/>
            <p:nvPr/>
          </p:nvSpPr>
          <p:spPr bwMode="auto">
            <a:xfrm>
              <a:off x="4670425" y="4795838"/>
              <a:ext cx="352425" cy="196850"/>
            </a:xfrm>
            <a:custGeom>
              <a:avLst/>
              <a:gdLst>
                <a:gd name="T0" fmla="*/ 10 w 164"/>
                <a:gd name="T1" fmla="*/ 0 h 92"/>
                <a:gd name="T2" fmla="*/ 40 w 164"/>
                <a:gd name="T3" fmla="*/ 79 h 92"/>
                <a:gd name="T4" fmla="*/ 156 w 164"/>
                <a:gd name="T5" fmla="*/ 70 h 92"/>
                <a:gd name="T6" fmla="*/ 142 w 164"/>
                <a:gd name="T7" fmla="*/ 0 h 92"/>
                <a:gd name="T8" fmla="*/ 10 w 164"/>
                <a:gd name="T9" fmla="*/ 0 h 92"/>
              </a:gdLst>
              <a:ahLst/>
              <a:cxnLst>
                <a:cxn ang="0">
                  <a:pos x="T0" y="T1"/>
                </a:cxn>
                <a:cxn ang="0">
                  <a:pos x="T2" y="T3"/>
                </a:cxn>
                <a:cxn ang="0">
                  <a:pos x="T4" y="T5"/>
                </a:cxn>
                <a:cxn ang="0">
                  <a:pos x="T6" y="T7"/>
                </a:cxn>
                <a:cxn ang="0">
                  <a:pos x="T8" y="T9"/>
                </a:cxn>
              </a:cxnLst>
              <a:rect l="0" t="0" r="r" b="b"/>
              <a:pathLst>
                <a:path w="164" h="92">
                  <a:moveTo>
                    <a:pt x="10" y="0"/>
                  </a:moveTo>
                  <a:cubicBezTo>
                    <a:pt x="10" y="0"/>
                    <a:pt x="0" y="70"/>
                    <a:pt x="40" y="79"/>
                  </a:cubicBezTo>
                  <a:cubicBezTo>
                    <a:pt x="80" y="87"/>
                    <a:pt x="148" y="92"/>
                    <a:pt x="156" y="70"/>
                  </a:cubicBezTo>
                  <a:cubicBezTo>
                    <a:pt x="164" y="48"/>
                    <a:pt x="142" y="0"/>
                    <a:pt x="142" y="0"/>
                  </a:cubicBezTo>
                  <a:cubicBezTo>
                    <a:pt x="142" y="0"/>
                    <a:pt x="48" y="45"/>
                    <a:pt x="10" y="0"/>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ḷiḋe">
              <a:extLst>
                <a:ext uri="{FF2B5EF4-FFF2-40B4-BE49-F238E27FC236}">
                  <a16:creationId xmlns:a16="http://schemas.microsoft.com/office/drawing/2014/main" id="{13999D08-EF43-7C4D-AE30-3D8318D74D44}"/>
                </a:ext>
              </a:extLst>
            </p:cNvPr>
            <p:cNvSpPr/>
            <p:nvPr/>
          </p:nvSpPr>
          <p:spPr bwMode="auto">
            <a:xfrm>
              <a:off x="4768850" y="4870451"/>
              <a:ext cx="439738" cy="234950"/>
            </a:xfrm>
            <a:custGeom>
              <a:avLst/>
              <a:gdLst>
                <a:gd name="T0" fmla="*/ 187 w 205"/>
                <a:gd name="T1" fmla="*/ 76 h 110"/>
                <a:gd name="T2" fmla="*/ 44 w 205"/>
                <a:gd name="T3" fmla="*/ 10 h 110"/>
                <a:gd name="T4" fmla="*/ 12 w 205"/>
                <a:gd name="T5" fmla="*/ 50 h 110"/>
                <a:gd name="T6" fmla="*/ 140 w 205"/>
                <a:gd name="T7" fmla="*/ 108 h 110"/>
                <a:gd name="T8" fmla="*/ 187 w 205"/>
                <a:gd name="T9" fmla="*/ 76 h 110"/>
              </a:gdLst>
              <a:ahLst/>
              <a:cxnLst>
                <a:cxn ang="0">
                  <a:pos x="T0" y="T1"/>
                </a:cxn>
                <a:cxn ang="0">
                  <a:pos x="T2" y="T3"/>
                </a:cxn>
                <a:cxn ang="0">
                  <a:pos x="T4" y="T5"/>
                </a:cxn>
                <a:cxn ang="0">
                  <a:pos x="T6" y="T7"/>
                </a:cxn>
                <a:cxn ang="0">
                  <a:pos x="T8" y="T9"/>
                </a:cxn>
              </a:cxnLst>
              <a:rect l="0" t="0" r="r" b="b"/>
              <a:pathLst>
                <a:path w="205" h="110">
                  <a:moveTo>
                    <a:pt x="187" y="76"/>
                  </a:moveTo>
                  <a:cubicBezTo>
                    <a:pt x="187" y="76"/>
                    <a:pt x="70" y="0"/>
                    <a:pt x="44" y="10"/>
                  </a:cubicBezTo>
                  <a:cubicBezTo>
                    <a:pt x="17" y="20"/>
                    <a:pt x="0" y="32"/>
                    <a:pt x="12" y="50"/>
                  </a:cubicBezTo>
                  <a:cubicBezTo>
                    <a:pt x="23" y="69"/>
                    <a:pt x="91" y="110"/>
                    <a:pt x="140" y="108"/>
                  </a:cubicBezTo>
                  <a:cubicBezTo>
                    <a:pt x="188" y="106"/>
                    <a:pt x="205" y="88"/>
                    <a:pt x="187" y="76"/>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ṣḻîḓe">
              <a:extLst>
                <a:ext uri="{FF2B5EF4-FFF2-40B4-BE49-F238E27FC236}">
                  <a16:creationId xmlns:a16="http://schemas.microsoft.com/office/drawing/2014/main" id="{EEA980D6-09BE-6747-863E-FCBFFF5067A7}"/>
                </a:ext>
              </a:extLst>
            </p:cNvPr>
            <p:cNvSpPr/>
            <p:nvPr/>
          </p:nvSpPr>
          <p:spPr bwMode="auto">
            <a:xfrm>
              <a:off x="4767263" y="4886326"/>
              <a:ext cx="152400" cy="236538"/>
            </a:xfrm>
            <a:custGeom>
              <a:avLst/>
              <a:gdLst>
                <a:gd name="T0" fmla="*/ 8 w 71"/>
                <a:gd name="T1" fmla="*/ 24 h 111"/>
                <a:gd name="T2" fmla="*/ 6 w 71"/>
                <a:gd name="T3" fmla="*/ 95 h 111"/>
                <a:gd name="T4" fmla="*/ 58 w 71"/>
                <a:gd name="T5" fmla="*/ 100 h 111"/>
                <a:gd name="T6" fmla="*/ 41 w 71"/>
                <a:gd name="T7" fmla="*/ 69 h 111"/>
                <a:gd name="T8" fmla="*/ 36 w 71"/>
                <a:gd name="T9" fmla="*/ 17 h 111"/>
                <a:gd name="T10" fmla="*/ 8 w 71"/>
                <a:gd name="T11" fmla="*/ 24 h 111"/>
              </a:gdLst>
              <a:ahLst/>
              <a:cxnLst>
                <a:cxn ang="0">
                  <a:pos x="T0" y="T1"/>
                </a:cxn>
                <a:cxn ang="0">
                  <a:pos x="T2" y="T3"/>
                </a:cxn>
                <a:cxn ang="0">
                  <a:pos x="T4" y="T5"/>
                </a:cxn>
                <a:cxn ang="0">
                  <a:pos x="T6" y="T7"/>
                </a:cxn>
                <a:cxn ang="0">
                  <a:pos x="T8" y="T9"/>
                </a:cxn>
                <a:cxn ang="0">
                  <a:pos x="T10" y="T11"/>
                </a:cxn>
              </a:cxnLst>
              <a:rect l="0" t="0" r="r" b="b"/>
              <a:pathLst>
                <a:path w="71" h="111">
                  <a:moveTo>
                    <a:pt x="8" y="24"/>
                  </a:moveTo>
                  <a:cubicBezTo>
                    <a:pt x="8" y="24"/>
                    <a:pt x="0" y="91"/>
                    <a:pt x="6" y="95"/>
                  </a:cubicBezTo>
                  <a:cubicBezTo>
                    <a:pt x="11" y="100"/>
                    <a:pt x="45" y="111"/>
                    <a:pt x="58" y="100"/>
                  </a:cubicBezTo>
                  <a:cubicBezTo>
                    <a:pt x="71" y="89"/>
                    <a:pt x="51" y="72"/>
                    <a:pt x="41" y="69"/>
                  </a:cubicBezTo>
                  <a:cubicBezTo>
                    <a:pt x="31" y="65"/>
                    <a:pt x="57" y="34"/>
                    <a:pt x="36" y="17"/>
                  </a:cubicBezTo>
                  <a:cubicBezTo>
                    <a:pt x="16" y="0"/>
                    <a:pt x="8" y="24"/>
                    <a:pt x="8" y="24"/>
                  </a:cubicBezTo>
                  <a:close/>
                </a:path>
              </a:pathLst>
            </a:custGeom>
            <a:solidFill>
              <a:srgbClr val="2139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ľiḍe">
              <a:extLst>
                <a:ext uri="{FF2B5EF4-FFF2-40B4-BE49-F238E27FC236}">
                  <a16:creationId xmlns:a16="http://schemas.microsoft.com/office/drawing/2014/main" id="{E1D6911C-EC0A-1A47-A386-1D42914FF79B}"/>
                </a:ext>
              </a:extLst>
            </p:cNvPr>
            <p:cNvSpPr/>
            <p:nvPr/>
          </p:nvSpPr>
          <p:spPr bwMode="auto">
            <a:xfrm>
              <a:off x="4778375" y="4073526"/>
              <a:ext cx="234950" cy="276225"/>
            </a:xfrm>
            <a:custGeom>
              <a:avLst/>
              <a:gdLst>
                <a:gd name="T0" fmla="*/ 97 w 110"/>
                <a:gd name="T1" fmla="*/ 29 h 129"/>
                <a:gd name="T2" fmla="*/ 100 w 110"/>
                <a:gd name="T3" fmla="*/ 52 h 129"/>
                <a:gd name="T4" fmla="*/ 107 w 110"/>
                <a:gd name="T5" fmla="*/ 83 h 129"/>
                <a:gd name="T6" fmla="*/ 97 w 110"/>
                <a:gd name="T7" fmla="*/ 93 h 129"/>
                <a:gd name="T8" fmla="*/ 90 w 110"/>
                <a:gd name="T9" fmla="*/ 125 h 129"/>
                <a:gd name="T10" fmla="*/ 30 w 110"/>
                <a:gd name="T11" fmla="*/ 113 h 129"/>
                <a:gd name="T12" fmla="*/ 0 w 110"/>
                <a:gd name="T13" fmla="*/ 77 h 129"/>
                <a:gd name="T14" fmla="*/ 35 w 110"/>
                <a:gd name="T15" fmla="*/ 6 h 129"/>
                <a:gd name="T16" fmla="*/ 97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97" y="29"/>
                  </a:moveTo>
                  <a:cubicBezTo>
                    <a:pt x="97" y="29"/>
                    <a:pt x="104" y="41"/>
                    <a:pt x="100" y="52"/>
                  </a:cubicBezTo>
                  <a:cubicBezTo>
                    <a:pt x="96" y="63"/>
                    <a:pt x="104" y="78"/>
                    <a:pt x="107" y="83"/>
                  </a:cubicBezTo>
                  <a:cubicBezTo>
                    <a:pt x="110" y="89"/>
                    <a:pt x="97" y="93"/>
                    <a:pt x="97" y="93"/>
                  </a:cubicBezTo>
                  <a:cubicBezTo>
                    <a:pt x="97" y="93"/>
                    <a:pt x="100" y="121"/>
                    <a:pt x="90" y="125"/>
                  </a:cubicBezTo>
                  <a:cubicBezTo>
                    <a:pt x="80" y="129"/>
                    <a:pt x="30" y="113"/>
                    <a:pt x="30" y="113"/>
                  </a:cubicBezTo>
                  <a:cubicBezTo>
                    <a:pt x="30" y="113"/>
                    <a:pt x="1" y="113"/>
                    <a:pt x="0" y="77"/>
                  </a:cubicBezTo>
                  <a:cubicBezTo>
                    <a:pt x="0" y="42"/>
                    <a:pt x="12" y="12"/>
                    <a:pt x="35" y="6"/>
                  </a:cubicBezTo>
                  <a:cubicBezTo>
                    <a:pt x="58" y="0"/>
                    <a:pt x="90" y="6"/>
                    <a:pt x="97"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šľiḋe">
              <a:extLst>
                <a:ext uri="{FF2B5EF4-FFF2-40B4-BE49-F238E27FC236}">
                  <a16:creationId xmlns:a16="http://schemas.microsoft.com/office/drawing/2014/main" id="{10FE6F95-C6FC-7548-BDDF-3673966407FD}"/>
                </a:ext>
              </a:extLst>
            </p:cNvPr>
            <p:cNvSpPr/>
            <p:nvPr/>
          </p:nvSpPr>
          <p:spPr bwMode="auto">
            <a:xfrm>
              <a:off x="4749800" y="4151313"/>
              <a:ext cx="163513" cy="165100"/>
            </a:xfrm>
            <a:custGeom>
              <a:avLst/>
              <a:gdLst>
                <a:gd name="T0" fmla="*/ 76 w 76"/>
                <a:gd name="T1" fmla="*/ 12 h 77"/>
                <a:gd name="T2" fmla="*/ 72 w 76"/>
                <a:gd name="T3" fmla="*/ 34 h 77"/>
                <a:gd name="T4" fmla="*/ 63 w 76"/>
                <a:gd name="T5" fmla="*/ 34 h 77"/>
                <a:gd name="T6" fmla="*/ 60 w 76"/>
                <a:gd name="T7" fmla="*/ 17 h 77"/>
                <a:gd name="T8" fmla="*/ 47 w 76"/>
                <a:gd name="T9" fmla="*/ 44 h 77"/>
                <a:gd name="T10" fmla="*/ 47 w 76"/>
                <a:gd name="T11" fmla="*/ 58 h 77"/>
                <a:gd name="T12" fmla="*/ 12 w 76"/>
                <a:gd name="T13" fmla="*/ 70 h 77"/>
                <a:gd name="T14" fmla="*/ 7 w 76"/>
                <a:gd name="T15" fmla="*/ 24 h 77"/>
                <a:gd name="T16" fmla="*/ 76 w 76"/>
                <a:gd name="T17"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7">
                  <a:moveTo>
                    <a:pt x="76" y="12"/>
                  </a:moveTo>
                  <a:cubicBezTo>
                    <a:pt x="76" y="12"/>
                    <a:pt x="76" y="32"/>
                    <a:pt x="72" y="34"/>
                  </a:cubicBezTo>
                  <a:cubicBezTo>
                    <a:pt x="69" y="35"/>
                    <a:pt x="63" y="34"/>
                    <a:pt x="63" y="34"/>
                  </a:cubicBezTo>
                  <a:cubicBezTo>
                    <a:pt x="63" y="34"/>
                    <a:pt x="64" y="19"/>
                    <a:pt x="60" y="17"/>
                  </a:cubicBezTo>
                  <a:cubicBezTo>
                    <a:pt x="55" y="15"/>
                    <a:pt x="31" y="22"/>
                    <a:pt x="47" y="44"/>
                  </a:cubicBezTo>
                  <a:cubicBezTo>
                    <a:pt x="47" y="44"/>
                    <a:pt x="50" y="52"/>
                    <a:pt x="47" y="58"/>
                  </a:cubicBezTo>
                  <a:cubicBezTo>
                    <a:pt x="43" y="64"/>
                    <a:pt x="18" y="77"/>
                    <a:pt x="12" y="70"/>
                  </a:cubicBezTo>
                  <a:cubicBezTo>
                    <a:pt x="5" y="63"/>
                    <a:pt x="0" y="35"/>
                    <a:pt x="7" y="24"/>
                  </a:cubicBezTo>
                  <a:cubicBezTo>
                    <a:pt x="14" y="12"/>
                    <a:pt x="62" y="0"/>
                    <a:pt x="76" y="12"/>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ṧľïḓé">
              <a:extLst>
                <a:ext uri="{FF2B5EF4-FFF2-40B4-BE49-F238E27FC236}">
                  <a16:creationId xmlns:a16="http://schemas.microsoft.com/office/drawing/2014/main" id="{C46D7EE8-A2AC-B941-8E35-5841DDAA69E5}"/>
                </a:ext>
              </a:extLst>
            </p:cNvPr>
            <p:cNvSpPr/>
            <p:nvPr/>
          </p:nvSpPr>
          <p:spPr bwMode="auto">
            <a:xfrm>
              <a:off x="4705350" y="4017963"/>
              <a:ext cx="347663" cy="222250"/>
            </a:xfrm>
            <a:custGeom>
              <a:avLst/>
              <a:gdLst>
                <a:gd name="T0" fmla="*/ 28 w 162"/>
                <a:gd name="T1" fmla="*/ 104 h 104"/>
                <a:gd name="T2" fmla="*/ 162 w 162"/>
                <a:gd name="T3" fmla="*/ 55 h 104"/>
                <a:gd name="T4" fmla="*/ 144 w 162"/>
                <a:gd name="T5" fmla="*/ 50 h 104"/>
                <a:gd name="T6" fmla="*/ 126 w 162"/>
                <a:gd name="T7" fmla="*/ 21 h 104"/>
                <a:gd name="T8" fmla="*/ 115 w 162"/>
                <a:gd name="T9" fmla="*/ 21 h 104"/>
                <a:gd name="T10" fmla="*/ 51 w 162"/>
                <a:gd name="T11" fmla="*/ 11 h 104"/>
                <a:gd name="T12" fmla="*/ 28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28" y="104"/>
                  </a:moveTo>
                  <a:cubicBezTo>
                    <a:pt x="162" y="55"/>
                    <a:pt x="162" y="55"/>
                    <a:pt x="162" y="55"/>
                  </a:cubicBezTo>
                  <a:cubicBezTo>
                    <a:pt x="144" y="50"/>
                    <a:pt x="144" y="50"/>
                    <a:pt x="144" y="50"/>
                  </a:cubicBezTo>
                  <a:cubicBezTo>
                    <a:pt x="144" y="50"/>
                    <a:pt x="130" y="22"/>
                    <a:pt x="126" y="21"/>
                  </a:cubicBezTo>
                  <a:cubicBezTo>
                    <a:pt x="122" y="21"/>
                    <a:pt x="115" y="21"/>
                    <a:pt x="115" y="21"/>
                  </a:cubicBezTo>
                  <a:cubicBezTo>
                    <a:pt x="115" y="21"/>
                    <a:pt x="87" y="0"/>
                    <a:pt x="51" y="11"/>
                  </a:cubicBezTo>
                  <a:cubicBezTo>
                    <a:pt x="15" y="21"/>
                    <a:pt x="0" y="79"/>
                    <a:pt x="28"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şḻíḍé">
              <a:extLst>
                <a:ext uri="{FF2B5EF4-FFF2-40B4-BE49-F238E27FC236}">
                  <a16:creationId xmlns:a16="http://schemas.microsoft.com/office/drawing/2014/main" id="{B38F4FF7-3938-A647-9EA6-8C354FADEF57}"/>
                </a:ext>
              </a:extLst>
            </p:cNvPr>
            <p:cNvSpPr/>
            <p:nvPr/>
          </p:nvSpPr>
          <p:spPr bwMode="auto">
            <a:xfrm>
              <a:off x="5207000" y="4224338"/>
              <a:ext cx="109538" cy="52388"/>
            </a:xfrm>
            <a:custGeom>
              <a:avLst/>
              <a:gdLst>
                <a:gd name="T0" fmla="*/ 3 w 69"/>
                <a:gd name="T1" fmla="*/ 0 h 33"/>
                <a:gd name="T2" fmla="*/ 69 w 69"/>
                <a:gd name="T3" fmla="*/ 21 h 33"/>
                <a:gd name="T4" fmla="*/ 63 w 69"/>
                <a:gd name="T5" fmla="*/ 33 h 33"/>
                <a:gd name="T6" fmla="*/ 0 w 69"/>
                <a:gd name="T7" fmla="*/ 14 h 33"/>
                <a:gd name="T8" fmla="*/ 3 w 69"/>
                <a:gd name="T9" fmla="*/ 0 h 33"/>
              </a:gdLst>
              <a:ahLst/>
              <a:cxnLst>
                <a:cxn ang="0">
                  <a:pos x="T0" y="T1"/>
                </a:cxn>
                <a:cxn ang="0">
                  <a:pos x="T2" y="T3"/>
                </a:cxn>
                <a:cxn ang="0">
                  <a:pos x="T4" y="T5"/>
                </a:cxn>
                <a:cxn ang="0">
                  <a:pos x="T6" y="T7"/>
                </a:cxn>
                <a:cxn ang="0">
                  <a:pos x="T8" y="T9"/>
                </a:cxn>
              </a:cxnLst>
              <a:rect l="0" t="0" r="r" b="b"/>
              <a:pathLst>
                <a:path w="69" h="33">
                  <a:moveTo>
                    <a:pt x="3" y="0"/>
                  </a:moveTo>
                  <a:lnTo>
                    <a:pt x="69" y="21"/>
                  </a:lnTo>
                  <a:lnTo>
                    <a:pt x="63" y="33"/>
                  </a:lnTo>
                  <a:lnTo>
                    <a:pt x="0" y="14"/>
                  </a:lnTo>
                  <a:lnTo>
                    <a:pt x="3" y="0"/>
                  </a:lnTo>
                  <a:close/>
                </a:path>
              </a:pathLst>
            </a:custGeom>
            <a:solidFill>
              <a:srgbClr val="EA6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ŝ1iḍe">
              <a:extLst>
                <a:ext uri="{FF2B5EF4-FFF2-40B4-BE49-F238E27FC236}">
                  <a16:creationId xmlns:a16="http://schemas.microsoft.com/office/drawing/2014/main" id="{865A8F85-8318-1F47-B874-999D02112935}"/>
                </a:ext>
              </a:extLst>
            </p:cNvPr>
            <p:cNvSpPr/>
            <p:nvPr/>
          </p:nvSpPr>
          <p:spPr bwMode="auto">
            <a:xfrm>
              <a:off x="7566025" y="4948238"/>
              <a:ext cx="65088" cy="76200"/>
            </a:xfrm>
            <a:custGeom>
              <a:avLst/>
              <a:gdLst>
                <a:gd name="T0" fmla="*/ 30 w 30"/>
                <a:gd name="T1" fmla="*/ 5 h 36"/>
                <a:gd name="T2" fmla="*/ 26 w 30"/>
                <a:gd name="T3" fmla="*/ 36 h 36"/>
                <a:gd name="T4" fmla="*/ 0 w 30"/>
                <a:gd name="T5" fmla="*/ 34 h 36"/>
                <a:gd name="T6" fmla="*/ 8 w 30"/>
                <a:gd name="T7" fmla="*/ 0 h 36"/>
                <a:gd name="T8" fmla="*/ 30 w 30"/>
                <a:gd name="T9" fmla="*/ 5 h 36"/>
              </a:gdLst>
              <a:ahLst/>
              <a:cxnLst>
                <a:cxn ang="0">
                  <a:pos x="T0" y="T1"/>
                </a:cxn>
                <a:cxn ang="0">
                  <a:pos x="T2" y="T3"/>
                </a:cxn>
                <a:cxn ang="0">
                  <a:pos x="T4" y="T5"/>
                </a:cxn>
                <a:cxn ang="0">
                  <a:pos x="T6" y="T7"/>
                </a:cxn>
                <a:cxn ang="0">
                  <a:pos x="T8" y="T9"/>
                </a:cxn>
              </a:cxnLst>
              <a:rect l="0" t="0" r="r" b="b"/>
              <a:pathLst>
                <a:path w="30" h="36">
                  <a:moveTo>
                    <a:pt x="30" y="5"/>
                  </a:moveTo>
                  <a:cubicBezTo>
                    <a:pt x="26" y="36"/>
                    <a:pt x="26" y="36"/>
                    <a:pt x="26" y="36"/>
                  </a:cubicBezTo>
                  <a:cubicBezTo>
                    <a:pt x="0" y="34"/>
                    <a:pt x="0" y="34"/>
                    <a:pt x="0" y="34"/>
                  </a:cubicBezTo>
                  <a:cubicBezTo>
                    <a:pt x="0" y="34"/>
                    <a:pt x="6" y="1"/>
                    <a:pt x="8" y="0"/>
                  </a:cubicBezTo>
                  <a:cubicBezTo>
                    <a:pt x="10" y="0"/>
                    <a:pt x="30" y="5"/>
                    <a:pt x="30"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ṩḷíḑe">
              <a:extLst>
                <a:ext uri="{FF2B5EF4-FFF2-40B4-BE49-F238E27FC236}">
                  <a16:creationId xmlns:a16="http://schemas.microsoft.com/office/drawing/2014/main" id="{141153CE-D0FF-FA48-A120-31996F014496}"/>
                </a:ext>
              </a:extLst>
            </p:cNvPr>
            <p:cNvSpPr/>
            <p:nvPr/>
          </p:nvSpPr>
          <p:spPr bwMode="auto">
            <a:xfrm>
              <a:off x="7407275" y="4994276"/>
              <a:ext cx="273050" cy="98425"/>
            </a:xfrm>
            <a:custGeom>
              <a:avLst/>
              <a:gdLst>
                <a:gd name="T0" fmla="*/ 109 w 127"/>
                <a:gd name="T1" fmla="*/ 0 h 46"/>
                <a:gd name="T2" fmla="*/ 73 w 127"/>
                <a:gd name="T3" fmla="*/ 3 h 46"/>
                <a:gd name="T4" fmla="*/ 27 w 127"/>
                <a:gd name="T5" fmla="*/ 21 h 46"/>
                <a:gd name="T6" fmla="*/ 12 w 127"/>
                <a:gd name="T7" fmla="*/ 43 h 46"/>
                <a:gd name="T8" fmla="*/ 119 w 127"/>
                <a:gd name="T9" fmla="*/ 39 h 46"/>
                <a:gd name="T10" fmla="*/ 109 w 127"/>
                <a:gd name="T11" fmla="*/ 0 h 46"/>
              </a:gdLst>
              <a:ahLst/>
              <a:cxnLst>
                <a:cxn ang="0">
                  <a:pos x="T0" y="T1"/>
                </a:cxn>
                <a:cxn ang="0">
                  <a:pos x="T2" y="T3"/>
                </a:cxn>
                <a:cxn ang="0">
                  <a:pos x="T4" y="T5"/>
                </a:cxn>
                <a:cxn ang="0">
                  <a:pos x="T6" y="T7"/>
                </a:cxn>
                <a:cxn ang="0">
                  <a:pos x="T8" y="T9"/>
                </a:cxn>
                <a:cxn ang="0">
                  <a:pos x="T10" y="T11"/>
                </a:cxn>
              </a:cxnLst>
              <a:rect l="0" t="0" r="r" b="b"/>
              <a:pathLst>
                <a:path w="127" h="46">
                  <a:moveTo>
                    <a:pt x="109" y="0"/>
                  </a:moveTo>
                  <a:cubicBezTo>
                    <a:pt x="109" y="0"/>
                    <a:pt x="93" y="9"/>
                    <a:pt x="73" y="3"/>
                  </a:cubicBezTo>
                  <a:cubicBezTo>
                    <a:pt x="73" y="3"/>
                    <a:pt x="36" y="19"/>
                    <a:pt x="27" y="21"/>
                  </a:cubicBezTo>
                  <a:cubicBezTo>
                    <a:pt x="18" y="23"/>
                    <a:pt x="0" y="40"/>
                    <a:pt x="12" y="43"/>
                  </a:cubicBezTo>
                  <a:cubicBezTo>
                    <a:pt x="24" y="46"/>
                    <a:pt x="119" y="39"/>
                    <a:pt x="119" y="39"/>
                  </a:cubicBezTo>
                  <a:cubicBezTo>
                    <a:pt x="119" y="39"/>
                    <a:pt x="127" y="19"/>
                    <a:pt x="109"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ṣḷidè">
              <a:extLst>
                <a:ext uri="{FF2B5EF4-FFF2-40B4-BE49-F238E27FC236}">
                  <a16:creationId xmlns:a16="http://schemas.microsoft.com/office/drawing/2014/main" id="{AF70E130-610F-4741-B6A9-957721B9D35C}"/>
                </a:ext>
              </a:extLst>
            </p:cNvPr>
            <p:cNvSpPr/>
            <p:nvPr/>
          </p:nvSpPr>
          <p:spPr bwMode="auto">
            <a:xfrm>
              <a:off x="7421563" y="5046663"/>
              <a:ext cx="247650" cy="46038"/>
            </a:xfrm>
            <a:custGeom>
              <a:avLst/>
              <a:gdLst>
                <a:gd name="T0" fmla="*/ 5 w 115"/>
                <a:gd name="T1" fmla="*/ 11 h 22"/>
                <a:gd name="T2" fmla="*/ 112 w 115"/>
                <a:gd name="T3" fmla="*/ 7 h 22"/>
                <a:gd name="T4" fmla="*/ 114 w 115"/>
                <a:gd name="T5" fmla="*/ 0 h 22"/>
                <a:gd name="T6" fmla="*/ 112 w 115"/>
                <a:gd name="T7" fmla="*/ 15 h 22"/>
                <a:gd name="T8" fmla="*/ 5 w 115"/>
                <a:gd name="T9" fmla="*/ 19 h 22"/>
                <a:gd name="T10" fmla="*/ 3 w 115"/>
                <a:gd name="T11" fmla="*/ 11 h 22"/>
                <a:gd name="T12" fmla="*/ 5 w 115"/>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1"/>
                  </a:moveTo>
                  <a:cubicBezTo>
                    <a:pt x="17" y="14"/>
                    <a:pt x="112" y="7"/>
                    <a:pt x="112" y="7"/>
                  </a:cubicBezTo>
                  <a:cubicBezTo>
                    <a:pt x="112" y="7"/>
                    <a:pt x="113" y="4"/>
                    <a:pt x="114" y="0"/>
                  </a:cubicBezTo>
                  <a:cubicBezTo>
                    <a:pt x="115" y="9"/>
                    <a:pt x="112" y="15"/>
                    <a:pt x="112" y="15"/>
                  </a:cubicBezTo>
                  <a:cubicBezTo>
                    <a:pt x="112" y="15"/>
                    <a:pt x="17" y="22"/>
                    <a:pt x="5" y="19"/>
                  </a:cubicBezTo>
                  <a:cubicBezTo>
                    <a:pt x="0" y="18"/>
                    <a:pt x="0" y="14"/>
                    <a:pt x="3" y="11"/>
                  </a:cubicBezTo>
                  <a:cubicBezTo>
                    <a:pt x="3" y="11"/>
                    <a:pt x="4" y="11"/>
                    <a:pt x="5" y="11"/>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ṩḻîḍé">
              <a:extLst>
                <a:ext uri="{FF2B5EF4-FFF2-40B4-BE49-F238E27FC236}">
                  <a16:creationId xmlns:a16="http://schemas.microsoft.com/office/drawing/2014/main" id="{9474EFB7-6263-2F4A-B16D-409F100EC177}"/>
                </a:ext>
              </a:extLst>
            </p:cNvPr>
            <p:cNvSpPr/>
            <p:nvPr/>
          </p:nvSpPr>
          <p:spPr bwMode="auto">
            <a:xfrm>
              <a:off x="7529513" y="5003801"/>
              <a:ext cx="30163" cy="39688"/>
            </a:xfrm>
            <a:custGeom>
              <a:avLst/>
              <a:gdLst>
                <a:gd name="T0" fmla="*/ 5 w 14"/>
                <a:gd name="T1" fmla="*/ 4 h 19"/>
                <a:gd name="T2" fmla="*/ 11 w 14"/>
                <a:gd name="T3" fmla="*/ 18 h 19"/>
                <a:gd name="T4" fmla="*/ 0 w 14"/>
                <a:gd name="T5" fmla="*/ 6 h 19"/>
                <a:gd name="T6" fmla="*/ 5 w 14"/>
                <a:gd name="T7" fmla="*/ 4 h 19"/>
              </a:gdLst>
              <a:ahLst/>
              <a:cxnLst>
                <a:cxn ang="0">
                  <a:pos x="T0" y="T1"/>
                </a:cxn>
                <a:cxn ang="0">
                  <a:pos x="T2" y="T3"/>
                </a:cxn>
                <a:cxn ang="0">
                  <a:pos x="T4" y="T5"/>
                </a:cxn>
                <a:cxn ang="0">
                  <a:pos x="T6" y="T7"/>
                </a:cxn>
              </a:cxnLst>
              <a:rect l="0" t="0" r="r" b="b"/>
              <a:pathLst>
                <a:path w="14" h="19">
                  <a:moveTo>
                    <a:pt x="5" y="4"/>
                  </a:moveTo>
                  <a:cubicBezTo>
                    <a:pt x="5" y="4"/>
                    <a:pt x="14" y="16"/>
                    <a:pt x="11" y="18"/>
                  </a:cubicBezTo>
                  <a:cubicBezTo>
                    <a:pt x="8" y="19"/>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ḻíḋê">
              <a:extLst>
                <a:ext uri="{FF2B5EF4-FFF2-40B4-BE49-F238E27FC236}">
                  <a16:creationId xmlns:a16="http://schemas.microsoft.com/office/drawing/2014/main" id="{6CF4D377-4122-8743-93FA-A783FEBC0104}"/>
                </a:ext>
              </a:extLst>
            </p:cNvPr>
            <p:cNvSpPr/>
            <p:nvPr/>
          </p:nvSpPr>
          <p:spPr bwMode="auto">
            <a:xfrm>
              <a:off x="7505700" y="5011738"/>
              <a:ext cx="30163" cy="41275"/>
            </a:xfrm>
            <a:custGeom>
              <a:avLst/>
              <a:gdLst>
                <a:gd name="T0" fmla="*/ 4 w 14"/>
                <a:gd name="T1" fmla="*/ 4 h 19"/>
                <a:gd name="T2" fmla="*/ 10 w 14"/>
                <a:gd name="T3" fmla="*/ 18 h 19"/>
                <a:gd name="T4" fmla="*/ 0 w 14"/>
                <a:gd name="T5" fmla="*/ 6 h 19"/>
                <a:gd name="T6" fmla="*/ 4 w 14"/>
                <a:gd name="T7" fmla="*/ 4 h 19"/>
              </a:gdLst>
              <a:ahLst/>
              <a:cxnLst>
                <a:cxn ang="0">
                  <a:pos x="T0" y="T1"/>
                </a:cxn>
                <a:cxn ang="0">
                  <a:pos x="T2" y="T3"/>
                </a:cxn>
                <a:cxn ang="0">
                  <a:pos x="T4" y="T5"/>
                </a:cxn>
                <a:cxn ang="0">
                  <a:pos x="T6" y="T7"/>
                </a:cxn>
              </a:cxnLst>
              <a:rect l="0" t="0" r="r" b="b"/>
              <a:pathLst>
                <a:path w="14" h="19">
                  <a:moveTo>
                    <a:pt x="4" y="4"/>
                  </a:moveTo>
                  <a:cubicBezTo>
                    <a:pt x="4" y="4"/>
                    <a:pt x="14" y="17"/>
                    <a:pt x="10" y="18"/>
                  </a:cubicBezTo>
                  <a:cubicBezTo>
                    <a:pt x="7" y="19"/>
                    <a:pt x="0" y="6"/>
                    <a:pt x="0" y="6"/>
                  </a:cubicBezTo>
                  <a:cubicBezTo>
                    <a:pt x="0" y="6"/>
                    <a:pt x="2"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śľîḍé">
              <a:extLst>
                <a:ext uri="{FF2B5EF4-FFF2-40B4-BE49-F238E27FC236}">
                  <a16:creationId xmlns:a16="http://schemas.microsoft.com/office/drawing/2014/main" id="{1CFEE37C-11F9-CC49-B384-E3A8646FE0C3}"/>
                </a:ext>
              </a:extLst>
            </p:cNvPr>
            <p:cNvSpPr/>
            <p:nvPr/>
          </p:nvSpPr>
          <p:spPr bwMode="auto">
            <a:xfrm>
              <a:off x="7481888" y="5022851"/>
              <a:ext cx="28575" cy="42863"/>
            </a:xfrm>
            <a:custGeom>
              <a:avLst/>
              <a:gdLst>
                <a:gd name="T0" fmla="*/ 4 w 13"/>
                <a:gd name="T1" fmla="*/ 4 h 20"/>
                <a:gd name="T2" fmla="*/ 10 w 13"/>
                <a:gd name="T3" fmla="*/ 18 h 20"/>
                <a:gd name="T4" fmla="*/ 0 w 13"/>
                <a:gd name="T5" fmla="*/ 6 h 20"/>
                <a:gd name="T6" fmla="*/ 4 w 13"/>
                <a:gd name="T7" fmla="*/ 4 h 20"/>
              </a:gdLst>
              <a:ahLst/>
              <a:cxnLst>
                <a:cxn ang="0">
                  <a:pos x="T0" y="T1"/>
                </a:cxn>
                <a:cxn ang="0">
                  <a:pos x="T2" y="T3"/>
                </a:cxn>
                <a:cxn ang="0">
                  <a:pos x="T4" y="T5"/>
                </a:cxn>
                <a:cxn ang="0">
                  <a:pos x="T6" y="T7"/>
                </a:cxn>
              </a:cxnLst>
              <a:rect l="0" t="0" r="r" b="b"/>
              <a:pathLst>
                <a:path w="13" h="20">
                  <a:moveTo>
                    <a:pt x="4" y="4"/>
                  </a:moveTo>
                  <a:cubicBezTo>
                    <a:pt x="4" y="4"/>
                    <a:pt x="13" y="17"/>
                    <a:pt x="10" y="18"/>
                  </a:cubicBezTo>
                  <a:cubicBezTo>
                    <a:pt x="7" y="20"/>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ṩľíḋê">
              <a:extLst>
                <a:ext uri="{FF2B5EF4-FFF2-40B4-BE49-F238E27FC236}">
                  <a16:creationId xmlns:a16="http://schemas.microsoft.com/office/drawing/2014/main" id="{8D9698D6-46E3-5842-9A43-59C1CBBFDB85}"/>
                </a:ext>
              </a:extLst>
            </p:cNvPr>
            <p:cNvSpPr/>
            <p:nvPr/>
          </p:nvSpPr>
          <p:spPr bwMode="auto">
            <a:xfrm>
              <a:off x="7429500" y="4214813"/>
              <a:ext cx="241300" cy="771525"/>
            </a:xfrm>
            <a:custGeom>
              <a:avLst/>
              <a:gdLst>
                <a:gd name="T0" fmla="*/ 51 w 113"/>
                <a:gd name="T1" fmla="*/ 20 h 360"/>
                <a:gd name="T2" fmla="*/ 70 w 113"/>
                <a:gd name="T3" fmla="*/ 202 h 360"/>
                <a:gd name="T4" fmla="*/ 107 w 113"/>
                <a:gd name="T5" fmla="*/ 351 h 360"/>
                <a:gd name="T6" fmla="*/ 53 w 113"/>
                <a:gd name="T7" fmla="*/ 359 h 360"/>
                <a:gd name="T8" fmla="*/ 1 w 113"/>
                <a:gd name="T9" fmla="*/ 190 h 360"/>
                <a:gd name="T10" fmla="*/ 9 w 113"/>
                <a:gd name="T11" fmla="*/ 2 h 360"/>
                <a:gd name="T12" fmla="*/ 51 w 113"/>
                <a:gd name="T13" fmla="*/ 20 h 360"/>
              </a:gdLst>
              <a:ahLst/>
              <a:cxnLst>
                <a:cxn ang="0">
                  <a:pos x="T0" y="T1"/>
                </a:cxn>
                <a:cxn ang="0">
                  <a:pos x="T2" y="T3"/>
                </a:cxn>
                <a:cxn ang="0">
                  <a:pos x="T4" y="T5"/>
                </a:cxn>
                <a:cxn ang="0">
                  <a:pos x="T6" y="T7"/>
                </a:cxn>
                <a:cxn ang="0">
                  <a:pos x="T8" y="T9"/>
                </a:cxn>
                <a:cxn ang="0">
                  <a:pos x="T10" y="T11"/>
                </a:cxn>
                <a:cxn ang="0">
                  <a:pos x="T12" y="T13"/>
                </a:cxn>
              </a:cxnLst>
              <a:rect l="0" t="0" r="r" b="b"/>
              <a:pathLst>
                <a:path w="113" h="360">
                  <a:moveTo>
                    <a:pt x="51" y="20"/>
                  </a:moveTo>
                  <a:cubicBezTo>
                    <a:pt x="51" y="20"/>
                    <a:pt x="69" y="175"/>
                    <a:pt x="70" y="202"/>
                  </a:cubicBezTo>
                  <a:cubicBezTo>
                    <a:pt x="71" y="230"/>
                    <a:pt x="113" y="342"/>
                    <a:pt x="107" y="351"/>
                  </a:cubicBezTo>
                  <a:cubicBezTo>
                    <a:pt x="101" y="360"/>
                    <a:pt x="53" y="359"/>
                    <a:pt x="53" y="359"/>
                  </a:cubicBezTo>
                  <a:cubicBezTo>
                    <a:pt x="53" y="359"/>
                    <a:pt x="0" y="208"/>
                    <a:pt x="1" y="190"/>
                  </a:cubicBezTo>
                  <a:cubicBezTo>
                    <a:pt x="3" y="171"/>
                    <a:pt x="4" y="0"/>
                    <a:pt x="9" y="2"/>
                  </a:cubicBezTo>
                  <a:cubicBezTo>
                    <a:pt x="15" y="3"/>
                    <a:pt x="51" y="20"/>
                    <a:pt x="51" y="20"/>
                  </a:cubicBezTo>
                  <a:close/>
                </a:path>
              </a:pathLst>
            </a:custGeom>
            <a:solidFill>
              <a:srgbClr val="DEB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ś1íďe">
              <a:extLst>
                <a:ext uri="{FF2B5EF4-FFF2-40B4-BE49-F238E27FC236}">
                  <a16:creationId xmlns:a16="http://schemas.microsoft.com/office/drawing/2014/main" id="{8E5C861F-2F09-5249-88D6-803F499B4307}"/>
                </a:ext>
              </a:extLst>
            </p:cNvPr>
            <p:cNvSpPr/>
            <p:nvPr/>
          </p:nvSpPr>
          <p:spPr bwMode="auto">
            <a:xfrm>
              <a:off x="6740525" y="3667126"/>
              <a:ext cx="163513" cy="230188"/>
            </a:xfrm>
            <a:custGeom>
              <a:avLst/>
              <a:gdLst>
                <a:gd name="T0" fmla="*/ 103 w 103"/>
                <a:gd name="T1" fmla="*/ 132 h 145"/>
                <a:gd name="T2" fmla="*/ 80 w 103"/>
                <a:gd name="T3" fmla="*/ 145 h 145"/>
                <a:gd name="T4" fmla="*/ 0 w 103"/>
                <a:gd name="T5" fmla="*/ 13 h 145"/>
                <a:gd name="T6" fmla="*/ 22 w 103"/>
                <a:gd name="T7" fmla="*/ 0 h 145"/>
                <a:gd name="T8" fmla="*/ 103 w 103"/>
                <a:gd name="T9" fmla="*/ 132 h 145"/>
              </a:gdLst>
              <a:ahLst/>
              <a:cxnLst>
                <a:cxn ang="0">
                  <a:pos x="T0" y="T1"/>
                </a:cxn>
                <a:cxn ang="0">
                  <a:pos x="T2" y="T3"/>
                </a:cxn>
                <a:cxn ang="0">
                  <a:pos x="T4" y="T5"/>
                </a:cxn>
                <a:cxn ang="0">
                  <a:pos x="T6" y="T7"/>
                </a:cxn>
                <a:cxn ang="0">
                  <a:pos x="T8" y="T9"/>
                </a:cxn>
              </a:cxnLst>
              <a:rect l="0" t="0" r="r" b="b"/>
              <a:pathLst>
                <a:path w="103" h="145">
                  <a:moveTo>
                    <a:pt x="103" y="132"/>
                  </a:moveTo>
                  <a:lnTo>
                    <a:pt x="80" y="145"/>
                  </a:lnTo>
                  <a:lnTo>
                    <a:pt x="0" y="13"/>
                  </a:lnTo>
                  <a:lnTo>
                    <a:pt x="22" y="0"/>
                  </a:lnTo>
                  <a:lnTo>
                    <a:pt x="103" y="132"/>
                  </a:ln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ṡḻîḑê">
              <a:extLst>
                <a:ext uri="{FF2B5EF4-FFF2-40B4-BE49-F238E27FC236}">
                  <a16:creationId xmlns:a16="http://schemas.microsoft.com/office/drawing/2014/main" id="{937CDE96-9006-4B40-A67A-5FD098811DE4}"/>
                </a:ext>
              </a:extLst>
            </p:cNvPr>
            <p:cNvSpPr/>
            <p:nvPr/>
          </p:nvSpPr>
          <p:spPr bwMode="auto">
            <a:xfrm>
              <a:off x="6699250" y="3614738"/>
              <a:ext cx="103188" cy="101600"/>
            </a:xfrm>
            <a:custGeom>
              <a:avLst/>
              <a:gdLst>
                <a:gd name="T0" fmla="*/ 26 w 48"/>
                <a:gd name="T1" fmla="*/ 0 h 47"/>
                <a:gd name="T2" fmla="*/ 34 w 48"/>
                <a:gd name="T3" fmla="*/ 13 h 47"/>
                <a:gd name="T4" fmla="*/ 26 w 48"/>
                <a:gd name="T5" fmla="*/ 28 h 47"/>
                <a:gd name="T6" fmla="*/ 10 w 48"/>
                <a:gd name="T7" fmla="*/ 28 h 47"/>
                <a:gd name="T8" fmla="*/ 2 w 48"/>
                <a:gd name="T9" fmla="*/ 15 h 47"/>
                <a:gd name="T10" fmla="*/ 4 w 48"/>
                <a:gd name="T11" fmla="*/ 34 h 47"/>
                <a:gd name="T12" fmla="*/ 34 w 48"/>
                <a:gd name="T13" fmla="*/ 41 h 47"/>
                <a:gd name="T14" fmla="*/ 42 w 48"/>
                <a:gd name="T15" fmla="*/ 11 h 47"/>
                <a:gd name="T16" fmla="*/ 26 w 4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6" y="0"/>
                  </a:moveTo>
                  <a:cubicBezTo>
                    <a:pt x="34" y="13"/>
                    <a:pt x="34" y="13"/>
                    <a:pt x="34" y="13"/>
                  </a:cubicBezTo>
                  <a:cubicBezTo>
                    <a:pt x="26" y="28"/>
                    <a:pt x="26" y="28"/>
                    <a:pt x="26" y="28"/>
                  </a:cubicBezTo>
                  <a:cubicBezTo>
                    <a:pt x="10" y="28"/>
                    <a:pt x="10" y="28"/>
                    <a:pt x="10" y="28"/>
                  </a:cubicBezTo>
                  <a:cubicBezTo>
                    <a:pt x="2" y="15"/>
                    <a:pt x="2" y="15"/>
                    <a:pt x="2" y="15"/>
                  </a:cubicBezTo>
                  <a:cubicBezTo>
                    <a:pt x="0" y="21"/>
                    <a:pt x="1" y="28"/>
                    <a:pt x="4" y="34"/>
                  </a:cubicBezTo>
                  <a:cubicBezTo>
                    <a:pt x="10" y="44"/>
                    <a:pt x="24" y="47"/>
                    <a:pt x="34" y="41"/>
                  </a:cubicBezTo>
                  <a:cubicBezTo>
                    <a:pt x="45" y="35"/>
                    <a:pt x="48" y="21"/>
                    <a:pt x="42" y="11"/>
                  </a:cubicBezTo>
                  <a:cubicBezTo>
                    <a:pt x="38" y="5"/>
                    <a:pt x="33" y="1"/>
                    <a:pt x="26" y="0"/>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ľîḑe">
              <a:extLst>
                <a:ext uri="{FF2B5EF4-FFF2-40B4-BE49-F238E27FC236}">
                  <a16:creationId xmlns:a16="http://schemas.microsoft.com/office/drawing/2014/main" id="{B5CC1638-958A-7348-9898-A1B9C8074AD6}"/>
                </a:ext>
              </a:extLst>
            </p:cNvPr>
            <p:cNvSpPr/>
            <p:nvPr/>
          </p:nvSpPr>
          <p:spPr bwMode="auto">
            <a:xfrm>
              <a:off x="6845300" y="3854451"/>
              <a:ext cx="103188" cy="101600"/>
            </a:xfrm>
            <a:custGeom>
              <a:avLst/>
              <a:gdLst>
                <a:gd name="T0" fmla="*/ 22 w 48"/>
                <a:gd name="T1" fmla="*/ 47 h 47"/>
                <a:gd name="T2" fmla="*/ 14 w 48"/>
                <a:gd name="T3" fmla="*/ 34 h 47"/>
                <a:gd name="T4" fmla="*/ 21 w 48"/>
                <a:gd name="T5" fmla="*/ 19 h 47"/>
                <a:gd name="T6" fmla="*/ 38 w 48"/>
                <a:gd name="T7" fmla="*/ 19 h 47"/>
                <a:gd name="T8" fmla="*/ 46 w 48"/>
                <a:gd name="T9" fmla="*/ 32 h 47"/>
                <a:gd name="T10" fmla="*/ 44 w 48"/>
                <a:gd name="T11" fmla="*/ 13 h 47"/>
                <a:gd name="T12" fmla="*/ 13 w 48"/>
                <a:gd name="T13" fmla="*/ 6 h 47"/>
                <a:gd name="T14" fmla="*/ 6 w 48"/>
                <a:gd name="T15" fmla="*/ 36 h 47"/>
                <a:gd name="T16" fmla="*/ 22 w 48"/>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2" y="47"/>
                  </a:moveTo>
                  <a:cubicBezTo>
                    <a:pt x="14" y="34"/>
                    <a:pt x="14" y="34"/>
                    <a:pt x="14" y="34"/>
                  </a:cubicBezTo>
                  <a:cubicBezTo>
                    <a:pt x="21" y="19"/>
                    <a:pt x="21" y="19"/>
                    <a:pt x="21" y="19"/>
                  </a:cubicBezTo>
                  <a:cubicBezTo>
                    <a:pt x="38" y="19"/>
                    <a:pt x="38" y="19"/>
                    <a:pt x="38" y="19"/>
                  </a:cubicBezTo>
                  <a:cubicBezTo>
                    <a:pt x="46" y="32"/>
                    <a:pt x="46" y="32"/>
                    <a:pt x="46" y="32"/>
                  </a:cubicBezTo>
                  <a:cubicBezTo>
                    <a:pt x="48" y="26"/>
                    <a:pt x="47" y="19"/>
                    <a:pt x="44" y="13"/>
                  </a:cubicBezTo>
                  <a:cubicBezTo>
                    <a:pt x="37" y="3"/>
                    <a:pt x="24" y="0"/>
                    <a:pt x="13" y="6"/>
                  </a:cubicBezTo>
                  <a:cubicBezTo>
                    <a:pt x="3" y="12"/>
                    <a:pt x="0" y="26"/>
                    <a:pt x="6" y="36"/>
                  </a:cubicBezTo>
                  <a:cubicBezTo>
                    <a:pt x="9" y="42"/>
                    <a:pt x="15" y="46"/>
                    <a:pt x="22" y="47"/>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ŝlïdè">
              <a:extLst>
                <a:ext uri="{FF2B5EF4-FFF2-40B4-BE49-F238E27FC236}">
                  <a16:creationId xmlns:a16="http://schemas.microsoft.com/office/drawing/2014/main" id="{9FCCC7BE-36D9-4A48-9C65-B0AFD9271868}"/>
                </a:ext>
              </a:extLst>
            </p:cNvPr>
            <p:cNvSpPr/>
            <p:nvPr/>
          </p:nvSpPr>
          <p:spPr bwMode="auto">
            <a:xfrm>
              <a:off x="6778625" y="3724276"/>
              <a:ext cx="176213" cy="127000"/>
            </a:xfrm>
            <a:custGeom>
              <a:avLst/>
              <a:gdLst>
                <a:gd name="T0" fmla="*/ 66 w 82"/>
                <a:gd name="T1" fmla="*/ 34 h 59"/>
                <a:gd name="T2" fmla="*/ 51 w 82"/>
                <a:gd name="T3" fmla="*/ 20 h 59"/>
                <a:gd name="T4" fmla="*/ 42 w 82"/>
                <a:gd name="T5" fmla="*/ 1 h 59"/>
                <a:gd name="T6" fmla="*/ 18 w 82"/>
                <a:gd name="T7" fmla="*/ 5 h 59"/>
                <a:gd name="T8" fmla="*/ 18 w 82"/>
                <a:gd name="T9" fmla="*/ 11 h 59"/>
                <a:gd name="T10" fmla="*/ 1 w 82"/>
                <a:gd name="T11" fmla="*/ 26 h 59"/>
                <a:gd name="T12" fmla="*/ 7 w 82"/>
                <a:gd name="T13" fmla="*/ 34 h 59"/>
                <a:gd name="T14" fmla="*/ 15 w 82"/>
                <a:gd name="T15" fmla="*/ 46 h 59"/>
                <a:gd name="T16" fmla="*/ 22 w 82"/>
                <a:gd name="T17" fmla="*/ 53 h 59"/>
                <a:gd name="T18" fmla="*/ 40 w 82"/>
                <a:gd name="T19" fmla="*/ 51 h 59"/>
                <a:gd name="T20" fmla="*/ 65 w 82"/>
                <a:gd name="T21" fmla="*/ 59 h 59"/>
                <a:gd name="T22" fmla="*/ 66 w 82"/>
                <a:gd name="T23"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9">
                  <a:moveTo>
                    <a:pt x="66" y="34"/>
                  </a:moveTo>
                  <a:cubicBezTo>
                    <a:pt x="66" y="34"/>
                    <a:pt x="53" y="23"/>
                    <a:pt x="51" y="20"/>
                  </a:cubicBezTo>
                  <a:cubicBezTo>
                    <a:pt x="50" y="18"/>
                    <a:pt x="47" y="3"/>
                    <a:pt x="42" y="1"/>
                  </a:cubicBezTo>
                  <a:cubicBezTo>
                    <a:pt x="37" y="0"/>
                    <a:pt x="22" y="1"/>
                    <a:pt x="18" y="5"/>
                  </a:cubicBezTo>
                  <a:cubicBezTo>
                    <a:pt x="18" y="11"/>
                    <a:pt x="18" y="11"/>
                    <a:pt x="18" y="11"/>
                  </a:cubicBezTo>
                  <a:cubicBezTo>
                    <a:pt x="18" y="11"/>
                    <a:pt x="0" y="21"/>
                    <a:pt x="1" y="26"/>
                  </a:cubicBezTo>
                  <a:cubicBezTo>
                    <a:pt x="2" y="31"/>
                    <a:pt x="7" y="34"/>
                    <a:pt x="7" y="34"/>
                  </a:cubicBezTo>
                  <a:cubicBezTo>
                    <a:pt x="7" y="34"/>
                    <a:pt x="10" y="43"/>
                    <a:pt x="15" y="46"/>
                  </a:cubicBezTo>
                  <a:cubicBezTo>
                    <a:pt x="15" y="46"/>
                    <a:pt x="17" y="52"/>
                    <a:pt x="22" y="53"/>
                  </a:cubicBezTo>
                  <a:cubicBezTo>
                    <a:pt x="26" y="55"/>
                    <a:pt x="40" y="51"/>
                    <a:pt x="40" y="51"/>
                  </a:cubicBezTo>
                  <a:cubicBezTo>
                    <a:pt x="65" y="59"/>
                    <a:pt x="65" y="59"/>
                    <a:pt x="65" y="59"/>
                  </a:cubicBezTo>
                  <a:cubicBezTo>
                    <a:pt x="65" y="59"/>
                    <a:pt x="82" y="47"/>
                    <a:pt x="66" y="3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lidé">
              <a:extLst>
                <a:ext uri="{FF2B5EF4-FFF2-40B4-BE49-F238E27FC236}">
                  <a16:creationId xmlns:a16="http://schemas.microsoft.com/office/drawing/2014/main" id="{74EFB83B-45EF-5842-A14D-65B3FB7203D1}"/>
                </a:ext>
              </a:extLst>
            </p:cNvPr>
            <p:cNvSpPr/>
            <p:nvPr/>
          </p:nvSpPr>
          <p:spPr bwMode="auto">
            <a:xfrm>
              <a:off x="7342188" y="3568701"/>
              <a:ext cx="146050" cy="180975"/>
            </a:xfrm>
            <a:custGeom>
              <a:avLst/>
              <a:gdLst>
                <a:gd name="T0" fmla="*/ 68 w 68"/>
                <a:gd name="T1" fmla="*/ 43 h 85"/>
                <a:gd name="T2" fmla="*/ 51 w 68"/>
                <a:gd name="T3" fmla="*/ 29 h 85"/>
                <a:gd name="T4" fmla="*/ 53 w 68"/>
                <a:gd name="T5" fmla="*/ 0 h 85"/>
                <a:gd name="T6" fmla="*/ 1 w 68"/>
                <a:gd name="T7" fmla="*/ 19 h 85"/>
                <a:gd name="T8" fmla="*/ 4 w 68"/>
                <a:gd name="T9" fmla="*/ 63 h 85"/>
                <a:gd name="T10" fmla="*/ 68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68" y="43"/>
                  </a:moveTo>
                  <a:cubicBezTo>
                    <a:pt x="68" y="43"/>
                    <a:pt x="55" y="35"/>
                    <a:pt x="51" y="29"/>
                  </a:cubicBezTo>
                  <a:cubicBezTo>
                    <a:pt x="49" y="23"/>
                    <a:pt x="53" y="0"/>
                    <a:pt x="53" y="0"/>
                  </a:cubicBezTo>
                  <a:cubicBezTo>
                    <a:pt x="53" y="0"/>
                    <a:pt x="23" y="5"/>
                    <a:pt x="1" y="19"/>
                  </a:cubicBezTo>
                  <a:cubicBezTo>
                    <a:pt x="1" y="19"/>
                    <a:pt x="8" y="41"/>
                    <a:pt x="4" y="63"/>
                  </a:cubicBezTo>
                  <a:cubicBezTo>
                    <a:pt x="0" y="85"/>
                    <a:pt x="67" y="65"/>
                    <a:pt x="68"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ṩlide">
              <a:extLst>
                <a:ext uri="{FF2B5EF4-FFF2-40B4-BE49-F238E27FC236}">
                  <a16:creationId xmlns:a16="http://schemas.microsoft.com/office/drawing/2014/main" id="{BCA30070-AD26-FD4E-82E0-E6080507095C}"/>
                </a:ext>
              </a:extLst>
            </p:cNvPr>
            <p:cNvSpPr/>
            <p:nvPr/>
          </p:nvSpPr>
          <p:spPr bwMode="auto">
            <a:xfrm>
              <a:off x="7243763" y="3357563"/>
              <a:ext cx="236538" cy="277813"/>
            </a:xfrm>
            <a:custGeom>
              <a:avLst/>
              <a:gdLst>
                <a:gd name="T0" fmla="*/ 13 w 110"/>
                <a:gd name="T1" fmla="*/ 29 h 129"/>
                <a:gd name="T2" fmla="*/ 10 w 110"/>
                <a:gd name="T3" fmla="*/ 52 h 129"/>
                <a:gd name="T4" fmla="*/ 3 w 110"/>
                <a:gd name="T5" fmla="*/ 83 h 129"/>
                <a:gd name="T6" fmla="*/ 13 w 110"/>
                <a:gd name="T7" fmla="*/ 92 h 129"/>
                <a:gd name="T8" fmla="*/ 20 w 110"/>
                <a:gd name="T9" fmla="*/ 125 h 129"/>
                <a:gd name="T10" fmla="*/ 80 w 110"/>
                <a:gd name="T11" fmla="*/ 112 h 129"/>
                <a:gd name="T12" fmla="*/ 110 w 110"/>
                <a:gd name="T13" fmla="*/ 77 h 129"/>
                <a:gd name="T14" fmla="*/ 75 w 110"/>
                <a:gd name="T15" fmla="*/ 6 h 129"/>
                <a:gd name="T16" fmla="*/ 13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13" y="29"/>
                  </a:moveTo>
                  <a:cubicBezTo>
                    <a:pt x="13" y="29"/>
                    <a:pt x="6" y="41"/>
                    <a:pt x="10" y="52"/>
                  </a:cubicBezTo>
                  <a:cubicBezTo>
                    <a:pt x="14" y="63"/>
                    <a:pt x="6" y="78"/>
                    <a:pt x="3" y="83"/>
                  </a:cubicBezTo>
                  <a:cubicBezTo>
                    <a:pt x="0" y="88"/>
                    <a:pt x="13" y="92"/>
                    <a:pt x="13" y="92"/>
                  </a:cubicBezTo>
                  <a:cubicBezTo>
                    <a:pt x="13" y="92"/>
                    <a:pt x="10" y="121"/>
                    <a:pt x="20" y="125"/>
                  </a:cubicBezTo>
                  <a:cubicBezTo>
                    <a:pt x="31" y="129"/>
                    <a:pt x="80" y="112"/>
                    <a:pt x="80" y="112"/>
                  </a:cubicBezTo>
                  <a:cubicBezTo>
                    <a:pt x="80" y="112"/>
                    <a:pt x="109" y="113"/>
                    <a:pt x="110" y="77"/>
                  </a:cubicBezTo>
                  <a:cubicBezTo>
                    <a:pt x="110" y="42"/>
                    <a:pt x="98" y="11"/>
                    <a:pt x="75" y="6"/>
                  </a:cubicBezTo>
                  <a:cubicBezTo>
                    <a:pt x="52" y="0"/>
                    <a:pt x="20" y="6"/>
                    <a:pt x="13"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ślïḋê">
              <a:extLst>
                <a:ext uri="{FF2B5EF4-FFF2-40B4-BE49-F238E27FC236}">
                  <a16:creationId xmlns:a16="http://schemas.microsoft.com/office/drawing/2014/main" id="{AE29B6D7-D821-E747-BFD2-08D22BFE453C}"/>
                </a:ext>
              </a:extLst>
            </p:cNvPr>
            <p:cNvSpPr/>
            <p:nvPr/>
          </p:nvSpPr>
          <p:spPr bwMode="auto">
            <a:xfrm>
              <a:off x="7345363" y="3433763"/>
              <a:ext cx="163513" cy="166688"/>
            </a:xfrm>
            <a:custGeom>
              <a:avLst/>
              <a:gdLst>
                <a:gd name="T0" fmla="*/ 0 w 76"/>
                <a:gd name="T1" fmla="*/ 13 h 78"/>
                <a:gd name="T2" fmla="*/ 4 w 76"/>
                <a:gd name="T3" fmla="*/ 34 h 78"/>
                <a:gd name="T4" fmla="*/ 13 w 76"/>
                <a:gd name="T5" fmla="*/ 34 h 78"/>
                <a:gd name="T6" fmla="*/ 17 w 76"/>
                <a:gd name="T7" fmla="*/ 18 h 78"/>
                <a:gd name="T8" fmla="*/ 29 w 76"/>
                <a:gd name="T9" fmla="*/ 44 h 78"/>
                <a:gd name="T10" fmla="*/ 29 w 76"/>
                <a:gd name="T11" fmla="*/ 59 h 78"/>
                <a:gd name="T12" fmla="*/ 64 w 76"/>
                <a:gd name="T13" fmla="*/ 71 h 78"/>
                <a:gd name="T14" fmla="*/ 69 w 76"/>
                <a:gd name="T15" fmla="*/ 25 h 78"/>
                <a:gd name="T16" fmla="*/ 0 w 76"/>
                <a:gd name="T17"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8">
                  <a:moveTo>
                    <a:pt x="0" y="13"/>
                  </a:moveTo>
                  <a:cubicBezTo>
                    <a:pt x="0" y="13"/>
                    <a:pt x="0" y="32"/>
                    <a:pt x="4" y="34"/>
                  </a:cubicBezTo>
                  <a:cubicBezTo>
                    <a:pt x="8" y="36"/>
                    <a:pt x="13" y="34"/>
                    <a:pt x="13" y="34"/>
                  </a:cubicBezTo>
                  <a:cubicBezTo>
                    <a:pt x="13" y="34"/>
                    <a:pt x="12" y="20"/>
                    <a:pt x="17" y="18"/>
                  </a:cubicBezTo>
                  <a:cubicBezTo>
                    <a:pt x="21" y="16"/>
                    <a:pt x="45" y="23"/>
                    <a:pt x="29" y="44"/>
                  </a:cubicBezTo>
                  <a:cubicBezTo>
                    <a:pt x="29" y="44"/>
                    <a:pt x="26" y="53"/>
                    <a:pt x="29" y="59"/>
                  </a:cubicBezTo>
                  <a:cubicBezTo>
                    <a:pt x="33" y="65"/>
                    <a:pt x="58" y="78"/>
                    <a:pt x="64" y="71"/>
                  </a:cubicBezTo>
                  <a:cubicBezTo>
                    <a:pt x="71" y="64"/>
                    <a:pt x="76" y="36"/>
                    <a:pt x="69" y="25"/>
                  </a:cubicBezTo>
                  <a:cubicBezTo>
                    <a:pt x="63" y="13"/>
                    <a:pt x="14" y="0"/>
                    <a:pt x="0" y="13"/>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ŝḷíďè">
              <a:extLst>
                <a:ext uri="{FF2B5EF4-FFF2-40B4-BE49-F238E27FC236}">
                  <a16:creationId xmlns:a16="http://schemas.microsoft.com/office/drawing/2014/main" id="{C4990742-16FD-2F4B-AC58-449A1CCA4ECC}"/>
                </a:ext>
              </a:extLst>
            </p:cNvPr>
            <p:cNvSpPr/>
            <p:nvPr/>
          </p:nvSpPr>
          <p:spPr bwMode="auto">
            <a:xfrm>
              <a:off x="7205663" y="3302001"/>
              <a:ext cx="347663" cy="223838"/>
            </a:xfrm>
            <a:custGeom>
              <a:avLst/>
              <a:gdLst>
                <a:gd name="T0" fmla="*/ 134 w 162"/>
                <a:gd name="T1" fmla="*/ 104 h 104"/>
                <a:gd name="T2" fmla="*/ 0 w 162"/>
                <a:gd name="T3" fmla="*/ 55 h 104"/>
                <a:gd name="T4" fmla="*/ 18 w 162"/>
                <a:gd name="T5" fmla="*/ 50 h 104"/>
                <a:gd name="T6" fmla="*/ 36 w 162"/>
                <a:gd name="T7" fmla="*/ 21 h 104"/>
                <a:gd name="T8" fmla="*/ 47 w 162"/>
                <a:gd name="T9" fmla="*/ 21 h 104"/>
                <a:gd name="T10" fmla="*/ 111 w 162"/>
                <a:gd name="T11" fmla="*/ 10 h 104"/>
                <a:gd name="T12" fmla="*/ 134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134" y="104"/>
                  </a:moveTo>
                  <a:cubicBezTo>
                    <a:pt x="0" y="55"/>
                    <a:pt x="0" y="55"/>
                    <a:pt x="0" y="55"/>
                  </a:cubicBezTo>
                  <a:cubicBezTo>
                    <a:pt x="18" y="50"/>
                    <a:pt x="18" y="50"/>
                    <a:pt x="18" y="50"/>
                  </a:cubicBezTo>
                  <a:cubicBezTo>
                    <a:pt x="18" y="50"/>
                    <a:pt x="32" y="22"/>
                    <a:pt x="36" y="21"/>
                  </a:cubicBezTo>
                  <a:cubicBezTo>
                    <a:pt x="40" y="20"/>
                    <a:pt x="47" y="21"/>
                    <a:pt x="47" y="21"/>
                  </a:cubicBezTo>
                  <a:cubicBezTo>
                    <a:pt x="47" y="21"/>
                    <a:pt x="75" y="0"/>
                    <a:pt x="111" y="10"/>
                  </a:cubicBezTo>
                  <a:cubicBezTo>
                    <a:pt x="147" y="21"/>
                    <a:pt x="162" y="79"/>
                    <a:pt x="134"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ṩḻíḋé">
              <a:extLst>
                <a:ext uri="{FF2B5EF4-FFF2-40B4-BE49-F238E27FC236}">
                  <a16:creationId xmlns:a16="http://schemas.microsoft.com/office/drawing/2014/main" id="{F904F52E-B27D-0A47-BD20-4901E172E365}"/>
                </a:ext>
              </a:extLst>
            </p:cNvPr>
            <p:cNvSpPr/>
            <p:nvPr/>
          </p:nvSpPr>
          <p:spPr bwMode="auto">
            <a:xfrm>
              <a:off x="7332663" y="4964113"/>
              <a:ext cx="66675" cy="79375"/>
            </a:xfrm>
            <a:custGeom>
              <a:avLst/>
              <a:gdLst>
                <a:gd name="T0" fmla="*/ 31 w 31"/>
                <a:gd name="T1" fmla="*/ 5 h 37"/>
                <a:gd name="T2" fmla="*/ 27 w 31"/>
                <a:gd name="T3" fmla="*/ 37 h 37"/>
                <a:gd name="T4" fmla="*/ 0 w 31"/>
                <a:gd name="T5" fmla="*/ 34 h 37"/>
                <a:gd name="T6" fmla="*/ 8 w 31"/>
                <a:gd name="T7" fmla="*/ 1 h 37"/>
                <a:gd name="T8" fmla="*/ 31 w 31"/>
                <a:gd name="T9" fmla="*/ 5 h 37"/>
              </a:gdLst>
              <a:ahLst/>
              <a:cxnLst>
                <a:cxn ang="0">
                  <a:pos x="T0" y="T1"/>
                </a:cxn>
                <a:cxn ang="0">
                  <a:pos x="T2" y="T3"/>
                </a:cxn>
                <a:cxn ang="0">
                  <a:pos x="T4" y="T5"/>
                </a:cxn>
                <a:cxn ang="0">
                  <a:pos x="T6" y="T7"/>
                </a:cxn>
                <a:cxn ang="0">
                  <a:pos x="T8" y="T9"/>
                </a:cxn>
              </a:cxnLst>
              <a:rect l="0" t="0" r="r" b="b"/>
              <a:pathLst>
                <a:path w="31" h="37">
                  <a:moveTo>
                    <a:pt x="31" y="5"/>
                  </a:moveTo>
                  <a:cubicBezTo>
                    <a:pt x="27" y="37"/>
                    <a:pt x="27" y="37"/>
                    <a:pt x="27" y="37"/>
                  </a:cubicBezTo>
                  <a:cubicBezTo>
                    <a:pt x="0" y="34"/>
                    <a:pt x="0" y="34"/>
                    <a:pt x="0" y="34"/>
                  </a:cubicBezTo>
                  <a:cubicBezTo>
                    <a:pt x="0" y="34"/>
                    <a:pt x="5" y="1"/>
                    <a:pt x="8" y="1"/>
                  </a:cubicBezTo>
                  <a:cubicBezTo>
                    <a:pt x="10" y="0"/>
                    <a:pt x="31" y="5"/>
                    <a:pt x="31"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ṡlïḑé">
              <a:extLst>
                <a:ext uri="{FF2B5EF4-FFF2-40B4-BE49-F238E27FC236}">
                  <a16:creationId xmlns:a16="http://schemas.microsoft.com/office/drawing/2014/main" id="{94531F8F-644A-7B4C-9B97-C4C9F90C385C}"/>
                </a:ext>
              </a:extLst>
            </p:cNvPr>
            <p:cNvSpPr/>
            <p:nvPr/>
          </p:nvSpPr>
          <p:spPr bwMode="auto">
            <a:xfrm>
              <a:off x="7162800" y="5013326"/>
              <a:ext cx="274638" cy="96838"/>
            </a:xfrm>
            <a:custGeom>
              <a:avLst/>
              <a:gdLst>
                <a:gd name="T0" fmla="*/ 110 w 128"/>
                <a:gd name="T1" fmla="*/ 0 h 45"/>
                <a:gd name="T2" fmla="*/ 73 w 128"/>
                <a:gd name="T3" fmla="*/ 3 h 45"/>
                <a:gd name="T4" fmla="*/ 27 w 128"/>
                <a:gd name="T5" fmla="*/ 21 h 45"/>
                <a:gd name="T6" fmla="*/ 12 w 128"/>
                <a:gd name="T7" fmla="*/ 42 h 45"/>
                <a:gd name="T8" fmla="*/ 119 w 128"/>
                <a:gd name="T9" fmla="*/ 38 h 45"/>
                <a:gd name="T10" fmla="*/ 110 w 128"/>
                <a:gd name="T11" fmla="*/ 0 h 45"/>
              </a:gdLst>
              <a:ahLst/>
              <a:cxnLst>
                <a:cxn ang="0">
                  <a:pos x="T0" y="T1"/>
                </a:cxn>
                <a:cxn ang="0">
                  <a:pos x="T2" y="T3"/>
                </a:cxn>
                <a:cxn ang="0">
                  <a:pos x="T4" y="T5"/>
                </a:cxn>
                <a:cxn ang="0">
                  <a:pos x="T6" y="T7"/>
                </a:cxn>
                <a:cxn ang="0">
                  <a:pos x="T8" y="T9"/>
                </a:cxn>
                <a:cxn ang="0">
                  <a:pos x="T10" y="T11"/>
                </a:cxn>
              </a:cxnLst>
              <a:rect l="0" t="0" r="r" b="b"/>
              <a:pathLst>
                <a:path w="128" h="45">
                  <a:moveTo>
                    <a:pt x="110" y="0"/>
                  </a:moveTo>
                  <a:cubicBezTo>
                    <a:pt x="110" y="0"/>
                    <a:pt x="93" y="8"/>
                    <a:pt x="73" y="3"/>
                  </a:cubicBezTo>
                  <a:cubicBezTo>
                    <a:pt x="73" y="3"/>
                    <a:pt x="36" y="19"/>
                    <a:pt x="27" y="21"/>
                  </a:cubicBezTo>
                  <a:cubicBezTo>
                    <a:pt x="19" y="23"/>
                    <a:pt x="0" y="40"/>
                    <a:pt x="12" y="42"/>
                  </a:cubicBezTo>
                  <a:cubicBezTo>
                    <a:pt x="24" y="45"/>
                    <a:pt x="119" y="38"/>
                    <a:pt x="119" y="38"/>
                  </a:cubicBezTo>
                  <a:cubicBezTo>
                    <a:pt x="119" y="38"/>
                    <a:pt x="128" y="18"/>
                    <a:pt x="110"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ṧlíďe">
              <a:extLst>
                <a:ext uri="{FF2B5EF4-FFF2-40B4-BE49-F238E27FC236}">
                  <a16:creationId xmlns:a16="http://schemas.microsoft.com/office/drawing/2014/main" id="{C8994740-D579-BD49-A6B6-043018E0F495}"/>
                </a:ext>
              </a:extLst>
            </p:cNvPr>
            <p:cNvSpPr/>
            <p:nvPr/>
          </p:nvSpPr>
          <p:spPr bwMode="auto">
            <a:xfrm>
              <a:off x="7177088" y="5064126"/>
              <a:ext cx="247650" cy="46038"/>
            </a:xfrm>
            <a:custGeom>
              <a:avLst/>
              <a:gdLst>
                <a:gd name="T0" fmla="*/ 5 w 115"/>
                <a:gd name="T1" fmla="*/ 12 h 22"/>
                <a:gd name="T2" fmla="*/ 112 w 115"/>
                <a:gd name="T3" fmla="*/ 8 h 22"/>
                <a:gd name="T4" fmla="*/ 114 w 115"/>
                <a:gd name="T5" fmla="*/ 0 h 22"/>
                <a:gd name="T6" fmla="*/ 112 w 115"/>
                <a:gd name="T7" fmla="*/ 15 h 22"/>
                <a:gd name="T8" fmla="*/ 5 w 115"/>
                <a:gd name="T9" fmla="*/ 19 h 22"/>
                <a:gd name="T10" fmla="*/ 3 w 115"/>
                <a:gd name="T11" fmla="*/ 11 h 22"/>
                <a:gd name="T12" fmla="*/ 5 w 115"/>
                <a:gd name="T13" fmla="*/ 12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2"/>
                  </a:moveTo>
                  <a:cubicBezTo>
                    <a:pt x="17" y="14"/>
                    <a:pt x="112" y="8"/>
                    <a:pt x="112" y="8"/>
                  </a:cubicBezTo>
                  <a:cubicBezTo>
                    <a:pt x="112" y="8"/>
                    <a:pt x="113" y="5"/>
                    <a:pt x="114" y="0"/>
                  </a:cubicBezTo>
                  <a:cubicBezTo>
                    <a:pt x="115" y="9"/>
                    <a:pt x="112" y="15"/>
                    <a:pt x="112" y="15"/>
                  </a:cubicBezTo>
                  <a:cubicBezTo>
                    <a:pt x="112" y="15"/>
                    <a:pt x="17" y="22"/>
                    <a:pt x="5" y="19"/>
                  </a:cubicBezTo>
                  <a:cubicBezTo>
                    <a:pt x="0" y="18"/>
                    <a:pt x="0" y="15"/>
                    <a:pt x="3" y="11"/>
                  </a:cubicBezTo>
                  <a:cubicBezTo>
                    <a:pt x="4" y="11"/>
                    <a:pt x="4" y="11"/>
                    <a:pt x="5" y="12"/>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ṣ1iḋè">
              <a:extLst>
                <a:ext uri="{FF2B5EF4-FFF2-40B4-BE49-F238E27FC236}">
                  <a16:creationId xmlns:a16="http://schemas.microsoft.com/office/drawing/2014/main" id="{887732A1-F675-784B-828C-44406BF7FAD1}"/>
                </a:ext>
              </a:extLst>
            </p:cNvPr>
            <p:cNvSpPr/>
            <p:nvPr/>
          </p:nvSpPr>
          <p:spPr bwMode="auto">
            <a:xfrm>
              <a:off x="7285038" y="5021263"/>
              <a:ext cx="30163" cy="42863"/>
            </a:xfrm>
            <a:custGeom>
              <a:avLst/>
              <a:gdLst>
                <a:gd name="T0" fmla="*/ 5 w 14"/>
                <a:gd name="T1" fmla="*/ 4 h 20"/>
                <a:gd name="T2" fmla="*/ 11 w 14"/>
                <a:gd name="T3" fmla="*/ 18 h 20"/>
                <a:gd name="T4" fmla="*/ 0 w 14"/>
                <a:gd name="T5" fmla="*/ 6 h 20"/>
                <a:gd name="T6" fmla="*/ 5 w 14"/>
                <a:gd name="T7" fmla="*/ 4 h 20"/>
              </a:gdLst>
              <a:ahLst/>
              <a:cxnLst>
                <a:cxn ang="0">
                  <a:pos x="T0" y="T1"/>
                </a:cxn>
                <a:cxn ang="0">
                  <a:pos x="T2" y="T3"/>
                </a:cxn>
                <a:cxn ang="0">
                  <a:pos x="T4" y="T5"/>
                </a:cxn>
                <a:cxn ang="0">
                  <a:pos x="T6" y="T7"/>
                </a:cxn>
              </a:cxnLst>
              <a:rect l="0" t="0" r="r" b="b"/>
              <a:pathLst>
                <a:path w="14" h="20">
                  <a:moveTo>
                    <a:pt x="5" y="4"/>
                  </a:moveTo>
                  <a:cubicBezTo>
                    <a:pt x="5" y="4"/>
                    <a:pt x="14" y="17"/>
                    <a:pt x="11" y="18"/>
                  </a:cubicBezTo>
                  <a:cubicBezTo>
                    <a:pt x="8" y="20"/>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sľíḋè">
              <a:extLst>
                <a:ext uri="{FF2B5EF4-FFF2-40B4-BE49-F238E27FC236}">
                  <a16:creationId xmlns:a16="http://schemas.microsoft.com/office/drawing/2014/main" id="{B65717CF-FD42-E94E-9CCF-712AFC345EB2}"/>
                </a:ext>
              </a:extLst>
            </p:cNvPr>
            <p:cNvSpPr/>
            <p:nvPr/>
          </p:nvSpPr>
          <p:spPr bwMode="auto">
            <a:xfrm>
              <a:off x="7261225" y="5029201"/>
              <a:ext cx="30163" cy="42863"/>
            </a:xfrm>
            <a:custGeom>
              <a:avLst/>
              <a:gdLst>
                <a:gd name="T0" fmla="*/ 5 w 14"/>
                <a:gd name="T1" fmla="*/ 5 h 20"/>
                <a:gd name="T2" fmla="*/ 11 w 14"/>
                <a:gd name="T3" fmla="*/ 18 h 20"/>
                <a:gd name="T4" fmla="*/ 0 w 14"/>
                <a:gd name="T5" fmla="*/ 6 h 20"/>
                <a:gd name="T6" fmla="*/ 5 w 14"/>
                <a:gd name="T7" fmla="*/ 5 h 20"/>
              </a:gdLst>
              <a:ahLst/>
              <a:cxnLst>
                <a:cxn ang="0">
                  <a:pos x="T0" y="T1"/>
                </a:cxn>
                <a:cxn ang="0">
                  <a:pos x="T2" y="T3"/>
                </a:cxn>
                <a:cxn ang="0">
                  <a:pos x="T4" y="T5"/>
                </a:cxn>
                <a:cxn ang="0">
                  <a:pos x="T6" y="T7"/>
                </a:cxn>
              </a:cxnLst>
              <a:rect l="0" t="0" r="r" b="b"/>
              <a:pathLst>
                <a:path w="14" h="20">
                  <a:moveTo>
                    <a:pt x="5" y="5"/>
                  </a:moveTo>
                  <a:cubicBezTo>
                    <a:pt x="5" y="5"/>
                    <a:pt x="14" y="17"/>
                    <a:pt x="11" y="18"/>
                  </a:cubicBezTo>
                  <a:cubicBezTo>
                    <a:pt x="8" y="20"/>
                    <a:pt x="0" y="6"/>
                    <a:pt x="0" y="6"/>
                  </a:cubicBezTo>
                  <a:cubicBezTo>
                    <a:pt x="0" y="6"/>
                    <a:pt x="2" y="0"/>
                    <a:pt x="5" y="5"/>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ľïḓé">
              <a:extLst>
                <a:ext uri="{FF2B5EF4-FFF2-40B4-BE49-F238E27FC236}">
                  <a16:creationId xmlns:a16="http://schemas.microsoft.com/office/drawing/2014/main" id="{82653879-43C0-6C4E-AD30-AF12300652C2}"/>
                </a:ext>
              </a:extLst>
            </p:cNvPr>
            <p:cNvSpPr/>
            <p:nvPr/>
          </p:nvSpPr>
          <p:spPr bwMode="auto">
            <a:xfrm>
              <a:off x="7237413" y="5041901"/>
              <a:ext cx="28575" cy="41275"/>
            </a:xfrm>
            <a:custGeom>
              <a:avLst/>
              <a:gdLst>
                <a:gd name="T0" fmla="*/ 4 w 13"/>
                <a:gd name="T1" fmla="*/ 4 h 19"/>
                <a:gd name="T2" fmla="*/ 10 w 13"/>
                <a:gd name="T3" fmla="*/ 17 h 19"/>
                <a:gd name="T4" fmla="*/ 0 w 13"/>
                <a:gd name="T5" fmla="*/ 6 h 19"/>
                <a:gd name="T6" fmla="*/ 4 w 13"/>
                <a:gd name="T7" fmla="*/ 4 h 19"/>
              </a:gdLst>
              <a:ahLst/>
              <a:cxnLst>
                <a:cxn ang="0">
                  <a:pos x="T0" y="T1"/>
                </a:cxn>
                <a:cxn ang="0">
                  <a:pos x="T2" y="T3"/>
                </a:cxn>
                <a:cxn ang="0">
                  <a:pos x="T4" y="T5"/>
                </a:cxn>
                <a:cxn ang="0">
                  <a:pos x="T6" y="T7"/>
                </a:cxn>
              </a:cxnLst>
              <a:rect l="0" t="0" r="r" b="b"/>
              <a:pathLst>
                <a:path w="13" h="19">
                  <a:moveTo>
                    <a:pt x="4" y="4"/>
                  </a:moveTo>
                  <a:cubicBezTo>
                    <a:pt x="4" y="4"/>
                    <a:pt x="13" y="16"/>
                    <a:pt x="10" y="17"/>
                  </a:cubicBezTo>
                  <a:cubicBezTo>
                    <a:pt x="7" y="19"/>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ṥ1îḑé">
              <a:extLst>
                <a:ext uri="{FF2B5EF4-FFF2-40B4-BE49-F238E27FC236}">
                  <a16:creationId xmlns:a16="http://schemas.microsoft.com/office/drawing/2014/main" id="{D27CF111-EDBA-7B45-A550-74986D2FAACA}"/>
                </a:ext>
              </a:extLst>
            </p:cNvPr>
            <p:cNvSpPr/>
            <p:nvPr/>
          </p:nvSpPr>
          <p:spPr bwMode="auto">
            <a:xfrm>
              <a:off x="7253288" y="4195763"/>
              <a:ext cx="317500" cy="809625"/>
            </a:xfrm>
            <a:custGeom>
              <a:avLst/>
              <a:gdLst>
                <a:gd name="T0" fmla="*/ 41 w 148"/>
                <a:gd name="T1" fmla="*/ 21 h 378"/>
                <a:gd name="T2" fmla="*/ 1 w 148"/>
                <a:gd name="T3" fmla="*/ 211 h 378"/>
                <a:gd name="T4" fmla="*/ 37 w 148"/>
                <a:gd name="T5" fmla="*/ 376 h 378"/>
                <a:gd name="T6" fmla="*/ 79 w 148"/>
                <a:gd name="T7" fmla="*/ 372 h 378"/>
                <a:gd name="T8" fmla="*/ 60 w 148"/>
                <a:gd name="T9" fmla="*/ 211 h 378"/>
                <a:gd name="T10" fmla="*/ 133 w 148"/>
                <a:gd name="T11" fmla="*/ 29 h 378"/>
                <a:gd name="T12" fmla="*/ 41 w 148"/>
                <a:gd name="T13" fmla="*/ 21 h 378"/>
              </a:gdLst>
              <a:ahLst/>
              <a:cxnLst>
                <a:cxn ang="0">
                  <a:pos x="T0" y="T1"/>
                </a:cxn>
                <a:cxn ang="0">
                  <a:pos x="T2" y="T3"/>
                </a:cxn>
                <a:cxn ang="0">
                  <a:pos x="T4" y="T5"/>
                </a:cxn>
                <a:cxn ang="0">
                  <a:pos x="T6" y="T7"/>
                </a:cxn>
                <a:cxn ang="0">
                  <a:pos x="T8" y="T9"/>
                </a:cxn>
                <a:cxn ang="0">
                  <a:pos x="T10" y="T11"/>
                </a:cxn>
                <a:cxn ang="0">
                  <a:pos x="T12" y="T13"/>
                </a:cxn>
              </a:cxnLst>
              <a:rect l="0" t="0" r="r" b="b"/>
              <a:pathLst>
                <a:path w="148" h="378">
                  <a:moveTo>
                    <a:pt x="41" y="21"/>
                  </a:moveTo>
                  <a:cubicBezTo>
                    <a:pt x="41" y="21"/>
                    <a:pt x="2" y="198"/>
                    <a:pt x="1" y="211"/>
                  </a:cubicBezTo>
                  <a:cubicBezTo>
                    <a:pt x="0" y="225"/>
                    <a:pt x="34" y="375"/>
                    <a:pt x="37" y="376"/>
                  </a:cubicBezTo>
                  <a:cubicBezTo>
                    <a:pt x="40" y="378"/>
                    <a:pt x="73" y="378"/>
                    <a:pt x="79" y="372"/>
                  </a:cubicBezTo>
                  <a:cubicBezTo>
                    <a:pt x="85" y="367"/>
                    <a:pt x="60" y="211"/>
                    <a:pt x="60" y="211"/>
                  </a:cubicBezTo>
                  <a:cubicBezTo>
                    <a:pt x="60" y="211"/>
                    <a:pt x="148" y="58"/>
                    <a:pt x="133" y="29"/>
                  </a:cubicBezTo>
                  <a:cubicBezTo>
                    <a:pt x="118" y="0"/>
                    <a:pt x="41" y="21"/>
                    <a:pt x="41" y="2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ṥḷîdè">
              <a:extLst>
                <a:ext uri="{FF2B5EF4-FFF2-40B4-BE49-F238E27FC236}">
                  <a16:creationId xmlns:a16="http://schemas.microsoft.com/office/drawing/2014/main" id="{9A21906D-941F-DC41-B4AC-E5AF177C758E}"/>
                </a:ext>
              </a:extLst>
            </p:cNvPr>
            <p:cNvSpPr/>
            <p:nvPr/>
          </p:nvSpPr>
          <p:spPr bwMode="auto">
            <a:xfrm>
              <a:off x="7267575" y="3627438"/>
              <a:ext cx="323850" cy="685800"/>
            </a:xfrm>
            <a:custGeom>
              <a:avLst/>
              <a:gdLst>
                <a:gd name="T0" fmla="*/ 86 w 151"/>
                <a:gd name="T1" fmla="*/ 9 h 320"/>
                <a:gd name="T2" fmla="*/ 17 w 151"/>
                <a:gd name="T3" fmla="*/ 38 h 320"/>
                <a:gd name="T4" fmla="*/ 37 w 151"/>
                <a:gd name="T5" fmla="*/ 294 h 320"/>
                <a:gd name="T6" fmla="*/ 126 w 151"/>
                <a:gd name="T7" fmla="*/ 294 h 320"/>
                <a:gd name="T8" fmla="*/ 126 w 151"/>
                <a:gd name="T9" fmla="*/ 163 h 320"/>
                <a:gd name="T10" fmla="*/ 86 w 151"/>
                <a:gd name="T11" fmla="*/ 9 h 320"/>
              </a:gdLst>
              <a:ahLst/>
              <a:cxnLst>
                <a:cxn ang="0">
                  <a:pos x="T0" y="T1"/>
                </a:cxn>
                <a:cxn ang="0">
                  <a:pos x="T2" y="T3"/>
                </a:cxn>
                <a:cxn ang="0">
                  <a:pos x="T4" y="T5"/>
                </a:cxn>
                <a:cxn ang="0">
                  <a:pos x="T6" y="T7"/>
                </a:cxn>
                <a:cxn ang="0">
                  <a:pos x="T8" y="T9"/>
                </a:cxn>
                <a:cxn ang="0">
                  <a:pos x="T10" y="T11"/>
                </a:cxn>
              </a:cxnLst>
              <a:rect l="0" t="0" r="r" b="b"/>
              <a:pathLst>
                <a:path w="151" h="320">
                  <a:moveTo>
                    <a:pt x="86" y="9"/>
                  </a:moveTo>
                  <a:cubicBezTo>
                    <a:pt x="86" y="9"/>
                    <a:pt x="35" y="15"/>
                    <a:pt x="17" y="38"/>
                  </a:cubicBezTo>
                  <a:cubicBezTo>
                    <a:pt x="0" y="62"/>
                    <a:pt x="11" y="269"/>
                    <a:pt x="37" y="294"/>
                  </a:cubicBezTo>
                  <a:cubicBezTo>
                    <a:pt x="63" y="320"/>
                    <a:pt x="120" y="309"/>
                    <a:pt x="126" y="294"/>
                  </a:cubicBezTo>
                  <a:cubicBezTo>
                    <a:pt x="132" y="278"/>
                    <a:pt x="101" y="221"/>
                    <a:pt x="126" y="163"/>
                  </a:cubicBezTo>
                  <a:cubicBezTo>
                    <a:pt x="151" y="104"/>
                    <a:pt x="121" y="0"/>
                    <a:pt x="86" y="9"/>
                  </a:cubicBezTo>
                  <a:close/>
                </a:path>
              </a:pathLst>
            </a:custGeom>
            <a:solidFill>
              <a:srgbClr val="1F64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ṩḻïḓe">
              <a:extLst>
                <a:ext uri="{FF2B5EF4-FFF2-40B4-BE49-F238E27FC236}">
                  <a16:creationId xmlns:a16="http://schemas.microsoft.com/office/drawing/2014/main" id="{74C3441B-9C28-674F-AE4F-206A591C0FEE}"/>
                </a:ext>
              </a:extLst>
            </p:cNvPr>
            <p:cNvSpPr/>
            <p:nvPr/>
          </p:nvSpPr>
          <p:spPr bwMode="auto">
            <a:xfrm>
              <a:off x="6867525" y="3709988"/>
              <a:ext cx="538163" cy="209550"/>
            </a:xfrm>
            <a:custGeom>
              <a:avLst/>
              <a:gdLst>
                <a:gd name="T0" fmla="*/ 204 w 251"/>
                <a:gd name="T1" fmla="*/ 0 h 98"/>
                <a:gd name="T2" fmla="*/ 125 w 251"/>
                <a:gd name="T3" fmla="*/ 59 h 98"/>
                <a:gd name="T4" fmla="*/ 15 w 251"/>
                <a:gd name="T5" fmla="*/ 30 h 98"/>
                <a:gd name="T6" fmla="*/ 2 w 251"/>
                <a:gd name="T7" fmla="*/ 59 h 98"/>
                <a:gd name="T8" fmla="*/ 132 w 251"/>
                <a:gd name="T9" fmla="*/ 98 h 98"/>
                <a:gd name="T10" fmla="*/ 251 w 251"/>
                <a:gd name="T11" fmla="*/ 29 h 98"/>
                <a:gd name="T12" fmla="*/ 204 w 251"/>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251" h="98">
                  <a:moveTo>
                    <a:pt x="204" y="0"/>
                  </a:moveTo>
                  <a:cubicBezTo>
                    <a:pt x="204" y="0"/>
                    <a:pt x="155" y="35"/>
                    <a:pt x="125" y="59"/>
                  </a:cubicBezTo>
                  <a:cubicBezTo>
                    <a:pt x="125" y="59"/>
                    <a:pt x="21" y="29"/>
                    <a:pt x="15" y="30"/>
                  </a:cubicBezTo>
                  <a:cubicBezTo>
                    <a:pt x="9" y="30"/>
                    <a:pt x="0" y="49"/>
                    <a:pt x="2" y="59"/>
                  </a:cubicBezTo>
                  <a:cubicBezTo>
                    <a:pt x="3" y="70"/>
                    <a:pt x="123" y="98"/>
                    <a:pt x="132" y="98"/>
                  </a:cubicBezTo>
                  <a:cubicBezTo>
                    <a:pt x="142" y="98"/>
                    <a:pt x="250" y="56"/>
                    <a:pt x="251" y="29"/>
                  </a:cubicBezTo>
                  <a:cubicBezTo>
                    <a:pt x="251" y="3"/>
                    <a:pt x="204" y="0"/>
                    <a:pt x="204" y="0"/>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4" name="组合 93">
            <a:extLst>
              <a:ext uri="{FF2B5EF4-FFF2-40B4-BE49-F238E27FC236}">
                <a16:creationId xmlns:a16="http://schemas.microsoft.com/office/drawing/2014/main" id="{7349845C-A12B-774E-B3B8-64923A9742E5}"/>
              </a:ext>
            </a:extLst>
          </p:cNvPr>
          <p:cNvGrpSpPr>
            <a:grpSpLocks noChangeAspect="1"/>
          </p:cNvGrpSpPr>
          <p:nvPr/>
        </p:nvGrpSpPr>
        <p:grpSpPr>
          <a:xfrm>
            <a:off x="8342943" y="2812574"/>
            <a:ext cx="915441" cy="898987"/>
            <a:chOff x="4152900" y="1517650"/>
            <a:chExt cx="3886201" cy="3816350"/>
          </a:xfrm>
        </p:grpSpPr>
        <p:sp>
          <p:nvSpPr>
            <p:cNvPr id="95" name="椭圆 94">
              <a:extLst>
                <a:ext uri="{FF2B5EF4-FFF2-40B4-BE49-F238E27FC236}">
                  <a16:creationId xmlns:a16="http://schemas.microsoft.com/office/drawing/2014/main" id="{9BF4C55A-3A28-2F43-B6DE-B13C1A32997B}"/>
                </a:ext>
              </a:extLst>
            </p:cNvPr>
            <p:cNvSpPr/>
            <p:nvPr/>
          </p:nvSpPr>
          <p:spPr bwMode="auto">
            <a:xfrm>
              <a:off x="4152900" y="2060575"/>
              <a:ext cx="3275013" cy="32734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椭圆 95">
              <a:extLst>
                <a:ext uri="{FF2B5EF4-FFF2-40B4-BE49-F238E27FC236}">
                  <a16:creationId xmlns:a16="http://schemas.microsoft.com/office/drawing/2014/main" id="{F1AEA6A1-1F1F-284B-B560-70354C03FDE5}"/>
                </a:ext>
              </a:extLst>
            </p:cNvPr>
            <p:cNvSpPr/>
            <p:nvPr/>
          </p:nvSpPr>
          <p:spPr bwMode="auto">
            <a:xfrm>
              <a:off x="4387850" y="2295525"/>
              <a:ext cx="2798763" cy="2803525"/>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椭圆 96">
              <a:extLst>
                <a:ext uri="{FF2B5EF4-FFF2-40B4-BE49-F238E27FC236}">
                  <a16:creationId xmlns:a16="http://schemas.microsoft.com/office/drawing/2014/main" id="{425461CB-2C5C-AA4A-819E-1550C533B6D8}"/>
                </a:ext>
              </a:extLst>
            </p:cNvPr>
            <p:cNvSpPr/>
            <p:nvPr/>
          </p:nvSpPr>
          <p:spPr bwMode="auto">
            <a:xfrm>
              <a:off x="4595813" y="2503488"/>
              <a:ext cx="2389188" cy="2387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椭圆 97">
              <a:extLst>
                <a:ext uri="{FF2B5EF4-FFF2-40B4-BE49-F238E27FC236}">
                  <a16:creationId xmlns:a16="http://schemas.microsoft.com/office/drawing/2014/main" id="{967AA6AB-4508-CE40-AA16-CA09814C096A}"/>
                </a:ext>
              </a:extLst>
            </p:cNvPr>
            <p:cNvSpPr/>
            <p:nvPr/>
          </p:nvSpPr>
          <p:spPr bwMode="auto">
            <a:xfrm>
              <a:off x="4903788" y="2811463"/>
              <a:ext cx="1773238" cy="1771650"/>
            </a:xfrm>
            <a:prstGeom prst="ellipse">
              <a:avLst/>
            </a:prstGeom>
            <a:solidFill>
              <a:srgbClr val="D3E3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椭圆 98">
              <a:extLst>
                <a:ext uri="{FF2B5EF4-FFF2-40B4-BE49-F238E27FC236}">
                  <a16:creationId xmlns:a16="http://schemas.microsoft.com/office/drawing/2014/main" id="{5BCEBAB5-ED0A-064F-9D7E-2C85D5CCFEBD}"/>
                </a:ext>
              </a:extLst>
            </p:cNvPr>
            <p:cNvSpPr/>
            <p:nvPr/>
          </p:nvSpPr>
          <p:spPr bwMode="auto">
            <a:xfrm>
              <a:off x="5092700" y="3000375"/>
              <a:ext cx="1395413" cy="13938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椭圆 99">
              <a:extLst>
                <a:ext uri="{FF2B5EF4-FFF2-40B4-BE49-F238E27FC236}">
                  <a16:creationId xmlns:a16="http://schemas.microsoft.com/office/drawing/2014/main" id="{65A71FCB-F7CD-9B49-866B-919226502F11}"/>
                </a:ext>
              </a:extLst>
            </p:cNvPr>
            <p:cNvSpPr/>
            <p:nvPr/>
          </p:nvSpPr>
          <p:spPr bwMode="auto">
            <a:xfrm>
              <a:off x="5307013" y="3214688"/>
              <a:ext cx="966788" cy="965200"/>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椭圆 100">
              <a:extLst>
                <a:ext uri="{FF2B5EF4-FFF2-40B4-BE49-F238E27FC236}">
                  <a16:creationId xmlns:a16="http://schemas.microsoft.com/office/drawing/2014/main" id="{D2F6593F-6C32-AA45-8AD4-AD05206D9EE3}"/>
                </a:ext>
              </a:extLst>
            </p:cNvPr>
            <p:cNvSpPr/>
            <p:nvPr/>
          </p:nvSpPr>
          <p:spPr bwMode="auto">
            <a:xfrm>
              <a:off x="5475288" y="3381375"/>
              <a:ext cx="630238" cy="631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直接连接符 11">
              <a:extLst>
                <a:ext uri="{FF2B5EF4-FFF2-40B4-BE49-F238E27FC236}">
                  <a16:creationId xmlns:a16="http://schemas.microsoft.com/office/drawing/2014/main" id="{706E1A6D-0C46-6541-B032-4318EC624251}"/>
                </a:ext>
              </a:extLst>
            </p:cNvPr>
            <p:cNvSpPr/>
            <p:nvPr/>
          </p:nvSpPr>
          <p:spPr bwMode="auto">
            <a:xfrm flipV="1">
              <a:off x="6032500" y="2308225"/>
              <a:ext cx="1214438" cy="1214438"/>
            </a:xfrm>
            <a:prstGeom prst="line">
              <a:avLst/>
            </a:prstGeom>
            <a:noFill/>
            <a:ln w="128588" cap="flat">
              <a:solidFill>
                <a:srgbClr val="0B3D9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3" name="任意多边形 12">
              <a:extLst>
                <a:ext uri="{FF2B5EF4-FFF2-40B4-BE49-F238E27FC236}">
                  <a16:creationId xmlns:a16="http://schemas.microsoft.com/office/drawing/2014/main" id="{C0EFDA4D-8298-8C43-9AE9-81B98A5AF4BD}"/>
                </a:ext>
              </a:extLst>
            </p:cNvPr>
            <p:cNvSpPr/>
            <p:nvPr/>
          </p:nvSpPr>
          <p:spPr bwMode="auto">
            <a:xfrm>
              <a:off x="7138988" y="1973263"/>
              <a:ext cx="900113" cy="530225"/>
            </a:xfrm>
            <a:custGeom>
              <a:avLst/>
              <a:gdLst>
                <a:gd name="T0" fmla="*/ 0 w 567"/>
                <a:gd name="T1" fmla="*/ 283 h 334"/>
                <a:gd name="T2" fmla="*/ 279 w 567"/>
                <a:gd name="T3" fmla="*/ 0 h 334"/>
                <a:gd name="T4" fmla="*/ 567 w 567"/>
                <a:gd name="T5" fmla="*/ 17 h 334"/>
                <a:gd name="T6" fmla="*/ 250 w 567"/>
                <a:gd name="T7" fmla="*/ 334 h 334"/>
                <a:gd name="T8" fmla="*/ 0 w 567"/>
                <a:gd name="T9" fmla="*/ 283 h 334"/>
              </a:gdLst>
              <a:ahLst/>
              <a:cxnLst>
                <a:cxn ang="0">
                  <a:pos x="T0" y="T1"/>
                </a:cxn>
                <a:cxn ang="0">
                  <a:pos x="T2" y="T3"/>
                </a:cxn>
                <a:cxn ang="0">
                  <a:pos x="T4" y="T5"/>
                </a:cxn>
                <a:cxn ang="0">
                  <a:pos x="T6" y="T7"/>
                </a:cxn>
                <a:cxn ang="0">
                  <a:pos x="T8" y="T9"/>
                </a:cxn>
              </a:cxnLst>
              <a:rect l="0" t="0" r="r" b="b"/>
              <a:pathLst>
                <a:path w="567" h="334">
                  <a:moveTo>
                    <a:pt x="0" y="283"/>
                  </a:moveTo>
                  <a:lnTo>
                    <a:pt x="279" y="0"/>
                  </a:lnTo>
                  <a:lnTo>
                    <a:pt x="567" y="17"/>
                  </a:lnTo>
                  <a:lnTo>
                    <a:pt x="250" y="334"/>
                  </a:lnTo>
                  <a:lnTo>
                    <a:pt x="0" y="283"/>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任意多边形 13">
              <a:extLst>
                <a:ext uri="{FF2B5EF4-FFF2-40B4-BE49-F238E27FC236}">
                  <a16:creationId xmlns:a16="http://schemas.microsoft.com/office/drawing/2014/main" id="{1C75574C-270C-4C48-B612-4597841FAA25}"/>
                </a:ext>
              </a:extLst>
            </p:cNvPr>
            <p:cNvSpPr/>
            <p:nvPr/>
          </p:nvSpPr>
          <p:spPr bwMode="auto">
            <a:xfrm>
              <a:off x="7051675" y="1517650"/>
              <a:ext cx="530225" cy="904875"/>
            </a:xfrm>
            <a:custGeom>
              <a:avLst/>
              <a:gdLst>
                <a:gd name="T0" fmla="*/ 55 w 334"/>
                <a:gd name="T1" fmla="*/ 570 h 570"/>
                <a:gd name="T2" fmla="*/ 334 w 334"/>
                <a:gd name="T3" fmla="*/ 287 h 570"/>
                <a:gd name="T4" fmla="*/ 317 w 334"/>
                <a:gd name="T5" fmla="*/ 0 h 570"/>
                <a:gd name="T6" fmla="*/ 0 w 334"/>
                <a:gd name="T7" fmla="*/ 317 h 570"/>
                <a:gd name="T8" fmla="*/ 55 w 334"/>
                <a:gd name="T9" fmla="*/ 570 h 570"/>
              </a:gdLst>
              <a:ahLst/>
              <a:cxnLst>
                <a:cxn ang="0">
                  <a:pos x="T0" y="T1"/>
                </a:cxn>
                <a:cxn ang="0">
                  <a:pos x="T2" y="T3"/>
                </a:cxn>
                <a:cxn ang="0">
                  <a:pos x="T4" y="T5"/>
                </a:cxn>
                <a:cxn ang="0">
                  <a:pos x="T6" y="T7"/>
                </a:cxn>
                <a:cxn ang="0">
                  <a:pos x="T8" y="T9"/>
                </a:cxn>
              </a:cxnLst>
              <a:rect l="0" t="0" r="r" b="b"/>
              <a:pathLst>
                <a:path w="334" h="570">
                  <a:moveTo>
                    <a:pt x="55" y="570"/>
                  </a:moveTo>
                  <a:lnTo>
                    <a:pt x="334" y="287"/>
                  </a:lnTo>
                  <a:lnTo>
                    <a:pt x="317" y="0"/>
                  </a:lnTo>
                  <a:lnTo>
                    <a:pt x="0" y="317"/>
                  </a:lnTo>
                  <a:lnTo>
                    <a:pt x="55" y="570"/>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14">
              <a:extLst>
                <a:ext uri="{FF2B5EF4-FFF2-40B4-BE49-F238E27FC236}">
                  <a16:creationId xmlns:a16="http://schemas.microsoft.com/office/drawing/2014/main" id="{0C955361-E0AB-4842-9CAF-0CB3134220DF}"/>
                </a:ext>
              </a:extLst>
            </p:cNvPr>
            <p:cNvSpPr/>
            <p:nvPr/>
          </p:nvSpPr>
          <p:spPr bwMode="auto">
            <a:xfrm>
              <a:off x="5789613" y="3268663"/>
              <a:ext cx="496888" cy="495300"/>
            </a:xfrm>
            <a:custGeom>
              <a:avLst/>
              <a:gdLst>
                <a:gd name="T0" fmla="*/ 0 w 313"/>
                <a:gd name="T1" fmla="*/ 312 h 312"/>
                <a:gd name="T2" fmla="*/ 313 w 313"/>
                <a:gd name="T3" fmla="*/ 202 h 312"/>
                <a:gd name="T4" fmla="*/ 110 w 313"/>
                <a:gd name="T5" fmla="*/ 0 h 312"/>
                <a:gd name="T6" fmla="*/ 0 w 313"/>
                <a:gd name="T7" fmla="*/ 312 h 312"/>
              </a:gdLst>
              <a:ahLst/>
              <a:cxnLst>
                <a:cxn ang="0">
                  <a:pos x="T0" y="T1"/>
                </a:cxn>
                <a:cxn ang="0">
                  <a:pos x="T2" y="T3"/>
                </a:cxn>
                <a:cxn ang="0">
                  <a:pos x="T4" y="T5"/>
                </a:cxn>
                <a:cxn ang="0">
                  <a:pos x="T6" y="T7"/>
                </a:cxn>
              </a:cxnLst>
              <a:rect l="0" t="0" r="r" b="b"/>
              <a:pathLst>
                <a:path w="313" h="312">
                  <a:moveTo>
                    <a:pt x="0" y="312"/>
                  </a:moveTo>
                  <a:lnTo>
                    <a:pt x="313" y="202"/>
                  </a:lnTo>
                  <a:lnTo>
                    <a:pt x="110" y="0"/>
                  </a:lnTo>
                  <a:lnTo>
                    <a:pt x="0" y="312"/>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任意多边形 15">
              <a:extLst>
                <a:ext uri="{FF2B5EF4-FFF2-40B4-BE49-F238E27FC236}">
                  <a16:creationId xmlns:a16="http://schemas.microsoft.com/office/drawing/2014/main" id="{F268926D-5715-F64C-B20C-33416B8CC8A9}"/>
                </a:ext>
              </a:extLst>
            </p:cNvPr>
            <p:cNvSpPr/>
            <p:nvPr/>
          </p:nvSpPr>
          <p:spPr bwMode="auto">
            <a:xfrm>
              <a:off x="5789613" y="3429000"/>
              <a:ext cx="496888" cy="334963"/>
            </a:xfrm>
            <a:custGeom>
              <a:avLst/>
              <a:gdLst>
                <a:gd name="T0" fmla="*/ 0 w 313"/>
                <a:gd name="T1" fmla="*/ 211 h 211"/>
                <a:gd name="T2" fmla="*/ 313 w 313"/>
                <a:gd name="T3" fmla="*/ 101 h 211"/>
                <a:gd name="T4" fmla="*/ 212 w 313"/>
                <a:gd name="T5" fmla="*/ 0 h 211"/>
                <a:gd name="T6" fmla="*/ 0 w 313"/>
                <a:gd name="T7" fmla="*/ 211 h 211"/>
              </a:gdLst>
              <a:ahLst/>
              <a:cxnLst>
                <a:cxn ang="0">
                  <a:pos x="T0" y="T1"/>
                </a:cxn>
                <a:cxn ang="0">
                  <a:pos x="T2" y="T3"/>
                </a:cxn>
                <a:cxn ang="0">
                  <a:pos x="T4" y="T5"/>
                </a:cxn>
                <a:cxn ang="0">
                  <a:pos x="T6" y="T7"/>
                </a:cxn>
              </a:cxnLst>
              <a:rect l="0" t="0" r="r" b="b"/>
              <a:pathLst>
                <a:path w="313" h="211">
                  <a:moveTo>
                    <a:pt x="0" y="211"/>
                  </a:moveTo>
                  <a:lnTo>
                    <a:pt x="313" y="101"/>
                  </a:lnTo>
                  <a:lnTo>
                    <a:pt x="212" y="0"/>
                  </a:lnTo>
                  <a:lnTo>
                    <a:pt x="0" y="211"/>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直接连接符 16">
              <a:extLst>
                <a:ext uri="{FF2B5EF4-FFF2-40B4-BE49-F238E27FC236}">
                  <a16:creationId xmlns:a16="http://schemas.microsoft.com/office/drawing/2014/main" id="{5661CD18-6BAC-5C44-BB77-256911C0EFAF}"/>
                </a:ext>
              </a:extLst>
            </p:cNvPr>
            <p:cNvSpPr/>
            <p:nvPr/>
          </p:nvSpPr>
          <p:spPr bwMode="auto">
            <a:xfrm>
              <a:off x="4668838" y="2308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直接连接符 17">
              <a:extLst>
                <a:ext uri="{FF2B5EF4-FFF2-40B4-BE49-F238E27FC236}">
                  <a16:creationId xmlns:a16="http://schemas.microsoft.com/office/drawing/2014/main" id="{AA8EAE1E-428D-ED4A-A5BB-107AC806D6F4}"/>
                </a:ext>
              </a:extLst>
            </p:cNvPr>
            <p:cNvSpPr/>
            <p:nvPr/>
          </p:nvSpPr>
          <p:spPr bwMode="auto">
            <a:xfrm>
              <a:off x="4668838" y="2308225"/>
              <a:ext cx="0" cy="0"/>
            </a:xfrm>
            <a:prstGeom prst="line">
              <a:avLst/>
            </a:prstGeom>
            <a:noFill/>
            <a:ln w="2698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grpSp>
      <p:grpSp>
        <p:nvGrpSpPr>
          <p:cNvPr id="109" name="组合 108">
            <a:extLst>
              <a:ext uri="{FF2B5EF4-FFF2-40B4-BE49-F238E27FC236}">
                <a16:creationId xmlns:a16="http://schemas.microsoft.com/office/drawing/2014/main" id="{7303A6C9-03B7-7D4F-818D-5FFDD133E9D3}"/>
              </a:ext>
            </a:extLst>
          </p:cNvPr>
          <p:cNvGrpSpPr/>
          <p:nvPr/>
        </p:nvGrpSpPr>
        <p:grpSpPr>
          <a:xfrm>
            <a:off x="2247371" y="3356558"/>
            <a:ext cx="927546" cy="846400"/>
            <a:chOff x="2609496" y="4035261"/>
            <a:chExt cx="2021433" cy="1810555"/>
          </a:xfrm>
        </p:grpSpPr>
        <p:sp>
          <p:nvSpPr>
            <p:cNvPr id="110" name="任意多边形 8">
              <a:extLst>
                <a:ext uri="{FF2B5EF4-FFF2-40B4-BE49-F238E27FC236}">
                  <a16:creationId xmlns:a16="http://schemas.microsoft.com/office/drawing/2014/main" id="{A111A59D-563E-3F42-8651-BB6754CB2B39}"/>
                </a:ext>
              </a:extLst>
            </p:cNvPr>
            <p:cNvSpPr/>
            <p:nvPr/>
          </p:nvSpPr>
          <p:spPr bwMode="auto">
            <a:xfrm>
              <a:off x="3975478" y="4169026"/>
              <a:ext cx="655451" cy="225828"/>
            </a:xfrm>
            <a:custGeom>
              <a:avLst/>
              <a:gdLst>
                <a:gd name="T0" fmla="*/ 0 w 401"/>
                <a:gd name="T1" fmla="*/ 138 h 138"/>
                <a:gd name="T2" fmla="*/ 111 w 401"/>
                <a:gd name="T3" fmla="*/ 68 h 138"/>
                <a:gd name="T4" fmla="*/ 216 w 401"/>
                <a:gd name="T5" fmla="*/ 19 h 138"/>
                <a:gd name="T6" fmla="*/ 310 w 401"/>
                <a:gd name="T7" fmla="*/ 14 h 138"/>
                <a:gd name="T8" fmla="*/ 401 w 401"/>
                <a:gd name="T9" fmla="*/ 0 h 138"/>
              </a:gdLst>
              <a:ahLst/>
              <a:cxnLst>
                <a:cxn ang="0">
                  <a:pos x="T0" y="T1"/>
                </a:cxn>
                <a:cxn ang="0">
                  <a:pos x="T2" y="T3"/>
                </a:cxn>
                <a:cxn ang="0">
                  <a:pos x="T4" y="T5"/>
                </a:cxn>
                <a:cxn ang="0">
                  <a:pos x="T6" y="T7"/>
                </a:cxn>
                <a:cxn ang="0">
                  <a:pos x="T8" y="T9"/>
                </a:cxn>
              </a:cxnLst>
              <a:rect l="0" t="0" r="r" b="b"/>
              <a:pathLst>
                <a:path w="401" h="138">
                  <a:moveTo>
                    <a:pt x="0" y="138"/>
                  </a:moveTo>
                  <a:cubicBezTo>
                    <a:pt x="37" y="115"/>
                    <a:pt x="74" y="92"/>
                    <a:pt x="111" y="68"/>
                  </a:cubicBezTo>
                  <a:cubicBezTo>
                    <a:pt x="144" y="48"/>
                    <a:pt x="178" y="26"/>
                    <a:pt x="216" y="19"/>
                  </a:cubicBezTo>
                  <a:cubicBezTo>
                    <a:pt x="246" y="12"/>
                    <a:pt x="278" y="15"/>
                    <a:pt x="310" y="14"/>
                  </a:cubicBezTo>
                  <a:cubicBezTo>
                    <a:pt x="341" y="13"/>
                    <a:pt x="371" y="9"/>
                    <a:pt x="401"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1" name="任意多边形 9">
              <a:extLst>
                <a:ext uri="{FF2B5EF4-FFF2-40B4-BE49-F238E27FC236}">
                  <a16:creationId xmlns:a16="http://schemas.microsoft.com/office/drawing/2014/main" id="{F409C4FB-51A6-C440-8E03-9211793A6980}"/>
                </a:ext>
              </a:extLst>
            </p:cNvPr>
            <p:cNvSpPr/>
            <p:nvPr/>
          </p:nvSpPr>
          <p:spPr bwMode="auto">
            <a:xfrm>
              <a:off x="4098227" y="4167453"/>
              <a:ext cx="81833" cy="148716"/>
            </a:xfrm>
            <a:custGeom>
              <a:avLst/>
              <a:gdLst>
                <a:gd name="T0" fmla="*/ 0 w 50"/>
                <a:gd name="T1" fmla="*/ 91 h 91"/>
                <a:gd name="T2" fmla="*/ 50 w 50"/>
                <a:gd name="T3" fmla="*/ 0 h 91"/>
              </a:gdLst>
              <a:ahLst/>
              <a:cxnLst>
                <a:cxn ang="0">
                  <a:pos x="T0" y="T1"/>
                </a:cxn>
                <a:cxn ang="0">
                  <a:pos x="T2" y="T3"/>
                </a:cxn>
              </a:cxnLst>
              <a:rect l="0" t="0" r="r" b="b"/>
              <a:pathLst>
                <a:path w="50" h="91">
                  <a:moveTo>
                    <a:pt x="0" y="91"/>
                  </a:moveTo>
                  <a:cubicBezTo>
                    <a:pt x="2" y="87"/>
                    <a:pt x="30" y="26"/>
                    <a:pt x="5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2" name="任意多边形 10">
              <a:extLst>
                <a:ext uri="{FF2B5EF4-FFF2-40B4-BE49-F238E27FC236}">
                  <a16:creationId xmlns:a16="http://schemas.microsoft.com/office/drawing/2014/main" id="{13669103-6D73-3C4D-8CD5-F8A5EDFB1431}"/>
                </a:ext>
              </a:extLst>
            </p:cNvPr>
            <p:cNvSpPr/>
            <p:nvPr/>
          </p:nvSpPr>
          <p:spPr bwMode="auto">
            <a:xfrm>
              <a:off x="4295728" y="4115520"/>
              <a:ext cx="114881" cy="92849"/>
            </a:xfrm>
            <a:custGeom>
              <a:avLst/>
              <a:gdLst>
                <a:gd name="T0" fmla="*/ 0 w 70"/>
                <a:gd name="T1" fmla="*/ 57 h 57"/>
                <a:gd name="T2" fmla="*/ 32 w 70"/>
                <a:gd name="T3" fmla="*/ 19 h 57"/>
                <a:gd name="T4" fmla="*/ 70 w 70"/>
                <a:gd name="T5" fmla="*/ 0 h 57"/>
              </a:gdLst>
              <a:ahLst/>
              <a:cxnLst>
                <a:cxn ang="0">
                  <a:pos x="T0" y="T1"/>
                </a:cxn>
                <a:cxn ang="0">
                  <a:pos x="T2" y="T3"/>
                </a:cxn>
                <a:cxn ang="0">
                  <a:pos x="T4" y="T5"/>
                </a:cxn>
              </a:cxnLst>
              <a:rect l="0" t="0" r="r" b="b"/>
              <a:pathLst>
                <a:path w="70" h="57">
                  <a:moveTo>
                    <a:pt x="0" y="57"/>
                  </a:moveTo>
                  <a:cubicBezTo>
                    <a:pt x="8" y="44"/>
                    <a:pt x="21" y="30"/>
                    <a:pt x="32" y="19"/>
                  </a:cubicBezTo>
                  <a:cubicBezTo>
                    <a:pt x="42" y="9"/>
                    <a:pt x="55" y="1"/>
                    <a:pt x="7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3" name="任意多边形 12">
              <a:extLst>
                <a:ext uri="{FF2B5EF4-FFF2-40B4-BE49-F238E27FC236}">
                  <a16:creationId xmlns:a16="http://schemas.microsoft.com/office/drawing/2014/main" id="{E26B905F-45C7-6E4D-89F6-EBC79E7EF618}"/>
                </a:ext>
              </a:extLst>
            </p:cNvPr>
            <p:cNvSpPr/>
            <p:nvPr/>
          </p:nvSpPr>
          <p:spPr bwMode="auto">
            <a:xfrm>
              <a:off x="4163536" y="4275252"/>
              <a:ext cx="103078" cy="49572"/>
            </a:xfrm>
            <a:custGeom>
              <a:avLst/>
              <a:gdLst>
                <a:gd name="T0" fmla="*/ 0 w 63"/>
                <a:gd name="T1" fmla="*/ 0 h 30"/>
                <a:gd name="T2" fmla="*/ 63 w 63"/>
                <a:gd name="T3" fmla="*/ 30 h 30"/>
              </a:gdLst>
              <a:ahLst/>
              <a:cxnLst>
                <a:cxn ang="0">
                  <a:pos x="T0" y="T1"/>
                </a:cxn>
                <a:cxn ang="0">
                  <a:pos x="T2" y="T3"/>
                </a:cxn>
              </a:cxnLst>
              <a:rect l="0" t="0" r="r" b="b"/>
              <a:pathLst>
                <a:path w="63" h="30">
                  <a:moveTo>
                    <a:pt x="0" y="0"/>
                  </a:moveTo>
                  <a:cubicBezTo>
                    <a:pt x="21" y="10"/>
                    <a:pt x="43" y="18"/>
                    <a:pt x="63" y="3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4" name="任意多边形 16">
              <a:extLst>
                <a:ext uri="{FF2B5EF4-FFF2-40B4-BE49-F238E27FC236}">
                  <a16:creationId xmlns:a16="http://schemas.microsoft.com/office/drawing/2014/main" id="{8BEC8F15-2CC8-E54A-B25F-7C1521650C38}"/>
                </a:ext>
              </a:extLst>
            </p:cNvPr>
            <p:cNvSpPr/>
            <p:nvPr/>
          </p:nvSpPr>
          <p:spPr bwMode="auto">
            <a:xfrm>
              <a:off x="2707853" y="4035261"/>
              <a:ext cx="472113" cy="758529"/>
            </a:xfrm>
            <a:custGeom>
              <a:avLst/>
              <a:gdLst>
                <a:gd name="T0" fmla="*/ 0 w 289"/>
                <a:gd name="T1" fmla="*/ 0 h 464"/>
                <a:gd name="T2" fmla="*/ 121 w 289"/>
                <a:gd name="T3" fmla="*/ 128 h 464"/>
                <a:gd name="T4" fmla="*/ 164 w 289"/>
                <a:gd name="T5" fmla="*/ 163 h 464"/>
                <a:gd name="T6" fmla="*/ 231 w 289"/>
                <a:gd name="T7" fmla="*/ 273 h 464"/>
                <a:gd name="T8" fmla="*/ 289 w 289"/>
                <a:gd name="T9" fmla="*/ 464 h 464"/>
              </a:gdLst>
              <a:ahLst/>
              <a:cxnLst>
                <a:cxn ang="0">
                  <a:pos x="T0" y="T1"/>
                </a:cxn>
                <a:cxn ang="0">
                  <a:pos x="T2" y="T3"/>
                </a:cxn>
                <a:cxn ang="0">
                  <a:pos x="T4" y="T5"/>
                </a:cxn>
                <a:cxn ang="0">
                  <a:pos x="T6" y="T7"/>
                </a:cxn>
                <a:cxn ang="0">
                  <a:pos x="T8" y="T9"/>
                </a:cxn>
              </a:cxnLst>
              <a:rect l="0" t="0" r="r" b="b"/>
              <a:pathLst>
                <a:path w="289" h="464">
                  <a:moveTo>
                    <a:pt x="0" y="0"/>
                  </a:moveTo>
                  <a:cubicBezTo>
                    <a:pt x="37" y="45"/>
                    <a:pt x="75" y="92"/>
                    <a:pt x="121" y="128"/>
                  </a:cubicBezTo>
                  <a:cubicBezTo>
                    <a:pt x="136" y="140"/>
                    <a:pt x="151" y="150"/>
                    <a:pt x="164" y="163"/>
                  </a:cubicBezTo>
                  <a:cubicBezTo>
                    <a:pt x="196" y="193"/>
                    <a:pt x="214" y="233"/>
                    <a:pt x="231" y="273"/>
                  </a:cubicBezTo>
                  <a:cubicBezTo>
                    <a:pt x="256" y="335"/>
                    <a:pt x="280" y="398"/>
                    <a:pt x="289" y="464"/>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5" name="任意多边形 17">
              <a:extLst>
                <a:ext uri="{FF2B5EF4-FFF2-40B4-BE49-F238E27FC236}">
                  <a16:creationId xmlns:a16="http://schemas.microsoft.com/office/drawing/2014/main" id="{9D980C5F-1534-C840-A56C-9428AD67F0A5}"/>
                </a:ext>
              </a:extLst>
            </p:cNvPr>
            <p:cNvSpPr/>
            <p:nvPr/>
          </p:nvSpPr>
          <p:spPr bwMode="auto">
            <a:xfrm>
              <a:off x="2941550" y="4497932"/>
              <a:ext cx="212451" cy="174682"/>
            </a:xfrm>
            <a:custGeom>
              <a:avLst/>
              <a:gdLst>
                <a:gd name="T0" fmla="*/ 0 w 130"/>
                <a:gd name="T1" fmla="*/ 0 h 107"/>
                <a:gd name="T2" fmla="*/ 130 w 130"/>
                <a:gd name="T3" fmla="*/ 107 h 107"/>
              </a:gdLst>
              <a:ahLst/>
              <a:cxnLst>
                <a:cxn ang="0">
                  <a:pos x="T0" y="T1"/>
                </a:cxn>
                <a:cxn ang="0">
                  <a:pos x="T2" y="T3"/>
                </a:cxn>
              </a:cxnLst>
              <a:rect l="0" t="0" r="r" b="b"/>
              <a:pathLst>
                <a:path w="130" h="107">
                  <a:moveTo>
                    <a:pt x="0" y="0"/>
                  </a:moveTo>
                  <a:cubicBezTo>
                    <a:pt x="48" y="26"/>
                    <a:pt x="99" y="61"/>
                    <a:pt x="130" y="107"/>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6" name="任意多边形 18">
              <a:extLst>
                <a:ext uri="{FF2B5EF4-FFF2-40B4-BE49-F238E27FC236}">
                  <a16:creationId xmlns:a16="http://schemas.microsoft.com/office/drawing/2014/main" id="{B5D183C0-1977-5341-9F3B-63C4998A1721}"/>
                </a:ext>
              </a:extLst>
            </p:cNvPr>
            <p:cNvSpPr/>
            <p:nvPr/>
          </p:nvSpPr>
          <p:spPr bwMode="auto">
            <a:xfrm>
              <a:off x="3114657" y="4401148"/>
              <a:ext cx="44064" cy="155011"/>
            </a:xfrm>
            <a:custGeom>
              <a:avLst/>
              <a:gdLst>
                <a:gd name="T0" fmla="*/ 0 w 27"/>
                <a:gd name="T1" fmla="*/ 95 h 95"/>
                <a:gd name="T2" fmla="*/ 27 w 27"/>
                <a:gd name="T3" fmla="*/ 0 h 95"/>
              </a:gdLst>
              <a:ahLst/>
              <a:cxnLst>
                <a:cxn ang="0">
                  <a:pos x="T0" y="T1"/>
                </a:cxn>
                <a:cxn ang="0">
                  <a:pos x="T2" y="T3"/>
                </a:cxn>
              </a:cxnLst>
              <a:rect l="0" t="0" r="r" b="b"/>
              <a:pathLst>
                <a:path w="27" h="95">
                  <a:moveTo>
                    <a:pt x="0" y="95"/>
                  </a:moveTo>
                  <a:cubicBezTo>
                    <a:pt x="0" y="84"/>
                    <a:pt x="19" y="8"/>
                    <a:pt x="27"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7" name="任意多边形 20">
              <a:extLst>
                <a:ext uri="{FF2B5EF4-FFF2-40B4-BE49-F238E27FC236}">
                  <a16:creationId xmlns:a16="http://schemas.microsoft.com/office/drawing/2014/main" id="{6783AD61-AC7F-DD41-B68E-639B64AC98BB}"/>
                </a:ext>
              </a:extLst>
            </p:cNvPr>
            <p:cNvSpPr/>
            <p:nvPr/>
          </p:nvSpPr>
          <p:spPr bwMode="auto">
            <a:xfrm>
              <a:off x="2794408" y="4270531"/>
              <a:ext cx="156585" cy="50359"/>
            </a:xfrm>
            <a:custGeom>
              <a:avLst/>
              <a:gdLst>
                <a:gd name="T0" fmla="*/ 96 w 96"/>
                <a:gd name="T1" fmla="*/ 6 h 31"/>
                <a:gd name="T2" fmla="*/ 49 w 96"/>
                <a:gd name="T3" fmla="*/ 11 h 31"/>
                <a:gd name="T4" fmla="*/ 0 w 96"/>
                <a:gd name="T5" fmla="*/ 31 h 31"/>
              </a:gdLst>
              <a:ahLst/>
              <a:cxnLst>
                <a:cxn ang="0">
                  <a:pos x="T0" y="T1"/>
                </a:cxn>
                <a:cxn ang="0">
                  <a:pos x="T2" y="T3"/>
                </a:cxn>
                <a:cxn ang="0">
                  <a:pos x="T4" y="T5"/>
                </a:cxn>
              </a:cxnLst>
              <a:rect l="0" t="0" r="r" b="b"/>
              <a:pathLst>
                <a:path w="96" h="31">
                  <a:moveTo>
                    <a:pt x="96" y="6"/>
                  </a:moveTo>
                  <a:cubicBezTo>
                    <a:pt x="82" y="0"/>
                    <a:pt x="63" y="5"/>
                    <a:pt x="49" y="11"/>
                  </a:cubicBezTo>
                  <a:cubicBezTo>
                    <a:pt x="33" y="18"/>
                    <a:pt x="17" y="25"/>
                    <a:pt x="0" y="31"/>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8" name="任意多边形 21">
              <a:extLst>
                <a:ext uri="{FF2B5EF4-FFF2-40B4-BE49-F238E27FC236}">
                  <a16:creationId xmlns:a16="http://schemas.microsoft.com/office/drawing/2014/main" id="{4995B607-C6F4-FA41-8E2A-ABB189C97978}"/>
                </a:ext>
              </a:extLst>
            </p:cNvPr>
            <p:cNvSpPr/>
            <p:nvPr/>
          </p:nvSpPr>
          <p:spPr bwMode="auto">
            <a:xfrm>
              <a:off x="2771589" y="4048637"/>
              <a:ext cx="29114" cy="97570"/>
            </a:xfrm>
            <a:custGeom>
              <a:avLst/>
              <a:gdLst>
                <a:gd name="T0" fmla="*/ 0 w 18"/>
                <a:gd name="T1" fmla="*/ 0 h 60"/>
                <a:gd name="T2" fmla="*/ 18 w 18"/>
                <a:gd name="T3" fmla="*/ 60 h 60"/>
              </a:gdLst>
              <a:ahLst/>
              <a:cxnLst>
                <a:cxn ang="0">
                  <a:pos x="T0" y="T1"/>
                </a:cxn>
                <a:cxn ang="0">
                  <a:pos x="T2" y="T3"/>
                </a:cxn>
              </a:cxnLst>
              <a:rect l="0" t="0" r="r" b="b"/>
              <a:pathLst>
                <a:path w="18" h="60">
                  <a:moveTo>
                    <a:pt x="0" y="0"/>
                  </a:moveTo>
                  <a:cubicBezTo>
                    <a:pt x="2" y="19"/>
                    <a:pt x="11" y="42"/>
                    <a:pt x="18" y="6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9" name="任意多边形 22">
              <a:extLst>
                <a:ext uri="{FF2B5EF4-FFF2-40B4-BE49-F238E27FC236}">
                  <a16:creationId xmlns:a16="http://schemas.microsoft.com/office/drawing/2014/main" id="{AF85179B-DCCF-D247-96AA-296C297B676F}"/>
                </a:ext>
              </a:extLst>
            </p:cNvPr>
            <p:cNvSpPr/>
            <p:nvPr/>
          </p:nvSpPr>
          <p:spPr bwMode="auto">
            <a:xfrm>
              <a:off x="2692903" y="4106864"/>
              <a:ext cx="71604" cy="16524"/>
            </a:xfrm>
            <a:custGeom>
              <a:avLst/>
              <a:gdLst>
                <a:gd name="T0" fmla="*/ 0 w 44"/>
                <a:gd name="T1" fmla="*/ 8 h 10"/>
                <a:gd name="T2" fmla="*/ 44 w 44"/>
                <a:gd name="T3" fmla="*/ 0 h 10"/>
              </a:gdLst>
              <a:ahLst/>
              <a:cxnLst>
                <a:cxn ang="0">
                  <a:pos x="T0" y="T1"/>
                </a:cxn>
                <a:cxn ang="0">
                  <a:pos x="T2" y="T3"/>
                </a:cxn>
              </a:cxnLst>
              <a:rect l="0" t="0" r="r" b="b"/>
              <a:pathLst>
                <a:path w="44" h="10">
                  <a:moveTo>
                    <a:pt x="0" y="8"/>
                  </a:moveTo>
                  <a:cubicBezTo>
                    <a:pt x="15" y="10"/>
                    <a:pt x="29" y="2"/>
                    <a:pt x="44"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20" name="任意多边形 56">
              <a:extLst>
                <a:ext uri="{FF2B5EF4-FFF2-40B4-BE49-F238E27FC236}">
                  <a16:creationId xmlns:a16="http://schemas.microsoft.com/office/drawing/2014/main" id="{1C5E253E-2F05-D047-AF98-F230B43800F7}"/>
                </a:ext>
              </a:extLst>
            </p:cNvPr>
            <p:cNvSpPr/>
            <p:nvPr/>
          </p:nvSpPr>
          <p:spPr bwMode="auto">
            <a:xfrm>
              <a:off x="2925026" y="4393280"/>
              <a:ext cx="1523352" cy="824625"/>
            </a:xfrm>
            <a:custGeom>
              <a:avLst/>
              <a:gdLst>
                <a:gd name="T0" fmla="*/ 462 w 1936"/>
                <a:gd name="T1" fmla="*/ 1048 h 1048"/>
                <a:gd name="T2" fmla="*/ 1936 w 1936"/>
                <a:gd name="T3" fmla="*/ 299 h 1048"/>
                <a:gd name="T4" fmla="*/ 1474 w 1936"/>
                <a:gd name="T5" fmla="*/ 0 h 1048"/>
                <a:gd name="T6" fmla="*/ 0 w 1936"/>
                <a:gd name="T7" fmla="*/ 749 h 1048"/>
                <a:gd name="T8" fmla="*/ 462 w 1936"/>
                <a:gd name="T9" fmla="*/ 1048 h 1048"/>
              </a:gdLst>
              <a:ahLst/>
              <a:cxnLst>
                <a:cxn ang="0">
                  <a:pos x="T0" y="T1"/>
                </a:cxn>
                <a:cxn ang="0">
                  <a:pos x="T2" y="T3"/>
                </a:cxn>
                <a:cxn ang="0">
                  <a:pos x="T4" y="T5"/>
                </a:cxn>
                <a:cxn ang="0">
                  <a:pos x="T6" y="T7"/>
                </a:cxn>
                <a:cxn ang="0">
                  <a:pos x="T8" y="T9"/>
                </a:cxn>
              </a:cxnLst>
              <a:rect l="0" t="0" r="r" b="b"/>
              <a:pathLst>
                <a:path w="1936" h="1048">
                  <a:moveTo>
                    <a:pt x="462" y="1048"/>
                  </a:moveTo>
                  <a:lnTo>
                    <a:pt x="1936" y="299"/>
                  </a:lnTo>
                  <a:lnTo>
                    <a:pt x="1474" y="0"/>
                  </a:lnTo>
                  <a:lnTo>
                    <a:pt x="0" y="749"/>
                  </a:lnTo>
                  <a:lnTo>
                    <a:pt x="462" y="1048"/>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57">
              <a:extLst>
                <a:ext uri="{FF2B5EF4-FFF2-40B4-BE49-F238E27FC236}">
                  <a16:creationId xmlns:a16="http://schemas.microsoft.com/office/drawing/2014/main" id="{3FCA670D-BA78-3541-920F-82B71DB88F4D}"/>
                </a:ext>
              </a:extLst>
            </p:cNvPr>
            <p:cNvSpPr/>
            <p:nvPr/>
          </p:nvSpPr>
          <p:spPr bwMode="auto">
            <a:xfrm>
              <a:off x="2828242" y="4217024"/>
              <a:ext cx="1256608" cy="765610"/>
            </a:xfrm>
            <a:custGeom>
              <a:avLst/>
              <a:gdLst>
                <a:gd name="T0" fmla="*/ 1597 w 1597"/>
                <a:gd name="T1" fmla="*/ 224 h 973"/>
                <a:gd name="T2" fmla="*/ 1493 w 1597"/>
                <a:gd name="T3" fmla="*/ 0 h 973"/>
                <a:gd name="T4" fmla="*/ 0 w 1597"/>
                <a:gd name="T5" fmla="*/ 733 h 973"/>
                <a:gd name="T6" fmla="*/ 123 w 1597"/>
                <a:gd name="T7" fmla="*/ 973 h 973"/>
                <a:gd name="T8" fmla="*/ 1597 w 1597"/>
                <a:gd name="T9" fmla="*/ 224 h 973"/>
              </a:gdLst>
              <a:ahLst/>
              <a:cxnLst>
                <a:cxn ang="0">
                  <a:pos x="T0" y="T1"/>
                </a:cxn>
                <a:cxn ang="0">
                  <a:pos x="T2" y="T3"/>
                </a:cxn>
                <a:cxn ang="0">
                  <a:pos x="T4" y="T5"/>
                </a:cxn>
                <a:cxn ang="0">
                  <a:pos x="T6" y="T7"/>
                </a:cxn>
                <a:cxn ang="0">
                  <a:pos x="T8" y="T9"/>
                </a:cxn>
              </a:cxnLst>
              <a:rect l="0" t="0" r="r" b="b"/>
              <a:pathLst>
                <a:path w="1597" h="973">
                  <a:moveTo>
                    <a:pt x="1597" y="224"/>
                  </a:moveTo>
                  <a:lnTo>
                    <a:pt x="1493" y="0"/>
                  </a:lnTo>
                  <a:lnTo>
                    <a:pt x="0" y="733"/>
                  </a:lnTo>
                  <a:lnTo>
                    <a:pt x="123" y="973"/>
                  </a:lnTo>
                  <a:lnTo>
                    <a:pt x="1597" y="224"/>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58">
              <a:extLst>
                <a:ext uri="{FF2B5EF4-FFF2-40B4-BE49-F238E27FC236}">
                  <a16:creationId xmlns:a16="http://schemas.microsoft.com/office/drawing/2014/main" id="{39147AA0-29F4-8E41-86C6-918D692BDC25}"/>
                </a:ext>
              </a:extLst>
            </p:cNvPr>
            <p:cNvSpPr/>
            <p:nvPr/>
          </p:nvSpPr>
          <p:spPr bwMode="auto">
            <a:xfrm>
              <a:off x="4063605" y="4393280"/>
              <a:ext cx="384772" cy="666467"/>
            </a:xfrm>
            <a:custGeom>
              <a:avLst/>
              <a:gdLst>
                <a:gd name="T0" fmla="*/ 459 w 489"/>
                <a:gd name="T1" fmla="*/ 847 h 847"/>
                <a:gd name="T2" fmla="*/ 0 w 489"/>
                <a:gd name="T3" fmla="*/ 548 h 847"/>
                <a:gd name="T4" fmla="*/ 27 w 489"/>
                <a:gd name="T5" fmla="*/ 0 h 847"/>
                <a:gd name="T6" fmla="*/ 489 w 489"/>
                <a:gd name="T7" fmla="*/ 299 h 847"/>
                <a:gd name="T8" fmla="*/ 459 w 489"/>
                <a:gd name="T9" fmla="*/ 847 h 847"/>
              </a:gdLst>
              <a:ahLst/>
              <a:cxnLst>
                <a:cxn ang="0">
                  <a:pos x="T0" y="T1"/>
                </a:cxn>
                <a:cxn ang="0">
                  <a:pos x="T2" y="T3"/>
                </a:cxn>
                <a:cxn ang="0">
                  <a:pos x="T4" y="T5"/>
                </a:cxn>
                <a:cxn ang="0">
                  <a:pos x="T6" y="T7"/>
                </a:cxn>
                <a:cxn ang="0">
                  <a:pos x="T8" y="T9"/>
                </a:cxn>
              </a:cxnLst>
              <a:rect l="0" t="0" r="r" b="b"/>
              <a:pathLst>
                <a:path w="489" h="847">
                  <a:moveTo>
                    <a:pt x="459" y="847"/>
                  </a:moveTo>
                  <a:lnTo>
                    <a:pt x="0" y="548"/>
                  </a:lnTo>
                  <a:lnTo>
                    <a:pt x="27" y="0"/>
                  </a:lnTo>
                  <a:lnTo>
                    <a:pt x="489" y="299"/>
                  </a:lnTo>
                  <a:lnTo>
                    <a:pt x="459" y="84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59">
              <a:extLst>
                <a:ext uri="{FF2B5EF4-FFF2-40B4-BE49-F238E27FC236}">
                  <a16:creationId xmlns:a16="http://schemas.microsoft.com/office/drawing/2014/main" id="{4591E5FB-4780-484C-AFBE-A0243A6D4B01}"/>
                </a:ext>
              </a:extLst>
            </p:cNvPr>
            <p:cNvSpPr/>
            <p:nvPr/>
          </p:nvSpPr>
          <p:spPr bwMode="auto">
            <a:xfrm>
              <a:off x="3558444" y="426423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60">
              <a:extLst>
                <a:ext uri="{FF2B5EF4-FFF2-40B4-BE49-F238E27FC236}">
                  <a16:creationId xmlns:a16="http://schemas.microsoft.com/office/drawing/2014/main" id="{B20B7194-6ACB-F34C-ADBD-0A87413EEE89}"/>
                </a:ext>
              </a:extLst>
            </p:cNvPr>
            <p:cNvSpPr/>
            <p:nvPr/>
          </p:nvSpPr>
          <p:spPr bwMode="auto">
            <a:xfrm>
              <a:off x="3907808" y="4507374"/>
              <a:ext cx="422541" cy="646795"/>
            </a:xfrm>
            <a:custGeom>
              <a:avLst/>
              <a:gdLst>
                <a:gd name="T0" fmla="*/ 0 w 537"/>
                <a:gd name="T1" fmla="*/ 822 h 822"/>
                <a:gd name="T2" fmla="*/ 508 w 537"/>
                <a:gd name="T3" fmla="*/ 565 h 822"/>
                <a:gd name="T4" fmla="*/ 537 w 537"/>
                <a:gd name="T5" fmla="*/ 0 h 822"/>
                <a:gd name="T6" fmla="*/ 32 w 537"/>
                <a:gd name="T7" fmla="*/ 258 h 822"/>
                <a:gd name="T8" fmla="*/ 0 w 537"/>
                <a:gd name="T9" fmla="*/ 822 h 822"/>
              </a:gdLst>
              <a:ahLst/>
              <a:cxnLst>
                <a:cxn ang="0">
                  <a:pos x="T0" y="T1"/>
                </a:cxn>
                <a:cxn ang="0">
                  <a:pos x="T2" y="T3"/>
                </a:cxn>
                <a:cxn ang="0">
                  <a:pos x="T4" y="T5"/>
                </a:cxn>
                <a:cxn ang="0">
                  <a:pos x="T6" y="T7"/>
                </a:cxn>
                <a:cxn ang="0">
                  <a:pos x="T8" y="T9"/>
                </a:cxn>
              </a:cxnLst>
              <a:rect l="0" t="0" r="r" b="b"/>
              <a:pathLst>
                <a:path w="537" h="822">
                  <a:moveTo>
                    <a:pt x="0" y="822"/>
                  </a:moveTo>
                  <a:lnTo>
                    <a:pt x="508" y="565"/>
                  </a:lnTo>
                  <a:lnTo>
                    <a:pt x="537" y="0"/>
                  </a:lnTo>
                  <a:lnTo>
                    <a:pt x="32" y="258"/>
                  </a:lnTo>
                  <a:lnTo>
                    <a:pt x="0" y="822"/>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61">
              <a:extLst>
                <a:ext uri="{FF2B5EF4-FFF2-40B4-BE49-F238E27FC236}">
                  <a16:creationId xmlns:a16="http://schemas.microsoft.com/office/drawing/2014/main" id="{14B46CDA-5650-7243-B224-A4BAD28925E5}"/>
                </a:ext>
              </a:extLst>
            </p:cNvPr>
            <p:cNvSpPr/>
            <p:nvPr/>
          </p:nvSpPr>
          <p:spPr bwMode="auto">
            <a:xfrm>
              <a:off x="3533264" y="4466458"/>
              <a:ext cx="399723" cy="687711"/>
            </a:xfrm>
            <a:custGeom>
              <a:avLst/>
              <a:gdLst>
                <a:gd name="T0" fmla="*/ 0 w 508"/>
                <a:gd name="T1" fmla="*/ 565 h 874"/>
                <a:gd name="T2" fmla="*/ 476 w 508"/>
                <a:gd name="T3" fmla="*/ 874 h 874"/>
                <a:gd name="T4" fmla="*/ 508 w 508"/>
                <a:gd name="T5" fmla="*/ 310 h 874"/>
                <a:gd name="T6" fmla="*/ 32 w 508"/>
                <a:gd name="T7" fmla="*/ 0 h 874"/>
                <a:gd name="T8" fmla="*/ 0 w 508"/>
                <a:gd name="T9" fmla="*/ 565 h 874"/>
              </a:gdLst>
              <a:ahLst/>
              <a:cxnLst>
                <a:cxn ang="0">
                  <a:pos x="T0" y="T1"/>
                </a:cxn>
                <a:cxn ang="0">
                  <a:pos x="T2" y="T3"/>
                </a:cxn>
                <a:cxn ang="0">
                  <a:pos x="T4" y="T5"/>
                </a:cxn>
                <a:cxn ang="0">
                  <a:pos x="T6" y="T7"/>
                </a:cxn>
                <a:cxn ang="0">
                  <a:pos x="T8" y="T9"/>
                </a:cxn>
              </a:cxnLst>
              <a:rect l="0" t="0" r="r" b="b"/>
              <a:pathLst>
                <a:path w="508" h="874">
                  <a:moveTo>
                    <a:pt x="0" y="565"/>
                  </a:moveTo>
                  <a:lnTo>
                    <a:pt x="476" y="874"/>
                  </a:lnTo>
                  <a:lnTo>
                    <a:pt x="508" y="310"/>
                  </a:lnTo>
                  <a:lnTo>
                    <a:pt x="32" y="0"/>
                  </a:lnTo>
                  <a:lnTo>
                    <a:pt x="0" y="565"/>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62">
              <a:extLst>
                <a:ext uri="{FF2B5EF4-FFF2-40B4-BE49-F238E27FC236}">
                  <a16:creationId xmlns:a16="http://schemas.microsoft.com/office/drawing/2014/main" id="{1BCAF11D-00BE-114B-8D89-7C4F1F84F62F}"/>
                </a:ext>
              </a:extLst>
            </p:cNvPr>
            <p:cNvSpPr/>
            <p:nvPr/>
          </p:nvSpPr>
          <p:spPr bwMode="auto">
            <a:xfrm>
              <a:off x="3770895" y="4901588"/>
              <a:ext cx="103078" cy="192780"/>
            </a:xfrm>
            <a:custGeom>
              <a:avLst/>
              <a:gdLst>
                <a:gd name="T0" fmla="*/ 0 w 131"/>
                <a:gd name="T1" fmla="*/ 166 h 245"/>
                <a:gd name="T2" fmla="*/ 123 w 131"/>
                <a:gd name="T3" fmla="*/ 245 h 245"/>
                <a:gd name="T4" fmla="*/ 131 w 131"/>
                <a:gd name="T5" fmla="*/ 81 h 245"/>
                <a:gd name="T6" fmla="*/ 8 w 131"/>
                <a:gd name="T7" fmla="*/ 0 h 245"/>
                <a:gd name="T8" fmla="*/ 0 w 131"/>
                <a:gd name="T9" fmla="*/ 166 h 245"/>
              </a:gdLst>
              <a:ahLst/>
              <a:cxnLst>
                <a:cxn ang="0">
                  <a:pos x="T0" y="T1"/>
                </a:cxn>
                <a:cxn ang="0">
                  <a:pos x="T2" y="T3"/>
                </a:cxn>
                <a:cxn ang="0">
                  <a:pos x="T4" y="T5"/>
                </a:cxn>
                <a:cxn ang="0">
                  <a:pos x="T6" y="T7"/>
                </a:cxn>
                <a:cxn ang="0">
                  <a:pos x="T8" y="T9"/>
                </a:cxn>
              </a:cxnLst>
              <a:rect l="0" t="0" r="r" b="b"/>
              <a:pathLst>
                <a:path w="131" h="245">
                  <a:moveTo>
                    <a:pt x="0" y="166"/>
                  </a:moveTo>
                  <a:lnTo>
                    <a:pt x="123" y="245"/>
                  </a:lnTo>
                  <a:lnTo>
                    <a:pt x="131" y="81"/>
                  </a:lnTo>
                  <a:lnTo>
                    <a:pt x="8" y="0"/>
                  </a:lnTo>
                  <a:lnTo>
                    <a:pt x="0" y="166"/>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任意多边形 63">
              <a:extLst>
                <a:ext uri="{FF2B5EF4-FFF2-40B4-BE49-F238E27FC236}">
                  <a16:creationId xmlns:a16="http://schemas.microsoft.com/office/drawing/2014/main" id="{16AB5709-B2B4-BF40-9438-31B60F20EF7C}"/>
                </a:ext>
              </a:extLst>
            </p:cNvPr>
            <p:cNvSpPr/>
            <p:nvPr/>
          </p:nvSpPr>
          <p:spPr bwMode="auto">
            <a:xfrm>
              <a:off x="3064299" y="449950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任意多边形 64">
              <a:extLst>
                <a:ext uri="{FF2B5EF4-FFF2-40B4-BE49-F238E27FC236}">
                  <a16:creationId xmlns:a16="http://schemas.microsoft.com/office/drawing/2014/main" id="{027F1253-FBD9-6E48-900B-700329854527}"/>
                </a:ext>
              </a:extLst>
            </p:cNvPr>
            <p:cNvSpPr/>
            <p:nvPr/>
          </p:nvSpPr>
          <p:spPr bwMode="auto">
            <a:xfrm>
              <a:off x="3414449" y="4742644"/>
              <a:ext cx="421755" cy="648369"/>
            </a:xfrm>
            <a:custGeom>
              <a:avLst/>
              <a:gdLst>
                <a:gd name="T0" fmla="*/ 0 w 536"/>
                <a:gd name="T1" fmla="*/ 824 h 824"/>
                <a:gd name="T2" fmla="*/ 507 w 536"/>
                <a:gd name="T3" fmla="*/ 567 h 824"/>
                <a:gd name="T4" fmla="*/ 536 w 536"/>
                <a:gd name="T5" fmla="*/ 0 h 824"/>
                <a:gd name="T6" fmla="*/ 31 w 536"/>
                <a:gd name="T7" fmla="*/ 258 h 824"/>
                <a:gd name="T8" fmla="*/ 0 w 536"/>
                <a:gd name="T9" fmla="*/ 824 h 824"/>
              </a:gdLst>
              <a:ahLst/>
              <a:cxnLst>
                <a:cxn ang="0">
                  <a:pos x="T0" y="T1"/>
                </a:cxn>
                <a:cxn ang="0">
                  <a:pos x="T2" y="T3"/>
                </a:cxn>
                <a:cxn ang="0">
                  <a:pos x="T4" y="T5"/>
                </a:cxn>
                <a:cxn ang="0">
                  <a:pos x="T6" y="T7"/>
                </a:cxn>
                <a:cxn ang="0">
                  <a:pos x="T8" y="T9"/>
                </a:cxn>
              </a:cxnLst>
              <a:rect l="0" t="0" r="r" b="b"/>
              <a:pathLst>
                <a:path w="536" h="824">
                  <a:moveTo>
                    <a:pt x="0" y="824"/>
                  </a:moveTo>
                  <a:lnTo>
                    <a:pt x="507" y="567"/>
                  </a:lnTo>
                  <a:lnTo>
                    <a:pt x="536" y="0"/>
                  </a:lnTo>
                  <a:lnTo>
                    <a:pt x="31" y="258"/>
                  </a:lnTo>
                  <a:lnTo>
                    <a:pt x="0" y="82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任意多边形 65">
              <a:extLst>
                <a:ext uri="{FF2B5EF4-FFF2-40B4-BE49-F238E27FC236}">
                  <a16:creationId xmlns:a16="http://schemas.microsoft.com/office/drawing/2014/main" id="{44AD3C4A-DEF5-9546-AE3E-DDFA5591A8ED}"/>
                </a:ext>
              </a:extLst>
            </p:cNvPr>
            <p:cNvSpPr/>
            <p:nvPr/>
          </p:nvSpPr>
          <p:spPr bwMode="auto">
            <a:xfrm>
              <a:off x="3039906" y="4701727"/>
              <a:ext cx="398936" cy="689286"/>
            </a:xfrm>
            <a:custGeom>
              <a:avLst/>
              <a:gdLst>
                <a:gd name="T0" fmla="*/ 0 w 507"/>
                <a:gd name="T1" fmla="*/ 567 h 876"/>
                <a:gd name="T2" fmla="*/ 476 w 507"/>
                <a:gd name="T3" fmla="*/ 876 h 876"/>
                <a:gd name="T4" fmla="*/ 507 w 507"/>
                <a:gd name="T5" fmla="*/ 310 h 876"/>
                <a:gd name="T6" fmla="*/ 31 w 507"/>
                <a:gd name="T7" fmla="*/ 0 h 876"/>
                <a:gd name="T8" fmla="*/ 0 w 507"/>
                <a:gd name="T9" fmla="*/ 567 h 876"/>
              </a:gdLst>
              <a:ahLst/>
              <a:cxnLst>
                <a:cxn ang="0">
                  <a:pos x="T0" y="T1"/>
                </a:cxn>
                <a:cxn ang="0">
                  <a:pos x="T2" y="T3"/>
                </a:cxn>
                <a:cxn ang="0">
                  <a:pos x="T4" y="T5"/>
                </a:cxn>
                <a:cxn ang="0">
                  <a:pos x="T6" y="T7"/>
                </a:cxn>
                <a:cxn ang="0">
                  <a:pos x="T8" y="T9"/>
                </a:cxn>
              </a:cxnLst>
              <a:rect l="0" t="0" r="r" b="b"/>
              <a:pathLst>
                <a:path w="507" h="876">
                  <a:moveTo>
                    <a:pt x="0" y="567"/>
                  </a:moveTo>
                  <a:lnTo>
                    <a:pt x="476" y="876"/>
                  </a:lnTo>
                  <a:lnTo>
                    <a:pt x="507" y="310"/>
                  </a:lnTo>
                  <a:lnTo>
                    <a:pt x="31" y="0"/>
                  </a:lnTo>
                  <a:lnTo>
                    <a:pt x="0" y="567"/>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任意多边形 66">
              <a:extLst>
                <a:ext uri="{FF2B5EF4-FFF2-40B4-BE49-F238E27FC236}">
                  <a16:creationId xmlns:a16="http://schemas.microsoft.com/office/drawing/2014/main" id="{7AB491D6-EFD0-3849-A38D-E354398EEC00}"/>
                </a:ext>
              </a:extLst>
            </p:cNvPr>
            <p:cNvSpPr/>
            <p:nvPr/>
          </p:nvSpPr>
          <p:spPr bwMode="auto">
            <a:xfrm>
              <a:off x="3075315" y="4745791"/>
              <a:ext cx="103078" cy="192780"/>
            </a:xfrm>
            <a:custGeom>
              <a:avLst/>
              <a:gdLst>
                <a:gd name="T0" fmla="*/ 0 w 131"/>
                <a:gd name="T1" fmla="*/ 164 h 245"/>
                <a:gd name="T2" fmla="*/ 123 w 131"/>
                <a:gd name="T3" fmla="*/ 245 h 245"/>
                <a:gd name="T4" fmla="*/ 131 w 131"/>
                <a:gd name="T5" fmla="*/ 79 h 245"/>
                <a:gd name="T6" fmla="*/ 9 w 131"/>
                <a:gd name="T7" fmla="*/ 0 h 245"/>
                <a:gd name="T8" fmla="*/ 0 w 131"/>
                <a:gd name="T9" fmla="*/ 164 h 245"/>
              </a:gdLst>
              <a:ahLst/>
              <a:cxnLst>
                <a:cxn ang="0">
                  <a:pos x="T0" y="T1"/>
                </a:cxn>
                <a:cxn ang="0">
                  <a:pos x="T2" y="T3"/>
                </a:cxn>
                <a:cxn ang="0">
                  <a:pos x="T4" y="T5"/>
                </a:cxn>
                <a:cxn ang="0">
                  <a:pos x="T6" y="T7"/>
                </a:cxn>
                <a:cxn ang="0">
                  <a:pos x="T8" y="T9"/>
                </a:cxn>
              </a:cxnLst>
              <a:rect l="0" t="0" r="r" b="b"/>
              <a:pathLst>
                <a:path w="131" h="245">
                  <a:moveTo>
                    <a:pt x="0" y="164"/>
                  </a:moveTo>
                  <a:lnTo>
                    <a:pt x="123" y="245"/>
                  </a:lnTo>
                  <a:lnTo>
                    <a:pt x="131" y="79"/>
                  </a:lnTo>
                  <a:lnTo>
                    <a:pt x="9" y="0"/>
                  </a:lnTo>
                  <a:lnTo>
                    <a:pt x="0" y="16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任意多边形 67">
              <a:extLst>
                <a:ext uri="{FF2B5EF4-FFF2-40B4-BE49-F238E27FC236}">
                  <a16:creationId xmlns:a16="http://schemas.microsoft.com/office/drawing/2014/main" id="{92541ADF-E60F-0447-8522-1A6D12BDB3F0}"/>
                </a:ext>
              </a:extLst>
            </p:cNvPr>
            <p:cNvSpPr/>
            <p:nvPr/>
          </p:nvSpPr>
          <p:spPr bwMode="auto">
            <a:xfrm>
              <a:off x="2903780" y="4982635"/>
              <a:ext cx="384772" cy="666467"/>
            </a:xfrm>
            <a:custGeom>
              <a:avLst/>
              <a:gdLst>
                <a:gd name="T0" fmla="*/ 0 w 489"/>
                <a:gd name="T1" fmla="*/ 548 h 847"/>
                <a:gd name="T2" fmla="*/ 459 w 489"/>
                <a:gd name="T3" fmla="*/ 847 h 847"/>
                <a:gd name="T4" fmla="*/ 489 w 489"/>
                <a:gd name="T5" fmla="*/ 299 h 847"/>
                <a:gd name="T6" fmla="*/ 27 w 489"/>
                <a:gd name="T7" fmla="*/ 0 h 847"/>
                <a:gd name="T8" fmla="*/ 0 w 489"/>
                <a:gd name="T9" fmla="*/ 548 h 847"/>
              </a:gdLst>
              <a:ahLst/>
              <a:cxnLst>
                <a:cxn ang="0">
                  <a:pos x="T0" y="T1"/>
                </a:cxn>
                <a:cxn ang="0">
                  <a:pos x="T2" y="T3"/>
                </a:cxn>
                <a:cxn ang="0">
                  <a:pos x="T4" y="T5"/>
                </a:cxn>
                <a:cxn ang="0">
                  <a:pos x="T6" y="T7"/>
                </a:cxn>
                <a:cxn ang="0">
                  <a:pos x="T8" y="T9"/>
                </a:cxn>
              </a:cxnLst>
              <a:rect l="0" t="0" r="r" b="b"/>
              <a:pathLst>
                <a:path w="489" h="847">
                  <a:moveTo>
                    <a:pt x="0" y="548"/>
                  </a:moveTo>
                  <a:lnTo>
                    <a:pt x="459" y="847"/>
                  </a:lnTo>
                  <a:lnTo>
                    <a:pt x="489" y="299"/>
                  </a:lnTo>
                  <a:lnTo>
                    <a:pt x="27" y="0"/>
                  </a:lnTo>
                  <a:lnTo>
                    <a:pt x="0" y="548"/>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任意多边形 68">
              <a:extLst>
                <a:ext uri="{FF2B5EF4-FFF2-40B4-BE49-F238E27FC236}">
                  <a16:creationId xmlns:a16="http://schemas.microsoft.com/office/drawing/2014/main" id="{0CB7ED81-1591-BF4B-9BC7-5F22DD18930D}"/>
                </a:ext>
              </a:extLst>
            </p:cNvPr>
            <p:cNvSpPr/>
            <p:nvPr/>
          </p:nvSpPr>
          <p:spPr bwMode="auto">
            <a:xfrm>
              <a:off x="2615791" y="5061321"/>
              <a:ext cx="608240" cy="561815"/>
            </a:xfrm>
            <a:custGeom>
              <a:avLst/>
              <a:gdLst>
                <a:gd name="T0" fmla="*/ 1 w 372"/>
                <a:gd name="T1" fmla="*/ 215 h 344"/>
                <a:gd name="T2" fmla="*/ 0 w 372"/>
                <a:gd name="T3" fmla="*/ 241 h 344"/>
                <a:gd name="T4" fmla="*/ 166 w 372"/>
                <a:gd name="T5" fmla="*/ 344 h 344"/>
                <a:gd name="T6" fmla="*/ 166 w 372"/>
                <a:gd name="T7" fmla="*/ 344 h 344"/>
                <a:gd name="T8" fmla="*/ 364 w 372"/>
                <a:gd name="T9" fmla="*/ 243 h 344"/>
                <a:gd name="T10" fmla="*/ 372 w 372"/>
                <a:gd name="T11" fmla="*/ 101 h 344"/>
                <a:gd name="T12" fmla="*/ 204 w 372"/>
                <a:gd name="T13" fmla="*/ 0 h 344"/>
                <a:gd name="T14" fmla="*/ 96 w 372"/>
                <a:gd name="T15" fmla="*/ 58 h 344"/>
                <a:gd name="T16" fmla="*/ 66 w 372"/>
                <a:gd name="T17" fmla="*/ 143 h 344"/>
                <a:gd name="T18" fmla="*/ 1 w 372"/>
                <a:gd name="T19"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44">
                  <a:moveTo>
                    <a:pt x="1" y="215"/>
                  </a:moveTo>
                  <a:cubicBezTo>
                    <a:pt x="0" y="241"/>
                    <a:pt x="0" y="241"/>
                    <a:pt x="0" y="241"/>
                  </a:cubicBezTo>
                  <a:cubicBezTo>
                    <a:pt x="166" y="344"/>
                    <a:pt x="166" y="344"/>
                    <a:pt x="166" y="344"/>
                  </a:cubicBezTo>
                  <a:cubicBezTo>
                    <a:pt x="166" y="344"/>
                    <a:pt x="166" y="344"/>
                    <a:pt x="166" y="344"/>
                  </a:cubicBezTo>
                  <a:cubicBezTo>
                    <a:pt x="364" y="243"/>
                    <a:pt x="364" y="243"/>
                    <a:pt x="364" y="243"/>
                  </a:cubicBezTo>
                  <a:cubicBezTo>
                    <a:pt x="372" y="101"/>
                    <a:pt x="372" y="101"/>
                    <a:pt x="372" y="101"/>
                  </a:cubicBezTo>
                  <a:cubicBezTo>
                    <a:pt x="204" y="0"/>
                    <a:pt x="204" y="0"/>
                    <a:pt x="204" y="0"/>
                  </a:cubicBezTo>
                  <a:cubicBezTo>
                    <a:pt x="204" y="0"/>
                    <a:pt x="99" y="55"/>
                    <a:pt x="96" y="58"/>
                  </a:cubicBezTo>
                  <a:cubicBezTo>
                    <a:pt x="93" y="61"/>
                    <a:pt x="66" y="143"/>
                    <a:pt x="66" y="143"/>
                  </a:cubicBezTo>
                  <a:lnTo>
                    <a:pt x="1" y="215"/>
                  </a:ln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任意多边形 69">
              <a:extLst>
                <a:ext uri="{FF2B5EF4-FFF2-40B4-BE49-F238E27FC236}">
                  <a16:creationId xmlns:a16="http://schemas.microsoft.com/office/drawing/2014/main" id="{2DA10FFD-5380-A84E-BE8D-CD58EE4828F2}"/>
                </a:ext>
              </a:extLst>
            </p:cNvPr>
            <p:cNvSpPr/>
            <p:nvPr/>
          </p:nvSpPr>
          <p:spPr bwMode="auto">
            <a:xfrm>
              <a:off x="2887257" y="5226560"/>
              <a:ext cx="336774" cy="396575"/>
            </a:xfrm>
            <a:custGeom>
              <a:avLst/>
              <a:gdLst>
                <a:gd name="T0" fmla="*/ 0 w 206"/>
                <a:gd name="T1" fmla="*/ 243 h 243"/>
                <a:gd name="T2" fmla="*/ 198 w 206"/>
                <a:gd name="T3" fmla="*/ 142 h 243"/>
                <a:gd name="T4" fmla="*/ 206 w 206"/>
                <a:gd name="T5" fmla="*/ 0 h 243"/>
                <a:gd name="T6" fmla="*/ 103 w 206"/>
                <a:gd name="T7" fmla="*/ 54 h 243"/>
                <a:gd name="T8" fmla="*/ 63 w 206"/>
                <a:gd name="T9" fmla="*/ 153 h 243"/>
                <a:gd name="T10" fmla="*/ 0 w 206"/>
                <a:gd name="T11" fmla="*/ 243 h 243"/>
              </a:gdLst>
              <a:ahLst/>
              <a:cxnLst>
                <a:cxn ang="0">
                  <a:pos x="T0" y="T1"/>
                </a:cxn>
                <a:cxn ang="0">
                  <a:pos x="T2" y="T3"/>
                </a:cxn>
                <a:cxn ang="0">
                  <a:pos x="T4" y="T5"/>
                </a:cxn>
                <a:cxn ang="0">
                  <a:pos x="T6" y="T7"/>
                </a:cxn>
                <a:cxn ang="0">
                  <a:pos x="T8" y="T9"/>
                </a:cxn>
                <a:cxn ang="0">
                  <a:pos x="T10" y="T11"/>
                </a:cxn>
              </a:cxnLst>
              <a:rect l="0" t="0" r="r" b="b"/>
              <a:pathLst>
                <a:path w="206" h="243">
                  <a:moveTo>
                    <a:pt x="0" y="243"/>
                  </a:moveTo>
                  <a:cubicBezTo>
                    <a:pt x="198" y="142"/>
                    <a:pt x="198" y="142"/>
                    <a:pt x="198" y="142"/>
                  </a:cubicBezTo>
                  <a:cubicBezTo>
                    <a:pt x="206" y="0"/>
                    <a:pt x="206" y="0"/>
                    <a:pt x="206" y="0"/>
                  </a:cubicBezTo>
                  <a:cubicBezTo>
                    <a:pt x="206" y="0"/>
                    <a:pt x="108" y="50"/>
                    <a:pt x="103" y="54"/>
                  </a:cubicBezTo>
                  <a:cubicBezTo>
                    <a:pt x="98" y="57"/>
                    <a:pt x="65" y="150"/>
                    <a:pt x="63" y="153"/>
                  </a:cubicBezTo>
                  <a:cubicBezTo>
                    <a:pt x="61" y="156"/>
                    <a:pt x="2" y="240"/>
                    <a:pt x="0" y="243"/>
                  </a:cubicBez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任意多边形 70">
              <a:extLst>
                <a:ext uri="{FF2B5EF4-FFF2-40B4-BE49-F238E27FC236}">
                  <a16:creationId xmlns:a16="http://schemas.microsoft.com/office/drawing/2014/main" id="{AC5C87FA-65E9-FB4F-BB73-DA63AAE94A5A}"/>
                </a:ext>
              </a:extLst>
            </p:cNvPr>
            <p:cNvSpPr/>
            <p:nvPr/>
          </p:nvSpPr>
          <p:spPr bwMode="auto">
            <a:xfrm>
              <a:off x="2609496" y="5454748"/>
              <a:ext cx="277760" cy="274613"/>
            </a:xfrm>
            <a:custGeom>
              <a:avLst/>
              <a:gdLst>
                <a:gd name="T0" fmla="*/ 8 w 353"/>
                <a:gd name="T1" fmla="*/ 0 h 349"/>
                <a:gd name="T2" fmla="*/ 0 w 353"/>
                <a:gd name="T3" fmla="*/ 133 h 349"/>
                <a:gd name="T4" fmla="*/ 347 w 353"/>
                <a:gd name="T5" fmla="*/ 349 h 349"/>
                <a:gd name="T6" fmla="*/ 353 w 353"/>
                <a:gd name="T7" fmla="*/ 214 h 349"/>
                <a:gd name="T8" fmla="*/ 8 w 353"/>
                <a:gd name="T9" fmla="*/ 0 h 349"/>
              </a:gdLst>
              <a:ahLst/>
              <a:cxnLst>
                <a:cxn ang="0">
                  <a:pos x="T0" y="T1"/>
                </a:cxn>
                <a:cxn ang="0">
                  <a:pos x="T2" y="T3"/>
                </a:cxn>
                <a:cxn ang="0">
                  <a:pos x="T4" y="T5"/>
                </a:cxn>
                <a:cxn ang="0">
                  <a:pos x="T6" y="T7"/>
                </a:cxn>
                <a:cxn ang="0">
                  <a:pos x="T8" y="T9"/>
                </a:cxn>
              </a:cxnLst>
              <a:rect l="0" t="0" r="r" b="b"/>
              <a:pathLst>
                <a:path w="353" h="349">
                  <a:moveTo>
                    <a:pt x="8" y="0"/>
                  </a:moveTo>
                  <a:lnTo>
                    <a:pt x="0" y="133"/>
                  </a:lnTo>
                  <a:lnTo>
                    <a:pt x="347" y="349"/>
                  </a:lnTo>
                  <a:lnTo>
                    <a:pt x="353" y="214"/>
                  </a:lnTo>
                  <a:lnTo>
                    <a:pt x="8" y="0"/>
                  </a:ln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任意多边形 71">
              <a:extLst>
                <a:ext uri="{FF2B5EF4-FFF2-40B4-BE49-F238E27FC236}">
                  <a16:creationId xmlns:a16="http://schemas.microsoft.com/office/drawing/2014/main" id="{621BA347-95AE-2A48-BA43-811C68F72EF6}"/>
                </a:ext>
              </a:extLst>
            </p:cNvPr>
            <p:cNvSpPr/>
            <p:nvPr/>
          </p:nvSpPr>
          <p:spPr bwMode="auto">
            <a:xfrm>
              <a:off x="2882535" y="5458682"/>
              <a:ext cx="328906" cy="270678"/>
            </a:xfrm>
            <a:custGeom>
              <a:avLst/>
              <a:gdLst>
                <a:gd name="T0" fmla="*/ 0 w 418"/>
                <a:gd name="T1" fmla="*/ 344 h 344"/>
                <a:gd name="T2" fmla="*/ 412 w 418"/>
                <a:gd name="T3" fmla="*/ 141 h 344"/>
                <a:gd name="T4" fmla="*/ 418 w 418"/>
                <a:gd name="T5" fmla="*/ 0 h 344"/>
                <a:gd name="T6" fmla="*/ 6 w 418"/>
                <a:gd name="T7" fmla="*/ 209 h 344"/>
                <a:gd name="T8" fmla="*/ 0 w 418"/>
                <a:gd name="T9" fmla="*/ 344 h 344"/>
              </a:gdLst>
              <a:ahLst/>
              <a:cxnLst>
                <a:cxn ang="0">
                  <a:pos x="T0" y="T1"/>
                </a:cxn>
                <a:cxn ang="0">
                  <a:pos x="T2" y="T3"/>
                </a:cxn>
                <a:cxn ang="0">
                  <a:pos x="T4" y="T5"/>
                </a:cxn>
                <a:cxn ang="0">
                  <a:pos x="T6" y="T7"/>
                </a:cxn>
                <a:cxn ang="0">
                  <a:pos x="T8" y="T9"/>
                </a:cxn>
              </a:cxnLst>
              <a:rect l="0" t="0" r="r" b="b"/>
              <a:pathLst>
                <a:path w="418" h="344">
                  <a:moveTo>
                    <a:pt x="0" y="344"/>
                  </a:moveTo>
                  <a:lnTo>
                    <a:pt x="412" y="141"/>
                  </a:lnTo>
                  <a:lnTo>
                    <a:pt x="418" y="0"/>
                  </a:lnTo>
                  <a:lnTo>
                    <a:pt x="6" y="209"/>
                  </a:lnTo>
                  <a:lnTo>
                    <a:pt x="0" y="344"/>
                  </a:ln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任意多边形 72">
              <a:extLst>
                <a:ext uri="{FF2B5EF4-FFF2-40B4-BE49-F238E27FC236}">
                  <a16:creationId xmlns:a16="http://schemas.microsoft.com/office/drawing/2014/main" id="{A4CDACB9-04A1-2144-AB91-E1B6A2C24A00}"/>
                </a:ext>
              </a:extLst>
            </p:cNvPr>
            <p:cNvSpPr/>
            <p:nvPr/>
          </p:nvSpPr>
          <p:spPr bwMode="auto">
            <a:xfrm>
              <a:off x="2773162" y="5061321"/>
              <a:ext cx="450869" cy="253367"/>
            </a:xfrm>
            <a:custGeom>
              <a:avLst/>
              <a:gdLst>
                <a:gd name="T0" fmla="*/ 0 w 573"/>
                <a:gd name="T1" fmla="*/ 120 h 322"/>
                <a:gd name="T2" fmla="*/ 359 w 573"/>
                <a:gd name="T3" fmla="*/ 322 h 322"/>
                <a:gd name="T4" fmla="*/ 573 w 573"/>
                <a:gd name="T5" fmla="*/ 210 h 322"/>
                <a:gd name="T6" fmla="*/ 224 w 573"/>
                <a:gd name="T7" fmla="*/ 0 h 322"/>
                <a:gd name="T8" fmla="*/ 0 w 573"/>
                <a:gd name="T9" fmla="*/ 120 h 322"/>
              </a:gdLst>
              <a:ahLst/>
              <a:cxnLst>
                <a:cxn ang="0">
                  <a:pos x="T0" y="T1"/>
                </a:cxn>
                <a:cxn ang="0">
                  <a:pos x="T2" y="T3"/>
                </a:cxn>
                <a:cxn ang="0">
                  <a:pos x="T4" y="T5"/>
                </a:cxn>
                <a:cxn ang="0">
                  <a:pos x="T6" y="T7"/>
                </a:cxn>
                <a:cxn ang="0">
                  <a:pos x="T8" y="T9"/>
                </a:cxn>
              </a:cxnLst>
              <a:rect l="0" t="0" r="r" b="b"/>
              <a:pathLst>
                <a:path w="573" h="322">
                  <a:moveTo>
                    <a:pt x="0" y="120"/>
                  </a:moveTo>
                  <a:lnTo>
                    <a:pt x="359" y="322"/>
                  </a:lnTo>
                  <a:lnTo>
                    <a:pt x="573" y="210"/>
                  </a:lnTo>
                  <a:lnTo>
                    <a:pt x="224" y="0"/>
                  </a:lnTo>
                  <a:lnTo>
                    <a:pt x="0" y="120"/>
                  </a:lnTo>
                  <a:close/>
                </a:path>
              </a:pathLst>
            </a:custGeom>
            <a:solidFill>
              <a:srgbClr val="FFB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任意多边形 73">
              <a:extLst>
                <a:ext uri="{FF2B5EF4-FFF2-40B4-BE49-F238E27FC236}">
                  <a16:creationId xmlns:a16="http://schemas.microsoft.com/office/drawing/2014/main" id="{2A23E8E6-6270-9548-AAEA-F4F80966D892}"/>
                </a:ext>
              </a:extLst>
            </p:cNvPr>
            <p:cNvSpPr/>
            <p:nvPr/>
          </p:nvSpPr>
          <p:spPr bwMode="auto">
            <a:xfrm>
              <a:off x="2753491" y="5206888"/>
              <a:ext cx="248646" cy="225041"/>
            </a:xfrm>
            <a:custGeom>
              <a:avLst/>
              <a:gdLst>
                <a:gd name="T0" fmla="*/ 20 w 152"/>
                <a:gd name="T1" fmla="*/ 78 h 138"/>
                <a:gd name="T2" fmla="*/ 122 w 152"/>
                <a:gd name="T3" fmla="*/ 136 h 138"/>
                <a:gd name="T4" fmla="*/ 127 w 152"/>
                <a:gd name="T5" fmla="*/ 138 h 138"/>
                <a:gd name="T6" fmla="*/ 135 w 152"/>
                <a:gd name="T7" fmla="*/ 134 h 138"/>
                <a:gd name="T8" fmla="*/ 133 w 152"/>
                <a:gd name="T9" fmla="*/ 63 h 138"/>
                <a:gd name="T10" fmla="*/ 31 w 152"/>
                <a:gd name="T11" fmla="*/ 7 h 138"/>
                <a:gd name="T12" fmla="*/ 9 w 152"/>
                <a:gd name="T13" fmla="*/ 19 h 138"/>
                <a:gd name="T14" fmla="*/ 0 w 152"/>
                <a:gd name="T15" fmla="*/ 66 h 138"/>
                <a:gd name="T16" fmla="*/ 20 w 152"/>
                <a:gd name="T17"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38">
                  <a:moveTo>
                    <a:pt x="20" y="78"/>
                  </a:moveTo>
                  <a:cubicBezTo>
                    <a:pt x="53" y="99"/>
                    <a:pt x="87" y="118"/>
                    <a:pt x="122" y="136"/>
                  </a:cubicBezTo>
                  <a:cubicBezTo>
                    <a:pt x="124" y="137"/>
                    <a:pt x="125" y="138"/>
                    <a:pt x="127" y="138"/>
                  </a:cubicBezTo>
                  <a:cubicBezTo>
                    <a:pt x="130" y="138"/>
                    <a:pt x="133" y="136"/>
                    <a:pt x="135" y="134"/>
                  </a:cubicBezTo>
                  <a:cubicBezTo>
                    <a:pt x="149" y="115"/>
                    <a:pt x="152" y="76"/>
                    <a:pt x="133" y="63"/>
                  </a:cubicBezTo>
                  <a:cubicBezTo>
                    <a:pt x="133" y="63"/>
                    <a:pt x="31" y="7"/>
                    <a:pt x="31" y="7"/>
                  </a:cubicBezTo>
                  <a:cubicBezTo>
                    <a:pt x="20" y="0"/>
                    <a:pt x="10" y="7"/>
                    <a:pt x="9" y="19"/>
                  </a:cubicBezTo>
                  <a:cubicBezTo>
                    <a:pt x="6" y="36"/>
                    <a:pt x="9" y="50"/>
                    <a:pt x="0" y="66"/>
                  </a:cubicBezTo>
                  <a:cubicBezTo>
                    <a:pt x="6" y="70"/>
                    <a:pt x="13" y="74"/>
                    <a:pt x="20" y="78"/>
                  </a:cubicBez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任意多边形 74">
              <a:extLst>
                <a:ext uri="{FF2B5EF4-FFF2-40B4-BE49-F238E27FC236}">
                  <a16:creationId xmlns:a16="http://schemas.microsoft.com/office/drawing/2014/main" id="{EE4B2EBE-98B2-8043-8C54-903260AA5B4F}"/>
                </a:ext>
              </a:extLst>
            </p:cNvPr>
            <p:cNvSpPr/>
            <p:nvPr/>
          </p:nvSpPr>
          <p:spPr bwMode="auto">
            <a:xfrm>
              <a:off x="3034398" y="5296590"/>
              <a:ext cx="147142" cy="155011"/>
            </a:xfrm>
            <a:custGeom>
              <a:avLst/>
              <a:gdLst>
                <a:gd name="T0" fmla="*/ 80 w 90"/>
                <a:gd name="T1" fmla="*/ 3 h 95"/>
                <a:gd name="T2" fmla="*/ 90 w 90"/>
                <a:gd name="T3" fmla="*/ 9 h 95"/>
                <a:gd name="T4" fmla="*/ 88 w 90"/>
                <a:gd name="T5" fmla="*/ 41 h 95"/>
                <a:gd name="T6" fmla="*/ 77 w 90"/>
                <a:gd name="T7" fmla="*/ 57 h 95"/>
                <a:gd name="T8" fmla="*/ 8 w 90"/>
                <a:gd name="T9" fmla="*/ 93 h 95"/>
                <a:gd name="T10" fmla="*/ 2 w 90"/>
                <a:gd name="T11" fmla="*/ 85 h 95"/>
                <a:gd name="T12" fmla="*/ 15 w 90"/>
                <a:gd name="T13" fmla="*/ 46 h 95"/>
                <a:gd name="T14" fmla="*/ 29 w 90"/>
                <a:gd name="T15" fmla="*/ 29 h 95"/>
                <a:gd name="T16" fmla="*/ 80 w 90"/>
                <a:gd name="T1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5">
                  <a:moveTo>
                    <a:pt x="80" y="3"/>
                  </a:moveTo>
                  <a:cubicBezTo>
                    <a:pt x="86" y="0"/>
                    <a:pt x="90" y="3"/>
                    <a:pt x="90" y="9"/>
                  </a:cubicBezTo>
                  <a:cubicBezTo>
                    <a:pt x="88" y="41"/>
                    <a:pt x="88" y="41"/>
                    <a:pt x="88" y="41"/>
                  </a:cubicBezTo>
                  <a:cubicBezTo>
                    <a:pt x="88" y="47"/>
                    <a:pt x="83" y="55"/>
                    <a:pt x="77" y="57"/>
                  </a:cubicBezTo>
                  <a:cubicBezTo>
                    <a:pt x="8" y="93"/>
                    <a:pt x="8" y="93"/>
                    <a:pt x="8" y="93"/>
                  </a:cubicBezTo>
                  <a:cubicBezTo>
                    <a:pt x="3" y="95"/>
                    <a:pt x="0" y="92"/>
                    <a:pt x="2" y="85"/>
                  </a:cubicBezTo>
                  <a:cubicBezTo>
                    <a:pt x="15" y="46"/>
                    <a:pt x="15" y="46"/>
                    <a:pt x="15" y="46"/>
                  </a:cubicBezTo>
                  <a:cubicBezTo>
                    <a:pt x="17" y="40"/>
                    <a:pt x="23" y="32"/>
                    <a:pt x="29" y="29"/>
                  </a:cubicBezTo>
                  <a:lnTo>
                    <a:pt x="80" y="3"/>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任意多边形 75">
              <a:extLst>
                <a:ext uri="{FF2B5EF4-FFF2-40B4-BE49-F238E27FC236}">
                  <a16:creationId xmlns:a16="http://schemas.microsoft.com/office/drawing/2014/main" id="{E586A886-9DF7-2146-B282-B2C66A93CE83}"/>
                </a:ext>
              </a:extLst>
            </p:cNvPr>
            <p:cNvSpPr/>
            <p:nvPr/>
          </p:nvSpPr>
          <p:spPr bwMode="auto">
            <a:xfrm>
              <a:off x="2773162" y="5608972"/>
              <a:ext cx="89702" cy="53506"/>
            </a:xfrm>
            <a:custGeom>
              <a:avLst/>
              <a:gdLst>
                <a:gd name="T0" fmla="*/ 0 w 55"/>
                <a:gd name="T1" fmla="*/ 15 h 33"/>
                <a:gd name="T2" fmla="*/ 12 w 55"/>
                <a:gd name="T3" fmla="*/ 1 h 33"/>
                <a:gd name="T4" fmla="*/ 55 w 55"/>
                <a:gd name="T5" fmla="*/ 20 h 33"/>
                <a:gd name="T6" fmla="*/ 42 w 55"/>
                <a:gd name="T7" fmla="*/ 32 h 33"/>
                <a:gd name="T8" fmla="*/ 0 w 55"/>
                <a:gd name="T9" fmla="*/ 15 h 33"/>
              </a:gdLst>
              <a:ahLst/>
              <a:cxnLst>
                <a:cxn ang="0">
                  <a:pos x="T0" y="T1"/>
                </a:cxn>
                <a:cxn ang="0">
                  <a:pos x="T2" y="T3"/>
                </a:cxn>
                <a:cxn ang="0">
                  <a:pos x="T4" y="T5"/>
                </a:cxn>
                <a:cxn ang="0">
                  <a:pos x="T6" y="T7"/>
                </a:cxn>
                <a:cxn ang="0">
                  <a:pos x="T8" y="T9"/>
                </a:cxn>
              </a:cxnLst>
              <a:rect l="0" t="0" r="r" b="b"/>
              <a:pathLst>
                <a:path w="55" h="33">
                  <a:moveTo>
                    <a:pt x="0" y="15"/>
                  </a:moveTo>
                  <a:cubicBezTo>
                    <a:pt x="0" y="15"/>
                    <a:pt x="7" y="0"/>
                    <a:pt x="12" y="1"/>
                  </a:cubicBezTo>
                  <a:cubicBezTo>
                    <a:pt x="18" y="1"/>
                    <a:pt x="55" y="20"/>
                    <a:pt x="55" y="20"/>
                  </a:cubicBezTo>
                  <a:cubicBezTo>
                    <a:pt x="55" y="20"/>
                    <a:pt x="48" y="31"/>
                    <a:pt x="42" y="32"/>
                  </a:cubicBezTo>
                  <a:cubicBezTo>
                    <a:pt x="35" y="33"/>
                    <a:pt x="0" y="15"/>
                    <a:pt x="0" y="15"/>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任意多边形 76">
              <a:extLst>
                <a:ext uri="{FF2B5EF4-FFF2-40B4-BE49-F238E27FC236}">
                  <a16:creationId xmlns:a16="http://schemas.microsoft.com/office/drawing/2014/main" id="{3783228B-570A-8E43-B082-97B5ED7BC498}"/>
                </a:ext>
              </a:extLst>
            </p:cNvPr>
            <p:cNvSpPr/>
            <p:nvPr/>
          </p:nvSpPr>
          <p:spPr bwMode="auto">
            <a:xfrm>
              <a:off x="2622086" y="5507467"/>
              <a:ext cx="77112" cy="66883"/>
            </a:xfrm>
            <a:custGeom>
              <a:avLst/>
              <a:gdLst>
                <a:gd name="T0" fmla="*/ 40 w 47"/>
                <a:gd name="T1" fmla="*/ 41 h 41"/>
                <a:gd name="T2" fmla="*/ 44 w 47"/>
                <a:gd name="T3" fmla="*/ 23 h 41"/>
                <a:gd name="T4" fmla="*/ 4 w 47"/>
                <a:gd name="T5" fmla="*/ 0 h 41"/>
                <a:gd name="T6" fmla="*/ 3 w 47"/>
                <a:gd name="T7" fmla="*/ 17 h 41"/>
                <a:gd name="T8" fmla="*/ 40 w 47"/>
                <a:gd name="T9" fmla="*/ 41 h 41"/>
              </a:gdLst>
              <a:ahLst/>
              <a:cxnLst>
                <a:cxn ang="0">
                  <a:pos x="T0" y="T1"/>
                </a:cxn>
                <a:cxn ang="0">
                  <a:pos x="T2" y="T3"/>
                </a:cxn>
                <a:cxn ang="0">
                  <a:pos x="T4" y="T5"/>
                </a:cxn>
                <a:cxn ang="0">
                  <a:pos x="T6" y="T7"/>
                </a:cxn>
                <a:cxn ang="0">
                  <a:pos x="T8" y="T9"/>
                </a:cxn>
              </a:cxnLst>
              <a:rect l="0" t="0" r="r" b="b"/>
              <a:pathLst>
                <a:path w="47" h="41">
                  <a:moveTo>
                    <a:pt x="40" y="41"/>
                  </a:moveTo>
                  <a:cubicBezTo>
                    <a:pt x="40" y="41"/>
                    <a:pt x="47" y="28"/>
                    <a:pt x="44" y="23"/>
                  </a:cubicBezTo>
                  <a:cubicBezTo>
                    <a:pt x="41" y="18"/>
                    <a:pt x="4" y="0"/>
                    <a:pt x="4" y="0"/>
                  </a:cubicBezTo>
                  <a:cubicBezTo>
                    <a:pt x="4" y="0"/>
                    <a:pt x="0" y="12"/>
                    <a:pt x="3" y="17"/>
                  </a:cubicBezTo>
                  <a:cubicBezTo>
                    <a:pt x="5" y="23"/>
                    <a:pt x="40" y="41"/>
                    <a:pt x="40" y="41"/>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任意多边形 77">
              <a:extLst>
                <a:ext uri="{FF2B5EF4-FFF2-40B4-BE49-F238E27FC236}">
                  <a16:creationId xmlns:a16="http://schemas.microsoft.com/office/drawing/2014/main" id="{0C70DEB3-EF70-AD4A-AA00-28B8CC39C22F}"/>
                </a:ext>
              </a:extLst>
            </p:cNvPr>
            <p:cNvSpPr/>
            <p:nvPr/>
          </p:nvSpPr>
          <p:spPr bwMode="auto">
            <a:xfrm>
              <a:off x="3264947" y="4628550"/>
              <a:ext cx="1183431" cy="1020552"/>
            </a:xfrm>
            <a:custGeom>
              <a:avLst/>
              <a:gdLst>
                <a:gd name="T0" fmla="*/ 0 w 1504"/>
                <a:gd name="T1" fmla="*/ 1297 h 1297"/>
                <a:gd name="T2" fmla="*/ 1474 w 1504"/>
                <a:gd name="T3" fmla="*/ 548 h 1297"/>
                <a:gd name="T4" fmla="*/ 1504 w 1504"/>
                <a:gd name="T5" fmla="*/ 0 h 1297"/>
                <a:gd name="T6" fmla="*/ 30 w 1504"/>
                <a:gd name="T7" fmla="*/ 749 h 1297"/>
                <a:gd name="T8" fmla="*/ 0 w 1504"/>
                <a:gd name="T9" fmla="*/ 1297 h 1297"/>
              </a:gdLst>
              <a:ahLst/>
              <a:cxnLst>
                <a:cxn ang="0">
                  <a:pos x="T0" y="T1"/>
                </a:cxn>
                <a:cxn ang="0">
                  <a:pos x="T2" y="T3"/>
                </a:cxn>
                <a:cxn ang="0">
                  <a:pos x="T4" y="T5"/>
                </a:cxn>
                <a:cxn ang="0">
                  <a:pos x="T6" y="T7"/>
                </a:cxn>
                <a:cxn ang="0">
                  <a:pos x="T8" y="T9"/>
                </a:cxn>
              </a:cxnLst>
              <a:rect l="0" t="0" r="r" b="b"/>
              <a:pathLst>
                <a:path w="1504" h="1297">
                  <a:moveTo>
                    <a:pt x="0" y="1297"/>
                  </a:moveTo>
                  <a:lnTo>
                    <a:pt x="1474" y="548"/>
                  </a:lnTo>
                  <a:lnTo>
                    <a:pt x="1504" y="0"/>
                  </a:lnTo>
                  <a:lnTo>
                    <a:pt x="30" y="749"/>
                  </a:lnTo>
                  <a:lnTo>
                    <a:pt x="0" y="129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任意多边形 78">
              <a:extLst>
                <a:ext uri="{FF2B5EF4-FFF2-40B4-BE49-F238E27FC236}">
                  <a16:creationId xmlns:a16="http://schemas.microsoft.com/office/drawing/2014/main" id="{090BDC4D-96A7-8748-8293-43B63A179FF8}"/>
                </a:ext>
              </a:extLst>
            </p:cNvPr>
            <p:cNvSpPr/>
            <p:nvPr/>
          </p:nvSpPr>
          <p:spPr bwMode="auto">
            <a:xfrm>
              <a:off x="3288553" y="4628550"/>
              <a:ext cx="1219626" cy="746726"/>
            </a:xfrm>
            <a:custGeom>
              <a:avLst/>
              <a:gdLst>
                <a:gd name="T0" fmla="*/ 1550 w 1550"/>
                <a:gd name="T1" fmla="*/ 199 h 949"/>
                <a:gd name="T2" fmla="*/ 1474 w 1550"/>
                <a:gd name="T3" fmla="*/ 0 h 949"/>
                <a:gd name="T4" fmla="*/ 0 w 1550"/>
                <a:gd name="T5" fmla="*/ 749 h 949"/>
                <a:gd name="T6" fmla="*/ 76 w 1550"/>
                <a:gd name="T7" fmla="*/ 949 h 949"/>
                <a:gd name="T8" fmla="*/ 1550 w 1550"/>
                <a:gd name="T9" fmla="*/ 199 h 949"/>
              </a:gdLst>
              <a:ahLst/>
              <a:cxnLst>
                <a:cxn ang="0">
                  <a:pos x="T0" y="T1"/>
                </a:cxn>
                <a:cxn ang="0">
                  <a:pos x="T2" y="T3"/>
                </a:cxn>
                <a:cxn ang="0">
                  <a:pos x="T4" y="T5"/>
                </a:cxn>
                <a:cxn ang="0">
                  <a:pos x="T6" y="T7"/>
                </a:cxn>
                <a:cxn ang="0">
                  <a:pos x="T8" y="T9"/>
                </a:cxn>
              </a:cxnLst>
              <a:rect l="0" t="0" r="r" b="b"/>
              <a:pathLst>
                <a:path w="1550" h="949">
                  <a:moveTo>
                    <a:pt x="1550" y="199"/>
                  </a:moveTo>
                  <a:lnTo>
                    <a:pt x="1474" y="0"/>
                  </a:lnTo>
                  <a:lnTo>
                    <a:pt x="0" y="749"/>
                  </a:lnTo>
                  <a:lnTo>
                    <a:pt x="76" y="949"/>
                  </a:lnTo>
                  <a:lnTo>
                    <a:pt x="1550" y="199"/>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任意多边形 79">
              <a:extLst>
                <a:ext uri="{FF2B5EF4-FFF2-40B4-BE49-F238E27FC236}">
                  <a16:creationId xmlns:a16="http://schemas.microsoft.com/office/drawing/2014/main" id="{17B7AC90-CD48-F046-A896-9BB7BE498B92}"/>
                </a:ext>
              </a:extLst>
            </p:cNvPr>
            <p:cNvSpPr/>
            <p:nvPr/>
          </p:nvSpPr>
          <p:spPr bwMode="auto">
            <a:xfrm>
              <a:off x="3264947" y="5217904"/>
              <a:ext cx="126684" cy="431197"/>
            </a:xfrm>
            <a:custGeom>
              <a:avLst/>
              <a:gdLst>
                <a:gd name="T0" fmla="*/ 75 w 161"/>
                <a:gd name="T1" fmla="*/ 119 h 548"/>
                <a:gd name="T2" fmla="*/ 73 w 161"/>
                <a:gd name="T3" fmla="*/ 443 h 548"/>
                <a:gd name="T4" fmla="*/ 161 w 161"/>
                <a:gd name="T5" fmla="*/ 467 h 548"/>
                <a:gd name="T6" fmla="*/ 0 w 161"/>
                <a:gd name="T7" fmla="*/ 548 h 548"/>
                <a:gd name="T8" fmla="*/ 30 w 161"/>
                <a:gd name="T9" fmla="*/ 0 h 548"/>
                <a:gd name="T10" fmla="*/ 75 w 161"/>
                <a:gd name="T11" fmla="*/ 119 h 548"/>
              </a:gdLst>
              <a:ahLst/>
              <a:cxnLst>
                <a:cxn ang="0">
                  <a:pos x="T0" y="T1"/>
                </a:cxn>
                <a:cxn ang="0">
                  <a:pos x="T2" y="T3"/>
                </a:cxn>
                <a:cxn ang="0">
                  <a:pos x="T4" y="T5"/>
                </a:cxn>
                <a:cxn ang="0">
                  <a:pos x="T6" y="T7"/>
                </a:cxn>
                <a:cxn ang="0">
                  <a:pos x="T8" y="T9"/>
                </a:cxn>
                <a:cxn ang="0">
                  <a:pos x="T10" y="T11"/>
                </a:cxn>
              </a:cxnLst>
              <a:rect l="0" t="0" r="r" b="b"/>
              <a:pathLst>
                <a:path w="161" h="548">
                  <a:moveTo>
                    <a:pt x="75" y="119"/>
                  </a:moveTo>
                  <a:lnTo>
                    <a:pt x="73" y="443"/>
                  </a:lnTo>
                  <a:lnTo>
                    <a:pt x="161" y="467"/>
                  </a:lnTo>
                  <a:lnTo>
                    <a:pt x="0" y="548"/>
                  </a:lnTo>
                  <a:lnTo>
                    <a:pt x="30" y="0"/>
                  </a:lnTo>
                  <a:lnTo>
                    <a:pt x="75" y="119"/>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任意多边形 80">
              <a:extLst>
                <a:ext uri="{FF2B5EF4-FFF2-40B4-BE49-F238E27FC236}">
                  <a16:creationId xmlns:a16="http://schemas.microsoft.com/office/drawing/2014/main" id="{4AC26D22-70B4-A643-B6B2-902F6732C658}"/>
                </a:ext>
              </a:extLst>
            </p:cNvPr>
            <p:cNvSpPr/>
            <p:nvPr/>
          </p:nvSpPr>
          <p:spPr bwMode="auto">
            <a:xfrm>
              <a:off x="3593853" y="4874835"/>
              <a:ext cx="841149" cy="591715"/>
            </a:xfrm>
            <a:custGeom>
              <a:avLst/>
              <a:gdLst>
                <a:gd name="T0" fmla="*/ 0 w 1069"/>
                <a:gd name="T1" fmla="*/ 710 h 752"/>
                <a:gd name="T2" fmla="*/ 1029 w 1069"/>
                <a:gd name="T3" fmla="*/ 193 h 752"/>
                <a:gd name="T4" fmla="*/ 1069 w 1069"/>
                <a:gd name="T5" fmla="*/ 0 h 752"/>
                <a:gd name="T6" fmla="*/ 1056 w 1069"/>
                <a:gd name="T7" fmla="*/ 235 h 752"/>
                <a:gd name="T8" fmla="*/ 27 w 1069"/>
                <a:gd name="T9" fmla="*/ 752 h 752"/>
                <a:gd name="T10" fmla="*/ 0 w 1069"/>
                <a:gd name="T11" fmla="*/ 710 h 752"/>
              </a:gdLst>
              <a:ahLst/>
              <a:cxnLst>
                <a:cxn ang="0">
                  <a:pos x="T0" y="T1"/>
                </a:cxn>
                <a:cxn ang="0">
                  <a:pos x="T2" y="T3"/>
                </a:cxn>
                <a:cxn ang="0">
                  <a:pos x="T4" y="T5"/>
                </a:cxn>
                <a:cxn ang="0">
                  <a:pos x="T6" y="T7"/>
                </a:cxn>
                <a:cxn ang="0">
                  <a:pos x="T8" y="T9"/>
                </a:cxn>
                <a:cxn ang="0">
                  <a:pos x="T10" y="T11"/>
                </a:cxn>
              </a:cxnLst>
              <a:rect l="0" t="0" r="r" b="b"/>
              <a:pathLst>
                <a:path w="1069" h="752">
                  <a:moveTo>
                    <a:pt x="0" y="710"/>
                  </a:moveTo>
                  <a:lnTo>
                    <a:pt x="1029" y="193"/>
                  </a:lnTo>
                  <a:lnTo>
                    <a:pt x="1069" y="0"/>
                  </a:lnTo>
                  <a:lnTo>
                    <a:pt x="1056" y="235"/>
                  </a:lnTo>
                  <a:lnTo>
                    <a:pt x="27" y="752"/>
                  </a:lnTo>
                  <a:lnTo>
                    <a:pt x="0" y="710"/>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任意多边形 81">
              <a:extLst>
                <a:ext uri="{FF2B5EF4-FFF2-40B4-BE49-F238E27FC236}">
                  <a16:creationId xmlns:a16="http://schemas.microsoft.com/office/drawing/2014/main" id="{45AEFF70-4A25-6D48-AC7A-09DB84A781E3}"/>
                </a:ext>
              </a:extLst>
            </p:cNvPr>
            <p:cNvSpPr/>
            <p:nvPr/>
          </p:nvSpPr>
          <p:spPr bwMode="auto">
            <a:xfrm>
              <a:off x="2932894" y="5568055"/>
              <a:ext cx="255728" cy="258088"/>
            </a:xfrm>
            <a:custGeom>
              <a:avLst/>
              <a:gdLst>
                <a:gd name="T0" fmla="*/ 62 w 156"/>
                <a:gd name="T1" fmla="*/ 158 h 158"/>
                <a:gd name="T2" fmla="*/ 18 w 156"/>
                <a:gd name="T3" fmla="*/ 124 h 158"/>
                <a:gd name="T4" fmla="*/ 35 w 156"/>
                <a:gd name="T5" fmla="*/ 38 h 158"/>
                <a:gd name="T6" fmla="*/ 113 w 156"/>
                <a:gd name="T7" fmla="*/ 5 h 158"/>
                <a:gd name="T8" fmla="*/ 150 w 156"/>
                <a:gd name="T9" fmla="*/ 30 h 158"/>
                <a:gd name="T10" fmla="*/ 62 w 156"/>
                <a:gd name="T11" fmla="*/ 158 h 158"/>
              </a:gdLst>
              <a:ahLst/>
              <a:cxnLst>
                <a:cxn ang="0">
                  <a:pos x="T0" y="T1"/>
                </a:cxn>
                <a:cxn ang="0">
                  <a:pos x="T2" y="T3"/>
                </a:cxn>
                <a:cxn ang="0">
                  <a:pos x="T4" y="T5"/>
                </a:cxn>
                <a:cxn ang="0">
                  <a:pos x="T6" y="T7"/>
                </a:cxn>
                <a:cxn ang="0">
                  <a:pos x="T8" y="T9"/>
                </a:cxn>
                <a:cxn ang="0">
                  <a:pos x="T10" y="T11"/>
                </a:cxn>
              </a:cxnLst>
              <a:rect l="0" t="0" r="r" b="b"/>
              <a:pathLst>
                <a:path w="156" h="158">
                  <a:moveTo>
                    <a:pt x="62" y="158"/>
                  </a:moveTo>
                  <a:cubicBezTo>
                    <a:pt x="62" y="158"/>
                    <a:pt x="37" y="153"/>
                    <a:pt x="18" y="124"/>
                  </a:cubicBezTo>
                  <a:cubicBezTo>
                    <a:pt x="18" y="124"/>
                    <a:pt x="0" y="91"/>
                    <a:pt x="35" y="38"/>
                  </a:cubicBezTo>
                  <a:cubicBezTo>
                    <a:pt x="50" y="16"/>
                    <a:pt x="78" y="0"/>
                    <a:pt x="113" y="5"/>
                  </a:cubicBezTo>
                  <a:cubicBezTo>
                    <a:pt x="113" y="5"/>
                    <a:pt x="144" y="14"/>
                    <a:pt x="150" y="30"/>
                  </a:cubicBezTo>
                  <a:cubicBezTo>
                    <a:pt x="156" y="46"/>
                    <a:pt x="110" y="139"/>
                    <a:pt x="62" y="158"/>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任意多边形 82">
              <a:extLst>
                <a:ext uri="{FF2B5EF4-FFF2-40B4-BE49-F238E27FC236}">
                  <a16:creationId xmlns:a16="http://schemas.microsoft.com/office/drawing/2014/main" id="{8F3F1066-72DB-694C-B488-77531929ABC2}"/>
                </a:ext>
              </a:extLst>
            </p:cNvPr>
            <p:cNvSpPr/>
            <p:nvPr/>
          </p:nvSpPr>
          <p:spPr bwMode="auto">
            <a:xfrm>
              <a:off x="2996629" y="5580645"/>
              <a:ext cx="196714" cy="265171"/>
            </a:xfrm>
            <a:custGeom>
              <a:avLst/>
              <a:gdLst>
                <a:gd name="T0" fmla="*/ 57 w 120"/>
                <a:gd name="T1" fmla="*/ 145 h 162"/>
                <a:gd name="T2" fmla="*/ 118 w 120"/>
                <a:gd name="T3" fmla="*/ 51 h 162"/>
                <a:gd name="T4" fmla="*/ 64 w 120"/>
                <a:gd name="T5" fmla="*/ 16 h 162"/>
                <a:gd name="T6" fmla="*/ 2 w 120"/>
                <a:gd name="T7" fmla="*/ 110 h 162"/>
                <a:gd name="T8" fmla="*/ 57 w 120"/>
                <a:gd name="T9" fmla="*/ 145 h 162"/>
              </a:gdLst>
              <a:ahLst/>
              <a:cxnLst>
                <a:cxn ang="0">
                  <a:pos x="T0" y="T1"/>
                </a:cxn>
                <a:cxn ang="0">
                  <a:pos x="T2" y="T3"/>
                </a:cxn>
                <a:cxn ang="0">
                  <a:pos x="T4" y="T5"/>
                </a:cxn>
                <a:cxn ang="0">
                  <a:pos x="T6" y="T7"/>
                </a:cxn>
                <a:cxn ang="0">
                  <a:pos x="T8" y="T9"/>
                </a:cxn>
              </a:cxnLst>
              <a:rect l="0" t="0" r="r" b="b"/>
              <a:pathLst>
                <a:path w="120" h="162">
                  <a:moveTo>
                    <a:pt x="57" y="145"/>
                  </a:moveTo>
                  <a:cubicBezTo>
                    <a:pt x="89" y="129"/>
                    <a:pt x="116" y="87"/>
                    <a:pt x="118" y="51"/>
                  </a:cubicBezTo>
                  <a:cubicBezTo>
                    <a:pt x="120" y="15"/>
                    <a:pt x="95" y="0"/>
                    <a:pt x="64" y="16"/>
                  </a:cubicBezTo>
                  <a:cubicBezTo>
                    <a:pt x="32" y="32"/>
                    <a:pt x="4" y="74"/>
                    <a:pt x="2" y="110"/>
                  </a:cubicBezTo>
                  <a:cubicBezTo>
                    <a:pt x="0" y="146"/>
                    <a:pt x="25" y="162"/>
                    <a:pt x="57" y="145"/>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任意多边形 83">
              <a:extLst>
                <a:ext uri="{FF2B5EF4-FFF2-40B4-BE49-F238E27FC236}">
                  <a16:creationId xmlns:a16="http://schemas.microsoft.com/office/drawing/2014/main" id="{DE5E3E60-642B-0245-9C46-F86307604343}"/>
                </a:ext>
              </a:extLst>
            </p:cNvPr>
            <p:cNvSpPr/>
            <p:nvPr/>
          </p:nvSpPr>
          <p:spPr bwMode="auto">
            <a:xfrm>
              <a:off x="3035972" y="5631791"/>
              <a:ext cx="118028" cy="161306"/>
            </a:xfrm>
            <a:custGeom>
              <a:avLst/>
              <a:gdLst>
                <a:gd name="T0" fmla="*/ 1 w 72"/>
                <a:gd name="T1" fmla="*/ 67 h 99"/>
                <a:gd name="T2" fmla="*/ 34 w 72"/>
                <a:gd name="T3" fmla="*/ 89 h 99"/>
                <a:gd name="T4" fmla="*/ 71 w 72"/>
                <a:gd name="T5" fmla="*/ 32 h 99"/>
                <a:gd name="T6" fmla="*/ 38 w 72"/>
                <a:gd name="T7" fmla="*/ 10 h 99"/>
                <a:gd name="T8" fmla="*/ 1 w 72"/>
                <a:gd name="T9" fmla="*/ 67 h 99"/>
              </a:gdLst>
              <a:ahLst/>
              <a:cxnLst>
                <a:cxn ang="0">
                  <a:pos x="T0" y="T1"/>
                </a:cxn>
                <a:cxn ang="0">
                  <a:pos x="T2" y="T3"/>
                </a:cxn>
                <a:cxn ang="0">
                  <a:pos x="T4" y="T5"/>
                </a:cxn>
                <a:cxn ang="0">
                  <a:pos x="T6" y="T7"/>
                </a:cxn>
                <a:cxn ang="0">
                  <a:pos x="T8" y="T9"/>
                </a:cxn>
              </a:cxnLst>
              <a:rect l="0" t="0" r="r" b="b"/>
              <a:pathLst>
                <a:path w="72" h="99">
                  <a:moveTo>
                    <a:pt x="1" y="67"/>
                  </a:moveTo>
                  <a:cubicBezTo>
                    <a:pt x="0" y="89"/>
                    <a:pt x="15" y="99"/>
                    <a:pt x="34" y="89"/>
                  </a:cubicBezTo>
                  <a:cubicBezTo>
                    <a:pt x="53" y="79"/>
                    <a:pt x="70" y="53"/>
                    <a:pt x="71" y="32"/>
                  </a:cubicBezTo>
                  <a:cubicBezTo>
                    <a:pt x="72" y="10"/>
                    <a:pt x="58" y="0"/>
                    <a:pt x="38" y="10"/>
                  </a:cubicBezTo>
                  <a:cubicBezTo>
                    <a:pt x="19" y="20"/>
                    <a:pt x="2" y="46"/>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任意多边形 84">
              <a:extLst>
                <a:ext uri="{FF2B5EF4-FFF2-40B4-BE49-F238E27FC236}">
                  <a16:creationId xmlns:a16="http://schemas.microsoft.com/office/drawing/2014/main" id="{4F7E3162-4BB4-5B44-B4A5-8359376AAA87}"/>
                </a:ext>
              </a:extLst>
            </p:cNvPr>
            <p:cNvSpPr/>
            <p:nvPr/>
          </p:nvSpPr>
          <p:spPr bwMode="auto">
            <a:xfrm>
              <a:off x="3050922" y="5653036"/>
              <a:ext cx="88128" cy="118815"/>
            </a:xfrm>
            <a:custGeom>
              <a:avLst/>
              <a:gdLst>
                <a:gd name="T0" fmla="*/ 26 w 54"/>
                <a:gd name="T1" fmla="*/ 66 h 73"/>
                <a:gd name="T2" fmla="*/ 53 w 54"/>
                <a:gd name="T3" fmla="*/ 23 h 73"/>
                <a:gd name="T4" fmla="*/ 29 w 54"/>
                <a:gd name="T5" fmla="*/ 7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8"/>
                    <a:pt x="52" y="39"/>
                    <a:pt x="53" y="23"/>
                  </a:cubicBezTo>
                  <a:cubicBezTo>
                    <a:pt x="54" y="7"/>
                    <a:pt x="43" y="0"/>
                    <a:pt x="29" y="7"/>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任意多边形 85">
              <a:extLst>
                <a:ext uri="{FF2B5EF4-FFF2-40B4-BE49-F238E27FC236}">
                  <a16:creationId xmlns:a16="http://schemas.microsoft.com/office/drawing/2014/main" id="{DE92F3BC-7CC1-0644-AEDC-A312D57583E9}"/>
                </a:ext>
              </a:extLst>
            </p:cNvPr>
            <p:cNvSpPr/>
            <p:nvPr/>
          </p:nvSpPr>
          <p:spPr bwMode="auto">
            <a:xfrm>
              <a:off x="3371959" y="5405963"/>
              <a:ext cx="251794" cy="256515"/>
            </a:xfrm>
            <a:custGeom>
              <a:avLst/>
              <a:gdLst>
                <a:gd name="T0" fmla="*/ 60 w 154"/>
                <a:gd name="T1" fmla="*/ 157 h 157"/>
                <a:gd name="T2" fmla="*/ 16 w 154"/>
                <a:gd name="T3" fmla="*/ 123 h 157"/>
                <a:gd name="T4" fmla="*/ 34 w 154"/>
                <a:gd name="T5" fmla="*/ 39 h 157"/>
                <a:gd name="T6" fmla="*/ 111 w 154"/>
                <a:gd name="T7" fmla="*/ 4 h 157"/>
                <a:gd name="T8" fmla="*/ 148 w 154"/>
                <a:gd name="T9" fmla="*/ 29 h 157"/>
                <a:gd name="T10" fmla="*/ 60 w 154"/>
                <a:gd name="T11" fmla="*/ 157 h 157"/>
              </a:gdLst>
              <a:ahLst/>
              <a:cxnLst>
                <a:cxn ang="0">
                  <a:pos x="T0" y="T1"/>
                </a:cxn>
                <a:cxn ang="0">
                  <a:pos x="T2" y="T3"/>
                </a:cxn>
                <a:cxn ang="0">
                  <a:pos x="T4" y="T5"/>
                </a:cxn>
                <a:cxn ang="0">
                  <a:pos x="T6" y="T7"/>
                </a:cxn>
                <a:cxn ang="0">
                  <a:pos x="T8" y="T9"/>
                </a:cxn>
                <a:cxn ang="0">
                  <a:pos x="T10" y="T11"/>
                </a:cxn>
              </a:cxnLst>
              <a:rect l="0" t="0" r="r" b="b"/>
              <a:pathLst>
                <a:path w="154" h="157">
                  <a:moveTo>
                    <a:pt x="60" y="157"/>
                  </a:moveTo>
                  <a:cubicBezTo>
                    <a:pt x="60" y="157"/>
                    <a:pt x="35" y="152"/>
                    <a:pt x="16" y="123"/>
                  </a:cubicBezTo>
                  <a:cubicBezTo>
                    <a:pt x="16" y="123"/>
                    <a:pt x="0" y="90"/>
                    <a:pt x="34" y="39"/>
                  </a:cubicBezTo>
                  <a:cubicBezTo>
                    <a:pt x="49" y="17"/>
                    <a:pt x="77" y="0"/>
                    <a:pt x="111" y="4"/>
                  </a:cubicBezTo>
                  <a:cubicBezTo>
                    <a:pt x="111" y="4"/>
                    <a:pt x="142" y="13"/>
                    <a:pt x="148" y="29"/>
                  </a:cubicBezTo>
                  <a:cubicBezTo>
                    <a:pt x="154" y="45"/>
                    <a:pt x="108" y="138"/>
                    <a:pt x="60" y="157"/>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任意多边形 86">
              <a:extLst>
                <a:ext uri="{FF2B5EF4-FFF2-40B4-BE49-F238E27FC236}">
                  <a16:creationId xmlns:a16="http://schemas.microsoft.com/office/drawing/2014/main" id="{D3B25126-F0A1-0945-B147-ABBFF5B2159F}"/>
                </a:ext>
              </a:extLst>
            </p:cNvPr>
            <p:cNvSpPr/>
            <p:nvPr/>
          </p:nvSpPr>
          <p:spPr bwMode="auto">
            <a:xfrm>
              <a:off x="3434121" y="5417766"/>
              <a:ext cx="194354" cy="264383"/>
            </a:xfrm>
            <a:custGeom>
              <a:avLst/>
              <a:gdLst>
                <a:gd name="T0" fmla="*/ 56 w 119"/>
                <a:gd name="T1" fmla="*/ 146 h 162"/>
                <a:gd name="T2" fmla="*/ 117 w 119"/>
                <a:gd name="T3" fmla="*/ 52 h 162"/>
                <a:gd name="T4" fmla="*/ 63 w 119"/>
                <a:gd name="T5" fmla="*/ 16 h 162"/>
                <a:gd name="T6" fmla="*/ 1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29"/>
                    <a:pt x="115" y="87"/>
                    <a:pt x="117" y="52"/>
                  </a:cubicBezTo>
                  <a:cubicBezTo>
                    <a:pt x="119" y="16"/>
                    <a:pt x="94" y="0"/>
                    <a:pt x="63" y="16"/>
                  </a:cubicBezTo>
                  <a:cubicBezTo>
                    <a:pt x="31" y="32"/>
                    <a:pt x="3" y="75"/>
                    <a:pt x="1"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任意多边形 87">
              <a:extLst>
                <a:ext uri="{FF2B5EF4-FFF2-40B4-BE49-F238E27FC236}">
                  <a16:creationId xmlns:a16="http://schemas.microsoft.com/office/drawing/2014/main" id="{565400B8-416A-FB41-9A79-153644DADB16}"/>
                </a:ext>
              </a:extLst>
            </p:cNvPr>
            <p:cNvSpPr/>
            <p:nvPr/>
          </p:nvSpPr>
          <p:spPr bwMode="auto">
            <a:xfrm>
              <a:off x="3471103" y="5469698"/>
              <a:ext cx="118028" cy="160519"/>
            </a:xfrm>
            <a:custGeom>
              <a:avLst/>
              <a:gdLst>
                <a:gd name="T0" fmla="*/ 1 w 72"/>
                <a:gd name="T1" fmla="*/ 67 h 98"/>
                <a:gd name="T2" fmla="*/ 34 w 72"/>
                <a:gd name="T3" fmla="*/ 88 h 98"/>
                <a:gd name="T4" fmla="*/ 71 w 72"/>
                <a:gd name="T5" fmla="*/ 31 h 98"/>
                <a:gd name="T6" fmla="*/ 38 w 72"/>
                <a:gd name="T7" fmla="*/ 10 h 98"/>
                <a:gd name="T8" fmla="*/ 1 w 72"/>
                <a:gd name="T9" fmla="*/ 67 h 98"/>
              </a:gdLst>
              <a:ahLst/>
              <a:cxnLst>
                <a:cxn ang="0">
                  <a:pos x="T0" y="T1"/>
                </a:cxn>
                <a:cxn ang="0">
                  <a:pos x="T2" y="T3"/>
                </a:cxn>
                <a:cxn ang="0">
                  <a:pos x="T4" y="T5"/>
                </a:cxn>
                <a:cxn ang="0">
                  <a:pos x="T6" y="T7"/>
                </a:cxn>
                <a:cxn ang="0">
                  <a:pos x="T8" y="T9"/>
                </a:cxn>
              </a:cxnLst>
              <a:rect l="0" t="0" r="r" b="b"/>
              <a:pathLst>
                <a:path w="72" h="98">
                  <a:moveTo>
                    <a:pt x="1" y="67"/>
                  </a:moveTo>
                  <a:cubicBezTo>
                    <a:pt x="0" y="89"/>
                    <a:pt x="15" y="98"/>
                    <a:pt x="34" y="88"/>
                  </a:cubicBezTo>
                  <a:cubicBezTo>
                    <a:pt x="54" y="78"/>
                    <a:pt x="70" y="53"/>
                    <a:pt x="71" y="31"/>
                  </a:cubicBezTo>
                  <a:cubicBezTo>
                    <a:pt x="72" y="9"/>
                    <a:pt x="58" y="0"/>
                    <a:pt x="38" y="10"/>
                  </a:cubicBezTo>
                  <a:cubicBezTo>
                    <a:pt x="19" y="20"/>
                    <a:pt x="2"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任意多边形 88">
              <a:extLst>
                <a:ext uri="{FF2B5EF4-FFF2-40B4-BE49-F238E27FC236}">
                  <a16:creationId xmlns:a16="http://schemas.microsoft.com/office/drawing/2014/main" id="{97C6D2FE-2CDF-0C4A-B609-876554E47F3F}"/>
                </a:ext>
              </a:extLst>
            </p:cNvPr>
            <p:cNvSpPr/>
            <p:nvPr/>
          </p:nvSpPr>
          <p:spPr bwMode="auto">
            <a:xfrm>
              <a:off x="3486053" y="5489370"/>
              <a:ext cx="88128" cy="119602"/>
            </a:xfrm>
            <a:custGeom>
              <a:avLst/>
              <a:gdLst>
                <a:gd name="T0" fmla="*/ 26 w 54"/>
                <a:gd name="T1" fmla="*/ 66 h 73"/>
                <a:gd name="T2" fmla="*/ 53 w 54"/>
                <a:gd name="T3" fmla="*/ 24 h 73"/>
                <a:gd name="T4" fmla="*/ 29 w 54"/>
                <a:gd name="T5" fmla="*/ 8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9"/>
                    <a:pt x="52" y="40"/>
                    <a:pt x="53" y="24"/>
                  </a:cubicBezTo>
                  <a:cubicBezTo>
                    <a:pt x="54" y="8"/>
                    <a:pt x="43" y="0"/>
                    <a:pt x="29" y="8"/>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任意多边形 89">
              <a:extLst>
                <a:ext uri="{FF2B5EF4-FFF2-40B4-BE49-F238E27FC236}">
                  <a16:creationId xmlns:a16="http://schemas.microsoft.com/office/drawing/2014/main" id="{E5D1202A-BBC0-6843-BAB8-D2D089FBBEAC}"/>
                </a:ext>
              </a:extLst>
            </p:cNvPr>
            <p:cNvSpPr/>
            <p:nvPr/>
          </p:nvSpPr>
          <p:spPr bwMode="auto">
            <a:xfrm>
              <a:off x="3767748" y="5217904"/>
              <a:ext cx="247072" cy="251794"/>
            </a:xfrm>
            <a:custGeom>
              <a:avLst/>
              <a:gdLst>
                <a:gd name="T0" fmla="*/ 56 w 151"/>
                <a:gd name="T1" fmla="*/ 154 h 154"/>
                <a:gd name="T2" fmla="*/ 16 w 151"/>
                <a:gd name="T3" fmla="*/ 125 h 154"/>
                <a:gd name="T4" fmla="*/ 32 w 151"/>
                <a:gd name="T5" fmla="*/ 40 h 154"/>
                <a:gd name="T6" fmla="*/ 107 w 151"/>
                <a:gd name="T7" fmla="*/ 1 h 154"/>
                <a:gd name="T8" fmla="*/ 145 w 151"/>
                <a:gd name="T9" fmla="*/ 26 h 154"/>
                <a:gd name="T10" fmla="*/ 56 w 151"/>
                <a:gd name="T11" fmla="*/ 154 h 154"/>
              </a:gdLst>
              <a:ahLst/>
              <a:cxnLst>
                <a:cxn ang="0">
                  <a:pos x="T0" y="T1"/>
                </a:cxn>
                <a:cxn ang="0">
                  <a:pos x="T2" y="T3"/>
                </a:cxn>
                <a:cxn ang="0">
                  <a:pos x="T4" y="T5"/>
                </a:cxn>
                <a:cxn ang="0">
                  <a:pos x="T6" y="T7"/>
                </a:cxn>
                <a:cxn ang="0">
                  <a:pos x="T8" y="T9"/>
                </a:cxn>
                <a:cxn ang="0">
                  <a:pos x="T10" y="T11"/>
                </a:cxn>
              </a:cxnLst>
              <a:rect l="0" t="0" r="r" b="b"/>
              <a:pathLst>
                <a:path w="151" h="154">
                  <a:moveTo>
                    <a:pt x="56" y="154"/>
                  </a:moveTo>
                  <a:cubicBezTo>
                    <a:pt x="56" y="154"/>
                    <a:pt x="31" y="152"/>
                    <a:pt x="16" y="125"/>
                  </a:cubicBezTo>
                  <a:cubicBezTo>
                    <a:pt x="16" y="125"/>
                    <a:pt x="0" y="87"/>
                    <a:pt x="32" y="40"/>
                  </a:cubicBezTo>
                  <a:cubicBezTo>
                    <a:pt x="47" y="17"/>
                    <a:pt x="76" y="0"/>
                    <a:pt x="107" y="1"/>
                  </a:cubicBezTo>
                  <a:cubicBezTo>
                    <a:pt x="107" y="1"/>
                    <a:pt x="139" y="11"/>
                    <a:pt x="145" y="26"/>
                  </a:cubicBezTo>
                  <a:cubicBezTo>
                    <a:pt x="151" y="42"/>
                    <a:pt x="105" y="135"/>
                    <a:pt x="56"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任意多边形 90">
              <a:extLst>
                <a:ext uri="{FF2B5EF4-FFF2-40B4-BE49-F238E27FC236}">
                  <a16:creationId xmlns:a16="http://schemas.microsoft.com/office/drawing/2014/main" id="{6240E6ED-824F-EE48-9E8D-E4459887AD30}"/>
                </a:ext>
              </a:extLst>
            </p:cNvPr>
            <p:cNvSpPr/>
            <p:nvPr/>
          </p:nvSpPr>
          <p:spPr bwMode="auto">
            <a:xfrm>
              <a:off x="3822827" y="5224986"/>
              <a:ext cx="195140" cy="264383"/>
            </a:xfrm>
            <a:custGeom>
              <a:avLst/>
              <a:gdLst>
                <a:gd name="T0" fmla="*/ 56 w 119"/>
                <a:gd name="T1" fmla="*/ 146 h 162"/>
                <a:gd name="T2" fmla="*/ 117 w 119"/>
                <a:gd name="T3" fmla="*/ 52 h 162"/>
                <a:gd name="T4" fmla="*/ 63 w 119"/>
                <a:gd name="T5" fmla="*/ 16 h 162"/>
                <a:gd name="T6" fmla="*/ 2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5" y="87"/>
                    <a:pt x="117" y="52"/>
                  </a:cubicBezTo>
                  <a:cubicBezTo>
                    <a:pt x="119" y="16"/>
                    <a:pt x="95" y="0"/>
                    <a:pt x="63" y="16"/>
                  </a:cubicBezTo>
                  <a:cubicBezTo>
                    <a:pt x="31" y="33"/>
                    <a:pt x="4" y="75"/>
                    <a:pt x="2"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任意多边形 91">
              <a:extLst>
                <a:ext uri="{FF2B5EF4-FFF2-40B4-BE49-F238E27FC236}">
                  <a16:creationId xmlns:a16="http://schemas.microsoft.com/office/drawing/2014/main" id="{80ACBBE4-AE2E-0940-8DFB-D87F15BC6CAC}"/>
                </a:ext>
              </a:extLst>
            </p:cNvPr>
            <p:cNvSpPr/>
            <p:nvPr/>
          </p:nvSpPr>
          <p:spPr bwMode="auto">
            <a:xfrm>
              <a:off x="3860596" y="5276919"/>
              <a:ext cx="119602" cy="160519"/>
            </a:xfrm>
            <a:custGeom>
              <a:avLst/>
              <a:gdLst>
                <a:gd name="T0" fmla="*/ 1 w 73"/>
                <a:gd name="T1" fmla="*/ 67 h 98"/>
                <a:gd name="T2" fmla="*/ 34 w 73"/>
                <a:gd name="T3" fmla="*/ 88 h 98"/>
                <a:gd name="T4" fmla="*/ 72 w 73"/>
                <a:gd name="T5" fmla="*/ 31 h 98"/>
                <a:gd name="T6" fmla="*/ 39 w 73"/>
                <a:gd name="T7" fmla="*/ 10 h 98"/>
                <a:gd name="T8" fmla="*/ 1 w 73"/>
                <a:gd name="T9" fmla="*/ 67 h 98"/>
              </a:gdLst>
              <a:ahLst/>
              <a:cxnLst>
                <a:cxn ang="0">
                  <a:pos x="T0" y="T1"/>
                </a:cxn>
                <a:cxn ang="0">
                  <a:pos x="T2" y="T3"/>
                </a:cxn>
                <a:cxn ang="0">
                  <a:pos x="T4" y="T5"/>
                </a:cxn>
                <a:cxn ang="0">
                  <a:pos x="T6" y="T7"/>
                </a:cxn>
                <a:cxn ang="0">
                  <a:pos x="T8" y="T9"/>
                </a:cxn>
              </a:cxnLst>
              <a:rect l="0" t="0" r="r" b="b"/>
              <a:pathLst>
                <a:path w="73" h="98">
                  <a:moveTo>
                    <a:pt x="1" y="67"/>
                  </a:moveTo>
                  <a:cubicBezTo>
                    <a:pt x="0" y="89"/>
                    <a:pt x="15" y="98"/>
                    <a:pt x="34" y="88"/>
                  </a:cubicBezTo>
                  <a:cubicBezTo>
                    <a:pt x="54" y="79"/>
                    <a:pt x="70" y="53"/>
                    <a:pt x="72" y="31"/>
                  </a:cubicBezTo>
                  <a:cubicBezTo>
                    <a:pt x="73" y="9"/>
                    <a:pt x="58" y="0"/>
                    <a:pt x="39" y="10"/>
                  </a:cubicBezTo>
                  <a:cubicBezTo>
                    <a:pt x="19" y="20"/>
                    <a:pt x="3"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任意多边形 92">
              <a:extLst>
                <a:ext uri="{FF2B5EF4-FFF2-40B4-BE49-F238E27FC236}">
                  <a16:creationId xmlns:a16="http://schemas.microsoft.com/office/drawing/2014/main" id="{51D4381E-80AD-D74A-8399-AC3BCDCB8C3D}"/>
                </a:ext>
              </a:extLst>
            </p:cNvPr>
            <p:cNvSpPr/>
            <p:nvPr/>
          </p:nvSpPr>
          <p:spPr bwMode="auto">
            <a:xfrm>
              <a:off x="3877121" y="5298164"/>
              <a:ext cx="86554" cy="119602"/>
            </a:xfrm>
            <a:custGeom>
              <a:avLst/>
              <a:gdLst>
                <a:gd name="T0" fmla="*/ 25 w 53"/>
                <a:gd name="T1" fmla="*/ 65 h 73"/>
                <a:gd name="T2" fmla="*/ 53 w 53"/>
                <a:gd name="T3" fmla="*/ 23 h 73"/>
                <a:gd name="T4" fmla="*/ 28 w 53"/>
                <a:gd name="T5" fmla="*/ 7 h 73"/>
                <a:gd name="T6" fmla="*/ 0 w 53"/>
                <a:gd name="T7" fmla="*/ 49 h 73"/>
                <a:gd name="T8" fmla="*/ 25 w 53"/>
                <a:gd name="T9" fmla="*/ 65 h 73"/>
              </a:gdLst>
              <a:ahLst/>
              <a:cxnLst>
                <a:cxn ang="0">
                  <a:pos x="T0" y="T1"/>
                </a:cxn>
                <a:cxn ang="0">
                  <a:pos x="T2" y="T3"/>
                </a:cxn>
                <a:cxn ang="0">
                  <a:pos x="T4" y="T5"/>
                </a:cxn>
                <a:cxn ang="0">
                  <a:pos x="T6" y="T7"/>
                </a:cxn>
                <a:cxn ang="0">
                  <a:pos x="T8" y="T9"/>
                </a:cxn>
              </a:cxnLst>
              <a:rect l="0" t="0" r="r" b="b"/>
              <a:pathLst>
                <a:path w="53" h="73">
                  <a:moveTo>
                    <a:pt x="25" y="65"/>
                  </a:moveTo>
                  <a:cubicBezTo>
                    <a:pt x="39" y="58"/>
                    <a:pt x="52" y="39"/>
                    <a:pt x="53" y="23"/>
                  </a:cubicBezTo>
                  <a:cubicBezTo>
                    <a:pt x="53" y="7"/>
                    <a:pt x="42" y="0"/>
                    <a:pt x="28" y="7"/>
                  </a:cubicBezTo>
                  <a:cubicBezTo>
                    <a:pt x="14" y="14"/>
                    <a:pt x="1" y="33"/>
                    <a:pt x="0" y="49"/>
                  </a:cubicBezTo>
                  <a:cubicBezTo>
                    <a:pt x="0" y="65"/>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任意多边形 93">
              <a:extLst>
                <a:ext uri="{FF2B5EF4-FFF2-40B4-BE49-F238E27FC236}">
                  <a16:creationId xmlns:a16="http://schemas.microsoft.com/office/drawing/2014/main" id="{BC1C855A-FD0C-3041-8FCB-092C661D8C14}"/>
                </a:ext>
              </a:extLst>
            </p:cNvPr>
            <p:cNvSpPr/>
            <p:nvPr/>
          </p:nvSpPr>
          <p:spPr bwMode="auto">
            <a:xfrm>
              <a:off x="4150159" y="5021977"/>
              <a:ext cx="250220" cy="251794"/>
            </a:xfrm>
            <a:custGeom>
              <a:avLst/>
              <a:gdLst>
                <a:gd name="T0" fmla="*/ 58 w 153"/>
                <a:gd name="T1" fmla="*/ 154 h 154"/>
                <a:gd name="T2" fmla="*/ 16 w 153"/>
                <a:gd name="T3" fmla="*/ 126 h 154"/>
                <a:gd name="T4" fmla="*/ 33 w 153"/>
                <a:gd name="T5" fmla="*/ 38 h 154"/>
                <a:gd name="T6" fmla="*/ 110 w 153"/>
                <a:gd name="T7" fmla="*/ 2 h 154"/>
                <a:gd name="T8" fmla="*/ 147 w 153"/>
                <a:gd name="T9" fmla="*/ 27 h 154"/>
                <a:gd name="T10" fmla="*/ 58 w 153"/>
                <a:gd name="T11" fmla="*/ 154 h 154"/>
              </a:gdLst>
              <a:ahLst/>
              <a:cxnLst>
                <a:cxn ang="0">
                  <a:pos x="T0" y="T1"/>
                </a:cxn>
                <a:cxn ang="0">
                  <a:pos x="T2" y="T3"/>
                </a:cxn>
                <a:cxn ang="0">
                  <a:pos x="T4" y="T5"/>
                </a:cxn>
                <a:cxn ang="0">
                  <a:pos x="T6" y="T7"/>
                </a:cxn>
                <a:cxn ang="0">
                  <a:pos x="T8" y="T9"/>
                </a:cxn>
                <a:cxn ang="0">
                  <a:pos x="T10" y="T11"/>
                </a:cxn>
              </a:cxnLst>
              <a:rect l="0" t="0" r="r" b="b"/>
              <a:pathLst>
                <a:path w="153" h="154">
                  <a:moveTo>
                    <a:pt x="58" y="154"/>
                  </a:moveTo>
                  <a:cubicBezTo>
                    <a:pt x="58" y="154"/>
                    <a:pt x="26" y="150"/>
                    <a:pt x="16" y="126"/>
                  </a:cubicBezTo>
                  <a:cubicBezTo>
                    <a:pt x="16" y="126"/>
                    <a:pt x="0" y="90"/>
                    <a:pt x="33" y="38"/>
                  </a:cubicBezTo>
                  <a:cubicBezTo>
                    <a:pt x="48" y="15"/>
                    <a:pt x="79" y="0"/>
                    <a:pt x="110" y="2"/>
                  </a:cubicBezTo>
                  <a:cubicBezTo>
                    <a:pt x="110" y="2"/>
                    <a:pt x="141" y="11"/>
                    <a:pt x="147" y="27"/>
                  </a:cubicBezTo>
                  <a:cubicBezTo>
                    <a:pt x="153" y="42"/>
                    <a:pt x="107" y="136"/>
                    <a:pt x="58"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任意多边形 94">
              <a:extLst>
                <a:ext uri="{FF2B5EF4-FFF2-40B4-BE49-F238E27FC236}">
                  <a16:creationId xmlns:a16="http://schemas.microsoft.com/office/drawing/2014/main" id="{A70CC30C-2FC6-9E45-B2BA-2D4FDEDC0389}"/>
                </a:ext>
              </a:extLst>
            </p:cNvPr>
            <p:cNvSpPr/>
            <p:nvPr/>
          </p:nvSpPr>
          <p:spPr bwMode="auto">
            <a:xfrm>
              <a:off x="4209174" y="5028272"/>
              <a:ext cx="194354" cy="265171"/>
            </a:xfrm>
            <a:custGeom>
              <a:avLst/>
              <a:gdLst>
                <a:gd name="T0" fmla="*/ 56 w 119"/>
                <a:gd name="T1" fmla="*/ 146 h 162"/>
                <a:gd name="T2" fmla="*/ 117 w 119"/>
                <a:gd name="T3" fmla="*/ 52 h 162"/>
                <a:gd name="T4" fmla="*/ 63 w 119"/>
                <a:gd name="T5" fmla="*/ 16 h 162"/>
                <a:gd name="T6" fmla="*/ 2 w 119"/>
                <a:gd name="T7" fmla="*/ 111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6" y="87"/>
                    <a:pt x="117" y="52"/>
                  </a:cubicBezTo>
                  <a:cubicBezTo>
                    <a:pt x="119" y="16"/>
                    <a:pt x="95" y="0"/>
                    <a:pt x="63" y="16"/>
                  </a:cubicBezTo>
                  <a:cubicBezTo>
                    <a:pt x="31" y="33"/>
                    <a:pt x="4" y="75"/>
                    <a:pt x="2" y="111"/>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任意多边形 95">
              <a:extLst>
                <a:ext uri="{FF2B5EF4-FFF2-40B4-BE49-F238E27FC236}">
                  <a16:creationId xmlns:a16="http://schemas.microsoft.com/office/drawing/2014/main" id="{87F44F85-9F63-BF46-B9A6-4077D923694A}"/>
                </a:ext>
              </a:extLst>
            </p:cNvPr>
            <p:cNvSpPr/>
            <p:nvPr/>
          </p:nvSpPr>
          <p:spPr bwMode="auto">
            <a:xfrm>
              <a:off x="4246943" y="5080992"/>
              <a:ext cx="119602" cy="159732"/>
            </a:xfrm>
            <a:custGeom>
              <a:avLst/>
              <a:gdLst>
                <a:gd name="T0" fmla="*/ 2 w 73"/>
                <a:gd name="T1" fmla="*/ 67 h 98"/>
                <a:gd name="T2" fmla="*/ 35 w 73"/>
                <a:gd name="T3" fmla="*/ 89 h 98"/>
                <a:gd name="T4" fmla="*/ 72 w 73"/>
                <a:gd name="T5" fmla="*/ 31 h 98"/>
                <a:gd name="T6" fmla="*/ 39 w 73"/>
                <a:gd name="T7" fmla="*/ 10 h 98"/>
                <a:gd name="T8" fmla="*/ 2 w 73"/>
                <a:gd name="T9" fmla="*/ 67 h 98"/>
              </a:gdLst>
              <a:ahLst/>
              <a:cxnLst>
                <a:cxn ang="0">
                  <a:pos x="T0" y="T1"/>
                </a:cxn>
                <a:cxn ang="0">
                  <a:pos x="T2" y="T3"/>
                </a:cxn>
                <a:cxn ang="0">
                  <a:pos x="T4" y="T5"/>
                </a:cxn>
                <a:cxn ang="0">
                  <a:pos x="T6" y="T7"/>
                </a:cxn>
                <a:cxn ang="0">
                  <a:pos x="T8" y="T9"/>
                </a:cxn>
              </a:cxnLst>
              <a:rect l="0" t="0" r="r" b="b"/>
              <a:pathLst>
                <a:path w="73" h="98">
                  <a:moveTo>
                    <a:pt x="2" y="67"/>
                  </a:moveTo>
                  <a:cubicBezTo>
                    <a:pt x="0" y="89"/>
                    <a:pt x="15" y="98"/>
                    <a:pt x="35" y="89"/>
                  </a:cubicBezTo>
                  <a:cubicBezTo>
                    <a:pt x="54" y="79"/>
                    <a:pt x="71" y="53"/>
                    <a:pt x="72" y="31"/>
                  </a:cubicBezTo>
                  <a:cubicBezTo>
                    <a:pt x="73" y="10"/>
                    <a:pt x="58" y="0"/>
                    <a:pt x="39" y="10"/>
                  </a:cubicBezTo>
                  <a:cubicBezTo>
                    <a:pt x="19" y="20"/>
                    <a:pt x="3" y="45"/>
                    <a:pt x="2"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任意多边形 96">
              <a:extLst>
                <a:ext uri="{FF2B5EF4-FFF2-40B4-BE49-F238E27FC236}">
                  <a16:creationId xmlns:a16="http://schemas.microsoft.com/office/drawing/2014/main" id="{3E581742-246B-BE45-9922-61CC7A249DA1}"/>
                </a:ext>
              </a:extLst>
            </p:cNvPr>
            <p:cNvSpPr/>
            <p:nvPr/>
          </p:nvSpPr>
          <p:spPr bwMode="auto">
            <a:xfrm>
              <a:off x="4263467" y="5102237"/>
              <a:ext cx="88128" cy="118815"/>
            </a:xfrm>
            <a:custGeom>
              <a:avLst/>
              <a:gdLst>
                <a:gd name="T0" fmla="*/ 25 w 54"/>
                <a:gd name="T1" fmla="*/ 65 h 73"/>
                <a:gd name="T2" fmla="*/ 53 w 54"/>
                <a:gd name="T3" fmla="*/ 23 h 73"/>
                <a:gd name="T4" fmla="*/ 28 w 54"/>
                <a:gd name="T5" fmla="*/ 7 h 73"/>
                <a:gd name="T6" fmla="*/ 1 w 54"/>
                <a:gd name="T7" fmla="*/ 49 h 73"/>
                <a:gd name="T8" fmla="*/ 25 w 54"/>
                <a:gd name="T9" fmla="*/ 65 h 73"/>
              </a:gdLst>
              <a:ahLst/>
              <a:cxnLst>
                <a:cxn ang="0">
                  <a:pos x="T0" y="T1"/>
                </a:cxn>
                <a:cxn ang="0">
                  <a:pos x="T2" y="T3"/>
                </a:cxn>
                <a:cxn ang="0">
                  <a:pos x="T4" y="T5"/>
                </a:cxn>
                <a:cxn ang="0">
                  <a:pos x="T6" y="T7"/>
                </a:cxn>
                <a:cxn ang="0">
                  <a:pos x="T8" y="T9"/>
                </a:cxn>
              </a:cxnLst>
              <a:rect l="0" t="0" r="r" b="b"/>
              <a:pathLst>
                <a:path w="54" h="73">
                  <a:moveTo>
                    <a:pt x="25" y="65"/>
                  </a:moveTo>
                  <a:cubicBezTo>
                    <a:pt x="40" y="58"/>
                    <a:pt x="52" y="39"/>
                    <a:pt x="53" y="23"/>
                  </a:cubicBezTo>
                  <a:cubicBezTo>
                    <a:pt x="54" y="7"/>
                    <a:pt x="43" y="0"/>
                    <a:pt x="28" y="7"/>
                  </a:cubicBezTo>
                  <a:cubicBezTo>
                    <a:pt x="14" y="14"/>
                    <a:pt x="2" y="33"/>
                    <a:pt x="1" y="49"/>
                  </a:cubicBezTo>
                  <a:cubicBezTo>
                    <a:pt x="0" y="66"/>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任意多边形 97">
              <a:extLst>
                <a:ext uri="{FF2B5EF4-FFF2-40B4-BE49-F238E27FC236}">
                  <a16:creationId xmlns:a16="http://schemas.microsoft.com/office/drawing/2014/main" id="{6DD95676-8C0E-844B-802C-053C51FDDE05}"/>
                </a:ext>
              </a:extLst>
            </p:cNvPr>
            <p:cNvSpPr/>
            <p:nvPr/>
          </p:nvSpPr>
          <p:spPr bwMode="auto">
            <a:xfrm>
              <a:off x="3335764" y="4076178"/>
              <a:ext cx="650730" cy="376117"/>
            </a:xfrm>
            <a:custGeom>
              <a:avLst/>
              <a:gdLst>
                <a:gd name="T0" fmla="*/ 395 w 827"/>
                <a:gd name="T1" fmla="*/ 478 h 478"/>
                <a:gd name="T2" fmla="*/ 0 w 827"/>
                <a:gd name="T3" fmla="*/ 204 h 478"/>
                <a:gd name="T4" fmla="*/ 434 w 827"/>
                <a:gd name="T5" fmla="*/ 0 h 478"/>
                <a:gd name="T6" fmla="*/ 827 w 827"/>
                <a:gd name="T7" fmla="*/ 274 h 478"/>
                <a:gd name="T8" fmla="*/ 395 w 827"/>
                <a:gd name="T9" fmla="*/ 478 h 478"/>
              </a:gdLst>
              <a:ahLst/>
              <a:cxnLst>
                <a:cxn ang="0">
                  <a:pos x="T0" y="T1"/>
                </a:cxn>
                <a:cxn ang="0">
                  <a:pos x="T2" y="T3"/>
                </a:cxn>
                <a:cxn ang="0">
                  <a:pos x="T4" y="T5"/>
                </a:cxn>
                <a:cxn ang="0">
                  <a:pos x="T6" y="T7"/>
                </a:cxn>
                <a:cxn ang="0">
                  <a:pos x="T8" y="T9"/>
                </a:cxn>
              </a:cxnLst>
              <a:rect l="0" t="0" r="r" b="b"/>
              <a:pathLst>
                <a:path w="827" h="478">
                  <a:moveTo>
                    <a:pt x="395" y="478"/>
                  </a:moveTo>
                  <a:lnTo>
                    <a:pt x="0" y="204"/>
                  </a:lnTo>
                  <a:lnTo>
                    <a:pt x="434" y="0"/>
                  </a:lnTo>
                  <a:lnTo>
                    <a:pt x="827" y="274"/>
                  </a:lnTo>
                  <a:lnTo>
                    <a:pt x="395" y="478"/>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任意多边形 98">
              <a:extLst>
                <a:ext uri="{FF2B5EF4-FFF2-40B4-BE49-F238E27FC236}">
                  <a16:creationId xmlns:a16="http://schemas.microsoft.com/office/drawing/2014/main" id="{79C1D909-6D20-7249-83A6-8011A2EFAC32}"/>
                </a:ext>
              </a:extLst>
            </p:cNvPr>
            <p:cNvSpPr/>
            <p:nvPr/>
          </p:nvSpPr>
          <p:spPr bwMode="auto">
            <a:xfrm>
              <a:off x="3304290" y="4236696"/>
              <a:ext cx="342282" cy="589355"/>
            </a:xfrm>
            <a:custGeom>
              <a:avLst/>
              <a:gdLst>
                <a:gd name="T0" fmla="*/ 393 w 435"/>
                <a:gd name="T1" fmla="*/ 749 h 749"/>
                <a:gd name="T2" fmla="*/ 0 w 435"/>
                <a:gd name="T3" fmla="*/ 477 h 749"/>
                <a:gd name="T4" fmla="*/ 40 w 435"/>
                <a:gd name="T5" fmla="*/ 0 h 749"/>
                <a:gd name="T6" fmla="*/ 435 w 435"/>
                <a:gd name="T7" fmla="*/ 274 h 749"/>
                <a:gd name="T8" fmla="*/ 393 w 435"/>
                <a:gd name="T9" fmla="*/ 749 h 749"/>
              </a:gdLst>
              <a:ahLst/>
              <a:cxnLst>
                <a:cxn ang="0">
                  <a:pos x="T0" y="T1"/>
                </a:cxn>
                <a:cxn ang="0">
                  <a:pos x="T2" y="T3"/>
                </a:cxn>
                <a:cxn ang="0">
                  <a:pos x="T4" y="T5"/>
                </a:cxn>
                <a:cxn ang="0">
                  <a:pos x="T6" y="T7"/>
                </a:cxn>
                <a:cxn ang="0">
                  <a:pos x="T8" y="T9"/>
                </a:cxn>
              </a:cxnLst>
              <a:rect l="0" t="0" r="r" b="b"/>
              <a:pathLst>
                <a:path w="435" h="749">
                  <a:moveTo>
                    <a:pt x="393" y="749"/>
                  </a:moveTo>
                  <a:lnTo>
                    <a:pt x="0" y="477"/>
                  </a:lnTo>
                  <a:lnTo>
                    <a:pt x="40" y="0"/>
                  </a:lnTo>
                  <a:lnTo>
                    <a:pt x="435" y="274"/>
                  </a:lnTo>
                  <a:lnTo>
                    <a:pt x="393" y="74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任意多边形 99">
              <a:extLst>
                <a:ext uri="{FF2B5EF4-FFF2-40B4-BE49-F238E27FC236}">
                  <a16:creationId xmlns:a16="http://schemas.microsoft.com/office/drawing/2014/main" id="{1A867FB5-6F77-0F4C-A6A2-9FD81EF8A470}"/>
                </a:ext>
              </a:extLst>
            </p:cNvPr>
            <p:cNvSpPr/>
            <p:nvPr/>
          </p:nvSpPr>
          <p:spPr bwMode="auto">
            <a:xfrm>
              <a:off x="3613524" y="4291776"/>
              <a:ext cx="372970" cy="534275"/>
            </a:xfrm>
            <a:custGeom>
              <a:avLst/>
              <a:gdLst>
                <a:gd name="T0" fmla="*/ 435 w 474"/>
                <a:gd name="T1" fmla="*/ 476 h 679"/>
                <a:gd name="T2" fmla="*/ 0 w 474"/>
                <a:gd name="T3" fmla="*/ 679 h 679"/>
                <a:gd name="T4" fmla="*/ 42 w 474"/>
                <a:gd name="T5" fmla="*/ 204 h 679"/>
                <a:gd name="T6" fmla="*/ 474 w 474"/>
                <a:gd name="T7" fmla="*/ 0 h 679"/>
                <a:gd name="T8" fmla="*/ 435 w 474"/>
                <a:gd name="T9" fmla="*/ 476 h 679"/>
              </a:gdLst>
              <a:ahLst/>
              <a:cxnLst>
                <a:cxn ang="0">
                  <a:pos x="T0" y="T1"/>
                </a:cxn>
                <a:cxn ang="0">
                  <a:pos x="T2" y="T3"/>
                </a:cxn>
                <a:cxn ang="0">
                  <a:pos x="T4" y="T5"/>
                </a:cxn>
                <a:cxn ang="0">
                  <a:pos x="T6" y="T7"/>
                </a:cxn>
                <a:cxn ang="0">
                  <a:pos x="T8" y="T9"/>
                </a:cxn>
              </a:cxnLst>
              <a:rect l="0" t="0" r="r" b="b"/>
              <a:pathLst>
                <a:path w="474" h="679">
                  <a:moveTo>
                    <a:pt x="435" y="476"/>
                  </a:moveTo>
                  <a:lnTo>
                    <a:pt x="0" y="679"/>
                  </a:lnTo>
                  <a:lnTo>
                    <a:pt x="42" y="204"/>
                  </a:lnTo>
                  <a:lnTo>
                    <a:pt x="474" y="0"/>
                  </a:lnTo>
                  <a:lnTo>
                    <a:pt x="435" y="476"/>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任意多边形 100">
              <a:extLst>
                <a:ext uri="{FF2B5EF4-FFF2-40B4-BE49-F238E27FC236}">
                  <a16:creationId xmlns:a16="http://schemas.microsoft.com/office/drawing/2014/main" id="{E2052D89-D546-CF46-90A6-DCE3BE39840A}"/>
                </a:ext>
              </a:extLst>
            </p:cNvPr>
            <p:cNvSpPr/>
            <p:nvPr/>
          </p:nvSpPr>
          <p:spPr bwMode="auto">
            <a:xfrm>
              <a:off x="3648146" y="4605731"/>
              <a:ext cx="96783" cy="150289"/>
            </a:xfrm>
            <a:custGeom>
              <a:avLst/>
              <a:gdLst>
                <a:gd name="T0" fmla="*/ 112 w 123"/>
                <a:gd name="T1" fmla="*/ 139 h 191"/>
                <a:gd name="T2" fmla="*/ 0 w 123"/>
                <a:gd name="T3" fmla="*/ 191 h 191"/>
                <a:gd name="T4" fmla="*/ 12 w 123"/>
                <a:gd name="T5" fmla="*/ 52 h 191"/>
                <a:gd name="T6" fmla="*/ 123 w 123"/>
                <a:gd name="T7" fmla="*/ 0 h 191"/>
                <a:gd name="T8" fmla="*/ 112 w 123"/>
                <a:gd name="T9" fmla="*/ 139 h 191"/>
              </a:gdLst>
              <a:ahLst/>
              <a:cxnLst>
                <a:cxn ang="0">
                  <a:pos x="T0" y="T1"/>
                </a:cxn>
                <a:cxn ang="0">
                  <a:pos x="T2" y="T3"/>
                </a:cxn>
                <a:cxn ang="0">
                  <a:pos x="T4" y="T5"/>
                </a:cxn>
                <a:cxn ang="0">
                  <a:pos x="T6" y="T7"/>
                </a:cxn>
                <a:cxn ang="0">
                  <a:pos x="T8" y="T9"/>
                </a:cxn>
              </a:cxnLst>
              <a:rect l="0" t="0" r="r" b="b"/>
              <a:pathLst>
                <a:path w="123" h="191">
                  <a:moveTo>
                    <a:pt x="112" y="139"/>
                  </a:moveTo>
                  <a:lnTo>
                    <a:pt x="0" y="191"/>
                  </a:lnTo>
                  <a:lnTo>
                    <a:pt x="12" y="52"/>
                  </a:lnTo>
                  <a:lnTo>
                    <a:pt x="123" y="0"/>
                  </a:lnTo>
                  <a:lnTo>
                    <a:pt x="112" y="13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任意多边形 101">
              <a:extLst>
                <a:ext uri="{FF2B5EF4-FFF2-40B4-BE49-F238E27FC236}">
                  <a16:creationId xmlns:a16="http://schemas.microsoft.com/office/drawing/2014/main" id="{6980CBC0-4151-E840-B2C6-F730F8A389FC}"/>
                </a:ext>
              </a:extLst>
            </p:cNvPr>
            <p:cNvSpPr/>
            <p:nvPr/>
          </p:nvSpPr>
          <p:spPr bwMode="auto">
            <a:xfrm>
              <a:off x="3613524" y="4329545"/>
              <a:ext cx="369822" cy="496506"/>
            </a:xfrm>
            <a:custGeom>
              <a:avLst/>
              <a:gdLst>
                <a:gd name="T0" fmla="*/ 470 w 470"/>
                <a:gd name="T1" fmla="*/ 0 h 631"/>
                <a:gd name="T2" fmla="*/ 408 w 470"/>
                <a:gd name="T3" fmla="*/ 361 h 631"/>
                <a:gd name="T4" fmla="*/ 0 w 470"/>
                <a:gd name="T5" fmla="*/ 631 h 631"/>
                <a:gd name="T6" fmla="*/ 435 w 470"/>
                <a:gd name="T7" fmla="*/ 428 h 631"/>
                <a:gd name="T8" fmla="*/ 470 w 470"/>
                <a:gd name="T9" fmla="*/ 0 h 631"/>
              </a:gdLst>
              <a:ahLst/>
              <a:cxnLst>
                <a:cxn ang="0">
                  <a:pos x="T0" y="T1"/>
                </a:cxn>
                <a:cxn ang="0">
                  <a:pos x="T2" y="T3"/>
                </a:cxn>
                <a:cxn ang="0">
                  <a:pos x="T4" y="T5"/>
                </a:cxn>
                <a:cxn ang="0">
                  <a:pos x="T6" y="T7"/>
                </a:cxn>
                <a:cxn ang="0">
                  <a:pos x="T8" y="T9"/>
                </a:cxn>
              </a:cxnLst>
              <a:rect l="0" t="0" r="r" b="b"/>
              <a:pathLst>
                <a:path w="470" h="631">
                  <a:moveTo>
                    <a:pt x="470" y="0"/>
                  </a:moveTo>
                  <a:lnTo>
                    <a:pt x="408" y="361"/>
                  </a:lnTo>
                  <a:lnTo>
                    <a:pt x="0" y="631"/>
                  </a:lnTo>
                  <a:lnTo>
                    <a:pt x="435" y="428"/>
                  </a:lnTo>
                  <a:lnTo>
                    <a:pt x="470" y="0"/>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6" name="组合 165">
            <a:extLst>
              <a:ext uri="{FF2B5EF4-FFF2-40B4-BE49-F238E27FC236}">
                <a16:creationId xmlns:a16="http://schemas.microsoft.com/office/drawing/2014/main" id="{32529CC1-2A9D-EA42-BA84-16D356C8C420}"/>
              </a:ext>
            </a:extLst>
          </p:cNvPr>
          <p:cNvGrpSpPr/>
          <p:nvPr/>
        </p:nvGrpSpPr>
        <p:grpSpPr>
          <a:xfrm>
            <a:off x="3318919" y="2125662"/>
            <a:ext cx="3486663" cy="2351327"/>
            <a:chOff x="1104" y="2984"/>
            <a:chExt cx="7112" cy="4796"/>
          </a:xfrm>
        </p:grpSpPr>
        <p:sp>
          <p:nvSpPr>
            <p:cNvPr id="167" name="Freeform 319">
              <a:extLst>
                <a:ext uri="{FF2B5EF4-FFF2-40B4-BE49-F238E27FC236}">
                  <a16:creationId xmlns:a16="http://schemas.microsoft.com/office/drawing/2014/main" id="{1FE881B9-D3FC-C042-8256-51969CC90FC3}"/>
                </a:ext>
              </a:extLst>
            </p:cNvPr>
            <p:cNvSpPr/>
            <p:nvPr/>
          </p:nvSpPr>
          <p:spPr>
            <a:xfrm rot="2400000" flipH="1">
              <a:off x="5599" y="4768"/>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227">
              <a:extLst>
                <a:ext uri="{FF2B5EF4-FFF2-40B4-BE49-F238E27FC236}">
                  <a16:creationId xmlns:a16="http://schemas.microsoft.com/office/drawing/2014/main" id="{BD0652A3-0239-7A40-8607-33604BB160B7}"/>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228">
              <a:extLst>
                <a:ext uri="{FF2B5EF4-FFF2-40B4-BE49-F238E27FC236}">
                  <a16:creationId xmlns:a16="http://schemas.microsoft.com/office/drawing/2014/main" id="{C2E87B90-9E74-1941-B464-F650D0086448}"/>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 name="connsiteX5" fmla="*/ 20827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lnTo>
                    <a:pt x="20827"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229">
              <a:extLst>
                <a:ext uri="{FF2B5EF4-FFF2-40B4-BE49-F238E27FC236}">
                  <a16:creationId xmlns:a16="http://schemas.microsoft.com/office/drawing/2014/main" id="{ED8CECBE-DE71-624D-AEFF-96E308DEC8D7}"/>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230">
              <a:extLst>
                <a:ext uri="{FF2B5EF4-FFF2-40B4-BE49-F238E27FC236}">
                  <a16:creationId xmlns:a16="http://schemas.microsoft.com/office/drawing/2014/main" id="{9BF25A05-8672-FE41-A5AE-111B38F0A80F}"/>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 name="connsiteX5" fmla="*/ 20827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lnTo>
                    <a:pt x="20827"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231">
              <a:extLst>
                <a:ext uri="{FF2B5EF4-FFF2-40B4-BE49-F238E27FC236}">
                  <a16:creationId xmlns:a16="http://schemas.microsoft.com/office/drawing/2014/main" id="{E6855375-498A-ED43-A28F-3B28AD8FFAC4}"/>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232">
              <a:extLst>
                <a:ext uri="{FF2B5EF4-FFF2-40B4-BE49-F238E27FC236}">
                  <a16:creationId xmlns:a16="http://schemas.microsoft.com/office/drawing/2014/main" id="{5BFC865F-ABDA-3049-A389-D0F000A2EA9B}"/>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 name="connsiteX5" fmla="*/ 20827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lnTo>
                    <a:pt x="20827" y="162305"/>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233">
              <a:extLst>
                <a:ext uri="{FF2B5EF4-FFF2-40B4-BE49-F238E27FC236}">
                  <a16:creationId xmlns:a16="http://schemas.microsoft.com/office/drawing/2014/main" id="{E679DD58-E961-A842-9DCD-B92347E9944B}"/>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234">
              <a:extLst>
                <a:ext uri="{FF2B5EF4-FFF2-40B4-BE49-F238E27FC236}">
                  <a16:creationId xmlns:a16="http://schemas.microsoft.com/office/drawing/2014/main" id="{3385FC0E-6268-8942-B442-503F42ADBA33}"/>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 name="connsiteX5" fmla="*/ 20827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lnTo>
                    <a:pt x="20827"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235">
              <a:extLst>
                <a:ext uri="{FF2B5EF4-FFF2-40B4-BE49-F238E27FC236}">
                  <a16:creationId xmlns:a16="http://schemas.microsoft.com/office/drawing/2014/main" id="{08268144-5AAE-9A4D-B641-0A01E5104DD1}"/>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236">
              <a:extLst>
                <a:ext uri="{FF2B5EF4-FFF2-40B4-BE49-F238E27FC236}">
                  <a16:creationId xmlns:a16="http://schemas.microsoft.com/office/drawing/2014/main" id="{0124629D-E5DB-6440-B5AC-E9126C6B83C3}"/>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 name="connsiteX5" fmla="*/ 16764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lnTo>
                    <a:pt x="16764"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237">
              <a:extLst>
                <a:ext uri="{FF2B5EF4-FFF2-40B4-BE49-F238E27FC236}">
                  <a16:creationId xmlns:a16="http://schemas.microsoft.com/office/drawing/2014/main" id="{C2E01CCF-9C69-F948-8177-DE576AE08C5D}"/>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238">
              <a:extLst>
                <a:ext uri="{FF2B5EF4-FFF2-40B4-BE49-F238E27FC236}">
                  <a16:creationId xmlns:a16="http://schemas.microsoft.com/office/drawing/2014/main" id="{2D343D7F-6F30-6F46-9839-76F31157052B}"/>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239">
              <a:extLst>
                <a:ext uri="{FF2B5EF4-FFF2-40B4-BE49-F238E27FC236}">
                  <a16:creationId xmlns:a16="http://schemas.microsoft.com/office/drawing/2014/main" id="{2EF94031-4C8F-3046-8F15-EE8F42F3CE49}"/>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240">
              <a:extLst>
                <a:ext uri="{FF2B5EF4-FFF2-40B4-BE49-F238E27FC236}">
                  <a16:creationId xmlns:a16="http://schemas.microsoft.com/office/drawing/2014/main" id="{01CDA87A-5251-8747-91CB-9645C8D6F8F3}"/>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 name="connsiteX5" fmla="*/ 16764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lnTo>
                    <a:pt x="16764"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241">
              <a:extLst>
                <a:ext uri="{FF2B5EF4-FFF2-40B4-BE49-F238E27FC236}">
                  <a16:creationId xmlns:a16="http://schemas.microsoft.com/office/drawing/2014/main" id="{E05D0BA6-0787-3049-A2AE-FC996AD169C5}"/>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242">
              <a:extLst>
                <a:ext uri="{FF2B5EF4-FFF2-40B4-BE49-F238E27FC236}">
                  <a16:creationId xmlns:a16="http://schemas.microsoft.com/office/drawing/2014/main" id="{CAEDC5A0-67D1-484B-A2E3-FBAF4269E153}"/>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 name="connsiteX5" fmla="*/ 16764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lnTo>
                    <a:pt x="16764"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243">
              <a:extLst>
                <a:ext uri="{FF2B5EF4-FFF2-40B4-BE49-F238E27FC236}">
                  <a16:creationId xmlns:a16="http://schemas.microsoft.com/office/drawing/2014/main" id="{C4526E2F-94F4-2C41-BD01-6D6EEF266580}"/>
                </a:ext>
              </a:extLst>
            </p:cNvPr>
            <p:cNvSpPr/>
            <p:nvPr/>
          </p:nvSpPr>
          <p:spPr>
            <a:xfrm>
              <a:off x="2564" y="3224"/>
              <a:ext cx="1196" cy="1076"/>
            </a:xfrm>
            <a:custGeom>
              <a:avLst/>
              <a:gdLst>
                <a:gd name="connsiteX0" fmla="*/ 20573 w 759205"/>
                <a:gd name="connsiteY0" fmla="*/ 695552 h 683005"/>
                <a:gd name="connsiteX1" fmla="*/ 768464 w 759205"/>
                <a:gd name="connsiteY1" fmla="*/ 14477 h 683005"/>
              </a:gdLst>
              <a:ahLst/>
              <a:cxnLst>
                <a:cxn ang="0">
                  <a:pos x="connsiteX0" y="connsiteY0"/>
                </a:cxn>
                <a:cxn ang="0">
                  <a:pos x="connsiteX1" y="connsiteY1"/>
                </a:cxn>
              </a:cxnLst>
              <a:rect l="l" t="t" r="r" b="b"/>
              <a:pathLst>
                <a:path w="759205" h="683005">
                  <a:moveTo>
                    <a:pt x="20573" y="695552"/>
                  </a:moveTo>
                  <a:lnTo>
                    <a:pt x="76846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244">
              <a:extLst>
                <a:ext uri="{FF2B5EF4-FFF2-40B4-BE49-F238E27FC236}">
                  <a16:creationId xmlns:a16="http://schemas.microsoft.com/office/drawing/2014/main" id="{B005A0DA-3BB6-D24A-AC5F-E2AA9980C49B}"/>
                </a:ext>
              </a:extLst>
            </p:cNvPr>
            <p:cNvSpPr/>
            <p:nvPr/>
          </p:nvSpPr>
          <p:spPr>
            <a:xfrm>
              <a:off x="2564" y="394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245">
              <a:extLst>
                <a:ext uri="{FF2B5EF4-FFF2-40B4-BE49-F238E27FC236}">
                  <a16:creationId xmlns:a16="http://schemas.microsoft.com/office/drawing/2014/main" id="{78BD8AC4-9B98-774F-9FCE-8A5633F98257}"/>
                </a:ext>
              </a:extLst>
            </p:cNvPr>
            <p:cNvSpPr/>
            <p:nvPr/>
          </p:nvSpPr>
          <p:spPr>
            <a:xfrm>
              <a:off x="2564" y="4304"/>
              <a:ext cx="1196" cy="376"/>
            </a:xfrm>
            <a:custGeom>
              <a:avLst/>
              <a:gdLst>
                <a:gd name="connsiteX0" fmla="*/ 20573 w 759205"/>
                <a:gd name="connsiteY0" fmla="*/ 9906 h 238506"/>
                <a:gd name="connsiteX1" fmla="*/ 768464 w 759205"/>
                <a:gd name="connsiteY1" fmla="*/ 240525 h 238506"/>
              </a:gdLst>
              <a:ahLst/>
              <a:cxnLst>
                <a:cxn ang="0">
                  <a:pos x="connsiteX0" y="connsiteY0"/>
                </a:cxn>
                <a:cxn ang="0">
                  <a:pos x="connsiteX1" y="connsiteY1"/>
                </a:cxn>
              </a:cxnLst>
              <a:rect l="l" t="t" r="r" b="b"/>
              <a:pathLst>
                <a:path w="759205" h="238506">
                  <a:moveTo>
                    <a:pt x="20573" y="9906"/>
                  </a:moveTo>
                  <a:lnTo>
                    <a:pt x="768464" y="2405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246">
              <a:extLst>
                <a:ext uri="{FF2B5EF4-FFF2-40B4-BE49-F238E27FC236}">
                  <a16:creationId xmlns:a16="http://schemas.microsoft.com/office/drawing/2014/main" id="{256207FC-B8B7-D84B-91F6-15BE092437AE}"/>
                </a:ext>
              </a:extLst>
            </p:cNvPr>
            <p:cNvSpPr/>
            <p:nvPr/>
          </p:nvSpPr>
          <p:spPr>
            <a:xfrm>
              <a:off x="2564" y="4304"/>
              <a:ext cx="1196" cy="1076"/>
            </a:xfrm>
            <a:custGeom>
              <a:avLst/>
              <a:gdLst>
                <a:gd name="connsiteX0" fmla="*/ 20573 w 759205"/>
                <a:gd name="connsiteY0" fmla="*/ 9906 h 683005"/>
                <a:gd name="connsiteX1" fmla="*/ 768464 w 759205"/>
                <a:gd name="connsiteY1" fmla="*/ 695287 h 683005"/>
              </a:gdLst>
              <a:ahLst/>
              <a:cxnLst>
                <a:cxn ang="0">
                  <a:pos x="connsiteX0" y="connsiteY0"/>
                </a:cxn>
                <a:cxn ang="0">
                  <a:pos x="connsiteX1" y="connsiteY1"/>
                </a:cxn>
              </a:cxnLst>
              <a:rect l="l" t="t" r="r" b="b"/>
              <a:pathLst>
                <a:path w="759205" h="683005">
                  <a:moveTo>
                    <a:pt x="20573" y="9906"/>
                  </a:moveTo>
                  <a:lnTo>
                    <a:pt x="768464"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247">
              <a:extLst>
                <a:ext uri="{FF2B5EF4-FFF2-40B4-BE49-F238E27FC236}">
                  <a16:creationId xmlns:a16="http://schemas.microsoft.com/office/drawing/2014/main" id="{E2BB619E-A11A-7F4D-96C9-9216936F917F}"/>
                </a:ext>
              </a:extLst>
            </p:cNvPr>
            <p:cNvSpPr/>
            <p:nvPr/>
          </p:nvSpPr>
          <p:spPr>
            <a:xfrm>
              <a:off x="2564" y="430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248">
              <a:extLst>
                <a:ext uri="{FF2B5EF4-FFF2-40B4-BE49-F238E27FC236}">
                  <a16:creationId xmlns:a16="http://schemas.microsoft.com/office/drawing/2014/main" id="{20AAA3D8-35A5-E44B-8B8E-913BAD4A7758}"/>
                </a:ext>
              </a:extLst>
            </p:cNvPr>
            <p:cNvSpPr/>
            <p:nvPr/>
          </p:nvSpPr>
          <p:spPr>
            <a:xfrm>
              <a:off x="2564" y="4304"/>
              <a:ext cx="1196" cy="2516"/>
            </a:xfrm>
            <a:custGeom>
              <a:avLst/>
              <a:gdLst>
                <a:gd name="connsiteX0" fmla="*/ 20573 w 759205"/>
                <a:gd name="connsiteY0" fmla="*/ 9906 h 1597405"/>
                <a:gd name="connsiteX1" fmla="*/ 768464 w 759205"/>
                <a:gd name="connsiteY1" fmla="*/ 1606981 h 1597405"/>
              </a:gdLst>
              <a:ahLst/>
              <a:cxnLst>
                <a:cxn ang="0">
                  <a:pos x="connsiteX0" y="connsiteY0"/>
                </a:cxn>
                <a:cxn ang="0">
                  <a:pos x="connsiteX1" y="connsiteY1"/>
                </a:cxn>
              </a:cxnLst>
              <a:rect l="l" t="t" r="r" b="b"/>
              <a:pathLst>
                <a:path w="759205" h="1597405">
                  <a:moveTo>
                    <a:pt x="20573" y="9906"/>
                  </a:moveTo>
                  <a:lnTo>
                    <a:pt x="768464" y="16069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249">
              <a:extLst>
                <a:ext uri="{FF2B5EF4-FFF2-40B4-BE49-F238E27FC236}">
                  <a16:creationId xmlns:a16="http://schemas.microsoft.com/office/drawing/2014/main" id="{D77E5D4A-06B7-7A4B-B034-3B515FBA1B80}"/>
                </a:ext>
              </a:extLst>
            </p:cNvPr>
            <p:cNvSpPr/>
            <p:nvPr/>
          </p:nvSpPr>
          <p:spPr>
            <a:xfrm>
              <a:off x="2564" y="4304"/>
              <a:ext cx="1196" cy="3236"/>
            </a:xfrm>
            <a:custGeom>
              <a:avLst/>
              <a:gdLst>
                <a:gd name="connsiteX0" fmla="*/ 20573 w 759205"/>
                <a:gd name="connsiteY0" fmla="*/ 9906 h 2054605"/>
                <a:gd name="connsiteX1" fmla="*/ 768464 w 759205"/>
                <a:gd name="connsiteY1" fmla="*/ 2061756 h 2054605"/>
              </a:gdLst>
              <a:ahLst/>
              <a:cxnLst>
                <a:cxn ang="0">
                  <a:pos x="connsiteX0" y="connsiteY0"/>
                </a:cxn>
                <a:cxn ang="0">
                  <a:pos x="connsiteX1" y="connsiteY1"/>
                </a:cxn>
              </a:cxnLst>
              <a:rect l="l" t="t" r="r" b="b"/>
              <a:pathLst>
                <a:path w="759205" h="2054605">
                  <a:moveTo>
                    <a:pt x="20573" y="9906"/>
                  </a:moveTo>
                  <a:lnTo>
                    <a:pt x="768464"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250">
              <a:extLst>
                <a:ext uri="{FF2B5EF4-FFF2-40B4-BE49-F238E27FC236}">
                  <a16:creationId xmlns:a16="http://schemas.microsoft.com/office/drawing/2014/main" id="{F70AD86E-9ACA-6742-BE98-889CD2E3105F}"/>
                </a:ext>
              </a:extLst>
            </p:cNvPr>
            <p:cNvSpPr/>
            <p:nvPr/>
          </p:nvSpPr>
          <p:spPr>
            <a:xfrm>
              <a:off x="2564" y="5024"/>
              <a:ext cx="1196" cy="2516"/>
            </a:xfrm>
            <a:custGeom>
              <a:avLst/>
              <a:gdLst>
                <a:gd name="connsiteX0" fmla="*/ 20573 w 759205"/>
                <a:gd name="connsiteY0" fmla="*/ 9906 h 1597405"/>
                <a:gd name="connsiteX1" fmla="*/ 768464 w 759205"/>
                <a:gd name="connsiteY1" fmla="*/ 1604822 h 1597405"/>
              </a:gdLst>
              <a:ahLst/>
              <a:cxnLst>
                <a:cxn ang="0">
                  <a:pos x="connsiteX0" y="connsiteY0"/>
                </a:cxn>
                <a:cxn ang="0">
                  <a:pos x="connsiteX1" y="connsiteY1"/>
                </a:cxn>
              </a:cxnLst>
              <a:rect l="l" t="t" r="r" b="b"/>
              <a:pathLst>
                <a:path w="759205" h="1597405">
                  <a:moveTo>
                    <a:pt x="20573" y="9906"/>
                  </a:moveTo>
                  <a:lnTo>
                    <a:pt x="768464"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251">
              <a:extLst>
                <a:ext uri="{FF2B5EF4-FFF2-40B4-BE49-F238E27FC236}">
                  <a16:creationId xmlns:a16="http://schemas.microsoft.com/office/drawing/2014/main" id="{6B59EA06-FB93-5A46-976B-C7823A097835}"/>
                </a:ext>
              </a:extLst>
            </p:cNvPr>
            <p:cNvSpPr/>
            <p:nvPr/>
          </p:nvSpPr>
          <p:spPr>
            <a:xfrm>
              <a:off x="2564" y="502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252">
              <a:extLst>
                <a:ext uri="{FF2B5EF4-FFF2-40B4-BE49-F238E27FC236}">
                  <a16:creationId xmlns:a16="http://schemas.microsoft.com/office/drawing/2014/main" id="{D8414596-F6F6-1A48-A660-F659D6DA1065}"/>
                </a:ext>
              </a:extLst>
            </p:cNvPr>
            <p:cNvSpPr/>
            <p:nvPr/>
          </p:nvSpPr>
          <p:spPr>
            <a:xfrm>
              <a:off x="2564" y="5024"/>
              <a:ext cx="1196" cy="1076"/>
            </a:xfrm>
            <a:custGeom>
              <a:avLst/>
              <a:gdLst>
                <a:gd name="connsiteX0" fmla="*/ 20573 w 759205"/>
                <a:gd name="connsiteY0" fmla="*/ 9906 h 683005"/>
                <a:gd name="connsiteX1" fmla="*/ 768464 w 759205"/>
                <a:gd name="connsiteY1" fmla="*/ 693140 h 683005"/>
              </a:gdLst>
              <a:ahLst/>
              <a:cxnLst>
                <a:cxn ang="0">
                  <a:pos x="connsiteX0" y="connsiteY0"/>
                </a:cxn>
                <a:cxn ang="0">
                  <a:pos x="connsiteX1" y="connsiteY1"/>
                </a:cxn>
              </a:cxnLst>
              <a:rect l="l" t="t" r="r" b="b"/>
              <a:pathLst>
                <a:path w="759205" h="683005">
                  <a:moveTo>
                    <a:pt x="20573" y="9906"/>
                  </a:moveTo>
                  <a:lnTo>
                    <a:pt x="768464" y="69314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253">
              <a:extLst>
                <a:ext uri="{FF2B5EF4-FFF2-40B4-BE49-F238E27FC236}">
                  <a16:creationId xmlns:a16="http://schemas.microsoft.com/office/drawing/2014/main" id="{E8E08506-6D0D-2E41-BEC7-5652C0F35944}"/>
                </a:ext>
              </a:extLst>
            </p:cNvPr>
            <p:cNvSpPr/>
            <p:nvPr/>
          </p:nvSpPr>
          <p:spPr>
            <a:xfrm>
              <a:off x="2564" y="5024"/>
              <a:ext cx="1196" cy="356"/>
            </a:xfrm>
            <a:custGeom>
              <a:avLst/>
              <a:gdLst>
                <a:gd name="connsiteX0" fmla="*/ 20573 w 759205"/>
                <a:gd name="connsiteY0" fmla="*/ 9906 h 225806"/>
                <a:gd name="connsiteX1" fmla="*/ 768464 w 759205"/>
                <a:gd name="connsiteY1" fmla="*/ 238366 h 225806"/>
              </a:gdLst>
              <a:ahLst/>
              <a:cxnLst>
                <a:cxn ang="0">
                  <a:pos x="connsiteX0" y="connsiteY0"/>
                </a:cxn>
                <a:cxn ang="0">
                  <a:pos x="connsiteX1" y="connsiteY1"/>
                </a:cxn>
              </a:cxnLst>
              <a:rect l="l" t="t" r="r" b="b"/>
              <a:pathLst>
                <a:path w="759205" h="225806">
                  <a:moveTo>
                    <a:pt x="20573" y="9906"/>
                  </a:moveTo>
                  <a:lnTo>
                    <a:pt x="768464"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254">
              <a:extLst>
                <a:ext uri="{FF2B5EF4-FFF2-40B4-BE49-F238E27FC236}">
                  <a16:creationId xmlns:a16="http://schemas.microsoft.com/office/drawing/2014/main" id="{4535F484-DA34-2F4C-A23B-F3447EB7DEF3}"/>
                </a:ext>
              </a:extLst>
            </p:cNvPr>
            <p:cNvSpPr/>
            <p:nvPr/>
          </p:nvSpPr>
          <p:spPr>
            <a:xfrm>
              <a:off x="2564" y="466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255">
              <a:extLst>
                <a:ext uri="{FF2B5EF4-FFF2-40B4-BE49-F238E27FC236}">
                  <a16:creationId xmlns:a16="http://schemas.microsoft.com/office/drawing/2014/main" id="{5078AA25-FAFF-F74F-B722-90DE747AF5EE}"/>
                </a:ext>
              </a:extLst>
            </p:cNvPr>
            <p:cNvSpPr/>
            <p:nvPr/>
          </p:nvSpPr>
          <p:spPr>
            <a:xfrm>
              <a:off x="2564" y="3944"/>
              <a:ext cx="1196" cy="1076"/>
            </a:xfrm>
            <a:custGeom>
              <a:avLst/>
              <a:gdLst>
                <a:gd name="connsiteX0" fmla="*/ 20573 w 759205"/>
                <a:gd name="connsiteY0" fmla="*/ 694658 h 683005"/>
                <a:gd name="connsiteX1" fmla="*/ 768464 w 759205"/>
                <a:gd name="connsiteY1" fmla="*/ 11423 h 683005"/>
              </a:gdLst>
              <a:ahLst/>
              <a:cxnLst>
                <a:cxn ang="0">
                  <a:pos x="connsiteX0" y="connsiteY0"/>
                </a:cxn>
                <a:cxn ang="0">
                  <a:pos x="connsiteX1" y="connsiteY1"/>
                </a:cxn>
              </a:cxnLst>
              <a:rect l="l" t="t" r="r" b="b"/>
              <a:pathLst>
                <a:path w="759205" h="683005">
                  <a:moveTo>
                    <a:pt x="20573" y="694658"/>
                  </a:moveTo>
                  <a:lnTo>
                    <a:pt x="768464" y="1142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256">
              <a:extLst>
                <a:ext uri="{FF2B5EF4-FFF2-40B4-BE49-F238E27FC236}">
                  <a16:creationId xmlns:a16="http://schemas.microsoft.com/office/drawing/2014/main" id="{2358E872-E02A-1249-967B-EC8FEF53C7D9}"/>
                </a:ext>
              </a:extLst>
            </p:cNvPr>
            <p:cNvSpPr/>
            <p:nvPr/>
          </p:nvSpPr>
          <p:spPr>
            <a:xfrm>
              <a:off x="2564" y="3224"/>
              <a:ext cx="1196" cy="1796"/>
            </a:xfrm>
            <a:custGeom>
              <a:avLst/>
              <a:gdLst>
                <a:gd name="connsiteX0" fmla="*/ 20573 w 759205"/>
                <a:gd name="connsiteY0" fmla="*/ 1152475 h 1140205"/>
                <a:gd name="connsiteX1" fmla="*/ 768464 w 759205"/>
                <a:gd name="connsiteY1" fmla="*/ 14479 h 1140205"/>
              </a:gdLst>
              <a:ahLst/>
              <a:cxnLst>
                <a:cxn ang="0">
                  <a:pos x="connsiteX0" y="connsiteY0"/>
                </a:cxn>
                <a:cxn ang="0">
                  <a:pos x="connsiteX1" y="connsiteY1"/>
                </a:cxn>
              </a:cxnLst>
              <a:rect l="l" t="t" r="r" b="b"/>
              <a:pathLst>
                <a:path w="759205" h="1140205">
                  <a:moveTo>
                    <a:pt x="20573" y="1152475"/>
                  </a:moveTo>
                  <a:lnTo>
                    <a:pt x="768464"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257">
              <a:extLst>
                <a:ext uri="{FF2B5EF4-FFF2-40B4-BE49-F238E27FC236}">
                  <a16:creationId xmlns:a16="http://schemas.microsoft.com/office/drawing/2014/main" id="{43C5CF18-2FBC-7744-AB01-8EC603636220}"/>
                </a:ext>
              </a:extLst>
            </p:cNvPr>
            <p:cNvSpPr/>
            <p:nvPr/>
          </p:nvSpPr>
          <p:spPr>
            <a:xfrm>
              <a:off x="2564" y="3224"/>
              <a:ext cx="1196" cy="2516"/>
            </a:xfrm>
            <a:custGeom>
              <a:avLst/>
              <a:gdLst>
                <a:gd name="connsiteX0" fmla="*/ 20573 w 759205"/>
                <a:gd name="connsiteY0" fmla="*/ 1609398 h 1597405"/>
                <a:gd name="connsiteX1" fmla="*/ 768464 w 759205"/>
                <a:gd name="connsiteY1" fmla="*/ 14481 h 1597405"/>
              </a:gdLst>
              <a:ahLst/>
              <a:cxnLst>
                <a:cxn ang="0">
                  <a:pos x="connsiteX0" y="connsiteY0"/>
                </a:cxn>
                <a:cxn ang="0">
                  <a:pos x="connsiteX1" y="connsiteY1"/>
                </a:cxn>
              </a:cxnLst>
              <a:rect l="l" t="t" r="r" b="b"/>
              <a:pathLst>
                <a:path w="759205" h="1597405">
                  <a:moveTo>
                    <a:pt x="20573" y="1609398"/>
                  </a:moveTo>
                  <a:lnTo>
                    <a:pt x="768464"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258">
              <a:extLst>
                <a:ext uri="{FF2B5EF4-FFF2-40B4-BE49-F238E27FC236}">
                  <a16:creationId xmlns:a16="http://schemas.microsoft.com/office/drawing/2014/main" id="{F9318942-8276-2642-A7B8-71E1914542C4}"/>
                </a:ext>
              </a:extLst>
            </p:cNvPr>
            <p:cNvSpPr/>
            <p:nvPr/>
          </p:nvSpPr>
          <p:spPr>
            <a:xfrm>
              <a:off x="2564" y="394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259">
              <a:extLst>
                <a:ext uri="{FF2B5EF4-FFF2-40B4-BE49-F238E27FC236}">
                  <a16:creationId xmlns:a16="http://schemas.microsoft.com/office/drawing/2014/main" id="{7ADCBAE3-DBE2-3D4A-AE5B-A180DC8C4564}"/>
                </a:ext>
              </a:extLst>
            </p:cNvPr>
            <p:cNvSpPr/>
            <p:nvPr/>
          </p:nvSpPr>
          <p:spPr>
            <a:xfrm>
              <a:off x="2564" y="3944"/>
              <a:ext cx="1196" cy="2516"/>
            </a:xfrm>
            <a:custGeom>
              <a:avLst/>
              <a:gdLst>
                <a:gd name="connsiteX0" fmla="*/ 20573 w 759205"/>
                <a:gd name="connsiteY0" fmla="*/ 1608505 h 1597405"/>
                <a:gd name="connsiteX1" fmla="*/ 768464 w 759205"/>
                <a:gd name="connsiteY1" fmla="*/ 11429 h 1597405"/>
              </a:gdLst>
              <a:ahLst/>
              <a:cxnLst>
                <a:cxn ang="0">
                  <a:pos x="connsiteX0" y="connsiteY0"/>
                </a:cxn>
                <a:cxn ang="0">
                  <a:pos x="connsiteX1" y="connsiteY1"/>
                </a:cxn>
              </a:cxnLst>
              <a:rect l="l" t="t" r="r" b="b"/>
              <a:pathLst>
                <a:path w="759205" h="1597405">
                  <a:moveTo>
                    <a:pt x="20573" y="1608505"/>
                  </a:moveTo>
                  <a:lnTo>
                    <a:pt x="76846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60">
              <a:extLst>
                <a:ext uri="{FF2B5EF4-FFF2-40B4-BE49-F238E27FC236}">
                  <a16:creationId xmlns:a16="http://schemas.microsoft.com/office/drawing/2014/main" id="{BD0B4496-531B-3F4C-AB40-46501AA5D2D9}"/>
                </a:ext>
              </a:extLst>
            </p:cNvPr>
            <p:cNvSpPr/>
            <p:nvPr/>
          </p:nvSpPr>
          <p:spPr>
            <a:xfrm>
              <a:off x="2564" y="4664"/>
              <a:ext cx="1196" cy="1076"/>
            </a:xfrm>
            <a:custGeom>
              <a:avLst/>
              <a:gdLst>
                <a:gd name="connsiteX0" fmla="*/ 20573 w 759205"/>
                <a:gd name="connsiteY0" fmla="*/ 694659 h 683005"/>
                <a:gd name="connsiteX1" fmla="*/ 768464 w 759205"/>
                <a:gd name="connsiteY1" fmla="*/ 11425 h 683005"/>
              </a:gdLst>
              <a:ahLst/>
              <a:cxnLst>
                <a:cxn ang="0">
                  <a:pos x="connsiteX0" y="connsiteY0"/>
                </a:cxn>
                <a:cxn ang="0">
                  <a:pos x="connsiteX1" y="connsiteY1"/>
                </a:cxn>
              </a:cxnLst>
              <a:rect l="l" t="t" r="r" b="b"/>
              <a:pathLst>
                <a:path w="759205" h="683005">
                  <a:moveTo>
                    <a:pt x="20573" y="694659"/>
                  </a:moveTo>
                  <a:lnTo>
                    <a:pt x="768464" y="114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61">
              <a:extLst>
                <a:ext uri="{FF2B5EF4-FFF2-40B4-BE49-F238E27FC236}">
                  <a16:creationId xmlns:a16="http://schemas.microsoft.com/office/drawing/2014/main" id="{2123A596-F6EA-A74A-82BD-62D21E7FE080}"/>
                </a:ext>
              </a:extLst>
            </p:cNvPr>
            <p:cNvSpPr/>
            <p:nvPr/>
          </p:nvSpPr>
          <p:spPr>
            <a:xfrm>
              <a:off x="2564" y="5364"/>
              <a:ext cx="1196" cy="376"/>
            </a:xfrm>
            <a:custGeom>
              <a:avLst/>
              <a:gdLst>
                <a:gd name="connsiteX0" fmla="*/ 20573 w 759205"/>
                <a:gd name="connsiteY0" fmla="*/ 249542 h 238506"/>
                <a:gd name="connsiteX1" fmla="*/ 768464 w 759205"/>
                <a:gd name="connsiteY1" fmla="*/ 21082 h 238506"/>
              </a:gdLst>
              <a:ahLst/>
              <a:cxnLst>
                <a:cxn ang="0">
                  <a:pos x="connsiteX0" y="connsiteY0"/>
                </a:cxn>
                <a:cxn ang="0">
                  <a:pos x="connsiteX1" y="connsiteY1"/>
                </a:cxn>
              </a:cxnLst>
              <a:rect l="l" t="t" r="r" b="b"/>
              <a:pathLst>
                <a:path w="759205" h="238506">
                  <a:moveTo>
                    <a:pt x="20573" y="249542"/>
                  </a:moveTo>
                  <a:lnTo>
                    <a:pt x="768464"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62">
              <a:extLst>
                <a:ext uri="{FF2B5EF4-FFF2-40B4-BE49-F238E27FC236}">
                  <a16:creationId xmlns:a16="http://schemas.microsoft.com/office/drawing/2014/main" id="{A0DFDB58-3E69-0948-999E-08F897113BDB}"/>
                </a:ext>
              </a:extLst>
            </p:cNvPr>
            <p:cNvSpPr/>
            <p:nvPr/>
          </p:nvSpPr>
          <p:spPr>
            <a:xfrm>
              <a:off x="2564" y="572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63">
              <a:extLst>
                <a:ext uri="{FF2B5EF4-FFF2-40B4-BE49-F238E27FC236}">
                  <a16:creationId xmlns:a16="http://schemas.microsoft.com/office/drawing/2014/main" id="{8280C6BF-246B-B045-9157-389BDC0B44A1}"/>
                </a:ext>
              </a:extLst>
            </p:cNvPr>
            <p:cNvSpPr/>
            <p:nvPr/>
          </p:nvSpPr>
          <p:spPr>
            <a:xfrm>
              <a:off x="2564" y="5724"/>
              <a:ext cx="1196" cy="1096"/>
            </a:xfrm>
            <a:custGeom>
              <a:avLst/>
              <a:gdLst>
                <a:gd name="connsiteX0" fmla="*/ 20573 w 759205"/>
                <a:gd name="connsiteY0" fmla="*/ 21082 h 695705"/>
                <a:gd name="connsiteX1" fmla="*/ 768464 w 759205"/>
                <a:gd name="connsiteY1" fmla="*/ 704316 h 695705"/>
              </a:gdLst>
              <a:ahLst/>
              <a:cxnLst>
                <a:cxn ang="0">
                  <a:pos x="connsiteX0" y="connsiteY0"/>
                </a:cxn>
                <a:cxn ang="0">
                  <a:pos x="connsiteX1" y="connsiteY1"/>
                </a:cxn>
              </a:cxnLst>
              <a:rect l="l" t="t" r="r" b="b"/>
              <a:pathLst>
                <a:path w="759205" h="695705">
                  <a:moveTo>
                    <a:pt x="20573" y="21082"/>
                  </a:moveTo>
                  <a:lnTo>
                    <a:pt x="768464" y="70431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64">
              <a:extLst>
                <a:ext uri="{FF2B5EF4-FFF2-40B4-BE49-F238E27FC236}">
                  <a16:creationId xmlns:a16="http://schemas.microsoft.com/office/drawing/2014/main" id="{FA794D38-832F-DF48-9C1F-2278A6F77542}"/>
                </a:ext>
              </a:extLst>
            </p:cNvPr>
            <p:cNvSpPr/>
            <p:nvPr/>
          </p:nvSpPr>
          <p:spPr>
            <a:xfrm>
              <a:off x="2564" y="5724"/>
              <a:ext cx="1196" cy="1816"/>
            </a:xfrm>
            <a:custGeom>
              <a:avLst/>
              <a:gdLst>
                <a:gd name="connsiteX0" fmla="*/ 20573 w 759205"/>
                <a:gd name="connsiteY0" fmla="*/ 21082 h 1152905"/>
                <a:gd name="connsiteX1" fmla="*/ 768464 w 759205"/>
                <a:gd name="connsiteY1" fmla="*/ 1159078 h 1152905"/>
              </a:gdLst>
              <a:ahLst/>
              <a:cxnLst>
                <a:cxn ang="0">
                  <a:pos x="connsiteX0" y="connsiteY0"/>
                </a:cxn>
                <a:cxn ang="0">
                  <a:pos x="connsiteX1" y="connsiteY1"/>
                </a:cxn>
              </a:cxnLst>
              <a:rect l="l" t="t" r="r" b="b"/>
              <a:pathLst>
                <a:path w="759205" h="1152905">
                  <a:moveTo>
                    <a:pt x="20573" y="21082"/>
                  </a:moveTo>
                  <a:lnTo>
                    <a:pt x="768464"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65">
              <a:extLst>
                <a:ext uri="{FF2B5EF4-FFF2-40B4-BE49-F238E27FC236}">
                  <a16:creationId xmlns:a16="http://schemas.microsoft.com/office/drawing/2014/main" id="{472437E9-4114-784C-B486-426298BA355B}"/>
                </a:ext>
              </a:extLst>
            </p:cNvPr>
            <p:cNvSpPr/>
            <p:nvPr/>
          </p:nvSpPr>
          <p:spPr>
            <a:xfrm>
              <a:off x="2564" y="6444"/>
              <a:ext cx="1196" cy="1096"/>
            </a:xfrm>
            <a:custGeom>
              <a:avLst/>
              <a:gdLst>
                <a:gd name="connsiteX0" fmla="*/ 20573 w 759205"/>
                <a:gd name="connsiteY0" fmla="*/ 21082 h 695705"/>
                <a:gd name="connsiteX1" fmla="*/ 768464 w 759205"/>
                <a:gd name="connsiteY1" fmla="*/ 702157 h 695705"/>
              </a:gdLst>
              <a:ahLst/>
              <a:cxnLst>
                <a:cxn ang="0">
                  <a:pos x="connsiteX0" y="connsiteY0"/>
                </a:cxn>
                <a:cxn ang="0">
                  <a:pos x="connsiteX1" y="connsiteY1"/>
                </a:cxn>
              </a:cxnLst>
              <a:rect l="l" t="t" r="r" b="b"/>
              <a:pathLst>
                <a:path w="759205" h="695705">
                  <a:moveTo>
                    <a:pt x="20573" y="21082"/>
                  </a:moveTo>
                  <a:lnTo>
                    <a:pt x="768464"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66">
              <a:extLst>
                <a:ext uri="{FF2B5EF4-FFF2-40B4-BE49-F238E27FC236}">
                  <a16:creationId xmlns:a16="http://schemas.microsoft.com/office/drawing/2014/main" id="{F5220AEA-5C4A-394F-A154-93D9535B3604}"/>
                </a:ext>
              </a:extLst>
            </p:cNvPr>
            <p:cNvSpPr/>
            <p:nvPr/>
          </p:nvSpPr>
          <p:spPr>
            <a:xfrm>
              <a:off x="2564" y="644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Freeform 267">
              <a:extLst>
                <a:ext uri="{FF2B5EF4-FFF2-40B4-BE49-F238E27FC236}">
                  <a16:creationId xmlns:a16="http://schemas.microsoft.com/office/drawing/2014/main" id="{B543FCE0-1BD3-1542-A411-FADE1F4BFB55}"/>
                </a:ext>
              </a:extLst>
            </p:cNvPr>
            <p:cNvSpPr/>
            <p:nvPr/>
          </p:nvSpPr>
          <p:spPr>
            <a:xfrm>
              <a:off x="2564" y="6084"/>
              <a:ext cx="1196" cy="376"/>
            </a:xfrm>
            <a:custGeom>
              <a:avLst/>
              <a:gdLst>
                <a:gd name="connsiteX0" fmla="*/ 20573 w 759205"/>
                <a:gd name="connsiteY0" fmla="*/ 250173 h 238506"/>
                <a:gd name="connsiteX1" fmla="*/ 768464 w 759205"/>
                <a:gd name="connsiteY1" fmla="*/ 19554 h 238506"/>
              </a:gdLst>
              <a:ahLst/>
              <a:cxnLst>
                <a:cxn ang="0">
                  <a:pos x="connsiteX0" y="connsiteY0"/>
                </a:cxn>
                <a:cxn ang="0">
                  <a:pos x="connsiteX1" y="connsiteY1"/>
                </a:cxn>
              </a:cxnLst>
              <a:rect l="l" t="t" r="r" b="b"/>
              <a:pathLst>
                <a:path w="759205" h="238506">
                  <a:moveTo>
                    <a:pt x="20573" y="250173"/>
                  </a:moveTo>
                  <a:lnTo>
                    <a:pt x="768464" y="1955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68">
              <a:extLst>
                <a:ext uri="{FF2B5EF4-FFF2-40B4-BE49-F238E27FC236}">
                  <a16:creationId xmlns:a16="http://schemas.microsoft.com/office/drawing/2014/main" id="{A2375F9E-5467-5740-A8A5-8235CEFCD706}"/>
                </a:ext>
              </a:extLst>
            </p:cNvPr>
            <p:cNvSpPr/>
            <p:nvPr/>
          </p:nvSpPr>
          <p:spPr>
            <a:xfrm>
              <a:off x="2564" y="5364"/>
              <a:ext cx="1196" cy="1096"/>
            </a:xfrm>
            <a:custGeom>
              <a:avLst/>
              <a:gdLst>
                <a:gd name="connsiteX0" fmla="*/ 20573 w 759205"/>
                <a:gd name="connsiteY0" fmla="*/ 706466 h 695705"/>
                <a:gd name="connsiteX1" fmla="*/ 768464 w 759205"/>
                <a:gd name="connsiteY1" fmla="*/ 21085 h 695705"/>
              </a:gdLst>
              <a:ahLst/>
              <a:cxnLst>
                <a:cxn ang="0">
                  <a:pos x="connsiteX0" y="connsiteY0"/>
                </a:cxn>
                <a:cxn ang="0">
                  <a:pos x="connsiteX1" y="connsiteY1"/>
                </a:cxn>
              </a:cxnLst>
              <a:rect l="l" t="t" r="r" b="b"/>
              <a:pathLst>
                <a:path w="759205" h="695705">
                  <a:moveTo>
                    <a:pt x="20573" y="706466"/>
                  </a:moveTo>
                  <a:lnTo>
                    <a:pt x="768464"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69">
              <a:extLst>
                <a:ext uri="{FF2B5EF4-FFF2-40B4-BE49-F238E27FC236}">
                  <a16:creationId xmlns:a16="http://schemas.microsoft.com/office/drawing/2014/main" id="{11A01D35-31C6-C94E-AD12-9D442D336185}"/>
                </a:ext>
              </a:extLst>
            </p:cNvPr>
            <p:cNvSpPr/>
            <p:nvPr/>
          </p:nvSpPr>
          <p:spPr>
            <a:xfrm>
              <a:off x="2564" y="466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70">
              <a:extLst>
                <a:ext uri="{FF2B5EF4-FFF2-40B4-BE49-F238E27FC236}">
                  <a16:creationId xmlns:a16="http://schemas.microsoft.com/office/drawing/2014/main" id="{809898E9-5178-5541-80A7-6AB41E9F3B36}"/>
                </a:ext>
              </a:extLst>
            </p:cNvPr>
            <p:cNvSpPr/>
            <p:nvPr/>
          </p:nvSpPr>
          <p:spPr>
            <a:xfrm>
              <a:off x="2564" y="3224"/>
              <a:ext cx="1196" cy="3236"/>
            </a:xfrm>
            <a:custGeom>
              <a:avLst/>
              <a:gdLst>
                <a:gd name="connsiteX0" fmla="*/ 20573 w 759205"/>
                <a:gd name="connsiteY0" fmla="*/ 2066323 h 2054605"/>
                <a:gd name="connsiteX1" fmla="*/ 768464 w 759205"/>
                <a:gd name="connsiteY1" fmla="*/ 14472 h 2054605"/>
              </a:gdLst>
              <a:ahLst/>
              <a:cxnLst>
                <a:cxn ang="0">
                  <a:pos x="connsiteX0" y="connsiteY0"/>
                </a:cxn>
                <a:cxn ang="0">
                  <a:pos x="connsiteX1" y="connsiteY1"/>
                </a:cxn>
              </a:cxnLst>
              <a:rect l="l" t="t" r="r" b="b"/>
              <a:pathLst>
                <a:path w="759205" h="2054605">
                  <a:moveTo>
                    <a:pt x="20573" y="2066323"/>
                  </a:moveTo>
                  <a:lnTo>
                    <a:pt x="768464"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71">
              <a:extLst>
                <a:ext uri="{FF2B5EF4-FFF2-40B4-BE49-F238E27FC236}">
                  <a16:creationId xmlns:a16="http://schemas.microsoft.com/office/drawing/2014/main" id="{7BD6DEFA-FF11-E944-AD56-ECE09A6288D3}"/>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72">
              <a:extLst>
                <a:ext uri="{FF2B5EF4-FFF2-40B4-BE49-F238E27FC236}">
                  <a16:creationId xmlns:a16="http://schemas.microsoft.com/office/drawing/2014/main" id="{8F965B64-1EB9-B94D-BE46-CE59530CF57B}"/>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 name="connsiteX5" fmla="*/ 20320 w 302006"/>
                <a:gd name="connsiteY5" fmla="*/ 16764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lnTo>
                    <a:pt x="20320" y="167640"/>
                  </a:lnTo>
                  <a:close/>
                </a:path>
              </a:pathLst>
            </a:custGeom>
            <a:solidFill>
              <a:srgbClr val="000073">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4" name="Freeform 273">
              <a:extLst>
                <a:ext uri="{FF2B5EF4-FFF2-40B4-BE49-F238E27FC236}">
                  <a16:creationId xmlns:a16="http://schemas.microsoft.com/office/drawing/2014/main" id="{14497BAA-7179-9048-8211-378BD9739A37}"/>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5" name="Freeform 274">
              <a:extLst>
                <a:ext uri="{FF2B5EF4-FFF2-40B4-BE49-F238E27FC236}">
                  <a16:creationId xmlns:a16="http://schemas.microsoft.com/office/drawing/2014/main" id="{59112DA4-9C8E-474F-89A1-101B0893B59A}"/>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74">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Freeform 275">
              <a:extLst>
                <a:ext uri="{FF2B5EF4-FFF2-40B4-BE49-F238E27FC236}">
                  <a16:creationId xmlns:a16="http://schemas.microsoft.com/office/drawing/2014/main" id="{15D35A70-D035-DF42-89B2-DF05A6595CEE}"/>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7" name="Freeform 276">
              <a:extLst>
                <a:ext uri="{FF2B5EF4-FFF2-40B4-BE49-F238E27FC236}">
                  <a16:creationId xmlns:a16="http://schemas.microsoft.com/office/drawing/2014/main" id="{6F6F02EC-DCE5-EE42-A8C5-8F4BFDC4E30B}"/>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3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8" name="Freeform 277">
              <a:extLst>
                <a:ext uri="{FF2B5EF4-FFF2-40B4-BE49-F238E27FC236}">
                  <a16:creationId xmlns:a16="http://schemas.microsoft.com/office/drawing/2014/main" id="{CE0FDE62-2407-904B-86A0-94862A92408D}"/>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Freeform 278">
              <a:extLst>
                <a:ext uri="{FF2B5EF4-FFF2-40B4-BE49-F238E27FC236}">
                  <a16:creationId xmlns:a16="http://schemas.microsoft.com/office/drawing/2014/main" id="{A42C8023-6EC6-CE46-80D3-DD83BA11904F}"/>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 name="connsiteX5" fmla="*/ 20320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lnTo>
                    <a:pt x="20320"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0" name="Freeform 279">
              <a:extLst>
                <a:ext uri="{FF2B5EF4-FFF2-40B4-BE49-F238E27FC236}">
                  <a16:creationId xmlns:a16="http://schemas.microsoft.com/office/drawing/2014/main" id="{895D8581-EA3C-DB45-ACA1-49F2EC4BE87B}"/>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Freeform 280">
              <a:extLst>
                <a:ext uri="{FF2B5EF4-FFF2-40B4-BE49-F238E27FC236}">
                  <a16:creationId xmlns:a16="http://schemas.microsoft.com/office/drawing/2014/main" id="{D35D9DB0-F9F0-F148-A62C-FDF33ABA3F28}"/>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4C">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2" name="Freeform 281">
              <a:extLst>
                <a:ext uri="{FF2B5EF4-FFF2-40B4-BE49-F238E27FC236}">
                  <a16:creationId xmlns:a16="http://schemas.microsoft.com/office/drawing/2014/main" id="{ED074A7F-1FFD-4044-8C30-82FD6A5A5790}"/>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3" name="Freeform 282">
              <a:extLst>
                <a:ext uri="{FF2B5EF4-FFF2-40B4-BE49-F238E27FC236}">
                  <a16:creationId xmlns:a16="http://schemas.microsoft.com/office/drawing/2014/main" id="{986E96E3-9817-284E-8D23-36031F7B74BB}"/>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D8">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4" name="Freeform 283">
              <a:extLst>
                <a:ext uri="{FF2B5EF4-FFF2-40B4-BE49-F238E27FC236}">
                  <a16:creationId xmlns:a16="http://schemas.microsoft.com/office/drawing/2014/main" id="{5F97E802-A2FE-C845-80CB-259A359C76CC}"/>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5" name="Freeform 284">
              <a:extLst>
                <a:ext uri="{FF2B5EF4-FFF2-40B4-BE49-F238E27FC236}">
                  <a16:creationId xmlns:a16="http://schemas.microsoft.com/office/drawing/2014/main" id="{258174AC-9C2E-AA40-B4C8-330EED33E59F}"/>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 name="connsiteX5" fmla="*/ 20320 w 302006"/>
                <a:gd name="connsiteY5" fmla="*/ 15697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lnTo>
                    <a:pt x="20320" y="156972"/>
                  </a:lnTo>
                  <a:close/>
                </a:path>
              </a:pathLst>
            </a:custGeom>
            <a:solidFill>
              <a:srgbClr val="00004E">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6" name="Freeform 285">
              <a:extLst>
                <a:ext uri="{FF2B5EF4-FFF2-40B4-BE49-F238E27FC236}">
                  <a16:creationId xmlns:a16="http://schemas.microsoft.com/office/drawing/2014/main" id="{2FDE29B9-2664-B842-98E4-8EAF821E582E}"/>
                </a:ext>
              </a:extLst>
            </p:cNvPr>
            <p:cNvSpPr/>
            <p:nvPr/>
          </p:nvSpPr>
          <p:spPr>
            <a:xfrm>
              <a:off x="4204" y="6444"/>
              <a:ext cx="1196" cy="1096"/>
            </a:xfrm>
            <a:custGeom>
              <a:avLst/>
              <a:gdLst>
                <a:gd name="connsiteX0" fmla="*/ 766429 w 759205"/>
                <a:gd name="connsiteY0" fmla="*/ 21082 h 695705"/>
                <a:gd name="connsiteX1" fmla="*/ 18539 w 759205"/>
                <a:gd name="connsiteY1" fmla="*/ 702157 h 695705"/>
              </a:gdLst>
              <a:ahLst/>
              <a:cxnLst>
                <a:cxn ang="0">
                  <a:pos x="connsiteX0" y="connsiteY0"/>
                </a:cxn>
                <a:cxn ang="0">
                  <a:pos x="connsiteX1" y="connsiteY1"/>
                </a:cxn>
              </a:cxnLst>
              <a:rect l="l" t="t" r="r" b="b"/>
              <a:pathLst>
                <a:path w="759205" h="695705">
                  <a:moveTo>
                    <a:pt x="766429" y="21082"/>
                  </a:moveTo>
                  <a:lnTo>
                    <a:pt x="18539"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7" name="Freeform 286">
              <a:extLst>
                <a:ext uri="{FF2B5EF4-FFF2-40B4-BE49-F238E27FC236}">
                  <a16:creationId xmlns:a16="http://schemas.microsoft.com/office/drawing/2014/main" id="{A583BD62-82D9-F64B-ADF2-735E72717DF5}"/>
                </a:ext>
              </a:extLst>
            </p:cNvPr>
            <p:cNvSpPr/>
            <p:nvPr/>
          </p:nvSpPr>
          <p:spPr>
            <a:xfrm>
              <a:off x="4204" y="6444"/>
              <a:ext cx="1196" cy="376"/>
            </a:xfrm>
            <a:custGeom>
              <a:avLst/>
              <a:gdLst>
                <a:gd name="connsiteX0" fmla="*/ 766429 w 759205"/>
                <a:gd name="connsiteY0" fmla="*/ 19558 h 238506"/>
                <a:gd name="connsiteX1" fmla="*/ 18539 w 759205"/>
                <a:gd name="connsiteY1" fmla="*/ 245859 h 238506"/>
              </a:gdLst>
              <a:ahLst/>
              <a:cxnLst>
                <a:cxn ang="0">
                  <a:pos x="connsiteX0" y="connsiteY0"/>
                </a:cxn>
                <a:cxn ang="0">
                  <a:pos x="connsiteX1" y="connsiteY1"/>
                </a:cxn>
              </a:cxnLst>
              <a:rect l="l" t="t" r="r" b="b"/>
              <a:pathLst>
                <a:path w="759205" h="238506">
                  <a:moveTo>
                    <a:pt x="766429" y="19558"/>
                  </a:moveTo>
                  <a:lnTo>
                    <a:pt x="18539"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8" name="Freeform 287">
              <a:extLst>
                <a:ext uri="{FF2B5EF4-FFF2-40B4-BE49-F238E27FC236}">
                  <a16:creationId xmlns:a16="http://schemas.microsoft.com/office/drawing/2014/main" id="{EA33CBFE-B86C-824A-A68A-6FBD604EC2AB}"/>
                </a:ext>
              </a:extLst>
            </p:cNvPr>
            <p:cNvSpPr/>
            <p:nvPr/>
          </p:nvSpPr>
          <p:spPr>
            <a:xfrm>
              <a:off x="4204" y="6084"/>
              <a:ext cx="1196" cy="376"/>
            </a:xfrm>
            <a:custGeom>
              <a:avLst/>
              <a:gdLst>
                <a:gd name="connsiteX0" fmla="*/ 766429 w 759205"/>
                <a:gd name="connsiteY0" fmla="*/ 247126 h 238506"/>
                <a:gd name="connsiteX1" fmla="*/ 18539 w 759205"/>
                <a:gd name="connsiteY1" fmla="*/ 16507 h 238506"/>
              </a:gdLst>
              <a:ahLst/>
              <a:cxnLst>
                <a:cxn ang="0">
                  <a:pos x="connsiteX0" y="connsiteY0"/>
                </a:cxn>
                <a:cxn ang="0">
                  <a:pos x="connsiteX1" y="connsiteY1"/>
                </a:cxn>
              </a:cxnLst>
              <a:rect l="l" t="t" r="r" b="b"/>
              <a:pathLst>
                <a:path w="759205" h="238506">
                  <a:moveTo>
                    <a:pt x="766429" y="247126"/>
                  </a:moveTo>
                  <a:lnTo>
                    <a:pt x="18539" y="165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9" name="Freeform 288">
              <a:extLst>
                <a:ext uri="{FF2B5EF4-FFF2-40B4-BE49-F238E27FC236}">
                  <a16:creationId xmlns:a16="http://schemas.microsoft.com/office/drawing/2014/main" id="{78BC2A51-8120-A94A-8EBB-072786E9A01C}"/>
                </a:ext>
              </a:extLst>
            </p:cNvPr>
            <p:cNvSpPr/>
            <p:nvPr/>
          </p:nvSpPr>
          <p:spPr>
            <a:xfrm>
              <a:off x="4204" y="5364"/>
              <a:ext cx="1196" cy="1096"/>
            </a:xfrm>
            <a:custGeom>
              <a:avLst/>
              <a:gdLst>
                <a:gd name="connsiteX0" fmla="*/ 763382 w 759205"/>
                <a:gd name="connsiteY0" fmla="*/ 706466 h 695705"/>
                <a:gd name="connsiteX1" fmla="*/ 15492 w 759205"/>
                <a:gd name="connsiteY1" fmla="*/ 21085 h 695705"/>
              </a:gdLst>
              <a:ahLst/>
              <a:cxnLst>
                <a:cxn ang="0">
                  <a:pos x="connsiteX0" y="connsiteY0"/>
                </a:cxn>
                <a:cxn ang="0">
                  <a:pos x="connsiteX1" y="connsiteY1"/>
                </a:cxn>
              </a:cxnLst>
              <a:rect l="l" t="t" r="r" b="b"/>
              <a:pathLst>
                <a:path w="759205" h="695705">
                  <a:moveTo>
                    <a:pt x="763382" y="706466"/>
                  </a:moveTo>
                  <a:lnTo>
                    <a:pt x="15492"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0" name="Freeform 289">
              <a:extLst>
                <a:ext uri="{FF2B5EF4-FFF2-40B4-BE49-F238E27FC236}">
                  <a16:creationId xmlns:a16="http://schemas.microsoft.com/office/drawing/2014/main" id="{DC57CB37-CAB4-334A-A006-451AEB39A748}"/>
                </a:ext>
              </a:extLst>
            </p:cNvPr>
            <p:cNvSpPr/>
            <p:nvPr/>
          </p:nvSpPr>
          <p:spPr>
            <a:xfrm>
              <a:off x="4204" y="464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1" name="Freeform 290">
              <a:extLst>
                <a:ext uri="{FF2B5EF4-FFF2-40B4-BE49-F238E27FC236}">
                  <a16:creationId xmlns:a16="http://schemas.microsoft.com/office/drawing/2014/main" id="{06FCE75C-4826-EB40-8D79-87CF5B85810C}"/>
                </a:ext>
              </a:extLst>
            </p:cNvPr>
            <p:cNvSpPr/>
            <p:nvPr/>
          </p:nvSpPr>
          <p:spPr>
            <a:xfrm>
              <a:off x="4204" y="3944"/>
              <a:ext cx="1196" cy="2516"/>
            </a:xfrm>
            <a:custGeom>
              <a:avLst/>
              <a:gdLst>
                <a:gd name="connsiteX0" fmla="*/ 763382 w 759205"/>
                <a:gd name="connsiteY0" fmla="*/ 1606982 h 1597405"/>
                <a:gd name="connsiteX1" fmla="*/ 15492 w 759205"/>
                <a:gd name="connsiteY1" fmla="*/ 9907 h 1597405"/>
              </a:gdLst>
              <a:ahLst/>
              <a:cxnLst>
                <a:cxn ang="0">
                  <a:pos x="connsiteX0" y="connsiteY0"/>
                </a:cxn>
                <a:cxn ang="0">
                  <a:pos x="connsiteX1" y="connsiteY1"/>
                </a:cxn>
              </a:cxnLst>
              <a:rect l="l" t="t" r="r" b="b"/>
              <a:pathLst>
                <a:path w="759205" h="1597405">
                  <a:moveTo>
                    <a:pt x="763382" y="1606982"/>
                  </a:moveTo>
                  <a:lnTo>
                    <a:pt x="15492" y="99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2" name="Freeform 291">
              <a:extLst>
                <a:ext uri="{FF2B5EF4-FFF2-40B4-BE49-F238E27FC236}">
                  <a16:creationId xmlns:a16="http://schemas.microsoft.com/office/drawing/2014/main" id="{6B4DF270-9122-AB41-B69F-525C99C5AD7C}"/>
                </a:ext>
              </a:extLst>
            </p:cNvPr>
            <p:cNvSpPr/>
            <p:nvPr/>
          </p:nvSpPr>
          <p:spPr>
            <a:xfrm>
              <a:off x="4204" y="3224"/>
              <a:ext cx="1196" cy="3236"/>
            </a:xfrm>
            <a:custGeom>
              <a:avLst/>
              <a:gdLst>
                <a:gd name="connsiteX0" fmla="*/ 763382 w 759205"/>
                <a:gd name="connsiteY0" fmla="*/ 2066323 h 2054605"/>
                <a:gd name="connsiteX1" fmla="*/ 15492 w 759205"/>
                <a:gd name="connsiteY1" fmla="*/ 14472 h 2054605"/>
              </a:gdLst>
              <a:ahLst/>
              <a:cxnLst>
                <a:cxn ang="0">
                  <a:pos x="connsiteX0" y="connsiteY0"/>
                </a:cxn>
                <a:cxn ang="0">
                  <a:pos x="connsiteX1" y="connsiteY1"/>
                </a:cxn>
              </a:cxnLst>
              <a:rect l="l" t="t" r="r" b="b"/>
              <a:pathLst>
                <a:path w="759205" h="2054605">
                  <a:moveTo>
                    <a:pt x="763382" y="2066323"/>
                  </a:moveTo>
                  <a:lnTo>
                    <a:pt x="15492"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3" name="Freeform 292">
              <a:extLst>
                <a:ext uri="{FF2B5EF4-FFF2-40B4-BE49-F238E27FC236}">
                  <a16:creationId xmlns:a16="http://schemas.microsoft.com/office/drawing/2014/main" id="{4BD0C6A1-87BC-4F42-9BAF-98E7625BB9B9}"/>
                </a:ext>
              </a:extLst>
            </p:cNvPr>
            <p:cNvSpPr/>
            <p:nvPr/>
          </p:nvSpPr>
          <p:spPr>
            <a:xfrm>
              <a:off x="4204" y="3224"/>
              <a:ext cx="1196" cy="2516"/>
            </a:xfrm>
            <a:custGeom>
              <a:avLst/>
              <a:gdLst>
                <a:gd name="connsiteX0" fmla="*/ 763382 w 759205"/>
                <a:gd name="connsiteY0" fmla="*/ 1609398 h 1597405"/>
                <a:gd name="connsiteX1" fmla="*/ 15492 w 759205"/>
                <a:gd name="connsiteY1" fmla="*/ 14481 h 1597405"/>
              </a:gdLst>
              <a:ahLst/>
              <a:cxnLst>
                <a:cxn ang="0">
                  <a:pos x="connsiteX0" y="connsiteY0"/>
                </a:cxn>
                <a:cxn ang="0">
                  <a:pos x="connsiteX1" y="connsiteY1"/>
                </a:cxn>
              </a:cxnLst>
              <a:rect l="l" t="t" r="r" b="b"/>
              <a:pathLst>
                <a:path w="759205" h="1597405">
                  <a:moveTo>
                    <a:pt x="763382" y="1609398"/>
                  </a:moveTo>
                  <a:lnTo>
                    <a:pt x="15492"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4" name="Freeform 293">
              <a:extLst>
                <a:ext uri="{FF2B5EF4-FFF2-40B4-BE49-F238E27FC236}">
                  <a16:creationId xmlns:a16="http://schemas.microsoft.com/office/drawing/2014/main" id="{E4CA5472-65DD-8142-AAA8-A82C16E1FCF3}"/>
                </a:ext>
              </a:extLst>
            </p:cNvPr>
            <p:cNvSpPr/>
            <p:nvPr/>
          </p:nvSpPr>
          <p:spPr>
            <a:xfrm>
              <a:off x="4204" y="392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5" name="Freeform 294">
              <a:extLst>
                <a:ext uri="{FF2B5EF4-FFF2-40B4-BE49-F238E27FC236}">
                  <a16:creationId xmlns:a16="http://schemas.microsoft.com/office/drawing/2014/main" id="{61264A7C-E46E-F34A-ACE6-9E78819A0BDD}"/>
                </a:ext>
              </a:extLst>
            </p:cNvPr>
            <p:cNvSpPr/>
            <p:nvPr/>
          </p:nvSpPr>
          <p:spPr>
            <a:xfrm>
              <a:off x="4204" y="464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6" name="Freeform 295">
              <a:extLst>
                <a:ext uri="{FF2B5EF4-FFF2-40B4-BE49-F238E27FC236}">
                  <a16:creationId xmlns:a16="http://schemas.microsoft.com/office/drawing/2014/main" id="{EA4F6608-B787-FA45-9C66-0F102117EC59}"/>
                </a:ext>
              </a:extLst>
            </p:cNvPr>
            <p:cNvSpPr/>
            <p:nvPr/>
          </p:nvSpPr>
          <p:spPr>
            <a:xfrm>
              <a:off x="4204" y="5364"/>
              <a:ext cx="1196" cy="376"/>
            </a:xfrm>
            <a:custGeom>
              <a:avLst/>
              <a:gdLst>
                <a:gd name="connsiteX0" fmla="*/ 763382 w 759205"/>
                <a:gd name="connsiteY0" fmla="*/ 249542 h 238506"/>
                <a:gd name="connsiteX1" fmla="*/ 15492 w 759205"/>
                <a:gd name="connsiteY1" fmla="*/ 21082 h 238506"/>
              </a:gdLst>
              <a:ahLst/>
              <a:cxnLst>
                <a:cxn ang="0">
                  <a:pos x="connsiteX0" y="connsiteY0"/>
                </a:cxn>
                <a:cxn ang="0">
                  <a:pos x="connsiteX1" y="connsiteY1"/>
                </a:cxn>
              </a:cxnLst>
              <a:rect l="l" t="t" r="r" b="b"/>
              <a:pathLst>
                <a:path w="759205" h="238506">
                  <a:moveTo>
                    <a:pt x="763382" y="249542"/>
                  </a:moveTo>
                  <a:lnTo>
                    <a:pt x="15492"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7" name="Freeform 296">
              <a:extLst>
                <a:ext uri="{FF2B5EF4-FFF2-40B4-BE49-F238E27FC236}">
                  <a16:creationId xmlns:a16="http://schemas.microsoft.com/office/drawing/2014/main" id="{6EEA15C5-18DE-7944-AF9C-61358444D299}"/>
                </a:ext>
              </a:extLst>
            </p:cNvPr>
            <p:cNvSpPr/>
            <p:nvPr/>
          </p:nvSpPr>
          <p:spPr>
            <a:xfrm>
              <a:off x="4204" y="5724"/>
              <a:ext cx="1196" cy="376"/>
            </a:xfrm>
            <a:custGeom>
              <a:avLst/>
              <a:gdLst>
                <a:gd name="connsiteX0" fmla="*/ 763382 w 759205"/>
                <a:gd name="connsiteY0" fmla="*/ 19558 h 238506"/>
                <a:gd name="connsiteX1" fmla="*/ 15492 w 759205"/>
                <a:gd name="connsiteY1" fmla="*/ 245859 h 238506"/>
              </a:gdLst>
              <a:ahLst/>
              <a:cxnLst>
                <a:cxn ang="0">
                  <a:pos x="connsiteX0" y="connsiteY0"/>
                </a:cxn>
                <a:cxn ang="0">
                  <a:pos x="connsiteX1" y="connsiteY1"/>
                </a:cxn>
              </a:cxnLst>
              <a:rect l="l" t="t" r="r" b="b"/>
              <a:pathLst>
                <a:path w="759205" h="238506">
                  <a:moveTo>
                    <a:pt x="763382" y="19558"/>
                  </a:moveTo>
                  <a:lnTo>
                    <a:pt x="15492"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8" name="Freeform 297">
              <a:extLst>
                <a:ext uri="{FF2B5EF4-FFF2-40B4-BE49-F238E27FC236}">
                  <a16:creationId xmlns:a16="http://schemas.microsoft.com/office/drawing/2014/main" id="{6B5A5ABE-16D5-CB45-9DAD-3F2C2A01BC4E}"/>
                </a:ext>
              </a:extLst>
            </p:cNvPr>
            <p:cNvSpPr/>
            <p:nvPr/>
          </p:nvSpPr>
          <p:spPr>
            <a:xfrm>
              <a:off x="4204" y="5724"/>
              <a:ext cx="1196" cy="1096"/>
            </a:xfrm>
            <a:custGeom>
              <a:avLst/>
              <a:gdLst>
                <a:gd name="connsiteX0" fmla="*/ 766429 w 759205"/>
                <a:gd name="connsiteY0" fmla="*/ 19558 h 695705"/>
                <a:gd name="connsiteX1" fmla="*/ 18539 w 759205"/>
                <a:gd name="connsiteY1" fmla="*/ 702792 h 695705"/>
              </a:gdLst>
              <a:ahLst/>
              <a:cxnLst>
                <a:cxn ang="0">
                  <a:pos x="connsiteX0" y="connsiteY0"/>
                </a:cxn>
                <a:cxn ang="0">
                  <a:pos x="connsiteX1" y="connsiteY1"/>
                </a:cxn>
              </a:cxnLst>
              <a:rect l="l" t="t" r="r" b="b"/>
              <a:pathLst>
                <a:path w="759205" h="695705">
                  <a:moveTo>
                    <a:pt x="766429" y="19558"/>
                  </a:moveTo>
                  <a:lnTo>
                    <a:pt x="18539"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Freeform 298">
              <a:extLst>
                <a:ext uri="{FF2B5EF4-FFF2-40B4-BE49-F238E27FC236}">
                  <a16:creationId xmlns:a16="http://schemas.microsoft.com/office/drawing/2014/main" id="{5A97C7AA-5064-FB4E-98DE-79C44198F81C}"/>
                </a:ext>
              </a:extLst>
            </p:cNvPr>
            <p:cNvSpPr/>
            <p:nvPr/>
          </p:nvSpPr>
          <p:spPr>
            <a:xfrm>
              <a:off x="4204" y="5724"/>
              <a:ext cx="1196" cy="1816"/>
            </a:xfrm>
            <a:custGeom>
              <a:avLst/>
              <a:gdLst>
                <a:gd name="connsiteX0" fmla="*/ 766429 w 759205"/>
                <a:gd name="connsiteY0" fmla="*/ 21082 h 1152905"/>
                <a:gd name="connsiteX1" fmla="*/ 18539 w 759205"/>
                <a:gd name="connsiteY1" fmla="*/ 1159078 h 1152905"/>
              </a:gdLst>
              <a:ahLst/>
              <a:cxnLst>
                <a:cxn ang="0">
                  <a:pos x="connsiteX0" y="connsiteY0"/>
                </a:cxn>
                <a:cxn ang="0">
                  <a:pos x="connsiteX1" y="connsiteY1"/>
                </a:cxn>
              </a:cxnLst>
              <a:rect l="l" t="t" r="r" b="b"/>
              <a:pathLst>
                <a:path w="759205" h="1152905">
                  <a:moveTo>
                    <a:pt x="766429" y="21082"/>
                  </a:moveTo>
                  <a:lnTo>
                    <a:pt x="18539"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Freeform 299">
              <a:extLst>
                <a:ext uri="{FF2B5EF4-FFF2-40B4-BE49-F238E27FC236}">
                  <a16:creationId xmlns:a16="http://schemas.microsoft.com/office/drawing/2014/main" id="{D5513859-AECA-E345-9F91-09F02B25DC57}"/>
                </a:ext>
              </a:extLst>
            </p:cNvPr>
            <p:cNvSpPr/>
            <p:nvPr/>
          </p:nvSpPr>
          <p:spPr>
            <a:xfrm>
              <a:off x="4204" y="5024"/>
              <a:ext cx="1196" cy="2516"/>
            </a:xfrm>
            <a:custGeom>
              <a:avLst/>
              <a:gdLst>
                <a:gd name="connsiteX0" fmla="*/ 766429 w 759205"/>
                <a:gd name="connsiteY0" fmla="*/ 9906 h 1597405"/>
                <a:gd name="connsiteX1" fmla="*/ 18539 w 759205"/>
                <a:gd name="connsiteY1" fmla="*/ 1604822 h 1597405"/>
              </a:gdLst>
              <a:ahLst/>
              <a:cxnLst>
                <a:cxn ang="0">
                  <a:pos x="connsiteX0" y="connsiteY0"/>
                </a:cxn>
                <a:cxn ang="0">
                  <a:pos x="connsiteX1" y="connsiteY1"/>
                </a:cxn>
              </a:cxnLst>
              <a:rect l="l" t="t" r="r" b="b"/>
              <a:pathLst>
                <a:path w="759205" h="1597405">
                  <a:moveTo>
                    <a:pt x="766429" y="9906"/>
                  </a:moveTo>
                  <a:lnTo>
                    <a:pt x="18539"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1" name="Freeform 300">
              <a:extLst>
                <a:ext uri="{FF2B5EF4-FFF2-40B4-BE49-F238E27FC236}">
                  <a16:creationId xmlns:a16="http://schemas.microsoft.com/office/drawing/2014/main" id="{93ACE9D4-30D7-7840-82B8-07E2FDC95BE1}"/>
                </a:ext>
              </a:extLst>
            </p:cNvPr>
            <p:cNvSpPr/>
            <p:nvPr/>
          </p:nvSpPr>
          <p:spPr>
            <a:xfrm>
              <a:off x="4204" y="500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2" name="Freeform 301">
              <a:extLst>
                <a:ext uri="{FF2B5EF4-FFF2-40B4-BE49-F238E27FC236}">
                  <a16:creationId xmlns:a16="http://schemas.microsoft.com/office/drawing/2014/main" id="{210D1D0C-8200-284A-A656-7D7B82B24540}"/>
                </a:ext>
              </a:extLst>
            </p:cNvPr>
            <p:cNvSpPr/>
            <p:nvPr/>
          </p:nvSpPr>
          <p:spPr>
            <a:xfrm>
              <a:off x="4204" y="4284"/>
              <a:ext cx="1196" cy="2536"/>
            </a:xfrm>
            <a:custGeom>
              <a:avLst/>
              <a:gdLst>
                <a:gd name="connsiteX0" fmla="*/ 763382 w 759205"/>
                <a:gd name="connsiteY0" fmla="*/ 19558 h 1610105"/>
                <a:gd name="connsiteX1" fmla="*/ 15492 w 759205"/>
                <a:gd name="connsiteY1" fmla="*/ 1616633 h 1610105"/>
              </a:gdLst>
              <a:ahLst/>
              <a:cxnLst>
                <a:cxn ang="0">
                  <a:pos x="connsiteX0" y="connsiteY0"/>
                </a:cxn>
                <a:cxn ang="0">
                  <a:pos x="connsiteX1" y="connsiteY1"/>
                </a:cxn>
              </a:cxnLst>
              <a:rect l="l" t="t" r="r" b="b"/>
              <a:pathLst>
                <a:path w="759205" h="1610105">
                  <a:moveTo>
                    <a:pt x="763382" y="19558"/>
                  </a:moveTo>
                  <a:lnTo>
                    <a:pt x="15492" y="161663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3" name="Freeform 302">
              <a:extLst>
                <a:ext uri="{FF2B5EF4-FFF2-40B4-BE49-F238E27FC236}">
                  <a16:creationId xmlns:a16="http://schemas.microsoft.com/office/drawing/2014/main" id="{86879223-527A-9246-AC1B-44984A24AF38}"/>
                </a:ext>
              </a:extLst>
            </p:cNvPr>
            <p:cNvSpPr/>
            <p:nvPr/>
          </p:nvSpPr>
          <p:spPr>
            <a:xfrm>
              <a:off x="4204" y="5004"/>
              <a:ext cx="1196" cy="1096"/>
            </a:xfrm>
            <a:custGeom>
              <a:avLst/>
              <a:gdLst>
                <a:gd name="connsiteX0" fmla="*/ 763382 w 759205"/>
                <a:gd name="connsiteY0" fmla="*/ 19558 h 695705"/>
                <a:gd name="connsiteX1" fmla="*/ 15492 w 759205"/>
                <a:gd name="connsiteY1" fmla="*/ 702792 h 695705"/>
              </a:gdLst>
              <a:ahLst/>
              <a:cxnLst>
                <a:cxn ang="0">
                  <a:pos x="connsiteX0" y="connsiteY0"/>
                </a:cxn>
                <a:cxn ang="0">
                  <a:pos x="connsiteX1" y="connsiteY1"/>
                </a:cxn>
              </a:cxnLst>
              <a:rect l="l" t="t" r="r" b="b"/>
              <a:pathLst>
                <a:path w="759205" h="695705">
                  <a:moveTo>
                    <a:pt x="763382" y="19558"/>
                  </a:moveTo>
                  <a:lnTo>
                    <a:pt x="15492"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4" name="Freeform 303">
              <a:extLst>
                <a:ext uri="{FF2B5EF4-FFF2-40B4-BE49-F238E27FC236}">
                  <a16:creationId xmlns:a16="http://schemas.microsoft.com/office/drawing/2014/main" id="{A133706D-281D-BF4D-AAED-59D670836544}"/>
                </a:ext>
              </a:extLst>
            </p:cNvPr>
            <p:cNvSpPr/>
            <p:nvPr/>
          </p:nvSpPr>
          <p:spPr>
            <a:xfrm>
              <a:off x="4204" y="5024"/>
              <a:ext cx="1196" cy="356"/>
            </a:xfrm>
            <a:custGeom>
              <a:avLst/>
              <a:gdLst>
                <a:gd name="connsiteX0" fmla="*/ 763382 w 759205"/>
                <a:gd name="connsiteY0" fmla="*/ 9906 h 225806"/>
                <a:gd name="connsiteX1" fmla="*/ 15492 w 759205"/>
                <a:gd name="connsiteY1" fmla="*/ 238366 h 225806"/>
              </a:gdLst>
              <a:ahLst/>
              <a:cxnLst>
                <a:cxn ang="0">
                  <a:pos x="connsiteX0" y="connsiteY0"/>
                </a:cxn>
                <a:cxn ang="0">
                  <a:pos x="connsiteX1" y="connsiteY1"/>
                </a:cxn>
              </a:cxnLst>
              <a:rect l="l" t="t" r="r" b="b"/>
              <a:pathLst>
                <a:path w="759205" h="225806">
                  <a:moveTo>
                    <a:pt x="763382" y="9906"/>
                  </a:moveTo>
                  <a:lnTo>
                    <a:pt x="15492"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5" name="Freeform 304">
              <a:extLst>
                <a:ext uri="{FF2B5EF4-FFF2-40B4-BE49-F238E27FC236}">
                  <a16:creationId xmlns:a16="http://schemas.microsoft.com/office/drawing/2014/main" id="{31AA0ADB-2BAC-C74D-9309-19E3935FE17F}"/>
                </a:ext>
              </a:extLst>
            </p:cNvPr>
            <p:cNvSpPr/>
            <p:nvPr/>
          </p:nvSpPr>
          <p:spPr>
            <a:xfrm>
              <a:off x="4204" y="464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6" name="Freeform 305">
              <a:extLst>
                <a:ext uri="{FF2B5EF4-FFF2-40B4-BE49-F238E27FC236}">
                  <a16:creationId xmlns:a16="http://schemas.microsoft.com/office/drawing/2014/main" id="{1F8D62F7-F7AD-F940-BB25-608C04FE2C91}"/>
                </a:ext>
              </a:extLst>
            </p:cNvPr>
            <p:cNvSpPr/>
            <p:nvPr/>
          </p:nvSpPr>
          <p:spPr>
            <a:xfrm>
              <a:off x="4204" y="392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Freeform 306">
              <a:extLst>
                <a:ext uri="{FF2B5EF4-FFF2-40B4-BE49-F238E27FC236}">
                  <a16:creationId xmlns:a16="http://schemas.microsoft.com/office/drawing/2014/main" id="{FE2D9E69-F83B-304F-94F8-88F114181476}"/>
                </a:ext>
              </a:extLst>
            </p:cNvPr>
            <p:cNvSpPr/>
            <p:nvPr/>
          </p:nvSpPr>
          <p:spPr>
            <a:xfrm>
              <a:off x="4204" y="3224"/>
              <a:ext cx="1196" cy="1796"/>
            </a:xfrm>
            <a:custGeom>
              <a:avLst/>
              <a:gdLst>
                <a:gd name="connsiteX0" fmla="*/ 763382 w 759205"/>
                <a:gd name="connsiteY0" fmla="*/ 1152475 h 1140205"/>
                <a:gd name="connsiteX1" fmla="*/ 15492 w 759205"/>
                <a:gd name="connsiteY1" fmla="*/ 14479 h 1140205"/>
              </a:gdLst>
              <a:ahLst/>
              <a:cxnLst>
                <a:cxn ang="0">
                  <a:pos x="connsiteX0" y="connsiteY0"/>
                </a:cxn>
                <a:cxn ang="0">
                  <a:pos x="connsiteX1" y="connsiteY1"/>
                </a:cxn>
              </a:cxnLst>
              <a:rect l="l" t="t" r="r" b="b"/>
              <a:pathLst>
                <a:path w="759205" h="1140205">
                  <a:moveTo>
                    <a:pt x="763382" y="1152475"/>
                  </a:moveTo>
                  <a:lnTo>
                    <a:pt x="15492"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8" name="Freeform 307">
              <a:extLst>
                <a:ext uri="{FF2B5EF4-FFF2-40B4-BE49-F238E27FC236}">
                  <a16:creationId xmlns:a16="http://schemas.microsoft.com/office/drawing/2014/main" id="{C1958296-4F15-AA48-81DD-F2251BE3F0D2}"/>
                </a:ext>
              </a:extLst>
            </p:cNvPr>
            <p:cNvSpPr/>
            <p:nvPr/>
          </p:nvSpPr>
          <p:spPr>
            <a:xfrm>
              <a:off x="4204" y="3224"/>
              <a:ext cx="1196" cy="1076"/>
            </a:xfrm>
            <a:custGeom>
              <a:avLst/>
              <a:gdLst>
                <a:gd name="connsiteX0" fmla="*/ 763382 w 759205"/>
                <a:gd name="connsiteY0" fmla="*/ 695552 h 683005"/>
                <a:gd name="connsiteX1" fmla="*/ 15492 w 759205"/>
                <a:gd name="connsiteY1" fmla="*/ 14477 h 683005"/>
              </a:gdLst>
              <a:ahLst/>
              <a:cxnLst>
                <a:cxn ang="0">
                  <a:pos x="connsiteX0" y="connsiteY0"/>
                </a:cxn>
                <a:cxn ang="0">
                  <a:pos x="connsiteX1" y="connsiteY1"/>
                </a:cxn>
              </a:cxnLst>
              <a:rect l="l" t="t" r="r" b="b"/>
              <a:pathLst>
                <a:path w="759205" h="683005">
                  <a:moveTo>
                    <a:pt x="763382" y="695552"/>
                  </a:moveTo>
                  <a:lnTo>
                    <a:pt x="15492"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9" name="Freeform 308">
              <a:extLst>
                <a:ext uri="{FF2B5EF4-FFF2-40B4-BE49-F238E27FC236}">
                  <a16:creationId xmlns:a16="http://schemas.microsoft.com/office/drawing/2014/main" id="{C434E7D6-5BE3-E64C-A54D-688DDFDD4CB8}"/>
                </a:ext>
              </a:extLst>
            </p:cNvPr>
            <p:cNvSpPr/>
            <p:nvPr/>
          </p:nvSpPr>
          <p:spPr>
            <a:xfrm>
              <a:off x="4204" y="392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0" name="Freeform 309">
              <a:extLst>
                <a:ext uri="{FF2B5EF4-FFF2-40B4-BE49-F238E27FC236}">
                  <a16:creationId xmlns:a16="http://schemas.microsoft.com/office/drawing/2014/main" id="{10F54087-794E-2B49-B27F-5C72771C967F}"/>
                </a:ext>
              </a:extLst>
            </p:cNvPr>
            <p:cNvSpPr/>
            <p:nvPr/>
          </p:nvSpPr>
          <p:spPr>
            <a:xfrm>
              <a:off x="4204" y="4284"/>
              <a:ext cx="1196" cy="376"/>
            </a:xfrm>
            <a:custGeom>
              <a:avLst/>
              <a:gdLst>
                <a:gd name="connsiteX0" fmla="*/ 763382 w 759205"/>
                <a:gd name="connsiteY0" fmla="*/ 19558 h 238506"/>
                <a:gd name="connsiteX1" fmla="*/ 15492 w 759205"/>
                <a:gd name="connsiteY1" fmla="*/ 250177 h 238506"/>
              </a:gdLst>
              <a:ahLst/>
              <a:cxnLst>
                <a:cxn ang="0">
                  <a:pos x="connsiteX0" y="connsiteY0"/>
                </a:cxn>
                <a:cxn ang="0">
                  <a:pos x="connsiteX1" y="connsiteY1"/>
                </a:cxn>
              </a:cxnLst>
              <a:rect l="l" t="t" r="r" b="b"/>
              <a:pathLst>
                <a:path w="759205" h="238506">
                  <a:moveTo>
                    <a:pt x="763382" y="19558"/>
                  </a:moveTo>
                  <a:lnTo>
                    <a:pt x="15492" y="2501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1" name="Freeform 310">
              <a:extLst>
                <a:ext uri="{FF2B5EF4-FFF2-40B4-BE49-F238E27FC236}">
                  <a16:creationId xmlns:a16="http://schemas.microsoft.com/office/drawing/2014/main" id="{EBD3F536-6650-E842-84A9-331A0E4408E0}"/>
                </a:ext>
              </a:extLst>
            </p:cNvPr>
            <p:cNvSpPr/>
            <p:nvPr/>
          </p:nvSpPr>
          <p:spPr>
            <a:xfrm>
              <a:off x="4204" y="4304"/>
              <a:ext cx="1196" cy="1076"/>
            </a:xfrm>
            <a:custGeom>
              <a:avLst/>
              <a:gdLst>
                <a:gd name="connsiteX0" fmla="*/ 763382 w 759205"/>
                <a:gd name="connsiteY0" fmla="*/ 9906 h 683005"/>
                <a:gd name="connsiteX1" fmla="*/ 15492 w 759205"/>
                <a:gd name="connsiteY1" fmla="*/ 695287 h 683005"/>
              </a:gdLst>
              <a:ahLst/>
              <a:cxnLst>
                <a:cxn ang="0">
                  <a:pos x="connsiteX0" y="connsiteY0"/>
                </a:cxn>
                <a:cxn ang="0">
                  <a:pos x="connsiteX1" y="connsiteY1"/>
                </a:cxn>
              </a:cxnLst>
              <a:rect l="l" t="t" r="r" b="b"/>
              <a:pathLst>
                <a:path w="759205" h="683005">
                  <a:moveTo>
                    <a:pt x="763382" y="9906"/>
                  </a:moveTo>
                  <a:lnTo>
                    <a:pt x="15492"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2" name="Freeform 311">
              <a:extLst>
                <a:ext uri="{FF2B5EF4-FFF2-40B4-BE49-F238E27FC236}">
                  <a16:creationId xmlns:a16="http://schemas.microsoft.com/office/drawing/2014/main" id="{75B0BDF0-FCCD-D645-AE6C-91B11AA64903}"/>
                </a:ext>
              </a:extLst>
            </p:cNvPr>
            <p:cNvSpPr/>
            <p:nvPr/>
          </p:nvSpPr>
          <p:spPr>
            <a:xfrm>
              <a:off x="4204" y="428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3" name="Freeform 312">
              <a:extLst>
                <a:ext uri="{FF2B5EF4-FFF2-40B4-BE49-F238E27FC236}">
                  <a16:creationId xmlns:a16="http://schemas.microsoft.com/office/drawing/2014/main" id="{0428BEEE-9B39-1B49-8498-B2E3AE2C907D}"/>
                </a:ext>
              </a:extLst>
            </p:cNvPr>
            <p:cNvSpPr/>
            <p:nvPr/>
          </p:nvSpPr>
          <p:spPr>
            <a:xfrm>
              <a:off x="4204" y="4304"/>
              <a:ext cx="1196" cy="3236"/>
            </a:xfrm>
            <a:custGeom>
              <a:avLst/>
              <a:gdLst>
                <a:gd name="connsiteX0" fmla="*/ 763382 w 759205"/>
                <a:gd name="connsiteY0" fmla="*/ 9906 h 2054605"/>
                <a:gd name="connsiteX1" fmla="*/ 15492 w 759205"/>
                <a:gd name="connsiteY1" fmla="*/ 2061756 h 2054605"/>
              </a:gdLst>
              <a:ahLst/>
              <a:cxnLst>
                <a:cxn ang="0">
                  <a:pos x="connsiteX0" y="connsiteY0"/>
                </a:cxn>
                <a:cxn ang="0">
                  <a:pos x="connsiteX1" y="connsiteY1"/>
                </a:cxn>
              </a:cxnLst>
              <a:rect l="l" t="t" r="r" b="b"/>
              <a:pathLst>
                <a:path w="759205" h="2054605">
                  <a:moveTo>
                    <a:pt x="763382" y="9906"/>
                  </a:moveTo>
                  <a:lnTo>
                    <a:pt x="15492"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4" name="组合 253">
              <a:extLst>
                <a:ext uri="{FF2B5EF4-FFF2-40B4-BE49-F238E27FC236}">
                  <a16:creationId xmlns:a16="http://schemas.microsoft.com/office/drawing/2014/main" id="{070980B4-5B44-414C-8C35-DBD4F4E3B470}"/>
                </a:ext>
              </a:extLst>
            </p:cNvPr>
            <p:cNvGrpSpPr/>
            <p:nvPr/>
          </p:nvGrpSpPr>
          <p:grpSpPr>
            <a:xfrm>
              <a:off x="7200" y="5322"/>
              <a:ext cx="1016" cy="136"/>
              <a:chOff x="5844" y="4244"/>
              <a:chExt cx="1016" cy="136"/>
            </a:xfrm>
          </p:grpSpPr>
          <p:sp>
            <p:nvSpPr>
              <p:cNvPr id="269" name="Freeform 313">
                <a:extLst>
                  <a:ext uri="{FF2B5EF4-FFF2-40B4-BE49-F238E27FC236}">
                    <a16:creationId xmlns:a16="http://schemas.microsoft.com/office/drawing/2014/main" id="{05A09EB9-C7BF-EA45-B7B5-BB81D442155D}"/>
                  </a:ext>
                </a:extLst>
              </p:cNvPr>
              <p:cNvSpPr/>
              <p:nvPr/>
            </p:nvSpPr>
            <p:spPr>
              <a:xfrm>
                <a:off x="5844" y="4304"/>
                <a:ext cx="916" cy="36"/>
              </a:xfrm>
              <a:custGeom>
                <a:avLst/>
                <a:gdLst>
                  <a:gd name="connsiteX0" fmla="*/ 18034 w 581405"/>
                  <a:gd name="connsiteY0" fmla="*/ 11429 h 22605"/>
                  <a:gd name="connsiteX1" fmla="*/ 590347 w 581405"/>
                  <a:gd name="connsiteY1" fmla="*/ 11429 h 22605"/>
                </a:gdLst>
                <a:ahLst/>
                <a:cxnLst>
                  <a:cxn ang="0">
                    <a:pos x="connsiteX0" y="connsiteY0"/>
                  </a:cxn>
                  <a:cxn ang="0">
                    <a:pos x="connsiteX1" y="connsiteY1"/>
                  </a:cxn>
                </a:cxnLst>
                <a:rect l="l" t="t" r="r" b="b"/>
                <a:pathLst>
                  <a:path w="581405" h="22605">
                    <a:moveTo>
                      <a:pt x="18034" y="11429"/>
                    </a:moveTo>
                    <a:lnTo>
                      <a:pt x="590347"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0" name="Freeform 314">
                <a:extLst>
                  <a:ext uri="{FF2B5EF4-FFF2-40B4-BE49-F238E27FC236}">
                    <a16:creationId xmlns:a16="http://schemas.microsoft.com/office/drawing/2014/main" id="{C4D679D6-420B-C74E-B1A1-66F510AA58C5}"/>
                  </a:ext>
                </a:extLst>
              </p:cNvPr>
              <p:cNvSpPr/>
              <p:nvPr/>
            </p:nvSpPr>
            <p:spPr>
              <a:xfrm>
                <a:off x="6724" y="4244"/>
                <a:ext cx="136" cy="136"/>
              </a:xfrm>
              <a:custGeom>
                <a:avLst/>
                <a:gdLst>
                  <a:gd name="connsiteX0" fmla="*/ 18849 w 86105"/>
                  <a:gd name="connsiteY0" fmla="*/ 11427 h 86105"/>
                  <a:gd name="connsiteX1" fmla="*/ 95049 w 86105"/>
                  <a:gd name="connsiteY1" fmla="*/ 49527 h 86105"/>
                  <a:gd name="connsiteX2" fmla="*/ 18849 w 86105"/>
                  <a:gd name="connsiteY2" fmla="*/ 87627 h 86105"/>
                  <a:gd name="connsiteX3" fmla="*/ 18849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8849" y="11427"/>
                    </a:moveTo>
                    <a:lnTo>
                      <a:pt x="95049" y="49527"/>
                    </a:lnTo>
                    <a:lnTo>
                      <a:pt x="18849" y="87627"/>
                    </a:lnTo>
                    <a:lnTo>
                      <a:pt x="18849"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5" name="Freeform 317">
              <a:extLst>
                <a:ext uri="{FF2B5EF4-FFF2-40B4-BE49-F238E27FC236}">
                  <a16:creationId xmlns:a16="http://schemas.microsoft.com/office/drawing/2014/main" id="{805A5649-CD5C-7149-B4A5-B98458B31AC3}"/>
                </a:ext>
              </a:extLst>
            </p:cNvPr>
            <p:cNvSpPr/>
            <p:nvPr/>
          </p:nvSpPr>
          <p:spPr>
            <a:xfrm rot="20580000">
              <a:off x="5844" y="5611"/>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Freeform 319">
              <a:extLst>
                <a:ext uri="{FF2B5EF4-FFF2-40B4-BE49-F238E27FC236}">
                  <a16:creationId xmlns:a16="http://schemas.microsoft.com/office/drawing/2014/main" id="{65190D41-6302-8842-9D19-83428AF19603}"/>
                </a:ext>
              </a:extLst>
            </p:cNvPr>
            <p:cNvSpPr/>
            <p:nvPr/>
          </p:nvSpPr>
          <p:spPr>
            <a:xfrm rot="19200000">
              <a:off x="5599" y="5841"/>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321">
              <a:extLst>
                <a:ext uri="{FF2B5EF4-FFF2-40B4-BE49-F238E27FC236}">
                  <a16:creationId xmlns:a16="http://schemas.microsoft.com/office/drawing/2014/main" id="{97E90668-F6B9-E040-9FA1-0E89A9E12C5B}"/>
                </a:ext>
              </a:extLst>
            </p:cNvPr>
            <p:cNvSpPr/>
            <p:nvPr/>
          </p:nvSpPr>
          <p:spPr>
            <a:xfrm>
              <a:off x="1104" y="4304"/>
              <a:ext cx="916" cy="36"/>
            </a:xfrm>
            <a:custGeom>
              <a:avLst/>
              <a:gdLst>
                <a:gd name="connsiteX0" fmla="*/ 13461 w 581405"/>
                <a:gd name="connsiteY0" fmla="*/ 14477 h 22605"/>
                <a:gd name="connsiteX1" fmla="*/ 585774 w 581405"/>
                <a:gd name="connsiteY1" fmla="*/ 14477 h 22605"/>
              </a:gdLst>
              <a:ahLst/>
              <a:cxnLst>
                <a:cxn ang="0">
                  <a:pos x="connsiteX0" y="connsiteY0"/>
                </a:cxn>
                <a:cxn ang="0">
                  <a:pos x="connsiteX1" y="connsiteY1"/>
                </a:cxn>
              </a:cxnLst>
              <a:rect l="l" t="t" r="r" b="b"/>
              <a:pathLst>
                <a:path w="581405" h="22605">
                  <a:moveTo>
                    <a:pt x="13461" y="14477"/>
                  </a:moveTo>
                  <a:lnTo>
                    <a:pt x="58577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322">
              <a:extLst>
                <a:ext uri="{FF2B5EF4-FFF2-40B4-BE49-F238E27FC236}">
                  <a16:creationId xmlns:a16="http://schemas.microsoft.com/office/drawing/2014/main" id="{ED3460E5-B08B-7942-8D44-960A40C40DE2}"/>
                </a:ext>
              </a:extLst>
            </p:cNvPr>
            <p:cNvSpPr/>
            <p:nvPr/>
          </p:nvSpPr>
          <p:spPr>
            <a:xfrm>
              <a:off x="1984" y="4244"/>
              <a:ext cx="136" cy="136"/>
            </a:xfrm>
            <a:custGeom>
              <a:avLst/>
              <a:gdLst>
                <a:gd name="connsiteX0" fmla="*/ 14277 w 86105"/>
                <a:gd name="connsiteY0" fmla="*/ 14475 h 86105"/>
                <a:gd name="connsiteX1" fmla="*/ 90477 w 86105"/>
                <a:gd name="connsiteY1" fmla="*/ 52575 h 86105"/>
                <a:gd name="connsiteX2" fmla="*/ 14277 w 86105"/>
                <a:gd name="connsiteY2" fmla="*/ 90675 h 86105"/>
                <a:gd name="connsiteX3" fmla="*/ 14277 w 86105"/>
                <a:gd name="connsiteY3" fmla="*/ 14475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4475"/>
                  </a:moveTo>
                  <a:lnTo>
                    <a:pt x="90477" y="52575"/>
                  </a:lnTo>
                  <a:lnTo>
                    <a:pt x="14277" y="90675"/>
                  </a:lnTo>
                  <a:lnTo>
                    <a:pt x="14277" y="14475"/>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Freeform 323">
              <a:extLst>
                <a:ext uri="{FF2B5EF4-FFF2-40B4-BE49-F238E27FC236}">
                  <a16:creationId xmlns:a16="http://schemas.microsoft.com/office/drawing/2014/main" id="{BBC33086-1F55-9846-9D3C-C7DF7067421E}"/>
                </a:ext>
              </a:extLst>
            </p:cNvPr>
            <p:cNvSpPr/>
            <p:nvPr/>
          </p:nvSpPr>
          <p:spPr>
            <a:xfrm>
              <a:off x="1104" y="502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Freeform 324">
              <a:extLst>
                <a:ext uri="{FF2B5EF4-FFF2-40B4-BE49-F238E27FC236}">
                  <a16:creationId xmlns:a16="http://schemas.microsoft.com/office/drawing/2014/main" id="{FC3D81EE-2DC1-AE47-82BA-9503730729C7}"/>
                </a:ext>
              </a:extLst>
            </p:cNvPr>
            <p:cNvSpPr/>
            <p:nvPr/>
          </p:nvSpPr>
          <p:spPr>
            <a:xfrm>
              <a:off x="1984" y="496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Freeform 325">
              <a:extLst>
                <a:ext uri="{FF2B5EF4-FFF2-40B4-BE49-F238E27FC236}">
                  <a16:creationId xmlns:a16="http://schemas.microsoft.com/office/drawing/2014/main" id="{DAEA3D49-885E-3640-90B8-2B2D37038D37}"/>
                </a:ext>
              </a:extLst>
            </p:cNvPr>
            <p:cNvSpPr/>
            <p:nvPr/>
          </p:nvSpPr>
          <p:spPr>
            <a:xfrm>
              <a:off x="1104" y="574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2" name="Freeform 326">
              <a:extLst>
                <a:ext uri="{FF2B5EF4-FFF2-40B4-BE49-F238E27FC236}">
                  <a16:creationId xmlns:a16="http://schemas.microsoft.com/office/drawing/2014/main" id="{7617E4B5-7C1D-9E49-A2DA-B9EE749472B3}"/>
                </a:ext>
              </a:extLst>
            </p:cNvPr>
            <p:cNvSpPr/>
            <p:nvPr/>
          </p:nvSpPr>
          <p:spPr>
            <a:xfrm>
              <a:off x="1984" y="568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Freeform 327">
              <a:extLst>
                <a:ext uri="{FF2B5EF4-FFF2-40B4-BE49-F238E27FC236}">
                  <a16:creationId xmlns:a16="http://schemas.microsoft.com/office/drawing/2014/main" id="{A9504732-63EB-BD44-8A63-772C441AEB70}"/>
                </a:ext>
              </a:extLst>
            </p:cNvPr>
            <p:cNvSpPr/>
            <p:nvPr/>
          </p:nvSpPr>
          <p:spPr>
            <a:xfrm>
              <a:off x="1104" y="6464"/>
              <a:ext cx="916" cy="36"/>
            </a:xfrm>
            <a:custGeom>
              <a:avLst/>
              <a:gdLst>
                <a:gd name="connsiteX0" fmla="*/ 13461 w 581405"/>
                <a:gd name="connsiteY0" fmla="*/ 9905 h 22605"/>
                <a:gd name="connsiteX1" fmla="*/ 585774 w 581405"/>
                <a:gd name="connsiteY1" fmla="*/ 9905 h 22605"/>
              </a:gdLst>
              <a:ahLst/>
              <a:cxnLst>
                <a:cxn ang="0">
                  <a:pos x="connsiteX0" y="connsiteY0"/>
                </a:cxn>
                <a:cxn ang="0">
                  <a:pos x="connsiteX1" y="connsiteY1"/>
                </a:cxn>
              </a:cxnLst>
              <a:rect l="l" t="t" r="r" b="b"/>
              <a:pathLst>
                <a:path w="581405" h="22605">
                  <a:moveTo>
                    <a:pt x="13461" y="9905"/>
                  </a:moveTo>
                  <a:lnTo>
                    <a:pt x="585774" y="990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4" name="Freeform 328">
              <a:extLst>
                <a:ext uri="{FF2B5EF4-FFF2-40B4-BE49-F238E27FC236}">
                  <a16:creationId xmlns:a16="http://schemas.microsoft.com/office/drawing/2014/main" id="{F5801C94-0D44-5C48-B48F-D0940AB468FE}"/>
                </a:ext>
              </a:extLst>
            </p:cNvPr>
            <p:cNvSpPr/>
            <p:nvPr/>
          </p:nvSpPr>
          <p:spPr>
            <a:xfrm>
              <a:off x="1984" y="6384"/>
              <a:ext cx="136" cy="136"/>
            </a:xfrm>
            <a:custGeom>
              <a:avLst/>
              <a:gdLst>
                <a:gd name="connsiteX0" fmla="*/ 14277 w 86105"/>
                <a:gd name="connsiteY0" fmla="*/ 22603 h 86105"/>
                <a:gd name="connsiteX1" fmla="*/ 90477 w 86105"/>
                <a:gd name="connsiteY1" fmla="*/ 60703 h 86105"/>
                <a:gd name="connsiteX2" fmla="*/ 14277 w 86105"/>
                <a:gd name="connsiteY2" fmla="*/ 98803 h 86105"/>
                <a:gd name="connsiteX3" fmla="*/ 14277 w 86105"/>
                <a:gd name="connsiteY3" fmla="*/ 22603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22603"/>
                  </a:moveTo>
                  <a:lnTo>
                    <a:pt x="90477" y="60703"/>
                  </a:lnTo>
                  <a:lnTo>
                    <a:pt x="14277" y="98803"/>
                  </a:lnTo>
                  <a:lnTo>
                    <a:pt x="14277" y="22603"/>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65" name="组合 264">
              <a:extLst>
                <a:ext uri="{FF2B5EF4-FFF2-40B4-BE49-F238E27FC236}">
                  <a16:creationId xmlns:a16="http://schemas.microsoft.com/office/drawing/2014/main" id="{CEE4BE0C-8C28-5D4A-8966-5F3841EA991B}"/>
                </a:ext>
              </a:extLst>
            </p:cNvPr>
            <p:cNvGrpSpPr/>
            <p:nvPr/>
          </p:nvGrpSpPr>
          <p:grpSpPr>
            <a:xfrm>
              <a:off x="6724" y="5144"/>
              <a:ext cx="476" cy="476"/>
              <a:chOff x="7769" y="5304"/>
              <a:chExt cx="476" cy="476"/>
            </a:xfrm>
          </p:grpSpPr>
          <p:sp>
            <p:nvSpPr>
              <p:cNvPr id="267" name="Freeform 237">
                <a:extLst>
                  <a:ext uri="{FF2B5EF4-FFF2-40B4-BE49-F238E27FC236}">
                    <a16:creationId xmlns:a16="http://schemas.microsoft.com/office/drawing/2014/main" id="{2CB29986-EDCF-ED42-8A5A-CE66A28976CC}"/>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Freeform 238">
                <a:extLst>
                  <a:ext uri="{FF2B5EF4-FFF2-40B4-BE49-F238E27FC236}">
                    <a16:creationId xmlns:a16="http://schemas.microsoft.com/office/drawing/2014/main" id="{9A916C29-693F-A24E-996D-B8A9FE768747}"/>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6" name="Freeform 317">
              <a:extLst>
                <a:ext uri="{FF2B5EF4-FFF2-40B4-BE49-F238E27FC236}">
                  <a16:creationId xmlns:a16="http://schemas.microsoft.com/office/drawing/2014/main" id="{0DCAEA6D-3A5A-B941-8192-680BFBB9E6B5}"/>
                </a:ext>
              </a:extLst>
            </p:cNvPr>
            <p:cNvSpPr/>
            <p:nvPr/>
          </p:nvSpPr>
          <p:spPr>
            <a:xfrm rot="1020000" flipV="1">
              <a:off x="5844" y="5213"/>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71" name="Picture 2" descr="Lego Brick Icons - Download Free Vector Icons | Noun Project">
            <a:extLst>
              <a:ext uri="{FF2B5EF4-FFF2-40B4-BE49-F238E27FC236}">
                <a16:creationId xmlns:a16="http://schemas.microsoft.com/office/drawing/2014/main" id="{C97F8525-6D0F-4449-BE47-FC72B748D11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13300" y="2812574"/>
            <a:ext cx="1011037" cy="1011037"/>
          </a:xfrm>
          <a:prstGeom prst="rect">
            <a:avLst/>
          </a:prstGeom>
          <a:noFill/>
          <a:extLst>
            <a:ext uri="{909E8E84-426E-40DD-AFC4-6F175D3DCCD1}">
              <a14:hiddenFill xmlns:a14="http://schemas.microsoft.com/office/drawing/2010/main">
                <a:solidFill>
                  <a:srgbClr val="FFFFFF"/>
                </a:solidFill>
              </a14:hiddenFill>
            </a:ext>
          </a:extLst>
        </p:spPr>
      </p:pic>
      <p:sp>
        <p:nvSpPr>
          <p:cNvPr id="272" name="TextBox 98">
            <a:extLst>
              <a:ext uri="{FF2B5EF4-FFF2-40B4-BE49-F238E27FC236}">
                <a16:creationId xmlns:a16="http://schemas.microsoft.com/office/drawing/2014/main" id="{6BBE7324-291E-DB44-8312-7D62F79B70FF}"/>
              </a:ext>
            </a:extLst>
          </p:cNvPr>
          <p:cNvSpPr txBox="1"/>
          <p:nvPr/>
        </p:nvSpPr>
        <p:spPr>
          <a:xfrm>
            <a:off x="609959" y="3543885"/>
            <a:ext cx="1171704" cy="553998"/>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Material properties</a:t>
            </a:r>
            <a:endParaRPr lang="en-US" altLang="zh-CN" sz="1800" b="1" dirty="0">
              <a:solidFill>
                <a:srgbClr val="000000"/>
              </a:solidFill>
              <a:latin typeface="Arial"/>
              <a:ea typeface="Arial"/>
            </a:endParaRPr>
          </a:p>
        </p:txBody>
      </p:sp>
      <p:sp>
        <p:nvSpPr>
          <p:cNvPr id="273" name="TextBox 99">
            <a:extLst>
              <a:ext uri="{FF2B5EF4-FFF2-40B4-BE49-F238E27FC236}">
                <a16:creationId xmlns:a16="http://schemas.microsoft.com/office/drawing/2014/main" id="{EE9FEF7E-529E-4E48-886F-430D7D37A4DD}"/>
              </a:ext>
            </a:extLst>
          </p:cNvPr>
          <p:cNvSpPr txBox="1"/>
          <p:nvPr/>
        </p:nvSpPr>
        <p:spPr>
          <a:xfrm>
            <a:off x="3446670" y="4496129"/>
            <a:ext cx="3231162" cy="276999"/>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Deep Neural </a:t>
            </a:r>
            <a:r>
              <a:rPr lang="en-US" altLang="zh-CN" b="1" spc="34" dirty="0">
                <a:solidFill>
                  <a:srgbClr val="000000"/>
                </a:solidFill>
                <a:latin typeface="Arial"/>
                <a:ea typeface="Arial"/>
              </a:rPr>
              <a:t>N</a:t>
            </a:r>
            <a:r>
              <a:rPr lang="en-US" altLang="zh-CN" sz="1800" b="1" spc="34" dirty="0">
                <a:solidFill>
                  <a:srgbClr val="000000"/>
                </a:solidFill>
                <a:latin typeface="Arial"/>
                <a:ea typeface="Arial"/>
              </a:rPr>
              <a:t>etwork(DNN)</a:t>
            </a:r>
            <a:endParaRPr lang="en-US" altLang="zh-CN" sz="1800" b="1" dirty="0">
              <a:solidFill>
                <a:srgbClr val="000000"/>
              </a:solidFill>
              <a:latin typeface="Arial"/>
              <a:ea typeface="Arial"/>
            </a:endParaRPr>
          </a:p>
        </p:txBody>
      </p:sp>
      <p:sp>
        <p:nvSpPr>
          <p:cNvPr id="274" name="Textfeld 11">
            <a:extLst>
              <a:ext uri="{FF2B5EF4-FFF2-40B4-BE49-F238E27FC236}">
                <a16:creationId xmlns:a16="http://schemas.microsoft.com/office/drawing/2014/main" id="{DD5FD04C-A5C0-AD4C-B23E-730C562A2C4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013069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a:xfrm>
            <a:off x="272481" y="333376"/>
            <a:ext cx="9360469" cy="1151354"/>
          </a:xfrm>
        </p:spPr>
        <p:txBody>
          <a:bodyPr/>
          <a:lstStyle/>
          <a:p>
            <a:r>
              <a:rPr kumimoji="1" lang="en-US" altLang="zh-CN" dirty="0"/>
              <a:t>Improvement percentage of R</a:t>
            </a:r>
            <a:r>
              <a:rPr kumimoji="1" lang="en-US" altLang="zh-CN" baseline="30000" dirty="0"/>
              <a:t>2</a:t>
            </a:r>
            <a:r>
              <a:rPr kumimoji="1" lang="en-US" altLang="zh-CN" dirty="0"/>
              <a:t> value due to transfer learning</a:t>
            </a:r>
            <a:endParaRPr kumimoji="1" lang="zh-CN" altLang="en-US" dirty="0"/>
          </a:p>
        </p:txBody>
      </p:sp>
      <p:graphicFrame>
        <p:nvGraphicFramePr>
          <p:cNvPr id="4" name="Chart 9">
            <a:extLst>
              <a:ext uri="{FF2B5EF4-FFF2-40B4-BE49-F238E27FC236}">
                <a16:creationId xmlns:a16="http://schemas.microsoft.com/office/drawing/2014/main" id="{6E157862-C509-464B-9024-0CF02204DD98}"/>
              </a:ext>
            </a:extLst>
          </p:cNvPr>
          <p:cNvGraphicFramePr>
            <a:graphicFrameLocks/>
          </p:cNvGraphicFramePr>
          <p:nvPr>
            <p:extLst>
              <p:ext uri="{D42A27DB-BD31-4B8C-83A1-F6EECF244321}">
                <p14:modId xmlns:p14="http://schemas.microsoft.com/office/powerpoint/2010/main" val="3282852068"/>
              </p:ext>
            </p:extLst>
          </p:nvPr>
        </p:nvGraphicFramePr>
        <p:xfrm>
          <a:off x="-159710" y="1123874"/>
          <a:ext cx="9792660" cy="54007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74C8F809-7E35-C041-8662-094BF4B46901}"/>
              </a:ext>
            </a:extLst>
          </p:cNvPr>
          <p:cNvPicPr>
            <a:picLocks noChangeAspect="1"/>
          </p:cNvPicPr>
          <p:nvPr/>
        </p:nvPicPr>
        <p:blipFill>
          <a:blip r:embed="rId4"/>
          <a:stretch>
            <a:fillRect/>
          </a:stretch>
        </p:blipFill>
        <p:spPr>
          <a:xfrm>
            <a:off x="6105160" y="1868583"/>
            <a:ext cx="544218" cy="696297"/>
          </a:xfrm>
          <a:prstGeom prst="rect">
            <a:avLst/>
          </a:prstGeom>
        </p:spPr>
      </p:pic>
      <p:sp>
        <p:nvSpPr>
          <p:cNvPr id="6" name="Textfeld 11">
            <a:extLst>
              <a:ext uri="{FF2B5EF4-FFF2-40B4-BE49-F238E27FC236}">
                <a16:creationId xmlns:a16="http://schemas.microsoft.com/office/drawing/2014/main" id="{EAA5254E-EE76-CA4E-927F-5A07538CF2C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cxnSp>
        <p:nvCxnSpPr>
          <p:cNvPr id="7" name="直线连接符 6">
            <a:extLst>
              <a:ext uri="{FF2B5EF4-FFF2-40B4-BE49-F238E27FC236}">
                <a16:creationId xmlns:a16="http://schemas.microsoft.com/office/drawing/2014/main" id="{C6F12325-6CD9-6340-A859-5EBBF3CC2DE3}"/>
              </a:ext>
            </a:extLst>
          </p:cNvPr>
          <p:cNvCxnSpPr/>
          <p:nvPr/>
        </p:nvCxnSpPr>
        <p:spPr>
          <a:xfrm>
            <a:off x="1136470" y="4221110"/>
            <a:ext cx="849648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圆角矩形 10">
            <a:extLst>
              <a:ext uri="{FF2B5EF4-FFF2-40B4-BE49-F238E27FC236}">
                <a16:creationId xmlns:a16="http://schemas.microsoft.com/office/drawing/2014/main" id="{84B7BE1A-0C14-3E43-8605-19AF8E856850}"/>
              </a:ext>
            </a:extLst>
          </p:cNvPr>
          <p:cNvSpPr/>
          <p:nvPr/>
        </p:nvSpPr>
        <p:spPr>
          <a:xfrm>
            <a:off x="5169030" y="3134620"/>
            <a:ext cx="3672510" cy="385401"/>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文本框 11">
            <a:extLst>
              <a:ext uri="{FF2B5EF4-FFF2-40B4-BE49-F238E27FC236}">
                <a16:creationId xmlns:a16="http://schemas.microsoft.com/office/drawing/2014/main" id="{A6FCDE12-19BE-894E-8246-240978A8887C}"/>
              </a:ext>
            </a:extLst>
          </p:cNvPr>
          <p:cNvSpPr txBox="1"/>
          <p:nvPr/>
        </p:nvSpPr>
        <p:spPr bwMode="auto">
          <a:xfrm>
            <a:off x="5169030" y="3106287"/>
            <a:ext cx="3960550" cy="344707"/>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Average improvement of </a:t>
            </a:r>
            <a:r>
              <a:rPr lang="en-GB" altLang="zh-CN" dirty="0"/>
              <a:t>9.36 %</a:t>
            </a:r>
            <a:r>
              <a:rPr lang="en-GB" dirty="0">
                <a:solidFill>
                  <a:prstClr val="black"/>
                </a:solidFill>
                <a:latin typeface="Arial" panose="020B0604020202020204" pitchFamily="34" charset="0"/>
                <a:cs typeface="Arial" panose="020B0604020202020204" pitchFamily="34" charset="0"/>
              </a:rPr>
              <a:t> </a:t>
            </a:r>
          </a:p>
        </p:txBody>
      </p:sp>
      <p:cxnSp>
        <p:nvCxnSpPr>
          <p:cNvPr id="13" name="直线连接符 12">
            <a:extLst>
              <a:ext uri="{FF2B5EF4-FFF2-40B4-BE49-F238E27FC236}">
                <a16:creationId xmlns:a16="http://schemas.microsoft.com/office/drawing/2014/main" id="{6C694555-DFB8-AC43-B06D-09AB4B937EDF}"/>
              </a:ext>
            </a:extLst>
          </p:cNvPr>
          <p:cNvCxnSpPr>
            <a:cxnSpLocks/>
            <a:stCxn id="11" idx="2"/>
          </p:cNvCxnSpPr>
          <p:nvPr/>
        </p:nvCxnSpPr>
        <p:spPr>
          <a:xfrm>
            <a:off x="7005285" y="3520021"/>
            <a:ext cx="144020" cy="721471"/>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45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2"/>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Transfer learning performance analysis</a:t>
            </a:r>
          </a:p>
          <a:p>
            <a:pPr marL="266700" indent="-266700">
              <a:lnSpc>
                <a:spcPct val="250000"/>
              </a:lnSpc>
              <a:buClr>
                <a:srgbClr val="00AC5B"/>
              </a:buClr>
              <a:buFont typeface="Wingdings" panose="05000000000000000000" pitchFamily="2" charset="2"/>
              <a:buChar char="§"/>
            </a:pPr>
            <a:r>
              <a:rPr kumimoji="1" lang="en-GB" altLang="zh-CN" dirty="0">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4E104CC7-9E0A-384B-A2D7-890473D867C8}"/>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92744F61-BA5F-AC4B-AF53-1F750A281B7C}"/>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45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9E3DF-EEC8-3847-A0ED-A4AD5824E364}"/>
              </a:ext>
            </a:extLst>
          </p:cNvPr>
          <p:cNvSpPr>
            <a:spLocks noGrp="1"/>
          </p:cNvSpPr>
          <p:nvPr>
            <p:ph type="title"/>
          </p:nvPr>
        </p:nvSpPr>
        <p:spPr/>
        <p:txBody>
          <a:bodyPr/>
          <a:lstStyle/>
          <a:p>
            <a:r>
              <a:rPr kumimoji="1" lang="en-GB" altLang="zh-CN" dirty="0"/>
              <a:t>Application in finding best machine settings</a:t>
            </a:r>
          </a:p>
        </p:txBody>
      </p:sp>
      <p:sp>
        <p:nvSpPr>
          <p:cNvPr id="32" name="Textfeld 11">
            <a:extLst>
              <a:ext uri="{FF2B5EF4-FFF2-40B4-BE49-F238E27FC236}">
                <a16:creationId xmlns:a16="http://schemas.microsoft.com/office/drawing/2014/main" id="{A7B29A3B-9623-1A42-A0CA-4A6B8ABFC0A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03" name="Textfeld 10">
            <a:extLst>
              <a:ext uri="{FF2B5EF4-FFF2-40B4-BE49-F238E27FC236}">
                <a16:creationId xmlns:a16="http://schemas.microsoft.com/office/drawing/2014/main" id="{D1CCFC90-12CE-3140-AEC5-0A2B1546B696}"/>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en-GB" altLang="zh-CN" sz="1400" dirty="0"/>
              <a:t>[Hei17]</a:t>
            </a:r>
            <a:endParaRPr lang="de-DE" sz="1400" dirty="0">
              <a:solidFill>
                <a:prstClr val="black"/>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FE3C82B-6C0E-C746-ABAC-124216C063C5}"/>
              </a:ext>
            </a:extLst>
          </p:cNvPr>
          <p:cNvSpPr/>
          <p:nvPr/>
        </p:nvSpPr>
        <p:spPr>
          <a:xfrm>
            <a:off x="1875865" y="3456677"/>
            <a:ext cx="2645075" cy="493382"/>
          </a:xfrm>
          <a:prstGeom prst="rect">
            <a:avLst/>
          </a:prstGeom>
        </p:spPr>
        <p:txBody>
          <a:bodyPr wrap="none">
            <a:spAutoFit/>
          </a:bodyPr>
          <a:lstStyle/>
          <a:p>
            <a:r>
              <a:rPr lang="en-GB" dirty="0"/>
              <a:t>Machine operator</a:t>
            </a:r>
          </a:p>
        </p:txBody>
      </p:sp>
      <p:grpSp>
        <p:nvGrpSpPr>
          <p:cNvPr id="86" name="组合 85">
            <a:extLst>
              <a:ext uri="{FF2B5EF4-FFF2-40B4-BE49-F238E27FC236}">
                <a16:creationId xmlns:a16="http://schemas.microsoft.com/office/drawing/2014/main" id="{D491219E-8D2A-264C-9D77-011417BC1434}"/>
              </a:ext>
            </a:extLst>
          </p:cNvPr>
          <p:cNvGrpSpPr/>
          <p:nvPr/>
        </p:nvGrpSpPr>
        <p:grpSpPr>
          <a:xfrm>
            <a:off x="2357423" y="1196690"/>
            <a:ext cx="1001055" cy="751174"/>
            <a:chOff x="1507073" y="1059892"/>
            <a:chExt cx="1160779" cy="986441"/>
          </a:xfrm>
        </p:grpSpPr>
        <p:pic>
          <p:nvPicPr>
            <p:cNvPr id="87" name="Picture 74">
              <a:extLst>
                <a:ext uri="{FF2B5EF4-FFF2-40B4-BE49-F238E27FC236}">
                  <a16:creationId xmlns:a16="http://schemas.microsoft.com/office/drawing/2014/main" id="{0E576D59-EACB-1448-BB6E-06D765CB5CF6}"/>
                </a:ext>
              </a:extLst>
            </p:cNvPr>
            <p:cNvPicPr>
              <a:picLocks noChangeAspect="1"/>
            </p:cNvPicPr>
            <p:nvPr/>
          </p:nvPicPr>
          <p:blipFill>
            <a:blip r:embed="rId3"/>
            <a:stretch>
              <a:fillRect/>
            </a:stretch>
          </p:blipFill>
          <p:spPr>
            <a:xfrm>
              <a:off x="1507073" y="1059892"/>
              <a:ext cx="1127760" cy="594359"/>
            </a:xfrm>
            <a:prstGeom prst="rect">
              <a:avLst/>
            </a:prstGeom>
          </p:spPr>
        </p:pic>
        <p:sp>
          <p:nvSpPr>
            <p:cNvPr id="88" name="Freeform 74">
              <a:extLst>
                <a:ext uri="{FF2B5EF4-FFF2-40B4-BE49-F238E27FC236}">
                  <a16:creationId xmlns:a16="http://schemas.microsoft.com/office/drawing/2014/main" id="{80A2E7EC-DB10-9F47-B1BA-CDFC4A4504AF}"/>
                </a:ext>
              </a:extLst>
            </p:cNvPr>
            <p:cNvSpPr/>
            <p:nvPr/>
          </p:nvSpPr>
          <p:spPr>
            <a:xfrm>
              <a:off x="2474419" y="1433800"/>
              <a:ext cx="15633" cy="409333"/>
            </a:xfrm>
            <a:custGeom>
              <a:avLst/>
              <a:gdLst>
                <a:gd name="connsiteX0" fmla="*/ 21729 w 15633"/>
                <a:gd name="connsiteY0" fmla="*/ 23253 h 409333"/>
                <a:gd name="connsiteX1" fmla="*/ 21729 w 15633"/>
                <a:gd name="connsiteY1" fmla="*/ 420306 h 409333"/>
              </a:gdLst>
              <a:ahLst/>
              <a:cxnLst>
                <a:cxn ang="0">
                  <a:pos x="connsiteX0" y="connsiteY0"/>
                </a:cxn>
                <a:cxn ang="0">
                  <a:pos x="connsiteX1" y="connsiteY1"/>
                </a:cxn>
              </a:cxnLst>
              <a:rect l="l" t="t" r="r" b="b"/>
              <a:pathLst>
                <a:path w="15633" h="409333">
                  <a:moveTo>
                    <a:pt x="21729" y="23253"/>
                  </a:moveTo>
                  <a:lnTo>
                    <a:pt x="21729" y="420306"/>
                  </a:lnTo>
                </a:path>
              </a:pathLst>
            </a:custGeom>
            <a:ln w="1219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75">
              <a:extLst>
                <a:ext uri="{FF2B5EF4-FFF2-40B4-BE49-F238E27FC236}">
                  <a16:creationId xmlns:a16="http://schemas.microsoft.com/office/drawing/2014/main" id="{0F7688D0-8CD1-4F41-8E24-65A46380DA43}"/>
                </a:ext>
              </a:extLst>
            </p:cNvPr>
            <p:cNvSpPr/>
            <p:nvPr/>
          </p:nvSpPr>
          <p:spPr>
            <a:xfrm>
              <a:off x="1877519" y="1268700"/>
              <a:ext cx="155333" cy="777633"/>
            </a:xfrm>
            <a:custGeom>
              <a:avLst/>
              <a:gdLst>
                <a:gd name="connsiteX0" fmla="*/ 29603 w 155333"/>
                <a:gd name="connsiteY0" fmla="*/ 101485 h 777633"/>
                <a:gd name="connsiteX1" fmla="*/ 95897 w 155333"/>
                <a:gd name="connsiteY1" fmla="*/ 35191 h 777633"/>
                <a:gd name="connsiteX2" fmla="*/ 162191 w 155333"/>
                <a:gd name="connsiteY2" fmla="*/ 101485 h 777633"/>
                <a:gd name="connsiteX3" fmla="*/ 162191 w 155333"/>
                <a:gd name="connsiteY3" fmla="*/ 712609 h 777633"/>
                <a:gd name="connsiteX4" fmla="*/ 95897 w 155333"/>
                <a:gd name="connsiteY4" fmla="*/ 778903 h 777633"/>
                <a:gd name="connsiteX5" fmla="*/ 29603 w 155333"/>
                <a:gd name="connsiteY5" fmla="*/ 712609 h 777633"/>
                <a:gd name="connsiteX6" fmla="*/ 29603 w 155333"/>
                <a:gd name="connsiteY6" fmla="*/ 101485 h 77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33" h="777633">
                  <a:moveTo>
                    <a:pt x="29603" y="101485"/>
                  </a:moveTo>
                  <a:cubicBezTo>
                    <a:pt x="29603" y="64871"/>
                    <a:pt x="59283" y="35191"/>
                    <a:pt x="95897" y="35191"/>
                  </a:cubicBezTo>
                  <a:cubicBezTo>
                    <a:pt x="132511" y="35191"/>
                    <a:pt x="162191" y="64871"/>
                    <a:pt x="162191" y="101485"/>
                  </a:cubicBezTo>
                  <a:lnTo>
                    <a:pt x="162191" y="712609"/>
                  </a:lnTo>
                  <a:cubicBezTo>
                    <a:pt x="162191" y="749223"/>
                    <a:pt x="132511" y="778903"/>
                    <a:pt x="95897" y="778903"/>
                  </a:cubicBezTo>
                  <a:cubicBezTo>
                    <a:pt x="59283" y="778903"/>
                    <a:pt x="29603" y="749223"/>
                    <a:pt x="29603" y="712609"/>
                  </a:cubicBezTo>
                  <a:lnTo>
                    <a:pt x="29603" y="101485"/>
                  </a:lnTo>
                  <a:close/>
                </a:path>
              </a:pathLst>
            </a:custGeom>
            <a:solidFill>
              <a:srgbClr val="FEFEFE">
                <a:alpha val="10000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76">
              <a:extLst>
                <a:ext uri="{FF2B5EF4-FFF2-40B4-BE49-F238E27FC236}">
                  <a16:creationId xmlns:a16="http://schemas.microsoft.com/office/drawing/2014/main" id="{830CF209-E091-7743-B607-C475CAD0EF72}"/>
                </a:ext>
              </a:extLst>
            </p:cNvPr>
            <p:cNvSpPr/>
            <p:nvPr/>
          </p:nvSpPr>
          <p:spPr>
            <a:xfrm>
              <a:off x="2169619" y="1268700"/>
              <a:ext cx="155333" cy="777633"/>
            </a:xfrm>
            <a:custGeom>
              <a:avLst/>
              <a:gdLst>
                <a:gd name="connsiteX0" fmla="*/ 30111 w 155333"/>
                <a:gd name="connsiteY0" fmla="*/ 101485 h 777633"/>
                <a:gd name="connsiteX1" fmla="*/ 96405 w 155333"/>
                <a:gd name="connsiteY1" fmla="*/ 35191 h 777633"/>
                <a:gd name="connsiteX2" fmla="*/ 162699 w 155333"/>
                <a:gd name="connsiteY2" fmla="*/ 101485 h 777633"/>
                <a:gd name="connsiteX3" fmla="*/ 162699 w 155333"/>
                <a:gd name="connsiteY3" fmla="*/ 712609 h 777633"/>
                <a:gd name="connsiteX4" fmla="*/ 96405 w 155333"/>
                <a:gd name="connsiteY4" fmla="*/ 778903 h 777633"/>
                <a:gd name="connsiteX5" fmla="*/ 30111 w 155333"/>
                <a:gd name="connsiteY5" fmla="*/ 712609 h 777633"/>
                <a:gd name="connsiteX6" fmla="*/ 30111 w 155333"/>
                <a:gd name="connsiteY6" fmla="*/ 101485 h 77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33" h="777633">
                  <a:moveTo>
                    <a:pt x="30111" y="101485"/>
                  </a:moveTo>
                  <a:cubicBezTo>
                    <a:pt x="30111" y="64871"/>
                    <a:pt x="59791" y="35191"/>
                    <a:pt x="96405" y="35191"/>
                  </a:cubicBezTo>
                  <a:cubicBezTo>
                    <a:pt x="133019" y="35191"/>
                    <a:pt x="162699" y="64871"/>
                    <a:pt x="162699" y="101485"/>
                  </a:cubicBezTo>
                  <a:lnTo>
                    <a:pt x="162699" y="712609"/>
                  </a:lnTo>
                  <a:cubicBezTo>
                    <a:pt x="162699" y="749223"/>
                    <a:pt x="133019" y="778903"/>
                    <a:pt x="96405" y="778903"/>
                  </a:cubicBezTo>
                  <a:cubicBezTo>
                    <a:pt x="59791" y="778903"/>
                    <a:pt x="30111" y="749223"/>
                    <a:pt x="30111" y="712609"/>
                  </a:cubicBezTo>
                  <a:lnTo>
                    <a:pt x="30111" y="101485"/>
                  </a:lnTo>
                  <a:close/>
                </a:path>
              </a:pathLst>
            </a:custGeom>
            <a:solidFill>
              <a:srgbClr val="FEFEFE">
                <a:alpha val="10000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77">
              <a:extLst>
                <a:ext uri="{FF2B5EF4-FFF2-40B4-BE49-F238E27FC236}">
                  <a16:creationId xmlns:a16="http://schemas.microsoft.com/office/drawing/2014/main" id="{9BD65724-390E-574F-AD72-E4FD4C205AE4}"/>
                </a:ext>
              </a:extLst>
            </p:cNvPr>
            <p:cNvSpPr/>
            <p:nvPr/>
          </p:nvSpPr>
          <p:spPr>
            <a:xfrm>
              <a:off x="2474419" y="1281400"/>
              <a:ext cx="142633" cy="764933"/>
            </a:xfrm>
            <a:custGeom>
              <a:avLst/>
              <a:gdLst>
                <a:gd name="connsiteX0" fmla="*/ 17919 w 142633"/>
                <a:gd name="connsiteY0" fmla="*/ 88023 h 764933"/>
                <a:gd name="connsiteX1" fmla="*/ 83451 w 142633"/>
                <a:gd name="connsiteY1" fmla="*/ 22491 h 764933"/>
                <a:gd name="connsiteX2" fmla="*/ 148983 w 142633"/>
                <a:gd name="connsiteY2" fmla="*/ 88023 h 764933"/>
                <a:gd name="connsiteX3" fmla="*/ 148983 w 142633"/>
                <a:gd name="connsiteY3" fmla="*/ 700671 h 764933"/>
                <a:gd name="connsiteX4" fmla="*/ 83451 w 142633"/>
                <a:gd name="connsiteY4" fmla="*/ 766203 h 764933"/>
                <a:gd name="connsiteX5" fmla="*/ 17919 w 142633"/>
                <a:gd name="connsiteY5" fmla="*/ 700671 h 764933"/>
                <a:gd name="connsiteX6" fmla="*/ 17919 w 142633"/>
                <a:gd name="connsiteY6" fmla="*/ 88023 h 76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33" h="764933">
                  <a:moveTo>
                    <a:pt x="17919" y="88023"/>
                  </a:moveTo>
                  <a:cubicBezTo>
                    <a:pt x="17919" y="51828"/>
                    <a:pt x="47256" y="22491"/>
                    <a:pt x="83451" y="22491"/>
                  </a:cubicBezTo>
                  <a:cubicBezTo>
                    <a:pt x="119646" y="22491"/>
                    <a:pt x="148983" y="51828"/>
                    <a:pt x="148983" y="88023"/>
                  </a:cubicBezTo>
                  <a:lnTo>
                    <a:pt x="148983" y="700671"/>
                  </a:lnTo>
                  <a:cubicBezTo>
                    <a:pt x="148983" y="736866"/>
                    <a:pt x="119646" y="766203"/>
                    <a:pt x="83451" y="766203"/>
                  </a:cubicBezTo>
                  <a:cubicBezTo>
                    <a:pt x="47256" y="766203"/>
                    <a:pt x="17919" y="736866"/>
                    <a:pt x="17919" y="700671"/>
                  </a:cubicBezTo>
                  <a:lnTo>
                    <a:pt x="17919" y="88023"/>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78">
              <a:extLst>
                <a:ext uri="{FF2B5EF4-FFF2-40B4-BE49-F238E27FC236}">
                  <a16:creationId xmlns:a16="http://schemas.microsoft.com/office/drawing/2014/main" id="{52BA5E2E-D0DF-074C-AE81-EAF7990C1AC6}"/>
                </a:ext>
              </a:extLst>
            </p:cNvPr>
            <p:cNvSpPr/>
            <p:nvPr/>
          </p:nvSpPr>
          <p:spPr>
            <a:xfrm>
              <a:off x="2474419" y="1281400"/>
              <a:ext cx="142633" cy="764933"/>
            </a:xfrm>
            <a:custGeom>
              <a:avLst/>
              <a:gdLst>
                <a:gd name="connsiteX0" fmla="*/ 17919 w 142633"/>
                <a:gd name="connsiteY0" fmla="*/ 88023 h 764933"/>
                <a:gd name="connsiteX1" fmla="*/ 83451 w 142633"/>
                <a:gd name="connsiteY1" fmla="*/ 22491 h 764933"/>
                <a:gd name="connsiteX2" fmla="*/ 148983 w 142633"/>
                <a:gd name="connsiteY2" fmla="*/ 88023 h 764933"/>
                <a:gd name="connsiteX3" fmla="*/ 148983 w 142633"/>
                <a:gd name="connsiteY3" fmla="*/ 700671 h 764933"/>
                <a:gd name="connsiteX4" fmla="*/ 83451 w 142633"/>
                <a:gd name="connsiteY4" fmla="*/ 766203 h 764933"/>
                <a:gd name="connsiteX5" fmla="*/ 17919 w 142633"/>
                <a:gd name="connsiteY5" fmla="*/ 700671 h 764933"/>
                <a:gd name="connsiteX6" fmla="*/ 17919 w 142633"/>
                <a:gd name="connsiteY6" fmla="*/ 88023 h 76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33" h="764933">
                  <a:moveTo>
                    <a:pt x="17919" y="88023"/>
                  </a:moveTo>
                  <a:cubicBezTo>
                    <a:pt x="17919" y="51828"/>
                    <a:pt x="47256" y="22491"/>
                    <a:pt x="83451" y="22491"/>
                  </a:cubicBezTo>
                  <a:cubicBezTo>
                    <a:pt x="119646" y="22491"/>
                    <a:pt x="148983" y="51828"/>
                    <a:pt x="148983" y="88023"/>
                  </a:cubicBezTo>
                  <a:lnTo>
                    <a:pt x="148983" y="700671"/>
                  </a:lnTo>
                  <a:cubicBezTo>
                    <a:pt x="148983" y="736866"/>
                    <a:pt x="119646" y="766203"/>
                    <a:pt x="83451" y="766203"/>
                  </a:cubicBezTo>
                  <a:cubicBezTo>
                    <a:pt x="47256" y="766203"/>
                    <a:pt x="17919" y="736866"/>
                    <a:pt x="17919" y="700671"/>
                  </a:cubicBezTo>
                  <a:lnTo>
                    <a:pt x="17919" y="88023"/>
                  </a:lnTo>
                  <a:close/>
                </a:path>
              </a:pathLst>
            </a:custGeom>
            <a:solidFill>
              <a:srgbClr val="000090">
                <a:alpha val="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79">
              <a:extLst>
                <a:ext uri="{FF2B5EF4-FFF2-40B4-BE49-F238E27FC236}">
                  <a16:creationId xmlns:a16="http://schemas.microsoft.com/office/drawing/2014/main" id="{741268E3-ACB9-8B41-A295-5D821130EBE7}"/>
                </a:ext>
              </a:extLst>
            </p:cNvPr>
            <p:cNvSpPr/>
            <p:nvPr/>
          </p:nvSpPr>
          <p:spPr>
            <a:xfrm>
              <a:off x="1839419" y="1344900"/>
              <a:ext cx="244233" cy="256933"/>
            </a:xfrm>
            <a:custGeom>
              <a:avLst/>
              <a:gdLst>
                <a:gd name="connsiteX0" fmla="*/ 15887 w 244233"/>
                <a:gd name="connsiteY0" fmla="*/ 146443 h 256933"/>
                <a:gd name="connsiteX1" fmla="*/ 134759 w 244233"/>
                <a:gd name="connsiteY1" fmla="*/ 27571 h 256933"/>
                <a:gd name="connsiteX2" fmla="*/ 253631 w 244233"/>
                <a:gd name="connsiteY2" fmla="*/ 146443 h 256933"/>
                <a:gd name="connsiteX3" fmla="*/ 134759 w 244233"/>
                <a:gd name="connsiteY3" fmla="*/ 265315 h 256933"/>
                <a:gd name="connsiteX4" fmla="*/ 15887 w 244233"/>
                <a:gd name="connsiteY4" fmla="*/ 146443 h 25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233" h="256933">
                  <a:moveTo>
                    <a:pt x="15887" y="146443"/>
                  </a:moveTo>
                  <a:cubicBezTo>
                    <a:pt x="15887" y="80797"/>
                    <a:pt x="69113" y="27571"/>
                    <a:pt x="134759" y="27571"/>
                  </a:cubicBezTo>
                  <a:cubicBezTo>
                    <a:pt x="200406" y="27571"/>
                    <a:pt x="253631" y="80797"/>
                    <a:pt x="253631" y="146443"/>
                  </a:cubicBezTo>
                  <a:cubicBezTo>
                    <a:pt x="253631" y="212089"/>
                    <a:pt x="200406" y="265315"/>
                    <a:pt x="134759" y="265315"/>
                  </a:cubicBezTo>
                  <a:cubicBezTo>
                    <a:pt x="69113" y="265315"/>
                    <a:pt x="15887" y="212089"/>
                    <a:pt x="15887" y="146443"/>
                  </a:cubicBez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80">
              <a:extLst>
                <a:ext uri="{FF2B5EF4-FFF2-40B4-BE49-F238E27FC236}">
                  <a16:creationId xmlns:a16="http://schemas.microsoft.com/office/drawing/2014/main" id="{C1BB4A65-813B-404D-90AF-8F4BE8574667}"/>
                </a:ext>
              </a:extLst>
            </p:cNvPr>
            <p:cNvSpPr/>
            <p:nvPr/>
          </p:nvSpPr>
          <p:spPr>
            <a:xfrm>
              <a:off x="1839419" y="1344900"/>
              <a:ext cx="244233" cy="256933"/>
            </a:xfrm>
            <a:custGeom>
              <a:avLst/>
              <a:gdLst>
                <a:gd name="connsiteX0" fmla="*/ 15887 w 244233"/>
                <a:gd name="connsiteY0" fmla="*/ 146443 h 256933"/>
                <a:gd name="connsiteX1" fmla="*/ 134759 w 244233"/>
                <a:gd name="connsiteY1" fmla="*/ 27571 h 256933"/>
                <a:gd name="connsiteX2" fmla="*/ 253631 w 244233"/>
                <a:gd name="connsiteY2" fmla="*/ 146443 h 256933"/>
                <a:gd name="connsiteX3" fmla="*/ 134759 w 244233"/>
                <a:gd name="connsiteY3" fmla="*/ 265315 h 256933"/>
                <a:gd name="connsiteX4" fmla="*/ 15887 w 244233"/>
                <a:gd name="connsiteY4" fmla="*/ 146443 h 256933"/>
                <a:gd name="connsiteX5" fmla="*/ 15887 w 244233"/>
                <a:gd name="connsiteY5" fmla="*/ 146443 h 2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33" h="256933">
                  <a:moveTo>
                    <a:pt x="15887" y="146443"/>
                  </a:moveTo>
                  <a:cubicBezTo>
                    <a:pt x="15887" y="80797"/>
                    <a:pt x="69113" y="27571"/>
                    <a:pt x="134759" y="27571"/>
                  </a:cubicBezTo>
                  <a:cubicBezTo>
                    <a:pt x="200406" y="27571"/>
                    <a:pt x="253631" y="80797"/>
                    <a:pt x="253631" y="146443"/>
                  </a:cubicBezTo>
                  <a:cubicBezTo>
                    <a:pt x="253631" y="212089"/>
                    <a:pt x="200406" y="265315"/>
                    <a:pt x="134759" y="265315"/>
                  </a:cubicBezTo>
                  <a:cubicBezTo>
                    <a:pt x="69113" y="265315"/>
                    <a:pt x="15887" y="212089"/>
                    <a:pt x="15887" y="146443"/>
                  </a:cubicBezTo>
                  <a:lnTo>
                    <a:pt x="15887" y="146443"/>
                  </a:lnTo>
                  <a:close/>
                </a:path>
              </a:pathLst>
            </a:custGeom>
            <a:solidFill>
              <a:srgbClr val="00005A">
                <a:alpha val="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81">
              <a:extLst>
                <a:ext uri="{FF2B5EF4-FFF2-40B4-BE49-F238E27FC236}">
                  <a16:creationId xmlns:a16="http://schemas.microsoft.com/office/drawing/2014/main" id="{F8625075-0945-3142-9C5C-D2AD9BD141D9}"/>
                </a:ext>
              </a:extLst>
            </p:cNvPr>
            <p:cNvSpPr/>
            <p:nvPr/>
          </p:nvSpPr>
          <p:spPr>
            <a:xfrm>
              <a:off x="2118819" y="1675100"/>
              <a:ext cx="256933" cy="256933"/>
            </a:xfrm>
            <a:custGeom>
              <a:avLst/>
              <a:gdLst>
                <a:gd name="connsiteX0" fmla="*/ 27571 w 256933"/>
                <a:gd name="connsiteY0" fmla="*/ 142380 h 256933"/>
                <a:gd name="connsiteX1" fmla="*/ 147205 w 256933"/>
                <a:gd name="connsiteY1" fmla="*/ 23508 h 256933"/>
                <a:gd name="connsiteX2" fmla="*/ 266839 w 256933"/>
                <a:gd name="connsiteY2" fmla="*/ 142380 h 256933"/>
                <a:gd name="connsiteX3" fmla="*/ 147205 w 256933"/>
                <a:gd name="connsiteY3" fmla="*/ 261252 h 256933"/>
                <a:gd name="connsiteX4" fmla="*/ 27571 w 256933"/>
                <a:gd name="connsiteY4" fmla="*/ 142380 h 256933"/>
                <a:gd name="connsiteX5" fmla="*/ 27571 w 256933"/>
                <a:gd name="connsiteY5" fmla="*/ 142380 h 2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33" h="256933">
                  <a:moveTo>
                    <a:pt x="27571" y="142380"/>
                  </a:moveTo>
                  <a:cubicBezTo>
                    <a:pt x="27571" y="76734"/>
                    <a:pt x="81127" y="23508"/>
                    <a:pt x="147205" y="23508"/>
                  </a:cubicBezTo>
                  <a:cubicBezTo>
                    <a:pt x="213283" y="23508"/>
                    <a:pt x="266839" y="76734"/>
                    <a:pt x="266839" y="142380"/>
                  </a:cubicBezTo>
                  <a:cubicBezTo>
                    <a:pt x="266839" y="208026"/>
                    <a:pt x="213283" y="261252"/>
                    <a:pt x="147205" y="261252"/>
                  </a:cubicBezTo>
                  <a:cubicBezTo>
                    <a:pt x="81127" y="261252"/>
                    <a:pt x="27571" y="208026"/>
                    <a:pt x="27571" y="142380"/>
                  </a:cubicBezTo>
                  <a:lnTo>
                    <a:pt x="27571" y="142380"/>
                  </a:lnTo>
                  <a:close/>
                </a:path>
              </a:pathLst>
            </a:custGeom>
            <a:solidFill>
              <a:srgbClr val="0000D3">
                <a:alpha val="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82">
              <a:extLst>
                <a:ext uri="{FF2B5EF4-FFF2-40B4-BE49-F238E27FC236}">
                  <a16:creationId xmlns:a16="http://schemas.microsoft.com/office/drawing/2014/main" id="{62B5BBCA-58E9-D149-B8F6-850B295E5D71}"/>
                </a:ext>
              </a:extLst>
            </p:cNvPr>
            <p:cNvSpPr/>
            <p:nvPr/>
          </p:nvSpPr>
          <p:spPr>
            <a:xfrm>
              <a:off x="2410919" y="1459200"/>
              <a:ext cx="256933" cy="256933"/>
            </a:xfrm>
            <a:custGeom>
              <a:avLst/>
              <a:gdLst>
                <a:gd name="connsiteX0" fmla="*/ 28079 w 256933"/>
                <a:gd name="connsiteY0" fmla="*/ 146443 h 256933"/>
                <a:gd name="connsiteX1" fmla="*/ 146951 w 256933"/>
                <a:gd name="connsiteY1" fmla="*/ 27571 h 256933"/>
                <a:gd name="connsiteX2" fmla="*/ 265823 w 256933"/>
                <a:gd name="connsiteY2" fmla="*/ 146443 h 256933"/>
                <a:gd name="connsiteX3" fmla="*/ 146951 w 256933"/>
                <a:gd name="connsiteY3" fmla="*/ 265315 h 256933"/>
                <a:gd name="connsiteX4" fmla="*/ 28079 w 256933"/>
                <a:gd name="connsiteY4" fmla="*/ 146443 h 25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933" h="256933">
                  <a:moveTo>
                    <a:pt x="28079" y="146443"/>
                  </a:moveTo>
                  <a:cubicBezTo>
                    <a:pt x="28079" y="80797"/>
                    <a:pt x="81305" y="27571"/>
                    <a:pt x="146951" y="27571"/>
                  </a:cubicBezTo>
                  <a:cubicBezTo>
                    <a:pt x="212598" y="27571"/>
                    <a:pt x="265823" y="80797"/>
                    <a:pt x="265823" y="146443"/>
                  </a:cubicBezTo>
                  <a:cubicBezTo>
                    <a:pt x="265823" y="212089"/>
                    <a:pt x="212598" y="265315"/>
                    <a:pt x="146951" y="265315"/>
                  </a:cubicBezTo>
                  <a:cubicBezTo>
                    <a:pt x="81305" y="265315"/>
                    <a:pt x="28079" y="212089"/>
                    <a:pt x="28079" y="146443"/>
                  </a:cubicBez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83">
              <a:extLst>
                <a:ext uri="{FF2B5EF4-FFF2-40B4-BE49-F238E27FC236}">
                  <a16:creationId xmlns:a16="http://schemas.microsoft.com/office/drawing/2014/main" id="{B7F43EFD-0148-AB48-90DE-A373D7381DC0}"/>
                </a:ext>
              </a:extLst>
            </p:cNvPr>
            <p:cNvSpPr/>
            <p:nvPr/>
          </p:nvSpPr>
          <p:spPr>
            <a:xfrm>
              <a:off x="2410919" y="1459200"/>
              <a:ext cx="256933" cy="256933"/>
            </a:xfrm>
            <a:custGeom>
              <a:avLst/>
              <a:gdLst>
                <a:gd name="connsiteX0" fmla="*/ 28079 w 256933"/>
                <a:gd name="connsiteY0" fmla="*/ 146443 h 256933"/>
                <a:gd name="connsiteX1" fmla="*/ 146951 w 256933"/>
                <a:gd name="connsiteY1" fmla="*/ 27571 h 256933"/>
                <a:gd name="connsiteX2" fmla="*/ 265823 w 256933"/>
                <a:gd name="connsiteY2" fmla="*/ 146443 h 256933"/>
                <a:gd name="connsiteX3" fmla="*/ 146951 w 256933"/>
                <a:gd name="connsiteY3" fmla="*/ 265315 h 256933"/>
                <a:gd name="connsiteX4" fmla="*/ 28079 w 256933"/>
                <a:gd name="connsiteY4" fmla="*/ 146443 h 256933"/>
                <a:gd name="connsiteX5" fmla="*/ 28079 w 256933"/>
                <a:gd name="connsiteY5" fmla="*/ 146443 h 25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933" h="256933">
                  <a:moveTo>
                    <a:pt x="28079" y="146443"/>
                  </a:moveTo>
                  <a:cubicBezTo>
                    <a:pt x="28079" y="80797"/>
                    <a:pt x="81305" y="27571"/>
                    <a:pt x="146951" y="27571"/>
                  </a:cubicBezTo>
                  <a:cubicBezTo>
                    <a:pt x="212598" y="27571"/>
                    <a:pt x="265823" y="80797"/>
                    <a:pt x="265823" y="146443"/>
                  </a:cubicBezTo>
                  <a:cubicBezTo>
                    <a:pt x="265823" y="212089"/>
                    <a:pt x="212598" y="265315"/>
                    <a:pt x="146951" y="265315"/>
                  </a:cubicBezTo>
                  <a:cubicBezTo>
                    <a:pt x="81305" y="265315"/>
                    <a:pt x="28079" y="212089"/>
                    <a:pt x="28079" y="146443"/>
                  </a:cubicBezTo>
                  <a:lnTo>
                    <a:pt x="28079" y="146443"/>
                  </a:lnTo>
                  <a:close/>
                </a:path>
              </a:pathLst>
            </a:custGeom>
            <a:solidFill>
              <a:srgbClr val="0000FF">
                <a:alpha val="0"/>
              </a:srgbClr>
            </a:solidFill>
            <a:ln w="19811">
              <a:solidFill>
                <a:srgbClr val="7D7D7D">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8" name="矩形 97">
            <a:extLst>
              <a:ext uri="{FF2B5EF4-FFF2-40B4-BE49-F238E27FC236}">
                <a16:creationId xmlns:a16="http://schemas.microsoft.com/office/drawing/2014/main" id="{2E4BAABD-EA5C-5646-AFF7-6749677CC8F3}"/>
              </a:ext>
            </a:extLst>
          </p:cNvPr>
          <p:cNvSpPr/>
          <p:nvPr/>
        </p:nvSpPr>
        <p:spPr>
          <a:xfrm>
            <a:off x="1929229" y="2007514"/>
            <a:ext cx="2559419" cy="493382"/>
          </a:xfrm>
          <a:prstGeom prst="rect">
            <a:avLst/>
          </a:prstGeom>
        </p:spPr>
        <p:txBody>
          <a:bodyPr wrap="none">
            <a:spAutoFit/>
          </a:bodyPr>
          <a:lstStyle/>
          <a:p>
            <a:r>
              <a:rPr lang="en-GB" dirty="0"/>
              <a:t>Machine settings</a:t>
            </a:r>
          </a:p>
        </p:txBody>
      </p:sp>
      <p:sp>
        <p:nvSpPr>
          <p:cNvPr id="124" name="TextBox 101">
            <a:extLst>
              <a:ext uri="{FF2B5EF4-FFF2-40B4-BE49-F238E27FC236}">
                <a16:creationId xmlns:a16="http://schemas.microsoft.com/office/drawing/2014/main" id="{C3D9B4D4-86F9-9247-9FAF-A7A926D297BA}"/>
              </a:ext>
            </a:extLst>
          </p:cNvPr>
          <p:cNvSpPr txBox="1"/>
          <p:nvPr/>
        </p:nvSpPr>
        <p:spPr>
          <a:xfrm>
            <a:off x="1944912" y="4653170"/>
            <a:ext cx="4379626" cy="830997"/>
          </a:xfrm>
          <a:prstGeom prst="rect">
            <a:avLst/>
          </a:prstGeom>
          <a:noFill/>
        </p:spPr>
        <p:txBody>
          <a:bodyPr wrap="square" lIns="0" tIns="0" rIns="0" bIns="0" rtlCol="0">
            <a:spAutoFit/>
          </a:bodyPr>
          <a:lstStyle/>
          <a:p>
            <a:pPr marL="0" indent="98111">
              <a:lnSpc>
                <a:spcPct val="100000"/>
              </a:lnSpc>
            </a:pPr>
            <a:r>
              <a:rPr lang="en-US" altLang="zh-CN" sz="1800" b="1" dirty="0">
                <a:solidFill>
                  <a:srgbClr val="000000"/>
                </a:solidFill>
                <a:latin typeface="Arial"/>
                <a:ea typeface="Arial"/>
              </a:rPr>
              <a:t>Trial</a:t>
            </a:r>
            <a:r>
              <a:rPr lang="en-US" altLang="zh-CN" sz="1800" b="1" dirty="0">
                <a:solidFill>
                  <a:srgbClr val="000000"/>
                </a:solidFill>
                <a:latin typeface="Arial"/>
                <a:cs typeface="Arial"/>
              </a:rPr>
              <a:t> </a:t>
            </a:r>
            <a:r>
              <a:rPr lang="en-US" altLang="zh-CN" sz="1800" b="1" dirty="0">
                <a:solidFill>
                  <a:srgbClr val="000000"/>
                </a:solidFill>
                <a:latin typeface="Arial"/>
                <a:ea typeface="Arial"/>
              </a:rPr>
              <a:t>of</a:t>
            </a:r>
            <a:r>
              <a:rPr lang="en-US" altLang="zh-CN" sz="1800" b="1" dirty="0">
                <a:solidFill>
                  <a:srgbClr val="000000"/>
                </a:solidFill>
                <a:latin typeface="Arial"/>
                <a:cs typeface="Arial"/>
              </a:rPr>
              <a:t> machine </a:t>
            </a:r>
            <a:r>
              <a:rPr lang="en-US" altLang="zh-CN" sz="1800" b="1" dirty="0">
                <a:solidFill>
                  <a:srgbClr val="000000"/>
                </a:solidFill>
                <a:latin typeface="Arial"/>
                <a:ea typeface="Arial"/>
              </a:rPr>
              <a:t>settings</a:t>
            </a:r>
            <a:r>
              <a:rPr lang="en-US" altLang="zh-CN" sz="1800" b="1" dirty="0">
                <a:solidFill>
                  <a:srgbClr val="000000"/>
                </a:solidFill>
                <a:latin typeface="Arial"/>
                <a:cs typeface="Arial"/>
              </a:rPr>
              <a:t> </a:t>
            </a:r>
            <a:r>
              <a:rPr lang="en-US" altLang="zh-CN" sz="1800" b="1" dirty="0">
                <a:solidFill>
                  <a:srgbClr val="000000"/>
                </a:solidFill>
                <a:latin typeface="Arial"/>
                <a:ea typeface="Arial"/>
              </a:rPr>
              <a:t>based</a:t>
            </a:r>
            <a:r>
              <a:rPr lang="en-US" altLang="zh-CN" sz="1800" b="1" spc="-120" dirty="0">
                <a:solidFill>
                  <a:srgbClr val="000000"/>
                </a:solidFill>
                <a:latin typeface="Arial"/>
                <a:cs typeface="Arial"/>
              </a:rPr>
              <a:t> </a:t>
            </a:r>
            <a:r>
              <a:rPr lang="en-US" altLang="zh-CN" sz="1800" b="1" dirty="0">
                <a:solidFill>
                  <a:srgbClr val="000000"/>
                </a:solidFill>
                <a:latin typeface="Arial"/>
                <a:ea typeface="Arial"/>
              </a:rPr>
              <a:t>on:</a:t>
            </a:r>
          </a:p>
          <a:p>
            <a:pPr marL="0" indent="98153">
              <a:lnSpc>
                <a:spcPct val="100000"/>
              </a:lnSpc>
            </a:pPr>
            <a:r>
              <a:rPr lang="en-US" altLang="zh-CN" sz="1800" dirty="0">
                <a:solidFill>
                  <a:srgbClr val="00AB5A"/>
                </a:solidFill>
                <a:latin typeface="Wingdings"/>
                <a:ea typeface="Wingdings"/>
              </a:rPr>
              <a:t></a:t>
            </a:r>
            <a:r>
              <a:rPr lang="en-US" altLang="zh-CN" sz="1800" spc="-315" dirty="0">
                <a:solidFill>
                  <a:srgbClr val="00AB5A"/>
                </a:solidFill>
                <a:latin typeface="Wingdings"/>
                <a:cs typeface="Wingdings"/>
              </a:rPr>
              <a:t> </a:t>
            </a:r>
            <a:r>
              <a:rPr lang="en-US" altLang="zh-CN" sz="1800" dirty="0">
                <a:solidFill>
                  <a:srgbClr val="000000"/>
                </a:solidFill>
                <a:latin typeface="Arial"/>
                <a:ea typeface="Arial"/>
              </a:rPr>
              <a:t>Recommendations</a:t>
            </a:r>
            <a:r>
              <a:rPr lang="en-US" altLang="zh-CN" sz="1800" spc="-89" dirty="0">
                <a:solidFill>
                  <a:srgbClr val="000000"/>
                </a:solidFill>
                <a:latin typeface="Arial"/>
                <a:cs typeface="Arial"/>
              </a:rPr>
              <a:t> </a:t>
            </a:r>
            <a:r>
              <a:rPr lang="en-US" altLang="zh-CN" sz="1800" dirty="0">
                <a:solidFill>
                  <a:srgbClr val="000000"/>
                </a:solidFill>
                <a:latin typeface="Arial"/>
                <a:ea typeface="Arial"/>
              </a:rPr>
              <a:t>of</a:t>
            </a:r>
            <a:r>
              <a:rPr lang="en-US" altLang="zh-CN" sz="1800" spc="-89" dirty="0">
                <a:solidFill>
                  <a:srgbClr val="000000"/>
                </a:solidFill>
                <a:latin typeface="Arial"/>
                <a:cs typeface="Arial"/>
              </a:rPr>
              <a:t> </a:t>
            </a:r>
            <a:r>
              <a:rPr lang="en-US" altLang="zh-CN" sz="1800" dirty="0">
                <a:solidFill>
                  <a:srgbClr val="000000"/>
                </a:solidFill>
                <a:latin typeface="Arial"/>
                <a:ea typeface="Arial"/>
              </a:rPr>
              <a:t>material</a:t>
            </a:r>
            <a:r>
              <a:rPr lang="en-US" altLang="zh-CN" sz="1800" spc="-94" dirty="0">
                <a:solidFill>
                  <a:srgbClr val="000000"/>
                </a:solidFill>
                <a:latin typeface="Arial"/>
                <a:cs typeface="Arial"/>
              </a:rPr>
              <a:t> </a:t>
            </a:r>
            <a:r>
              <a:rPr lang="en-US" altLang="zh-CN" sz="1800" dirty="0">
                <a:solidFill>
                  <a:srgbClr val="000000"/>
                </a:solidFill>
                <a:latin typeface="Arial"/>
                <a:ea typeface="Arial"/>
              </a:rPr>
              <a:t>supplier</a:t>
            </a:r>
          </a:p>
          <a:p>
            <a:pPr marL="0" indent="98153">
              <a:lnSpc>
                <a:spcPct val="100000"/>
              </a:lnSpc>
            </a:pPr>
            <a:r>
              <a:rPr lang="en-US" altLang="zh-CN" sz="1800" dirty="0">
                <a:solidFill>
                  <a:srgbClr val="00AB5A"/>
                </a:solidFill>
                <a:latin typeface="Wingdings"/>
                <a:ea typeface="Wingdings"/>
              </a:rPr>
              <a:t></a:t>
            </a:r>
            <a:r>
              <a:rPr lang="en-US" altLang="zh-CN" sz="1800" spc="-215" dirty="0">
                <a:solidFill>
                  <a:srgbClr val="00AB5A"/>
                </a:solidFill>
                <a:latin typeface="Wingdings"/>
                <a:cs typeface="Wingdings"/>
              </a:rPr>
              <a:t> </a:t>
            </a:r>
            <a:r>
              <a:rPr lang="en-US" altLang="zh-CN" sz="1800" dirty="0">
                <a:solidFill>
                  <a:srgbClr val="000000"/>
                </a:solidFill>
                <a:latin typeface="Arial"/>
                <a:ea typeface="Arial"/>
              </a:rPr>
              <a:t>Experience,</a:t>
            </a:r>
            <a:r>
              <a:rPr lang="en-US" altLang="zh-CN" sz="1800" spc="-60" dirty="0">
                <a:solidFill>
                  <a:srgbClr val="000000"/>
                </a:solidFill>
                <a:latin typeface="Arial"/>
                <a:cs typeface="Arial"/>
              </a:rPr>
              <a:t> </a:t>
            </a:r>
            <a:r>
              <a:rPr lang="en-US" altLang="zh-CN" sz="1800" dirty="0">
                <a:solidFill>
                  <a:srgbClr val="000000"/>
                </a:solidFill>
                <a:latin typeface="Arial"/>
                <a:ea typeface="Arial"/>
              </a:rPr>
              <a:t>intuition of</a:t>
            </a:r>
            <a:r>
              <a:rPr lang="en-US" altLang="zh-CN" sz="1800" spc="-60" dirty="0">
                <a:solidFill>
                  <a:srgbClr val="000000"/>
                </a:solidFill>
                <a:latin typeface="Arial"/>
                <a:cs typeface="Arial"/>
              </a:rPr>
              <a:t> </a:t>
            </a:r>
            <a:r>
              <a:rPr lang="en-US" altLang="zh-CN" sz="1800" dirty="0">
                <a:solidFill>
                  <a:srgbClr val="000000"/>
                </a:solidFill>
                <a:latin typeface="Arial"/>
                <a:ea typeface="Arial"/>
              </a:rPr>
              <a:t>the</a:t>
            </a:r>
            <a:r>
              <a:rPr lang="en-US" altLang="zh-CN" sz="1800" spc="-65" dirty="0">
                <a:solidFill>
                  <a:srgbClr val="000000"/>
                </a:solidFill>
                <a:latin typeface="Arial"/>
                <a:cs typeface="Arial"/>
              </a:rPr>
              <a:t> </a:t>
            </a:r>
            <a:r>
              <a:rPr lang="en-US" altLang="zh-CN" sz="1800" dirty="0">
                <a:solidFill>
                  <a:srgbClr val="000000"/>
                </a:solidFill>
                <a:latin typeface="Arial"/>
                <a:ea typeface="Arial"/>
              </a:rPr>
              <a:t>operator</a:t>
            </a:r>
          </a:p>
        </p:txBody>
      </p:sp>
      <p:sp>
        <p:nvSpPr>
          <p:cNvPr id="8" name="文本框 7">
            <a:extLst>
              <a:ext uri="{FF2B5EF4-FFF2-40B4-BE49-F238E27FC236}">
                <a16:creationId xmlns:a16="http://schemas.microsoft.com/office/drawing/2014/main" id="{C03C1844-3806-C949-A9B8-BE59927605F2}"/>
              </a:ext>
            </a:extLst>
          </p:cNvPr>
          <p:cNvSpPr txBox="1"/>
          <p:nvPr/>
        </p:nvSpPr>
        <p:spPr bwMode="auto">
          <a:xfrm>
            <a:off x="3790853" y="1320234"/>
            <a:ext cx="2835068" cy="494419"/>
          </a:xfrm>
          <a:prstGeom prst="rect">
            <a:avLst/>
          </a:prstGeom>
          <a:noFill/>
          <a:ln>
            <a:noFill/>
          </a:ln>
        </p:spPr>
        <p:txBody>
          <a:bodyPr vert="horz" wrap="square" lIns="91440" tIns="45720" rIns="91440" bIns="45720" numCol="1" rtlCol="0" anchor="t" anchorCtr="0" compatLnSpc="1">
            <a:noAutofit/>
          </a:bodyPr>
          <a:lstStyle/>
          <a:p>
            <a:pPr>
              <a:buClr>
                <a:srgbClr val="00AC5B"/>
              </a:buClr>
            </a:pPr>
            <a:r>
              <a:rPr lang="en-GB" dirty="0">
                <a:solidFill>
                  <a:prstClr val="black"/>
                </a:solidFill>
                <a:latin typeface="Arial" panose="020B0604020202020204" pitchFamily="34" charset="0"/>
                <a:cs typeface="Arial" panose="020B0604020202020204" pitchFamily="34" charset="0"/>
              </a:rPr>
              <a:t>Quality feedback</a:t>
            </a:r>
          </a:p>
          <a:p>
            <a:pPr defTabSz="914400">
              <a:lnSpc>
                <a:spcPct val="100000"/>
              </a:lnSpc>
              <a:spcBef>
                <a:spcPts val="0"/>
              </a:spcBef>
              <a:buClr>
                <a:srgbClr val="00AC5B"/>
              </a:buClr>
            </a:pPr>
            <a:endParaRPr lang="en-GB" dirty="0">
              <a:solidFill>
                <a:prstClr val="black"/>
              </a:solidFill>
              <a:latin typeface="Arial" panose="020B0604020202020204" pitchFamily="34" charset="0"/>
              <a:cs typeface="Arial" panose="020B0604020202020204" pitchFamily="34" charset="0"/>
            </a:endParaRPr>
          </a:p>
        </p:txBody>
      </p:sp>
      <p:grpSp>
        <p:nvGrpSpPr>
          <p:cNvPr id="125" name="组合 124">
            <a:extLst>
              <a:ext uri="{FF2B5EF4-FFF2-40B4-BE49-F238E27FC236}">
                <a16:creationId xmlns:a16="http://schemas.microsoft.com/office/drawing/2014/main" id="{8FCB2855-950B-3447-97AF-8551D19BFCEB}"/>
              </a:ext>
            </a:extLst>
          </p:cNvPr>
          <p:cNvGrpSpPr/>
          <p:nvPr/>
        </p:nvGrpSpPr>
        <p:grpSpPr>
          <a:xfrm>
            <a:off x="3835210" y="1800529"/>
            <a:ext cx="1989924" cy="1665399"/>
            <a:chOff x="3793430" y="3111947"/>
            <a:chExt cx="2310111" cy="2279154"/>
          </a:xfrm>
        </p:grpSpPr>
        <p:sp>
          <p:nvSpPr>
            <p:cNvPr id="126" name="ïš1ïdé">
              <a:extLst>
                <a:ext uri="{FF2B5EF4-FFF2-40B4-BE49-F238E27FC236}">
                  <a16:creationId xmlns:a16="http://schemas.microsoft.com/office/drawing/2014/main" id="{DD64859F-2CD8-0542-9861-9427BFD12E88}"/>
                </a:ext>
              </a:extLst>
            </p:cNvPr>
            <p:cNvSpPr/>
            <p:nvPr/>
          </p:nvSpPr>
          <p:spPr bwMode="auto">
            <a:xfrm>
              <a:off x="4010124" y="4306342"/>
              <a:ext cx="1985070" cy="1084759"/>
            </a:xfrm>
            <a:custGeom>
              <a:avLst/>
              <a:gdLst>
                <a:gd name="T0" fmla="*/ 25 w 238"/>
                <a:gd name="T1" fmla="*/ 82 h 131"/>
                <a:gd name="T2" fmla="*/ 202 w 238"/>
                <a:gd name="T3" fmla="*/ 82 h 131"/>
                <a:gd name="T4" fmla="*/ 238 w 238"/>
                <a:gd name="T5" fmla="*/ 0 h 131"/>
                <a:gd name="T6" fmla="*/ 205 w 238"/>
                <a:gd name="T7" fmla="*/ 0 h 131"/>
                <a:gd name="T8" fmla="*/ 179 w 238"/>
                <a:gd name="T9" fmla="*/ 59 h 131"/>
                <a:gd name="T10" fmla="*/ 48 w 238"/>
                <a:gd name="T11" fmla="*/ 59 h 131"/>
                <a:gd name="T12" fmla="*/ 26 w 238"/>
                <a:gd name="T13" fmla="*/ 21 h 131"/>
                <a:gd name="T14" fmla="*/ 0 w 238"/>
                <a:gd name="T15" fmla="*/ 47 h 131"/>
                <a:gd name="T16" fmla="*/ 25 w 238"/>
                <a:gd name="T17" fmla="*/ 8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131">
                  <a:moveTo>
                    <a:pt x="25" y="82"/>
                  </a:moveTo>
                  <a:cubicBezTo>
                    <a:pt x="74" y="131"/>
                    <a:pt x="153" y="131"/>
                    <a:pt x="202" y="82"/>
                  </a:cubicBezTo>
                  <a:cubicBezTo>
                    <a:pt x="225" y="59"/>
                    <a:pt x="237" y="30"/>
                    <a:pt x="238" y="0"/>
                  </a:cubicBezTo>
                  <a:cubicBezTo>
                    <a:pt x="205" y="0"/>
                    <a:pt x="205" y="0"/>
                    <a:pt x="205" y="0"/>
                  </a:cubicBezTo>
                  <a:cubicBezTo>
                    <a:pt x="204" y="22"/>
                    <a:pt x="195" y="43"/>
                    <a:pt x="179" y="59"/>
                  </a:cubicBezTo>
                  <a:cubicBezTo>
                    <a:pt x="143" y="95"/>
                    <a:pt x="84" y="95"/>
                    <a:pt x="48" y="59"/>
                  </a:cubicBezTo>
                  <a:cubicBezTo>
                    <a:pt x="37" y="48"/>
                    <a:pt x="30" y="35"/>
                    <a:pt x="26" y="21"/>
                  </a:cubicBezTo>
                  <a:cubicBezTo>
                    <a:pt x="0" y="47"/>
                    <a:pt x="0" y="47"/>
                    <a:pt x="0" y="47"/>
                  </a:cubicBezTo>
                  <a:cubicBezTo>
                    <a:pt x="6" y="60"/>
                    <a:pt x="14" y="72"/>
                    <a:pt x="25" y="82"/>
                  </a:cubicBezTo>
                  <a:close/>
                </a:path>
              </a:pathLst>
            </a:custGeom>
            <a:solidFill>
              <a:srgbClr val="00B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ŝḻiďe">
              <a:extLst>
                <a:ext uri="{FF2B5EF4-FFF2-40B4-BE49-F238E27FC236}">
                  <a16:creationId xmlns:a16="http://schemas.microsoft.com/office/drawing/2014/main" id="{5D4EF491-FE90-3947-8D75-DDDB92BFEAA6}"/>
                </a:ext>
              </a:extLst>
            </p:cNvPr>
            <p:cNvSpPr/>
            <p:nvPr/>
          </p:nvSpPr>
          <p:spPr bwMode="auto">
            <a:xfrm>
              <a:off x="3918544" y="3111947"/>
              <a:ext cx="1959273" cy="1028006"/>
            </a:xfrm>
            <a:custGeom>
              <a:avLst/>
              <a:gdLst>
                <a:gd name="T0" fmla="*/ 59 w 235"/>
                <a:gd name="T1" fmla="*/ 72 h 124"/>
                <a:gd name="T2" fmla="*/ 190 w 235"/>
                <a:gd name="T3" fmla="*/ 72 h 124"/>
                <a:gd name="T4" fmla="*/ 210 w 235"/>
                <a:gd name="T5" fmla="*/ 104 h 124"/>
                <a:gd name="T6" fmla="*/ 235 w 235"/>
                <a:gd name="T7" fmla="*/ 79 h 124"/>
                <a:gd name="T8" fmla="*/ 213 w 235"/>
                <a:gd name="T9" fmla="*/ 49 h 124"/>
                <a:gd name="T10" fmla="*/ 36 w 235"/>
                <a:gd name="T11" fmla="*/ 49 h 124"/>
                <a:gd name="T12" fmla="*/ 0 w 235"/>
                <a:gd name="T13" fmla="*/ 124 h 124"/>
                <a:gd name="T14" fmla="*/ 33 w 235"/>
                <a:gd name="T15" fmla="*/ 124 h 124"/>
                <a:gd name="T16" fmla="*/ 59 w 235"/>
                <a:gd name="T17"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124">
                  <a:moveTo>
                    <a:pt x="59" y="72"/>
                  </a:moveTo>
                  <a:cubicBezTo>
                    <a:pt x="95" y="36"/>
                    <a:pt x="154" y="36"/>
                    <a:pt x="190" y="72"/>
                  </a:cubicBezTo>
                  <a:cubicBezTo>
                    <a:pt x="199" y="82"/>
                    <a:pt x="206" y="93"/>
                    <a:pt x="210" y="104"/>
                  </a:cubicBezTo>
                  <a:cubicBezTo>
                    <a:pt x="235" y="79"/>
                    <a:pt x="235" y="79"/>
                    <a:pt x="235" y="79"/>
                  </a:cubicBezTo>
                  <a:cubicBezTo>
                    <a:pt x="230" y="68"/>
                    <a:pt x="222" y="58"/>
                    <a:pt x="213" y="49"/>
                  </a:cubicBezTo>
                  <a:cubicBezTo>
                    <a:pt x="164" y="0"/>
                    <a:pt x="85" y="0"/>
                    <a:pt x="36" y="49"/>
                  </a:cubicBezTo>
                  <a:cubicBezTo>
                    <a:pt x="15" y="70"/>
                    <a:pt x="3" y="97"/>
                    <a:pt x="0" y="124"/>
                  </a:cubicBezTo>
                  <a:cubicBezTo>
                    <a:pt x="33" y="124"/>
                    <a:pt x="33" y="124"/>
                    <a:pt x="33" y="124"/>
                  </a:cubicBezTo>
                  <a:cubicBezTo>
                    <a:pt x="36" y="105"/>
                    <a:pt x="45" y="87"/>
                    <a:pt x="59" y="72"/>
                  </a:cubicBezTo>
                  <a:close/>
                </a:path>
              </a:pathLst>
            </a:custGeom>
            <a:solidFill>
              <a:srgbClr val="8AD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1iḓê">
              <a:extLst>
                <a:ext uri="{FF2B5EF4-FFF2-40B4-BE49-F238E27FC236}">
                  <a16:creationId xmlns:a16="http://schemas.microsoft.com/office/drawing/2014/main" id="{5BC9A04A-6CCF-9543-AD31-20B659BC4FFE}"/>
                </a:ext>
              </a:extLst>
            </p:cNvPr>
            <p:cNvSpPr/>
            <p:nvPr/>
          </p:nvSpPr>
          <p:spPr bwMode="auto">
            <a:xfrm>
              <a:off x="3793430" y="4231531"/>
              <a:ext cx="683617" cy="339229"/>
            </a:xfrm>
            <a:custGeom>
              <a:avLst/>
              <a:gdLst>
                <a:gd name="T0" fmla="*/ 336 w 530"/>
                <a:gd name="T1" fmla="*/ 192 h 263"/>
                <a:gd name="T2" fmla="*/ 530 w 530"/>
                <a:gd name="T3" fmla="*/ 0 h 263"/>
                <a:gd name="T4" fmla="*/ 0 w 530"/>
                <a:gd name="T5" fmla="*/ 0 h 263"/>
                <a:gd name="T6" fmla="*/ 265 w 530"/>
                <a:gd name="T7" fmla="*/ 263 h 263"/>
                <a:gd name="T8" fmla="*/ 336 w 530"/>
                <a:gd name="T9" fmla="*/ 192 h 263"/>
              </a:gdLst>
              <a:ahLst/>
              <a:cxnLst>
                <a:cxn ang="0">
                  <a:pos x="T0" y="T1"/>
                </a:cxn>
                <a:cxn ang="0">
                  <a:pos x="T2" y="T3"/>
                </a:cxn>
                <a:cxn ang="0">
                  <a:pos x="T4" y="T5"/>
                </a:cxn>
                <a:cxn ang="0">
                  <a:pos x="T6" y="T7"/>
                </a:cxn>
                <a:cxn ang="0">
                  <a:pos x="T8" y="T9"/>
                </a:cxn>
              </a:cxnLst>
              <a:rect l="0" t="0" r="r" b="b"/>
              <a:pathLst>
                <a:path w="530" h="263">
                  <a:moveTo>
                    <a:pt x="336" y="192"/>
                  </a:moveTo>
                  <a:lnTo>
                    <a:pt x="530" y="0"/>
                  </a:lnTo>
                  <a:lnTo>
                    <a:pt x="0" y="0"/>
                  </a:lnTo>
                  <a:lnTo>
                    <a:pt x="265" y="263"/>
                  </a:lnTo>
                  <a:lnTo>
                    <a:pt x="336" y="192"/>
                  </a:lnTo>
                  <a:close/>
                </a:path>
              </a:pathLst>
            </a:custGeom>
            <a:solidFill>
              <a:srgbClr val="00B8A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is1iḑé">
              <a:extLst>
                <a:ext uri="{FF2B5EF4-FFF2-40B4-BE49-F238E27FC236}">
                  <a16:creationId xmlns:a16="http://schemas.microsoft.com/office/drawing/2014/main" id="{2D883D46-FDA3-254E-A551-FAD45C05C8B3}"/>
                </a:ext>
              </a:extLst>
            </p:cNvPr>
            <p:cNvSpPr/>
            <p:nvPr/>
          </p:nvSpPr>
          <p:spPr bwMode="auto">
            <a:xfrm>
              <a:off x="3793430" y="4231531"/>
              <a:ext cx="341809" cy="679748"/>
            </a:xfrm>
            <a:custGeom>
              <a:avLst/>
              <a:gdLst>
                <a:gd name="T0" fmla="*/ 168 w 265"/>
                <a:gd name="T1" fmla="*/ 360 h 527"/>
                <a:gd name="T2" fmla="*/ 265 w 265"/>
                <a:gd name="T3" fmla="*/ 263 h 527"/>
                <a:gd name="T4" fmla="*/ 0 w 265"/>
                <a:gd name="T5" fmla="*/ 0 h 527"/>
                <a:gd name="T6" fmla="*/ 0 w 265"/>
                <a:gd name="T7" fmla="*/ 527 h 527"/>
                <a:gd name="T8" fmla="*/ 168 w 265"/>
                <a:gd name="T9" fmla="*/ 360 h 527"/>
              </a:gdLst>
              <a:ahLst/>
              <a:cxnLst>
                <a:cxn ang="0">
                  <a:pos x="T0" y="T1"/>
                </a:cxn>
                <a:cxn ang="0">
                  <a:pos x="T2" y="T3"/>
                </a:cxn>
                <a:cxn ang="0">
                  <a:pos x="T4" y="T5"/>
                </a:cxn>
                <a:cxn ang="0">
                  <a:pos x="T6" y="T7"/>
                </a:cxn>
                <a:cxn ang="0">
                  <a:pos x="T8" y="T9"/>
                </a:cxn>
              </a:cxnLst>
              <a:rect l="0" t="0" r="r" b="b"/>
              <a:pathLst>
                <a:path w="265" h="527">
                  <a:moveTo>
                    <a:pt x="168" y="360"/>
                  </a:moveTo>
                  <a:lnTo>
                    <a:pt x="265" y="263"/>
                  </a:lnTo>
                  <a:lnTo>
                    <a:pt x="0" y="0"/>
                  </a:lnTo>
                  <a:lnTo>
                    <a:pt x="0" y="527"/>
                  </a:lnTo>
                  <a:lnTo>
                    <a:pt x="168" y="360"/>
                  </a:lnTo>
                  <a:close/>
                </a:path>
              </a:pathLst>
            </a:custGeom>
            <a:solidFill>
              <a:srgbClr val="1997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iṩlîḑe">
              <a:extLst>
                <a:ext uri="{FF2B5EF4-FFF2-40B4-BE49-F238E27FC236}">
                  <a16:creationId xmlns:a16="http://schemas.microsoft.com/office/drawing/2014/main" id="{143DD112-8DCA-3C42-80AA-2FABE0372FA7}"/>
                </a:ext>
              </a:extLst>
            </p:cNvPr>
            <p:cNvSpPr/>
            <p:nvPr/>
          </p:nvSpPr>
          <p:spPr bwMode="auto">
            <a:xfrm>
              <a:off x="5769471" y="3542754"/>
              <a:ext cx="334070" cy="679748"/>
            </a:xfrm>
            <a:custGeom>
              <a:avLst/>
              <a:gdLst>
                <a:gd name="T0" fmla="*/ 259 w 259"/>
                <a:gd name="T1" fmla="*/ 0 h 527"/>
                <a:gd name="T2" fmla="*/ 84 w 259"/>
                <a:gd name="T3" fmla="*/ 174 h 527"/>
                <a:gd name="T4" fmla="*/ 0 w 259"/>
                <a:gd name="T5" fmla="*/ 264 h 527"/>
                <a:gd name="T6" fmla="*/ 259 w 259"/>
                <a:gd name="T7" fmla="*/ 527 h 527"/>
                <a:gd name="T8" fmla="*/ 259 w 259"/>
                <a:gd name="T9" fmla="*/ 0 h 527"/>
              </a:gdLst>
              <a:ahLst/>
              <a:cxnLst>
                <a:cxn ang="0">
                  <a:pos x="T0" y="T1"/>
                </a:cxn>
                <a:cxn ang="0">
                  <a:pos x="T2" y="T3"/>
                </a:cxn>
                <a:cxn ang="0">
                  <a:pos x="T4" y="T5"/>
                </a:cxn>
                <a:cxn ang="0">
                  <a:pos x="T6" y="T7"/>
                </a:cxn>
                <a:cxn ang="0">
                  <a:pos x="T8" y="T9"/>
                </a:cxn>
              </a:cxnLst>
              <a:rect l="0" t="0" r="r" b="b"/>
              <a:pathLst>
                <a:path w="259" h="527">
                  <a:moveTo>
                    <a:pt x="259" y="0"/>
                  </a:moveTo>
                  <a:lnTo>
                    <a:pt x="84" y="174"/>
                  </a:lnTo>
                  <a:lnTo>
                    <a:pt x="0" y="264"/>
                  </a:lnTo>
                  <a:lnTo>
                    <a:pt x="259" y="527"/>
                  </a:lnTo>
                  <a:lnTo>
                    <a:pt x="259" y="0"/>
                  </a:lnTo>
                  <a:close/>
                </a:path>
              </a:pathLst>
            </a:custGeom>
            <a:solidFill>
              <a:srgbClr val="8AD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ŝľîďe">
              <a:extLst>
                <a:ext uri="{FF2B5EF4-FFF2-40B4-BE49-F238E27FC236}">
                  <a16:creationId xmlns:a16="http://schemas.microsoft.com/office/drawing/2014/main" id="{E545A0D3-F497-6A4B-B06D-DEF79A3D6B26}"/>
                </a:ext>
              </a:extLst>
            </p:cNvPr>
            <p:cNvSpPr/>
            <p:nvPr/>
          </p:nvSpPr>
          <p:spPr bwMode="auto">
            <a:xfrm>
              <a:off x="5427662" y="3883273"/>
              <a:ext cx="675878" cy="339229"/>
            </a:xfrm>
            <a:custGeom>
              <a:avLst/>
              <a:gdLst>
                <a:gd name="T0" fmla="*/ 265 w 524"/>
                <a:gd name="T1" fmla="*/ 0 h 263"/>
                <a:gd name="T2" fmla="*/ 188 w 524"/>
                <a:gd name="T3" fmla="*/ 71 h 263"/>
                <a:gd name="T4" fmla="*/ 0 w 524"/>
                <a:gd name="T5" fmla="*/ 263 h 263"/>
                <a:gd name="T6" fmla="*/ 524 w 524"/>
                <a:gd name="T7" fmla="*/ 263 h 263"/>
                <a:gd name="T8" fmla="*/ 265 w 524"/>
                <a:gd name="T9" fmla="*/ 0 h 263"/>
              </a:gdLst>
              <a:ahLst/>
              <a:cxnLst>
                <a:cxn ang="0">
                  <a:pos x="T0" y="T1"/>
                </a:cxn>
                <a:cxn ang="0">
                  <a:pos x="T2" y="T3"/>
                </a:cxn>
                <a:cxn ang="0">
                  <a:pos x="T4" y="T5"/>
                </a:cxn>
                <a:cxn ang="0">
                  <a:pos x="T6" y="T7"/>
                </a:cxn>
                <a:cxn ang="0">
                  <a:pos x="T8" y="T9"/>
                </a:cxn>
              </a:cxnLst>
              <a:rect l="0" t="0" r="r" b="b"/>
              <a:pathLst>
                <a:path w="524" h="263">
                  <a:moveTo>
                    <a:pt x="265" y="0"/>
                  </a:moveTo>
                  <a:lnTo>
                    <a:pt x="188" y="71"/>
                  </a:lnTo>
                  <a:lnTo>
                    <a:pt x="0" y="263"/>
                  </a:lnTo>
                  <a:lnTo>
                    <a:pt x="524" y="263"/>
                  </a:lnTo>
                  <a:lnTo>
                    <a:pt x="265" y="0"/>
                  </a:lnTo>
                  <a:close/>
                </a:path>
              </a:pathLst>
            </a:custGeom>
            <a:solidFill>
              <a:srgbClr val="19979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3" name="组合 132">
            <a:extLst>
              <a:ext uri="{FF2B5EF4-FFF2-40B4-BE49-F238E27FC236}">
                <a16:creationId xmlns:a16="http://schemas.microsoft.com/office/drawing/2014/main" id="{8CF4658C-7C56-C346-93F5-8AF333D5A297}"/>
              </a:ext>
            </a:extLst>
          </p:cNvPr>
          <p:cNvGrpSpPr>
            <a:grpSpLocks noChangeAspect="1"/>
          </p:cNvGrpSpPr>
          <p:nvPr/>
        </p:nvGrpSpPr>
        <p:grpSpPr>
          <a:xfrm>
            <a:off x="7419695" y="1631869"/>
            <a:ext cx="1222917" cy="1200936"/>
            <a:chOff x="4152900" y="1517650"/>
            <a:chExt cx="3886201" cy="3816350"/>
          </a:xfrm>
        </p:grpSpPr>
        <p:sp>
          <p:nvSpPr>
            <p:cNvPr id="134" name="椭圆 133">
              <a:extLst>
                <a:ext uri="{FF2B5EF4-FFF2-40B4-BE49-F238E27FC236}">
                  <a16:creationId xmlns:a16="http://schemas.microsoft.com/office/drawing/2014/main" id="{32CD10E3-7C03-BE41-B934-94AC5460DFCC}"/>
                </a:ext>
              </a:extLst>
            </p:cNvPr>
            <p:cNvSpPr/>
            <p:nvPr/>
          </p:nvSpPr>
          <p:spPr bwMode="auto">
            <a:xfrm>
              <a:off x="4152900" y="2060575"/>
              <a:ext cx="3275013" cy="32734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椭圆 134">
              <a:extLst>
                <a:ext uri="{FF2B5EF4-FFF2-40B4-BE49-F238E27FC236}">
                  <a16:creationId xmlns:a16="http://schemas.microsoft.com/office/drawing/2014/main" id="{E77EDB2B-1EB8-8942-9E74-0D8EF8F230B0}"/>
                </a:ext>
              </a:extLst>
            </p:cNvPr>
            <p:cNvSpPr/>
            <p:nvPr/>
          </p:nvSpPr>
          <p:spPr bwMode="auto">
            <a:xfrm>
              <a:off x="4387850" y="2295525"/>
              <a:ext cx="2798763" cy="2803525"/>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椭圆 135">
              <a:extLst>
                <a:ext uri="{FF2B5EF4-FFF2-40B4-BE49-F238E27FC236}">
                  <a16:creationId xmlns:a16="http://schemas.microsoft.com/office/drawing/2014/main" id="{5BB5431E-62B1-E145-953E-F03576804212}"/>
                </a:ext>
              </a:extLst>
            </p:cNvPr>
            <p:cNvSpPr/>
            <p:nvPr/>
          </p:nvSpPr>
          <p:spPr bwMode="auto">
            <a:xfrm>
              <a:off x="4595813" y="2503488"/>
              <a:ext cx="2389188" cy="2387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椭圆 136">
              <a:extLst>
                <a:ext uri="{FF2B5EF4-FFF2-40B4-BE49-F238E27FC236}">
                  <a16:creationId xmlns:a16="http://schemas.microsoft.com/office/drawing/2014/main" id="{E4B9B9DF-FEDB-A649-A7DC-BB2132B5B57E}"/>
                </a:ext>
              </a:extLst>
            </p:cNvPr>
            <p:cNvSpPr/>
            <p:nvPr/>
          </p:nvSpPr>
          <p:spPr bwMode="auto">
            <a:xfrm>
              <a:off x="4903788" y="2811463"/>
              <a:ext cx="1773238" cy="1771650"/>
            </a:xfrm>
            <a:prstGeom prst="ellipse">
              <a:avLst/>
            </a:prstGeom>
            <a:solidFill>
              <a:srgbClr val="D3E3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椭圆 137">
              <a:extLst>
                <a:ext uri="{FF2B5EF4-FFF2-40B4-BE49-F238E27FC236}">
                  <a16:creationId xmlns:a16="http://schemas.microsoft.com/office/drawing/2014/main" id="{3F9A09F6-7F29-2545-B8A0-71C230164821}"/>
                </a:ext>
              </a:extLst>
            </p:cNvPr>
            <p:cNvSpPr/>
            <p:nvPr/>
          </p:nvSpPr>
          <p:spPr bwMode="auto">
            <a:xfrm>
              <a:off x="5092700" y="3000375"/>
              <a:ext cx="1395413" cy="13938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椭圆 138">
              <a:extLst>
                <a:ext uri="{FF2B5EF4-FFF2-40B4-BE49-F238E27FC236}">
                  <a16:creationId xmlns:a16="http://schemas.microsoft.com/office/drawing/2014/main" id="{4FEFD14E-A008-FE4D-ACC0-924BEBDBD307}"/>
                </a:ext>
              </a:extLst>
            </p:cNvPr>
            <p:cNvSpPr/>
            <p:nvPr/>
          </p:nvSpPr>
          <p:spPr bwMode="auto">
            <a:xfrm>
              <a:off x="5307013" y="3214688"/>
              <a:ext cx="966788" cy="965200"/>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椭圆 139">
              <a:extLst>
                <a:ext uri="{FF2B5EF4-FFF2-40B4-BE49-F238E27FC236}">
                  <a16:creationId xmlns:a16="http://schemas.microsoft.com/office/drawing/2014/main" id="{BEB19C16-C7E4-E641-A187-5D02DD83C51C}"/>
                </a:ext>
              </a:extLst>
            </p:cNvPr>
            <p:cNvSpPr/>
            <p:nvPr/>
          </p:nvSpPr>
          <p:spPr bwMode="auto">
            <a:xfrm>
              <a:off x="5475288" y="3381375"/>
              <a:ext cx="630238" cy="631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直接连接符 11">
              <a:extLst>
                <a:ext uri="{FF2B5EF4-FFF2-40B4-BE49-F238E27FC236}">
                  <a16:creationId xmlns:a16="http://schemas.microsoft.com/office/drawing/2014/main" id="{BA1B5A0C-EE63-A44A-AE14-1E0A68A766BB}"/>
                </a:ext>
              </a:extLst>
            </p:cNvPr>
            <p:cNvSpPr/>
            <p:nvPr/>
          </p:nvSpPr>
          <p:spPr bwMode="auto">
            <a:xfrm flipV="1">
              <a:off x="6032500" y="2308225"/>
              <a:ext cx="1214438" cy="1214438"/>
            </a:xfrm>
            <a:prstGeom prst="line">
              <a:avLst/>
            </a:prstGeom>
            <a:noFill/>
            <a:ln w="128588" cap="flat">
              <a:solidFill>
                <a:srgbClr val="0B3D9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42" name="任意多边形 12">
              <a:extLst>
                <a:ext uri="{FF2B5EF4-FFF2-40B4-BE49-F238E27FC236}">
                  <a16:creationId xmlns:a16="http://schemas.microsoft.com/office/drawing/2014/main" id="{B4C89FC4-C710-3947-BD56-A7228FC5AA69}"/>
                </a:ext>
              </a:extLst>
            </p:cNvPr>
            <p:cNvSpPr/>
            <p:nvPr/>
          </p:nvSpPr>
          <p:spPr bwMode="auto">
            <a:xfrm>
              <a:off x="7138988" y="1973263"/>
              <a:ext cx="900113" cy="530225"/>
            </a:xfrm>
            <a:custGeom>
              <a:avLst/>
              <a:gdLst>
                <a:gd name="T0" fmla="*/ 0 w 567"/>
                <a:gd name="T1" fmla="*/ 283 h 334"/>
                <a:gd name="T2" fmla="*/ 279 w 567"/>
                <a:gd name="T3" fmla="*/ 0 h 334"/>
                <a:gd name="T4" fmla="*/ 567 w 567"/>
                <a:gd name="T5" fmla="*/ 17 h 334"/>
                <a:gd name="T6" fmla="*/ 250 w 567"/>
                <a:gd name="T7" fmla="*/ 334 h 334"/>
                <a:gd name="T8" fmla="*/ 0 w 567"/>
                <a:gd name="T9" fmla="*/ 283 h 334"/>
              </a:gdLst>
              <a:ahLst/>
              <a:cxnLst>
                <a:cxn ang="0">
                  <a:pos x="T0" y="T1"/>
                </a:cxn>
                <a:cxn ang="0">
                  <a:pos x="T2" y="T3"/>
                </a:cxn>
                <a:cxn ang="0">
                  <a:pos x="T4" y="T5"/>
                </a:cxn>
                <a:cxn ang="0">
                  <a:pos x="T6" y="T7"/>
                </a:cxn>
                <a:cxn ang="0">
                  <a:pos x="T8" y="T9"/>
                </a:cxn>
              </a:cxnLst>
              <a:rect l="0" t="0" r="r" b="b"/>
              <a:pathLst>
                <a:path w="567" h="334">
                  <a:moveTo>
                    <a:pt x="0" y="283"/>
                  </a:moveTo>
                  <a:lnTo>
                    <a:pt x="279" y="0"/>
                  </a:lnTo>
                  <a:lnTo>
                    <a:pt x="567" y="17"/>
                  </a:lnTo>
                  <a:lnTo>
                    <a:pt x="250" y="334"/>
                  </a:lnTo>
                  <a:lnTo>
                    <a:pt x="0" y="283"/>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任意多边形 13">
              <a:extLst>
                <a:ext uri="{FF2B5EF4-FFF2-40B4-BE49-F238E27FC236}">
                  <a16:creationId xmlns:a16="http://schemas.microsoft.com/office/drawing/2014/main" id="{579EBB9A-8BCD-E14D-8D5D-183C3BFB22F2}"/>
                </a:ext>
              </a:extLst>
            </p:cNvPr>
            <p:cNvSpPr/>
            <p:nvPr/>
          </p:nvSpPr>
          <p:spPr bwMode="auto">
            <a:xfrm>
              <a:off x="7051675" y="1517650"/>
              <a:ext cx="530225" cy="904875"/>
            </a:xfrm>
            <a:custGeom>
              <a:avLst/>
              <a:gdLst>
                <a:gd name="T0" fmla="*/ 55 w 334"/>
                <a:gd name="T1" fmla="*/ 570 h 570"/>
                <a:gd name="T2" fmla="*/ 334 w 334"/>
                <a:gd name="T3" fmla="*/ 287 h 570"/>
                <a:gd name="T4" fmla="*/ 317 w 334"/>
                <a:gd name="T5" fmla="*/ 0 h 570"/>
                <a:gd name="T6" fmla="*/ 0 w 334"/>
                <a:gd name="T7" fmla="*/ 317 h 570"/>
                <a:gd name="T8" fmla="*/ 55 w 334"/>
                <a:gd name="T9" fmla="*/ 570 h 570"/>
              </a:gdLst>
              <a:ahLst/>
              <a:cxnLst>
                <a:cxn ang="0">
                  <a:pos x="T0" y="T1"/>
                </a:cxn>
                <a:cxn ang="0">
                  <a:pos x="T2" y="T3"/>
                </a:cxn>
                <a:cxn ang="0">
                  <a:pos x="T4" y="T5"/>
                </a:cxn>
                <a:cxn ang="0">
                  <a:pos x="T6" y="T7"/>
                </a:cxn>
                <a:cxn ang="0">
                  <a:pos x="T8" y="T9"/>
                </a:cxn>
              </a:cxnLst>
              <a:rect l="0" t="0" r="r" b="b"/>
              <a:pathLst>
                <a:path w="334" h="570">
                  <a:moveTo>
                    <a:pt x="55" y="570"/>
                  </a:moveTo>
                  <a:lnTo>
                    <a:pt x="334" y="287"/>
                  </a:lnTo>
                  <a:lnTo>
                    <a:pt x="317" y="0"/>
                  </a:lnTo>
                  <a:lnTo>
                    <a:pt x="0" y="317"/>
                  </a:lnTo>
                  <a:lnTo>
                    <a:pt x="55" y="570"/>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任意多边形 14">
              <a:extLst>
                <a:ext uri="{FF2B5EF4-FFF2-40B4-BE49-F238E27FC236}">
                  <a16:creationId xmlns:a16="http://schemas.microsoft.com/office/drawing/2014/main" id="{E9FD66C8-A4B8-304F-B817-C89649956A37}"/>
                </a:ext>
              </a:extLst>
            </p:cNvPr>
            <p:cNvSpPr/>
            <p:nvPr/>
          </p:nvSpPr>
          <p:spPr bwMode="auto">
            <a:xfrm>
              <a:off x="5789613" y="3268663"/>
              <a:ext cx="496888" cy="495300"/>
            </a:xfrm>
            <a:custGeom>
              <a:avLst/>
              <a:gdLst>
                <a:gd name="T0" fmla="*/ 0 w 313"/>
                <a:gd name="T1" fmla="*/ 312 h 312"/>
                <a:gd name="T2" fmla="*/ 313 w 313"/>
                <a:gd name="T3" fmla="*/ 202 h 312"/>
                <a:gd name="T4" fmla="*/ 110 w 313"/>
                <a:gd name="T5" fmla="*/ 0 h 312"/>
                <a:gd name="T6" fmla="*/ 0 w 313"/>
                <a:gd name="T7" fmla="*/ 312 h 312"/>
              </a:gdLst>
              <a:ahLst/>
              <a:cxnLst>
                <a:cxn ang="0">
                  <a:pos x="T0" y="T1"/>
                </a:cxn>
                <a:cxn ang="0">
                  <a:pos x="T2" y="T3"/>
                </a:cxn>
                <a:cxn ang="0">
                  <a:pos x="T4" y="T5"/>
                </a:cxn>
                <a:cxn ang="0">
                  <a:pos x="T6" y="T7"/>
                </a:cxn>
              </a:cxnLst>
              <a:rect l="0" t="0" r="r" b="b"/>
              <a:pathLst>
                <a:path w="313" h="312">
                  <a:moveTo>
                    <a:pt x="0" y="312"/>
                  </a:moveTo>
                  <a:lnTo>
                    <a:pt x="313" y="202"/>
                  </a:lnTo>
                  <a:lnTo>
                    <a:pt x="110" y="0"/>
                  </a:lnTo>
                  <a:lnTo>
                    <a:pt x="0" y="312"/>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任意多边形 15">
              <a:extLst>
                <a:ext uri="{FF2B5EF4-FFF2-40B4-BE49-F238E27FC236}">
                  <a16:creationId xmlns:a16="http://schemas.microsoft.com/office/drawing/2014/main" id="{2EAE5116-5FEA-7444-BEC4-068502A0BD16}"/>
                </a:ext>
              </a:extLst>
            </p:cNvPr>
            <p:cNvSpPr/>
            <p:nvPr/>
          </p:nvSpPr>
          <p:spPr bwMode="auto">
            <a:xfrm>
              <a:off x="5789613" y="3429000"/>
              <a:ext cx="496888" cy="334963"/>
            </a:xfrm>
            <a:custGeom>
              <a:avLst/>
              <a:gdLst>
                <a:gd name="T0" fmla="*/ 0 w 313"/>
                <a:gd name="T1" fmla="*/ 211 h 211"/>
                <a:gd name="T2" fmla="*/ 313 w 313"/>
                <a:gd name="T3" fmla="*/ 101 h 211"/>
                <a:gd name="T4" fmla="*/ 212 w 313"/>
                <a:gd name="T5" fmla="*/ 0 h 211"/>
                <a:gd name="T6" fmla="*/ 0 w 313"/>
                <a:gd name="T7" fmla="*/ 211 h 211"/>
              </a:gdLst>
              <a:ahLst/>
              <a:cxnLst>
                <a:cxn ang="0">
                  <a:pos x="T0" y="T1"/>
                </a:cxn>
                <a:cxn ang="0">
                  <a:pos x="T2" y="T3"/>
                </a:cxn>
                <a:cxn ang="0">
                  <a:pos x="T4" y="T5"/>
                </a:cxn>
                <a:cxn ang="0">
                  <a:pos x="T6" y="T7"/>
                </a:cxn>
              </a:cxnLst>
              <a:rect l="0" t="0" r="r" b="b"/>
              <a:pathLst>
                <a:path w="313" h="211">
                  <a:moveTo>
                    <a:pt x="0" y="211"/>
                  </a:moveTo>
                  <a:lnTo>
                    <a:pt x="313" y="101"/>
                  </a:lnTo>
                  <a:lnTo>
                    <a:pt x="212" y="0"/>
                  </a:lnTo>
                  <a:lnTo>
                    <a:pt x="0" y="211"/>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直接连接符 16">
              <a:extLst>
                <a:ext uri="{FF2B5EF4-FFF2-40B4-BE49-F238E27FC236}">
                  <a16:creationId xmlns:a16="http://schemas.microsoft.com/office/drawing/2014/main" id="{D69C860F-FBD9-5F4E-8868-F4851DA100C1}"/>
                </a:ext>
              </a:extLst>
            </p:cNvPr>
            <p:cNvSpPr/>
            <p:nvPr/>
          </p:nvSpPr>
          <p:spPr bwMode="auto">
            <a:xfrm>
              <a:off x="4668838" y="2308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直接连接符 17">
              <a:extLst>
                <a:ext uri="{FF2B5EF4-FFF2-40B4-BE49-F238E27FC236}">
                  <a16:creationId xmlns:a16="http://schemas.microsoft.com/office/drawing/2014/main" id="{846E9C0C-70A1-E544-A526-9BAC5D3963E7}"/>
                </a:ext>
              </a:extLst>
            </p:cNvPr>
            <p:cNvSpPr/>
            <p:nvPr/>
          </p:nvSpPr>
          <p:spPr bwMode="auto">
            <a:xfrm>
              <a:off x="4668838" y="2308225"/>
              <a:ext cx="0" cy="0"/>
            </a:xfrm>
            <a:prstGeom prst="line">
              <a:avLst/>
            </a:prstGeom>
            <a:noFill/>
            <a:ln w="2698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grpSp>
      <p:grpSp>
        <p:nvGrpSpPr>
          <p:cNvPr id="149" name="组合 1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E936A5E-3512-A54C-9E02-F136E5B60272}"/>
              </a:ext>
            </a:extLst>
          </p:cNvPr>
          <p:cNvGrpSpPr>
            <a:grpSpLocks noChangeAspect="1"/>
          </p:cNvGrpSpPr>
          <p:nvPr/>
        </p:nvGrpSpPr>
        <p:grpSpPr>
          <a:xfrm>
            <a:off x="2637167" y="2533487"/>
            <a:ext cx="677502" cy="760866"/>
            <a:chOff x="4157663" y="1254125"/>
            <a:chExt cx="3857625" cy="4332288"/>
          </a:xfrm>
        </p:grpSpPr>
        <p:sp>
          <p:nvSpPr>
            <p:cNvPr id="150" name="íS1îḓè">
              <a:extLst>
                <a:ext uri="{FF2B5EF4-FFF2-40B4-BE49-F238E27FC236}">
                  <a16:creationId xmlns:a16="http://schemas.microsoft.com/office/drawing/2014/main" id="{51DCB36A-4BCB-9D4E-8ECC-B17E04B6F388}"/>
                </a:ext>
              </a:extLst>
            </p:cNvPr>
            <p:cNvSpPr/>
            <p:nvPr/>
          </p:nvSpPr>
          <p:spPr bwMode="auto">
            <a:xfrm>
              <a:off x="5232400" y="1381125"/>
              <a:ext cx="1709738" cy="1630363"/>
            </a:xfrm>
            <a:custGeom>
              <a:avLst/>
              <a:gdLst>
                <a:gd name="T0" fmla="*/ 44 w 94"/>
                <a:gd name="T1" fmla="*/ 0 h 90"/>
                <a:gd name="T2" fmla="*/ 50 w 94"/>
                <a:gd name="T3" fmla="*/ 0 h 90"/>
                <a:gd name="T4" fmla="*/ 94 w 94"/>
                <a:gd name="T5" fmla="*/ 44 h 90"/>
                <a:gd name="T6" fmla="*/ 94 w 94"/>
                <a:gd name="T7" fmla="*/ 66 h 90"/>
                <a:gd name="T8" fmla="*/ 49 w 94"/>
                <a:gd name="T9" fmla="*/ 43 h 90"/>
                <a:gd name="T10" fmla="*/ 42 w 94"/>
                <a:gd name="T11" fmla="*/ 43 h 90"/>
                <a:gd name="T12" fmla="*/ 0 w 94"/>
                <a:gd name="T13" fmla="*/ 66 h 90"/>
                <a:gd name="T14" fmla="*/ 0 w 94"/>
                <a:gd name="T15" fmla="*/ 44 h 90"/>
                <a:gd name="T16" fmla="*/ 44 w 9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0">
                  <a:moveTo>
                    <a:pt x="44" y="0"/>
                  </a:moveTo>
                  <a:cubicBezTo>
                    <a:pt x="50" y="0"/>
                    <a:pt x="50" y="0"/>
                    <a:pt x="50" y="0"/>
                  </a:cubicBezTo>
                  <a:cubicBezTo>
                    <a:pt x="74" y="0"/>
                    <a:pt x="94" y="20"/>
                    <a:pt x="94" y="44"/>
                  </a:cubicBezTo>
                  <a:cubicBezTo>
                    <a:pt x="94" y="66"/>
                    <a:pt x="94" y="66"/>
                    <a:pt x="94" y="66"/>
                  </a:cubicBezTo>
                  <a:cubicBezTo>
                    <a:pt x="94" y="90"/>
                    <a:pt x="73" y="43"/>
                    <a:pt x="49" y="43"/>
                  </a:cubicBezTo>
                  <a:cubicBezTo>
                    <a:pt x="42" y="43"/>
                    <a:pt x="42" y="43"/>
                    <a:pt x="42" y="43"/>
                  </a:cubicBezTo>
                  <a:cubicBezTo>
                    <a:pt x="18" y="43"/>
                    <a:pt x="0" y="90"/>
                    <a:pt x="0" y="66"/>
                  </a:cubicBezTo>
                  <a:cubicBezTo>
                    <a:pt x="0" y="44"/>
                    <a:pt x="0" y="44"/>
                    <a:pt x="0" y="44"/>
                  </a:cubicBezTo>
                  <a:cubicBezTo>
                    <a:pt x="0" y="20"/>
                    <a:pt x="20" y="0"/>
                    <a:pt x="4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ïṥ1íḓé">
              <a:extLst>
                <a:ext uri="{FF2B5EF4-FFF2-40B4-BE49-F238E27FC236}">
                  <a16:creationId xmlns:a16="http://schemas.microsoft.com/office/drawing/2014/main" id="{D8D86C69-1419-7E4B-A465-0F9370AD122C}"/>
                </a:ext>
              </a:extLst>
            </p:cNvPr>
            <p:cNvSpPr/>
            <p:nvPr/>
          </p:nvSpPr>
          <p:spPr bwMode="auto">
            <a:xfrm>
              <a:off x="5649913" y="2432050"/>
              <a:ext cx="873125" cy="1431925"/>
            </a:xfrm>
            <a:prstGeom prst="rect">
              <a:avLst/>
            </a:prstGeom>
            <a:solidFill>
              <a:srgbClr val="F0C07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2" name="ïŝ1iḓê">
              <a:extLst>
                <a:ext uri="{FF2B5EF4-FFF2-40B4-BE49-F238E27FC236}">
                  <a16:creationId xmlns:a16="http://schemas.microsoft.com/office/drawing/2014/main" id="{AD51BE13-573D-4B48-A756-570CC2775879}"/>
                </a:ext>
              </a:extLst>
            </p:cNvPr>
            <p:cNvSpPr/>
            <p:nvPr/>
          </p:nvSpPr>
          <p:spPr bwMode="auto">
            <a:xfrm>
              <a:off x="6086475" y="2432050"/>
              <a:ext cx="436563" cy="1431925"/>
            </a:xfrm>
            <a:prstGeom prst="rect">
              <a:avLst/>
            </a:prstGeom>
            <a:solidFill>
              <a:srgbClr val="E3B26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3" name="îṡľíḋe">
              <a:extLst>
                <a:ext uri="{FF2B5EF4-FFF2-40B4-BE49-F238E27FC236}">
                  <a16:creationId xmlns:a16="http://schemas.microsoft.com/office/drawing/2014/main" id="{9EC6951E-2D6F-BC48-8B3D-89004EDBD085}"/>
                </a:ext>
              </a:extLst>
            </p:cNvPr>
            <p:cNvSpPr/>
            <p:nvPr/>
          </p:nvSpPr>
          <p:spPr bwMode="auto">
            <a:xfrm>
              <a:off x="5303838" y="1471613"/>
              <a:ext cx="1565275" cy="1812925"/>
            </a:xfrm>
            <a:custGeom>
              <a:avLst/>
              <a:gdLst>
                <a:gd name="T0" fmla="*/ 40 w 86"/>
                <a:gd name="T1" fmla="*/ 0 h 100"/>
                <a:gd name="T2" fmla="*/ 46 w 86"/>
                <a:gd name="T3" fmla="*/ 0 h 100"/>
                <a:gd name="T4" fmla="*/ 86 w 86"/>
                <a:gd name="T5" fmla="*/ 40 h 100"/>
                <a:gd name="T6" fmla="*/ 86 w 86"/>
                <a:gd name="T7" fmla="*/ 60 h 100"/>
                <a:gd name="T8" fmla="*/ 46 w 86"/>
                <a:gd name="T9" fmla="*/ 100 h 100"/>
                <a:gd name="T10" fmla="*/ 40 w 86"/>
                <a:gd name="T11" fmla="*/ 100 h 100"/>
                <a:gd name="T12" fmla="*/ 0 w 86"/>
                <a:gd name="T13" fmla="*/ 60 h 100"/>
                <a:gd name="T14" fmla="*/ 0 w 86"/>
                <a:gd name="T15" fmla="*/ 40 h 100"/>
                <a:gd name="T16" fmla="*/ 40 w 86"/>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00">
                  <a:moveTo>
                    <a:pt x="40" y="0"/>
                  </a:moveTo>
                  <a:cubicBezTo>
                    <a:pt x="46" y="0"/>
                    <a:pt x="46" y="0"/>
                    <a:pt x="46" y="0"/>
                  </a:cubicBezTo>
                  <a:cubicBezTo>
                    <a:pt x="68" y="0"/>
                    <a:pt x="86" y="18"/>
                    <a:pt x="86" y="40"/>
                  </a:cubicBezTo>
                  <a:cubicBezTo>
                    <a:pt x="86" y="60"/>
                    <a:pt x="86" y="60"/>
                    <a:pt x="86" y="60"/>
                  </a:cubicBezTo>
                  <a:cubicBezTo>
                    <a:pt x="86" y="82"/>
                    <a:pt x="68" y="100"/>
                    <a:pt x="46" y="100"/>
                  </a:cubicBezTo>
                  <a:cubicBezTo>
                    <a:pt x="40" y="100"/>
                    <a:pt x="40" y="100"/>
                    <a:pt x="40" y="100"/>
                  </a:cubicBezTo>
                  <a:cubicBezTo>
                    <a:pt x="18" y="100"/>
                    <a:pt x="0" y="82"/>
                    <a:pt x="0" y="60"/>
                  </a:cubicBezTo>
                  <a:cubicBezTo>
                    <a:pt x="0" y="40"/>
                    <a:pt x="0" y="40"/>
                    <a:pt x="0" y="40"/>
                  </a:cubicBezTo>
                  <a:cubicBezTo>
                    <a:pt x="0" y="18"/>
                    <a:pt x="18" y="0"/>
                    <a:pt x="40" y="0"/>
                  </a:cubicBezTo>
                  <a:close/>
                </a:path>
              </a:pathLst>
            </a:custGeom>
            <a:solidFill>
              <a:srgbClr val="FFDBA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ļïḑè">
              <a:extLst>
                <a:ext uri="{FF2B5EF4-FFF2-40B4-BE49-F238E27FC236}">
                  <a16:creationId xmlns:a16="http://schemas.microsoft.com/office/drawing/2014/main" id="{25564CC1-2EF7-CC47-8D7B-B5DE2A7BC1A2}"/>
                </a:ext>
              </a:extLst>
            </p:cNvPr>
            <p:cNvSpPr/>
            <p:nvPr/>
          </p:nvSpPr>
          <p:spPr bwMode="auto">
            <a:xfrm>
              <a:off x="6086475" y="1471613"/>
              <a:ext cx="782638" cy="1812925"/>
            </a:xfrm>
            <a:custGeom>
              <a:avLst/>
              <a:gdLst>
                <a:gd name="T0" fmla="*/ 0 w 43"/>
                <a:gd name="T1" fmla="*/ 0 h 100"/>
                <a:gd name="T2" fmla="*/ 3 w 43"/>
                <a:gd name="T3" fmla="*/ 0 h 100"/>
                <a:gd name="T4" fmla="*/ 43 w 43"/>
                <a:gd name="T5" fmla="*/ 40 h 100"/>
                <a:gd name="T6" fmla="*/ 43 w 43"/>
                <a:gd name="T7" fmla="*/ 60 h 100"/>
                <a:gd name="T8" fmla="*/ 3 w 43"/>
                <a:gd name="T9" fmla="*/ 100 h 100"/>
                <a:gd name="T10" fmla="*/ 0 w 43"/>
                <a:gd name="T11" fmla="*/ 100 h 100"/>
                <a:gd name="T12" fmla="*/ 0 w 4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43" h="100">
                  <a:moveTo>
                    <a:pt x="0" y="0"/>
                  </a:moveTo>
                  <a:cubicBezTo>
                    <a:pt x="3" y="0"/>
                    <a:pt x="3" y="0"/>
                    <a:pt x="3" y="0"/>
                  </a:cubicBezTo>
                  <a:cubicBezTo>
                    <a:pt x="25" y="0"/>
                    <a:pt x="43" y="18"/>
                    <a:pt x="43" y="40"/>
                  </a:cubicBezTo>
                  <a:cubicBezTo>
                    <a:pt x="43" y="60"/>
                    <a:pt x="43" y="60"/>
                    <a:pt x="43" y="60"/>
                  </a:cubicBezTo>
                  <a:cubicBezTo>
                    <a:pt x="43" y="82"/>
                    <a:pt x="25" y="100"/>
                    <a:pt x="3" y="100"/>
                  </a:cubicBezTo>
                  <a:cubicBezTo>
                    <a:pt x="0" y="100"/>
                    <a:pt x="0" y="100"/>
                    <a:pt x="0" y="100"/>
                  </a:cubicBezTo>
                  <a:lnTo>
                    <a:pt x="0" y="0"/>
                  </a:lnTo>
                  <a:close/>
                </a:path>
              </a:pathLst>
            </a:custGeom>
            <a:solidFill>
              <a:srgbClr val="F0C0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iṥľïḍè">
              <a:extLst>
                <a:ext uri="{FF2B5EF4-FFF2-40B4-BE49-F238E27FC236}">
                  <a16:creationId xmlns:a16="http://schemas.microsoft.com/office/drawing/2014/main" id="{0E3C013A-ADC6-FA41-BCA3-0AF48AA02E17}"/>
                </a:ext>
              </a:extLst>
            </p:cNvPr>
            <p:cNvSpPr/>
            <p:nvPr/>
          </p:nvSpPr>
          <p:spPr bwMode="auto">
            <a:xfrm>
              <a:off x="4540250" y="3355975"/>
              <a:ext cx="3092450" cy="2230438"/>
            </a:xfrm>
            <a:custGeom>
              <a:avLst/>
              <a:gdLst>
                <a:gd name="T0" fmla="*/ 5 w 170"/>
                <a:gd name="T1" fmla="*/ 4 h 123"/>
                <a:gd name="T2" fmla="*/ 56 w 170"/>
                <a:gd name="T3" fmla="*/ 0 h 123"/>
                <a:gd name="T4" fmla="*/ 81 w 170"/>
                <a:gd name="T5" fmla="*/ 13 h 123"/>
                <a:gd name="T6" fmla="*/ 89 w 170"/>
                <a:gd name="T7" fmla="*/ 13 h 123"/>
                <a:gd name="T8" fmla="*/ 116 w 170"/>
                <a:gd name="T9" fmla="*/ 0 h 123"/>
                <a:gd name="T10" fmla="*/ 161 w 170"/>
                <a:gd name="T11" fmla="*/ 4 h 123"/>
                <a:gd name="T12" fmla="*/ 167 w 170"/>
                <a:gd name="T13" fmla="*/ 5 h 123"/>
                <a:gd name="T14" fmla="*/ 166 w 170"/>
                <a:gd name="T15" fmla="*/ 20 h 123"/>
                <a:gd name="T16" fmla="*/ 154 w 170"/>
                <a:gd name="T17" fmla="*/ 123 h 123"/>
                <a:gd name="T18" fmla="*/ 18 w 170"/>
                <a:gd name="T19" fmla="*/ 123 h 123"/>
                <a:gd name="T20" fmla="*/ 6 w 170"/>
                <a:gd name="T21" fmla="*/ 20 h 123"/>
                <a:gd name="T22" fmla="*/ 5 w 170"/>
                <a:gd name="T23" fmla="*/ 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23">
                  <a:moveTo>
                    <a:pt x="5" y="4"/>
                  </a:moveTo>
                  <a:cubicBezTo>
                    <a:pt x="56" y="0"/>
                    <a:pt x="56" y="0"/>
                    <a:pt x="56" y="0"/>
                  </a:cubicBezTo>
                  <a:cubicBezTo>
                    <a:pt x="81" y="13"/>
                    <a:pt x="81" y="13"/>
                    <a:pt x="81" y="13"/>
                  </a:cubicBezTo>
                  <a:cubicBezTo>
                    <a:pt x="89" y="13"/>
                    <a:pt x="89" y="13"/>
                    <a:pt x="89" y="13"/>
                  </a:cubicBezTo>
                  <a:cubicBezTo>
                    <a:pt x="116" y="0"/>
                    <a:pt x="116" y="0"/>
                    <a:pt x="116" y="0"/>
                  </a:cubicBezTo>
                  <a:cubicBezTo>
                    <a:pt x="161" y="4"/>
                    <a:pt x="161" y="4"/>
                    <a:pt x="161" y="4"/>
                  </a:cubicBezTo>
                  <a:cubicBezTo>
                    <a:pt x="163" y="4"/>
                    <a:pt x="166" y="4"/>
                    <a:pt x="167" y="5"/>
                  </a:cubicBezTo>
                  <a:cubicBezTo>
                    <a:pt x="170" y="8"/>
                    <a:pt x="166" y="13"/>
                    <a:pt x="166" y="20"/>
                  </a:cubicBezTo>
                  <a:cubicBezTo>
                    <a:pt x="154" y="123"/>
                    <a:pt x="154" y="123"/>
                    <a:pt x="154" y="123"/>
                  </a:cubicBezTo>
                  <a:cubicBezTo>
                    <a:pt x="18" y="123"/>
                    <a:pt x="18" y="123"/>
                    <a:pt x="18" y="123"/>
                  </a:cubicBezTo>
                  <a:cubicBezTo>
                    <a:pt x="6" y="20"/>
                    <a:pt x="6" y="20"/>
                    <a:pt x="6" y="20"/>
                  </a:cubicBezTo>
                  <a:cubicBezTo>
                    <a:pt x="4" y="9"/>
                    <a:pt x="0" y="5"/>
                    <a:pt x="5" y="4"/>
                  </a:cubicBezTo>
                  <a:close/>
                </a:path>
              </a:pathLst>
            </a:custGeom>
            <a:solidFill>
              <a:srgbClr val="ED7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ṧlíḓè">
              <a:extLst>
                <a:ext uri="{FF2B5EF4-FFF2-40B4-BE49-F238E27FC236}">
                  <a16:creationId xmlns:a16="http://schemas.microsoft.com/office/drawing/2014/main" id="{5AFCE4CA-3E0A-AF4D-856E-65F2763BC2F3}"/>
                </a:ext>
              </a:extLst>
            </p:cNvPr>
            <p:cNvSpPr/>
            <p:nvPr/>
          </p:nvSpPr>
          <p:spPr bwMode="auto">
            <a:xfrm>
              <a:off x="4157663" y="3429000"/>
              <a:ext cx="801688" cy="2157413"/>
            </a:xfrm>
            <a:custGeom>
              <a:avLst/>
              <a:gdLst>
                <a:gd name="T0" fmla="*/ 44 w 44"/>
                <a:gd name="T1" fmla="*/ 68 h 119"/>
                <a:gd name="T2" fmla="*/ 42 w 44"/>
                <a:gd name="T3" fmla="*/ 119 h 119"/>
                <a:gd name="T4" fmla="*/ 0 w 44"/>
                <a:gd name="T5" fmla="*/ 119 h 119"/>
                <a:gd name="T6" fmla="*/ 16 w 44"/>
                <a:gd name="T7" fmla="*/ 17 h 119"/>
                <a:gd name="T8" fmla="*/ 25 w 44"/>
                <a:gd name="T9" fmla="*/ 0 h 119"/>
                <a:gd name="T10" fmla="*/ 44 w 44"/>
                <a:gd name="T11" fmla="*/ 68 h 119"/>
              </a:gdLst>
              <a:ahLst/>
              <a:cxnLst>
                <a:cxn ang="0">
                  <a:pos x="T0" y="T1"/>
                </a:cxn>
                <a:cxn ang="0">
                  <a:pos x="T2" y="T3"/>
                </a:cxn>
                <a:cxn ang="0">
                  <a:pos x="T4" y="T5"/>
                </a:cxn>
                <a:cxn ang="0">
                  <a:pos x="T6" y="T7"/>
                </a:cxn>
                <a:cxn ang="0">
                  <a:pos x="T8" y="T9"/>
                </a:cxn>
                <a:cxn ang="0">
                  <a:pos x="T10" y="T11"/>
                </a:cxn>
              </a:cxnLst>
              <a:rect l="0" t="0" r="r" b="b"/>
              <a:pathLst>
                <a:path w="44" h="119">
                  <a:moveTo>
                    <a:pt x="44" y="68"/>
                  </a:moveTo>
                  <a:cubicBezTo>
                    <a:pt x="42" y="119"/>
                    <a:pt x="42" y="119"/>
                    <a:pt x="42" y="119"/>
                  </a:cubicBezTo>
                  <a:cubicBezTo>
                    <a:pt x="0" y="119"/>
                    <a:pt x="0" y="119"/>
                    <a:pt x="0" y="119"/>
                  </a:cubicBezTo>
                  <a:cubicBezTo>
                    <a:pt x="16" y="17"/>
                    <a:pt x="16" y="17"/>
                    <a:pt x="16" y="17"/>
                  </a:cubicBezTo>
                  <a:cubicBezTo>
                    <a:pt x="17" y="10"/>
                    <a:pt x="19" y="3"/>
                    <a:pt x="25" y="0"/>
                  </a:cubicBezTo>
                  <a:lnTo>
                    <a:pt x="44" y="68"/>
                  </a:lnTo>
                  <a:close/>
                </a:path>
              </a:pathLst>
            </a:custGeom>
            <a:solidFill>
              <a:srgbClr val="ED7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ïṣ1ïḍê">
              <a:extLst>
                <a:ext uri="{FF2B5EF4-FFF2-40B4-BE49-F238E27FC236}">
                  <a16:creationId xmlns:a16="http://schemas.microsoft.com/office/drawing/2014/main" id="{800413B7-771F-D744-9507-72E3B51A83EE}"/>
                </a:ext>
              </a:extLst>
            </p:cNvPr>
            <p:cNvSpPr/>
            <p:nvPr/>
          </p:nvSpPr>
          <p:spPr bwMode="auto">
            <a:xfrm>
              <a:off x="7215188" y="3446463"/>
              <a:ext cx="800100" cy="2139950"/>
            </a:xfrm>
            <a:custGeom>
              <a:avLst/>
              <a:gdLst>
                <a:gd name="T0" fmla="*/ 0 w 44"/>
                <a:gd name="T1" fmla="*/ 67 h 118"/>
                <a:gd name="T2" fmla="*/ 2 w 44"/>
                <a:gd name="T3" fmla="*/ 118 h 118"/>
                <a:gd name="T4" fmla="*/ 44 w 44"/>
                <a:gd name="T5" fmla="*/ 118 h 118"/>
                <a:gd name="T6" fmla="*/ 28 w 44"/>
                <a:gd name="T7" fmla="*/ 16 h 118"/>
                <a:gd name="T8" fmla="*/ 19 w 44"/>
                <a:gd name="T9" fmla="*/ 0 h 118"/>
                <a:gd name="T10" fmla="*/ 0 w 44"/>
                <a:gd name="T11" fmla="*/ 67 h 118"/>
              </a:gdLst>
              <a:ahLst/>
              <a:cxnLst>
                <a:cxn ang="0">
                  <a:pos x="T0" y="T1"/>
                </a:cxn>
                <a:cxn ang="0">
                  <a:pos x="T2" y="T3"/>
                </a:cxn>
                <a:cxn ang="0">
                  <a:pos x="T4" y="T5"/>
                </a:cxn>
                <a:cxn ang="0">
                  <a:pos x="T6" y="T7"/>
                </a:cxn>
                <a:cxn ang="0">
                  <a:pos x="T8" y="T9"/>
                </a:cxn>
                <a:cxn ang="0">
                  <a:pos x="T10" y="T11"/>
                </a:cxn>
              </a:cxnLst>
              <a:rect l="0" t="0" r="r" b="b"/>
              <a:pathLst>
                <a:path w="44" h="118">
                  <a:moveTo>
                    <a:pt x="0" y="67"/>
                  </a:moveTo>
                  <a:cubicBezTo>
                    <a:pt x="2" y="118"/>
                    <a:pt x="2" y="118"/>
                    <a:pt x="2" y="118"/>
                  </a:cubicBezTo>
                  <a:cubicBezTo>
                    <a:pt x="44" y="118"/>
                    <a:pt x="44" y="118"/>
                    <a:pt x="44" y="118"/>
                  </a:cubicBezTo>
                  <a:cubicBezTo>
                    <a:pt x="28" y="16"/>
                    <a:pt x="28" y="16"/>
                    <a:pt x="28" y="16"/>
                  </a:cubicBezTo>
                  <a:cubicBezTo>
                    <a:pt x="27" y="9"/>
                    <a:pt x="23" y="0"/>
                    <a:pt x="19" y="0"/>
                  </a:cubicBezTo>
                  <a:lnTo>
                    <a:pt x="0" y="67"/>
                  </a:lnTo>
                  <a:close/>
                </a:path>
              </a:pathLst>
            </a:custGeom>
            <a:solidFill>
              <a:srgbClr val="F03E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şḷíďè">
              <a:extLst>
                <a:ext uri="{FF2B5EF4-FFF2-40B4-BE49-F238E27FC236}">
                  <a16:creationId xmlns:a16="http://schemas.microsoft.com/office/drawing/2014/main" id="{B7F34026-7E37-7640-BEB5-9C5A74D9D940}"/>
                </a:ext>
              </a:extLst>
            </p:cNvPr>
            <p:cNvSpPr/>
            <p:nvPr/>
          </p:nvSpPr>
          <p:spPr bwMode="auto">
            <a:xfrm>
              <a:off x="6086475" y="3355975"/>
              <a:ext cx="1546225" cy="2230438"/>
            </a:xfrm>
            <a:custGeom>
              <a:avLst/>
              <a:gdLst>
                <a:gd name="T0" fmla="*/ 0 w 85"/>
                <a:gd name="T1" fmla="*/ 13 h 123"/>
                <a:gd name="T2" fmla="*/ 4 w 85"/>
                <a:gd name="T3" fmla="*/ 13 h 123"/>
                <a:gd name="T4" fmla="*/ 31 w 85"/>
                <a:gd name="T5" fmla="*/ 0 h 123"/>
                <a:gd name="T6" fmla="*/ 76 w 85"/>
                <a:gd name="T7" fmla="*/ 4 h 123"/>
                <a:gd name="T8" fmla="*/ 82 w 85"/>
                <a:gd name="T9" fmla="*/ 5 h 123"/>
                <a:gd name="T10" fmla="*/ 81 w 85"/>
                <a:gd name="T11" fmla="*/ 20 h 123"/>
                <a:gd name="T12" fmla="*/ 69 w 85"/>
                <a:gd name="T13" fmla="*/ 123 h 123"/>
                <a:gd name="T14" fmla="*/ 0 w 85"/>
                <a:gd name="T15" fmla="*/ 123 h 123"/>
                <a:gd name="T16" fmla="*/ 0 w 85"/>
                <a:gd name="T17" fmla="*/ 1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23">
                  <a:moveTo>
                    <a:pt x="0" y="13"/>
                  </a:moveTo>
                  <a:cubicBezTo>
                    <a:pt x="4" y="13"/>
                    <a:pt x="4" y="13"/>
                    <a:pt x="4" y="13"/>
                  </a:cubicBezTo>
                  <a:cubicBezTo>
                    <a:pt x="31" y="0"/>
                    <a:pt x="31" y="0"/>
                    <a:pt x="31" y="0"/>
                  </a:cubicBezTo>
                  <a:cubicBezTo>
                    <a:pt x="76" y="4"/>
                    <a:pt x="76" y="4"/>
                    <a:pt x="76" y="4"/>
                  </a:cubicBezTo>
                  <a:cubicBezTo>
                    <a:pt x="78" y="4"/>
                    <a:pt x="81" y="4"/>
                    <a:pt x="82" y="5"/>
                  </a:cubicBezTo>
                  <a:cubicBezTo>
                    <a:pt x="85" y="8"/>
                    <a:pt x="81" y="13"/>
                    <a:pt x="81" y="20"/>
                  </a:cubicBezTo>
                  <a:cubicBezTo>
                    <a:pt x="69" y="123"/>
                    <a:pt x="69" y="123"/>
                    <a:pt x="69" y="123"/>
                  </a:cubicBezTo>
                  <a:cubicBezTo>
                    <a:pt x="0" y="123"/>
                    <a:pt x="0" y="123"/>
                    <a:pt x="0" y="123"/>
                  </a:cubicBezTo>
                  <a:lnTo>
                    <a:pt x="0" y="13"/>
                  </a:lnTo>
                  <a:close/>
                </a:path>
              </a:pathLst>
            </a:custGeom>
            <a:solidFill>
              <a:srgbClr val="DB5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işḷïḍè">
              <a:extLst>
                <a:ext uri="{FF2B5EF4-FFF2-40B4-BE49-F238E27FC236}">
                  <a16:creationId xmlns:a16="http://schemas.microsoft.com/office/drawing/2014/main" id="{DE0D15AA-BF62-144E-8123-97419C1F18F0}"/>
                </a:ext>
              </a:extLst>
            </p:cNvPr>
            <p:cNvSpPr/>
            <p:nvPr/>
          </p:nvSpPr>
          <p:spPr bwMode="auto">
            <a:xfrm>
              <a:off x="7215188" y="3446463"/>
              <a:ext cx="800100" cy="2139950"/>
            </a:xfrm>
            <a:custGeom>
              <a:avLst/>
              <a:gdLst>
                <a:gd name="T0" fmla="*/ 0 w 44"/>
                <a:gd name="T1" fmla="*/ 67 h 118"/>
                <a:gd name="T2" fmla="*/ 2 w 44"/>
                <a:gd name="T3" fmla="*/ 118 h 118"/>
                <a:gd name="T4" fmla="*/ 44 w 44"/>
                <a:gd name="T5" fmla="*/ 118 h 118"/>
                <a:gd name="T6" fmla="*/ 28 w 44"/>
                <a:gd name="T7" fmla="*/ 16 h 118"/>
                <a:gd name="T8" fmla="*/ 19 w 44"/>
                <a:gd name="T9" fmla="*/ 0 h 118"/>
                <a:gd name="T10" fmla="*/ 0 w 44"/>
                <a:gd name="T11" fmla="*/ 67 h 118"/>
              </a:gdLst>
              <a:ahLst/>
              <a:cxnLst>
                <a:cxn ang="0">
                  <a:pos x="T0" y="T1"/>
                </a:cxn>
                <a:cxn ang="0">
                  <a:pos x="T2" y="T3"/>
                </a:cxn>
                <a:cxn ang="0">
                  <a:pos x="T4" y="T5"/>
                </a:cxn>
                <a:cxn ang="0">
                  <a:pos x="T6" y="T7"/>
                </a:cxn>
                <a:cxn ang="0">
                  <a:pos x="T8" y="T9"/>
                </a:cxn>
                <a:cxn ang="0">
                  <a:pos x="T10" y="T11"/>
                </a:cxn>
              </a:cxnLst>
              <a:rect l="0" t="0" r="r" b="b"/>
              <a:pathLst>
                <a:path w="44" h="118">
                  <a:moveTo>
                    <a:pt x="0" y="67"/>
                  </a:moveTo>
                  <a:cubicBezTo>
                    <a:pt x="2" y="118"/>
                    <a:pt x="2" y="118"/>
                    <a:pt x="2" y="118"/>
                  </a:cubicBezTo>
                  <a:cubicBezTo>
                    <a:pt x="44" y="118"/>
                    <a:pt x="44" y="118"/>
                    <a:pt x="44" y="118"/>
                  </a:cubicBezTo>
                  <a:cubicBezTo>
                    <a:pt x="28" y="16"/>
                    <a:pt x="28" y="16"/>
                    <a:pt x="28" y="16"/>
                  </a:cubicBezTo>
                  <a:cubicBezTo>
                    <a:pt x="27" y="9"/>
                    <a:pt x="23" y="0"/>
                    <a:pt x="19" y="0"/>
                  </a:cubicBezTo>
                  <a:lnTo>
                    <a:pt x="0" y="67"/>
                  </a:lnTo>
                  <a:close/>
                </a:path>
              </a:pathLst>
            </a:custGeom>
            <a:solidFill>
              <a:srgbClr val="DB5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šḻîḋe">
              <a:extLst>
                <a:ext uri="{FF2B5EF4-FFF2-40B4-BE49-F238E27FC236}">
                  <a16:creationId xmlns:a16="http://schemas.microsoft.com/office/drawing/2014/main" id="{494AA4FA-7A88-8640-81E7-2B527B0D5B34}"/>
                </a:ext>
              </a:extLst>
            </p:cNvPr>
            <p:cNvSpPr/>
            <p:nvPr/>
          </p:nvSpPr>
          <p:spPr bwMode="auto">
            <a:xfrm>
              <a:off x="5159375" y="1381125"/>
              <a:ext cx="1782763" cy="1195388"/>
            </a:xfrm>
            <a:custGeom>
              <a:avLst/>
              <a:gdLst>
                <a:gd name="T0" fmla="*/ 48 w 98"/>
                <a:gd name="T1" fmla="*/ 0 h 66"/>
                <a:gd name="T2" fmla="*/ 54 w 98"/>
                <a:gd name="T3" fmla="*/ 0 h 66"/>
                <a:gd name="T4" fmla="*/ 98 w 98"/>
                <a:gd name="T5" fmla="*/ 44 h 66"/>
                <a:gd name="T6" fmla="*/ 98 w 98"/>
                <a:gd name="T7" fmla="*/ 66 h 66"/>
                <a:gd name="T8" fmla="*/ 78 w 98"/>
                <a:gd name="T9" fmla="*/ 21 h 66"/>
                <a:gd name="T10" fmla="*/ 24 w 98"/>
                <a:gd name="T11" fmla="*/ 23 h 66"/>
                <a:gd name="T12" fmla="*/ 4 w 98"/>
                <a:gd name="T13" fmla="*/ 66 h 66"/>
                <a:gd name="T14" fmla="*/ 4 w 98"/>
                <a:gd name="T15" fmla="*/ 44 h 66"/>
                <a:gd name="T16" fmla="*/ 48 w 98"/>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66">
                  <a:moveTo>
                    <a:pt x="48" y="0"/>
                  </a:moveTo>
                  <a:cubicBezTo>
                    <a:pt x="54" y="0"/>
                    <a:pt x="54" y="0"/>
                    <a:pt x="54" y="0"/>
                  </a:cubicBezTo>
                  <a:cubicBezTo>
                    <a:pt x="78" y="0"/>
                    <a:pt x="98" y="20"/>
                    <a:pt x="98" y="44"/>
                  </a:cubicBezTo>
                  <a:cubicBezTo>
                    <a:pt x="98" y="66"/>
                    <a:pt x="98" y="66"/>
                    <a:pt x="98" y="66"/>
                  </a:cubicBezTo>
                  <a:cubicBezTo>
                    <a:pt x="89" y="55"/>
                    <a:pt x="95" y="26"/>
                    <a:pt x="78" y="21"/>
                  </a:cubicBezTo>
                  <a:cubicBezTo>
                    <a:pt x="64" y="35"/>
                    <a:pt x="42" y="40"/>
                    <a:pt x="24" y="23"/>
                  </a:cubicBezTo>
                  <a:cubicBezTo>
                    <a:pt x="0" y="35"/>
                    <a:pt x="18" y="46"/>
                    <a:pt x="4" y="66"/>
                  </a:cubicBezTo>
                  <a:cubicBezTo>
                    <a:pt x="4" y="44"/>
                    <a:pt x="4" y="44"/>
                    <a:pt x="4" y="44"/>
                  </a:cubicBezTo>
                  <a:cubicBezTo>
                    <a:pt x="4" y="20"/>
                    <a:pt x="24" y="0"/>
                    <a:pt x="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işlîḋê">
              <a:extLst>
                <a:ext uri="{FF2B5EF4-FFF2-40B4-BE49-F238E27FC236}">
                  <a16:creationId xmlns:a16="http://schemas.microsoft.com/office/drawing/2014/main" id="{975EE53E-4A45-AF44-8DE7-CCA24360573F}"/>
                </a:ext>
              </a:extLst>
            </p:cNvPr>
            <p:cNvSpPr/>
            <p:nvPr/>
          </p:nvSpPr>
          <p:spPr bwMode="auto">
            <a:xfrm>
              <a:off x="7142163" y="4660900"/>
              <a:ext cx="144463" cy="925513"/>
            </a:xfrm>
            <a:custGeom>
              <a:avLst/>
              <a:gdLst>
                <a:gd name="T0" fmla="*/ 57 w 91"/>
                <a:gd name="T1" fmla="*/ 0 h 583"/>
                <a:gd name="T2" fmla="*/ 91 w 91"/>
                <a:gd name="T3" fmla="*/ 583 h 583"/>
                <a:gd name="T4" fmla="*/ 23 w 91"/>
                <a:gd name="T5" fmla="*/ 583 h 583"/>
                <a:gd name="T6" fmla="*/ 0 w 91"/>
                <a:gd name="T7" fmla="*/ 23 h 583"/>
                <a:gd name="T8" fmla="*/ 57 w 91"/>
                <a:gd name="T9" fmla="*/ 0 h 583"/>
              </a:gdLst>
              <a:ahLst/>
              <a:cxnLst>
                <a:cxn ang="0">
                  <a:pos x="T0" y="T1"/>
                </a:cxn>
                <a:cxn ang="0">
                  <a:pos x="T2" y="T3"/>
                </a:cxn>
                <a:cxn ang="0">
                  <a:pos x="T4" y="T5"/>
                </a:cxn>
                <a:cxn ang="0">
                  <a:pos x="T6" y="T7"/>
                </a:cxn>
                <a:cxn ang="0">
                  <a:pos x="T8" y="T9"/>
                </a:cxn>
              </a:cxnLst>
              <a:rect l="0" t="0" r="r" b="b"/>
              <a:pathLst>
                <a:path w="91" h="583">
                  <a:moveTo>
                    <a:pt x="57" y="0"/>
                  </a:moveTo>
                  <a:lnTo>
                    <a:pt x="91" y="583"/>
                  </a:lnTo>
                  <a:lnTo>
                    <a:pt x="23" y="583"/>
                  </a:lnTo>
                  <a:lnTo>
                    <a:pt x="0" y="23"/>
                  </a:lnTo>
                  <a:lnTo>
                    <a:pt x="57" y="0"/>
                  </a:lnTo>
                  <a:close/>
                </a:path>
              </a:pathLst>
            </a:custGeom>
            <a:solidFill>
              <a:srgbClr val="C94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sḷiḑé">
              <a:extLst>
                <a:ext uri="{FF2B5EF4-FFF2-40B4-BE49-F238E27FC236}">
                  <a16:creationId xmlns:a16="http://schemas.microsoft.com/office/drawing/2014/main" id="{C8CB5236-1717-A541-AB55-9B8F7CD1CBB1}"/>
                </a:ext>
              </a:extLst>
            </p:cNvPr>
            <p:cNvSpPr/>
            <p:nvPr/>
          </p:nvSpPr>
          <p:spPr bwMode="auto">
            <a:xfrm>
              <a:off x="4886325" y="4660900"/>
              <a:ext cx="144463" cy="925513"/>
            </a:xfrm>
            <a:custGeom>
              <a:avLst/>
              <a:gdLst>
                <a:gd name="T0" fmla="*/ 34 w 91"/>
                <a:gd name="T1" fmla="*/ 0 h 583"/>
                <a:gd name="T2" fmla="*/ 0 w 91"/>
                <a:gd name="T3" fmla="*/ 583 h 583"/>
                <a:gd name="T4" fmla="*/ 69 w 91"/>
                <a:gd name="T5" fmla="*/ 583 h 583"/>
                <a:gd name="T6" fmla="*/ 91 w 91"/>
                <a:gd name="T7" fmla="*/ 23 h 583"/>
                <a:gd name="T8" fmla="*/ 34 w 91"/>
                <a:gd name="T9" fmla="*/ 0 h 583"/>
              </a:gdLst>
              <a:ahLst/>
              <a:cxnLst>
                <a:cxn ang="0">
                  <a:pos x="T0" y="T1"/>
                </a:cxn>
                <a:cxn ang="0">
                  <a:pos x="T2" y="T3"/>
                </a:cxn>
                <a:cxn ang="0">
                  <a:pos x="T4" y="T5"/>
                </a:cxn>
                <a:cxn ang="0">
                  <a:pos x="T6" y="T7"/>
                </a:cxn>
                <a:cxn ang="0">
                  <a:pos x="T8" y="T9"/>
                </a:cxn>
              </a:cxnLst>
              <a:rect l="0" t="0" r="r" b="b"/>
              <a:pathLst>
                <a:path w="91" h="583">
                  <a:moveTo>
                    <a:pt x="34" y="0"/>
                  </a:moveTo>
                  <a:lnTo>
                    <a:pt x="0" y="583"/>
                  </a:lnTo>
                  <a:lnTo>
                    <a:pt x="69" y="583"/>
                  </a:lnTo>
                  <a:lnTo>
                    <a:pt x="91" y="23"/>
                  </a:lnTo>
                  <a:lnTo>
                    <a:pt x="34" y="0"/>
                  </a:lnTo>
                  <a:close/>
                </a:path>
              </a:pathLst>
            </a:custGeom>
            <a:solidFill>
              <a:srgbClr val="DB5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iṡḷïḋé">
              <a:extLst>
                <a:ext uri="{FF2B5EF4-FFF2-40B4-BE49-F238E27FC236}">
                  <a16:creationId xmlns:a16="http://schemas.microsoft.com/office/drawing/2014/main" id="{CD2F1A54-6F2A-EA4D-9508-DD433E7F094B}"/>
                </a:ext>
              </a:extLst>
            </p:cNvPr>
            <p:cNvSpPr/>
            <p:nvPr/>
          </p:nvSpPr>
          <p:spPr bwMode="auto">
            <a:xfrm>
              <a:off x="5467350" y="3321050"/>
              <a:ext cx="619125" cy="615950"/>
            </a:xfrm>
            <a:custGeom>
              <a:avLst/>
              <a:gdLst>
                <a:gd name="T0" fmla="*/ 115 w 390"/>
                <a:gd name="T1" fmla="*/ 0 h 388"/>
                <a:gd name="T2" fmla="*/ 390 w 390"/>
                <a:gd name="T3" fmla="*/ 171 h 388"/>
                <a:gd name="T4" fmla="*/ 115 w 390"/>
                <a:gd name="T5" fmla="*/ 388 h 388"/>
                <a:gd name="T6" fmla="*/ 0 w 390"/>
                <a:gd name="T7" fmla="*/ 22 h 388"/>
                <a:gd name="T8" fmla="*/ 115 w 390"/>
                <a:gd name="T9" fmla="*/ 0 h 388"/>
              </a:gdLst>
              <a:ahLst/>
              <a:cxnLst>
                <a:cxn ang="0">
                  <a:pos x="T0" y="T1"/>
                </a:cxn>
                <a:cxn ang="0">
                  <a:pos x="T2" y="T3"/>
                </a:cxn>
                <a:cxn ang="0">
                  <a:pos x="T4" y="T5"/>
                </a:cxn>
                <a:cxn ang="0">
                  <a:pos x="T6" y="T7"/>
                </a:cxn>
                <a:cxn ang="0">
                  <a:pos x="T8" y="T9"/>
                </a:cxn>
              </a:cxnLst>
              <a:rect l="0" t="0" r="r" b="b"/>
              <a:pathLst>
                <a:path w="390" h="388">
                  <a:moveTo>
                    <a:pt x="115" y="0"/>
                  </a:moveTo>
                  <a:lnTo>
                    <a:pt x="390" y="171"/>
                  </a:lnTo>
                  <a:lnTo>
                    <a:pt x="115" y="388"/>
                  </a:lnTo>
                  <a:lnTo>
                    <a:pt x="0" y="22"/>
                  </a:lnTo>
                  <a:lnTo>
                    <a:pt x="115" y="0"/>
                  </a:lnTo>
                  <a:close/>
                </a:path>
              </a:pathLst>
            </a:custGeom>
            <a:solidFill>
              <a:srgbClr val="F685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îṧḷiďé">
              <a:extLst>
                <a:ext uri="{FF2B5EF4-FFF2-40B4-BE49-F238E27FC236}">
                  <a16:creationId xmlns:a16="http://schemas.microsoft.com/office/drawing/2014/main" id="{F497159C-097A-664C-9D7A-F18759D1CD63}"/>
                </a:ext>
              </a:extLst>
            </p:cNvPr>
            <p:cNvSpPr/>
            <p:nvPr/>
          </p:nvSpPr>
          <p:spPr bwMode="auto">
            <a:xfrm>
              <a:off x="5795963" y="3573463"/>
              <a:ext cx="290513" cy="835025"/>
            </a:xfrm>
            <a:custGeom>
              <a:avLst/>
              <a:gdLst>
                <a:gd name="T0" fmla="*/ 183 w 183"/>
                <a:gd name="T1" fmla="*/ 0 h 526"/>
                <a:gd name="T2" fmla="*/ 183 w 183"/>
                <a:gd name="T3" fmla="*/ 526 h 526"/>
                <a:gd name="T4" fmla="*/ 0 w 183"/>
                <a:gd name="T5" fmla="*/ 115 h 526"/>
                <a:gd name="T6" fmla="*/ 183 w 183"/>
                <a:gd name="T7" fmla="*/ 0 h 526"/>
              </a:gdLst>
              <a:ahLst/>
              <a:cxnLst>
                <a:cxn ang="0">
                  <a:pos x="T0" y="T1"/>
                </a:cxn>
                <a:cxn ang="0">
                  <a:pos x="T2" y="T3"/>
                </a:cxn>
                <a:cxn ang="0">
                  <a:pos x="T4" y="T5"/>
                </a:cxn>
                <a:cxn ang="0">
                  <a:pos x="T6" y="T7"/>
                </a:cxn>
              </a:cxnLst>
              <a:rect l="0" t="0" r="r" b="b"/>
              <a:pathLst>
                <a:path w="183" h="526">
                  <a:moveTo>
                    <a:pt x="183" y="0"/>
                  </a:moveTo>
                  <a:lnTo>
                    <a:pt x="183" y="526"/>
                  </a:lnTo>
                  <a:lnTo>
                    <a:pt x="0" y="115"/>
                  </a:lnTo>
                  <a:lnTo>
                    <a:pt x="183" y="0"/>
                  </a:lnTo>
                  <a:close/>
                </a:path>
              </a:pathLst>
            </a:custGeom>
            <a:solidFill>
              <a:srgbClr val="F685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îşľîḓê">
              <a:extLst>
                <a:ext uri="{FF2B5EF4-FFF2-40B4-BE49-F238E27FC236}">
                  <a16:creationId xmlns:a16="http://schemas.microsoft.com/office/drawing/2014/main" id="{AA01E5F3-C041-5C4F-8739-E123B60E23A6}"/>
                </a:ext>
              </a:extLst>
            </p:cNvPr>
            <p:cNvSpPr/>
            <p:nvPr/>
          </p:nvSpPr>
          <p:spPr bwMode="auto">
            <a:xfrm>
              <a:off x="6086475" y="3321050"/>
              <a:ext cx="619125" cy="615950"/>
            </a:xfrm>
            <a:custGeom>
              <a:avLst/>
              <a:gdLst>
                <a:gd name="T0" fmla="*/ 275 w 390"/>
                <a:gd name="T1" fmla="*/ 0 h 388"/>
                <a:gd name="T2" fmla="*/ 0 w 390"/>
                <a:gd name="T3" fmla="*/ 171 h 388"/>
                <a:gd name="T4" fmla="*/ 275 w 390"/>
                <a:gd name="T5" fmla="*/ 388 h 388"/>
                <a:gd name="T6" fmla="*/ 390 w 390"/>
                <a:gd name="T7" fmla="*/ 22 h 388"/>
                <a:gd name="T8" fmla="*/ 275 w 390"/>
                <a:gd name="T9" fmla="*/ 0 h 388"/>
              </a:gdLst>
              <a:ahLst/>
              <a:cxnLst>
                <a:cxn ang="0">
                  <a:pos x="T0" y="T1"/>
                </a:cxn>
                <a:cxn ang="0">
                  <a:pos x="T2" y="T3"/>
                </a:cxn>
                <a:cxn ang="0">
                  <a:pos x="T4" y="T5"/>
                </a:cxn>
                <a:cxn ang="0">
                  <a:pos x="T6" y="T7"/>
                </a:cxn>
                <a:cxn ang="0">
                  <a:pos x="T8" y="T9"/>
                </a:cxn>
              </a:cxnLst>
              <a:rect l="0" t="0" r="r" b="b"/>
              <a:pathLst>
                <a:path w="390" h="388">
                  <a:moveTo>
                    <a:pt x="275" y="0"/>
                  </a:moveTo>
                  <a:lnTo>
                    <a:pt x="0" y="171"/>
                  </a:lnTo>
                  <a:lnTo>
                    <a:pt x="275" y="388"/>
                  </a:lnTo>
                  <a:lnTo>
                    <a:pt x="390" y="22"/>
                  </a:lnTo>
                  <a:lnTo>
                    <a:pt x="275" y="0"/>
                  </a:lnTo>
                  <a:close/>
                </a:path>
              </a:pathLst>
            </a:custGeom>
            <a:solidFill>
              <a:srgbClr val="ED7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sľïḑé">
              <a:extLst>
                <a:ext uri="{FF2B5EF4-FFF2-40B4-BE49-F238E27FC236}">
                  <a16:creationId xmlns:a16="http://schemas.microsoft.com/office/drawing/2014/main" id="{F3238700-C446-4648-8E6D-A5D6B9B1CBC7}"/>
                </a:ext>
              </a:extLst>
            </p:cNvPr>
            <p:cNvSpPr/>
            <p:nvPr/>
          </p:nvSpPr>
          <p:spPr bwMode="auto">
            <a:xfrm>
              <a:off x="6086475" y="3573463"/>
              <a:ext cx="290513" cy="835025"/>
            </a:xfrm>
            <a:custGeom>
              <a:avLst/>
              <a:gdLst>
                <a:gd name="T0" fmla="*/ 0 w 183"/>
                <a:gd name="T1" fmla="*/ 0 h 526"/>
                <a:gd name="T2" fmla="*/ 0 w 183"/>
                <a:gd name="T3" fmla="*/ 526 h 526"/>
                <a:gd name="T4" fmla="*/ 183 w 183"/>
                <a:gd name="T5" fmla="*/ 115 h 526"/>
                <a:gd name="T6" fmla="*/ 0 w 183"/>
                <a:gd name="T7" fmla="*/ 0 h 526"/>
              </a:gdLst>
              <a:ahLst/>
              <a:cxnLst>
                <a:cxn ang="0">
                  <a:pos x="T0" y="T1"/>
                </a:cxn>
                <a:cxn ang="0">
                  <a:pos x="T2" y="T3"/>
                </a:cxn>
                <a:cxn ang="0">
                  <a:pos x="T4" y="T5"/>
                </a:cxn>
                <a:cxn ang="0">
                  <a:pos x="T6" y="T7"/>
                </a:cxn>
              </a:cxnLst>
              <a:rect l="0" t="0" r="r" b="b"/>
              <a:pathLst>
                <a:path w="183" h="526">
                  <a:moveTo>
                    <a:pt x="0" y="0"/>
                  </a:moveTo>
                  <a:lnTo>
                    <a:pt x="0" y="526"/>
                  </a:lnTo>
                  <a:lnTo>
                    <a:pt x="183" y="115"/>
                  </a:lnTo>
                  <a:lnTo>
                    <a:pt x="0" y="0"/>
                  </a:lnTo>
                  <a:close/>
                </a:path>
              </a:pathLst>
            </a:custGeom>
            <a:solidFill>
              <a:srgbClr val="ED75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îSḷïḑé">
              <a:extLst>
                <a:ext uri="{FF2B5EF4-FFF2-40B4-BE49-F238E27FC236}">
                  <a16:creationId xmlns:a16="http://schemas.microsoft.com/office/drawing/2014/main" id="{FA03FCEC-2ABF-9A4A-8862-31415A0D7282}"/>
                </a:ext>
              </a:extLst>
            </p:cNvPr>
            <p:cNvSpPr/>
            <p:nvPr/>
          </p:nvSpPr>
          <p:spPr bwMode="auto">
            <a:xfrm>
              <a:off x="6086475" y="1381125"/>
              <a:ext cx="855663" cy="1341438"/>
            </a:xfrm>
            <a:custGeom>
              <a:avLst/>
              <a:gdLst>
                <a:gd name="T0" fmla="*/ 0 w 47"/>
                <a:gd name="T1" fmla="*/ 0 h 74"/>
                <a:gd name="T2" fmla="*/ 3 w 47"/>
                <a:gd name="T3" fmla="*/ 0 h 74"/>
                <a:gd name="T4" fmla="*/ 47 w 47"/>
                <a:gd name="T5" fmla="*/ 44 h 74"/>
                <a:gd name="T6" fmla="*/ 47 w 47"/>
                <a:gd name="T7" fmla="*/ 66 h 74"/>
                <a:gd name="T8" fmla="*/ 43 w 47"/>
                <a:gd name="T9" fmla="*/ 72 h 74"/>
                <a:gd name="T10" fmla="*/ 43 w 47"/>
                <a:gd name="T11" fmla="*/ 65 h 74"/>
                <a:gd name="T12" fmla="*/ 43 w 47"/>
                <a:gd name="T13" fmla="*/ 58 h 74"/>
                <a:gd name="T14" fmla="*/ 27 w 47"/>
                <a:gd name="T15" fmla="*/ 21 h 74"/>
                <a:gd name="T16" fmla="*/ 0 w 47"/>
                <a:gd name="T17" fmla="*/ 34 h 74"/>
                <a:gd name="T18" fmla="*/ 0 w 47"/>
                <a:gd name="T1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74">
                  <a:moveTo>
                    <a:pt x="0" y="0"/>
                  </a:moveTo>
                  <a:cubicBezTo>
                    <a:pt x="3" y="0"/>
                    <a:pt x="3" y="0"/>
                    <a:pt x="3" y="0"/>
                  </a:cubicBezTo>
                  <a:cubicBezTo>
                    <a:pt x="27" y="0"/>
                    <a:pt x="47" y="20"/>
                    <a:pt x="47" y="44"/>
                  </a:cubicBezTo>
                  <a:cubicBezTo>
                    <a:pt x="47" y="66"/>
                    <a:pt x="47" y="66"/>
                    <a:pt x="47" y="66"/>
                  </a:cubicBezTo>
                  <a:cubicBezTo>
                    <a:pt x="47" y="72"/>
                    <a:pt x="45" y="74"/>
                    <a:pt x="43" y="72"/>
                  </a:cubicBezTo>
                  <a:cubicBezTo>
                    <a:pt x="43" y="70"/>
                    <a:pt x="43" y="68"/>
                    <a:pt x="43" y="65"/>
                  </a:cubicBezTo>
                  <a:cubicBezTo>
                    <a:pt x="43" y="58"/>
                    <a:pt x="43" y="58"/>
                    <a:pt x="43" y="58"/>
                  </a:cubicBezTo>
                  <a:cubicBezTo>
                    <a:pt x="40" y="45"/>
                    <a:pt x="41" y="25"/>
                    <a:pt x="27" y="21"/>
                  </a:cubicBezTo>
                  <a:cubicBezTo>
                    <a:pt x="20" y="28"/>
                    <a:pt x="10" y="33"/>
                    <a:pt x="0" y="34"/>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îşľiďe">
              <a:extLst>
                <a:ext uri="{FF2B5EF4-FFF2-40B4-BE49-F238E27FC236}">
                  <a16:creationId xmlns:a16="http://schemas.microsoft.com/office/drawing/2014/main" id="{F1DE4E3A-C616-0B41-800C-87B3F1FB21EC}"/>
                </a:ext>
              </a:extLst>
            </p:cNvPr>
            <p:cNvSpPr/>
            <p:nvPr/>
          </p:nvSpPr>
          <p:spPr bwMode="auto">
            <a:xfrm>
              <a:off x="5249863" y="1308100"/>
              <a:ext cx="1673225" cy="779463"/>
            </a:xfrm>
            <a:custGeom>
              <a:avLst/>
              <a:gdLst>
                <a:gd name="T0" fmla="*/ 46 w 92"/>
                <a:gd name="T1" fmla="*/ 0 h 43"/>
                <a:gd name="T2" fmla="*/ 0 w 92"/>
                <a:gd name="T3" fmla="*/ 43 h 43"/>
                <a:gd name="T4" fmla="*/ 92 w 92"/>
                <a:gd name="T5" fmla="*/ 43 h 43"/>
                <a:gd name="T6" fmla="*/ 46 w 92"/>
                <a:gd name="T7" fmla="*/ 0 h 43"/>
              </a:gdLst>
              <a:ahLst/>
              <a:cxnLst>
                <a:cxn ang="0">
                  <a:pos x="T0" y="T1"/>
                </a:cxn>
                <a:cxn ang="0">
                  <a:pos x="T2" y="T3"/>
                </a:cxn>
                <a:cxn ang="0">
                  <a:pos x="T4" y="T5"/>
                </a:cxn>
                <a:cxn ang="0">
                  <a:pos x="T6" y="T7"/>
                </a:cxn>
              </a:cxnLst>
              <a:rect l="0" t="0" r="r" b="b"/>
              <a:pathLst>
                <a:path w="92" h="43">
                  <a:moveTo>
                    <a:pt x="46" y="0"/>
                  </a:moveTo>
                  <a:cubicBezTo>
                    <a:pt x="21" y="0"/>
                    <a:pt x="0" y="19"/>
                    <a:pt x="0" y="43"/>
                  </a:cubicBezTo>
                  <a:cubicBezTo>
                    <a:pt x="92" y="43"/>
                    <a:pt x="92" y="43"/>
                    <a:pt x="92" y="43"/>
                  </a:cubicBezTo>
                  <a:cubicBezTo>
                    <a:pt x="92" y="19"/>
                    <a:pt x="71" y="0"/>
                    <a:pt x="46" y="0"/>
                  </a:cubicBezTo>
                  <a:close/>
                </a:path>
              </a:pathLst>
            </a:custGeom>
            <a:solidFill>
              <a:srgbClr val="FFD2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îšļídè">
              <a:extLst>
                <a:ext uri="{FF2B5EF4-FFF2-40B4-BE49-F238E27FC236}">
                  <a16:creationId xmlns:a16="http://schemas.microsoft.com/office/drawing/2014/main" id="{24787545-6AE7-AC4F-AF36-13FEC43243A5}"/>
                </a:ext>
              </a:extLst>
            </p:cNvPr>
            <p:cNvSpPr/>
            <p:nvPr/>
          </p:nvSpPr>
          <p:spPr bwMode="auto">
            <a:xfrm>
              <a:off x="5213350" y="1889125"/>
              <a:ext cx="1746250" cy="361950"/>
            </a:xfrm>
            <a:custGeom>
              <a:avLst/>
              <a:gdLst>
                <a:gd name="T0" fmla="*/ 92 w 96"/>
                <a:gd name="T1" fmla="*/ 0 h 20"/>
                <a:gd name="T2" fmla="*/ 4 w 96"/>
                <a:gd name="T3" fmla="*/ 0 h 20"/>
                <a:gd name="T4" fmla="*/ 0 w 96"/>
                <a:gd name="T5" fmla="*/ 4 h 20"/>
                <a:gd name="T6" fmla="*/ 0 w 96"/>
                <a:gd name="T7" fmla="*/ 16 h 20"/>
                <a:gd name="T8" fmla="*/ 4 w 96"/>
                <a:gd name="T9" fmla="*/ 20 h 20"/>
                <a:gd name="T10" fmla="*/ 92 w 96"/>
                <a:gd name="T11" fmla="*/ 20 h 20"/>
                <a:gd name="T12" fmla="*/ 96 w 96"/>
                <a:gd name="T13" fmla="*/ 16 h 20"/>
                <a:gd name="T14" fmla="*/ 96 w 96"/>
                <a:gd name="T15" fmla="*/ 4 h 20"/>
                <a:gd name="T16" fmla="*/ 92 w 96"/>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20">
                  <a:moveTo>
                    <a:pt x="92" y="0"/>
                  </a:moveTo>
                  <a:cubicBezTo>
                    <a:pt x="4" y="0"/>
                    <a:pt x="4" y="0"/>
                    <a:pt x="4" y="0"/>
                  </a:cubicBezTo>
                  <a:cubicBezTo>
                    <a:pt x="2" y="0"/>
                    <a:pt x="0" y="2"/>
                    <a:pt x="0" y="4"/>
                  </a:cubicBezTo>
                  <a:cubicBezTo>
                    <a:pt x="0" y="16"/>
                    <a:pt x="0" y="16"/>
                    <a:pt x="0" y="16"/>
                  </a:cubicBezTo>
                  <a:cubicBezTo>
                    <a:pt x="0" y="19"/>
                    <a:pt x="2" y="20"/>
                    <a:pt x="4" y="20"/>
                  </a:cubicBezTo>
                  <a:cubicBezTo>
                    <a:pt x="92" y="20"/>
                    <a:pt x="92" y="20"/>
                    <a:pt x="92" y="20"/>
                  </a:cubicBezTo>
                  <a:cubicBezTo>
                    <a:pt x="94" y="20"/>
                    <a:pt x="96" y="19"/>
                    <a:pt x="96" y="16"/>
                  </a:cubicBezTo>
                  <a:cubicBezTo>
                    <a:pt x="96" y="4"/>
                    <a:pt x="96" y="4"/>
                    <a:pt x="96" y="4"/>
                  </a:cubicBezTo>
                  <a:cubicBezTo>
                    <a:pt x="96" y="2"/>
                    <a:pt x="94" y="0"/>
                    <a:pt x="92" y="0"/>
                  </a:cubicBezTo>
                  <a:close/>
                </a:path>
              </a:pathLst>
            </a:custGeom>
            <a:solidFill>
              <a:srgbClr val="FC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1îde">
              <a:extLst>
                <a:ext uri="{FF2B5EF4-FFF2-40B4-BE49-F238E27FC236}">
                  <a16:creationId xmlns:a16="http://schemas.microsoft.com/office/drawing/2014/main" id="{57195A16-8C36-2D4E-B856-EB5571D66961}"/>
                </a:ext>
              </a:extLst>
            </p:cNvPr>
            <p:cNvSpPr/>
            <p:nvPr/>
          </p:nvSpPr>
          <p:spPr bwMode="auto">
            <a:xfrm>
              <a:off x="5868988" y="1254125"/>
              <a:ext cx="436563" cy="525463"/>
            </a:xfrm>
            <a:custGeom>
              <a:avLst/>
              <a:gdLst>
                <a:gd name="T0" fmla="*/ 18 w 24"/>
                <a:gd name="T1" fmla="*/ 0 h 29"/>
                <a:gd name="T2" fmla="*/ 6 w 24"/>
                <a:gd name="T3" fmla="*/ 0 h 29"/>
                <a:gd name="T4" fmla="*/ 0 w 24"/>
                <a:gd name="T5" fmla="*/ 6 h 29"/>
                <a:gd name="T6" fmla="*/ 0 w 24"/>
                <a:gd name="T7" fmla="*/ 24 h 29"/>
                <a:gd name="T8" fmla="*/ 6 w 24"/>
                <a:gd name="T9" fmla="*/ 29 h 29"/>
                <a:gd name="T10" fmla="*/ 18 w 24"/>
                <a:gd name="T11" fmla="*/ 29 h 29"/>
                <a:gd name="T12" fmla="*/ 24 w 24"/>
                <a:gd name="T13" fmla="*/ 24 h 29"/>
                <a:gd name="T14" fmla="*/ 24 w 24"/>
                <a:gd name="T15" fmla="*/ 6 h 29"/>
                <a:gd name="T16" fmla="*/ 18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18" y="0"/>
                  </a:moveTo>
                  <a:cubicBezTo>
                    <a:pt x="6" y="0"/>
                    <a:pt x="6" y="0"/>
                    <a:pt x="6" y="0"/>
                  </a:cubicBezTo>
                  <a:cubicBezTo>
                    <a:pt x="3" y="0"/>
                    <a:pt x="0" y="3"/>
                    <a:pt x="0" y="6"/>
                  </a:cubicBezTo>
                  <a:cubicBezTo>
                    <a:pt x="0" y="24"/>
                    <a:pt x="0" y="24"/>
                    <a:pt x="0" y="24"/>
                  </a:cubicBezTo>
                  <a:cubicBezTo>
                    <a:pt x="0" y="27"/>
                    <a:pt x="3" y="29"/>
                    <a:pt x="6" y="29"/>
                  </a:cubicBezTo>
                  <a:cubicBezTo>
                    <a:pt x="18" y="29"/>
                    <a:pt x="18" y="29"/>
                    <a:pt x="18" y="29"/>
                  </a:cubicBezTo>
                  <a:cubicBezTo>
                    <a:pt x="21" y="29"/>
                    <a:pt x="24" y="27"/>
                    <a:pt x="24" y="24"/>
                  </a:cubicBezTo>
                  <a:cubicBezTo>
                    <a:pt x="24" y="6"/>
                    <a:pt x="24" y="6"/>
                    <a:pt x="24" y="6"/>
                  </a:cubicBezTo>
                  <a:cubicBezTo>
                    <a:pt x="24" y="3"/>
                    <a:pt x="21" y="0"/>
                    <a:pt x="18" y="0"/>
                  </a:cubicBezTo>
                  <a:close/>
                </a:path>
              </a:pathLst>
            </a:custGeom>
            <a:solidFill>
              <a:srgbClr val="FC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şľïḓè">
              <a:extLst>
                <a:ext uri="{FF2B5EF4-FFF2-40B4-BE49-F238E27FC236}">
                  <a16:creationId xmlns:a16="http://schemas.microsoft.com/office/drawing/2014/main" id="{54397680-3651-B344-84F1-4B1B5F32CBF3}"/>
                </a:ext>
              </a:extLst>
            </p:cNvPr>
            <p:cNvSpPr/>
            <p:nvPr/>
          </p:nvSpPr>
          <p:spPr bwMode="auto">
            <a:xfrm>
              <a:off x="6086475" y="1308100"/>
              <a:ext cx="836613" cy="779463"/>
            </a:xfrm>
            <a:custGeom>
              <a:avLst/>
              <a:gdLst>
                <a:gd name="T0" fmla="*/ 0 w 46"/>
                <a:gd name="T1" fmla="*/ 43 h 43"/>
                <a:gd name="T2" fmla="*/ 46 w 46"/>
                <a:gd name="T3" fmla="*/ 43 h 43"/>
                <a:gd name="T4" fmla="*/ 0 w 46"/>
                <a:gd name="T5" fmla="*/ 0 h 43"/>
                <a:gd name="T6" fmla="*/ 0 w 46"/>
                <a:gd name="T7" fmla="*/ 43 h 43"/>
              </a:gdLst>
              <a:ahLst/>
              <a:cxnLst>
                <a:cxn ang="0">
                  <a:pos x="T0" y="T1"/>
                </a:cxn>
                <a:cxn ang="0">
                  <a:pos x="T2" y="T3"/>
                </a:cxn>
                <a:cxn ang="0">
                  <a:pos x="T4" y="T5"/>
                </a:cxn>
                <a:cxn ang="0">
                  <a:pos x="T6" y="T7"/>
                </a:cxn>
              </a:cxnLst>
              <a:rect l="0" t="0" r="r" b="b"/>
              <a:pathLst>
                <a:path w="46" h="43">
                  <a:moveTo>
                    <a:pt x="0" y="43"/>
                  </a:moveTo>
                  <a:cubicBezTo>
                    <a:pt x="46" y="43"/>
                    <a:pt x="46" y="43"/>
                    <a:pt x="46" y="43"/>
                  </a:cubicBezTo>
                  <a:cubicBezTo>
                    <a:pt x="46" y="19"/>
                    <a:pt x="25" y="0"/>
                    <a:pt x="0" y="0"/>
                  </a:cubicBezTo>
                  <a:lnTo>
                    <a:pt x="0" y="43"/>
                  </a:lnTo>
                  <a:close/>
                </a:path>
              </a:pathLst>
            </a:custGeom>
            <a:solidFill>
              <a:srgbClr val="F5AF0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iSḷiḋè">
              <a:extLst>
                <a:ext uri="{FF2B5EF4-FFF2-40B4-BE49-F238E27FC236}">
                  <a16:creationId xmlns:a16="http://schemas.microsoft.com/office/drawing/2014/main" id="{65C5E7D1-6B69-0D45-804F-3C9A82582DFD}"/>
                </a:ext>
              </a:extLst>
            </p:cNvPr>
            <p:cNvSpPr/>
            <p:nvPr/>
          </p:nvSpPr>
          <p:spPr bwMode="auto">
            <a:xfrm>
              <a:off x="6086475" y="1889125"/>
              <a:ext cx="873125" cy="361950"/>
            </a:xfrm>
            <a:custGeom>
              <a:avLst/>
              <a:gdLst>
                <a:gd name="T0" fmla="*/ 44 w 48"/>
                <a:gd name="T1" fmla="*/ 0 h 20"/>
                <a:gd name="T2" fmla="*/ 0 w 48"/>
                <a:gd name="T3" fmla="*/ 0 h 20"/>
                <a:gd name="T4" fmla="*/ 0 w 48"/>
                <a:gd name="T5" fmla="*/ 20 h 20"/>
                <a:gd name="T6" fmla="*/ 44 w 48"/>
                <a:gd name="T7" fmla="*/ 20 h 20"/>
                <a:gd name="T8" fmla="*/ 48 w 48"/>
                <a:gd name="T9" fmla="*/ 16 h 20"/>
                <a:gd name="T10" fmla="*/ 48 w 48"/>
                <a:gd name="T11" fmla="*/ 4 h 20"/>
                <a:gd name="T12" fmla="*/ 44 w 4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48" h="20">
                  <a:moveTo>
                    <a:pt x="44" y="0"/>
                  </a:moveTo>
                  <a:cubicBezTo>
                    <a:pt x="0" y="0"/>
                    <a:pt x="0" y="0"/>
                    <a:pt x="0" y="0"/>
                  </a:cubicBezTo>
                  <a:cubicBezTo>
                    <a:pt x="0" y="20"/>
                    <a:pt x="0" y="20"/>
                    <a:pt x="0" y="20"/>
                  </a:cubicBezTo>
                  <a:cubicBezTo>
                    <a:pt x="44" y="20"/>
                    <a:pt x="44" y="20"/>
                    <a:pt x="44" y="20"/>
                  </a:cubicBezTo>
                  <a:cubicBezTo>
                    <a:pt x="46" y="20"/>
                    <a:pt x="48" y="19"/>
                    <a:pt x="48" y="16"/>
                  </a:cubicBezTo>
                  <a:cubicBezTo>
                    <a:pt x="48" y="4"/>
                    <a:pt x="48" y="4"/>
                    <a:pt x="48" y="4"/>
                  </a:cubicBezTo>
                  <a:cubicBezTo>
                    <a:pt x="48" y="2"/>
                    <a:pt x="46" y="0"/>
                    <a:pt x="44" y="0"/>
                  </a:cubicBezTo>
                  <a:close/>
                </a:path>
              </a:pathLst>
            </a:custGeom>
            <a:solidFill>
              <a:srgbClr val="ED9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ïṧ1iḍê">
              <a:extLst>
                <a:ext uri="{FF2B5EF4-FFF2-40B4-BE49-F238E27FC236}">
                  <a16:creationId xmlns:a16="http://schemas.microsoft.com/office/drawing/2014/main" id="{F8E21B7D-A587-EA4C-8748-10AC5BC76B99}"/>
                </a:ext>
              </a:extLst>
            </p:cNvPr>
            <p:cNvSpPr/>
            <p:nvPr/>
          </p:nvSpPr>
          <p:spPr bwMode="auto">
            <a:xfrm>
              <a:off x="6086475" y="1254125"/>
              <a:ext cx="219075" cy="525463"/>
            </a:xfrm>
            <a:custGeom>
              <a:avLst/>
              <a:gdLst>
                <a:gd name="T0" fmla="*/ 6 w 12"/>
                <a:gd name="T1" fmla="*/ 0 h 29"/>
                <a:gd name="T2" fmla="*/ 0 w 12"/>
                <a:gd name="T3" fmla="*/ 0 h 29"/>
                <a:gd name="T4" fmla="*/ 0 w 12"/>
                <a:gd name="T5" fmla="*/ 29 h 29"/>
                <a:gd name="T6" fmla="*/ 6 w 12"/>
                <a:gd name="T7" fmla="*/ 29 h 29"/>
                <a:gd name="T8" fmla="*/ 12 w 12"/>
                <a:gd name="T9" fmla="*/ 24 h 29"/>
                <a:gd name="T10" fmla="*/ 12 w 12"/>
                <a:gd name="T11" fmla="*/ 6 h 29"/>
                <a:gd name="T12" fmla="*/ 6 w 1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2" h="29">
                  <a:moveTo>
                    <a:pt x="6" y="0"/>
                  </a:moveTo>
                  <a:cubicBezTo>
                    <a:pt x="0" y="0"/>
                    <a:pt x="0" y="0"/>
                    <a:pt x="0" y="0"/>
                  </a:cubicBezTo>
                  <a:cubicBezTo>
                    <a:pt x="0" y="29"/>
                    <a:pt x="0" y="29"/>
                    <a:pt x="0" y="29"/>
                  </a:cubicBezTo>
                  <a:cubicBezTo>
                    <a:pt x="6" y="29"/>
                    <a:pt x="6" y="29"/>
                    <a:pt x="6" y="29"/>
                  </a:cubicBezTo>
                  <a:cubicBezTo>
                    <a:pt x="9" y="29"/>
                    <a:pt x="12" y="27"/>
                    <a:pt x="12" y="24"/>
                  </a:cubicBezTo>
                  <a:cubicBezTo>
                    <a:pt x="12" y="6"/>
                    <a:pt x="12" y="6"/>
                    <a:pt x="12" y="6"/>
                  </a:cubicBezTo>
                  <a:cubicBezTo>
                    <a:pt x="12" y="3"/>
                    <a:pt x="9" y="0"/>
                    <a:pt x="6" y="0"/>
                  </a:cubicBezTo>
                  <a:close/>
                </a:path>
              </a:pathLst>
            </a:custGeom>
            <a:solidFill>
              <a:srgbClr val="ED9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iṡ1iďê">
              <a:extLst>
                <a:ext uri="{FF2B5EF4-FFF2-40B4-BE49-F238E27FC236}">
                  <a16:creationId xmlns:a16="http://schemas.microsoft.com/office/drawing/2014/main" id="{3ECFE9BE-BB5A-2346-AAA7-70B3C8FC5AE5}"/>
                </a:ext>
              </a:extLst>
            </p:cNvPr>
            <p:cNvSpPr/>
            <p:nvPr/>
          </p:nvSpPr>
          <p:spPr bwMode="auto">
            <a:xfrm>
              <a:off x="4867275" y="3375025"/>
              <a:ext cx="2438400" cy="2211388"/>
            </a:xfrm>
            <a:custGeom>
              <a:avLst/>
              <a:gdLst>
                <a:gd name="T0" fmla="*/ 0 w 1536"/>
                <a:gd name="T1" fmla="*/ 23 h 1393"/>
                <a:gd name="T2" fmla="*/ 195 w 1536"/>
                <a:gd name="T3" fmla="*/ 0 h 1393"/>
                <a:gd name="T4" fmla="*/ 390 w 1536"/>
                <a:gd name="T5" fmla="*/ 742 h 1393"/>
                <a:gd name="T6" fmla="*/ 1146 w 1536"/>
                <a:gd name="T7" fmla="*/ 742 h 1393"/>
                <a:gd name="T8" fmla="*/ 1341 w 1536"/>
                <a:gd name="T9" fmla="*/ 0 h 1393"/>
                <a:gd name="T10" fmla="*/ 1536 w 1536"/>
                <a:gd name="T11" fmla="*/ 23 h 1393"/>
                <a:gd name="T12" fmla="*/ 1353 w 1536"/>
                <a:gd name="T13" fmla="*/ 765 h 1393"/>
                <a:gd name="T14" fmla="*/ 1353 w 1536"/>
                <a:gd name="T15" fmla="*/ 1393 h 1393"/>
                <a:gd name="T16" fmla="*/ 184 w 1536"/>
                <a:gd name="T17" fmla="*/ 1393 h 1393"/>
                <a:gd name="T18" fmla="*/ 184 w 1536"/>
                <a:gd name="T19" fmla="*/ 765 h 1393"/>
                <a:gd name="T20" fmla="*/ 0 w 1536"/>
                <a:gd name="T21" fmla="*/ 2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6" h="1393">
                  <a:moveTo>
                    <a:pt x="0" y="23"/>
                  </a:moveTo>
                  <a:lnTo>
                    <a:pt x="195" y="0"/>
                  </a:lnTo>
                  <a:lnTo>
                    <a:pt x="390" y="742"/>
                  </a:lnTo>
                  <a:lnTo>
                    <a:pt x="1146" y="742"/>
                  </a:lnTo>
                  <a:lnTo>
                    <a:pt x="1341" y="0"/>
                  </a:lnTo>
                  <a:lnTo>
                    <a:pt x="1536" y="23"/>
                  </a:lnTo>
                  <a:lnTo>
                    <a:pt x="1353" y="765"/>
                  </a:lnTo>
                  <a:lnTo>
                    <a:pt x="1353" y="1393"/>
                  </a:lnTo>
                  <a:lnTo>
                    <a:pt x="184" y="1393"/>
                  </a:lnTo>
                  <a:lnTo>
                    <a:pt x="184" y="765"/>
                  </a:lnTo>
                  <a:lnTo>
                    <a:pt x="0" y="23"/>
                  </a:lnTo>
                  <a:close/>
                </a:path>
              </a:pathLst>
            </a:custGeom>
            <a:solidFill>
              <a:srgbClr val="38383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S1iḑè">
              <a:extLst>
                <a:ext uri="{FF2B5EF4-FFF2-40B4-BE49-F238E27FC236}">
                  <a16:creationId xmlns:a16="http://schemas.microsoft.com/office/drawing/2014/main" id="{044FE4B9-6A42-B044-8398-744F038838B9}"/>
                </a:ext>
              </a:extLst>
            </p:cNvPr>
            <p:cNvSpPr/>
            <p:nvPr/>
          </p:nvSpPr>
          <p:spPr bwMode="auto">
            <a:xfrm>
              <a:off x="6086475" y="3375025"/>
              <a:ext cx="1219200" cy="2211388"/>
            </a:xfrm>
            <a:custGeom>
              <a:avLst/>
              <a:gdLst>
                <a:gd name="T0" fmla="*/ 0 w 768"/>
                <a:gd name="T1" fmla="*/ 742 h 1393"/>
                <a:gd name="T2" fmla="*/ 378 w 768"/>
                <a:gd name="T3" fmla="*/ 742 h 1393"/>
                <a:gd name="T4" fmla="*/ 573 w 768"/>
                <a:gd name="T5" fmla="*/ 0 h 1393"/>
                <a:gd name="T6" fmla="*/ 768 w 768"/>
                <a:gd name="T7" fmla="*/ 23 h 1393"/>
                <a:gd name="T8" fmla="*/ 585 w 768"/>
                <a:gd name="T9" fmla="*/ 765 h 1393"/>
                <a:gd name="T10" fmla="*/ 585 w 768"/>
                <a:gd name="T11" fmla="*/ 1393 h 1393"/>
                <a:gd name="T12" fmla="*/ 0 w 768"/>
                <a:gd name="T13" fmla="*/ 1393 h 1393"/>
                <a:gd name="T14" fmla="*/ 0 w 768"/>
                <a:gd name="T15" fmla="*/ 742 h 1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1393">
                  <a:moveTo>
                    <a:pt x="0" y="742"/>
                  </a:moveTo>
                  <a:lnTo>
                    <a:pt x="378" y="742"/>
                  </a:lnTo>
                  <a:lnTo>
                    <a:pt x="573" y="0"/>
                  </a:lnTo>
                  <a:lnTo>
                    <a:pt x="768" y="23"/>
                  </a:lnTo>
                  <a:lnTo>
                    <a:pt x="585" y="765"/>
                  </a:lnTo>
                  <a:lnTo>
                    <a:pt x="585" y="1393"/>
                  </a:lnTo>
                  <a:lnTo>
                    <a:pt x="0" y="1393"/>
                  </a:lnTo>
                  <a:lnTo>
                    <a:pt x="0" y="7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2" name="TextBox 99">
            <a:extLst>
              <a:ext uri="{FF2B5EF4-FFF2-40B4-BE49-F238E27FC236}">
                <a16:creationId xmlns:a16="http://schemas.microsoft.com/office/drawing/2014/main" id="{E01FC2D0-7679-AC45-A522-4C939834C2AE}"/>
              </a:ext>
            </a:extLst>
          </p:cNvPr>
          <p:cNvSpPr txBox="1"/>
          <p:nvPr/>
        </p:nvSpPr>
        <p:spPr>
          <a:xfrm>
            <a:off x="5889130" y="2935497"/>
            <a:ext cx="2576701" cy="740073"/>
          </a:xfrm>
          <a:prstGeom prst="rect">
            <a:avLst/>
          </a:prstGeom>
          <a:noFill/>
        </p:spPr>
        <p:txBody>
          <a:bodyPr wrap="square" lIns="0" tIns="0" rIns="0" bIns="0" rtlCol="0">
            <a:spAutoFit/>
          </a:bodyPr>
          <a:lstStyle/>
          <a:p>
            <a:pPr marL="0" algn="ctr" hangingPunct="0">
              <a:lnSpc>
                <a:spcPct val="100000"/>
              </a:lnSpc>
            </a:pPr>
            <a:r>
              <a:rPr lang="en-US" altLang="zh-CN" sz="1800" spc="34" dirty="0">
                <a:solidFill>
                  <a:srgbClr val="000000"/>
                </a:solidFill>
                <a:latin typeface="Arial"/>
                <a:ea typeface="Arial"/>
              </a:rPr>
              <a:t>Product</a:t>
            </a:r>
            <a:r>
              <a:rPr lang="en-US" altLang="zh-CN" sz="1800" spc="-245" dirty="0">
                <a:solidFill>
                  <a:srgbClr val="000000"/>
                </a:solidFill>
                <a:latin typeface="Arial"/>
                <a:cs typeface="Arial"/>
              </a:rPr>
              <a:t> </a:t>
            </a:r>
            <a:r>
              <a:rPr lang="en-US" altLang="zh-CN" sz="1800" spc="30" dirty="0">
                <a:solidFill>
                  <a:srgbClr val="000000"/>
                </a:solidFill>
                <a:latin typeface="Arial"/>
                <a:ea typeface="Arial"/>
              </a:rPr>
              <a:t>quality</a:t>
            </a:r>
          </a:p>
          <a:p>
            <a:pPr marL="0" algn="ctr" hangingPunct="0">
              <a:lnSpc>
                <a:spcPct val="100000"/>
              </a:lnSpc>
            </a:pPr>
            <a:r>
              <a:rPr lang="en-US" altLang="zh-CN" spc="30" dirty="0">
                <a:solidFill>
                  <a:srgbClr val="000000"/>
                </a:solidFill>
                <a:latin typeface="Arial"/>
                <a:ea typeface="Arial"/>
              </a:rPr>
              <a:t>e.</a:t>
            </a:r>
            <a:r>
              <a:rPr lang="en-US" altLang="zh-CN" sz="1800" spc="30" dirty="0">
                <a:solidFill>
                  <a:srgbClr val="000000"/>
                </a:solidFill>
                <a:latin typeface="Arial"/>
                <a:ea typeface="Arial"/>
              </a:rPr>
              <a:t>g. target weight</a:t>
            </a:r>
            <a:endParaRPr lang="en-US" altLang="zh-CN" sz="1800" dirty="0">
              <a:solidFill>
                <a:srgbClr val="000000"/>
              </a:solidFill>
              <a:latin typeface="Arial"/>
              <a:ea typeface="Arial"/>
            </a:endParaRPr>
          </a:p>
        </p:txBody>
      </p:sp>
      <p:grpSp>
        <p:nvGrpSpPr>
          <p:cNvPr id="104" name="组合 10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C94D09F-484D-5C47-9B9C-27835D538DDF}"/>
              </a:ext>
            </a:extLst>
          </p:cNvPr>
          <p:cNvGrpSpPr>
            <a:grpSpLocks noChangeAspect="1"/>
          </p:cNvGrpSpPr>
          <p:nvPr/>
        </p:nvGrpSpPr>
        <p:grpSpPr>
          <a:xfrm>
            <a:off x="6642179" y="4581160"/>
            <a:ext cx="1335241" cy="1002124"/>
            <a:chOff x="2755105" y="1123950"/>
            <a:chExt cx="6681786" cy="5014808"/>
          </a:xfrm>
        </p:grpSpPr>
        <p:sp>
          <p:nvSpPr>
            <p:cNvPr id="105" name="íṣ1idê">
              <a:extLst>
                <a:ext uri="{FF2B5EF4-FFF2-40B4-BE49-F238E27FC236}">
                  <a16:creationId xmlns:a16="http://schemas.microsoft.com/office/drawing/2014/main" id="{20341E77-6D1E-B143-8B74-3376D10C4E82}"/>
                </a:ext>
              </a:extLst>
            </p:cNvPr>
            <p:cNvSpPr/>
            <p:nvPr/>
          </p:nvSpPr>
          <p:spPr bwMode="auto">
            <a:xfrm>
              <a:off x="2755105" y="4776971"/>
              <a:ext cx="6681786" cy="1361787"/>
            </a:xfrm>
            <a:prstGeom prst="rect">
              <a:avLst/>
            </a:prstGeom>
            <a:solidFill>
              <a:srgbClr val="9AE8E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6" name="iš1íḍè">
              <a:extLst>
                <a:ext uri="{FF2B5EF4-FFF2-40B4-BE49-F238E27FC236}">
                  <a16:creationId xmlns:a16="http://schemas.microsoft.com/office/drawing/2014/main" id="{EA87D34D-5FA6-1846-B10A-2F5F0674E1E4}"/>
                </a:ext>
              </a:extLst>
            </p:cNvPr>
            <p:cNvSpPr/>
            <p:nvPr/>
          </p:nvSpPr>
          <p:spPr bwMode="auto">
            <a:xfrm>
              <a:off x="7167629" y="1893858"/>
              <a:ext cx="223112" cy="223112"/>
            </a:xfrm>
            <a:prstGeom prst="rect">
              <a:avLst/>
            </a:prstGeom>
            <a:solidFill>
              <a:srgbClr val="E1EFF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7" name="ïṣḷîdê">
              <a:extLst>
                <a:ext uri="{FF2B5EF4-FFF2-40B4-BE49-F238E27FC236}">
                  <a16:creationId xmlns:a16="http://schemas.microsoft.com/office/drawing/2014/main" id="{CB97C479-E11B-4646-8080-FC8878877524}"/>
                </a:ext>
              </a:extLst>
            </p:cNvPr>
            <p:cNvSpPr/>
            <p:nvPr/>
          </p:nvSpPr>
          <p:spPr bwMode="auto">
            <a:xfrm>
              <a:off x="5049803" y="5091406"/>
              <a:ext cx="2364058" cy="401138"/>
            </a:xfrm>
            <a:custGeom>
              <a:avLst/>
              <a:gdLst>
                <a:gd name="T0" fmla="*/ 0 w 2045"/>
                <a:gd name="T1" fmla="*/ 0 h 347"/>
                <a:gd name="T2" fmla="*/ 1023 w 2045"/>
                <a:gd name="T3" fmla="*/ 5 h 347"/>
                <a:gd name="T4" fmla="*/ 2045 w 2045"/>
                <a:gd name="T5" fmla="*/ 347 h 347"/>
                <a:gd name="T6" fmla="*/ 907 w 2045"/>
                <a:gd name="T7" fmla="*/ 347 h 347"/>
                <a:gd name="T8" fmla="*/ 0 w 2045"/>
                <a:gd name="T9" fmla="*/ 0 h 347"/>
              </a:gdLst>
              <a:ahLst/>
              <a:cxnLst>
                <a:cxn ang="0">
                  <a:pos x="T0" y="T1"/>
                </a:cxn>
                <a:cxn ang="0">
                  <a:pos x="T2" y="T3"/>
                </a:cxn>
                <a:cxn ang="0">
                  <a:pos x="T4" y="T5"/>
                </a:cxn>
                <a:cxn ang="0">
                  <a:pos x="T6" y="T7"/>
                </a:cxn>
                <a:cxn ang="0">
                  <a:pos x="T8" y="T9"/>
                </a:cxn>
              </a:cxnLst>
              <a:rect l="0" t="0" r="r" b="b"/>
              <a:pathLst>
                <a:path w="2045" h="347">
                  <a:moveTo>
                    <a:pt x="0" y="0"/>
                  </a:moveTo>
                  <a:lnTo>
                    <a:pt x="1023" y="5"/>
                  </a:lnTo>
                  <a:lnTo>
                    <a:pt x="2045" y="347"/>
                  </a:lnTo>
                  <a:lnTo>
                    <a:pt x="907" y="347"/>
                  </a:lnTo>
                  <a:lnTo>
                    <a:pt x="0"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ïṥḷîḑe">
              <a:extLst>
                <a:ext uri="{FF2B5EF4-FFF2-40B4-BE49-F238E27FC236}">
                  <a16:creationId xmlns:a16="http://schemas.microsoft.com/office/drawing/2014/main" id="{DBB77699-0B2F-5D42-A387-B724B01BC4D1}"/>
                </a:ext>
              </a:extLst>
            </p:cNvPr>
            <p:cNvSpPr/>
            <p:nvPr/>
          </p:nvSpPr>
          <p:spPr bwMode="auto">
            <a:xfrm>
              <a:off x="4676409" y="5037073"/>
              <a:ext cx="2364058" cy="398826"/>
            </a:xfrm>
            <a:custGeom>
              <a:avLst/>
              <a:gdLst>
                <a:gd name="T0" fmla="*/ 0 w 2045"/>
                <a:gd name="T1" fmla="*/ 0 h 345"/>
                <a:gd name="T2" fmla="*/ 1022 w 2045"/>
                <a:gd name="T3" fmla="*/ 4 h 345"/>
                <a:gd name="T4" fmla="*/ 2045 w 2045"/>
                <a:gd name="T5" fmla="*/ 345 h 345"/>
                <a:gd name="T6" fmla="*/ 905 w 2045"/>
                <a:gd name="T7" fmla="*/ 345 h 345"/>
                <a:gd name="T8" fmla="*/ 0 w 2045"/>
                <a:gd name="T9" fmla="*/ 0 h 345"/>
              </a:gdLst>
              <a:ahLst/>
              <a:cxnLst>
                <a:cxn ang="0">
                  <a:pos x="T0" y="T1"/>
                </a:cxn>
                <a:cxn ang="0">
                  <a:pos x="T2" y="T3"/>
                </a:cxn>
                <a:cxn ang="0">
                  <a:pos x="T4" y="T5"/>
                </a:cxn>
                <a:cxn ang="0">
                  <a:pos x="T6" y="T7"/>
                </a:cxn>
                <a:cxn ang="0">
                  <a:pos x="T8" y="T9"/>
                </a:cxn>
              </a:cxnLst>
              <a:rect l="0" t="0" r="r" b="b"/>
              <a:pathLst>
                <a:path w="2045" h="345">
                  <a:moveTo>
                    <a:pt x="0" y="0"/>
                  </a:moveTo>
                  <a:lnTo>
                    <a:pt x="1022" y="4"/>
                  </a:lnTo>
                  <a:lnTo>
                    <a:pt x="2045" y="345"/>
                  </a:lnTo>
                  <a:lnTo>
                    <a:pt x="905" y="345"/>
                  </a:lnTo>
                  <a:lnTo>
                    <a:pt x="0" y="0"/>
                  </a:lnTo>
                  <a:close/>
                </a:path>
              </a:pathLst>
            </a:custGeom>
            <a:solidFill>
              <a:srgbClr val="E1EF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îslïḓé">
              <a:extLst>
                <a:ext uri="{FF2B5EF4-FFF2-40B4-BE49-F238E27FC236}">
                  <a16:creationId xmlns:a16="http://schemas.microsoft.com/office/drawing/2014/main" id="{EE851F57-5687-8C48-870A-5BC153C78A3E}"/>
                </a:ext>
              </a:extLst>
            </p:cNvPr>
            <p:cNvSpPr/>
            <p:nvPr/>
          </p:nvSpPr>
          <p:spPr bwMode="auto">
            <a:xfrm>
              <a:off x="4604736" y="5023201"/>
              <a:ext cx="2364058" cy="397670"/>
            </a:xfrm>
            <a:custGeom>
              <a:avLst/>
              <a:gdLst>
                <a:gd name="T0" fmla="*/ 0 w 2045"/>
                <a:gd name="T1" fmla="*/ 0 h 344"/>
                <a:gd name="T2" fmla="*/ 1023 w 2045"/>
                <a:gd name="T3" fmla="*/ 3 h 344"/>
                <a:gd name="T4" fmla="*/ 2045 w 2045"/>
                <a:gd name="T5" fmla="*/ 344 h 344"/>
                <a:gd name="T6" fmla="*/ 905 w 2045"/>
                <a:gd name="T7" fmla="*/ 344 h 344"/>
                <a:gd name="T8" fmla="*/ 0 w 2045"/>
                <a:gd name="T9" fmla="*/ 0 h 344"/>
              </a:gdLst>
              <a:ahLst/>
              <a:cxnLst>
                <a:cxn ang="0">
                  <a:pos x="T0" y="T1"/>
                </a:cxn>
                <a:cxn ang="0">
                  <a:pos x="T2" y="T3"/>
                </a:cxn>
                <a:cxn ang="0">
                  <a:pos x="T4" y="T5"/>
                </a:cxn>
                <a:cxn ang="0">
                  <a:pos x="T6" y="T7"/>
                </a:cxn>
                <a:cxn ang="0">
                  <a:pos x="T8" y="T9"/>
                </a:cxn>
              </a:cxnLst>
              <a:rect l="0" t="0" r="r" b="b"/>
              <a:pathLst>
                <a:path w="2045" h="344">
                  <a:moveTo>
                    <a:pt x="0" y="0"/>
                  </a:moveTo>
                  <a:lnTo>
                    <a:pt x="1023" y="3"/>
                  </a:lnTo>
                  <a:lnTo>
                    <a:pt x="2045" y="344"/>
                  </a:lnTo>
                  <a:lnTo>
                    <a:pt x="905" y="344"/>
                  </a:lnTo>
                  <a:lnTo>
                    <a:pt x="0"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Sļïde">
              <a:extLst>
                <a:ext uri="{FF2B5EF4-FFF2-40B4-BE49-F238E27FC236}">
                  <a16:creationId xmlns:a16="http://schemas.microsoft.com/office/drawing/2014/main" id="{940BC7EA-D654-4F45-8433-54CBF476D327}"/>
                </a:ext>
              </a:extLst>
            </p:cNvPr>
            <p:cNvSpPr/>
            <p:nvPr/>
          </p:nvSpPr>
          <p:spPr bwMode="auto">
            <a:xfrm>
              <a:off x="4518034" y="5257873"/>
              <a:ext cx="793029" cy="225424"/>
            </a:xfrm>
            <a:custGeom>
              <a:avLst/>
              <a:gdLst>
                <a:gd name="T0" fmla="*/ 359 w 380"/>
                <a:gd name="T1" fmla="*/ 68 h 108"/>
                <a:gd name="T2" fmla="*/ 219 w 380"/>
                <a:gd name="T3" fmla="*/ 37 h 108"/>
                <a:gd name="T4" fmla="*/ 217 w 380"/>
                <a:gd name="T5" fmla="*/ 40 h 108"/>
                <a:gd name="T6" fmla="*/ 29 w 380"/>
                <a:gd name="T7" fmla="*/ 0 h 108"/>
                <a:gd name="T8" fmla="*/ 0 w 380"/>
                <a:gd name="T9" fmla="*/ 2 h 108"/>
                <a:gd name="T10" fmla="*/ 25 w 380"/>
                <a:gd name="T11" fmla="*/ 20 h 108"/>
                <a:gd name="T12" fmla="*/ 206 w 380"/>
                <a:gd name="T13" fmla="*/ 63 h 108"/>
                <a:gd name="T14" fmla="*/ 204 w 380"/>
                <a:gd name="T15" fmla="*/ 67 h 108"/>
                <a:gd name="T16" fmla="*/ 341 w 380"/>
                <a:gd name="T17" fmla="*/ 101 h 108"/>
                <a:gd name="T18" fmla="*/ 371 w 380"/>
                <a:gd name="T19" fmla="*/ 91 h 108"/>
                <a:gd name="T20" fmla="*/ 359 w 380"/>
                <a:gd name="T21"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 h="108">
                  <a:moveTo>
                    <a:pt x="359" y="68"/>
                  </a:moveTo>
                  <a:cubicBezTo>
                    <a:pt x="219" y="37"/>
                    <a:pt x="219" y="37"/>
                    <a:pt x="219" y="37"/>
                  </a:cubicBezTo>
                  <a:cubicBezTo>
                    <a:pt x="217" y="40"/>
                    <a:pt x="217" y="40"/>
                    <a:pt x="217" y="40"/>
                  </a:cubicBezTo>
                  <a:cubicBezTo>
                    <a:pt x="29" y="0"/>
                    <a:pt x="29" y="0"/>
                    <a:pt x="29" y="0"/>
                  </a:cubicBezTo>
                  <a:cubicBezTo>
                    <a:pt x="0" y="2"/>
                    <a:pt x="0" y="2"/>
                    <a:pt x="0" y="2"/>
                  </a:cubicBezTo>
                  <a:cubicBezTo>
                    <a:pt x="25" y="20"/>
                    <a:pt x="25" y="20"/>
                    <a:pt x="25" y="20"/>
                  </a:cubicBezTo>
                  <a:cubicBezTo>
                    <a:pt x="206" y="63"/>
                    <a:pt x="206" y="63"/>
                    <a:pt x="206" y="63"/>
                  </a:cubicBezTo>
                  <a:cubicBezTo>
                    <a:pt x="204" y="67"/>
                    <a:pt x="204" y="67"/>
                    <a:pt x="204" y="67"/>
                  </a:cubicBezTo>
                  <a:cubicBezTo>
                    <a:pt x="341" y="101"/>
                    <a:pt x="341" y="101"/>
                    <a:pt x="341" y="101"/>
                  </a:cubicBezTo>
                  <a:cubicBezTo>
                    <a:pt x="341" y="101"/>
                    <a:pt x="363" y="108"/>
                    <a:pt x="371" y="91"/>
                  </a:cubicBezTo>
                  <a:cubicBezTo>
                    <a:pt x="380" y="72"/>
                    <a:pt x="359" y="68"/>
                    <a:pt x="359" y="68"/>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şḻïḍê">
              <a:extLst>
                <a:ext uri="{FF2B5EF4-FFF2-40B4-BE49-F238E27FC236}">
                  <a16:creationId xmlns:a16="http://schemas.microsoft.com/office/drawing/2014/main" id="{64866EB1-1F1E-8842-9873-C96BB60ED760}"/>
                </a:ext>
              </a:extLst>
            </p:cNvPr>
            <p:cNvSpPr/>
            <p:nvPr/>
          </p:nvSpPr>
          <p:spPr bwMode="auto">
            <a:xfrm>
              <a:off x="3314619" y="2892659"/>
              <a:ext cx="298253" cy="627718"/>
            </a:xfrm>
            <a:custGeom>
              <a:avLst/>
              <a:gdLst>
                <a:gd name="T0" fmla="*/ 112 w 258"/>
                <a:gd name="T1" fmla="*/ 0 h 543"/>
                <a:gd name="T2" fmla="*/ 0 w 258"/>
                <a:gd name="T3" fmla="*/ 33 h 543"/>
                <a:gd name="T4" fmla="*/ 146 w 258"/>
                <a:gd name="T5" fmla="*/ 543 h 543"/>
                <a:gd name="T6" fmla="*/ 258 w 258"/>
                <a:gd name="T7" fmla="*/ 511 h 543"/>
                <a:gd name="T8" fmla="*/ 112 w 258"/>
                <a:gd name="T9" fmla="*/ 0 h 543"/>
              </a:gdLst>
              <a:ahLst/>
              <a:cxnLst>
                <a:cxn ang="0">
                  <a:pos x="T0" y="T1"/>
                </a:cxn>
                <a:cxn ang="0">
                  <a:pos x="T2" y="T3"/>
                </a:cxn>
                <a:cxn ang="0">
                  <a:pos x="T4" y="T5"/>
                </a:cxn>
                <a:cxn ang="0">
                  <a:pos x="T6" y="T7"/>
                </a:cxn>
                <a:cxn ang="0">
                  <a:pos x="T8" y="T9"/>
                </a:cxn>
              </a:cxnLst>
              <a:rect l="0" t="0" r="r" b="b"/>
              <a:pathLst>
                <a:path w="258" h="543">
                  <a:moveTo>
                    <a:pt x="112" y="0"/>
                  </a:moveTo>
                  <a:lnTo>
                    <a:pt x="0" y="33"/>
                  </a:lnTo>
                  <a:lnTo>
                    <a:pt x="146" y="543"/>
                  </a:lnTo>
                  <a:lnTo>
                    <a:pt x="258" y="511"/>
                  </a:lnTo>
                  <a:lnTo>
                    <a:pt x="112" y="0"/>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íSļiḋè">
              <a:extLst>
                <a:ext uri="{FF2B5EF4-FFF2-40B4-BE49-F238E27FC236}">
                  <a16:creationId xmlns:a16="http://schemas.microsoft.com/office/drawing/2014/main" id="{226A4C0B-0B0D-E34A-804C-46780DE13033}"/>
                </a:ext>
              </a:extLst>
            </p:cNvPr>
            <p:cNvSpPr/>
            <p:nvPr/>
          </p:nvSpPr>
          <p:spPr bwMode="auto">
            <a:xfrm>
              <a:off x="7181502" y="5031293"/>
              <a:ext cx="1216132" cy="277444"/>
            </a:xfrm>
            <a:custGeom>
              <a:avLst/>
              <a:gdLst>
                <a:gd name="T0" fmla="*/ 525 w 582"/>
                <a:gd name="T1" fmla="*/ 133 h 133"/>
                <a:gd name="T2" fmla="*/ 521 w 582"/>
                <a:gd name="T3" fmla="*/ 133 h 133"/>
                <a:gd name="T4" fmla="*/ 0 w 582"/>
                <a:gd name="T5" fmla="*/ 133 h 133"/>
                <a:gd name="T6" fmla="*/ 0 w 582"/>
                <a:gd name="T7" fmla="*/ 125 h 133"/>
                <a:gd name="T8" fmla="*/ 522 w 582"/>
                <a:gd name="T9" fmla="*/ 125 h 133"/>
                <a:gd name="T10" fmla="*/ 522 w 582"/>
                <a:gd name="T11" fmla="*/ 125 h 133"/>
                <a:gd name="T12" fmla="*/ 557 w 582"/>
                <a:gd name="T13" fmla="*/ 114 h 133"/>
                <a:gd name="T14" fmla="*/ 574 w 582"/>
                <a:gd name="T15" fmla="*/ 66 h 133"/>
                <a:gd name="T16" fmla="*/ 558 w 582"/>
                <a:gd name="T17" fmla="*/ 23 h 133"/>
                <a:gd name="T18" fmla="*/ 515 w 582"/>
                <a:gd name="T19" fmla="*/ 10 h 133"/>
                <a:gd name="T20" fmla="*/ 514 w 582"/>
                <a:gd name="T21" fmla="*/ 10 h 133"/>
                <a:gd name="T22" fmla="*/ 0 w 582"/>
                <a:gd name="T23" fmla="*/ 10 h 133"/>
                <a:gd name="T24" fmla="*/ 0 w 582"/>
                <a:gd name="T25" fmla="*/ 2 h 133"/>
                <a:gd name="T26" fmla="*/ 514 w 582"/>
                <a:gd name="T27" fmla="*/ 2 h 133"/>
                <a:gd name="T28" fmla="*/ 564 w 582"/>
                <a:gd name="T29" fmla="*/ 17 h 133"/>
                <a:gd name="T30" fmla="*/ 582 w 582"/>
                <a:gd name="T31" fmla="*/ 66 h 133"/>
                <a:gd name="T32" fmla="*/ 563 w 582"/>
                <a:gd name="T33" fmla="*/ 120 h 133"/>
                <a:gd name="T34" fmla="*/ 525 w 582"/>
                <a:gd name="T3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133">
                  <a:moveTo>
                    <a:pt x="525" y="133"/>
                  </a:moveTo>
                  <a:cubicBezTo>
                    <a:pt x="523" y="133"/>
                    <a:pt x="522" y="133"/>
                    <a:pt x="521" y="133"/>
                  </a:cubicBezTo>
                  <a:cubicBezTo>
                    <a:pt x="0" y="133"/>
                    <a:pt x="0" y="133"/>
                    <a:pt x="0" y="133"/>
                  </a:cubicBezTo>
                  <a:cubicBezTo>
                    <a:pt x="0" y="125"/>
                    <a:pt x="0" y="125"/>
                    <a:pt x="0" y="125"/>
                  </a:cubicBezTo>
                  <a:cubicBezTo>
                    <a:pt x="522" y="125"/>
                    <a:pt x="522" y="125"/>
                    <a:pt x="522" y="125"/>
                  </a:cubicBezTo>
                  <a:cubicBezTo>
                    <a:pt x="522" y="125"/>
                    <a:pt x="522" y="125"/>
                    <a:pt x="522" y="125"/>
                  </a:cubicBezTo>
                  <a:cubicBezTo>
                    <a:pt x="522" y="125"/>
                    <a:pt x="542" y="127"/>
                    <a:pt x="557" y="114"/>
                  </a:cubicBezTo>
                  <a:cubicBezTo>
                    <a:pt x="569" y="104"/>
                    <a:pt x="574" y="88"/>
                    <a:pt x="574" y="66"/>
                  </a:cubicBezTo>
                  <a:cubicBezTo>
                    <a:pt x="574" y="47"/>
                    <a:pt x="569" y="32"/>
                    <a:pt x="558" y="23"/>
                  </a:cubicBezTo>
                  <a:cubicBezTo>
                    <a:pt x="541" y="7"/>
                    <a:pt x="515" y="10"/>
                    <a:pt x="515" y="10"/>
                  </a:cubicBezTo>
                  <a:cubicBezTo>
                    <a:pt x="514" y="10"/>
                    <a:pt x="514" y="10"/>
                    <a:pt x="514" y="10"/>
                  </a:cubicBezTo>
                  <a:cubicBezTo>
                    <a:pt x="0" y="10"/>
                    <a:pt x="0" y="10"/>
                    <a:pt x="0" y="10"/>
                  </a:cubicBezTo>
                  <a:cubicBezTo>
                    <a:pt x="0" y="2"/>
                    <a:pt x="0" y="2"/>
                    <a:pt x="0" y="2"/>
                  </a:cubicBezTo>
                  <a:cubicBezTo>
                    <a:pt x="514" y="2"/>
                    <a:pt x="514" y="2"/>
                    <a:pt x="514" y="2"/>
                  </a:cubicBezTo>
                  <a:cubicBezTo>
                    <a:pt x="517" y="2"/>
                    <a:pt x="544" y="0"/>
                    <a:pt x="564" y="17"/>
                  </a:cubicBezTo>
                  <a:cubicBezTo>
                    <a:pt x="576" y="28"/>
                    <a:pt x="582" y="45"/>
                    <a:pt x="582" y="66"/>
                  </a:cubicBezTo>
                  <a:cubicBezTo>
                    <a:pt x="582" y="90"/>
                    <a:pt x="576" y="108"/>
                    <a:pt x="563" y="120"/>
                  </a:cubicBezTo>
                  <a:cubicBezTo>
                    <a:pt x="549" y="131"/>
                    <a:pt x="533" y="133"/>
                    <a:pt x="525" y="133"/>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Sḷiďe">
              <a:extLst>
                <a:ext uri="{FF2B5EF4-FFF2-40B4-BE49-F238E27FC236}">
                  <a16:creationId xmlns:a16="http://schemas.microsoft.com/office/drawing/2014/main" id="{A5C811A1-D25F-2D41-B975-39D11A3F245A}"/>
                </a:ext>
              </a:extLst>
            </p:cNvPr>
            <p:cNvSpPr/>
            <p:nvPr/>
          </p:nvSpPr>
          <p:spPr bwMode="auto">
            <a:xfrm>
              <a:off x="7954878" y="5352666"/>
              <a:ext cx="1186075" cy="241608"/>
            </a:xfrm>
            <a:custGeom>
              <a:avLst/>
              <a:gdLst>
                <a:gd name="T0" fmla="*/ 568 w 568"/>
                <a:gd name="T1" fmla="*/ 56 h 116"/>
                <a:gd name="T2" fmla="*/ 544 w 568"/>
                <a:gd name="T3" fmla="*/ 110 h 116"/>
                <a:gd name="T4" fmla="*/ 536 w 568"/>
                <a:gd name="T5" fmla="*/ 116 h 116"/>
                <a:gd name="T6" fmla="*/ 4 w 568"/>
                <a:gd name="T7" fmla="*/ 116 h 116"/>
                <a:gd name="T8" fmla="*/ 5 w 568"/>
                <a:gd name="T9" fmla="*/ 115 h 116"/>
                <a:gd name="T10" fmla="*/ 30 w 568"/>
                <a:gd name="T11" fmla="*/ 58 h 116"/>
                <a:gd name="T12" fmla="*/ 1 w 568"/>
                <a:gd name="T13" fmla="*/ 0 h 116"/>
                <a:gd name="T14" fmla="*/ 0 w 568"/>
                <a:gd name="T15" fmla="*/ 0 h 116"/>
                <a:gd name="T16" fmla="*/ 534 w 568"/>
                <a:gd name="T17" fmla="*/ 0 h 116"/>
                <a:gd name="T18" fmla="*/ 545 w 568"/>
                <a:gd name="T19" fmla="*/ 7 h 116"/>
                <a:gd name="T20" fmla="*/ 568 w 568"/>
                <a:gd name="T21"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116">
                  <a:moveTo>
                    <a:pt x="568" y="56"/>
                  </a:moveTo>
                  <a:cubicBezTo>
                    <a:pt x="568" y="91"/>
                    <a:pt x="557" y="98"/>
                    <a:pt x="544" y="110"/>
                  </a:cubicBezTo>
                  <a:cubicBezTo>
                    <a:pt x="541" y="112"/>
                    <a:pt x="539" y="114"/>
                    <a:pt x="536" y="116"/>
                  </a:cubicBezTo>
                  <a:cubicBezTo>
                    <a:pt x="4" y="116"/>
                    <a:pt x="4" y="116"/>
                    <a:pt x="4" y="116"/>
                  </a:cubicBezTo>
                  <a:cubicBezTo>
                    <a:pt x="5" y="115"/>
                    <a:pt x="5" y="115"/>
                    <a:pt x="5" y="115"/>
                  </a:cubicBezTo>
                  <a:cubicBezTo>
                    <a:pt x="9" y="113"/>
                    <a:pt x="30" y="96"/>
                    <a:pt x="30" y="58"/>
                  </a:cubicBezTo>
                  <a:cubicBezTo>
                    <a:pt x="30" y="21"/>
                    <a:pt x="6" y="4"/>
                    <a:pt x="1" y="0"/>
                  </a:cubicBezTo>
                  <a:cubicBezTo>
                    <a:pt x="1" y="0"/>
                    <a:pt x="0" y="0"/>
                    <a:pt x="0" y="0"/>
                  </a:cubicBezTo>
                  <a:cubicBezTo>
                    <a:pt x="534" y="0"/>
                    <a:pt x="534" y="0"/>
                    <a:pt x="534" y="0"/>
                  </a:cubicBezTo>
                  <a:cubicBezTo>
                    <a:pt x="538" y="2"/>
                    <a:pt x="542" y="4"/>
                    <a:pt x="545" y="7"/>
                  </a:cubicBezTo>
                  <a:cubicBezTo>
                    <a:pt x="557" y="18"/>
                    <a:pt x="568" y="26"/>
                    <a:pt x="568" y="5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šļîḓê">
              <a:extLst>
                <a:ext uri="{FF2B5EF4-FFF2-40B4-BE49-F238E27FC236}">
                  <a16:creationId xmlns:a16="http://schemas.microsoft.com/office/drawing/2014/main" id="{85B076DA-774E-B84B-AC64-96ED99328C74}"/>
                </a:ext>
              </a:extLst>
            </p:cNvPr>
            <p:cNvSpPr/>
            <p:nvPr/>
          </p:nvSpPr>
          <p:spPr bwMode="auto">
            <a:xfrm>
              <a:off x="9107429" y="5360758"/>
              <a:ext cx="24276" cy="35837"/>
            </a:xfrm>
            <a:custGeom>
              <a:avLst/>
              <a:gdLst>
                <a:gd name="T0" fmla="*/ 12 w 12"/>
                <a:gd name="T1" fmla="*/ 17 h 17"/>
                <a:gd name="T2" fmla="*/ 0 w 12"/>
                <a:gd name="T3" fmla="*/ 0 h 17"/>
                <a:gd name="T4" fmla="*/ 12 w 12"/>
                <a:gd name="T5" fmla="*/ 17 h 17"/>
              </a:gdLst>
              <a:ahLst/>
              <a:cxnLst>
                <a:cxn ang="0">
                  <a:pos x="T0" y="T1"/>
                </a:cxn>
                <a:cxn ang="0">
                  <a:pos x="T2" y="T3"/>
                </a:cxn>
                <a:cxn ang="0">
                  <a:pos x="T4" y="T5"/>
                </a:cxn>
              </a:cxnLst>
              <a:rect l="0" t="0" r="r" b="b"/>
              <a:pathLst>
                <a:path w="12" h="17">
                  <a:moveTo>
                    <a:pt x="12" y="17"/>
                  </a:moveTo>
                  <a:cubicBezTo>
                    <a:pt x="0" y="0"/>
                    <a:pt x="0" y="0"/>
                    <a:pt x="0" y="0"/>
                  </a:cubicBezTo>
                  <a:cubicBezTo>
                    <a:pt x="6" y="4"/>
                    <a:pt x="11" y="9"/>
                    <a:pt x="12" y="17"/>
                  </a:cubicBezTo>
                  <a:close/>
                </a:path>
              </a:pathLst>
            </a:custGeom>
            <a:solidFill>
              <a:srgbClr val="F2101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ṣļïďe">
              <a:extLst>
                <a:ext uri="{FF2B5EF4-FFF2-40B4-BE49-F238E27FC236}">
                  <a16:creationId xmlns:a16="http://schemas.microsoft.com/office/drawing/2014/main" id="{0FD7CA8B-75ED-AF4D-A176-2861965543E9}"/>
                </a:ext>
              </a:extLst>
            </p:cNvPr>
            <p:cNvSpPr/>
            <p:nvPr/>
          </p:nvSpPr>
          <p:spPr bwMode="auto">
            <a:xfrm>
              <a:off x="7206934" y="5064818"/>
              <a:ext cx="810369" cy="529457"/>
            </a:xfrm>
            <a:custGeom>
              <a:avLst/>
              <a:gdLst>
                <a:gd name="T0" fmla="*/ 388 w 388"/>
                <a:gd name="T1" fmla="*/ 196 h 254"/>
                <a:gd name="T2" fmla="*/ 363 w 388"/>
                <a:gd name="T3" fmla="*/ 253 h 254"/>
                <a:gd name="T4" fmla="*/ 362 w 388"/>
                <a:gd name="T5" fmla="*/ 254 h 254"/>
                <a:gd name="T6" fmla="*/ 1 w 388"/>
                <a:gd name="T7" fmla="*/ 109 h 254"/>
                <a:gd name="T8" fmla="*/ 0 w 388"/>
                <a:gd name="T9" fmla="*/ 109 h 254"/>
                <a:gd name="T10" fmla="*/ 25 w 388"/>
                <a:gd name="T11" fmla="*/ 52 h 254"/>
                <a:gd name="T12" fmla="*/ 3 w 388"/>
                <a:gd name="T13" fmla="*/ 0 h 254"/>
                <a:gd name="T14" fmla="*/ 281 w 388"/>
                <a:gd name="T15" fmla="*/ 109 h 254"/>
                <a:gd name="T16" fmla="*/ 352 w 388"/>
                <a:gd name="T17" fmla="*/ 138 h 254"/>
                <a:gd name="T18" fmla="*/ 358 w 388"/>
                <a:gd name="T19" fmla="*/ 138 h 254"/>
                <a:gd name="T20" fmla="*/ 359 w 388"/>
                <a:gd name="T21" fmla="*/ 138 h 254"/>
                <a:gd name="T22" fmla="*/ 388 w 388"/>
                <a:gd name="T23" fmla="*/ 196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8" h="254">
                  <a:moveTo>
                    <a:pt x="388" y="196"/>
                  </a:moveTo>
                  <a:cubicBezTo>
                    <a:pt x="388" y="234"/>
                    <a:pt x="367" y="251"/>
                    <a:pt x="363" y="253"/>
                  </a:cubicBezTo>
                  <a:cubicBezTo>
                    <a:pt x="362" y="254"/>
                    <a:pt x="362" y="254"/>
                    <a:pt x="362" y="254"/>
                  </a:cubicBezTo>
                  <a:cubicBezTo>
                    <a:pt x="1" y="109"/>
                    <a:pt x="1" y="109"/>
                    <a:pt x="1" y="109"/>
                  </a:cubicBezTo>
                  <a:cubicBezTo>
                    <a:pt x="0" y="109"/>
                    <a:pt x="0" y="109"/>
                    <a:pt x="0" y="109"/>
                  </a:cubicBezTo>
                  <a:cubicBezTo>
                    <a:pt x="3" y="106"/>
                    <a:pt x="25" y="89"/>
                    <a:pt x="25" y="52"/>
                  </a:cubicBezTo>
                  <a:cubicBezTo>
                    <a:pt x="25" y="25"/>
                    <a:pt x="12" y="8"/>
                    <a:pt x="3" y="0"/>
                  </a:cubicBezTo>
                  <a:cubicBezTo>
                    <a:pt x="281" y="109"/>
                    <a:pt x="281" y="109"/>
                    <a:pt x="281" y="109"/>
                  </a:cubicBezTo>
                  <a:cubicBezTo>
                    <a:pt x="352" y="138"/>
                    <a:pt x="352" y="138"/>
                    <a:pt x="352" y="138"/>
                  </a:cubicBezTo>
                  <a:cubicBezTo>
                    <a:pt x="358" y="138"/>
                    <a:pt x="358" y="138"/>
                    <a:pt x="358" y="138"/>
                  </a:cubicBezTo>
                  <a:cubicBezTo>
                    <a:pt x="358" y="138"/>
                    <a:pt x="359" y="138"/>
                    <a:pt x="359" y="138"/>
                  </a:cubicBezTo>
                  <a:cubicBezTo>
                    <a:pt x="364" y="142"/>
                    <a:pt x="388" y="159"/>
                    <a:pt x="388" y="196"/>
                  </a:cubicBezTo>
                  <a:close/>
                </a:path>
              </a:pathLst>
            </a:custGeom>
            <a:solidFill>
              <a:srgbClr val="D3DE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şļïḋê">
              <a:extLst>
                <a:ext uri="{FF2B5EF4-FFF2-40B4-BE49-F238E27FC236}">
                  <a16:creationId xmlns:a16="http://schemas.microsoft.com/office/drawing/2014/main" id="{157E4961-8D92-2A48-A620-998805136B12}"/>
                </a:ext>
              </a:extLst>
            </p:cNvPr>
            <p:cNvSpPr/>
            <p:nvPr/>
          </p:nvSpPr>
          <p:spPr bwMode="auto">
            <a:xfrm>
              <a:off x="7181502" y="5044009"/>
              <a:ext cx="1975636" cy="565293"/>
            </a:xfrm>
            <a:custGeom>
              <a:avLst/>
              <a:gdLst>
                <a:gd name="T0" fmla="*/ 928 w 946"/>
                <a:gd name="T1" fmla="*/ 155 h 271"/>
                <a:gd name="T2" fmla="*/ 920 w 946"/>
                <a:gd name="T3" fmla="*/ 150 h 271"/>
                <a:gd name="T4" fmla="*/ 919 w 946"/>
                <a:gd name="T5" fmla="*/ 149 h 271"/>
                <a:gd name="T6" fmla="*/ 916 w 946"/>
                <a:gd name="T7" fmla="*/ 147 h 271"/>
                <a:gd name="T8" fmla="*/ 906 w 946"/>
                <a:gd name="T9" fmla="*/ 143 h 271"/>
                <a:gd name="T10" fmla="*/ 546 w 946"/>
                <a:gd name="T11" fmla="*/ 0 h 271"/>
                <a:gd name="T12" fmla="*/ 51 w 946"/>
                <a:gd name="T13" fmla="*/ 4 h 271"/>
                <a:gd name="T14" fmla="*/ 35 w 946"/>
                <a:gd name="T15" fmla="*/ 4 h 271"/>
                <a:gd name="T16" fmla="*/ 8 w 946"/>
                <a:gd name="T17" fmla="*/ 4 h 271"/>
                <a:gd name="T18" fmla="*/ 0 w 946"/>
                <a:gd name="T19" fmla="*/ 4 h 271"/>
                <a:gd name="T20" fmla="*/ 15 w 946"/>
                <a:gd name="T21" fmla="*/ 10 h 271"/>
                <a:gd name="T22" fmla="*/ 293 w 946"/>
                <a:gd name="T23" fmla="*/ 119 h 271"/>
                <a:gd name="T24" fmla="*/ 364 w 946"/>
                <a:gd name="T25" fmla="*/ 148 h 271"/>
                <a:gd name="T26" fmla="*/ 364 w 946"/>
                <a:gd name="T27" fmla="*/ 148 h 271"/>
                <a:gd name="T28" fmla="*/ 879 w 946"/>
                <a:gd name="T29" fmla="*/ 148 h 271"/>
                <a:gd name="T30" fmla="*/ 922 w 946"/>
                <a:gd name="T31" fmla="*/ 161 h 271"/>
                <a:gd name="T32" fmla="*/ 938 w 946"/>
                <a:gd name="T33" fmla="*/ 204 h 271"/>
                <a:gd name="T34" fmla="*/ 922 w 946"/>
                <a:gd name="T35" fmla="*/ 252 h 271"/>
                <a:gd name="T36" fmla="*/ 886 w 946"/>
                <a:gd name="T37" fmla="*/ 263 h 271"/>
                <a:gd name="T38" fmla="*/ 886 w 946"/>
                <a:gd name="T39" fmla="*/ 263 h 271"/>
                <a:gd name="T40" fmla="*/ 388 w 946"/>
                <a:gd name="T41" fmla="*/ 263 h 271"/>
                <a:gd name="T42" fmla="*/ 375 w 946"/>
                <a:gd name="T43" fmla="*/ 263 h 271"/>
                <a:gd name="T44" fmla="*/ 32 w 946"/>
                <a:gd name="T45" fmla="*/ 127 h 271"/>
                <a:gd name="T46" fmla="*/ 0 w 946"/>
                <a:gd name="T47" fmla="*/ 127 h 271"/>
                <a:gd name="T48" fmla="*/ 364 w 946"/>
                <a:gd name="T49" fmla="*/ 271 h 271"/>
                <a:gd name="T50" fmla="*/ 395 w 946"/>
                <a:gd name="T51" fmla="*/ 271 h 271"/>
                <a:gd name="T52" fmla="*/ 395 w 946"/>
                <a:gd name="T53" fmla="*/ 271 h 271"/>
                <a:gd name="T54" fmla="*/ 885 w 946"/>
                <a:gd name="T55" fmla="*/ 271 h 271"/>
                <a:gd name="T56" fmla="*/ 889 w 946"/>
                <a:gd name="T57" fmla="*/ 271 h 271"/>
                <a:gd name="T58" fmla="*/ 919 w 946"/>
                <a:gd name="T59" fmla="*/ 264 h 271"/>
                <a:gd name="T60" fmla="*/ 927 w 946"/>
                <a:gd name="T61" fmla="*/ 258 h 271"/>
                <a:gd name="T62" fmla="*/ 946 w 946"/>
                <a:gd name="T63" fmla="*/ 204 h 271"/>
                <a:gd name="T64" fmla="*/ 928 w 946"/>
                <a:gd name="T65" fmla="*/ 15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6" h="271">
                  <a:moveTo>
                    <a:pt x="928" y="155"/>
                  </a:moveTo>
                  <a:cubicBezTo>
                    <a:pt x="925" y="153"/>
                    <a:pt x="923" y="151"/>
                    <a:pt x="920" y="150"/>
                  </a:cubicBezTo>
                  <a:cubicBezTo>
                    <a:pt x="919" y="149"/>
                    <a:pt x="919" y="149"/>
                    <a:pt x="919" y="149"/>
                  </a:cubicBezTo>
                  <a:cubicBezTo>
                    <a:pt x="916" y="147"/>
                    <a:pt x="916" y="147"/>
                    <a:pt x="916" y="147"/>
                  </a:cubicBezTo>
                  <a:cubicBezTo>
                    <a:pt x="913" y="146"/>
                    <a:pt x="909" y="144"/>
                    <a:pt x="906" y="143"/>
                  </a:cubicBezTo>
                  <a:cubicBezTo>
                    <a:pt x="546" y="0"/>
                    <a:pt x="546" y="0"/>
                    <a:pt x="546" y="0"/>
                  </a:cubicBezTo>
                  <a:cubicBezTo>
                    <a:pt x="51" y="4"/>
                    <a:pt x="51" y="4"/>
                    <a:pt x="51" y="4"/>
                  </a:cubicBezTo>
                  <a:cubicBezTo>
                    <a:pt x="35" y="4"/>
                    <a:pt x="35" y="4"/>
                    <a:pt x="35" y="4"/>
                  </a:cubicBezTo>
                  <a:cubicBezTo>
                    <a:pt x="8" y="4"/>
                    <a:pt x="8" y="4"/>
                    <a:pt x="8" y="4"/>
                  </a:cubicBezTo>
                  <a:cubicBezTo>
                    <a:pt x="0" y="4"/>
                    <a:pt x="0" y="4"/>
                    <a:pt x="0" y="4"/>
                  </a:cubicBezTo>
                  <a:cubicBezTo>
                    <a:pt x="15" y="10"/>
                    <a:pt x="15" y="10"/>
                    <a:pt x="15" y="10"/>
                  </a:cubicBezTo>
                  <a:cubicBezTo>
                    <a:pt x="293" y="119"/>
                    <a:pt x="293" y="119"/>
                    <a:pt x="293" y="119"/>
                  </a:cubicBezTo>
                  <a:cubicBezTo>
                    <a:pt x="364" y="148"/>
                    <a:pt x="364" y="148"/>
                    <a:pt x="364" y="148"/>
                  </a:cubicBezTo>
                  <a:cubicBezTo>
                    <a:pt x="364" y="148"/>
                    <a:pt x="364" y="148"/>
                    <a:pt x="364" y="148"/>
                  </a:cubicBezTo>
                  <a:cubicBezTo>
                    <a:pt x="879" y="148"/>
                    <a:pt x="879" y="148"/>
                    <a:pt x="879" y="148"/>
                  </a:cubicBezTo>
                  <a:cubicBezTo>
                    <a:pt x="879" y="148"/>
                    <a:pt x="905" y="146"/>
                    <a:pt x="922" y="161"/>
                  </a:cubicBezTo>
                  <a:cubicBezTo>
                    <a:pt x="933" y="171"/>
                    <a:pt x="938" y="185"/>
                    <a:pt x="938" y="204"/>
                  </a:cubicBezTo>
                  <a:cubicBezTo>
                    <a:pt x="938" y="226"/>
                    <a:pt x="933" y="242"/>
                    <a:pt x="922" y="252"/>
                  </a:cubicBezTo>
                  <a:cubicBezTo>
                    <a:pt x="906" y="265"/>
                    <a:pt x="886" y="263"/>
                    <a:pt x="886" y="263"/>
                  </a:cubicBezTo>
                  <a:cubicBezTo>
                    <a:pt x="886" y="263"/>
                    <a:pt x="886" y="263"/>
                    <a:pt x="886" y="263"/>
                  </a:cubicBezTo>
                  <a:cubicBezTo>
                    <a:pt x="388" y="263"/>
                    <a:pt x="388" y="263"/>
                    <a:pt x="388" y="263"/>
                  </a:cubicBezTo>
                  <a:cubicBezTo>
                    <a:pt x="375" y="263"/>
                    <a:pt x="375" y="263"/>
                    <a:pt x="375" y="263"/>
                  </a:cubicBezTo>
                  <a:cubicBezTo>
                    <a:pt x="32" y="127"/>
                    <a:pt x="32" y="127"/>
                    <a:pt x="32" y="127"/>
                  </a:cubicBezTo>
                  <a:cubicBezTo>
                    <a:pt x="0" y="127"/>
                    <a:pt x="0" y="127"/>
                    <a:pt x="0" y="127"/>
                  </a:cubicBezTo>
                  <a:cubicBezTo>
                    <a:pt x="364" y="271"/>
                    <a:pt x="364" y="271"/>
                    <a:pt x="364" y="271"/>
                  </a:cubicBezTo>
                  <a:cubicBezTo>
                    <a:pt x="395" y="271"/>
                    <a:pt x="395" y="271"/>
                    <a:pt x="395" y="271"/>
                  </a:cubicBezTo>
                  <a:cubicBezTo>
                    <a:pt x="395" y="271"/>
                    <a:pt x="395" y="271"/>
                    <a:pt x="395" y="271"/>
                  </a:cubicBezTo>
                  <a:cubicBezTo>
                    <a:pt x="885" y="271"/>
                    <a:pt x="885" y="271"/>
                    <a:pt x="885" y="271"/>
                  </a:cubicBezTo>
                  <a:cubicBezTo>
                    <a:pt x="886" y="271"/>
                    <a:pt x="887" y="271"/>
                    <a:pt x="889" y="271"/>
                  </a:cubicBezTo>
                  <a:cubicBezTo>
                    <a:pt x="896" y="271"/>
                    <a:pt x="907" y="270"/>
                    <a:pt x="919" y="264"/>
                  </a:cubicBezTo>
                  <a:cubicBezTo>
                    <a:pt x="921" y="262"/>
                    <a:pt x="924" y="260"/>
                    <a:pt x="927" y="258"/>
                  </a:cubicBezTo>
                  <a:cubicBezTo>
                    <a:pt x="940" y="246"/>
                    <a:pt x="946" y="228"/>
                    <a:pt x="946" y="204"/>
                  </a:cubicBezTo>
                  <a:cubicBezTo>
                    <a:pt x="946" y="183"/>
                    <a:pt x="940" y="166"/>
                    <a:pt x="928" y="155"/>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ṣļïḑê">
              <a:extLst>
                <a:ext uri="{FF2B5EF4-FFF2-40B4-BE49-F238E27FC236}">
                  <a16:creationId xmlns:a16="http://schemas.microsoft.com/office/drawing/2014/main" id="{CED7E768-1315-9744-8507-3E72BDE26D33}"/>
                </a:ext>
              </a:extLst>
            </p:cNvPr>
            <p:cNvSpPr/>
            <p:nvPr/>
          </p:nvSpPr>
          <p:spPr bwMode="auto">
            <a:xfrm>
              <a:off x="3970082" y="2999012"/>
              <a:ext cx="2276201" cy="1777957"/>
            </a:xfrm>
            <a:custGeom>
              <a:avLst/>
              <a:gdLst>
                <a:gd name="T0" fmla="*/ 1090 w 1090"/>
                <a:gd name="T1" fmla="*/ 423 h 852"/>
                <a:gd name="T2" fmla="*/ 946 w 1090"/>
                <a:gd name="T3" fmla="*/ 852 h 852"/>
                <a:gd name="T4" fmla="*/ 0 w 1090"/>
                <a:gd name="T5" fmla="*/ 852 h 852"/>
                <a:gd name="T6" fmla="*/ 7 w 1090"/>
                <a:gd name="T7" fmla="*/ 767 h 852"/>
                <a:gd name="T8" fmla="*/ 533 w 1090"/>
                <a:gd name="T9" fmla="*/ 0 h 852"/>
                <a:gd name="T10" fmla="*/ 1090 w 1090"/>
                <a:gd name="T11" fmla="*/ 423 h 852"/>
              </a:gdLst>
              <a:ahLst/>
              <a:cxnLst>
                <a:cxn ang="0">
                  <a:pos x="T0" y="T1"/>
                </a:cxn>
                <a:cxn ang="0">
                  <a:pos x="T2" y="T3"/>
                </a:cxn>
                <a:cxn ang="0">
                  <a:pos x="T4" y="T5"/>
                </a:cxn>
                <a:cxn ang="0">
                  <a:pos x="T6" y="T7"/>
                </a:cxn>
                <a:cxn ang="0">
                  <a:pos x="T8" y="T9"/>
                </a:cxn>
                <a:cxn ang="0">
                  <a:pos x="T10" y="T11"/>
                </a:cxn>
              </a:cxnLst>
              <a:rect l="0" t="0" r="r" b="b"/>
              <a:pathLst>
                <a:path w="1090" h="852">
                  <a:moveTo>
                    <a:pt x="1090" y="423"/>
                  </a:moveTo>
                  <a:cubicBezTo>
                    <a:pt x="1090" y="423"/>
                    <a:pt x="1013" y="654"/>
                    <a:pt x="946" y="852"/>
                  </a:cubicBezTo>
                  <a:cubicBezTo>
                    <a:pt x="0" y="852"/>
                    <a:pt x="0" y="852"/>
                    <a:pt x="0" y="852"/>
                  </a:cubicBezTo>
                  <a:cubicBezTo>
                    <a:pt x="1" y="825"/>
                    <a:pt x="3" y="797"/>
                    <a:pt x="7" y="767"/>
                  </a:cubicBezTo>
                  <a:cubicBezTo>
                    <a:pt x="55" y="386"/>
                    <a:pt x="533" y="0"/>
                    <a:pt x="533" y="0"/>
                  </a:cubicBezTo>
                  <a:cubicBezTo>
                    <a:pt x="595" y="428"/>
                    <a:pt x="1090" y="423"/>
                    <a:pt x="1090" y="423"/>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íṣḻíḑê">
              <a:extLst>
                <a:ext uri="{FF2B5EF4-FFF2-40B4-BE49-F238E27FC236}">
                  <a16:creationId xmlns:a16="http://schemas.microsoft.com/office/drawing/2014/main" id="{6F32614B-2A10-A34B-8D8E-7E6325BD9BDA}"/>
                </a:ext>
              </a:extLst>
            </p:cNvPr>
            <p:cNvSpPr/>
            <p:nvPr/>
          </p:nvSpPr>
          <p:spPr bwMode="auto">
            <a:xfrm>
              <a:off x="5502962" y="2889191"/>
              <a:ext cx="2307413" cy="1898183"/>
            </a:xfrm>
            <a:custGeom>
              <a:avLst/>
              <a:gdLst>
                <a:gd name="T0" fmla="*/ 939 w 1105"/>
                <a:gd name="T1" fmla="*/ 910 h 910"/>
                <a:gd name="T2" fmla="*/ 273 w 1105"/>
                <a:gd name="T3" fmla="*/ 678 h 910"/>
                <a:gd name="T4" fmla="*/ 357 w 1105"/>
                <a:gd name="T5" fmla="*/ 340 h 910"/>
                <a:gd name="T6" fmla="*/ 820 w 1105"/>
                <a:gd name="T7" fmla="*/ 666 h 910"/>
                <a:gd name="T8" fmla="*/ 725 w 1105"/>
                <a:gd name="T9" fmla="*/ 34 h 910"/>
                <a:gd name="T10" fmla="*/ 744 w 1105"/>
                <a:gd name="T11" fmla="*/ 30 h 910"/>
                <a:gd name="T12" fmla="*/ 873 w 1105"/>
                <a:gd name="T13" fmla="*/ 4 h 910"/>
                <a:gd name="T14" fmla="*/ 888 w 1105"/>
                <a:gd name="T15" fmla="*/ 0 h 910"/>
                <a:gd name="T16" fmla="*/ 939 w 1105"/>
                <a:gd name="T17" fmla="*/ 91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5" h="910">
                  <a:moveTo>
                    <a:pt x="939" y="910"/>
                  </a:moveTo>
                  <a:cubicBezTo>
                    <a:pt x="746" y="910"/>
                    <a:pt x="309" y="740"/>
                    <a:pt x="273" y="678"/>
                  </a:cubicBezTo>
                  <a:cubicBezTo>
                    <a:pt x="0" y="225"/>
                    <a:pt x="357" y="340"/>
                    <a:pt x="357" y="340"/>
                  </a:cubicBezTo>
                  <a:cubicBezTo>
                    <a:pt x="357" y="340"/>
                    <a:pt x="740" y="666"/>
                    <a:pt x="820" y="666"/>
                  </a:cubicBezTo>
                  <a:cubicBezTo>
                    <a:pt x="836" y="666"/>
                    <a:pt x="725" y="34"/>
                    <a:pt x="725" y="34"/>
                  </a:cubicBezTo>
                  <a:cubicBezTo>
                    <a:pt x="744" y="30"/>
                    <a:pt x="744" y="30"/>
                    <a:pt x="744" y="30"/>
                  </a:cubicBezTo>
                  <a:cubicBezTo>
                    <a:pt x="873" y="4"/>
                    <a:pt x="873" y="4"/>
                    <a:pt x="873" y="4"/>
                  </a:cubicBezTo>
                  <a:cubicBezTo>
                    <a:pt x="888" y="0"/>
                    <a:pt x="888" y="0"/>
                    <a:pt x="888" y="0"/>
                  </a:cubicBezTo>
                  <a:cubicBezTo>
                    <a:pt x="888" y="0"/>
                    <a:pt x="1105" y="910"/>
                    <a:pt x="939" y="910"/>
                  </a:cubicBez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ṩļïḑé">
              <a:extLst>
                <a:ext uri="{FF2B5EF4-FFF2-40B4-BE49-F238E27FC236}">
                  <a16:creationId xmlns:a16="http://schemas.microsoft.com/office/drawing/2014/main" id="{8DF7CF58-911B-6549-8ED8-8A88C7AC3D2B}"/>
                </a:ext>
              </a:extLst>
            </p:cNvPr>
            <p:cNvSpPr/>
            <p:nvPr/>
          </p:nvSpPr>
          <p:spPr bwMode="auto">
            <a:xfrm>
              <a:off x="5450942" y="3849842"/>
              <a:ext cx="688987" cy="909787"/>
            </a:xfrm>
            <a:custGeom>
              <a:avLst/>
              <a:gdLst>
                <a:gd name="T0" fmla="*/ 596 w 596"/>
                <a:gd name="T1" fmla="*/ 183 h 787"/>
                <a:gd name="T2" fmla="*/ 275 w 596"/>
                <a:gd name="T3" fmla="*/ 621 h 787"/>
                <a:gd name="T4" fmla="*/ 153 w 596"/>
                <a:gd name="T5" fmla="*/ 787 h 787"/>
                <a:gd name="T6" fmla="*/ 110 w 596"/>
                <a:gd name="T7" fmla="*/ 565 h 787"/>
                <a:gd name="T8" fmla="*/ 0 w 596"/>
                <a:gd name="T9" fmla="*/ 0 h 787"/>
                <a:gd name="T10" fmla="*/ 596 w 596"/>
                <a:gd name="T11" fmla="*/ 183 h 787"/>
              </a:gdLst>
              <a:ahLst/>
              <a:cxnLst>
                <a:cxn ang="0">
                  <a:pos x="T0" y="T1"/>
                </a:cxn>
                <a:cxn ang="0">
                  <a:pos x="T2" y="T3"/>
                </a:cxn>
                <a:cxn ang="0">
                  <a:pos x="T4" y="T5"/>
                </a:cxn>
                <a:cxn ang="0">
                  <a:pos x="T6" y="T7"/>
                </a:cxn>
                <a:cxn ang="0">
                  <a:pos x="T8" y="T9"/>
                </a:cxn>
                <a:cxn ang="0">
                  <a:pos x="T10" y="T11"/>
                </a:cxn>
              </a:cxnLst>
              <a:rect l="0" t="0" r="r" b="b"/>
              <a:pathLst>
                <a:path w="596" h="787">
                  <a:moveTo>
                    <a:pt x="596" y="183"/>
                  </a:moveTo>
                  <a:lnTo>
                    <a:pt x="275" y="621"/>
                  </a:lnTo>
                  <a:lnTo>
                    <a:pt x="153" y="787"/>
                  </a:lnTo>
                  <a:lnTo>
                    <a:pt x="110" y="565"/>
                  </a:lnTo>
                  <a:lnTo>
                    <a:pt x="0" y="0"/>
                  </a:lnTo>
                  <a:lnTo>
                    <a:pt x="596" y="183"/>
                  </a:lnTo>
                  <a:close/>
                </a:path>
              </a:pathLst>
            </a:custGeom>
            <a:solidFill>
              <a:srgbClr val="FAF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ş1iḑê">
              <a:extLst>
                <a:ext uri="{FF2B5EF4-FFF2-40B4-BE49-F238E27FC236}">
                  <a16:creationId xmlns:a16="http://schemas.microsoft.com/office/drawing/2014/main" id="{343D9EF5-C0AC-5D4E-AEA0-535431A1826D}"/>
                </a:ext>
              </a:extLst>
            </p:cNvPr>
            <p:cNvSpPr/>
            <p:nvPr/>
          </p:nvSpPr>
          <p:spPr bwMode="auto">
            <a:xfrm>
              <a:off x="5674053" y="3869494"/>
              <a:ext cx="372238" cy="329465"/>
            </a:xfrm>
            <a:custGeom>
              <a:avLst/>
              <a:gdLst>
                <a:gd name="T0" fmla="*/ 4 w 178"/>
                <a:gd name="T1" fmla="*/ 37 h 158"/>
                <a:gd name="T2" fmla="*/ 57 w 178"/>
                <a:gd name="T3" fmla="*/ 156 h 158"/>
                <a:gd name="T4" fmla="*/ 172 w 178"/>
                <a:gd name="T5" fmla="*/ 75 h 158"/>
                <a:gd name="T6" fmla="*/ 116 w 178"/>
                <a:gd name="T7" fmla="*/ 0 h 158"/>
                <a:gd name="T8" fmla="*/ 4 w 178"/>
                <a:gd name="T9" fmla="*/ 37 h 158"/>
              </a:gdLst>
              <a:ahLst/>
              <a:cxnLst>
                <a:cxn ang="0">
                  <a:pos x="T0" y="T1"/>
                </a:cxn>
                <a:cxn ang="0">
                  <a:pos x="T2" y="T3"/>
                </a:cxn>
                <a:cxn ang="0">
                  <a:pos x="T4" y="T5"/>
                </a:cxn>
                <a:cxn ang="0">
                  <a:pos x="T6" y="T7"/>
                </a:cxn>
                <a:cxn ang="0">
                  <a:pos x="T8" y="T9"/>
                </a:cxn>
              </a:cxnLst>
              <a:rect l="0" t="0" r="r" b="b"/>
              <a:pathLst>
                <a:path w="178" h="158">
                  <a:moveTo>
                    <a:pt x="4" y="37"/>
                  </a:moveTo>
                  <a:cubicBezTo>
                    <a:pt x="4" y="37"/>
                    <a:pt x="38" y="153"/>
                    <a:pt x="57" y="156"/>
                  </a:cubicBezTo>
                  <a:cubicBezTo>
                    <a:pt x="76" y="158"/>
                    <a:pt x="167" y="90"/>
                    <a:pt x="172" y="75"/>
                  </a:cubicBezTo>
                  <a:cubicBezTo>
                    <a:pt x="178" y="61"/>
                    <a:pt x="116" y="0"/>
                    <a:pt x="116" y="0"/>
                  </a:cubicBezTo>
                  <a:cubicBezTo>
                    <a:pt x="116" y="0"/>
                    <a:pt x="0" y="25"/>
                    <a:pt x="4" y="37"/>
                  </a:cubicBez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iṥ1íḓè">
              <a:extLst>
                <a:ext uri="{FF2B5EF4-FFF2-40B4-BE49-F238E27FC236}">
                  <a16:creationId xmlns:a16="http://schemas.microsoft.com/office/drawing/2014/main" id="{D4E97FB7-6B27-644D-8A29-63F4F11AA916}"/>
                </a:ext>
              </a:extLst>
            </p:cNvPr>
            <p:cNvSpPr/>
            <p:nvPr/>
          </p:nvSpPr>
          <p:spPr bwMode="auto">
            <a:xfrm>
              <a:off x="5578104" y="4142315"/>
              <a:ext cx="246232" cy="617314"/>
            </a:xfrm>
            <a:custGeom>
              <a:avLst/>
              <a:gdLst>
                <a:gd name="T0" fmla="*/ 165 w 213"/>
                <a:gd name="T1" fmla="*/ 368 h 534"/>
                <a:gd name="T2" fmla="*/ 43 w 213"/>
                <a:gd name="T3" fmla="*/ 534 h 534"/>
                <a:gd name="T4" fmla="*/ 0 w 213"/>
                <a:gd name="T5" fmla="*/ 312 h 534"/>
                <a:gd name="T6" fmla="*/ 175 w 213"/>
                <a:gd name="T7" fmla="*/ 0 h 534"/>
                <a:gd name="T8" fmla="*/ 195 w 213"/>
                <a:gd name="T9" fmla="*/ 20 h 534"/>
                <a:gd name="T10" fmla="*/ 213 w 213"/>
                <a:gd name="T11" fmla="*/ 27 h 534"/>
                <a:gd name="T12" fmla="*/ 165 w 213"/>
                <a:gd name="T13" fmla="*/ 368 h 534"/>
              </a:gdLst>
              <a:ahLst/>
              <a:cxnLst>
                <a:cxn ang="0">
                  <a:pos x="T0" y="T1"/>
                </a:cxn>
                <a:cxn ang="0">
                  <a:pos x="T2" y="T3"/>
                </a:cxn>
                <a:cxn ang="0">
                  <a:pos x="T4" y="T5"/>
                </a:cxn>
                <a:cxn ang="0">
                  <a:pos x="T6" y="T7"/>
                </a:cxn>
                <a:cxn ang="0">
                  <a:pos x="T8" y="T9"/>
                </a:cxn>
                <a:cxn ang="0">
                  <a:pos x="T10" y="T11"/>
                </a:cxn>
                <a:cxn ang="0">
                  <a:pos x="T12" y="T13"/>
                </a:cxn>
              </a:cxnLst>
              <a:rect l="0" t="0" r="r" b="b"/>
              <a:pathLst>
                <a:path w="213" h="534">
                  <a:moveTo>
                    <a:pt x="165" y="368"/>
                  </a:moveTo>
                  <a:lnTo>
                    <a:pt x="43" y="534"/>
                  </a:lnTo>
                  <a:lnTo>
                    <a:pt x="0" y="312"/>
                  </a:lnTo>
                  <a:lnTo>
                    <a:pt x="175" y="0"/>
                  </a:lnTo>
                  <a:lnTo>
                    <a:pt x="195" y="20"/>
                  </a:lnTo>
                  <a:lnTo>
                    <a:pt x="213" y="27"/>
                  </a:lnTo>
                  <a:lnTo>
                    <a:pt x="165" y="368"/>
                  </a:lnTo>
                  <a:close/>
                </a:path>
              </a:pathLst>
            </a:custGeom>
            <a:solidFill>
              <a:srgbClr val="FF454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ïṧḷïḍe">
              <a:extLst>
                <a:ext uri="{FF2B5EF4-FFF2-40B4-BE49-F238E27FC236}">
                  <a16:creationId xmlns:a16="http://schemas.microsoft.com/office/drawing/2014/main" id="{8FDACF5D-F795-9A42-B1EE-B14AA2B7AF11}"/>
                </a:ext>
              </a:extLst>
            </p:cNvPr>
            <p:cNvSpPr/>
            <p:nvPr/>
          </p:nvSpPr>
          <p:spPr bwMode="auto">
            <a:xfrm>
              <a:off x="3322711" y="3071841"/>
              <a:ext cx="1664667" cy="2109734"/>
            </a:xfrm>
            <a:custGeom>
              <a:avLst/>
              <a:gdLst>
                <a:gd name="T0" fmla="*/ 797 w 797"/>
                <a:gd name="T1" fmla="*/ 0 h 1011"/>
                <a:gd name="T2" fmla="*/ 192 w 797"/>
                <a:gd name="T3" fmla="*/ 345 h 1011"/>
                <a:gd name="T4" fmla="*/ 0 w 797"/>
                <a:gd name="T5" fmla="*/ 1011 h 1011"/>
                <a:gd name="T6" fmla="*/ 208 w 797"/>
                <a:gd name="T7" fmla="*/ 998 h 1011"/>
                <a:gd name="T8" fmla="*/ 331 w 797"/>
                <a:gd name="T9" fmla="*/ 517 h 1011"/>
                <a:gd name="T10" fmla="*/ 701 w 797"/>
                <a:gd name="T11" fmla="*/ 398 h 1011"/>
                <a:gd name="T12" fmla="*/ 797 w 797"/>
                <a:gd name="T13" fmla="*/ 0 h 1011"/>
              </a:gdLst>
              <a:ahLst/>
              <a:cxnLst>
                <a:cxn ang="0">
                  <a:pos x="T0" y="T1"/>
                </a:cxn>
                <a:cxn ang="0">
                  <a:pos x="T2" y="T3"/>
                </a:cxn>
                <a:cxn ang="0">
                  <a:pos x="T4" y="T5"/>
                </a:cxn>
                <a:cxn ang="0">
                  <a:pos x="T6" y="T7"/>
                </a:cxn>
                <a:cxn ang="0">
                  <a:pos x="T8" y="T9"/>
                </a:cxn>
                <a:cxn ang="0">
                  <a:pos x="T10" y="T11"/>
                </a:cxn>
                <a:cxn ang="0">
                  <a:pos x="T12" y="T13"/>
                </a:cxn>
              </a:cxnLst>
              <a:rect l="0" t="0" r="r" b="b"/>
              <a:pathLst>
                <a:path w="797" h="1011">
                  <a:moveTo>
                    <a:pt x="797" y="0"/>
                  </a:moveTo>
                  <a:cubicBezTo>
                    <a:pt x="797" y="0"/>
                    <a:pt x="430" y="41"/>
                    <a:pt x="192" y="345"/>
                  </a:cubicBezTo>
                  <a:cubicBezTo>
                    <a:pt x="71" y="500"/>
                    <a:pt x="16" y="771"/>
                    <a:pt x="0" y="1011"/>
                  </a:cubicBezTo>
                  <a:cubicBezTo>
                    <a:pt x="208" y="998"/>
                    <a:pt x="208" y="998"/>
                    <a:pt x="208" y="998"/>
                  </a:cubicBezTo>
                  <a:cubicBezTo>
                    <a:pt x="208" y="998"/>
                    <a:pt x="159" y="722"/>
                    <a:pt x="331" y="517"/>
                  </a:cubicBezTo>
                  <a:cubicBezTo>
                    <a:pt x="420" y="411"/>
                    <a:pt x="575" y="408"/>
                    <a:pt x="701" y="398"/>
                  </a:cubicBezTo>
                  <a:lnTo>
                    <a:pt x="797" y="0"/>
                  </a:lnTo>
                  <a:close/>
                </a:path>
              </a:pathLst>
            </a:custGeom>
            <a:solidFill>
              <a:srgbClr val="3555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íSlîḋe">
              <a:extLst>
                <a:ext uri="{FF2B5EF4-FFF2-40B4-BE49-F238E27FC236}">
                  <a16:creationId xmlns:a16="http://schemas.microsoft.com/office/drawing/2014/main" id="{9E6DBCDC-D4E5-C242-B1D4-84D0D5EBC31F}"/>
                </a:ext>
              </a:extLst>
            </p:cNvPr>
            <p:cNvSpPr/>
            <p:nvPr/>
          </p:nvSpPr>
          <p:spPr bwMode="auto">
            <a:xfrm>
              <a:off x="3218669" y="5158455"/>
              <a:ext cx="706327" cy="531769"/>
            </a:xfrm>
            <a:custGeom>
              <a:avLst/>
              <a:gdLst>
                <a:gd name="T0" fmla="*/ 1 w 338"/>
                <a:gd name="T1" fmla="*/ 193 h 255"/>
                <a:gd name="T2" fmla="*/ 60 w 338"/>
                <a:gd name="T3" fmla="*/ 241 h 255"/>
                <a:gd name="T4" fmla="*/ 191 w 338"/>
                <a:gd name="T5" fmla="*/ 253 h 255"/>
                <a:gd name="T6" fmla="*/ 295 w 338"/>
                <a:gd name="T7" fmla="*/ 221 h 255"/>
                <a:gd name="T8" fmla="*/ 295 w 338"/>
                <a:gd name="T9" fmla="*/ 120 h 255"/>
                <a:gd name="T10" fmla="*/ 301 w 338"/>
                <a:gd name="T11" fmla="*/ 179 h 255"/>
                <a:gd name="T12" fmla="*/ 338 w 338"/>
                <a:gd name="T13" fmla="*/ 109 h 255"/>
                <a:gd name="T14" fmla="*/ 307 w 338"/>
                <a:gd name="T15" fmla="*/ 57 h 255"/>
                <a:gd name="T16" fmla="*/ 239 w 338"/>
                <a:gd name="T17" fmla="*/ 0 h 255"/>
                <a:gd name="T18" fmla="*/ 59 w 338"/>
                <a:gd name="T19" fmla="*/ 11 h 255"/>
                <a:gd name="T20" fmla="*/ 1 w 338"/>
                <a:gd name="T21"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255">
                  <a:moveTo>
                    <a:pt x="1" y="193"/>
                  </a:moveTo>
                  <a:cubicBezTo>
                    <a:pt x="0" y="215"/>
                    <a:pt x="30" y="237"/>
                    <a:pt x="60" y="241"/>
                  </a:cubicBezTo>
                  <a:cubicBezTo>
                    <a:pt x="107" y="247"/>
                    <a:pt x="170" y="255"/>
                    <a:pt x="191" y="253"/>
                  </a:cubicBezTo>
                  <a:cubicBezTo>
                    <a:pt x="226" y="250"/>
                    <a:pt x="290" y="247"/>
                    <a:pt x="295" y="221"/>
                  </a:cubicBezTo>
                  <a:cubicBezTo>
                    <a:pt x="296" y="216"/>
                    <a:pt x="291" y="109"/>
                    <a:pt x="295" y="120"/>
                  </a:cubicBezTo>
                  <a:cubicBezTo>
                    <a:pt x="300" y="130"/>
                    <a:pt x="297" y="174"/>
                    <a:pt x="301" y="179"/>
                  </a:cubicBezTo>
                  <a:cubicBezTo>
                    <a:pt x="306" y="183"/>
                    <a:pt x="338" y="129"/>
                    <a:pt x="338" y="109"/>
                  </a:cubicBezTo>
                  <a:cubicBezTo>
                    <a:pt x="338" y="100"/>
                    <a:pt x="323" y="77"/>
                    <a:pt x="307" y="57"/>
                  </a:cubicBezTo>
                  <a:cubicBezTo>
                    <a:pt x="289" y="33"/>
                    <a:pt x="244" y="0"/>
                    <a:pt x="239" y="0"/>
                  </a:cubicBezTo>
                  <a:cubicBezTo>
                    <a:pt x="59" y="11"/>
                    <a:pt x="59" y="11"/>
                    <a:pt x="59" y="11"/>
                  </a:cubicBezTo>
                  <a:cubicBezTo>
                    <a:pt x="55" y="12"/>
                    <a:pt x="5" y="41"/>
                    <a:pt x="1" y="193"/>
                  </a:cubicBezTo>
                  <a:close/>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ïSḻîḑé">
              <a:extLst>
                <a:ext uri="{FF2B5EF4-FFF2-40B4-BE49-F238E27FC236}">
                  <a16:creationId xmlns:a16="http://schemas.microsoft.com/office/drawing/2014/main" id="{6210923F-D675-824E-86CD-A6E86CC95B65}"/>
                </a:ext>
              </a:extLst>
            </p:cNvPr>
            <p:cNvSpPr/>
            <p:nvPr/>
          </p:nvSpPr>
          <p:spPr bwMode="auto">
            <a:xfrm>
              <a:off x="4958478" y="2942367"/>
              <a:ext cx="1290117" cy="1195323"/>
            </a:xfrm>
            <a:custGeom>
              <a:avLst/>
              <a:gdLst>
                <a:gd name="T0" fmla="*/ 618 w 618"/>
                <a:gd name="T1" fmla="*/ 450 h 573"/>
                <a:gd name="T2" fmla="*/ 611 w 618"/>
                <a:gd name="T3" fmla="*/ 469 h 573"/>
                <a:gd name="T4" fmla="*/ 500 w 618"/>
                <a:gd name="T5" fmla="*/ 573 h 573"/>
                <a:gd name="T6" fmla="*/ 460 w 618"/>
                <a:gd name="T7" fmla="*/ 445 h 573"/>
                <a:gd name="T8" fmla="*/ 313 w 618"/>
                <a:gd name="T9" fmla="*/ 509 h 573"/>
                <a:gd name="T10" fmla="*/ 8 w 618"/>
                <a:gd name="T11" fmla="*/ 71 h 573"/>
                <a:gd name="T12" fmla="*/ 80 w 618"/>
                <a:gd name="T13" fmla="*/ 0 h 573"/>
                <a:gd name="T14" fmla="*/ 82 w 618"/>
                <a:gd name="T15" fmla="*/ 2 h 573"/>
                <a:gd name="T16" fmla="*/ 81 w 618"/>
                <a:gd name="T17" fmla="*/ 49 h 573"/>
                <a:gd name="T18" fmla="*/ 452 w 618"/>
                <a:gd name="T19" fmla="*/ 427 h 573"/>
                <a:gd name="T20" fmla="*/ 452 w 618"/>
                <a:gd name="T21" fmla="*/ 427 h 573"/>
                <a:gd name="T22" fmla="*/ 452 w 618"/>
                <a:gd name="T23" fmla="*/ 427 h 573"/>
                <a:gd name="T24" fmla="*/ 452 w 618"/>
                <a:gd name="T25" fmla="*/ 427 h 573"/>
                <a:gd name="T26" fmla="*/ 491 w 618"/>
                <a:gd name="T27" fmla="*/ 445 h 573"/>
                <a:gd name="T28" fmla="*/ 618 w 618"/>
                <a:gd name="T29" fmla="*/ 45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8" h="573">
                  <a:moveTo>
                    <a:pt x="618" y="450"/>
                  </a:moveTo>
                  <a:cubicBezTo>
                    <a:pt x="616" y="457"/>
                    <a:pt x="613" y="463"/>
                    <a:pt x="611" y="469"/>
                  </a:cubicBezTo>
                  <a:cubicBezTo>
                    <a:pt x="603" y="490"/>
                    <a:pt x="555" y="572"/>
                    <a:pt x="500" y="573"/>
                  </a:cubicBezTo>
                  <a:cubicBezTo>
                    <a:pt x="500" y="573"/>
                    <a:pt x="474" y="485"/>
                    <a:pt x="460" y="445"/>
                  </a:cubicBezTo>
                  <a:cubicBezTo>
                    <a:pt x="450" y="446"/>
                    <a:pt x="313" y="509"/>
                    <a:pt x="313" y="509"/>
                  </a:cubicBezTo>
                  <a:cubicBezTo>
                    <a:pt x="229" y="467"/>
                    <a:pt x="0" y="92"/>
                    <a:pt x="8" y="71"/>
                  </a:cubicBezTo>
                  <a:cubicBezTo>
                    <a:pt x="17" y="50"/>
                    <a:pt x="80" y="0"/>
                    <a:pt x="80" y="0"/>
                  </a:cubicBezTo>
                  <a:cubicBezTo>
                    <a:pt x="80" y="0"/>
                    <a:pt x="80" y="1"/>
                    <a:pt x="82" y="2"/>
                  </a:cubicBezTo>
                  <a:cubicBezTo>
                    <a:pt x="76" y="23"/>
                    <a:pt x="76" y="39"/>
                    <a:pt x="81" y="49"/>
                  </a:cubicBezTo>
                  <a:cubicBezTo>
                    <a:pt x="135" y="143"/>
                    <a:pt x="234" y="319"/>
                    <a:pt x="452" y="427"/>
                  </a:cubicBezTo>
                  <a:cubicBezTo>
                    <a:pt x="452" y="427"/>
                    <a:pt x="452" y="427"/>
                    <a:pt x="452" y="427"/>
                  </a:cubicBezTo>
                  <a:cubicBezTo>
                    <a:pt x="452" y="427"/>
                    <a:pt x="452" y="427"/>
                    <a:pt x="452" y="427"/>
                  </a:cubicBezTo>
                  <a:cubicBezTo>
                    <a:pt x="452" y="427"/>
                    <a:pt x="452" y="427"/>
                    <a:pt x="452" y="427"/>
                  </a:cubicBezTo>
                  <a:cubicBezTo>
                    <a:pt x="465" y="433"/>
                    <a:pt x="478" y="439"/>
                    <a:pt x="491" y="445"/>
                  </a:cubicBezTo>
                  <a:cubicBezTo>
                    <a:pt x="536" y="464"/>
                    <a:pt x="581" y="469"/>
                    <a:pt x="618" y="450"/>
                  </a:cubicBezTo>
                  <a:close/>
                </a:path>
              </a:pathLst>
            </a:custGeom>
            <a:solidFill>
              <a:srgbClr val="E1EF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îṥlïḋe">
              <a:extLst>
                <a:ext uri="{FF2B5EF4-FFF2-40B4-BE49-F238E27FC236}">
                  <a16:creationId xmlns:a16="http://schemas.microsoft.com/office/drawing/2014/main" id="{E5069010-24F3-AA48-9E50-6D51D35F6700}"/>
                </a:ext>
              </a:extLst>
            </p:cNvPr>
            <p:cNvSpPr/>
            <p:nvPr/>
          </p:nvSpPr>
          <p:spPr bwMode="auto">
            <a:xfrm>
              <a:off x="5116852" y="1222212"/>
              <a:ext cx="1975636" cy="2699304"/>
            </a:xfrm>
            <a:custGeom>
              <a:avLst/>
              <a:gdLst>
                <a:gd name="T0" fmla="*/ 914 w 946"/>
                <a:gd name="T1" fmla="*/ 445 h 1294"/>
                <a:gd name="T2" fmla="*/ 907 w 946"/>
                <a:gd name="T3" fmla="*/ 462 h 1294"/>
                <a:gd name="T4" fmla="*/ 885 w 946"/>
                <a:gd name="T5" fmla="*/ 508 h 1294"/>
                <a:gd name="T6" fmla="*/ 885 w 946"/>
                <a:gd name="T7" fmla="*/ 509 h 1294"/>
                <a:gd name="T8" fmla="*/ 883 w 946"/>
                <a:gd name="T9" fmla="*/ 513 h 1294"/>
                <a:gd name="T10" fmla="*/ 883 w 946"/>
                <a:gd name="T11" fmla="*/ 514 h 1294"/>
                <a:gd name="T12" fmla="*/ 827 w 946"/>
                <a:gd name="T13" fmla="*/ 656 h 1294"/>
                <a:gd name="T14" fmla="*/ 825 w 946"/>
                <a:gd name="T15" fmla="*/ 705 h 1294"/>
                <a:gd name="T16" fmla="*/ 825 w 946"/>
                <a:gd name="T17" fmla="*/ 705 h 1294"/>
                <a:gd name="T18" fmla="*/ 830 w 946"/>
                <a:gd name="T19" fmla="*/ 776 h 1294"/>
                <a:gd name="T20" fmla="*/ 821 w 946"/>
                <a:gd name="T21" fmla="*/ 982 h 1294"/>
                <a:gd name="T22" fmla="*/ 638 w 946"/>
                <a:gd name="T23" fmla="*/ 1055 h 1294"/>
                <a:gd name="T24" fmla="*/ 542 w 946"/>
                <a:gd name="T25" fmla="*/ 1275 h 1294"/>
                <a:gd name="T26" fmla="*/ 415 w 946"/>
                <a:gd name="T27" fmla="*/ 1270 h 1294"/>
                <a:gd name="T28" fmla="*/ 376 w 946"/>
                <a:gd name="T29" fmla="*/ 1252 h 1294"/>
                <a:gd name="T30" fmla="*/ 376 w 946"/>
                <a:gd name="T31" fmla="*/ 1252 h 1294"/>
                <a:gd name="T32" fmla="*/ 376 w 946"/>
                <a:gd name="T33" fmla="*/ 1252 h 1294"/>
                <a:gd name="T34" fmla="*/ 376 w 946"/>
                <a:gd name="T35" fmla="*/ 1252 h 1294"/>
                <a:gd name="T36" fmla="*/ 5 w 946"/>
                <a:gd name="T37" fmla="*/ 874 h 1294"/>
                <a:gd name="T38" fmla="*/ 6 w 946"/>
                <a:gd name="T39" fmla="*/ 827 h 1294"/>
                <a:gd name="T40" fmla="*/ 113 w 946"/>
                <a:gd name="T41" fmla="*/ 615 h 1294"/>
                <a:gd name="T42" fmla="*/ 113 w 946"/>
                <a:gd name="T43" fmla="*/ 615 h 1294"/>
                <a:gd name="T44" fmla="*/ 508 w 946"/>
                <a:gd name="T45" fmla="*/ 63 h 1294"/>
                <a:gd name="T46" fmla="*/ 931 w 946"/>
                <a:gd name="T47" fmla="*/ 333 h 1294"/>
                <a:gd name="T48" fmla="*/ 914 w 946"/>
                <a:gd name="T49" fmla="*/ 445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6" h="1294">
                  <a:moveTo>
                    <a:pt x="914" y="445"/>
                  </a:moveTo>
                  <a:cubicBezTo>
                    <a:pt x="912" y="451"/>
                    <a:pt x="909" y="456"/>
                    <a:pt x="907" y="462"/>
                  </a:cubicBezTo>
                  <a:cubicBezTo>
                    <a:pt x="900" y="477"/>
                    <a:pt x="893" y="493"/>
                    <a:pt x="885" y="508"/>
                  </a:cubicBezTo>
                  <a:cubicBezTo>
                    <a:pt x="885" y="509"/>
                    <a:pt x="885" y="509"/>
                    <a:pt x="885" y="509"/>
                  </a:cubicBezTo>
                  <a:cubicBezTo>
                    <a:pt x="884" y="510"/>
                    <a:pt x="884" y="511"/>
                    <a:pt x="883" y="513"/>
                  </a:cubicBezTo>
                  <a:cubicBezTo>
                    <a:pt x="883" y="514"/>
                    <a:pt x="883" y="514"/>
                    <a:pt x="883" y="514"/>
                  </a:cubicBezTo>
                  <a:cubicBezTo>
                    <a:pt x="858" y="566"/>
                    <a:pt x="833" y="618"/>
                    <a:pt x="827" y="656"/>
                  </a:cubicBezTo>
                  <a:cubicBezTo>
                    <a:pt x="825" y="672"/>
                    <a:pt x="824" y="688"/>
                    <a:pt x="825" y="705"/>
                  </a:cubicBezTo>
                  <a:cubicBezTo>
                    <a:pt x="825" y="705"/>
                    <a:pt x="825" y="705"/>
                    <a:pt x="825" y="705"/>
                  </a:cubicBezTo>
                  <a:cubicBezTo>
                    <a:pt x="825" y="728"/>
                    <a:pt x="827" y="752"/>
                    <a:pt x="830" y="776"/>
                  </a:cubicBezTo>
                  <a:cubicBezTo>
                    <a:pt x="837" y="847"/>
                    <a:pt x="846" y="922"/>
                    <a:pt x="821" y="982"/>
                  </a:cubicBezTo>
                  <a:cubicBezTo>
                    <a:pt x="779" y="1078"/>
                    <a:pt x="638" y="1055"/>
                    <a:pt x="638" y="1055"/>
                  </a:cubicBezTo>
                  <a:cubicBezTo>
                    <a:pt x="630" y="1185"/>
                    <a:pt x="593" y="1251"/>
                    <a:pt x="542" y="1275"/>
                  </a:cubicBezTo>
                  <a:cubicBezTo>
                    <a:pt x="505" y="1294"/>
                    <a:pt x="460" y="1289"/>
                    <a:pt x="415" y="1270"/>
                  </a:cubicBezTo>
                  <a:cubicBezTo>
                    <a:pt x="402" y="1264"/>
                    <a:pt x="389" y="1258"/>
                    <a:pt x="376" y="1252"/>
                  </a:cubicBezTo>
                  <a:cubicBezTo>
                    <a:pt x="376" y="1252"/>
                    <a:pt x="376" y="1252"/>
                    <a:pt x="376" y="1252"/>
                  </a:cubicBezTo>
                  <a:cubicBezTo>
                    <a:pt x="376" y="1252"/>
                    <a:pt x="376" y="1252"/>
                    <a:pt x="376" y="1252"/>
                  </a:cubicBezTo>
                  <a:cubicBezTo>
                    <a:pt x="376" y="1252"/>
                    <a:pt x="376" y="1252"/>
                    <a:pt x="376" y="1252"/>
                  </a:cubicBezTo>
                  <a:cubicBezTo>
                    <a:pt x="158" y="1144"/>
                    <a:pt x="59" y="968"/>
                    <a:pt x="5" y="874"/>
                  </a:cubicBezTo>
                  <a:cubicBezTo>
                    <a:pt x="0" y="864"/>
                    <a:pt x="0" y="848"/>
                    <a:pt x="6" y="827"/>
                  </a:cubicBezTo>
                  <a:cubicBezTo>
                    <a:pt x="19" y="778"/>
                    <a:pt x="60" y="701"/>
                    <a:pt x="113" y="615"/>
                  </a:cubicBezTo>
                  <a:cubicBezTo>
                    <a:pt x="113" y="615"/>
                    <a:pt x="113" y="615"/>
                    <a:pt x="113" y="615"/>
                  </a:cubicBezTo>
                  <a:cubicBezTo>
                    <a:pt x="263" y="376"/>
                    <a:pt x="508" y="63"/>
                    <a:pt x="508" y="63"/>
                  </a:cubicBezTo>
                  <a:cubicBezTo>
                    <a:pt x="573" y="0"/>
                    <a:pt x="894" y="277"/>
                    <a:pt x="931" y="333"/>
                  </a:cubicBezTo>
                  <a:cubicBezTo>
                    <a:pt x="946" y="355"/>
                    <a:pt x="934" y="397"/>
                    <a:pt x="914" y="445"/>
                  </a:cubicBezTo>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ïṥ1îḓe">
              <a:extLst>
                <a:ext uri="{FF2B5EF4-FFF2-40B4-BE49-F238E27FC236}">
                  <a16:creationId xmlns:a16="http://schemas.microsoft.com/office/drawing/2014/main" id="{49A13ED7-F8DD-DA40-95BA-4621402E87F1}"/>
                </a:ext>
              </a:extLst>
            </p:cNvPr>
            <p:cNvSpPr/>
            <p:nvPr/>
          </p:nvSpPr>
          <p:spPr bwMode="auto">
            <a:xfrm>
              <a:off x="5352680" y="1123950"/>
              <a:ext cx="2349030" cy="1551377"/>
            </a:xfrm>
            <a:custGeom>
              <a:avLst/>
              <a:gdLst>
                <a:gd name="T0" fmla="*/ 260 w 1125"/>
                <a:gd name="T1" fmla="*/ 599 h 744"/>
                <a:gd name="T2" fmla="*/ 217 w 1125"/>
                <a:gd name="T3" fmla="*/ 581 h 744"/>
                <a:gd name="T4" fmla="*/ 195 w 1125"/>
                <a:gd name="T5" fmla="*/ 474 h 744"/>
                <a:gd name="T6" fmla="*/ 76 w 1125"/>
                <a:gd name="T7" fmla="*/ 636 h 744"/>
                <a:gd name="T8" fmla="*/ 0 w 1125"/>
                <a:gd name="T9" fmla="*/ 663 h 744"/>
                <a:gd name="T10" fmla="*/ 370 w 1125"/>
                <a:gd name="T11" fmla="*/ 10 h 744"/>
                <a:gd name="T12" fmla="*/ 976 w 1125"/>
                <a:gd name="T13" fmla="*/ 438 h 744"/>
                <a:gd name="T14" fmla="*/ 634 w 1125"/>
                <a:gd name="T15" fmla="*/ 318 h 744"/>
                <a:gd name="T16" fmla="*/ 260 w 1125"/>
                <a:gd name="T17" fmla="*/ 599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5" h="744">
                  <a:moveTo>
                    <a:pt x="260" y="599"/>
                  </a:moveTo>
                  <a:cubicBezTo>
                    <a:pt x="217" y="581"/>
                    <a:pt x="217" y="581"/>
                    <a:pt x="217" y="581"/>
                  </a:cubicBezTo>
                  <a:cubicBezTo>
                    <a:pt x="217" y="581"/>
                    <a:pt x="247" y="490"/>
                    <a:pt x="195" y="474"/>
                  </a:cubicBezTo>
                  <a:cubicBezTo>
                    <a:pt x="158" y="463"/>
                    <a:pt x="99" y="513"/>
                    <a:pt x="76" y="636"/>
                  </a:cubicBezTo>
                  <a:cubicBezTo>
                    <a:pt x="56" y="744"/>
                    <a:pt x="0" y="663"/>
                    <a:pt x="0" y="663"/>
                  </a:cubicBezTo>
                  <a:cubicBezTo>
                    <a:pt x="0" y="663"/>
                    <a:pt x="142" y="21"/>
                    <a:pt x="370" y="10"/>
                  </a:cubicBezTo>
                  <a:cubicBezTo>
                    <a:pt x="598" y="0"/>
                    <a:pt x="1125" y="284"/>
                    <a:pt x="976" y="438"/>
                  </a:cubicBezTo>
                  <a:cubicBezTo>
                    <a:pt x="826" y="591"/>
                    <a:pt x="707" y="437"/>
                    <a:pt x="634" y="318"/>
                  </a:cubicBezTo>
                  <a:cubicBezTo>
                    <a:pt x="532" y="152"/>
                    <a:pt x="319" y="196"/>
                    <a:pt x="260" y="599"/>
                  </a:cubicBezTo>
                  <a:close/>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ï$ḻîḍê">
              <a:extLst>
                <a:ext uri="{FF2B5EF4-FFF2-40B4-BE49-F238E27FC236}">
                  <a16:creationId xmlns:a16="http://schemas.microsoft.com/office/drawing/2014/main" id="{FC18D8A5-EEDD-634C-9345-DD7F9DA643FC}"/>
                </a:ext>
              </a:extLst>
            </p:cNvPr>
            <p:cNvSpPr/>
            <p:nvPr/>
          </p:nvSpPr>
          <p:spPr bwMode="auto">
            <a:xfrm>
              <a:off x="6382693" y="2581690"/>
              <a:ext cx="114446" cy="79765"/>
            </a:xfrm>
            <a:custGeom>
              <a:avLst/>
              <a:gdLst>
                <a:gd name="T0" fmla="*/ 52 w 55"/>
                <a:gd name="T1" fmla="*/ 29 h 38"/>
                <a:gd name="T2" fmla="*/ 22 w 55"/>
                <a:gd name="T3" fmla="*/ 32 h 38"/>
                <a:gd name="T4" fmla="*/ 3 w 55"/>
                <a:gd name="T5" fmla="*/ 8 h 38"/>
                <a:gd name="T6" fmla="*/ 33 w 55"/>
                <a:gd name="T7" fmla="*/ 5 h 38"/>
                <a:gd name="T8" fmla="*/ 52 w 55"/>
                <a:gd name="T9" fmla="*/ 29 h 38"/>
              </a:gdLst>
              <a:ahLst/>
              <a:cxnLst>
                <a:cxn ang="0">
                  <a:pos x="T0" y="T1"/>
                </a:cxn>
                <a:cxn ang="0">
                  <a:pos x="T2" y="T3"/>
                </a:cxn>
                <a:cxn ang="0">
                  <a:pos x="T4" y="T5"/>
                </a:cxn>
                <a:cxn ang="0">
                  <a:pos x="T6" y="T7"/>
                </a:cxn>
                <a:cxn ang="0">
                  <a:pos x="T8" y="T9"/>
                </a:cxn>
              </a:cxnLst>
              <a:rect l="0" t="0" r="r" b="b"/>
              <a:pathLst>
                <a:path w="55" h="38">
                  <a:moveTo>
                    <a:pt x="52" y="29"/>
                  </a:moveTo>
                  <a:cubicBezTo>
                    <a:pt x="49" y="36"/>
                    <a:pt x="35" y="38"/>
                    <a:pt x="22" y="32"/>
                  </a:cubicBezTo>
                  <a:cubicBezTo>
                    <a:pt x="9" y="26"/>
                    <a:pt x="0" y="16"/>
                    <a:pt x="3" y="8"/>
                  </a:cubicBezTo>
                  <a:cubicBezTo>
                    <a:pt x="7" y="1"/>
                    <a:pt x="20" y="0"/>
                    <a:pt x="33" y="5"/>
                  </a:cubicBezTo>
                  <a:cubicBezTo>
                    <a:pt x="47" y="11"/>
                    <a:pt x="55" y="22"/>
                    <a:pt x="52" y="29"/>
                  </a:cubicBezTo>
                  <a:close/>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śḻíḍé">
              <a:extLst>
                <a:ext uri="{FF2B5EF4-FFF2-40B4-BE49-F238E27FC236}">
                  <a16:creationId xmlns:a16="http://schemas.microsoft.com/office/drawing/2014/main" id="{96C9E797-DEBB-6C4C-B831-79B961C27A0C}"/>
                </a:ext>
              </a:extLst>
            </p:cNvPr>
            <p:cNvSpPr/>
            <p:nvPr/>
          </p:nvSpPr>
          <p:spPr bwMode="auto">
            <a:xfrm>
              <a:off x="6317956" y="2291529"/>
              <a:ext cx="258948" cy="276288"/>
            </a:xfrm>
            <a:custGeom>
              <a:avLst/>
              <a:gdLst>
                <a:gd name="T0" fmla="*/ 3 w 124"/>
                <a:gd name="T1" fmla="*/ 0 h 132"/>
                <a:gd name="T2" fmla="*/ 4 w 124"/>
                <a:gd name="T3" fmla="*/ 8 h 132"/>
                <a:gd name="T4" fmla="*/ 8 w 124"/>
                <a:gd name="T5" fmla="*/ 30 h 132"/>
                <a:gd name="T6" fmla="*/ 13 w 124"/>
                <a:gd name="T7" fmla="*/ 43 h 132"/>
                <a:gd name="T8" fmla="*/ 20 w 124"/>
                <a:gd name="T9" fmla="*/ 58 h 132"/>
                <a:gd name="T10" fmla="*/ 29 w 124"/>
                <a:gd name="T11" fmla="*/ 72 h 132"/>
                <a:gd name="T12" fmla="*/ 35 w 124"/>
                <a:gd name="T13" fmla="*/ 79 h 132"/>
                <a:gd name="T14" fmla="*/ 41 w 124"/>
                <a:gd name="T15" fmla="*/ 85 h 132"/>
                <a:gd name="T16" fmla="*/ 47 w 124"/>
                <a:gd name="T17" fmla="*/ 91 h 132"/>
                <a:gd name="T18" fmla="*/ 54 w 124"/>
                <a:gd name="T19" fmla="*/ 96 h 132"/>
                <a:gd name="T20" fmla="*/ 61 w 124"/>
                <a:gd name="T21" fmla="*/ 101 h 132"/>
                <a:gd name="T22" fmla="*/ 65 w 124"/>
                <a:gd name="T23" fmla="*/ 104 h 132"/>
                <a:gd name="T24" fmla="*/ 68 w 124"/>
                <a:gd name="T25" fmla="*/ 106 h 132"/>
                <a:gd name="T26" fmla="*/ 83 w 124"/>
                <a:gd name="T27" fmla="*/ 114 h 132"/>
                <a:gd name="T28" fmla="*/ 96 w 124"/>
                <a:gd name="T29" fmla="*/ 120 h 132"/>
                <a:gd name="T30" fmla="*/ 107 w 124"/>
                <a:gd name="T31" fmla="*/ 125 h 132"/>
                <a:gd name="T32" fmla="*/ 117 w 124"/>
                <a:gd name="T33" fmla="*/ 129 h 132"/>
                <a:gd name="T34" fmla="*/ 124 w 124"/>
                <a:gd name="T35" fmla="*/ 132 h 132"/>
                <a:gd name="T36" fmla="*/ 116 w 124"/>
                <a:gd name="T37" fmla="*/ 131 h 132"/>
                <a:gd name="T38" fmla="*/ 106 w 124"/>
                <a:gd name="T39" fmla="*/ 130 h 132"/>
                <a:gd name="T40" fmla="*/ 100 w 124"/>
                <a:gd name="T41" fmla="*/ 129 h 132"/>
                <a:gd name="T42" fmla="*/ 94 w 124"/>
                <a:gd name="T43" fmla="*/ 127 h 132"/>
                <a:gd name="T44" fmla="*/ 79 w 124"/>
                <a:gd name="T45" fmla="*/ 122 h 132"/>
                <a:gd name="T46" fmla="*/ 63 w 124"/>
                <a:gd name="T47" fmla="*/ 115 h 132"/>
                <a:gd name="T48" fmla="*/ 59 w 124"/>
                <a:gd name="T49" fmla="*/ 113 h 132"/>
                <a:gd name="T50" fmla="*/ 55 w 124"/>
                <a:gd name="T51" fmla="*/ 111 h 132"/>
                <a:gd name="T52" fmla="*/ 51 w 124"/>
                <a:gd name="T53" fmla="*/ 108 h 132"/>
                <a:gd name="T54" fmla="*/ 47 w 124"/>
                <a:gd name="T55" fmla="*/ 106 h 132"/>
                <a:gd name="T56" fmla="*/ 40 w 124"/>
                <a:gd name="T57" fmla="*/ 100 h 132"/>
                <a:gd name="T58" fmla="*/ 33 w 124"/>
                <a:gd name="T59" fmla="*/ 93 h 132"/>
                <a:gd name="T60" fmla="*/ 26 w 124"/>
                <a:gd name="T61" fmla="*/ 86 h 132"/>
                <a:gd name="T62" fmla="*/ 20 w 124"/>
                <a:gd name="T63" fmla="*/ 79 h 132"/>
                <a:gd name="T64" fmla="*/ 10 w 124"/>
                <a:gd name="T65" fmla="*/ 63 h 132"/>
                <a:gd name="T66" fmla="*/ 1 w 124"/>
                <a:gd name="T67" fmla="*/ 31 h 132"/>
                <a:gd name="T68" fmla="*/ 1 w 124"/>
                <a:gd name="T69" fmla="*/ 8 h 132"/>
                <a:gd name="T70" fmla="*/ 3 w 124"/>
                <a:gd name="T7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 h="132">
                  <a:moveTo>
                    <a:pt x="3" y="0"/>
                  </a:moveTo>
                  <a:cubicBezTo>
                    <a:pt x="3" y="0"/>
                    <a:pt x="3" y="3"/>
                    <a:pt x="4" y="8"/>
                  </a:cubicBezTo>
                  <a:cubicBezTo>
                    <a:pt x="4" y="13"/>
                    <a:pt x="5" y="21"/>
                    <a:pt x="8" y="30"/>
                  </a:cubicBezTo>
                  <a:cubicBezTo>
                    <a:pt x="9" y="34"/>
                    <a:pt x="11" y="39"/>
                    <a:pt x="13" y="43"/>
                  </a:cubicBezTo>
                  <a:cubicBezTo>
                    <a:pt x="14" y="48"/>
                    <a:pt x="17" y="53"/>
                    <a:pt x="20" y="58"/>
                  </a:cubicBezTo>
                  <a:cubicBezTo>
                    <a:pt x="22" y="63"/>
                    <a:pt x="26" y="67"/>
                    <a:pt x="29" y="72"/>
                  </a:cubicBezTo>
                  <a:cubicBezTo>
                    <a:pt x="31" y="74"/>
                    <a:pt x="33" y="76"/>
                    <a:pt x="35" y="79"/>
                  </a:cubicBezTo>
                  <a:cubicBezTo>
                    <a:pt x="37" y="81"/>
                    <a:pt x="39" y="83"/>
                    <a:pt x="41" y="85"/>
                  </a:cubicBezTo>
                  <a:cubicBezTo>
                    <a:pt x="43" y="87"/>
                    <a:pt x="45" y="89"/>
                    <a:pt x="47" y="91"/>
                  </a:cubicBezTo>
                  <a:cubicBezTo>
                    <a:pt x="50" y="93"/>
                    <a:pt x="52" y="95"/>
                    <a:pt x="54" y="96"/>
                  </a:cubicBezTo>
                  <a:cubicBezTo>
                    <a:pt x="57" y="98"/>
                    <a:pt x="59" y="100"/>
                    <a:pt x="61" y="101"/>
                  </a:cubicBezTo>
                  <a:cubicBezTo>
                    <a:pt x="63" y="102"/>
                    <a:pt x="64" y="103"/>
                    <a:pt x="65" y="104"/>
                  </a:cubicBezTo>
                  <a:cubicBezTo>
                    <a:pt x="66" y="105"/>
                    <a:pt x="67" y="105"/>
                    <a:pt x="68" y="106"/>
                  </a:cubicBezTo>
                  <a:cubicBezTo>
                    <a:pt x="73" y="109"/>
                    <a:pt x="78" y="112"/>
                    <a:pt x="83" y="114"/>
                  </a:cubicBezTo>
                  <a:cubicBezTo>
                    <a:pt x="87" y="116"/>
                    <a:pt x="92" y="119"/>
                    <a:pt x="96" y="120"/>
                  </a:cubicBezTo>
                  <a:cubicBezTo>
                    <a:pt x="100" y="122"/>
                    <a:pt x="104" y="124"/>
                    <a:pt x="107" y="125"/>
                  </a:cubicBezTo>
                  <a:cubicBezTo>
                    <a:pt x="111" y="127"/>
                    <a:pt x="114" y="128"/>
                    <a:pt x="117" y="129"/>
                  </a:cubicBezTo>
                  <a:cubicBezTo>
                    <a:pt x="122" y="131"/>
                    <a:pt x="124" y="132"/>
                    <a:pt x="124" y="132"/>
                  </a:cubicBezTo>
                  <a:cubicBezTo>
                    <a:pt x="124" y="132"/>
                    <a:pt x="121" y="132"/>
                    <a:pt x="116" y="131"/>
                  </a:cubicBezTo>
                  <a:cubicBezTo>
                    <a:pt x="113" y="131"/>
                    <a:pt x="110" y="131"/>
                    <a:pt x="106" y="130"/>
                  </a:cubicBezTo>
                  <a:cubicBezTo>
                    <a:pt x="104" y="129"/>
                    <a:pt x="102" y="129"/>
                    <a:pt x="100" y="129"/>
                  </a:cubicBezTo>
                  <a:cubicBezTo>
                    <a:pt x="98" y="128"/>
                    <a:pt x="96" y="127"/>
                    <a:pt x="94" y="127"/>
                  </a:cubicBezTo>
                  <a:cubicBezTo>
                    <a:pt x="89" y="126"/>
                    <a:pt x="84" y="124"/>
                    <a:pt x="79" y="122"/>
                  </a:cubicBezTo>
                  <a:cubicBezTo>
                    <a:pt x="74" y="120"/>
                    <a:pt x="69" y="118"/>
                    <a:pt x="63" y="115"/>
                  </a:cubicBezTo>
                  <a:cubicBezTo>
                    <a:pt x="62" y="115"/>
                    <a:pt x="61" y="114"/>
                    <a:pt x="59" y="113"/>
                  </a:cubicBezTo>
                  <a:cubicBezTo>
                    <a:pt x="58" y="112"/>
                    <a:pt x="57" y="112"/>
                    <a:pt x="55" y="111"/>
                  </a:cubicBezTo>
                  <a:cubicBezTo>
                    <a:pt x="54" y="110"/>
                    <a:pt x="53" y="109"/>
                    <a:pt x="51" y="108"/>
                  </a:cubicBezTo>
                  <a:cubicBezTo>
                    <a:pt x="47" y="106"/>
                    <a:pt x="47" y="106"/>
                    <a:pt x="47" y="106"/>
                  </a:cubicBezTo>
                  <a:cubicBezTo>
                    <a:pt x="45" y="104"/>
                    <a:pt x="42" y="102"/>
                    <a:pt x="40" y="100"/>
                  </a:cubicBezTo>
                  <a:cubicBezTo>
                    <a:pt x="37" y="98"/>
                    <a:pt x="35" y="96"/>
                    <a:pt x="33" y="93"/>
                  </a:cubicBezTo>
                  <a:cubicBezTo>
                    <a:pt x="30" y="91"/>
                    <a:pt x="28" y="89"/>
                    <a:pt x="26" y="86"/>
                  </a:cubicBezTo>
                  <a:cubicBezTo>
                    <a:pt x="24" y="84"/>
                    <a:pt x="22" y="81"/>
                    <a:pt x="20" y="79"/>
                  </a:cubicBezTo>
                  <a:cubicBezTo>
                    <a:pt x="16" y="74"/>
                    <a:pt x="13" y="68"/>
                    <a:pt x="10" y="63"/>
                  </a:cubicBezTo>
                  <a:cubicBezTo>
                    <a:pt x="5" y="52"/>
                    <a:pt x="2" y="41"/>
                    <a:pt x="1" y="31"/>
                  </a:cubicBezTo>
                  <a:cubicBezTo>
                    <a:pt x="0" y="22"/>
                    <a:pt x="1" y="14"/>
                    <a:pt x="1" y="8"/>
                  </a:cubicBezTo>
                  <a:cubicBezTo>
                    <a:pt x="2" y="3"/>
                    <a:pt x="3" y="0"/>
                    <a:pt x="3" y="0"/>
                  </a:cubicBezTo>
                </a:path>
              </a:pathLst>
            </a:custGeom>
            <a:solidFill>
              <a:srgbClr val="5E331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ísḷïḍé">
              <a:extLst>
                <a:ext uri="{FF2B5EF4-FFF2-40B4-BE49-F238E27FC236}">
                  <a16:creationId xmlns:a16="http://schemas.microsoft.com/office/drawing/2014/main" id="{3AA06C86-B8EF-2745-A8AA-8B27D8CD9E03}"/>
                </a:ext>
              </a:extLst>
            </p:cNvPr>
            <p:cNvSpPr/>
            <p:nvPr/>
          </p:nvSpPr>
          <p:spPr bwMode="auto">
            <a:xfrm>
              <a:off x="5557295" y="2970112"/>
              <a:ext cx="685519" cy="471656"/>
            </a:xfrm>
            <a:custGeom>
              <a:avLst/>
              <a:gdLst>
                <a:gd name="T0" fmla="*/ 328 w 328"/>
                <a:gd name="T1" fmla="*/ 226 h 226"/>
                <a:gd name="T2" fmla="*/ 96 w 328"/>
                <a:gd name="T3" fmla="*/ 44 h 226"/>
                <a:gd name="T4" fmla="*/ 69 w 328"/>
                <a:gd name="T5" fmla="*/ 104 h 226"/>
                <a:gd name="T6" fmla="*/ 285 w 328"/>
                <a:gd name="T7" fmla="*/ 179 h 226"/>
                <a:gd name="T8" fmla="*/ 328 w 328"/>
                <a:gd name="T9" fmla="*/ 226 h 226"/>
              </a:gdLst>
              <a:ahLst/>
              <a:cxnLst>
                <a:cxn ang="0">
                  <a:pos x="T0" y="T1"/>
                </a:cxn>
                <a:cxn ang="0">
                  <a:pos x="T2" y="T3"/>
                </a:cxn>
                <a:cxn ang="0">
                  <a:pos x="T4" y="T5"/>
                </a:cxn>
                <a:cxn ang="0">
                  <a:pos x="T6" y="T7"/>
                </a:cxn>
                <a:cxn ang="0">
                  <a:pos x="T8" y="T9"/>
                </a:cxn>
              </a:cxnLst>
              <a:rect l="0" t="0" r="r" b="b"/>
              <a:pathLst>
                <a:path w="328" h="226">
                  <a:moveTo>
                    <a:pt x="328" y="226"/>
                  </a:moveTo>
                  <a:cubicBezTo>
                    <a:pt x="201" y="0"/>
                    <a:pt x="128" y="30"/>
                    <a:pt x="96" y="44"/>
                  </a:cubicBezTo>
                  <a:cubicBezTo>
                    <a:pt x="81" y="50"/>
                    <a:pt x="0" y="98"/>
                    <a:pt x="69" y="104"/>
                  </a:cubicBezTo>
                  <a:cubicBezTo>
                    <a:pt x="137" y="110"/>
                    <a:pt x="188" y="107"/>
                    <a:pt x="285" y="179"/>
                  </a:cubicBezTo>
                  <a:cubicBezTo>
                    <a:pt x="319" y="205"/>
                    <a:pt x="328" y="226"/>
                    <a:pt x="328" y="226"/>
                  </a:cubicBezTo>
                  <a:close/>
                </a:path>
              </a:pathLst>
            </a:custGeom>
            <a:solidFill>
              <a:srgbClr val="3A2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ṥḻîḑe">
              <a:extLst>
                <a:ext uri="{FF2B5EF4-FFF2-40B4-BE49-F238E27FC236}">
                  <a16:creationId xmlns:a16="http://schemas.microsoft.com/office/drawing/2014/main" id="{6556A5AC-5439-6347-9D3D-74CFA07C709D}"/>
                </a:ext>
              </a:extLst>
            </p:cNvPr>
            <p:cNvSpPr/>
            <p:nvPr/>
          </p:nvSpPr>
          <p:spPr bwMode="auto">
            <a:xfrm>
              <a:off x="6326048" y="2145871"/>
              <a:ext cx="999956" cy="805745"/>
            </a:xfrm>
            <a:custGeom>
              <a:avLst/>
              <a:gdLst>
                <a:gd name="T0" fmla="*/ 479 w 479"/>
                <a:gd name="T1" fmla="*/ 360 h 386"/>
                <a:gd name="T2" fmla="*/ 350 w 479"/>
                <a:gd name="T3" fmla="*/ 386 h 386"/>
                <a:gd name="T4" fmla="*/ 331 w 479"/>
                <a:gd name="T5" fmla="*/ 312 h 386"/>
                <a:gd name="T6" fmla="*/ 244 w 479"/>
                <a:gd name="T7" fmla="*/ 261 h 386"/>
                <a:gd name="T8" fmla="*/ 244 w 479"/>
                <a:gd name="T9" fmla="*/ 261 h 386"/>
                <a:gd name="T10" fmla="*/ 182 w 479"/>
                <a:gd name="T11" fmla="*/ 218 h 386"/>
                <a:gd name="T12" fmla="*/ 105 w 479"/>
                <a:gd name="T13" fmla="*/ 170 h 386"/>
                <a:gd name="T14" fmla="*/ 29 w 479"/>
                <a:gd name="T15" fmla="*/ 129 h 386"/>
                <a:gd name="T16" fmla="*/ 13 w 479"/>
                <a:gd name="T17" fmla="*/ 69 h 386"/>
                <a:gd name="T18" fmla="*/ 25 w 479"/>
                <a:gd name="T19" fmla="*/ 50 h 386"/>
                <a:gd name="T20" fmla="*/ 94 w 479"/>
                <a:gd name="T21" fmla="*/ 15 h 386"/>
                <a:gd name="T22" fmla="*/ 151 w 479"/>
                <a:gd name="T23" fmla="*/ 18 h 386"/>
                <a:gd name="T24" fmla="*/ 164 w 479"/>
                <a:gd name="T25" fmla="*/ 20 h 386"/>
                <a:gd name="T26" fmla="*/ 304 w 479"/>
                <a:gd name="T27" fmla="*/ 71 h 386"/>
                <a:gd name="T28" fmla="*/ 313 w 479"/>
                <a:gd name="T29" fmla="*/ 44 h 386"/>
                <a:gd name="T30" fmla="*/ 351 w 479"/>
                <a:gd name="T31" fmla="*/ 35 h 386"/>
                <a:gd name="T32" fmla="*/ 479 w 479"/>
                <a:gd name="T33" fmla="*/ 36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9" h="386">
                  <a:moveTo>
                    <a:pt x="479" y="360"/>
                  </a:moveTo>
                  <a:cubicBezTo>
                    <a:pt x="350" y="386"/>
                    <a:pt x="350" y="386"/>
                    <a:pt x="350" y="386"/>
                  </a:cubicBezTo>
                  <a:cubicBezTo>
                    <a:pt x="331" y="312"/>
                    <a:pt x="331" y="312"/>
                    <a:pt x="331" y="312"/>
                  </a:cubicBezTo>
                  <a:cubicBezTo>
                    <a:pt x="244" y="261"/>
                    <a:pt x="244" y="261"/>
                    <a:pt x="244" y="261"/>
                  </a:cubicBezTo>
                  <a:cubicBezTo>
                    <a:pt x="244" y="261"/>
                    <a:pt x="244" y="261"/>
                    <a:pt x="244" y="261"/>
                  </a:cubicBezTo>
                  <a:cubicBezTo>
                    <a:pt x="182" y="218"/>
                    <a:pt x="182" y="218"/>
                    <a:pt x="182" y="218"/>
                  </a:cubicBezTo>
                  <a:cubicBezTo>
                    <a:pt x="161" y="203"/>
                    <a:pt x="127" y="182"/>
                    <a:pt x="105" y="170"/>
                  </a:cubicBezTo>
                  <a:cubicBezTo>
                    <a:pt x="29" y="129"/>
                    <a:pt x="29" y="129"/>
                    <a:pt x="29" y="129"/>
                  </a:cubicBezTo>
                  <a:cubicBezTo>
                    <a:pt x="7" y="117"/>
                    <a:pt x="0" y="91"/>
                    <a:pt x="13" y="69"/>
                  </a:cubicBezTo>
                  <a:cubicBezTo>
                    <a:pt x="25" y="50"/>
                    <a:pt x="25" y="50"/>
                    <a:pt x="25" y="50"/>
                  </a:cubicBezTo>
                  <a:cubicBezTo>
                    <a:pt x="38" y="29"/>
                    <a:pt x="69" y="13"/>
                    <a:pt x="94" y="15"/>
                  </a:cubicBezTo>
                  <a:cubicBezTo>
                    <a:pt x="151" y="18"/>
                    <a:pt x="151" y="18"/>
                    <a:pt x="151" y="18"/>
                  </a:cubicBezTo>
                  <a:cubicBezTo>
                    <a:pt x="155" y="18"/>
                    <a:pt x="159" y="19"/>
                    <a:pt x="164" y="20"/>
                  </a:cubicBezTo>
                  <a:cubicBezTo>
                    <a:pt x="190" y="29"/>
                    <a:pt x="302" y="70"/>
                    <a:pt x="304" y="71"/>
                  </a:cubicBezTo>
                  <a:cubicBezTo>
                    <a:pt x="305" y="71"/>
                    <a:pt x="308" y="58"/>
                    <a:pt x="313" y="44"/>
                  </a:cubicBezTo>
                  <a:cubicBezTo>
                    <a:pt x="321" y="22"/>
                    <a:pt x="334" y="0"/>
                    <a:pt x="351" y="35"/>
                  </a:cubicBezTo>
                  <a:cubicBezTo>
                    <a:pt x="366" y="65"/>
                    <a:pt x="447" y="275"/>
                    <a:pt x="479" y="360"/>
                  </a:cubicBezTo>
                </a:path>
              </a:pathLst>
            </a:custGeom>
            <a:solidFill>
              <a:srgbClr val="FFCFA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išļîdê">
              <a:extLst>
                <a:ext uri="{FF2B5EF4-FFF2-40B4-BE49-F238E27FC236}">
                  <a16:creationId xmlns:a16="http://schemas.microsoft.com/office/drawing/2014/main" id="{C39754BC-797F-5940-B285-B1949596ACB2}"/>
                </a:ext>
              </a:extLst>
            </p:cNvPr>
            <p:cNvSpPr/>
            <p:nvPr/>
          </p:nvSpPr>
          <p:spPr bwMode="auto">
            <a:xfrm>
              <a:off x="6085596" y="1881142"/>
              <a:ext cx="256636" cy="357210"/>
            </a:xfrm>
            <a:custGeom>
              <a:avLst/>
              <a:gdLst>
                <a:gd name="T0" fmla="*/ 37 w 123"/>
                <a:gd name="T1" fmla="*/ 0 h 171"/>
                <a:gd name="T2" fmla="*/ 0 w 123"/>
                <a:gd name="T3" fmla="*/ 93 h 171"/>
                <a:gd name="T4" fmla="*/ 37 w 123"/>
                <a:gd name="T5" fmla="*/ 0 h 171"/>
              </a:gdLst>
              <a:ahLst/>
              <a:cxnLst>
                <a:cxn ang="0">
                  <a:pos x="T0" y="T1"/>
                </a:cxn>
                <a:cxn ang="0">
                  <a:pos x="T2" y="T3"/>
                </a:cxn>
                <a:cxn ang="0">
                  <a:pos x="T4" y="T5"/>
                </a:cxn>
              </a:cxnLst>
              <a:rect l="0" t="0" r="r" b="b"/>
              <a:pathLst>
                <a:path w="123" h="171">
                  <a:moveTo>
                    <a:pt x="37" y="0"/>
                  </a:moveTo>
                  <a:cubicBezTo>
                    <a:pt x="37" y="0"/>
                    <a:pt x="0" y="65"/>
                    <a:pt x="0" y="93"/>
                  </a:cubicBezTo>
                  <a:cubicBezTo>
                    <a:pt x="0" y="171"/>
                    <a:pt x="123" y="146"/>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ŝľiḓe">
              <a:extLst>
                <a:ext uri="{FF2B5EF4-FFF2-40B4-BE49-F238E27FC236}">
                  <a16:creationId xmlns:a16="http://schemas.microsoft.com/office/drawing/2014/main" id="{0A198711-EBA7-554A-89D0-8DF60DAEA9BD}"/>
                </a:ext>
              </a:extLst>
            </p:cNvPr>
            <p:cNvSpPr/>
            <p:nvPr/>
          </p:nvSpPr>
          <p:spPr bwMode="auto">
            <a:xfrm>
              <a:off x="6841632" y="2283437"/>
              <a:ext cx="123694" cy="528301"/>
            </a:xfrm>
            <a:custGeom>
              <a:avLst/>
              <a:gdLst>
                <a:gd name="T0" fmla="*/ 0 w 59"/>
                <a:gd name="T1" fmla="*/ 227 h 253"/>
                <a:gd name="T2" fmla="*/ 2 w 59"/>
                <a:gd name="T3" fmla="*/ 253 h 253"/>
                <a:gd name="T4" fmla="*/ 0 w 59"/>
                <a:gd name="T5" fmla="*/ 227 h 253"/>
                <a:gd name="T6" fmla="*/ 59 w 59"/>
                <a:gd name="T7" fmla="*/ 0 h 253"/>
                <a:gd name="T8" fmla="*/ 59 w 59"/>
                <a:gd name="T9" fmla="*/ 0 h 253"/>
                <a:gd name="T10" fmla="*/ 57 w 59"/>
                <a:gd name="T11" fmla="*/ 4 h 253"/>
                <a:gd name="T12" fmla="*/ 57 w 59"/>
                <a:gd name="T13" fmla="*/ 4 h 253"/>
                <a:gd name="T14" fmla="*/ 58 w 59"/>
                <a:gd name="T15" fmla="*/ 4 h 253"/>
                <a:gd name="T16" fmla="*/ 59 w 59"/>
                <a:gd name="T17" fmla="*/ 0 h 253"/>
                <a:gd name="T18" fmla="*/ 59 w 59"/>
                <a:gd name="T19" fmla="*/ 0 h 253"/>
                <a:gd name="T20" fmla="*/ 59 w 59"/>
                <a:gd name="T21"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53">
                  <a:moveTo>
                    <a:pt x="0" y="227"/>
                  </a:moveTo>
                  <a:cubicBezTo>
                    <a:pt x="1" y="236"/>
                    <a:pt x="1" y="244"/>
                    <a:pt x="2" y="253"/>
                  </a:cubicBezTo>
                  <a:cubicBezTo>
                    <a:pt x="1" y="244"/>
                    <a:pt x="1" y="236"/>
                    <a:pt x="0" y="227"/>
                  </a:cubicBezTo>
                  <a:moveTo>
                    <a:pt x="59" y="0"/>
                  </a:moveTo>
                  <a:cubicBezTo>
                    <a:pt x="59" y="0"/>
                    <a:pt x="59" y="0"/>
                    <a:pt x="59" y="0"/>
                  </a:cubicBezTo>
                  <a:cubicBezTo>
                    <a:pt x="58" y="1"/>
                    <a:pt x="58" y="2"/>
                    <a:pt x="57" y="4"/>
                  </a:cubicBezTo>
                  <a:cubicBezTo>
                    <a:pt x="57" y="4"/>
                    <a:pt x="57" y="4"/>
                    <a:pt x="57" y="4"/>
                  </a:cubicBezTo>
                  <a:cubicBezTo>
                    <a:pt x="57" y="4"/>
                    <a:pt x="58" y="4"/>
                    <a:pt x="58" y="4"/>
                  </a:cubicBezTo>
                  <a:cubicBezTo>
                    <a:pt x="58" y="3"/>
                    <a:pt x="58" y="2"/>
                    <a:pt x="59" y="0"/>
                  </a:cubicBezTo>
                  <a:cubicBezTo>
                    <a:pt x="59" y="0"/>
                    <a:pt x="59" y="0"/>
                    <a:pt x="59" y="0"/>
                  </a:cubicBezTo>
                  <a:cubicBezTo>
                    <a:pt x="59" y="0"/>
                    <a:pt x="59" y="0"/>
                    <a:pt x="59" y="0"/>
                  </a:cubicBezTo>
                </a:path>
              </a:pathLst>
            </a:custGeom>
            <a:solidFill>
              <a:srgbClr val="F6E5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i$ļiḑè">
              <a:extLst>
                <a:ext uri="{FF2B5EF4-FFF2-40B4-BE49-F238E27FC236}">
                  <a16:creationId xmlns:a16="http://schemas.microsoft.com/office/drawing/2014/main" id="{CD3256A8-BFB4-A245-BDC3-27B9BBDEDA61}"/>
                </a:ext>
              </a:extLst>
            </p:cNvPr>
            <p:cNvSpPr/>
            <p:nvPr/>
          </p:nvSpPr>
          <p:spPr bwMode="auto">
            <a:xfrm>
              <a:off x="6297147" y="2158587"/>
              <a:ext cx="668179" cy="682051"/>
            </a:xfrm>
            <a:custGeom>
              <a:avLst/>
              <a:gdLst>
                <a:gd name="T0" fmla="*/ 25 w 320"/>
                <a:gd name="T1" fmla="*/ 141 h 327"/>
                <a:gd name="T2" fmla="*/ 30 w 320"/>
                <a:gd name="T3" fmla="*/ 143 h 327"/>
                <a:gd name="T4" fmla="*/ 11 w 320"/>
                <a:gd name="T5" fmla="*/ 95 h 327"/>
                <a:gd name="T6" fmla="*/ 103 w 320"/>
                <a:gd name="T7" fmla="*/ 0 h 327"/>
                <a:gd name="T8" fmla="*/ 14 w 320"/>
                <a:gd name="T9" fmla="*/ 73 h 327"/>
                <a:gd name="T10" fmla="*/ 23 w 320"/>
                <a:gd name="T11" fmla="*/ 107 h 327"/>
                <a:gd name="T12" fmla="*/ 39 w 320"/>
                <a:gd name="T13" fmla="*/ 136 h 327"/>
                <a:gd name="T14" fmla="*/ 51 w 320"/>
                <a:gd name="T15" fmla="*/ 149 h 327"/>
                <a:gd name="T16" fmla="*/ 64 w 320"/>
                <a:gd name="T17" fmla="*/ 160 h 327"/>
                <a:gd name="T18" fmla="*/ 75 w 320"/>
                <a:gd name="T19" fmla="*/ 168 h 327"/>
                <a:gd name="T20" fmla="*/ 93 w 320"/>
                <a:gd name="T21" fmla="*/ 178 h 327"/>
                <a:gd name="T22" fmla="*/ 117 w 320"/>
                <a:gd name="T23" fmla="*/ 189 h 327"/>
                <a:gd name="T24" fmla="*/ 134 w 320"/>
                <a:gd name="T25" fmla="*/ 196 h 327"/>
                <a:gd name="T26" fmla="*/ 116 w 320"/>
                <a:gd name="T27" fmla="*/ 194 h 327"/>
                <a:gd name="T28" fmla="*/ 104 w 320"/>
                <a:gd name="T29" fmla="*/ 191 h 327"/>
                <a:gd name="T30" fmla="*/ 81 w 320"/>
                <a:gd name="T31" fmla="*/ 183 h 327"/>
                <a:gd name="T32" fmla="*/ 261 w 320"/>
                <a:gd name="T33" fmla="*/ 325 h 327"/>
                <a:gd name="T34" fmla="*/ 263 w 320"/>
                <a:gd name="T35" fmla="*/ 313 h 327"/>
                <a:gd name="T36" fmla="*/ 260 w 320"/>
                <a:gd name="T37" fmla="*/ 256 h 327"/>
                <a:gd name="T38" fmla="*/ 258 w 320"/>
                <a:gd name="T39" fmla="*/ 255 h 327"/>
                <a:gd name="T40" fmla="*/ 196 w 320"/>
                <a:gd name="T41" fmla="*/ 212 h 327"/>
                <a:gd name="T42" fmla="*/ 43 w 320"/>
                <a:gd name="T43" fmla="*/ 123 h 327"/>
                <a:gd name="T44" fmla="*/ 27 w 320"/>
                <a:gd name="T45" fmla="*/ 63 h 327"/>
                <a:gd name="T46" fmla="*/ 39 w 320"/>
                <a:gd name="T47" fmla="*/ 43 h 327"/>
                <a:gd name="T48" fmla="*/ 104 w 320"/>
                <a:gd name="T49" fmla="*/ 9 h 327"/>
                <a:gd name="T50" fmla="*/ 105 w 320"/>
                <a:gd name="T51" fmla="*/ 9 h 327"/>
                <a:gd name="T52" fmla="*/ 105 w 320"/>
                <a:gd name="T53" fmla="*/ 9 h 327"/>
                <a:gd name="T54" fmla="*/ 108 w 320"/>
                <a:gd name="T55" fmla="*/ 9 h 327"/>
                <a:gd name="T56" fmla="*/ 178 w 320"/>
                <a:gd name="T57" fmla="*/ 14 h 327"/>
                <a:gd name="T58" fmla="*/ 282 w 320"/>
                <a:gd name="T59" fmla="*/ 49 h 327"/>
                <a:gd name="T60" fmla="*/ 313 w 320"/>
                <a:gd name="T61" fmla="*/ 62 h 327"/>
                <a:gd name="T62" fmla="*/ 318 w 320"/>
                <a:gd name="T63" fmla="*/ 64 h 327"/>
                <a:gd name="T64" fmla="*/ 320 w 320"/>
                <a:gd name="T65" fmla="*/ 60 h 327"/>
                <a:gd name="T66" fmla="*/ 282 w 320"/>
                <a:gd name="T67" fmla="*/ 38 h 327"/>
                <a:gd name="T68" fmla="*/ 171 w 320"/>
                <a:gd name="T69" fmla="*/ 4 h 327"/>
                <a:gd name="T70" fmla="*/ 106 w 320"/>
                <a:gd name="T71"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327">
                  <a:moveTo>
                    <a:pt x="11" y="78"/>
                  </a:moveTo>
                  <a:cubicBezTo>
                    <a:pt x="0" y="99"/>
                    <a:pt x="6" y="126"/>
                    <a:pt x="25" y="141"/>
                  </a:cubicBezTo>
                  <a:cubicBezTo>
                    <a:pt x="27" y="143"/>
                    <a:pt x="30" y="145"/>
                    <a:pt x="33" y="147"/>
                  </a:cubicBezTo>
                  <a:cubicBezTo>
                    <a:pt x="32" y="146"/>
                    <a:pt x="31" y="144"/>
                    <a:pt x="30" y="143"/>
                  </a:cubicBezTo>
                  <a:cubicBezTo>
                    <a:pt x="26" y="138"/>
                    <a:pt x="23" y="132"/>
                    <a:pt x="20" y="127"/>
                  </a:cubicBezTo>
                  <a:cubicBezTo>
                    <a:pt x="15" y="116"/>
                    <a:pt x="12" y="105"/>
                    <a:pt x="11" y="95"/>
                  </a:cubicBezTo>
                  <a:cubicBezTo>
                    <a:pt x="10" y="89"/>
                    <a:pt x="10" y="83"/>
                    <a:pt x="11" y="78"/>
                  </a:cubicBezTo>
                  <a:moveTo>
                    <a:pt x="103" y="0"/>
                  </a:moveTo>
                  <a:cubicBezTo>
                    <a:pt x="79" y="0"/>
                    <a:pt x="50" y="16"/>
                    <a:pt x="37" y="36"/>
                  </a:cubicBezTo>
                  <a:cubicBezTo>
                    <a:pt x="14" y="73"/>
                    <a:pt x="14" y="73"/>
                    <a:pt x="14" y="73"/>
                  </a:cubicBezTo>
                  <a:cubicBezTo>
                    <a:pt x="14" y="78"/>
                    <a:pt x="16" y="85"/>
                    <a:pt x="18" y="94"/>
                  </a:cubicBezTo>
                  <a:cubicBezTo>
                    <a:pt x="19" y="98"/>
                    <a:pt x="21" y="103"/>
                    <a:pt x="23" y="107"/>
                  </a:cubicBezTo>
                  <a:cubicBezTo>
                    <a:pt x="24" y="112"/>
                    <a:pt x="27" y="117"/>
                    <a:pt x="30" y="122"/>
                  </a:cubicBezTo>
                  <a:cubicBezTo>
                    <a:pt x="32" y="127"/>
                    <a:pt x="36" y="131"/>
                    <a:pt x="39" y="136"/>
                  </a:cubicBezTo>
                  <a:cubicBezTo>
                    <a:pt x="41" y="138"/>
                    <a:pt x="43" y="140"/>
                    <a:pt x="45" y="143"/>
                  </a:cubicBezTo>
                  <a:cubicBezTo>
                    <a:pt x="47" y="145"/>
                    <a:pt x="49" y="147"/>
                    <a:pt x="51" y="149"/>
                  </a:cubicBezTo>
                  <a:cubicBezTo>
                    <a:pt x="53" y="151"/>
                    <a:pt x="55" y="153"/>
                    <a:pt x="57" y="155"/>
                  </a:cubicBezTo>
                  <a:cubicBezTo>
                    <a:pt x="60" y="157"/>
                    <a:pt x="62" y="159"/>
                    <a:pt x="64" y="160"/>
                  </a:cubicBezTo>
                  <a:cubicBezTo>
                    <a:pt x="67" y="162"/>
                    <a:pt x="69" y="164"/>
                    <a:pt x="71" y="165"/>
                  </a:cubicBezTo>
                  <a:cubicBezTo>
                    <a:pt x="73" y="166"/>
                    <a:pt x="74" y="167"/>
                    <a:pt x="75" y="168"/>
                  </a:cubicBezTo>
                  <a:cubicBezTo>
                    <a:pt x="76" y="169"/>
                    <a:pt x="77" y="169"/>
                    <a:pt x="78" y="170"/>
                  </a:cubicBezTo>
                  <a:cubicBezTo>
                    <a:pt x="83" y="173"/>
                    <a:pt x="88" y="176"/>
                    <a:pt x="93" y="178"/>
                  </a:cubicBezTo>
                  <a:cubicBezTo>
                    <a:pt x="97" y="180"/>
                    <a:pt x="102" y="183"/>
                    <a:pt x="106" y="184"/>
                  </a:cubicBezTo>
                  <a:cubicBezTo>
                    <a:pt x="110" y="186"/>
                    <a:pt x="114" y="188"/>
                    <a:pt x="117" y="189"/>
                  </a:cubicBezTo>
                  <a:cubicBezTo>
                    <a:pt x="121" y="191"/>
                    <a:pt x="124" y="192"/>
                    <a:pt x="127" y="193"/>
                  </a:cubicBezTo>
                  <a:cubicBezTo>
                    <a:pt x="132" y="195"/>
                    <a:pt x="134" y="196"/>
                    <a:pt x="134" y="196"/>
                  </a:cubicBezTo>
                  <a:cubicBezTo>
                    <a:pt x="134" y="196"/>
                    <a:pt x="131" y="196"/>
                    <a:pt x="126" y="195"/>
                  </a:cubicBezTo>
                  <a:cubicBezTo>
                    <a:pt x="123" y="195"/>
                    <a:pt x="120" y="195"/>
                    <a:pt x="116" y="194"/>
                  </a:cubicBezTo>
                  <a:cubicBezTo>
                    <a:pt x="114" y="193"/>
                    <a:pt x="112" y="193"/>
                    <a:pt x="110" y="193"/>
                  </a:cubicBezTo>
                  <a:cubicBezTo>
                    <a:pt x="108" y="192"/>
                    <a:pt x="106" y="191"/>
                    <a:pt x="104" y="191"/>
                  </a:cubicBezTo>
                  <a:cubicBezTo>
                    <a:pt x="99" y="190"/>
                    <a:pt x="94" y="188"/>
                    <a:pt x="89" y="186"/>
                  </a:cubicBezTo>
                  <a:cubicBezTo>
                    <a:pt x="86" y="185"/>
                    <a:pt x="83" y="184"/>
                    <a:pt x="81" y="183"/>
                  </a:cubicBezTo>
                  <a:cubicBezTo>
                    <a:pt x="104" y="201"/>
                    <a:pt x="125" y="215"/>
                    <a:pt x="128" y="217"/>
                  </a:cubicBezTo>
                  <a:cubicBezTo>
                    <a:pt x="134" y="219"/>
                    <a:pt x="224" y="293"/>
                    <a:pt x="261" y="325"/>
                  </a:cubicBezTo>
                  <a:cubicBezTo>
                    <a:pt x="262" y="326"/>
                    <a:pt x="264" y="327"/>
                    <a:pt x="265" y="327"/>
                  </a:cubicBezTo>
                  <a:cubicBezTo>
                    <a:pt x="264" y="322"/>
                    <a:pt x="264" y="318"/>
                    <a:pt x="263" y="313"/>
                  </a:cubicBezTo>
                  <a:cubicBezTo>
                    <a:pt x="262" y="304"/>
                    <a:pt x="262" y="296"/>
                    <a:pt x="261" y="287"/>
                  </a:cubicBezTo>
                  <a:cubicBezTo>
                    <a:pt x="260" y="277"/>
                    <a:pt x="260" y="266"/>
                    <a:pt x="260" y="256"/>
                  </a:cubicBezTo>
                  <a:cubicBezTo>
                    <a:pt x="259" y="256"/>
                    <a:pt x="259" y="255"/>
                    <a:pt x="258" y="255"/>
                  </a:cubicBezTo>
                  <a:cubicBezTo>
                    <a:pt x="258" y="255"/>
                    <a:pt x="258" y="255"/>
                    <a:pt x="258" y="255"/>
                  </a:cubicBezTo>
                  <a:cubicBezTo>
                    <a:pt x="258" y="255"/>
                    <a:pt x="258" y="255"/>
                    <a:pt x="258" y="255"/>
                  </a:cubicBezTo>
                  <a:cubicBezTo>
                    <a:pt x="196" y="212"/>
                    <a:pt x="196" y="212"/>
                    <a:pt x="196" y="212"/>
                  </a:cubicBezTo>
                  <a:cubicBezTo>
                    <a:pt x="175" y="197"/>
                    <a:pt x="141" y="176"/>
                    <a:pt x="119" y="164"/>
                  </a:cubicBezTo>
                  <a:cubicBezTo>
                    <a:pt x="43" y="123"/>
                    <a:pt x="43" y="123"/>
                    <a:pt x="43" y="123"/>
                  </a:cubicBezTo>
                  <a:cubicBezTo>
                    <a:pt x="28" y="115"/>
                    <a:pt x="20" y="101"/>
                    <a:pt x="20" y="86"/>
                  </a:cubicBezTo>
                  <a:cubicBezTo>
                    <a:pt x="20" y="78"/>
                    <a:pt x="22" y="71"/>
                    <a:pt x="27" y="63"/>
                  </a:cubicBezTo>
                  <a:cubicBezTo>
                    <a:pt x="39" y="44"/>
                    <a:pt x="39" y="44"/>
                    <a:pt x="39" y="44"/>
                  </a:cubicBezTo>
                  <a:cubicBezTo>
                    <a:pt x="39" y="44"/>
                    <a:pt x="39" y="44"/>
                    <a:pt x="39" y="43"/>
                  </a:cubicBezTo>
                  <a:cubicBezTo>
                    <a:pt x="39" y="43"/>
                    <a:pt x="40" y="43"/>
                    <a:pt x="40" y="43"/>
                  </a:cubicBezTo>
                  <a:cubicBezTo>
                    <a:pt x="52" y="23"/>
                    <a:pt x="81" y="9"/>
                    <a:pt x="104" y="9"/>
                  </a:cubicBezTo>
                  <a:cubicBezTo>
                    <a:pt x="105" y="9"/>
                    <a:pt x="105" y="9"/>
                    <a:pt x="105" y="9"/>
                  </a:cubicBezTo>
                  <a:cubicBezTo>
                    <a:pt x="105" y="9"/>
                    <a:pt x="105" y="9"/>
                    <a:pt x="105" y="9"/>
                  </a:cubicBezTo>
                  <a:cubicBezTo>
                    <a:pt x="105" y="9"/>
                    <a:pt x="105" y="9"/>
                    <a:pt x="105" y="9"/>
                  </a:cubicBezTo>
                  <a:cubicBezTo>
                    <a:pt x="105" y="9"/>
                    <a:pt x="105" y="9"/>
                    <a:pt x="105" y="9"/>
                  </a:cubicBezTo>
                  <a:cubicBezTo>
                    <a:pt x="106" y="9"/>
                    <a:pt x="107" y="9"/>
                    <a:pt x="108" y="9"/>
                  </a:cubicBezTo>
                  <a:cubicBezTo>
                    <a:pt x="108" y="9"/>
                    <a:pt x="108" y="9"/>
                    <a:pt x="108" y="9"/>
                  </a:cubicBezTo>
                  <a:cubicBezTo>
                    <a:pt x="165" y="12"/>
                    <a:pt x="165" y="12"/>
                    <a:pt x="165" y="12"/>
                  </a:cubicBezTo>
                  <a:cubicBezTo>
                    <a:pt x="169" y="12"/>
                    <a:pt x="173" y="13"/>
                    <a:pt x="178" y="14"/>
                  </a:cubicBezTo>
                  <a:cubicBezTo>
                    <a:pt x="202" y="17"/>
                    <a:pt x="232" y="25"/>
                    <a:pt x="251" y="34"/>
                  </a:cubicBezTo>
                  <a:cubicBezTo>
                    <a:pt x="282" y="49"/>
                    <a:pt x="282" y="49"/>
                    <a:pt x="282" y="49"/>
                  </a:cubicBezTo>
                  <a:cubicBezTo>
                    <a:pt x="286" y="51"/>
                    <a:pt x="290" y="53"/>
                    <a:pt x="294" y="54"/>
                  </a:cubicBezTo>
                  <a:cubicBezTo>
                    <a:pt x="302" y="58"/>
                    <a:pt x="308" y="60"/>
                    <a:pt x="313" y="62"/>
                  </a:cubicBezTo>
                  <a:cubicBezTo>
                    <a:pt x="315" y="63"/>
                    <a:pt x="317" y="63"/>
                    <a:pt x="318" y="64"/>
                  </a:cubicBezTo>
                  <a:cubicBezTo>
                    <a:pt x="318" y="64"/>
                    <a:pt x="318" y="64"/>
                    <a:pt x="318" y="64"/>
                  </a:cubicBezTo>
                  <a:cubicBezTo>
                    <a:pt x="318" y="64"/>
                    <a:pt x="318" y="64"/>
                    <a:pt x="318" y="64"/>
                  </a:cubicBezTo>
                  <a:cubicBezTo>
                    <a:pt x="319" y="62"/>
                    <a:pt x="319" y="61"/>
                    <a:pt x="320" y="60"/>
                  </a:cubicBezTo>
                  <a:cubicBezTo>
                    <a:pt x="320" y="60"/>
                    <a:pt x="320" y="60"/>
                    <a:pt x="320" y="60"/>
                  </a:cubicBezTo>
                  <a:cubicBezTo>
                    <a:pt x="314" y="56"/>
                    <a:pt x="299" y="47"/>
                    <a:pt x="282" y="38"/>
                  </a:cubicBezTo>
                  <a:cubicBezTo>
                    <a:pt x="257" y="26"/>
                    <a:pt x="257" y="26"/>
                    <a:pt x="257" y="26"/>
                  </a:cubicBezTo>
                  <a:cubicBezTo>
                    <a:pt x="235" y="15"/>
                    <a:pt x="196" y="5"/>
                    <a:pt x="171" y="4"/>
                  </a:cubicBezTo>
                  <a:cubicBezTo>
                    <a:pt x="142" y="2"/>
                    <a:pt x="142" y="2"/>
                    <a:pt x="142" y="2"/>
                  </a:cubicBezTo>
                  <a:cubicBezTo>
                    <a:pt x="106" y="0"/>
                    <a:pt x="106" y="0"/>
                    <a:pt x="106" y="0"/>
                  </a:cubicBezTo>
                  <a:cubicBezTo>
                    <a:pt x="105" y="0"/>
                    <a:pt x="104" y="0"/>
                    <a:pt x="103" y="0"/>
                  </a:cubicBezTo>
                </a:path>
              </a:pathLst>
            </a:custGeom>
            <a:solidFill>
              <a:srgbClr val="F6B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îṩ1îḍe">
              <a:extLst>
                <a:ext uri="{FF2B5EF4-FFF2-40B4-BE49-F238E27FC236}">
                  <a16:creationId xmlns:a16="http://schemas.microsoft.com/office/drawing/2014/main" id="{2B7DA3A9-BEED-C94A-9E47-E45AFA68528B}"/>
                </a:ext>
              </a:extLst>
            </p:cNvPr>
            <p:cNvSpPr/>
            <p:nvPr/>
          </p:nvSpPr>
          <p:spPr bwMode="auto">
            <a:xfrm>
              <a:off x="6317956" y="2311181"/>
              <a:ext cx="258948" cy="256636"/>
            </a:xfrm>
            <a:custGeom>
              <a:avLst/>
              <a:gdLst>
                <a:gd name="T0" fmla="*/ 4 w 124"/>
                <a:gd name="T1" fmla="*/ 0 h 123"/>
                <a:gd name="T2" fmla="*/ 3 w 124"/>
                <a:gd name="T3" fmla="*/ 2 h 123"/>
                <a:gd name="T4" fmla="*/ 1 w 124"/>
                <a:gd name="T5" fmla="*/ 5 h 123"/>
                <a:gd name="T6" fmla="*/ 1 w 124"/>
                <a:gd name="T7" fmla="*/ 22 h 123"/>
                <a:gd name="T8" fmla="*/ 10 w 124"/>
                <a:gd name="T9" fmla="*/ 54 h 123"/>
                <a:gd name="T10" fmla="*/ 20 w 124"/>
                <a:gd name="T11" fmla="*/ 70 h 123"/>
                <a:gd name="T12" fmla="*/ 23 w 124"/>
                <a:gd name="T13" fmla="*/ 74 h 123"/>
                <a:gd name="T14" fmla="*/ 40 w 124"/>
                <a:gd name="T15" fmla="*/ 87 h 123"/>
                <a:gd name="T16" fmla="*/ 71 w 124"/>
                <a:gd name="T17" fmla="*/ 110 h 123"/>
                <a:gd name="T18" fmla="*/ 79 w 124"/>
                <a:gd name="T19" fmla="*/ 113 h 123"/>
                <a:gd name="T20" fmla="*/ 94 w 124"/>
                <a:gd name="T21" fmla="*/ 118 h 123"/>
                <a:gd name="T22" fmla="*/ 100 w 124"/>
                <a:gd name="T23" fmla="*/ 120 h 123"/>
                <a:gd name="T24" fmla="*/ 106 w 124"/>
                <a:gd name="T25" fmla="*/ 121 h 123"/>
                <a:gd name="T26" fmla="*/ 116 w 124"/>
                <a:gd name="T27" fmla="*/ 122 h 123"/>
                <a:gd name="T28" fmla="*/ 124 w 124"/>
                <a:gd name="T29" fmla="*/ 123 h 123"/>
                <a:gd name="T30" fmla="*/ 117 w 124"/>
                <a:gd name="T31" fmla="*/ 120 h 123"/>
                <a:gd name="T32" fmla="*/ 107 w 124"/>
                <a:gd name="T33" fmla="*/ 116 h 123"/>
                <a:gd name="T34" fmla="*/ 96 w 124"/>
                <a:gd name="T35" fmla="*/ 111 h 123"/>
                <a:gd name="T36" fmla="*/ 83 w 124"/>
                <a:gd name="T37" fmla="*/ 105 h 123"/>
                <a:gd name="T38" fmla="*/ 68 w 124"/>
                <a:gd name="T39" fmla="*/ 97 h 123"/>
                <a:gd name="T40" fmla="*/ 65 w 124"/>
                <a:gd name="T41" fmla="*/ 95 h 123"/>
                <a:gd name="T42" fmla="*/ 61 w 124"/>
                <a:gd name="T43" fmla="*/ 92 h 123"/>
                <a:gd name="T44" fmla="*/ 54 w 124"/>
                <a:gd name="T45" fmla="*/ 87 h 123"/>
                <a:gd name="T46" fmla="*/ 47 w 124"/>
                <a:gd name="T47" fmla="*/ 82 h 123"/>
                <a:gd name="T48" fmla="*/ 41 w 124"/>
                <a:gd name="T49" fmla="*/ 76 h 123"/>
                <a:gd name="T50" fmla="*/ 35 w 124"/>
                <a:gd name="T51" fmla="*/ 70 h 123"/>
                <a:gd name="T52" fmla="*/ 29 w 124"/>
                <a:gd name="T53" fmla="*/ 63 h 123"/>
                <a:gd name="T54" fmla="*/ 20 w 124"/>
                <a:gd name="T55" fmla="*/ 49 h 123"/>
                <a:gd name="T56" fmla="*/ 13 w 124"/>
                <a:gd name="T57" fmla="*/ 34 h 123"/>
                <a:gd name="T58" fmla="*/ 8 w 124"/>
                <a:gd name="T59" fmla="*/ 21 h 123"/>
                <a:gd name="T60" fmla="*/ 4 w 124"/>
                <a:gd name="T6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 h="123">
                  <a:moveTo>
                    <a:pt x="4" y="0"/>
                  </a:moveTo>
                  <a:cubicBezTo>
                    <a:pt x="3" y="2"/>
                    <a:pt x="3" y="2"/>
                    <a:pt x="3" y="2"/>
                  </a:cubicBezTo>
                  <a:cubicBezTo>
                    <a:pt x="2" y="3"/>
                    <a:pt x="1" y="4"/>
                    <a:pt x="1" y="5"/>
                  </a:cubicBezTo>
                  <a:cubicBezTo>
                    <a:pt x="0" y="10"/>
                    <a:pt x="0" y="16"/>
                    <a:pt x="1" y="22"/>
                  </a:cubicBezTo>
                  <a:cubicBezTo>
                    <a:pt x="2" y="32"/>
                    <a:pt x="5" y="43"/>
                    <a:pt x="10" y="54"/>
                  </a:cubicBezTo>
                  <a:cubicBezTo>
                    <a:pt x="13" y="59"/>
                    <a:pt x="16" y="65"/>
                    <a:pt x="20" y="70"/>
                  </a:cubicBezTo>
                  <a:cubicBezTo>
                    <a:pt x="21" y="71"/>
                    <a:pt x="22" y="73"/>
                    <a:pt x="23" y="74"/>
                  </a:cubicBezTo>
                  <a:cubicBezTo>
                    <a:pt x="29" y="78"/>
                    <a:pt x="34" y="82"/>
                    <a:pt x="40" y="87"/>
                  </a:cubicBezTo>
                  <a:cubicBezTo>
                    <a:pt x="50" y="94"/>
                    <a:pt x="61" y="102"/>
                    <a:pt x="71" y="110"/>
                  </a:cubicBezTo>
                  <a:cubicBezTo>
                    <a:pt x="73" y="111"/>
                    <a:pt x="76" y="112"/>
                    <a:pt x="79" y="113"/>
                  </a:cubicBezTo>
                  <a:cubicBezTo>
                    <a:pt x="84" y="115"/>
                    <a:pt x="89" y="117"/>
                    <a:pt x="94" y="118"/>
                  </a:cubicBezTo>
                  <a:cubicBezTo>
                    <a:pt x="96" y="118"/>
                    <a:pt x="98" y="119"/>
                    <a:pt x="100" y="120"/>
                  </a:cubicBezTo>
                  <a:cubicBezTo>
                    <a:pt x="102" y="120"/>
                    <a:pt x="104" y="120"/>
                    <a:pt x="106" y="121"/>
                  </a:cubicBezTo>
                  <a:cubicBezTo>
                    <a:pt x="110" y="122"/>
                    <a:pt x="113" y="122"/>
                    <a:pt x="116" y="122"/>
                  </a:cubicBezTo>
                  <a:cubicBezTo>
                    <a:pt x="121" y="123"/>
                    <a:pt x="124" y="123"/>
                    <a:pt x="124" y="123"/>
                  </a:cubicBezTo>
                  <a:cubicBezTo>
                    <a:pt x="124" y="123"/>
                    <a:pt x="122" y="122"/>
                    <a:pt x="117" y="120"/>
                  </a:cubicBezTo>
                  <a:cubicBezTo>
                    <a:pt x="114" y="119"/>
                    <a:pt x="111" y="118"/>
                    <a:pt x="107" y="116"/>
                  </a:cubicBezTo>
                  <a:cubicBezTo>
                    <a:pt x="104" y="115"/>
                    <a:pt x="100" y="113"/>
                    <a:pt x="96" y="111"/>
                  </a:cubicBezTo>
                  <a:cubicBezTo>
                    <a:pt x="92" y="110"/>
                    <a:pt x="87" y="107"/>
                    <a:pt x="83" y="105"/>
                  </a:cubicBezTo>
                  <a:cubicBezTo>
                    <a:pt x="78" y="103"/>
                    <a:pt x="73" y="100"/>
                    <a:pt x="68" y="97"/>
                  </a:cubicBezTo>
                  <a:cubicBezTo>
                    <a:pt x="67" y="96"/>
                    <a:pt x="66" y="96"/>
                    <a:pt x="65" y="95"/>
                  </a:cubicBezTo>
                  <a:cubicBezTo>
                    <a:pt x="64" y="94"/>
                    <a:pt x="63" y="93"/>
                    <a:pt x="61" y="92"/>
                  </a:cubicBezTo>
                  <a:cubicBezTo>
                    <a:pt x="59" y="91"/>
                    <a:pt x="57" y="89"/>
                    <a:pt x="54" y="87"/>
                  </a:cubicBezTo>
                  <a:cubicBezTo>
                    <a:pt x="52" y="86"/>
                    <a:pt x="50" y="84"/>
                    <a:pt x="47" y="82"/>
                  </a:cubicBezTo>
                  <a:cubicBezTo>
                    <a:pt x="45" y="80"/>
                    <a:pt x="43" y="78"/>
                    <a:pt x="41" y="76"/>
                  </a:cubicBezTo>
                  <a:cubicBezTo>
                    <a:pt x="39" y="74"/>
                    <a:pt x="37" y="72"/>
                    <a:pt x="35" y="70"/>
                  </a:cubicBezTo>
                  <a:cubicBezTo>
                    <a:pt x="33" y="67"/>
                    <a:pt x="31" y="65"/>
                    <a:pt x="29" y="63"/>
                  </a:cubicBezTo>
                  <a:cubicBezTo>
                    <a:pt x="26" y="58"/>
                    <a:pt x="22" y="54"/>
                    <a:pt x="20" y="49"/>
                  </a:cubicBezTo>
                  <a:cubicBezTo>
                    <a:pt x="17" y="44"/>
                    <a:pt x="14" y="39"/>
                    <a:pt x="13" y="34"/>
                  </a:cubicBezTo>
                  <a:cubicBezTo>
                    <a:pt x="11" y="30"/>
                    <a:pt x="9" y="25"/>
                    <a:pt x="8" y="21"/>
                  </a:cubicBezTo>
                  <a:cubicBezTo>
                    <a:pt x="6" y="12"/>
                    <a:pt x="4" y="5"/>
                    <a:pt x="4" y="0"/>
                  </a:cubicBezTo>
                </a:path>
              </a:pathLst>
            </a:custGeom>
            <a:solidFill>
              <a:srgbClr val="5B2E1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íṧ1îḓe">
              <a:extLst>
                <a:ext uri="{FF2B5EF4-FFF2-40B4-BE49-F238E27FC236}">
                  <a16:creationId xmlns:a16="http://schemas.microsoft.com/office/drawing/2014/main" id="{8163447F-972C-444A-84FA-2DAD8CA18777}"/>
                </a:ext>
              </a:extLst>
            </p:cNvPr>
            <p:cNvSpPr/>
            <p:nvPr/>
          </p:nvSpPr>
          <p:spPr bwMode="auto">
            <a:xfrm>
              <a:off x="6338764" y="2177083"/>
              <a:ext cx="632342" cy="513272"/>
            </a:xfrm>
            <a:custGeom>
              <a:avLst/>
              <a:gdLst>
                <a:gd name="T0" fmla="*/ 0 w 303"/>
                <a:gd name="T1" fmla="*/ 77 h 246"/>
                <a:gd name="T2" fmla="*/ 23 w 303"/>
                <a:gd name="T3" fmla="*/ 114 h 246"/>
                <a:gd name="T4" fmla="*/ 99 w 303"/>
                <a:gd name="T5" fmla="*/ 155 h 246"/>
                <a:gd name="T6" fmla="*/ 176 w 303"/>
                <a:gd name="T7" fmla="*/ 203 h 246"/>
                <a:gd name="T8" fmla="*/ 238 w 303"/>
                <a:gd name="T9" fmla="*/ 246 h 246"/>
                <a:gd name="T10" fmla="*/ 238 w 303"/>
                <a:gd name="T11" fmla="*/ 246 h 246"/>
                <a:gd name="T12" fmla="*/ 238 w 303"/>
                <a:gd name="T13" fmla="*/ 246 h 246"/>
                <a:gd name="T14" fmla="*/ 238 w 303"/>
                <a:gd name="T15" fmla="*/ 246 h 246"/>
                <a:gd name="T16" fmla="*/ 176 w 303"/>
                <a:gd name="T17" fmla="*/ 203 h 246"/>
                <a:gd name="T18" fmla="*/ 99 w 303"/>
                <a:gd name="T19" fmla="*/ 155 h 246"/>
                <a:gd name="T20" fmla="*/ 23 w 303"/>
                <a:gd name="T21" fmla="*/ 114 h 246"/>
                <a:gd name="T22" fmla="*/ 0 w 303"/>
                <a:gd name="T23" fmla="*/ 77 h 246"/>
                <a:gd name="T24" fmla="*/ 300 w 303"/>
                <a:gd name="T25" fmla="*/ 51 h 246"/>
                <a:gd name="T26" fmla="*/ 299 w 303"/>
                <a:gd name="T27" fmla="*/ 55 h 246"/>
                <a:gd name="T28" fmla="*/ 301 w 303"/>
                <a:gd name="T29" fmla="*/ 55 h 246"/>
                <a:gd name="T30" fmla="*/ 303 w 303"/>
                <a:gd name="T31" fmla="*/ 54 h 246"/>
                <a:gd name="T32" fmla="*/ 300 w 303"/>
                <a:gd name="T33" fmla="*/ 51 h 246"/>
                <a:gd name="T34" fmla="*/ 20 w 303"/>
                <a:gd name="T35" fmla="*/ 34 h 246"/>
                <a:gd name="T36" fmla="*/ 19 w 303"/>
                <a:gd name="T37" fmla="*/ 34 h 246"/>
                <a:gd name="T38" fmla="*/ 20 w 303"/>
                <a:gd name="T39" fmla="*/ 34 h 246"/>
                <a:gd name="T40" fmla="*/ 85 w 303"/>
                <a:gd name="T41" fmla="*/ 0 h 246"/>
                <a:gd name="T42" fmla="*/ 88 w 303"/>
                <a:gd name="T43" fmla="*/ 0 h 246"/>
                <a:gd name="T44" fmla="*/ 85 w 303"/>
                <a:gd name="T45" fmla="*/ 0 h 246"/>
                <a:gd name="T46" fmla="*/ 85 w 303"/>
                <a:gd name="T47" fmla="*/ 0 h 246"/>
                <a:gd name="T48" fmla="*/ 84 w 303"/>
                <a:gd name="T49" fmla="*/ 0 h 246"/>
                <a:gd name="T50" fmla="*/ 85 w 303"/>
                <a:gd name="T51" fmla="*/ 0 h 246"/>
                <a:gd name="T52" fmla="*/ 85 w 303"/>
                <a:gd name="T5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3" h="246">
                  <a:moveTo>
                    <a:pt x="0" y="77"/>
                  </a:moveTo>
                  <a:cubicBezTo>
                    <a:pt x="0" y="92"/>
                    <a:pt x="8" y="106"/>
                    <a:pt x="23" y="114"/>
                  </a:cubicBezTo>
                  <a:cubicBezTo>
                    <a:pt x="99" y="155"/>
                    <a:pt x="99" y="155"/>
                    <a:pt x="99" y="155"/>
                  </a:cubicBezTo>
                  <a:cubicBezTo>
                    <a:pt x="121" y="167"/>
                    <a:pt x="155" y="188"/>
                    <a:pt x="176" y="203"/>
                  </a:cubicBezTo>
                  <a:cubicBezTo>
                    <a:pt x="238" y="246"/>
                    <a:pt x="238" y="246"/>
                    <a:pt x="238" y="246"/>
                  </a:cubicBezTo>
                  <a:cubicBezTo>
                    <a:pt x="238" y="246"/>
                    <a:pt x="238" y="246"/>
                    <a:pt x="238" y="246"/>
                  </a:cubicBezTo>
                  <a:cubicBezTo>
                    <a:pt x="238" y="246"/>
                    <a:pt x="238" y="246"/>
                    <a:pt x="238" y="246"/>
                  </a:cubicBezTo>
                  <a:cubicBezTo>
                    <a:pt x="238" y="246"/>
                    <a:pt x="238" y="246"/>
                    <a:pt x="238" y="246"/>
                  </a:cubicBezTo>
                  <a:cubicBezTo>
                    <a:pt x="176" y="203"/>
                    <a:pt x="176" y="203"/>
                    <a:pt x="176" y="203"/>
                  </a:cubicBezTo>
                  <a:cubicBezTo>
                    <a:pt x="155" y="188"/>
                    <a:pt x="121" y="167"/>
                    <a:pt x="99" y="155"/>
                  </a:cubicBezTo>
                  <a:cubicBezTo>
                    <a:pt x="23" y="114"/>
                    <a:pt x="23" y="114"/>
                    <a:pt x="23" y="114"/>
                  </a:cubicBezTo>
                  <a:cubicBezTo>
                    <a:pt x="8" y="106"/>
                    <a:pt x="0" y="92"/>
                    <a:pt x="0" y="77"/>
                  </a:cubicBezTo>
                  <a:moveTo>
                    <a:pt x="300" y="51"/>
                  </a:moveTo>
                  <a:cubicBezTo>
                    <a:pt x="299" y="53"/>
                    <a:pt x="299" y="54"/>
                    <a:pt x="299" y="55"/>
                  </a:cubicBezTo>
                  <a:cubicBezTo>
                    <a:pt x="300" y="55"/>
                    <a:pt x="301" y="55"/>
                    <a:pt x="301" y="55"/>
                  </a:cubicBezTo>
                  <a:cubicBezTo>
                    <a:pt x="302" y="55"/>
                    <a:pt x="303" y="55"/>
                    <a:pt x="303" y="54"/>
                  </a:cubicBezTo>
                  <a:cubicBezTo>
                    <a:pt x="303" y="54"/>
                    <a:pt x="302" y="53"/>
                    <a:pt x="300" y="51"/>
                  </a:cubicBezTo>
                  <a:moveTo>
                    <a:pt x="20" y="34"/>
                  </a:moveTo>
                  <a:cubicBezTo>
                    <a:pt x="20" y="34"/>
                    <a:pt x="19" y="34"/>
                    <a:pt x="19" y="34"/>
                  </a:cubicBezTo>
                  <a:cubicBezTo>
                    <a:pt x="19" y="34"/>
                    <a:pt x="20" y="34"/>
                    <a:pt x="20" y="34"/>
                  </a:cubicBezTo>
                  <a:moveTo>
                    <a:pt x="85" y="0"/>
                  </a:moveTo>
                  <a:cubicBezTo>
                    <a:pt x="86" y="0"/>
                    <a:pt x="87" y="0"/>
                    <a:pt x="88" y="0"/>
                  </a:cubicBezTo>
                  <a:cubicBezTo>
                    <a:pt x="87" y="0"/>
                    <a:pt x="86" y="0"/>
                    <a:pt x="85" y="0"/>
                  </a:cubicBezTo>
                  <a:moveTo>
                    <a:pt x="85" y="0"/>
                  </a:moveTo>
                  <a:cubicBezTo>
                    <a:pt x="85" y="0"/>
                    <a:pt x="85" y="0"/>
                    <a:pt x="84" y="0"/>
                  </a:cubicBezTo>
                  <a:cubicBezTo>
                    <a:pt x="85" y="0"/>
                    <a:pt x="85" y="0"/>
                    <a:pt x="85" y="0"/>
                  </a:cubicBezTo>
                  <a:cubicBezTo>
                    <a:pt x="85" y="0"/>
                    <a:pt x="85" y="0"/>
                    <a:pt x="85" y="0"/>
                  </a:cubicBezTo>
                </a:path>
              </a:pathLst>
            </a:custGeom>
            <a:solidFill>
              <a:srgbClr val="F6B98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pic>
        <p:nvPicPr>
          <p:cNvPr id="132" name="Picture 2" descr="Lego Brick Icons - Download Free Vector Icons | Noun Project">
            <a:extLst>
              <a:ext uri="{FF2B5EF4-FFF2-40B4-BE49-F238E27FC236}">
                <a16:creationId xmlns:a16="http://schemas.microsoft.com/office/drawing/2014/main" id="{337B228A-50BB-544A-9A3E-0B507B22B43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3446" y="1721084"/>
            <a:ext cx="1111721" cy="111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98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E0B81-5FBE-7948-A7B8-07C7DA32DA06}"/>
              </a:ext>
            </a:extLst>
          </p:cNvPr>
          <p:cNvSpPr>
            <a:spLocks noGrp="1"/>
          </p:cNvSpPr>
          <p:nvPr>
            <p:ph type="title"/>
          </p:nvPr>
        </p:nvSpPr>
        <p:spPr/>
        <p:txBody>
          <a:bodyPr/>
          <a:lstStyle/>
          <a:p>
            <a:r>
              <a:rPr kumimoji="1" lang="en-GB" altLang="zh-CN" dirty="0"/>
              <a:t>Part weight prediction of random machine settings combination</a:t>
            </a:r>
            <a:endParaRPr kumimoji="1" lang="zh-CN" altLang="en-US" dirty="0"/>
          </a:p>
        </p:txBody>
      </p:sp>
      <p:grpSp>
        <p:nvGrpSpPr>
          <p:cNvPr id="16" name="组合 15">
            <a:extLst>
              <a:ext uri="{FF2B5EF4-FFF2-40B4-BE49-F238E27FC236}">
                <a16:creationId xmlns:a16="http://schemas.microsoft.com/office/drawing/2014/main" id="{893BD9A9-1BC4-A849-8654-82F6A62110A3}"/>
              </a:ext>
            </a:extLst>
          </p:cNvPr>
          <p:cNvGrpSpPr/>
          <p:nvPr/>
        </p:nvGrpSpPr>
        <p:grpSpPr>
          <a:xfrm>
            <a:off x="448340" y="1268700"/>
            <a:ext cx="4576670" cy="4330420"/>
            <a:chOff x="2281885" y="966331"/>
            <a:chExt cx="7381712" cy="5077381"/>
          </a:xfrm>
        </p:grpSpPr>
        <p:sp>
          <p:nvSpPr>
            <p:cNvPr id="17" name="圆角矩形 16">
              <a:extLst>
                <a:ext uri="{FF2B5EF4-FFF2-40B4-BE49-F238E27FC236}">
                  <a16:creationId xmlns:a16="http://schemas.microsoft.com/office/drawing/2014/main" id="{FDF73F84-E20B-8B47-B3ED-7750031DF461}"/>
                </a:ext>
              </a:extLst>
            </p:cNvPr>
            <p:cNvSpPr/>
            <p:nvPr/>
          </p:nvSpPr>
          <p:spPr>
            <a:xfrm>
              <a:off x="2281885"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18" name="组合 17">
              <a:extLst>
                <a:ext uri="{FF2B5EF4-FFF2-40B4-BE49-F238E27FC236}">
                  <a16:creationId xmlns:a16="http://schemas.microsoft.com/office/drawing/2014/main" id="{CD877E31-3432-B242-B0B3-789BC1326A1E}"/>
                </a:ext>
              </a:extLst>
            </p:cNvPr>
            <p:cNvGrpSpPr/>
            <p:nvPr/>
          </p:nvGrpSpPr>
          <p:grpSpPr>
            <a:xfrm>
              <a:off x="2353895" y="3314150"/>
              <a:ext cx="2016280" cy="467459"/>
              <a:chOff x="1590893" y="4997770"/>
              <a:chExt cx="4304646" cy="997999"/>
            </a:xfrm>
          </p:grpSpPr>
          <p:grpSp>
            <p:nvGrpSpPr>
              <p:cNvPr id="186" name="组合 185">
                <a:extLst>
                  <a:ext uri="{FF2B5EF4-FFF2-40B4-BE49-F238E27FC236}">
                    <a16:creationId xmlns:a16="http://schemas.microsoft.com/office/drawing/2014/main" id="{08380E19-7320-FD41-8E69-19B05E9770CD}"/>
                  </a:ext>
                </a:extLst>
              </p:cNvPr>
              <p:cNvGrpSpPr/>
              <p:nvPr/>
            </p:nvGrpSpPr>
            <p:grpSpPr>
              <a:xfrm>
                <a:off x="1590893" y="4997770"/>
                <a:ext cx="172048" cy="956514"/>
                <a:chOff x="644346" y="990019"/>
                <a:chExt cx="840225" cy="4671291"/>
              </a:xfrm>
            </p:grpSpPr>
            <p:sp>
              <p:nvSpPr>
                <p:cNvPr id="206" name="圆柱体 205">
                  <a:extLst>
                    <a:ext uri="{FF2B5EF4-FFF2-40B4-BE49-F238E27FC236}">
                      <a16:creationId xmlns:a16="http://schemas.microsoft.com/office/drawing/2014/main" id="{29CC8F69-7158-4244-9200-64F26EC143F9}"/>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207" name="椭圆 206">
                  <a:extLst>
                    <a:ext uri="{FF2B5EF4-FFF2-40B4-BE49-F238E27FC236}">
                      <a16:creationId xmlns:a16="http://schemas.microsoft.com/office/drawing/2014/main" id="{9C0D1731-09EE-294A-9FAA-09B5E9BA78B2}"/>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08" name="椭圆 207">
                  <a:extLst>
                    <a:ext uri="{FF2B5EF4-FFF2-40B4-BE49-F238E27FC236}">
                      <a16:creationId xmlns:a16="http://schemas.microsoft.com/office/drawing/2014/main" id="{E9159B33-A092-2143-A1AE-3311DE82C85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09" name="椭圆 208">
                  <a:extLst>
                    <a:ext uri="{FF2B5EF4-FFF2-40B4-BE49-F238E27FC236}">
                      <a16:creationId xmlns:a16="http://schemas.microsoft.com/office/drawing/2014/main" id="{A321314F-94CC-134C-8AC7-5D03F55AF23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10" name="椭圆 209">
                  <a:extLst>
                    <a:ext uri="{FF2B5EF4-FFF2-40B4-BE49-F238E27FC236}">
                      <a16:creationId xmlns:a16="http://schemas.microsoft.com/office/drawing/2014/main" id="{2B1B9663-C57E-3946-A73D-36F82FC011C6}"/>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11" name="椭圆 210">
                  <a:extLst>
                    <a:ext uri="{FF2B5EF4-FFF2-40B4-BE49-F238E27FC236}">
                      <a16:creationId xmlns:a16="http://schemas.microsoft.com/office/drawing/2014/main" id="{F0D18726-8369-C44D-931E-68C2DF2A3581}"/>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12" name="椭圆 211">
                  <a:extLst>
                    <a:ext uri="{FF2B5EF4-FFF2-40B4-BE49-F238E27FC236}">
                      <a16:creationId xmlns:a16="http://schemas.microsoft.com/office/drawing/2014/main" id="{FE47AF5F-3658-2045-9093-2AF0DD77769B}"/>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cxnSp>
            <p:nvCxnSpPr>
              <p:cNvPr id="187" name="直线箭头连接符 186">
                <a:extLst>
                  <a:ext uri="{FF2B5EF4-FFF2-40B4-BE49-F238E27FC236}">
                    <a16:creationId xmlns:a16="http://schemas.microsoft.com/office/drawing/2014/main" id="{3176D823-81A7-7D44-8689-893D08FF76C9}"/>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8" name="直线箭头连接符 187">
                <a:extLst>
                  <a:ext uri="{FF2B5EF4-FFF2-40B4-BE49-F238E27FC236}">
                    <a16:creationId xmlns:a16="http://schemas.microsoft.com/office/drawing/2014/main" id="{5A7E9A5D-8DBF-7B48-BB24-41AA763499E2}"/>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直线箭头连接符 188">
                <a:extLst>
                  <a:ext uri="{FF2B5EF4-FFF2-40B4-BE49-F238E27FC236}">
                    <a16:creationId xmlns:a16="http://schemas.microsoft.com/office/drawing/2014/main" id="{1E055FE7-6D32-294F-91D0-AB39E7B29D50}"/>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0" name="圆角矩形 189">
                <a:extLst>
                  <a:ext uri="{FF2B5EF4-FFF2-40B4-BE49-F238E27FC236}">
                    <a16:creationId xmlns:a16="http://schemas.microsoft.com/office/drawing/2014/main" id="{9642E882-2E4B-3040-80FE-DACD89808403}"/>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91" name="圆角矩形 190">
                <a:extLst>
                  <a:ext uri="{FF2B5EF4-FFF2-40B4-BE49-F238E27FC236}">
                    <a16:creationId xmlns:a16="http://schemas.microsoft.com/office/drawing/2014/main" id="{3B4576A0-6F87-6C48-892D-F3ECB21E747A}"/>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92" name="圆角矩形 191">
                <a:extLst>
                  <a:ext uri="{FF2B5EF4-FFF2-40B4-BE49-F238E27FC236}">
                    <a16:creationId xmlns:a16="http://schemas.microsoft.com/office/drawing/2014/main" id="{9136F984-0672-9D46-A768-B676FE2E3BC6}"/>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200"/>
              </a:p>
            </p:txBody>
          </p:sp>
          <p:grpSp>
            <p:nvGrpSpPr>
              <p:cNvPr id="193" name="组合 192">
                <a:extLst>
                  <a:ext uri="{FF2B5EF4-FFF2-40B4-BE49-F238E27FC236}">
                    <a16:creationId xmlns:a16="http://schemas.microsoft.com/office/drawing/2014/main" id="{26A8668E-3901-B242-A001-719517E6067D}"/>
                  </a:ext>
                </a:extLst>
              </p:cNvPr>
              <p:cNvGrpSpPr/>
              <p:nvPr/>
            </p:nvGrpSpPr>
            <p:grpSpPr>
              <a:xfrm>
                <a:off x="5723491" y="5102630"/>
                <a:ext cx="172048" cy="848301"/>
                <a:chOff x="644346" y="1518490"/>
                <a:chExt cx="840225" cy="4142815"/>
              </a:xfrm>
            </p:grpSpPr>
            <p:sp>
              <p:nvSpPr>
                <p:cNvPr id="200" name="圆柱体 199">
                  <a:extLst>
                    <a:ext uri="{FF2B5EF4-FFF2-40B4-BE49-F238E27FC236}">
                      <a16:creationId xmlns:a16="http://schemas.microsoft.com/office/drawing/2014/main" id="{CD6282E9-45FF-9941-ADF5-4A8FC822EBDC}"/>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201" name="椭圆 200">
                  <a:extLst>
                    <a:ext uri="{FF2B5EF4-FFF2-40B4-BE49-F238E27FC236}">
                      <a16:creationId xmlns:a16="http://schemas.microsoft.com/office/drawing/2014/main" id="{8D9FFE27-BF77-E440-8EEA-3121025097DD}"/>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02" name="椭圆 201">
                  <a:extLst>
                    <a:ext uri="{FF2B5EF4-FFF2-40B4-BE49-F238E27FC236}">
                      <a16:creationId xmlns:a16="http://schemas.microsoft.com/office/drawing/2014/main" id="{5779354D-5FA8-3A43-995D-6AF9940BB9D7}"/>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03" name="椭圆 202">
                  <a:extLst>
                    <a:ext uri="{FF2B5EF4-FFF2-40B4-BE49-F238E27FC236}">
                      <a16:creationId xmlns:a16="http://schemas.microsoft.com/office/drawing/2014/main" id="{8B297B6E-FDB7-D649-B8F1-5B40B674BFF9}"/>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04" name="椭圆 203">
                  <a:extLst>
                    <a:ext uri="{FF2B5EF4-FFF2-40B4-BE49-F238E27FC236}">
                      <a16:creationId xmlns:a16="http://schemas.microsoft.com/office/drawing/2014/main" id="{F2F7C43F-0525-3D4E-98B1-BB84A0FEF29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05" name="椭圆 204">
                  <a:extLst>
                    <a:ext uri="{FF2B5EF4-FFF2-40B4-BE49-F238E27FC236}">
                      <a16:creationId xmlns:a16="http://schemas.microsoft.com/office/drawing/2014/main" id="{F4DBB17F-258F-4740-A6AB-04DCAFE09B36}"/>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194" name="矩形 193">
                <a:extLst>
                  <a:ext uri="{FF2B5EF4-FFF2-40B4-BE49-F238E27FC236}">
                    <a16:creationId xmlns:a16="http://schemas.microsoft.com/office/drawing/2014/main" id="{5E2CFEAE-4228-104A-8C4B-F3A05383D15F}"/>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95" name="矩形 194">
                <a:extLst>
                  <a:ext uri="{FF2B5EF4-FFF2-40B4-BE49-F238E27FC236}">
                    <a16:creationId xmlns:a16="http://schemas.microsoft.com/office/drawing/2014/main" id="{B56F7E44-04F7-614A-BF7F-65ECB592518C}"/>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96" name="iconfont-11899-5651488">
                <a:extLst>
                  <a:ext uri="{FF2B5EF4-FFF2-40B4-BE49-F238E27FC236}">
                    <a16:creationId xmlns:a16="http://schemas.microsoft.com/office/drawing/2014/main" id="{39DDF7FC-9A6B-CE45-A961-10D4D49AF9A6}"/>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97" name="iconfont-1177-866248">
                <a:extLst>
                  <a:ext uri="{FF2B5EF4-FFF2-40B4-BE49-F238E27FC236}">
                    <a16:creationId xmlns:a16="http://schemas.microsoft.com/office/drawing/2014/main" id="{9C2CC7A6-C9D7-4244-8776-3B851A3FDB83}"/>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98" name="iconfont-11899-5651488">
                <a:extLst>
                  <a:ext uri="{FF2B5EF4-FFF2-40B4-BE49-F238E27FC236}">
                    <a16:creationId xmlns:a16="http://schemas.microsoft.com/office/drawing/2014/main" id="{DAD1738F-8445-0B49-B995-E3C695DDF8EC}"/>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99" name="iconfont-1177-866248">
                <a:extLst>
                  <a:ext uri="{FF2B5EF4-FFF2-40B4-BE49-F238E27FC236}">
                    <a16:creationId xmlns:a16="http://schemas.microsoft.com/office/drawing/2014/main" id="{1C0DE5E3-C9B1-C14F-8145-66D4A00BC0DA}"/>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sp>
          <p:nvSpPr>
            <p:cNvPr id="19" name="圆角矩形 18">
              <a:extLst>
                <a:ext uri="{FF2B5EF4-FFF2-40B4-BE49-F238E27FC236}">
                  <a16:creationId xmlns:a16="http://schemas.microsoft.com/office/drawing/2014/main" id="{B21ADAA1-A34F-2244-BE36-E7C76F3617AB}"/>
                </a:ext>
              </a:extLst>
            </p:cNvPr>
            <p:cNvSpPr/>
            <p:nvPr/>
          </p:nvSpPr>
          <p:spPr>
            <a:xfrm>
              <a:off x="4735650" y="309068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20" name="组合 19">
              <a:extLst>
                <a:ext uri="{FF2B5EF4-FFF2-40B4-BE49-F238E27FC236}">
                  <a16:creationId xmlns:a16="http://schemas.microsoft.com/office/drawing/2014/main" id="{C3C7525B-D233-E747-8F75-1E205BC2482C}"/>
                </a:ext>
              </a:extLst>
            </p:cNvPr>
            <p:cNvGrpSpPr/>
            <p:nvPr/>
          </p:nvGrpSpPr>
          <p:grpSpPr>
            <a:xfrm>
              <a:off x="4807660" y="3314150"/>
              <a:ext cx="2016280" cy="467459"/>
              <a:chOff x="1590893" y="4997770"/>
              <a:chExt cx="4304646" cy="997999"/>
            </a:xfrm>
          </p:grpSpPr>
          <p:grpSp>
            <p:nvGrpSpPr>
              <p:cNvPr id="159" name="组合 158">
                <a:extLst>
                  <a:ext uri="{FF2B5EF4-FFF2-40B4-BE49-F238E27FC236}">
                    <a16:creationId xmlns:a16="http://schemas.microsoft.com/office/drawing/2014/main" id="{7E1AB462-C314-A94B-A394-FFB252992D43}"/>
                  </a:ext>
                </a:extLst>
              </p:cNvPr>
              <p:cNvGrpSpPr/>
              <p:nvPr/>
            </p:nvGrpSpPr>
            <p:grpSpPr>
              <a:xfrm>
                <a:off x="1590893" y="4997770"/>
                <a:ext cx="172048" cy="956514"/>
                <a:chOff x="644346" y="990019"/>
                <a:chExt cx="840225" cy="4671291"/>
              </a:xfrm>
            </p:grpSpPr>
            <p:sp>
              <p:nvSpPr>
                <p:cNvPr id="179" name="圆柱体 178">
                  <a:extLst>
                    <a:ext uri="{FF2B5EF4-FFF2-40B4-BE49-F238E27FC236}">
                      <a16:creationId xmlns:a16="http://schemas.microsoft.com/office/drawing/2014/main" id="{EBAD7A34-E09B-9B40-B69F-D8E594818465}"/>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80" name="椭圆 179">
                  <a:extLst>
                    <a:ext uri="{FF2B5EF4-FFF2-40B4-BE49-F238E27FC236}">
                      <a16:creationId xmlns:a16="http://schemas.microsoft.com/office/drawing/2014/main" id="{406C53B4-C1AD-1C40-97C2-C02354B6B49F}"/>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81" name="椭圆 180">
                  <a:extLst>
                    <a:ext uri="{FF2B5EF4-FFF2-40B4-BE49-F238E27FC236}">
                      <a16:creationId xmlns:a16="http://schemas.microsoft.com/office/drawing/2014/main" id="{F440FFC1-59CD-6C42-A970-08F4E5FB1F7B}"/>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82" name="椭圆 181">
                  <a:extLst>
                    <a:ext uri="{FF2B5EF4-FFF2-40B4-BE49-F238E27FC236}">
                      <a16:creationId xmlns:a16="http://schemas.microsoft.com/office/drawing/2014/main" id="{9F1BB206-3AB9-2645-A5B0-AED96C9E7E64}"/>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83" name="椭圆 182">
                  <a:extLst>
                    <a:ext uri="{FF2B5EF4-FFF2-40B4-BE49-F238E27FC236}">
                      <a16:creationId xmlns:a16="http://schemas.microsoft.com/office/drawing/2014/main" id="{BE585788-3E40-C949-98E8-FD14DFEF0CBE}"/>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84" name="椭圆 183">
                  <a:extLst>
                    <a:ext uri="{FF2B5EF4-FFF2-40B4-BE49-F238E27FC236}">
                      <a16:creationId xmlns:a16="http://schemas.microsoft.com/office/drawing/2014/main" id="{131A6F45-AF1C-514E-B43F-65A4969FD57B}"/>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85" name="椭圆 184">
                  <a:extLst>
                    <a:ext uri="{FF2B5EF4-FFF2-40B4-BE49-F238E27FC236}">
                      <a16:creationId xmlns:a16="http://schemas.microsoft.com/office/drawing/2014/main" id="{377E0943-8833-1E4E-84CB-6CBEEFF171AD}"/>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cxnSp>
            <p:nvCxnSpPr>
              <p:cNvPr id="160" name="直线箭头连接符 159">
                <a:extLst>
                  <a:ext uri="{FF2B5EF4-FFF2-40B4-BE49-F238E27FC236}">
                    <a16:creationId xmlns:a16="http://schemas.microsoft.com/office/drawing/2014/main" id="{128A3243-930F-9D40-91B7-1E504795F5FC}"/>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1" name="直线箭头连接符 160">
                <a:extLst>
                  <a:ext uri="{FF2B5EF4-FFF2-40B4-BE49-F238E27FC236}">
                    <a16:creationId xmlns:a16="http://schemas.microsoft.com/office/drawing/2014/main" id="{2567764D-B314-3C47-BA1F-A9AC95959460}"/>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直线箭头连接符 161">
                <a:extLst>
                  <a:ext uri="{FF2B5EF4-FFF2-40B4-BE49-F238E27FC236}">
                    <a16:creationId xmlns:a16="http://schemas.microsoft.com/office/drawing/2014/main" id="{215A823F-7777-D948-8FFD-E33AD8EB4887}"/>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3" name="圆角矩形 162">
                <a:extLst>
                  <a:ext uri="{FF2B5EF4-FFF2-40B4-BE49-F238E27FC236}">
                    <a16:creationId xmlns:a16="http://schemas.microsoft.com/office/drawing/2014/main" id="{1E544156-3C93-234C-B552-801CAF703D00}"/>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64" name="圆角矩形 163">
                <a:extLst>
                  <a:ext uri="{FF2B5EF4-FFF2-40B4-BE49-F238E27FC236}">
                    <a16:creationId xmlns:a16="http://schemas.microsoft.com/office/drawing/2014/main" id="{9B68BEA9-A73A-D04A-89FF-AA6B6BBE4265}"/>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65" name="圆角矩形 164">
                <a:extLst>
                  <a:ext uri="{FF2B5EF4-FFF2-40B4-BE49-F238E27FC236}">
                    <a16:creationId xmlns:a16="http://schemas.microsoft.com/office/drawing/2014/main" id="{3FC3F6EB-C204-5F48-A72F-526993AE4C35}"/>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200"/>
              </a:p>
            </p:txBody>
          </p:sp>
          <p:grpSp>
            <p:nvGrpSpPr>
              <p:cNvPr id="166" name="组合 165">
                <a:extLst>
                  <a:ext uri="{FF2B5EF4-FFF2-40B4-BE49-F238E27FC236}">
                    <a16:creationId xmlns:a16="http://schemas.microsoft.com/office/drawing/2014/main" id="{FA69BCC3-77B1-8546-98A8-7168EE550CC4}"/>
                  </a:ext>
                </a:extLst>
              </p:cNvPr>
              <p:cNvGrpSpPr/>
              <p:nvPr/>
            </p:nvGrpSpPr>
            <p:grpSpPr>
              <a:xfrm>
                <a:off x="5723491" y="5102630"/>
                <a:ext cx="172048" cy="848301"/>
                <a:chOff x="644346" y="1518490"/>
                <a:chExt cx="840225" cy="4142815"/>
              </a:xfrm>
            </p:grpSpPr>
            <p:sp>
              <p:nvSpPr>
                <p:cNvPr id="173" name="圆柱体 172">
                  <a:extLst>
                    <a:ext uri="{FF2B5EF4-FFF2-40B4-BE49-F238E27FC236}">
                      <a16:creationId xmlns:a16="http://schemas.microsoft.com/office/drawing/2014/main" id="{E5079D1D-12E4-5A40-9605-2C340E3E884E}"/>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74" name="椭圆 173">
                  <a:extLst>
                    <a:ext uri="{FF2B5EF4-FFF2-40B4-BE49-F238E27FC236}">
                      <a16:creationId xmlns:a16="http://schemas.microsoft.com/office/drawing/2014/main" id="{9CA5E0E3-9752-D74A-B438-213FED01CB54}"/>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75" name="椭圆 174">
                  <a:extLst>
                    <a:ext uri="{FF2B5EF4-FFF2-40B4-BE49-F238E27FC236}">
                      <a16:creationId xmlns:a16="http://schemas.microsoft.com/office/drawing/2014/main" id="{0A4B91C8-A511-4843-AF1A-E309D3FB727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76" name="椭圆 175">
                  <a:extLst>
                    <a:ext uri="{FF2B5EF4-FFF2-40B4-BE49-F238E27FC236}">
                      <a16:creationId xmlns:a16="http://schemas.microsoft.com/office/drawing/2014/main" id="{1CDD512B-4664-8F42-89B0-88B20EAF5800}"/>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77" name="椭圆 176">
                  <a:extLst>
                    <a:ext uri="{FF2B5EF4-FFF2-40B4-BE49-F238E27FC236}">
                      <a16:creationId xmlns:a16="http://schemas.microsoft.com/office/drawing/2014/main" id="{C29982E9-8A89-6846-A1A9-E1A8EFA63BED}"/>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78" name="椭圆 177">
                  <a:extLst>
                    <a:ext uri="{FF2B5EF4-FFF2-40B4-BE49-F238E27FC236}">
                      <a16:creationId xmlns:a16="http://schemas.microsoft.com/office/drawing/2014/main" id="{9D88870C-5EB5-CC46-978B-396D2169EF88}"/>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167" name="矩形 166">
                <a:extLst>
                  <a:ext uri="{FF2B5EF4-FFF2-40B4-BE49-F238E27FC236}">
                    <a16:creationId xmlns:a16="http://schemas.microsoft.com/office/drawing/2014/main" id="{8DE685D1-8382-C746-BCEF-A96DC7FE9859}"/>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68" name="矩形 167">
                <a:extLst>
                  <a:ext uri="{FF2B5EF4-FFF2-40B4-BE49-F238E27FC236}">
                    <a16:creationId xmlns:a16="http://schemas.microsoft.com/office/drawing/2014/main" id="{B3D44B75-3BCB-BB43-9A93-9546A7AD946B}"/>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69" name="iconfont-11899-5651488">
                <a:extLst>
                  <a:ext uri="{FF2B5EF4-FFF2-40B4-BE49-F238E27FC236}">
                    <a16:creationId xmlns:a16="http://schemas.microsoft.com/office/drawing/2014/main" id="{15ACED44-CCAE-5B4A-843E-A28AA07C1F88}"/>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0" name="iconfont-1177-866248">
                <a:extLst>
                  <a:ext uri="{FF2B5EF4-FFF2-40B4-BE49-F238E27FC236}">
                    <a16:creationId xmlns:a16="http://schemas.microsoft.com/office/drawing/2014/main" id="{F8F61676-FE7E-3645-A6D4-A5F79B119C91}"/>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1" name="iconfont-11899-5651488">
                <a:extLst>
                  <a:ext uri="{FF2B5EF4-FFF2-40B4-BE49-F238E27FC236}">
                    <a16:creationId xmlns:a16="http://schemas.microsoft.com/office/drawing/2014/main" id="{765C5163-4046-5641-B482-1FD0CF3532BD}"/>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72" name="iconfont-1177-866248">
                <a:extLst>
                  <a:ext uri="{FF2B5EF4-FFF2-40B4-BE49-F238E27FC236}">
                    <a16:creationId xmlns:a16="http://schemas.microsoft.com/office/drawing/2014/main" id="{4221DFE8-FF03-FE49-BF40-BDBD0004A512}"/>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sp>
          <p:nvSpPr>
            <p:cNvPr id="21" name="圆角矩形 20">
              <a:extLst>
                <a:ext uri="{FF2B5EF4-FFF2-40B4-BE49-F238E27FC236}">
                  <a16:creationId xmlns:a16="http://schemas.microsoft.com/office/drawing/2014/main" id="{E7FEF9EA-ED3D-3A48-A6E3-6AD278F5B9D2}"/>
                </a:ext>
              </a:extLst>
            </p:cNvPr>
            <p:cNvSpPr/>
            <p:nvPr/>
          </p:nvSpPr>
          <p:spPr>
            <a:xfrm>
              <a:off x="7503297" y="3100395"/>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22" name="组合 21">
              <a:extLst>
                <a:ext uri="{FF2B5EF4-FFF2-40B4-BE49-F238E27FC236}">
                  <a16:creationId xmlns:a16="http://schemas.microsoft.com/office/drawing/2014/main" id="{81A7D690-F0CB-F54E-82F3-529EF6B505D9}"/>
                </a:ext>
              </a:extLst>
            </p:cNvPr>
            <p:cNvGrpSpPr/>
            <p:nvPr/>
          </p:nvGrpSpPr>
          <p:grpSpPr>
            <a:xfrm>
              <a:off x="7617370" y="3314150"/>
              <a:ext cx="2016280" cy="467459"/>
              <a:chOff x="1590893" y="4997770"/>
              <a:chExt cx="4304646" cy="997999"/>
            </a:xfrm>
          </p:grpSpPr>
          <p:grpSp>
            <p:nvGrpSpPr>
              <p:cNvPr id="132" name="组合 131">
                <a:extLst>
                  <a:ext uri="{FF2B5EF4-FFF2-40B4-BE49-F238E27FC236}">
                    <a16:creationId xmlns:a16="http://schemas.microsoft.com/office/drawing/2014/main" id="{6843AF70-F4FC-684C-B97A-1E89B8C41097}"/>
                  </a:ext>
                </a:extLst>
              </p:cNvPr>
              <p:cNvGrpSpPr/>
              <p:nvPr/>
            </p:nvGrpSpPr>
            <p:grpSpPr>
              <a:xfrm>
                <a:off x="1590893" y="4997770"/>
                <a:ext cx="172048" cy="956514"/>
                <a:chOff x="644346" y="990019"/>
                <a:chExt cx="840225" cy="4671291"/>
              </a:xfrm>
            </p:grpSpPr>
            <p:sp>
              <p:nvSpPr>
                <p:cNvPr id="152" name="圆柱体 151">
                  <a:extLst>
                    <a:ext uri="{FF2B5EF4-FFF2-40B4-BE49-F238E27FC236}">
                      <a16:creationId xmlns:a16="http://schemas.microsoft.com/office/drawing/2014/main" id="{8193B46B-8E03-3F43-B4E9-80828329A878}"/>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53" name="椭圆 152">
                  <a:extLst>
                    <a:ext uri="{FF2B5EF4-FFF2-40B4-BE49-F238E27FC236}">
                      <a16:creationId xmlns:a16="http://schemas.microsoft.com/office/drawing/2014/main" id="{E02C9045-EC9E-AE4C-9BED-9E10030E9836}"/>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4" name="椭圆 153">
                  <a:extLst>
                    <a:ext uri="{FF2B5EF4-FFF2-40B4-BE49-F238E27FC236}">
                      <a16:creationId xmlns:a16="http://schemas.microsoft.com/office/drawing/2014/main" id="{8A0C2842-B185-4E4D-90B8-1D8D9B50D3BC}"/>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55" name="椭圆 154">
                  <a:extLst>
                    <a:ext uri="{FF2B5EF4-FFF2-40B4-BE49-F238E27FC236}">
                      <a16:creationId xmlns:a16="http://schemas.microsoft.com/office/drawing/2014/main" id="{65B284D2-3DED-FB41-B9B6-2D4D61338D21}"/>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6" name="椭圆 155">
                  <a:extLst>
                    <a:ext uri="{FF2B5EF4-FFF2-40B4-BE49-F238E27FC236}">
                      <a16:creationId xmlns:a16="http://schemas.microsoft.com/office/drawing/2014/main" id="{0410AD93-26EB-404C-928C-B65EC59899CB}"/>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7" name="椭圆 156">
                  <a:extLst>
                    <a:ext uri="{FF2B5EF4-FFF2-40B4-BE49-F238E27FC236}">
                      <a16:creationId xmlns:a16="http://schemas.microsoft.com/office/drawing/2014/main" id="{01B3EE4A-969D-1A48-9DBC-3A2B214CDE41}"/>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8" name="椭圆 157">
                  <a:extLst>
                    <a:ext uri="{FF2B5EF4-FFF2-40B4-BE49-F238E27FC236}">
                      <a16:creationId xmlns:a16="http://schemas.microsoft.com/office/drawing/2014/main" id="{D6FAA309-5C4C-124E-B9E9-52EC1D427E4E}"/>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cxnSp>
            <p:nvCxnSpPr>
              <p:cNvPr id="133" name="直线箭头连接符 132">
                <a:extLst>
                  <a:ext uri="{FF2B5EF4-FFF2-40B4-BE49-F238E27FC236}">
                    <a16:creationId xmlns:a16="http://schemas.microsoft.com/office/drawing/2014/main" id="{5FFA7914-C181-A849-835E-F6DE2F1B5747}"/>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4" name="直线箭头连接符 133">
                <a:extLst>
                  <a:ext uri="{FF2B5EF4-FFF2-40B4-BE49-F238E27FC236}">
                    <a16:creationId xmlns:a16="http://schemas.microsoft.com/office/drawing/2014/main" id="{216D35B8-66F3-A540-AE48-483B8C8C024C}"/>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5" name="直线箭头连接符 134">
                <a:extLst>
                  <a:ext uri="{FF2B5EF4-FFF2-40B4-BE49-F238E27FC236}">
                    <a16:creationId xmlns:a16="http://schemas.microsoft.com/office/drawing/2014/main" id="{5583A5E8-9D79-F944-B7AB-5AFC645C274C}"/>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6" name="圆角矩形 135">
                <a:extLst>
                  <a:ext uri="{FF2B5EF4-FFF2-40B4-BE49-F238E27FC236}">
                    <a16:creationId xmlns:a16="http://schemas.microsoft.com/office/drawing/2014/main" id="{ABD3E32D-CB84-D149-A6D3-BB06DEEFF4F8}"/>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37" name="圆角矩形 136">
                <a:extLst>
                  <a:ext uri="{FF2B5EF4-FFF2-40B4-BE49-F238E27FC236}">
                    <a16:creationId xmlns:a16="http://schemas.microsoft.com/office/drawing/2014/main" id="{04FEC563-13ED-1344-B21B-BE69CA80B82A}"/>
                  </a:ext>
                </a:extLst>
              </p:cNvPr>
              <p:cNvSpPr/>
              <p:nvPr/>
            </p:nvSpPr>
            <p:spPr>
              <a:xfrm>
                <a:off x="3655874"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38" name="圆角矩形 137">
                <a:extLst>
                  <a:ext uri="{FF2B5EF4-FFF2-40B4-BE49-F238E27FC236}">
                    <a16:creationId xmlns:a16="http://schemas.microsoft.com/office/drawing/2014/main" id="{711BE0A0-190C-CC48-8545-EABB11797B12}"/>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sz="1200"/>
              </a:p>
            </p:txBody>
          </p:sp>
          <p:grpSp>
            <p:nvGrpSpPr>
              <p:cNvPr id="139" name="组合 138">
                <a:extLst>
                  <a:ext uri="{FF2B5EF4-FFF2-40B4-BE49-F238E27FC236}">
                    <a16:creationId xmlns:a16="http://schemas.microsoft.com/office/drawing/2014/main" id="{14164888-9A60-FB4B-9230-8DB666ECA494}"/>
                  </a:ext>
                </a:extLst>
              </p:cNvPr>
              <p:cNvGrpSpPr/>
              <p:nvPr/>
            </p:nvGrpSpPr>
            <p:grpSpPr>
              <a:xfrm>
                <a:off x="5723491" y="5102630"/>
                <a:ext cx="172048" cy="848301"/>
                <a:chOff x="644346" y="1518490"/>
                <a:chExt cx="840225" cy="4142815"/>
              </a:xfrm>
            </p:grpSpPr>
            <p:sp>
              <p:nvSpPr>
                <p:cNvPr id="146" name="圆柱体 145">
                  <a:extLst>
                    <a:ext uri="{FF2B5EF4-FFF2-40B4-BE49-F238E27FC236}">
                      <a16:creationId xmlns:a16="http://schemas.microsoft.com/office/drawing/2014/main" id="{B9DCCBB6-966B-2F4C-8454-6CE5C66C4DB7}"/>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47" name="椭圆 146">
                  <a:extLst>
                    <a:ext uri="{FF2B5EF4-FFF2-40B4-BE49-F238E27FC236}">
                      <a16:creationId xmlns:a16="http://schemas.microsoft.com/office/drawing/2014/main" id="{A13E1D55-1036-494E-B23A-9FDA9A1999F6}"/>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48" name="椭圆 147">
                  <a:extLst>
                    <a:ext uri="{FF2B5EF4-FFF2-40B4-BE49-F238E27FC236}">
                      <a16:creationId xmlns:a16="http://schemas.microsoft.com/office/drawing/2014/main" id="{BB2591FA-2BD0-C642-B07E-F16DBC8AC9BB}"/>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49" name="椭圆 148">
                  <a:extLst>
                    <a:ext uri="{FF2B5EF4-FFF2-40B4-BE49-F238E27FC236}">
                      <a16:creationId xmlns:a16="http://schemas.microsoft.com/office/drawing/2014/main" id="{15DEAC3D-CA7E-6C43-BE89-789CF2F3FCDB}"/>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0" name="椭圆 149">
                  <a:extLst>
                    <a:ext uri="{FF2B5EF4-FFF2-40B4-BE49-F238E27FC236}">
                      <a16:creationId xmlns:a16="http://schemas.microsoft.com/office/drawing/2014/main" id="{D87518A3-906F-3447-9FB9-396A05DBE379}"/>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51" name="椭圆 150">
                  <a:extLst>
                    <a:ext uri="{FF2B5EF4-FFF2-40B4-BE49-F238E27FC236}">
                      <a16:creationId xmlns:a16="http://schemas.microsoft.com/office/drawing/2014/main" id="{05F5375D-7B6C-5946-AB2A-BBF537B20023}"/>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140" name="矩形 139">
                <a:extLst>
                  <a:ext uri="{FF2B5EF4-FFF2-40B4-BE49-F238E27FC236}">
                    <a16:creationId xmlns:a16="http://schemas.microsoft.com/office/drawing/2014/main" id="{44DF7671-C055-4F43-8D25-3F7E94BEC335}"/>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41" name="矩形 140">
                <a:extLst>
                  <a:ext uri="{FF2B5EF4-FFF2-40B4-BE49-F238E27FC236}">
                    <a16:creationId xmlns:a16="http://schemas.microsoft.com/office/drawing/2014/main" id="{CDAE2B10-0F8F-6A47-913B-58DD3951B524}"/>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42" name="iconfont-11899-5651488">
                <a:extLst>
                  <a:ext uri="{FF2B5EF4-FFF2-40B4-BE49-F238E27FC236}">
                    <a16:creationId xmlns:a16="http://schemas.microsoft.com/office/drawing/2014/main" id="{A29A620C-B21B-9743-9E27-0D9CD04B3032}"/>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43" name="iconfont-1177-866248">
                <a:extLst>
                  <a:ext uri="{FF2B5EF4-FFF2-40B4-BE49-F238E27FC236}">
                    <a16:creationId xmlns:a16="http://schemas.microsoft.com/office/drawing/2014/main" id="{A77BBF84-4594-2D4E-8371-1F843B231BF8}"/>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44" name="iconfont-11899-5651488">
                <a:extLst>
                  <a:ext uri="{FF2B5EF4-FFF2-40B4-BE49-F238E27FC236}">
                    <a16:creationId xmlns:a16="http://schemas.microsoft.com/office/drawing/2014/main" id="{92E63077-9CE7-4A4D-BC3D-40E8667E1DBB}"/>
                  </a:ext>
                </a:extLst>
              </p:cNvPr>
              <p:cNvSpPr>
                <a:spLocks noChangeAspect="1"/>
              </p:cNvSpPr>
              <p:nvPr/>
            </p:nvSpPr>
            <p:spPr>
              <a:xfrm>
                <a:off x="3686907" y="5217558"/>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45" name="iconfont-1177-866248">
                <a:extLst>
                  <a:ext uri="{FF2B5EF4-FFF2-40B4-BE49-F238E27FC236}">
                    <a16:creationId xmlns:a16="http://schemas.microsoft.com/office/drawing/2014/main" id="{7425A658-6B48-2A41-B2D1-5D4C62CB4A97}"/>
                  </a:ext>
                </a:extLst>
              </p:cNvPr>
              <p:cNvSpPr>
                <a:spLocks noChangeAspect="1"/>
              </p:cNvSpPr>
              <p:nvPr/>
            </p:nvSpPr>
            <p:spPr>
              <a:xfrm>
                <a:off x="3696360" y="5502115"/>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pSp>
        <p:sp>
          <p:nvSpPr>
            <p:cNvPr id="23" name="圆角矩形 22">
              <a:extLst>
                <a:ext uri="{FF2B5EF4-FFF2-40B4-BE49-F238E27FC236}">
                  <a16:creationId xmlns:a16="http://schemas.microsoft.com/office/drawing/2014/main" id="{21A07C31-55EF-E24C-8D67-5CE1319A5213}"/>
                </a:ext>
              </a:extLst>
            </p:cNvPr>
            <p:cNvSpPr/>
            <p:nvPr/>
          </p:nvSpPr>
          <p:spPr>
            <a:xfrm>
              <a:off x="2281885"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grpSp>
          <p:nvGrpSpPr>
            <p:cNvPr id="24" name="组合 23">
              <a:extLst>
                <a:ext uri="{FF2B5EF4-FFF2-40B4-BE49-F238E27FC236}">
                  <a16:creationId xmlns:a16="http://schemas.microsoft.com/office/drawing/2014/main" id="{8FD1C565-C3BE-994A-970F-7EA32662C66C}"/>
                </a:ext>
              </a:extLst>
            </p:cNvPr>
            <p:cNvGrpSpPr/>
            <p:nvPr/>
          </p:nvGrpSpPr>
          <p:grpSpPr>
            <a:xfrm>
              <a:off x="2405518" y="2060653"/>
              <a:ext cx="1915338" cy="439627"/>
              <a:chOff x="1590893" y="1161594"/>
              <a:chExt cx="4304646" cy="988044"/>
            </a:xfrm>
          </p:grpSpPr>
          <p:cxnSp>
            <p:nvCxnSpPr>
              <p:cNvPr id="109" name="直线箭头连接符 108">
                <a:extLst>
                  <a:ext uri="{FF2B5EF4-FFF2-40B4-BE49-F238E27FC236}">
                    <a16:creationId xmlns:a16="http://schemas.microsoft.com/office/drawing/2014/main" id="{A31198BE-427E-114A-907E-CD6A033E7E08}"/>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线箭头连接符 109">
                <a:extLst>
                  <a:ext uri="{FF2B5EF4-FFF2-40B4-BE49-F238E27FC236}">
                    <a16:creationId xmlns:a16="http://schemas.microsoft.com/office/drawing/2014/main" id="{087F3554-54E2-D34D-9BA8-78A1F4D9B046}"/>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线箭头连接符 110">
                <a:extLst>
                  <a:ext uri="{FF2B5EF4-FFF2-40B4-BE49-F238E27FC236}">
                    <a16:creationId xmlns:a16="http://schemas.microsoft.com/office/drawing/2014/main" id="{BD5B66E9-FA8F-3E40-BCD8-039AD1C579C1}"/>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2" name="组合 111">
                <a:extLst>
                  <a:ext uri="{FF2B5EF4-FFF2-40B4-BE49-F238E27FC236}">
                    <a16:creationId xmlns:a16="http://schemas.microsoft.com/office/drawing/2014/main" id="{46A95AE3-2F1B-7442-9427-3D43BF172755}"/>
                  </a:ext>
                </a:extLst>
              </p:cNvPr>
              <p:cNvGrpSpPr/>
              <p:nvPr/>
            </p:nvGrpSpPr>
            <p:grpSpPr>
              <a:xfrm>
                <a:off x="1590893" y="1193124"/>
                <a:ext cx="172048" cy="956514"/>
                <a:chOff x="644346" y="990019"/>
                <a:chExt cx="840225" cy="4671291"/>
              </a:xfrm>
            </p:grpSpPr>
            <p:sp>
              <p:nvSpPr>
                <p:cNvPr id="125" name="圆柱体 124">
                  <a:extLst>
                    <a:ext uri="{FF2B5EF4-FFF2-40B4-BE49-F238E27FC236}">
                      <a16:creationId xmlns:a16="http://schemas.microsoft.com/office/drawing/2014/main" id="{D2D953BA-AC99-0F42-BDF0-CD70236E0B0D}"/>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26" name="椭圆 125">
                  <a:extLst>
                    <a:ext uri="{FF2B5EF4-FFF2-40B4-BE49-F238E27FC236}">
                      <a16:creationId xmlns:a16="http://schemas.microsoft.com/office/drawing/2014/main" id="{18B25B36-E1A0-9C41-802E-A1E934445AFD}"/>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7" name="椭圆 126">
                  <a:extLst>
                    <a:ext uri="{FF2B5EF4-FFF2-40B4-BE49-F238E27FC236}">
                      <a16:creationId xmlns:a16="http://schemas.microsoft.com/office/drawing/2014/main" id="{4E0340C4-2EB5-5443-996D-DEC6B965748A}"/>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8" name="椭圆 127">
                  <a:extLst>
                    <a:ext uri="{FF2B5EF4-FFF2-40B4-BE49-F238E27FC236}">
                      <a16:creationId xmlns:a16="http://schemas.microsoft.com/office/drawing/2014/main" id="{503BE600-D983-1D4F-AD34-898CAE9EDD2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9" name="椭圆 128">
                  <a:extLst>
                    <a:ext uri="{FF2B5EF4-FFF2-40B4-BE49-F238E27FC236}">
                      <a16:creationId xmlns:a16="http://schemas.microsoft.com/office/drawing/2014/main" id="{53A93D6C-8FA0-FA42-B62D-0B7E2AC0F7A1}"/>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30" name="椭圆 129">
                  <a:extLst>
                    <a:ext uri="{FF2B5EF4-FFF2-40B4-BE49-F238E27FC236}">
                      <a16:creationId xmlns:a16="http://schemas.microsoft.com/office/drawing/2014/main" id="{DE7B6F6C-919B-9B45-9612-3D20740F5B99}"/>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31" name="椭圆 130">
                  <a:extLst>
                    <a:ext uri="{FF2B5EF4-FFF2-40B4-BE49-F238E27FC236}">
                      <a16:creationId xmlns:a16="http://schemas.microsoft.com/office/drawing/2014/main" id="{32704157-2219-794F-BAD2-607C74F0A764}"/>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113" name="圆角矩形 112">
                <a:extLst>
                  <a:ext uri="{FF2B5EF4-FFF2-40B4-BE49-F238E27FC236}">
                    <a16:creationId xmlns:a16="http://schemas.microsoft.com/office/drawing/2014/main" id="{D95A72AF-28AE-4540-B9D5-17987C3EB8CC}"/>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14" name="圆角矩形 113">
                <a:extLst>
                  <a:ext uri="{FF2B5EF4-FFF2-40B4-BE49-F238E27FC236}">
                    <a16:creationId xmlns:a16="http://schemas.microsoft.com/office/drawing/2014/main" id="{25DF7128-04AF-9440-8D80-7986688B7197}"/>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15" name="圆角矩形 114">
                <a:extLst>
                  <a:ext uri="{FF2B5EF4-FFF2-40B4-BE49-F238E27FC236}">
                    <a16:creationId xmlns:a16="http://schemas.microsoft.com/office/drawing/2014/main" id="{0CB084B5-8BFD-8649-839D-C43F541C506E}"/>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116" name="组合 115">
                <a:extLst>
                  <a:ext uri="{FF2B5EF4-FFF2-40B4-BE49-F238E27FC236}">
                    <a16:creationId xmlns:a16="http://schemas.microsoft.com/office/drawing/2014/main" id="{8400BC46-0D35-954E-BD43-424F0E3FF028}"/>
                  </a:ext>
                </a:extLst>
              </p:cNvPr>
              <p:cNvGrpSpPr/>
              <p:nvPr/>
            </p:nvGrpSpPr>
            <p:grpSpPr>
              <a:xfrm>
                <a:off x="5723491" y="1247230"/>
                <a:ext cx="172048" cy="848301"/>
                <a:chOff x="644346" y="1518490"/>
                <a:chExt cx="840225" cy="4142815"/>
              </a:xfrm>
            </p:grpSpPr>
            <p:sp>
              <p:nvSpPr>
                <p:cNvPr id="119" name="圆柱体 118">
                  <a:extLst>
                    <a:ext uri="{FF2B5EF4-FFF2-40B4-BE49-F238E27FC236}">
                      <a16:creationId xmlns:a16="http://schemas.microsoft.com/office/drawing/2014/main" id="{0C830881-D4C8-3445-847D-061D9928D235}"/>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20" name="椭圆 119">
                  <a:extLst>
                    <a:ext uri="{FF2B5EF4-FFF2-40B4-BE49-F238E27FC236}">
                      <a16:creationId xmlns:a16="http://schemas.microsoft.com/office/drawing/2014/main" id="{824A0702-DA4C-204E-9285-57E9009EE475}"/>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1" name="椭圆 120">
                  <a:extLst>
                    <a:ext uri="{FF2B5EF4-FFF2-40B4-BE49-F238E27FC236}">
                      <a16:creationId xmlns:a16="http://schemas.microsoft.com/office/drawing/2014/main" id="{B9AC8742-7050-3645-A576-87493DAAADB8}"/>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2" name="椭圆 121">
                  <a:extLst>
                    <a:ext uri="{FF2B5EF4-FFF2-40B4-BE49-F238E27FC236}">
                      <a16:creationId xmlns:a16="http://schemas.microsoft.com/office/drawing/2014/main" id="{81280C51-CC67-C94F-B003-FE74361BE0FE}"/>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3" name="椭圆 122">
                  <a:extLst>
                    <a:ext uri="{FF2B5EF4-FFF2-40B4-BE49-F238E27FC236}">
                      <a16:creationId xmlns:a16="http://schemas.microsoft.com/office/drawing/2014/main" id="{AA535695-93BC-7441-83F9-EA5F1E4E58F2}"/>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24" name="椭圆 123">
                  <a:extLst>
                    <a:ext uri="{FF2B5EF4-FFF2-40B4-BE49-F238E27FC236}">
                      <a16:creationId xmlns:a16="http://schemas.microsoft.com/office/drawing/2014/main" id="{9312FC1E-3CE6-2E41-89FB-3EF6B013D37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117" name="矩形 116">
                <a:extLst>
                  <a:ext uri="{FF2B5EF4-FFF2-40B4-BE49-F238E27FC236}">
                    <a16:creationId xmlns:a16="http://schemas.microsoft.com/office/drawing/2014/main" id="{41453CDD-C9F5-C54F-AF35-00E469EAC30A}"/>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118" name="矩形 117">
                <a:extLst>
                  <a:ext uri="{FF2B5EF4-FFF2-40B4-BE49-F238E27FC236}">
                    <a16:creationId xmlns:a16="http://schemas.microsoft.com/office/drawing/2014/main" id="{D667B46F-2797-AE40-850F-0A45BEB8D8F0}"/>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sp>
          <p:nvSpPr>
            <p:cNvPr id="25" name="圆角矩形 24">
              <a:extLst>
                <a:ext uri="{FF2B5EF4-FFF2-40B4-BE49-F238E27FC236}">
                  <a16:creationId xmlns:a16="http://schemas.microsoft.com/office/drawing/2014/main" id="{54B16437-B2F5-2E4B-83ED-60B6B0CD9721}"/>
                </a:ext>
              </a:extLst>
            </p:cNvPr>
            <p:cNvSpPr/>
            <p:nvPr/>
          </p:nvSpPr>
          <p:spPr>
            <a:xfrm>
              <a:off x="4735500"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grpSp>
          <p:nvGrpSpPr>
            <p:cNvPr id="26" name="组合 25">
              <a:extLst>
                <a:ext uri="{FF2B5EF4-FFF2-40B4-BE49-F238E27FC236}">
                  <a16:creationId xmlns:a16="http://schemas.microsoft.com/office/drawing/2014/main" id="{6E506686-81F9-4B44-B637-4F44D2B1131E}"/>
                </a:ext>
              </a:extLst>
            </p:cNvPr>
            <p:cNvGrpSpPr/>
            <p:nvPr/>
          </p:nvGrpSpPr>
          <p:grpSpPr>
            <a:xfrm>
              <a:off x="4831756" y="2060653"/>
              <a:ext cx="1915338" cy="439627"/>
              <a:chOff x="1590893" y="1161594"/>
              <a:chExt cx="4304646" cy="988044"/>
            </a:xfrm>
          </p:grpSpPr>
          <p:cxnSp>
            <p:nvCxnSpPr>
              <p:cNvPr id="86" name="直线箭头连接符 85">
                <a:extLst>
                  <a:ext uri="{FF2B5EF4-FFF2-40B4-BE49-F238E27FC236}">
                    <a16:creationId xmlns:a16="http://schemas.microsoft.com/office/drawing/2014/main" id="{48B4A13F-8E05-E64A-BD37-5866CF9F078D}"/>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线箭头连接符 86">
                <a:extLst>
                  <a:ext uri="{FF2B5EF4-FFF2-40B4-BE49-F238E27FC236}">
                    <a16:creationId xmlns:a16="http://schemas.microsoft.com/office/drawing/2014/main" id="{80015D4E-0F6E-724F-B113-0CB2C8D3011E}"/>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线箭头连接符 87">
                <a:extLst>
                  <a:ext uri="{FF2B5EF4-FFF2-40B4-BE49-F238E27FC236}">
                    <a16:creationId xmlns:a16="http://schemas.microsoft.com/office/drawing/2014/main" id="{0981FFE5-1B36-A64C-AAD0-F50AB337C8A1}"/>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9" name="组合 88">
                <a:extLst>
                  <a:ext uri="{FF2B5EF4-FFF2-40B4-BE49-F238E27FC236}">
                    <a16:creationId xmlns:a16="http://schemas.microsoft.com/office/drawing/2014/main" id="{7FA07D40-09D3-B841-B32E-3108F0FB9CD2}"/>
                  </a:ext>
                </a:extLst>
              </p:cNvPr>
              <p:cNvGrpSpPr/>
              <p:nvPr/>
            </p:nvGrpSpPr>
            <p:grpSpPr>
              <a:xfrm>
                <a:off x="1590893" y="1193124"/>
                <a:ext cx="172048" cy="956514"/>
                <a:chOff x="644346" y="990019"/>
                <a:chExt cx="840225" cy="4671291"/>
              </a:xfrm>
            </p:grpSpPr>
            <p:sp>
              <p:nvSpPr>
                <p:cNvPr id="102" name="圆柱体 101">
                  <a:extLst>
                    <a:ext uri="{FF2B5EF4-FFF2-40B4-BE49-F238E27FC236}">
                      <a16:creationId xmlns:a16="http://schemas.microsoft.com/office/drawing/2014/main" id="{A99107BB-054B-BA40-B505-134429984EC2}"/>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103" name="椭圆 102">
                  <a:extLst>
                    <a:ext uri="{FF2B5EF4-FFF2-40B4-BE49-F238E27FC236}">
                      <a16:creationId xmlns:a16="http://schemas.microsoft.com/office/drawing/2014/main" id="{3D38B4A9-051B-D045-81E1-D5128794EA40}"/>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4" name="椭圆 103">
                  <a:extLst>
                    <a:ext uri="{FF2B5EF4-FFF2-40B4-BE49-F238E27FC236}">
                      <a16:creationId xmlns:a16="http://schemas.microsoft.com/office/drawing/2014/main" id="{5C72C714-DAA5-F84A-B42E-6A6D8B1EDB76}"/>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5" name="椭圆 104">
                  <a:extLst>
                    <a:ext uri="{FF2B5EF4-FFF2-40B4-BE49-F238E27FC236}">
                      <a16:creationId xmlns:a16="http://schemas.microsoft.com/office/drawing/2014/main" id="{F9127AE7-9BBE-184C-8AEA-238980E5C554}"/>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6" name="椭圆 105">
                  <a:extLst>
                    <a:ext uri="{FF2B5EF4-FFF2-40B4-BE49-F238E27FC236}">
                      <a16:creationId xmlns:a16="http://schemas.microsoft.com/office/drawing/2014/main" id="{C7366BC7-0654-AE4F-AE63-DD3675A2AEE5}"/>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7" name="椭圆 106">
                  <a:extLst>
                    <a:ext uri="{FF2B5EF4-FFF2-40B4-BE49-F238E27FC236}">
                      <a16:creationId xmlns:a16="http://schemas.microsoft.com/office/drawing/2014/main" id="{E9558020-6BB8-E64B-B3FD-5E57FB3E0115}"/>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8" name="椭圆 107">
                  <a:extLst>
                    <a:ext uri="{FF2B5EF4-FFF2-40B4-BE49-F238E27FC236}">
                      <a16:creationId xmlns:a16="http://schemas.microsoft.com/office/drawing/2014/main" id="{71592A23-26E3-164F-83AE-6EA4EDC2ED96}"/>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90" name="圆角矩形 89">
                <a:extLst>
                  <a:ext uri="{FF2B5EF4-FFF2-40B4-BE49-F238E27FC236}">
                    <a16:creationId xmlns:a16="http://schemas.microsoft.com/office/drawing/2014/main" id="{9D60A236-30D8-0745-B3CA-1FDEF58EDE03}"/>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91" name="圆角矩形 90">
                <a:extLst>
                  <a:ext uri="{FF2B5EF4-FFF2-40B4-BE49-F238E27FC236}">
                    <a16:creationId xmlns:a16="http://schemas.microsoft.com/office/drawing/2014/main" id="{939F7D71-7334-2645-BE6A-B33AC3D50528}"/>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92" name="圆角矩形 91">
                <a:extLst>
                  <a:ext uri="{FF2B5EF4-FFF2-40B4-BE49-F238E27FC236}">
                    <a16:creationId xmlns:a16="http://schemas.microsoft.com/office/drawing/2014/main" id="{72E6B81A-E433-CF4C-87F6-84F57A0D5AD5}"/>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93" name="组合 92">
                <a:extLst>
                  <a:ext uri="{FF2B5EF4-FFF2-40B4-BE49-F238E27FC236}">
                    <a16:creationId xmlns:a16="http://schemas.microsoft.com/office/drawing/2014/main" id="{99022EBF-D6B5-724B-9F00-6C7AE17B7435}"/>
                  </a:ext>
                </a:extLst>
              </p:cNvPr>
              <p:cNvGrpSpPr/>
              <p:nvPr/>
            </p:nvGrpSpPr>
            <p:grpSpPr>
              <a:xfrm>
                <a:off x="5723491" y="1247230"/>
                <a:ext cx="172048" cy="848301"/>
                <a:chOff x="644346" y="1518490"/>
                <a:chExt cx="840225" cy="4142815"/>
              </a:xfrm>
            </p:grpSpPr>
            <p:sp>
              <p:nvSpPr>
                <p:cNvPr id="96" name="圆柱体 95">
                  <a:extLst>
                    <a:ext uri="{FF2B5EF4-FFF2-40B4-BE49-F238E27FC236}">
                      <a16:creationId xmlns:a16="http://schemas.microsoft.com/office/drawing/2014/main" id="{2B1B1DA4-7684-D542-9BD0-9387D506D378}"/>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97" name="椭圆 96">
                  <a:extLst>
                    <a:ext uri="{FF2B5EF4-FFF2-40B4-BE49-F238E27FC236}">
                      <a16:creationId xmlns:a16="http://schemas.microsoft.com/office/drawing/2014/main" id="{2F159FFE-76F6-C142-B151-13436F2D31E6}"/>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98" name="椭圆 97">
                  <a:extLst>
                    <a:ext uri="{FF2B5EF4-FFF2-40B4-BE49-F238E27FC236}">
                      <a16:creationId xmlns:a16="http://schemas.microsoft.com/office/drawing/2014/main" id="{8C4BA722-DFA9-9D4D-B90B-6805AB0B2D65}"/>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99" name="椭圆 98">
                  <a:extLst>
                    <a:ext uri="{FF2B5EF4-FFF2-40B4-BE49-F238E27FC236}">
                      <a16:creationId xmlns:a16="http://schemas.microsoft.com/office/drawing/2014/main" id="{77CF0454-A6AB-904D-AC92-6D3F33E07CE4}"/>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0" name="椭圆 99">
                  <a:extLst>
                    <a:ext uri="{FF2B5EF4-FFF2-40B4-BE49-F238E27FC236}">
                      <a16:creationId xmlns:a16="http://schemas.microsoft.com/office/drawing/2014/main" id="{E8383396-9F0F-A24E-A505-E95ADEB814BA}"/>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01" name="椭圆 100">
                  <a:extLst>
                    <a:ext uri="{FF2B5EF4-FFF2-40B4-BE49-F238E27FC236}">
                      <a16:creationId xmlns:a16="http://schemas.microsoft.com/office/drawing/2014/main" id="{54A373A5-038B-6E4A-B1EF-B48DF8CAC9F7}"/>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94" name="矩形 93">
                <a:extLst>
                  <a:ext uri="{FF2B5EF4-FFF2-40B4-BE49-F238E27FC236}">
                    <a16:creationId xmlns:a16="http://schemas.microsoft.com/office/drawing/2014/main" id="{7FD5ACE5-7AB8-3340-BD8B-F620B300927B}"/>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95" name="矩形 94">
                <a:extLst>
                  <a:ext uri="{FF2B5EF4-FFF2-40B4-BE49-F238E27FC236}">
                    <a16:creationId xmlns:a16="http://schemas.microsoft.com/office/drawing/2014/main" id="{E9BAF19C-3FFA-7F4E-9079-3AC3407E23D6}"/>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sp>
          <p:nvSpPr>
            <p:cNvPr id="27" name="圆角矩形 26">
              <a:extLst>
                <a:ext uri="{FF2B5EF4-FFF2-40B4-BE49-F238E27FC236}">
                  <a16:creationId xmlns:a16="http://schemas.microsoft.com/office/drawing/2014/main" id="{6A149E24-A5C9-5644-A54A-EA69B88A6399}"/>
                </a:ext>
              </a:extLst>
            </p:cNvPr>
            <p:cNvSpPr/>
            <p:nvPr/>
          </p:nvSpPr>
          <p:spPr>
            <a:xfrm>
              <a:off x="7503297" y="1866510"/>
              <a:ext cx="21603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grpSp>
          <p:nvGrpSpPr>
            <p:cNvPr id="28" name="组合 27">
              <a:extLst>
                <a:ext uri="{FF2B5EF4-FFF2-40B4-BE49-F238E27FC236}">
                  <a16:creationId xmlns:a16="http://schemas.microsoft.com/office/drawing/2014/main" id="{0ED14EED-9F78-FE45-B2EB-56C0E73281CB}"/>
                </a:ext>
              </a:extLst>
            </p:cNvPr>
            <p:cNvGrpSpPr/>
            <p:nvPr/>
          </p:nvGrpSpPr>
          <p:grpSpPr>
            <a:xfrm>
              <a:off x="7704840" y="2076347"/>
              <a:ext cx="1915338" cy="439627"/>
              <a:chOff x="1590893" y="1161594"/>
              <a:chExt cx="4304646" cy="988044"/>
            </a:xfrm>
          </p:grpSpPr>
          <p:cxnSp>
            <p:nvCxnSpPr>
              <p:cNvPr id="63" name="直线箭头连接符 62">
                <a:extLst>
                  <a:ext uri="{FF2B5EF4-FFF2-40B4-BE49-F238E27FC236}">
                    <a16:creationId xmlns:a16="http://schemas.microsoft.com/office/drawing/2014/main" id="{C6B6818F-643E-7342-815B-8CF23B9D6342}"/>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DF0CDD92-3DB7-DE4C-8E3C-3AFDECFCACB0}"/>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0B7D90B5-C0DE-A947-A0D0-C98084EA4E16}"/>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6" name="组合 65">
                <a:extLst>
                  <a:ext uri="{FF2B5EF4-FFF2-40B4-BE49-F238E27FC236}">
                    <a16:creationId xmlns:a16="http://schemas.microsoft.com/office/drawing/2014/main" id="{41C1EA84-0FDF-774E-8E9B-1E0E1DC4EEFD}"/>
                  </a:ext>
                </a:extLst>
              </p:cNvPr>
              <p:cNvGrpSpPr/>
              <p:nvPr/>
            </p:nvGrpSpPr>
            <p:grpSpPr>
              <a:xfrm>
                <a:off x="1590893" y="1193124"/>
                <a:ext cx="172048" cy="956514"/>
                <a:chOff x="644346" y="990019"/>
                <a:chExt cx="840225" cy="4671291"/>
              </a:xfrm>
            </p:grpSpPr>
            <p:sp>
              <p:nvSpPr>
                <p:cNvPr id="79" name="圆柱体 78">
                  <a:extLst>
                    <a:ext uri="{FF2B5EF4-FFF2-40B4-BE49-F238E27FC236}">
                      <a16:creationId xmlns:a16="http://schemas.microsoft.com/office/drawing/2014/main" id="{4FB05BCA-447B-3A48-8567-F9F5EF7C1FB6}"/>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80" name="椭圆 79">
                  <a:extLst>
                    <a:ext uri="{FF2B5EF4-FFF2-40B4-BE49-F238E27FC236}">
                      <a16:creationId xmlns:a16="http://schemas.microsoft.com/office/drawing/2014/main" id="{03402909-A783-2D49-8D11-66DCA91F3D34}"/>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1" name="椭圆 80">
                  <a:extLst>
                    <a:ext uri="{FF2B5EF4-FFF2-40B4-BE49-F238E27FC236}">
                      <a16:creationId xmlns:a16="http://schemas.microsoft.com/office/drawing/2014/main" id="{4F4FA16D-A1FE-5A47-87B4-A670918B9C75}"/>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2" name="椭圆 81">
                  <a:extLst>
                    <a:ext uri="{FF2B5EF4-FFF2-40B4-BE49-F238E27FC236}">
                      <a16:creationId xmlns:a16="http://schemas.microsoft.com/office/drawing/2014/main" id="{6203E520-3BF7-9945-B922-ADD78FCB18CA}"/>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3" name="椭圆 82">
                  <a:extLst>
                    <a:ext uri="{FF2B5EF4-FFF2-40B4-BE49-F238E27FC236}">
                      <a16:creationId xmlns:a16="http://schemas.microsoft.com/office/drawing/2014/main" id="{64B962DC-7854-694F-94F7-B8BD447FFEF6}"/>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4" name="椭圆 83">
                  <a:extLst>
                    <a:ext uri="{FF2B5EF4-FFF2-40B4-BE49-F238E27FC236}">
                      <a16:creationId xmlns:a16="http://schemas.microsoft.com/office/drawing/2014/main" id="{AC0EEFC3-04EF-674D-849A-FDF57FAEA5BE}"/>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85" name="椭圆 84">
                  <a:extLst>
                    <a:ext uri="{FF2B5EF4-FFF2-40B4-BE49-F238E27FC236}">
                      <a16:creationId xmlns:a16="http://schemas.microsoft.com/office/drawing/2014/main" id="{D2F4157A-8735-1D46-B381-CA5AC011D03A}"/>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67" name="圆角矩形 66">
                <a:extLst>
                  <a:ext uri="{FF2B5EF4-FFF2-40B4-BE49-F238E27FC236}">
                    <a16:creationId xmlns:a16="http://schemas.microsoft.com/office/drawing/2014/main" id="{DC47B6A7-55C5-0C47-ACD3-5E78382DAD88}"/>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68" name="圆角矩形 67">
                <a:extLst>
                  <a:ext uri="{FF2B5EF4-FFF2-40B4-BE49-F238E27FC236}">
                    <a16:creationId xmlns:a16="http://schemas.microsoft.com/office/drawing/2014/main" id="{7CDF5F3B-0CCC-6B41-BAD8-F7CE404C612C}"/>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69" name="圆角矩形 68">
                <a:extLst>
                  <a:ext uri="{FF2B5EF4-FFF2-40B4-BE49-F238E27FC236}">
                    <a16:creationId xmlns:a16="http://schemas.microsoft.com/office/drawing/2014/main" id="{4454240B-B6E1-2D43-AEA6-C6DF5B91933F}"/>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nvGrpSpPr>
              <p:cNvPr id="70" name="组合 69">
                <a:extLst>
                  <a:ext uri="{FF2B5EF4-FFF2-40B4-BE49-F238E27FC236}">
                    <a16:creationId xmlns:a16="http://schemas.microsoft.com/office/drawing/2014/main" id="{52CD2A68-DADB-EA46-80ED-7C407CDA86D1}"/>
                  </a:ext>
                </a:extLst>
              </p:cNvPr>
              <p:cNvGrpSpPr/>
              <p:nvPr/>
            </p:nvGrpSpPr>
            <p:grpSpPr>
              <a:xfrm>
                <a:off x="5723491" y="1247230"/>
                <a:ext cx="172048" cy="848301"/>
                <a:chOff x="644346" y="1518490"/>
                <a:chExt cx="840225" cy="4142815"/>
              </a:xfrm>
            </p:grpSpPr>
            <p:sp>
              <p:nvSpPr>
                <p:cNvPr id="73" name="圆柱体 72">
                  <a:extLst>
                    <a:ext uri="{FF2B5EF4-FFF2-40B4-BE49-F238E27FC236}">
                      <a16:creationId xmlns:a16="http://schemas.microsoft.com/office/drawing/2014/main" id="{AA8DB196-C30E-2544-8868-D505772AA111}"/>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dirty="0"/>
                </a:p>
              </p:txBody>
            </p:sp>
            <p:sp>
              <p:nvSpPr>
                <p:cNvPr id="74" name="椭圆 73">
                  <a:extLst>
                    <a:ext uri="{FF2B5EF4-FFF2-40B4-BE49-F238E27FC236}">
                      <a16:creationId xmlns:a16="http://schemas.microsoft.com/office/drawing/2014/main" id="{F96A2BBE-CA68-7F4D-A940-39952476DFA7}"/>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5" name="椭圆 74">
                  <a:extLst>
                    <a:ext uri="{FF2B5EF4-FFF2-40B4-BE49-F238E27FC236}">
                      <a16:creationId xmlns:a16="http://schemas.microsoft.com/office/drawing/2014/main" id="{5376B141-1E2A-914C-A0EE-59A815CCD515}"/>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6" name="椭圆 75">
                  <a:extLst>
                    <a:ext uri="{FF2B5EF4-FFF2-40B4-BE49-F238E27FC236}">
                      <a16:creationId xmlns:a16="http://schemas.microsoft.com/office/drawing/2014/main" id="{F2B34621-43E0-474B-91A3-5CC896C5686B}"/>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7" name="椭圆 76">
                  <a:extLst>
                    <a:ext uri="{FF2B5EF4-FFF2-40B4-BE49-F238E27FC236}">
                      <a16:creationId xmlns:a16="http://schemas.microsoft.com/office/drawing/2014/main" id="{02F416CC-ABC6-A64E-8151-F40A174E2086}"/>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8" name="椭圆 77">
                  <a:extLst>
                    <a:ext uri="{FF2B5EF4-FFF2-40B4-BE49-F238E27FC236}">
                      <a16:creationId xmlns:a16="http://schemas.microsoft.com/office/drawing/2014/main" id="{01DF6823-2929-3B46-AA75-DB3F6B7B9B2A}"/>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grpSp>
          <p:sp>
            <p:nvSpPr>
              <p:cNvPr id="71" name="矩形 70">
                <a:extLst>
                  <a:ext uri="{FF2B5EF4-FFF2-40B4-BE49-F238E27FC236}">
                    <a16:creationId xmlns:a16="http://schemas.microsoft.com/office/drawing/2014/main" id="{D3CBBFD8-55D0-924D-B196-F55FC79A1571}"/>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sp>
            <p:nvSpPr>
              <p:cNvPr id="72" name="矩形 71">
                <a:extLst>
                  <a:ext uri="{FF2B5EF4-FFF2-40B4-BE49-F238E27FC236}">
                    <a16:creationId xmlns:a16="http://schemas.microsoft.com/office/drawing/2014/main" id="{CD9892FD-FBEC-9848-913D-5DE611C2B520}"/>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1200"/>
              </a:p>
            </p:txBody>
          </p:sp>
        </p:grpSp>
        <p:sp>
          <p:nvSpPr>
            <p:cNvPr id="29" name="lego_204848">
              <a:extLst>
                <a:ext uri="{FF2B5EF4-FFF2-40B4-BE49-F238E27FC236}">
                  <a16:creationId xmlns:a16="http://schemas.microsoft.com/office/drawing/2014/main" id="{BCA5F9A9-EDA5-7B4F-9CBF-7829E246E8D3}"/>
                </a:ext>
              </a:extLst>
            </p:cNvPr>
            <p:cNvSpPr>
              <a:spLocks noChangeAspect="1"/>
            </p:cNvSpPr>
            <p:nvPr/>
          </p:nvSpPr>
          <p:spPr>
            <a:xfrm>
              <a:off x="3014031" y="1069836"/>
              <a:ext cx="325044" cy="369333"/>
            </a:xfrm>
            <a:custGeom>
              <a:avLst/>
              <a:gdLst>
                <a:gd name="connsiteX0" fmla="*/ 82844 w 533968"/>
                <a:gd name="connsiteY0" fmla="*/ 551399 h 606722"/>
                <a:gd name="connsiteX1" fmla="*/ 147341 w 533968"/>
                <a:gd name="connsiteY1" fmla="*/ 551399 h 606722"/>
                <a:gd name="connsiteX2" fmla="*/ 147341 w 533968"/>
                <a:gd name="connsiteY2" fmla="*/ 569958 h 606722"/>
                <a:gd name="connsiteX3" fmla="*/ 82844 w 533968"/>
                <a:gd name="connsiteY3" fmla="*/ 569958 h 606722"/>
                <a:gd name="connsiteX4" fmla="*/ 36835 w 533968"/>
                <a:gd name="connsiteY4" fmla="*/ 551399 h 606722"/>
                <a:gd name="connsiteX5" fmla="*/ 64567 w 533968"/>
                <a:gd name="connsiteY5" fmla="*/ 551399 h 606722"/>
                <a:gd name="connsiteX6" fmla="*/ 64567 w 533968"/>
                <a:gd name="connsiteY6" fmla="*/ 569958 h 606722"/>
                <a:gd name="connsiteX7" fmla="*/ 36835 w 533968"/>
                <a:gd name="connsiteY7" fmla="*/ 569958 h 606722"/>
                <a:gd name="connsiteX8" fmla="*/ 18603 w 533968"/>
                <a:gd name="connsiteY8" fmla="*/ 422928 h 606722"/>
                <a:gd name="connsiteX9" fmla="*/ 18603 w 533968"/>
                <a:gd name="connsiteY9" fmla="*/ 588147 h 606722"/>
                <a:gd name="connsiteX10" fmla="*/ 331294 w 533968"/>
                <a:gd name="connsiteY10" fmla="*/ 588147 h 606722"/>
                <a:gd name="connsiteX11" fmla="*/ 331294 w 533968"/>
                <a:gd name="connsiteY11" fmla="*/ 422928 h 606722"/>
                <a:gd name="connsiteX12" fmla="*/ 184072 w 533968"/>
                <a:gd name="connsiteY12" fmla="*/ 422928 h 606722"/>
                <a:gd name="connsiteX13" fmla="*/ 101191 w 533968"/>
                <a:gd name="connsiteY13" fmla="*/ 367576 h 606722"/>
                <a:gd name="connsiteX14" fmla="*/ 165829 w 533968"/>
                <a:gd name="connsiteY14" fmla="*/ 367576 h 606722"/>
                <a:gd name="connsiteX15" fmla="*/ 165829 w 533968"/>
                <a:gd name="connsiteY15" fmla="*/ 395238 h 606722"/>
                <a:gd name="connsiteX16" fmla="*/ 147221 w 533968"/>
                <a:gd name="connsiteY16" fmla="*/ 395238 h 606722"/>
                <a:gd name="connsiteX17" fmla="*/ 147221 w 533968"/>
                <a:gd name="connsiteY17" fmla="*/ 386166 h 606722"/>
                <a:gd name="connsiteX18" fmla="*/ 119799 w 533968"/>
                <a:gd name="connsiteY18" fmla="*/ 386166 h 606722"/>
                <a:gd name="connsiteX19" fmla="*/ 119799 w 533968"/>
                <a:gd name="connsiteY19" fmla="*/ 395238 h 606722"/>
                <a:gd name="connsiteX20" fmla="*/ 101191 w 533968"/>
                <a:gd name="connsiteY20" fmla="*/ 395238 h 606722"/>
                <a:gd name="connsiteX21" fmla="*/ 18347 w 533968"/>
                <a:gd name="connsiteY21" fmla="*/ 367576 h 606722"/>
                <a:gd name="connsiteX22" fmla="*/ 82985 w 533968"/>
                <a:gd name="connsiteY22" fmla="*/ 367576 h 606722"/>
                <a:gd name="connsiteX23" fmla="*/ 82985 w 533968"/>
                <a:gd name="connsiteY23" fmla="*/ 395238 h 606722"/>
                <a:gd name="connsiteX24" fmla="*/ 64377 w 533968"/>
                <a:gd name="connsiteY24" fmla="*/ 395238 h 606722"/>
                <a:gd name="connsiteX25" fmla="*/ 64377 w 533968"/>
                <a:gd name="connsiteY25" fmla="*/ 386166 h 606722"/>
                <a:gd name="connsiteX26" fmla="*/ 36955 w 533968"/>
                <a:gd name="connsiteY26" fmla="*/ 386166 h 606722"/>
                <a:gd name="connsiteX27" fmla="*/ 36955 w 533968"/>
                <a:gd name="connsiteY27" fmla="*/ 395238 h 606722"/>
                <a:gd name="connsiteX28" fmla="*/ 18347 w 533968"/>
                <a:gd name="connsiteY28" fmla="*/ 395238 h 606722"/>
                <a:gd name="connsiteX29" fmla="*/ 220799 w 533968"/>
                <a:gd name="connsiteY29" fmla="*/ 312535 h 606722"/>
                <a:gd name="connsiteX30" fmla="*/ 239428 w 533968"/>
                <a:gd name="connsiteY30" fmla="*/ 312535 h 606722"/>
                <a:gd name="connsiteX31" fmla="*/ 239428 w 533968"/>
                <a:gd name="connsiteY31" fmla="*/ 330953 h 606722"/>
                <a:gd name="connsiteX32" fmla="*/ 220799 w 533968"/>
                <a:gd name="connsiteY32" fmla="*/ 330953 h 606722"/>
                <a:gd name="connsiteX33" fmla="*/ 220799 w 533968"/>
                <a:gd name="connsiteY33" fmla="*/ 257282 h 606722"/>
                <a:gd name="connsiteX34" fmla="*/ 266949 w 533968"/>
                <a:gd name="connsiteY34" fmla="*/ 257282 h 606722"/>
                <a:gd name="connsiteX35" fmla="*/ 266949 w 533968"/>
                <a:gd name="connsiteY35" fmla="*/ 275869 h 606722"/>
                <a:gd name="connsiteX36" fmla="*/ 239420 w 533968"/>
                <a:gd name="connsiteY36" fmla="*/ 275869 h 606722"/>
                <a:gd name="connsiteX37" fmla="*/ 239420 w 533968"/>
                <a:gd name="connsiteY37" fmla="*/ 294188 h 606722"/>
                <a:gd name="connsiteX38" fmla="*/ 220799 w 533968"/>
                <a:gd name="connsiteY38" fmla="*/ 294188 h 606722"/>
                <a:gd name="connsiteX39" fmla="*/ 202675 w 533968"/>
                <a:gd name="connsiteY39" fmla="*/ 239134 h 606722"/>
                <a:gd name="connsiteX40" fmla="*/ 202675 w 533968"/>
                <a:gd name="connsiteY40" fmla="*/ 404353 h 606722"/>
                <a:gd name="connsiteX41" fmla="*/ 349897 w 533968"/>
                <a:gd name="connsiteY41" fmla="*/ 404353 h 606722"/>
                <a:gd name="connsiteX42" fmla="*/ 515365 w 533968"/>
                <a:gd name="connsiteY42" fmla="*/ 404353 h 606722"/>
                <a:gd name="connsiteX43" fmla="*/ 515365 w 533968"/>
                <a:gd name="connsiteY43" fmla="*/ 239134 h 606722"/>
                <a:gd name="connsiteX44" fmla="*/ 349897 w 533968"/>
                <a:gd name="connsiteY44" fmla="*/ 239134 h 606722"/>
                <a:gd name="connsiteX45" fmla="*/ 450913 w 533968"/>
                <a:gd name="connsiteY45" fmla="*/ 183823 h 606722"/>
                <a:gd name="connsiteX46" fmla="*/ 515551 w 533968"/>
                <a:gd name="connsiteY46" fmla="*/ 183823 h 606722"/>
                <a:gd name="connsiteX47" fmla="*/ 515551 w 533968"/>
                <a:gd name="connsiteY47" fmla="*/ 211414 h 606722"/>
                <a:gd name="connsiteX48" fmla="*/ 496943 w 533968"/>
                <a:gd name="connsiteY48" fmla="*/ 211414 h 606722"/>
                <a:gd name="connsiteX49" fmla="*/ 496943 w 533968"/>
                <a:gd name="connsiteY49" fmla="*/ 202365 h 606722"/>
                <a:gd name="connsiteX50" fmla="*/ 469521 w 533968"/>
                <a:gd name="connsiteY50" fmla="*/ 202365 h 606722"/>
                <a:gd name="connsiteX51" fmla="*/ 469521 w 533968"/>
                <a:gd name="connsiteY51" fmla="*/ 211414 h 606722"/>
                <a:gd name="connsiteX52" fmla="*/ 450913 w 533968"/>
                <a:gd name="connsiteY52" fmla="*/ 211414 h 606722"/>
                <a:gd name="connsiteX53" fmla="*/ 368139 w 533968"/>
                <a:gd name="connsiteY53" fmla="*/ 183823 h 606722"/>
                <a:gd name="connsiteX54" fmla="*/ 432777 w 533968"/>
                <a:gd name="connsiteY54" fmla="*/ 183823 h 606722"/>
                <a:gd name="connsiteX55" fmla="*/ 432777 w 533968"/>
                <a:gd name="connsiteY55" fmla="*/ 211414 h 606722"/>
                <a:gd name="connsiteX56" fmla="*/ 414169 w 533968"/>
                <a:gd name="connsiteY56" fmla="*/ 211414 h 606722"/>
                <a:gd name="connsiteX57" fmla="*/ 414169 w 533968"/>
                <a:gd name="connsiteY57" fmla="*/ 202365 h 606722"/>
                <a:gd name="connsiteX58" fmla="*/ 386747 w 533968"/>
                <a:gd name="connsiteY58" fmla="*/ 202365 h 606722"/>
                <a:gd name="connsiteX59" fmla="*/ 386747 w 533968"/>
                <a:gd name="connsiteY59" fmla="*/ 211414 h 606722"/>
                <a:gd name="connsiteX60" fmla="*/ 368139 w 533968"/>
                <a:gd name="connsiteY60" fmla="*/ 211414 h 606722"/>
                <a:gd name="connsiteX61" fmla="*/ 36835 w 533968"/>
                <a:gd name="connsiteY61" fmla="*/ 183823 h 606722"/>
                <a:gd name="connsiteX62" fmla="*/ 174931 w 533968"/>
                <a:gd name="connsiteY62" fmla="*/ 183823 h 606722"/>
                <a:gd name="connsiteX63" fmla="*/ 174931 w 533968"/>
                <a:gd name="connsiteY63" fmla="*/ 202382 h 606722"/>
                <a:gd name="connsiteX64" fmla="*/ 36835 w 533968"/>
                <a:gd name="connsiteY64" fmla="*/ 202382 h 606722"/>
                <a:gd name="connsiteX65" fmla="*/ 18603 w 533968"/>
                <a:gd name="connsiteY65" fmla="*/ 55340 h 606722"/>
                <a:gd name="connsiteX66" fmla="*/ 18603 w 533968"/>
                <a:gd name="connsiteY66" fmla="*/ 220559 h 606722"/>
                <a:gd name="connsiteX67" fmla="*/ 184072 w 533968"/>
                <a:gd name="connsiteY67" fmla="*/ 220559 h 606722"/>
                <a:gd name="connsiteX68" fmla="*/ 331294 w 533968"/>
                <a:gd name="connsiteY68" fmla="*/ 220559 h 606722"/>
                <a:gd name="connsiteX69" fmla="*/ 331294 w 533968"/>
                <a:gd name="connsiteY69" fmla="*/ 55340 h 606722"/>
                <a:gd name="connsiteX70" fmla="*/ 0 w 533968"/>
                <a:gd name="connsiteY70" fmla="*/ 36765 h 606722"/>
                <a:gd name="connsiteX71" fmla="*/ 349897 w 533968"/>
                <a:gd name="connsiteY71" fmla="*/ 36765 h 606722"/>
                <a:gd name="connsiteX72" fmla="*/ 349897 w 533968"/>
                <a:gd name="connsiteY72" fmla="*/ 220559 h 606722"/>
                <a:gd name="connsiteX73" fmla="*/ 533968 w 533968"/>
                <a:gd name="connsiteY73" fmla="*/ 220559 h 606722"/>
                <a:gd name="connsiteX74" fmla="*/ 533968 w 533968"/>
                <a:gd name="connsiteY74" fmla="*/ 422928 h 606722"/>
                <a:gd name="connsiteX75" fmla="*/ 349897 w 533968"/>
                <a:gd name="connsiteY75" fmla="*/ 422928 h 606722"/>
                <a:gd name="connsiteX76" fmla="*/ 349897 w 533968"/>
                <a:gd name="connsiteY76" fmla="*/ 606722 h 606722"/>
                <a:gd name="connsiteX77" fmla="*/ 0 w 533968"/>
                <a:gd name="connsiteY77" fmla="*/ 606722 h 606722"/>
                <a:gd name="connsiteX78" fmla="*/ 0 w 533968"/>
                <a:gd name="connsiteY78" fmla="*/ 404353 h 606722"/>
                <a:gd name="connsiteX79" fmla="*/ 184072 w 533968"/>
                <a:gd name="connsiteY79" fmla="*/ 404353 h 606722"/>
                <a:gd name="connsiteX80" fmla="*/ 184072 w 533968"/>
                <a:gd name="connsiteY80" fmla="*/ 239134 h 606722"/>
                <a:gd name="connsiteX81" fmla="*/ 0 w 533968"/>
                <a:gd name="connsiteY81" fmla="*/ 239134 h 606722"/>
                <a:gd name="connsiteX82" fmla="*/ 267090 w 533968"/>
                <a:gd name="connsiteY82" fmla="*/ 0 h 606722"/>
                <a:gd name="connsiteX83" fmla="*/ 331798 w 533968"/>
                <a:gd name="connsiteY83" fmla="*/ 0 h 606722"/>
                <a:gd name="connsiteX84" fmla="*/ 331798 w 533968"/>
                <a:gd name="connsiteY84" fmla="*/ 27662 h 606722"/>
                <a:gd name="connsiteX85" fmla="*/ 313107 w 533968"/>
                <a:gd name="connsiteY85" fmla="*/ 27662 h 606722"/>
                <a:gd name="connsiteX86" fmla="*/ 313107 w 533968"/>
                <a:gd name="connsiteY86" fmla="*/ 18589 h 606722"/>
                <a:gd name="connsiteX87" fmla="*/ 285782 w 533968"/>
                <a:gd name="connsiteY87" fmla="*/ 18589 h 606722"/>
                <a:gd name="connsiteX88" fmla="*/ 285782 w 533968"/>
                <a:gd name="connsiteY88" fmla="*/ 27662 h 606722"/>
                <a:gd name="connsiteX89" fmla="*/ 267090 w 533968"/>
                <a:gd name="connsiteY89" fmla="*/ 27662 h 606722"/>
                <a:gd name="connsiteX90" fmla="*/ 184317 w 533968"/>
                <a:gd name="connsiteY90" fmla="*/ 0 h 606722"/>
                <a:gd name="connsiteX91" fmla="*/ 248955 w 533968"/>
                <a:gd name="connsiteY91" fmla="*/ 0 h 606722"/>
                <a:gd name="connsiteX92" fmla="*/ 248955 w 533968"/>
                <a:gd name="connsiteY92" fmla="*/ 27662 h 606722"/>
                <a:gd name="connsiteX93" fmla="*/ 230347 w 533968"/>
                <a:gd name="connsiteY93" fmla="*/ 27662 h 606722"/>
                <a:gd name="connsiteX94" fmla="*/ 230347 w 533968"/>
                <a:gd name="connsiteY94" fmla="*/ 18589 h 606722"/>
                <a:gd name="connsiteX95" fmla="*/ 202925 w 533968"/>
                <a:gd name="connsiteY95" fmla="*/ 18589 h 606722"/>
                <a:gd name="connsiteX96" fmla="*/ 202925 w 533968"/>
                <a:gd name="connsiteY96" fmla="*/ 27662 h 606722"/>
                <a:gd name="connsiteX97" fmla="*/ 184317 w 533968"/>
                <a:gd name="connsiteY97" fmla="*/ 27662 h 606722"/>
                <a:gd name="connsiteX98" fmla="*/ 101191 w 533968"/>
                <a:gd name="connsiteY98" fmla="*/ 0 h 606722"/>
                <a:gd name="connsiteX99" fmla="*/ 165829 w 533968"/>
                <a:gd name="connsiteY99" fmla="*/ 0 h 606722"/>
                <a:gd name="connsiteX100" fmla="*/ 165829 w 533968"/>
                <a:gd name="connsiteY100" fmla="*/ 27662 h 606722"/>
                <a:gd name="connsiteX101" fmla="*/ 147221 w 533968"/>
                <a:gd name="connsiteY101" fmla="*/ 27662 h 606722"/>
                <a:gd name="connsiteX102" fmla="*/ 147221 w 533968"/>
                <a:gd name="connsiteY102" fmla="*/ 18589 h 606722"/>
                <a:gd name="connsiteX103" fmla="*/ 119799 w 533968"/>
                <a:gd name="connsiteY103" fmla="*/ 18589 h 606722"/>
                <a:gd name="connsiteX104" fmla="*/ 119799 w 533968"/>
                <a:gd name="connsiteY104" fmla="*/ 27662 h 606722"/>
                <a:gd name="connsiteX105" fmla="*/ 101191 w 533968"/>
                <a:gd name="connsiteY105" fmla="*/ 27662 h 606722"/>
                <a:gd name="connsiteX106" fmla="*/ 18418 w 533968"/>
                <a:gd name="connsiteY106" fmla="*/ 0 h 606722"/>
                <a:gd name="connsiteX107" fmla="*/ 83056 w 533968"/>
                <a:gd name="connsiteY107" fmla="*/ 0 h 606722"/>
                <a:gd name="connsiteX108" fmla="*/ 83056 w 533968"/>
                <a:gd name="connsiteY108" fmla="*/ 27662 h 606722"/>
                <a:gd name="connsiteX109" fmla="*/ 64448 w 533968"/>
                <a:gd name="connsiteY109" fmla="*/ 27662 h 606722"/>
                <a:gd name="connsiteX110" fmla="*/ 64448 w 533968"/>
                <a:gd name="connsiteY110" fmla="*/ 18589 h 606722"/>
                <a:gd name="connsiteX111" fmla="*/ 37026 w 533968"/>
                <a:gd name="connsiteY111" fmla="*/ 18589 h 606722"/>
                <a:gd name="connsiteX112" fmla="*/ 37026 w 533968"/>
                <a:gd name="connsiteY112" fmla="*/ 27662 h 606722"/>
                <a:gd name="connsiteX113" fmla="*/ 18418 w 533968"/>
                <a:gd name="connsiteY113" fmla="*/ 2766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533968" h="606722">
                  <a:moveTo>
                    <a:pt x="82844" y="551399"/>
                  </a:moveTo>
                  <a:lnTo>
                    <a:pt x="147341" y="551399"/>
                  </a:lnTo>
                  <a:lnTo>
                    <a:pt x="147341" y="569958"/>
                  </a:lnTo>
                  <a:lnTo>
                    <a:pt x="82844" y="569958"/>
                  </a:lnTo>
                  <a:close/>
                  <a:moveTo>
                    <a:pt x="36835" y="551399"/>
                  </a:moveTo>
                  <a:lnTo>
                    <a:pt x="64567" y="551399"/>
                  </a:lnTo>
                  <a:lnTo>
                    <a:pt x="64567" y="569958"/>
                  </a:lnTo>
                  <a:lnTo>
                    <a:pt x="36835" y="569958"/>
                  </a:lnTo>
                  <a:close/>
                  <a:moveTo>
                    <a:pt x="18603" y="422928"/>
                  </a:moveTo>
                  <a:lnTo>
                    <a:pt x="18603" y="588147"/>
                  </a:lnTo>
                  <a:lnTo>
                    <a:pt x="331294" y="588147"/>
                  </a:lnTo>
                  <a:lnTo>
                    <a:pt x="331294" y="422928"/>
                  </a:lnTo>
                  <a:lnTo>
                    <a:pt x="184072" y="422928"/>
                  </a:lnTo>
                  <a:close/>
                  <a:moveTo>
                    <a:pt x="101191" y="367576"/>
                  </a:moveTo>
                  <a:lnTo>
                    <a:pt x="165829" y="367576"/>
                  </a:lnTo>
                  <a:lnTo>
                    <a:pt x="165829" y="395238"/>
                  </a:lnTo>
                  <a:lnTo>
                    <a:pt x="147221" y="395238"/>
                  </a:lnTo>
                  <a:lnTo>
                    <a:pt x="147221" y="386166"/>
                  </a:lnTo>
                  <a:lnTo>
                    <a:pt x="119799" y="386166"/>
                  </a:lnTo>
                  <a:lnTo>
                    <a:pt x="119799" y="395238"/>
                  </a:lnTo>
                  <a:lnTo>
                    <a:pt x="101191" y="395238"/>
                  </a:lnTo>
                  <a:close/>
                  <a:moveTo>
                    <a:pt x="18347" y="367576"/>
                  </a:moveTo>
                  <a:lnTo>
                    <a:pt x="82985" y="367576"/>
                  </a:lnTo>
                  <a:lnTo>
                    <a:pt x="82985" y="395238"/>
                  </a:lnTo>
                  <a:lnTo>
                    <a:pt x="64377" y="395238"/>
                  </a:lnTo>
                  <a:lnTo>
                    <a:pt x="64377" y="386166"/>
                  </a:lnTo>
                  <a:lnTo>
                    <a:pt x="36955" y="386166"/>
                  </a:lnTo>
                  <a:lnTo>
                    <a:pt x="36955" y="395238"/>
                  </a:lnTo>
                  <a:lnTo>
                    <a:pt x="18347" y="395238"/>
                  </a:lnTo>
                  <a:close/>
                  <a:moveTo>
                    <a:pt x="220799" y="312535"/>
                  </a:moveTo>
                  <a:lnTo>
                    <a:pt x="239428" y="312535"/>
                  </a:lnTo>
                  <a:lnTo>
                    <a:pt x="239428" y="330953"/>
                  </a:lnTo>
                  <a:lnTo>
                    <a:pt x="220799" y="330953"/>
                  </a:lnTo>
                  <a:close/>
                  <a:moveTo>
                    <a:pt x="220799" y="257282"/>
                  </a:moveTo>
                  <a:lnTo>
                    <a:pt x="266949" y="257282"/>
                  </a:lnTo>
                  <a:lnTo>
                    <a:pt x="266949" y="275869"/>
                  </a:lnTo>
                  <a:lnTo>
                    <a:pt x="239420" y="275869"/>
                  </a:lnTo>
                  <a:lnTo>
                    <a:pt x="239420" y="294188"/>
                  </a:lnTo>
                  <a:lnTo>
                    <a:pt x="220799" y="294188"/>
                  </a:lnTo>
                  <a:close/>
                  <a:moveTo>
                    <a:pt x="202675" y="239134"/>
                  </a:moveTo>
                  <a:lnTo>
                    <a:pt x="202675" y="404353"/>
                  </a:lnTo>
                  <a:lnTo>
                    <a:pt x="349897" y="404353"/>
                  </a:lnTo>
                  <a:lnTo>
                    <a:pt x="515365" y="404353"/>
                  </a:lnTo>
                  <a:lnTo>
                    <a:pt x="515365" y="239134"/>
                  </a:lnTo>
                  <a:lnTo>
                    <a:pt x="349897" y="239134"/>
                  </a:lnTo>
                  <a:close/>
                  <a:moveTo>
                    <a:pt x="450913" y="183823"/>
                  </a:moveTo>
                  <a:lnTo>
                    <a:pt x="515551" y="183823"/>
                  </a:lnTo>
                  <a:lnTo>
                    <a:pt x="515551" y="211414"/>
                  </a:lnTo>
                  <a:lnTo>
                    <a:pt x="496943" y="211414"/>
                  </a:lnTo>
                  <a:lnTo>
                    <a:pt x="496943" y="202365"/>
                  </a:lnTo>
                  <a:lnTo>
                    <a:pt x="469521" y="202365"/>
                  </a:lnTo>
                  <a:lnTo>
                    <a:pt x="469521" y="211414"/>
                  </a:lnTo>
                  <a:lnTo>
                    <a:pt x="450913" y="211414"/>
                  </a:lnTo>
                  <a:close/>
                  <a:moveTo>
                    <a:pt x="368139" y="183823"/>
                  </a:moveTo>
                  <a:lnTo>
                    <a:pt x="432777" y="183823"/>
                  </a:lnTo>
                  <a:lnTo>
                    <a:pt x="432777" y="211414"/>
                  </a:lnTo>
                  <a:lnTo>
                    <a:pt x="414169" y="211414"/>
                  </a:lnTo>
                  <a:lnTo>
                    <a:pt x="414169" y="202365"/>
                  </a:lnTo>
                  <a:lnTo>
                    <a:pt x="386747" y="202365"/>
                  </a:lnTo>
                  <a:lnTo>
                    <a:pt x="386747" y="211414"/>
                  </a:lnTo>
                  <a:lnTo>
                    <a:pt x="368139" y="211414"/>
                  </a:lnTo>
                  <a:close/>
                  <a:moveTo>
                    <a:pt x="36835" y="183823"/>
                  </a:moveTo>
                  <a:lnTo>
                    <a:pt x="174931" y="183823"/>
                  </a:lnTo>
                  <a:lnTo>
                    <a:pt x="174931" y="202382"/>
                  </a:lnTo>
                  <a:lnTo>
                    <a:pt x="36835" y="202382"/>
                  </a:lnTo>
                  <a:close/>
                  <a:moveTo>
                    <a:pt x="18603" y="55340"/>
                  </a:moveTo>
                  <a:lnTo>
                    <a:pt x="18603" y="220559"/>
                  </a:lnTo>
                  <a:lnTo>
                    <a:pt x="184072" y="220559"/>
                  </a:lnTo>
                  <a:lnTo>
                    <a:pt x="331294" y="220559"/>
                  </a:lnTo>
                  <a:lnTo>
                    <a:pt x="331294" y="55340"/>
                  </a:lnTo>
                  <a:close/>
                  <a:moveTo>
                    <a:pt x="0" y="36765"/>
                  </a:moveTo>
                  <a:lnTo>
                    <a:pt x="349897" y="36765"/>
                  </a:lnTo>
                  <a:lnTo>
                    <a:pt x="349897" y="220559"/>
                  </a:lnTo>
                  <a:lnTo>
                    <a:pt x="533968" y="220559"/>
                  </a:lnTo>
                  <a:lnTo>
                    <a:pt x="533968" y="422928"/>
                  </a:lnTo>
                  <a:lnTo>
                    <a:pt x="349897" y="422928"/>
                  </a:lnTo>
                  <a:lnTo>
                    <a:pt x="349897" y="606722"/>
                  </a:lnTo>
                  <a:lnTo>
                    <a:pt x="0" y="606722"/>
                  </a:lnTo>
                  <a:lnTo>
                    <a:pt x="0" y="404353"/>
                  </a:lnTo>
                  <a:lnTo>
                    <a:pt x="184072" y="404353"/>
                  </a:lnTo>
                  <a:lnTo>
                    <a:pt x="184072" y="239134"/>
                  </a:lnTo>
                  <a:lnTo>
                    <a:pt x="0" y="239134"/>
                  </a:lnTo>
                  <a:close/>
                  <a:moveTo>
                    <a:pt x="267090" y="0"/>
                  </a:moveTo>
                  <a:lnTo>
                    <a:pt x="331798" y="0"/>
                  </a:lnTo>
                  <a:lnTo>
                    <a:pt x="331798" y="27662"/>
                  </a:lnTo>
                  <a:lnTo>
                    <a:pt x="313107" y="27662"/>
                  </a:lnTo>
                  <a:lnTo>
                    <a:pt x="313107" y="18589"/>
                  </a:lnTo>
                  <a:lnTo>
                    <a:pt x="285782" y="18589"/>
                  </a:lnTo>
                  <a:lnTo>
                    <a:pt x="285782" y="27662"/>
                  </a:lnTo>
                  <a:lnTo>
                    <a:pt x="267090" y="27662"/>
                  </a:lnTo>
                  <a:close/>
                  <a:moveTo>
                    <a:pt x="184317" y="0"/>
                  </a:moveTo>
                  <a:lnTo>
                    <a:pt x="248955" y="0"/>
                  </a:lnTo>
                  <a:lnTo>
                    <a:pt x="248955" y="27662"/>
                  </a:lnTo>
                  <a:lnTo>
                    <a:pt x="230347" y="27662"/>
                  </a:lnTo>
                  <a:lnTo>
                    <a:pt x="230347" y="18589"/>
                  </a:lnTo>
                  <a:lnTo>
                    <a:pt x="202925" y="18589"/>
                  </a:lnTo>
                  <a:lnTo>
                    <a:pt x="202925" y="27662"/>
                  </a:lnTo>
                  <a:lnTo>
                    <a:pt x="184317" y="27662"/>
                  </a:lnTo>
                  <a:close/>
                  <a:moveTo>
                    <a:pt x="101191" y="0"/>
                  </a:moveTo>
                  <a:lnTo>
                    <a:pt x="165829" y="0"/>
                  </a:lnTo>
                  <a:lnTo>
                    <a:pt x="165829" y="27662"/>
                  </a:lnTo>
                  <a:lnTo>
                    <a:pt x="147221" y="27662"/>
                  </a:lnTo>
                  <a:lnTo>
                    <a:pt x="147221" y="18589"/>
                  </a:lnTo>
                  <a:lnTo>
                    <a:pt x="119799" y="18589"/>
                  </a:lnTo>
                  <a:lnTo>
                    <a:pt x="119799" y="27662"/>
                  </a:lnTo>
                  <a:lnTo>
                    <a:pt x="101191" y="27662"/>
                  </a:lnTo>
                  <a:close/>
                  <a:moveTo>
                    <a:pt x="18418" y="0"/>
                  </a:moveTo>
                  <a:lnTo>
                    <a:pt x="83056" y="0"/>
                  </a:lnTo>
                  <a:lnTo>
                    <a:pt x="83056" y="27662"/>
                  </a:lnTo>
                  <a:lnTo>
                    <a:pt x="64448" y="27662"/>
                  </a:lnTo>
                  <a:lnTo>
                    <a:pt x="64448" y="18589"/>
                  </a:lnTo>
                  <a:lnTo>
                    <a:pt x="37026" y="18589"/>
                  </a:lnTo>
                  <a:lnTo>
                    <a:pt x="37026" y="27662"/>
                  </a:lnTo>
                  <a:lnTo>
                    <a:pt x="18418" y="276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machinery_145522">
              <a:extLst>
                <a:ext uri="{FF2B5EF4-FFF2-40B4-BE49-F238E27FC236}">
                  <a16:creationId xmlns:a16="http://schemas.microsoft.com/office/drawing/2014/main" id="{0744EEAF-CD06-9445-85EC-11EC86AEA8BD}"/>
                </a:ext>
              </a:extLst>
            </p:cNvPr>
            <p:cNvSpPr>
              <a:spLocks noChangeAspect="1"/>
            </p:cNvSpPr>
            <p:nvPr/>
          </p:nvSpPr>
          <p:spPr>
            <a:xfrm>
              <a:off x="6179249" y="1073639"/>
              <a:ext cx="338815" cy="338344"/>
            </a:xfrm>
            <a:custGeom>
              <a:avLst/>
              <a:gdLst>
                <a:gd name="connsiteX0" fmla="*/ 519926 w 608415"/>
                <a:gd name="connsiteY0" fmla="*/ 508918 h 607568"/>
                <a:gd name="connsiteX1" fmla="*/ 540531 w 608415"/>
                <a:gd name="connsiteY1" fmla="*/ 529453 h 607568"/>
                <a:gd name="connsiteX2" fmla="*/ 519926 w 608415"/>
                <a:gd name="connsiteY2" fmla="*/ 549988 h 607568"/>
                <a:gd name="connsiteX3" fmla="*/ 499321 w 608415"/>
                <a:gd name="connsiteY3" fmla="*/ 529453 h 607568"/>
                <a:gd name="connsiteX4" fmla="*/ 519926 w 608415"/>
                <a:gd name="connsiteY4" fmla="*/ 508918 h 607568"/>
                <a:gd name="connsiteX5" fmla="*/ 145824 w 608415"/>
                <a:gd name="connsiteY5" fmla="*/ 508918 h 607568"/>
                <a:gd name="connsiteX6" fmla="*/ 166394 w 608415"/>
                <a:gd name="connsiteY6" fmla="*/ 529453 h 607568"/>
                <a:gd name="connsiteX7" fmla="*/ 145824 w 608415"/>
                <a:gd name="connsiteY7" fmla="*/ 549988 h 607568"/>
                <a:gd name="connsiteX8" fmla="*/ 125254 w 608415"/>
                <a:gd name="connsiteY8" fmla="*/ 529453 h 607568"/>
                <a:gd name="connsiteX9" fmla="*/ 145824 w 608415"/>
                <a:gd name="connsiteY9" fmla="*/ 508918 h 607568"/>
                <a:gd name="connsiteX10" fmla="*/ 88489 w 608415"/>
                <a:gd name="connsiteY10" fmla="*/ 508918 h 607568"/>
                <a:gd name="connsiteX11" fmla="*/ 109094 w 608415"/>
                <a:gd name="connsiteY11" fmla="*/ 529453 h 607568"/>
                <a:gd name="connsiteX12" fmla="*/ 88489 w 608415"/>
                <a:gd name="connsiteY12" fmla="*/ 549988 h 607568"/>
                <a:gd name="connsiteX13" fmla="*/ 67884 w 608415"/>
                <a:gd name="connsiteY13" fmla="*/ 529453 h 607568"/>
                <a:gd name="connsiteX14" fmla="*/ 88489 w 608415"/>
                <a:gd name="connsiteY14" fmla="*/ 508918 h 607568"/>
                <a:gd name="connsiteX15" fmla="*/ 30882 w 608415"/>
                <a:gd name="connsiteY15" fmla="*/ 471939 h 607568"/>
                <a:gd name="connsiteX16" fmla="*/ 30882 w 608415"/>
                <a:gd name="connsiteY16" fmla="*/ 576729 h 607568"/>
                <a:gd name="connsiteX17" fmla="*/ 577533 w 608415"/>
                <a:gd name="connsiteY17" fmla="*/ 576729 h 607568"/>
                <a:gd name="connsiteX18" fmla="*/ 577533 w 608415"/>
                <a:gd name="connsiteY18" fmla="*/ 471939 h 607568"/>
                <a:gd name="connsiteX19" fmla="*/ 345998 w 608415"/>
                <a:gd name="connsiteY19" fmla="*/ 335850 h 607568"/>
                <a:gd name="connsiteX20" fmla="*/ 398696 w 608415"/>
                <a:gd name="connsiteY20" fmla="*/ 441100 h 607568"/>
                <a:gd name="connsiteX21" fmla="*/ 515463 w 608415"/>
                <a:gd name="connsiteY21" fmla="*/ 441100 h 607568"/>
                <a:gd name="connsiteX22" fmla="*/ 568161 w 608415"/>
                <a:gd name="connsiteY22" fmla="*/ 335850 h 607568"/>
                <a:gd name="connsiteX23" fmla="*/ 64836 w 608415"/>
                <a:gd name="connsiteY23" fmla="*/ 302250 h 607568"/>
                <a:gd name="connsiteX24" fmla="*/ 64836 w 608415"/>
                <a:gd name="connsiteY24" fmla="*/ 441100 h 607568"/>
                <a:gd name="connsiteX25" fmla="*/ 237835 w 608415"/>
                <a:gd name="connsiteY25" fmla="*/ 441100 h 607568"/>
                <a:gd name="connsiteX26" fmla="*/ 237835 w 608415"/>
                <a:gd name="connsiteY26" fmla="*/ 302250 h 607568"/>
                <a:gd name="connsiteX27" fmla="*/ 127829 w 608415"/>
                <a:gd name="connsiteY27" fmla="*/ 132560 h 607568"/>
                <a:gd name="connsiteX28" fmla="*/ 72211 w 608415"/>
                <a:gd name="connsiteY28" fmla="*/ 271411 h 607568"/>
                <a:gd name="connsiteX29" fmla="*/ 230460 w 608415"/>
                <a:gd name="connsiteY29" fmla="*/ 271411 h 607568"/>
                <a:gd name="connsiteX30" fmla="*/ 174843 w 608415"/>
                <a:gd name="connsiteY30" fmla="*/ 132560 h 607568"/>
                <a:gd name="connsiteX31" fmla="*/ 166700 w 608415"/>
                <a:gd name="connsiteY31" fmla="*/ 64746 h 607568"/>
                <a:gd name="connsiteX32" fmla="*/ 166700 w 608415"/>
                <a:gd name="connsiteY32" fmla="*/ 101722 h 607568"/>
                <a:gd name="connsiteX33" fmla="*/ 185290 w 608415"/>
                <a:gd name="connsiteY33" fmla="*/ 101722 h 607568"/>
                <a:gd name="connsiteX34" fmla="*/ 199579 w 608415"/>
                <a:gd name="connsiteY34" fmla="*/ 111541 h 607568"/>
                <a:gd name="connsiteX35" fmla="*/ 267487 w 608415"/>
                <a:gd name="connsiteY35" fmla="*/ 280770 h 607568"/>
                <a:gd name="connsiteX36" fmla="*/ 267487 w 608415"/>
                <a:gd name="connsiteY36" fmla="*/ 280924 h 607568"/>
                <a:gd name="connsiteX37" fmla="*/ 267641 w 608415"/>
                <a:gd name="connsiteY37" fmla="*/ 281077 h 607568"/>
                <a:gd name="connsiteX38" fmla="*/ 268717 w 608415"/>
                <a:gd name="connsiteY38" fmla="*/ 286754 h 607568"/>
                <a:gd name="connsiteX39" fmla="*/ 268717 w 608415"/>
                <a:gd name="connsiteY39" fmla="*/ 441100 h 607568"/>
                <a:gd name="connsiteX40" fmla="*/ 364127 w 608415"/>
                <a:gd name="connsiteY40" fmla="*/ 441100 h 607568"/>
                <a:gd name="connsiteX41" fmla="*/ 307434 w 608415"/>
                <a:gd name="connsiteY41" fmla="*/ 327718 h 607568"/>
                <a:gd name="connsiteX42" fmla="*/ 305744 w 608415"/>
                <a:gd name="connsiteY42" fmla="*/ 320814 h 607568"/>
                <a:gd name="connsiteX43" fmla="*/ 305744 w 608415"/>
                <a:gd name="connsiteY43" fmla="*/ 64746 h 607568"/>
                <a:gd name="connsiteX44" fmla="*/ 540506 w 608415"/>
                <a:gd name="connsiteY44" fmla="*/ 30839 h 607568"/>
                <a:gd name="connsiteX45" fmla="*/ 540506 w 608415"/>
                <a:gd name="connsiteY45" fmla="*/ 305625 h 607568"/>
                <a:gd name="connsiteX46" fmla="*/ 577533 w 608415"/>
                <a:gd name="connsiteY46" fmla="*/ 305625 h 607568"/>
                <a:gd name="connsiteX47" fmla="*/ 577533 w 608415"/>
                <a:gd name="connsiteY47" fmla="*/ 30839 h 607568"/>
                <a:gd name="connsiteX48" fmla="*/ 472597 w 608415"/>
                <a:gd name="connsiteY48" fmla="*/ 30839 h 607568"/>
                <a:gd name="connsiteX49" fmla="*/ 472597 w 608415"/>
                <a:gd name="connsiteY49" fmla="*/ 305625 h 607568"/>
                <a:gd name="connsiteX50" fmla="*/ 509624 w 608415"/>
                <a:gd name="connsiteY50" fmla="*/ 305625 h 607568"/>
                <a:gd name="connsiteX51" fmla="*/ 509624 w 608415"/>
                <a:gd name="connsiteY51" fmla="*/ 30839 h 607568"/>
                <a:gd name="connsiteX52" fmla="*/ 404535 w 608415"/>
                <a:gd name="connsiteY52" fmla="*/ 30839 h 607568"/>
                <a:gd name="connsiteX53" fmla="*/ 404535 w 608415"/>
                <a:gd name="connsiteY53" fmla="*/ 305625 h 607568"/>
                <a:gd name="connsiteX54" fmla="*/ 441715 w 608415"/>
                <a:gd name="connsiteY54" fmla="*/ 305625 h 607568"/>
                <a:gd name="connsiteX55" fmla="*/ 441715 w 608415"/>
                <a:gd name="connsiteY55" fmla="*/ 30839 h 607568"/>
                <a:gd name="connsiteX56" fmla="*/ 336626 w 608415"/>
                <a:gd name="connsiteY56" fmla="*/ 30839 h 607568"/>
                <a:gd name="connsiteX57" fmla="*/ 336626 w 608415"/>
                <a:gd name="connsiteY57" fmla="*/ 305625 h 607568"/>
                <a:gd name="connsiteX58" fmla="*/ 373653 w 608415"/>
                <a:gd name="connsiteY58" fmla="*/ 305625 h 607568"/>
                <a:gd name="connsiteX59" fmla="*/ 373653 w 608415"/>
                <a:gd name="connsiteY59" fmla="*/ 30839 h 607568"/>
                <a:gd name="connsiteX60" fmla="*/ 321262 w 608415"/>
                <a:gd name="connsiteY60" fmla="*/ 0 h 607568"/>
                <a:gd name="connsiteX61" fmla="*/ 592897 w 608415"/>
                <a:gd name="connsiteY61" fmla="*/ 0 h 607568"/>
                <a:gd name="connsiteX62" fmla="*/ 608415 w 608415"/>
                <a:gd name="connsiteY62" fmla="*/ 15496 h 607568"/>
                <a:gd name="connsiteX63" fmla="*/ 608415 w 608415"/>
                <a:gd name="connsiteY63" fmla="*/ 320814 h 607568"/>
                <a:gd name="connsiteX64" fmla="*/ 606725 w 608415"/>
                <a:gd name="connsiteY64" fmla="*/ 327718 h 607568"/>
                <a:gd name="connsiteX65" fmla="*/ 550032 w 608415"/>
                <a:gd name="connsiteY65" fmla="*/ 441100 h 607568"/>
                <a:gd name="connsiteX66" fmla="*/ 592897 w 608415"/>
                <a:gd name="connsiteY66" fmla="*/ 441100 h 607568"/>
                <a:gd name="connsiteX67" fmla="*/ 608415 w 608415"/>
                <a:gd name="connsiteY67" fmla="*/ 456443 h 607568"/>
                <a:gd name="connsiteX68" fmla="*/ 608415 w 608415"/>
                <a:gd name="connsiteY68" fmla="*/ 592072 h 607568"/>
                <a:gd name="connsiteX69" fmla="*/ 592897 w 608415"/>
                <a:gd name="connsiteY69" fmla="*/ 607568 h 607568"/>
                <a:gd name="connsiteX70" fmla="*/ 15518 w 608415"/>
                <a:gd name="connsiteY70" fmla="*/ 607568 h 607568"/>
                <a:gd name="connsiteX71" fmla="*/ 0 w 608415"/>
                <a:gd name="connsiteY71" fmla="*/ 592225 h 607568"/>
                <a:gd name="connsiteX72" fmla="*/ 0 w 608415"/>
                <a:gd name="connsiteY72" fmla="*/ 456443 h 607568"/>
                <a:gd name="connsiteX73" fmla="*/ 15518 w 608415"/>
                <a:gd name="connsiteY73" fmla="*/ 441100 h 607568"/>
                <a:gd name="connsiteX74" fmla="*/ 33954 w 608415"/>
                <a:gd name="connsiteY74" fmla="*/ 441100 h 607568"/>
                <a:gd name="connsiteX75" fmla="*/ 33954 w 608415"/>
                <a:gd name="connsiteY75" fmla="*/ 286754 h 607568"/>
                <a:gd name="connsiteX76" fmla="*/ 35030 w 608415"/>
                <a:gd name="connsiteY76" fmla="*/ 281077 h 607568"/>
                <a:gd name="connsiteX77" fmla="*/ 35184 w 608415"/>
                <a:gd name="connsiteY77" fmla="*/ 280924 h 607568"/>
                <a:gd name="connsiteX78" fmla="*/ 35184 w 608415"/>
                <a:gd name="connsiteY78" fmla="*/ 280770 h 607568"/>
                <a:gd name="connsiteX79" fmla="*/ 103093 w 608415"/>
                <a:gd name="connsiteY79" fmla="*/ 111541 h 607568"/>
                <a:gd name="connsiteX80" fmla="*/ 117381 w 608415"/>
                <a:gd name="connsiteY80" fmla="*/ 101722 h 607568"/>
                <a:gd name="connsiteX81" fmla="*/ 135818 w 608415"/>
                <a:gd name="connsiteY81" fmla="*/ 101722 h 607568"/>
                <a:gd name="connsiteX82" fmla="*/ 135818 w 608415"/>
                <a:gd name="connsiteY82" fmla="*/ 49403 h 607568"/>
                <a:gd name="connsiteX83" fmla="*/ 151336 w 608415"/>
                <a:gd name="connsiteY83" fmla="*/ 33907 h 607568"/>
                <a:gd name="connsiteX84" fmla="*/ 305744 w 608415"/>
                <a:gd name="connsiteY84" fmla="*/ 33907 h 607568"/>
                <a:gd name="connsiteX85" fmla="*/ 305744 w 608415"/>
                <a:gd name="connsiteY85" fmla="*/ 15496 h 607568"/>
                <a:gd name="connsiteX86" fmla="*/ 321262 w 608415"/>
                <a:gd name="connsiteY86"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8415" h="607568">
                  <a:moveTo>
                    <a:pt x="519926" y="508918"/>
                  </a:moveTo>
                  <a:cubicBezTo>
                    <a:pt x="531306" y="508918"/>
                    <a:pt x="540531" y="518112"/>
                    <a:pt x="540531" y="529453"/>
                  </a:cubicBezTo>
                  <a:cubicBezTo>
                    <a:pt x="540531" y="540794"/>
                    <a:pt x="531306" y="549988"/>
                    <a:pt x="519926" y="549988"/>
                  </a:cubicBezTo>
                  <a:cubicBezTo>
                    <a:pt x="508546" y="549988"/>
                    <a:pt x="499321" y="540794"/>
                    <a:pt x="499321" y="529453"/>
                  </a:cubicBezTo>
                  <a:cubicBezTo>
                    <a:pt x="499321" y="518112"/>
                    <a:pt x="508546" y="508918"/>
                    <a:pt x="519926" y="508918"/>
                  </a:cubicBezTo>
                  <a:close/>
                  <a:moveTo>
                    <a:pt x="145824" y="508918"/>
                  </a:moveTo>
                  <a:cubicBezTo>
                    <a:pt x="157184" y="508918"/>
                    <a:pt x="166394" y="518112"/>
                    <a:pt x="166394" y="529453"/>
                  </a:cubicBezTo>
                  <a:cubicBezTo>
                    <a:pt x="166394" y="540794"/>
                    <a:pt x="157184" y="549988"/>
                    <a:pt x="145824" y="549988"/>
                  </a:cubicBezTo>
                  <a:cubicBezTo>
                    <a:pt x="134464" y="549988"/>
                    <a:pt x="125254" y="540794"/>
                    <a:pt x="125254" y="529453"/>
                  </a:cubicBezTo>
                  <a:cubicBezTo>
                    <a:pt x="125254" y="518112"/>
                    <a:pt x="134464" y="508918"/>
                    <a:pt x="145824" y="508918"/>
                  </a:cubicBezTo>
                  <a:close/>
                  <a:moveTo>
                    <a:pt x="88489" y="508918"/>
                  </a:moveTo>
                  <a:cubicBezTo>
                    <a:pt x="99869" y="508918"/>
                    <a:pt x="109094" y="518112"/>
                    <a:pt x="109094" y="529453"/>
                  </a:cubicBezTo>
                  <a:cubicBezTo>
                    <a:pt x="109094" y="540794"/>
                    <a:pt x="99869" y="549988"/>
                    <a:pt x="88489" y="549988"/>
                  </a:cubicBezTo>
                  <a:cubicBezTo>
                    <a:pt x="77109" y="549988"/>
                    <a:pt x="67884" y="540794"/>
                    <a:pt x="67884" y="529453"/>
                  </a:cubicBezTo>
                  <a:cubicBezTo>
                    <a:pt x="67884" y="518112"/>
                    <a:pt x="77109" y="508918"/>
                    <a:pt x="88489" y="508918"/>
                  </a:cubicBezTo>
                  <a:close/>
                  <a:moveTo>
                    <a:pt x="30882" y="471939"/>
                  </a:moveTo>
                  <a:lnTo>
                    <a:pt x="30882" y="576729"/>
                  </a:lnTo>
                  <a:lnTo>
                    <a:pt x="577533" y="576729"/>
                  </a:lnTo>
                  <a:lnTo>
                    <a:pt x="577533" y="471939"/>
                  </a:lnTo>
                  <a:close/>
                  <a:moveTo>
                    <a:pt x="345998" y="335850"/>
                  </a:moveTo>
                  <a:lnTo>
                    <a:pt x="398696" y="441100"/>
                  </a:lnTo>
                  <a:lnTo>
                    <a:pt x="515463" y="441100"/>
                  </a:lnTo>
                  <a:lnTo>
                    <a:pt x="568161" y="335850"/>
                  </a:lnTo>
                  <a:close/>
                  <a:moveTo>
                    <a:pt x="64836" y="302250"/>
                  </a:moveTo>
                  <a:lnTo>
                    <a:pt x="64836" y="441100"/>
                  </a:lnTo>
                  <a:lnTo>
                    <a:pt x="237835" y="441100"/>
                  </a:lnTo>
                  <a:lnTo>
                    <a:pt x="237835" y="302250"/>
                  </a:lnTo>
                  <a:close/>
                  <a:moveTo>
                    <a:pt x="127829" y="132560"/>
                  </a:moveTo>
                  <a:lnTo>
                    <a:pt x="72211" y="271411"/>
                  </a:lnTo>
                  <a:lnTo>
                    <a:pt x="230460" y="271411"/>
                  </a:lnTo>
                  <a:lnTo>
                    <a:pt x="174843" y="132560"/>
                  </a:lnTo>
                  <a:close/>
                  <a:moveTo>
                    <a:pt x="166700" y="64746"/>
                  </a:moveTo>
                  <a:lnTo>
                    <a:pt x="166700" y="101722"/>
                  </a:lnTo>
                  <a:lnTo>
                    <a:pt x="185290" y="101722"/>
                  </a:lnTo>
                  <a:cubicBezTo>
                    <a:pt x="191589" y="101722"/>
                    <a:pt x="197274" y="105557"/>
                    <a:pt x="199579" y="111541"/>
                  </a:cubicBezTo>
                  <a:lnTo>
                    <a:pt x="267487" y="280770"/>
                  </a:lnTo>
                  <a:cubicBezTo>
                    <a:pt x="267487" y="280770"/>
                    <a:pt x="267487" y="280770"/>
                    <a:pt x="267487" y="280924"/>
                  </a:cubicBezTo>
                  <a:lnTo>
                    <a:pt x="267641" y="281077"/>
                  </a:lnTo>
                  <a:cubicBezTo>
                    <a:pt x="268256" y="282918"/>
                    <a:pt x="268717" y="284759"/>
                    <a:pt x="268717" y="286754"/>
                  </a:cubicBezTo>
                  <a:lnTo>
                    <a:pt x="268717" y="441100"/>
                  </a:lnTo>
                  <a:lnTo>
                    <a:pt x="364127" y="441100"/>
                  </a:lnTo>
                  <a:lnTo>
                    <a:pt x="307434" y="327718"/>
                  </a:lnTo>
                  <a:cubicBezTo>
                    <a:pt x="306358" y="325571"/>
                    <a:pt x="305744" y="323116"/>
                    <a:pt x="305744" y="320814"/>
                  </a:cubicBezTo>
                  <a:lnTo>
                    <a:pt x="305744" y="64746"/>
                  </a:lnTo>
                  <a:close/>
                  <a:moveTo>
                    <a:pt x="540506" y="30839"/>
                  </a:moveTo>
                  <a:lnTo>
                    <a:pt x="540506" y="305625"/>
                  </a:lnTo>
                  <a:lnTo>
                    <a:pt x="577533" y="305625"/>
                  </a:lnTo>
                  <a:lnTo>
                    <a:pt x="577533" y="30839"/>
                  </a:lnTo>
                  <a:close/>
                  <a:moveTo>
                    <a:pt x="472597" y="30839"/>
                  </a:moveTo>
                  <a:lnTo>
                    <a:pt x="472597" y="305625"/>
                  </a:lnTo>
                  <a:lnTo>
                    <a:pt x="509624" y="305625"/>
                  </a:lnTo>
                  <a:lnTo>
                    <a:pt x="509624" y="30839"/>
                  </a:lnTo>
                  <a:close/>
                  <a:moveTo>
                    <a:pt x="404535" y="30839"/>
                  </a:moveTo>
                  <a:lnTo>
                    <a:pt x="404535" y="305625"/>
                  </a:lnTo>
                  <a:lnTo>
                    <a:pt x="441715" y="305625"/>
                  </a:lnTo>
                  <a:lnTo>
                    <a:pt x="441715" y="30839"/>
                  </a:lnTo>
                  <a:close/>
                  <a:moveTo>
                    <a:pt x="336626" y="30839"/>
                  </a:moveTo>
                  <a:lnTo>
                    <a:pt x="336626" y="305625"/>
                  </a:lnTo>
                  <a:lnTo>
                    <a:pt x="373653" y="305625"/>
                  </a:lnTo>
                  <a:lnTo>
                    <a:pt x="373653" y="30839"/>
                  </a:lnTo>
                  <a:close/>
                  <a:moveTo>
                    <a:pt x="321262" y="0"/>
                  </a:moveTo>
                  <a:lnTo>
                    <a:pt x="592897" y="0"/>
                  </a:lnTo>
                  <a:cubicBezTo>
                    <a:pt x="601501" y="0"/>
                    <a:pt x="608415" y="6904"/>
                    <a:pt x="608415" y="15496"/>
                  </a:cubicBezTo>
                  <a:lnTo>
                    <a:pt x="608415" y="320814"/>
                  </a:lnTo>
                  <a:cubicBezTo>
                    <a:pt x="608415" y="323116"/>
                    <a:pt x="607800" y="325571"/>
                    <a:pt x="606725" y="327718"/>
                  </a:cubicBezTo>
                  <a:lnTo>
                    <a:pt x="550032" y="441100"/>
                  </a:lnTo>
                  <a:lnTo>
                    <a:pt x="592897" y="441100"/>
                  </a:lnTo>
                  <a:cubicBezTo>
                    <a:pt x="601501" y="441100"/>
                    <a:pt x="608415" y="448005"/>
                    <a:pt x="608415" y="456443"/>
                  </a:cubicBezTo>
                  <a:lnTo>
                    <a:pt x="608415" y="592072"/>
                  </a:lnTo>
                  <a:cubicBezTo>
                    <a:pt x="608415" y="600664"/>
                    <a:pt x="601501" y="607568"/>
                    <a:pt x="592897" y="607568"/>
                  </a:cubicBezTo>
                  <a:lnTo>
                    <a:pt x="15518" y="607568"/>
                  </a:lnTo>
                  <a:cubicBezTo>
                    <a:pt x="6914" y="607568"/>
                    <a:pt x="0" y="600664"/>
                    <a:pt x="0" y="592225"/>
                  </a:cubicBezTo>
                  <a:lnTo>
                    <a:pt x="0" y="456443"/>
                  </a:lnTo>
                  <a:cubicBezTo>
                    <a:pt x="0" y="448005"/>
                    <a:pt x="6914" y="441100"/>
                    <a:pt x="15518" y="441100"/>
                  </a:cubicBezTo>
                  <a:lnTo>
                    <a:pt x="33954" y="441100"/>
                  </a:lnTo>
                  <a:lnTo>
                    <a:pt x="33954" y="286754"/>
                  </a:lnTo>
                  <a:cubicBezTo>
                    <a:pt x="33954" y="284759"/>
                    <a:pt x="34415" y="282918"/>
                    <a:pt x="35030" y="281077"/>
                  </a:cubicBezTo>
                  <a:lnTo>
                    <a:pt x="35184" y="280924"/>
                  </a:lnTo>
                  <a:cubicBezTo>
                    <a:pt x="35184" y="280770"/>
                    <a:pt x="35184" y="280770"/>
                    <a:pt x="35184" y="280770"/>
                  </a:cubicBezTo>
                  <a:lnTo>
                    <a:pt x="103093" y="111541"/>
                  </a:lnTo>
                  <a:cubicBezTo>
                    <a:pt x="105397" y="105557"/>
                    <a:pt x="111082" y="101722"/>
                    <a:pt x="117381" y="101722"/>
                  </a:cubicBezTo>
                  <a:lnTo>
                    <a:pt x="135818" y="101722"/>
                  </a:lnTo>
                  <a:lnTo>
                    <a:pt x="135818" y="49403"/>
                  </a:lnTo>
                  <a:cubicBezTo>
                    <a:pt x="135818" y="40811"/>
                    <a:pt x="142732" y="33907"/>
                    <a:pt x="151336" y="33907"/>
                  </a:cubicBezTo>
                  <a:lnTo>
                    <a:pt x="305744" y="33907"/>
                  </a:lnTo>
                  <a:lnTo>
                    <a:pt x="305744" y="15496"/>
                  </a:lnTo>
                  <a:cubicBezTo>
                    <a:pt x="305744" y="6904"/>
                    <a:pt x="312658" y="0"/>
                    <a:pt x="3212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1" name="矩形 30">
              <a:extLst>
                <a:ext uri="{FF2B5EF4-FFF2-40B4-BE49-F238E27FC236}">
                  <a16:creationId xmlns:a16="http://schemas.microsoft.com/office/drawing/2014/main" id="{37AEBBE2-D673-2A4C-BFA2-BF5205378987}"/>
                </a:ext>
              </a:extLst>
            </p:cNvPr>
            <p:cNvSpPr/>
            <p:nvPr/>
          </p:nvSpPr>
          <p:spPr>
            <a:xfrm>
              <a:off x="3400959" y="1065700"/>
              <a:ext cx="2224985" cy="334949"/>
            </a:xfrm>
            <a:prstGeom prst="rect">
              <a:avLst/>
            </a:prstGeom>
          </p:spPr>
          <p:txBody>
            <a:bodyPr wrap="none">
              <a:spAutoFit/>
            </a:bodyPr>
            <a:lstStyle/>
            <a:p>
              <a:pPr algn="ctr"/>
              <a:r>
                <a:rPr lang="en-US" altLang="zh-CN" sz="1200" dirty="0">
                  <a:latin typeface="Arial" panose="020B0604020202020204" pitchFamily="34" charset="0"/>
                  <a:ea typeface="Times New Roman" panose="02020603050405020304" pitchFamily="18" charset="0"/>
                </a:rPr>
                <a:t>Material properties</a:t>
              </a:r>
            </a:p>
          </p:txBody>
        </p:sp>
        <p:sp>
          <p:nvSpPr>
            <p:cNvPr id="32" name="矩形 31">
              <a:extLst>
                <a:ext uri="{FF2B5EF4-FFF2-40B4-BE49-F238E27FC236}">
                  <a16:creationId xmlns:a16="http://schemas.microsoft.com/office/drawing/2014/main" id="{59214341-58D5-7E42-AA38-E8E45A5B487C}"/>
                </a:ext>
              </a:extLst>
            </p:cNvPr>
            <p:cNvSpPr/>
            <p:nvPr/>
          </p:nvSpPr>
          <p:spPr>
            <a:xfrm>
              <a:off x="6573774" y="1065700"/>
              <a:ext cx="2224035" cy="324779"/>
            </a:xfrm>
            <a:prstGeom prst="rect">
              <a:avLst/>
            </a:prstGeom>
          </p:spPr>
          <p:txBody>
            <a:bodyPr wrap="none">
              <a:spAutoFit/>
            </a:bodyPr>
            <a:lstStyle/>
            <a:p>
              <a:pPr algn="ctr"/>
              <a:r>
                <a:rPr lang="en-US" altLang="zh-CN" sz="1200" dirty="0">
                  <a:latin typeface="Arial" panose="020B0604020202020204" pitchFamily="34" charset="0"/>
                  <a:ea typeface="Times New Roman" panose="02020603050405020304" pitchFamily="18" charset="0"/>
                </a:rPr>
                <a:t>Machine settings</a:t>
              </a:r>
            </a:p>
          </p:txBody>
        </p:sp>
        <p:sp>
          <p:nvSpPr>
            <p:cNvPr id="33" name="圆角矩形 32">
              <a:extLst>
                <a:ext uri="{FF2B5EF4-FFF2-40B4-BE49-F238E27FC236}">
                  <a16:creationId xmlns:a16="http://schemas.microsoft.com/office/drawing/2014/main" id="{CF2D3BE5-0264-064B-868C-7D864FFBBFFF}"/>
                </a:ext>
              </a:extLst>
            </p:cNvPr>
            <p:cNvSpPr/>
            <p:nvPr/>
          </p:nvSpPr>
          <p:spPr>
            <a:xfrm>
              <a:off x="2819050" y="966331"/>
              <a:ext cx="6353090" cy="56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cxnSp>
          <p:nvCxnSpPr>
            <p:cNvPr id="34" name="直线箭头连接符 33">
              <a:extLst>
                <a:ext uri="{FF2B5EF4-FFF2-40B4-BE49-F238E27FC236}">
                  <a16:creationId xmlns:a16="http://schemas.microsoft.com/office/drawing/2014/main" id="{0EA9DF8B-C0E2-0447-B73F-1C730E76E452}"/>
                </a:ext>
              </a:extLst>
            </p:cNvPr>
            <p:cNvCxnSpPr>
              <a:stCxn id="23" idx="2"/>
              <a:endCxn id="17" idx="0"/>
            </p:cNvCxnSpPr>
            <p:nvPr/>
          </p:nvCxnSpPr>
          <p:spPr>
            <a:xfrm>
              <a:off x="3362035" y="2780910"/>
              <a:ext cx="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C9B9906C-2D52-4648-B80A-4E3D1D3E338A}"/>
                </a:ext>
              </a:extLst>
            </p:cNvPr>
            <p:cNvCxnSpPr>
              <a:stCxn id="25" idx="2"/>
              <a:endCxn id="19" idx="0"/>
            </p:cNvCxnSpPr>
            <p:nvPr/>
          </p:nvCxnSpPr>
          <p:spPr>
            <a:xfrm>
              <a:off x="5815650" y="2780910"/>
              <a:ext cx="150" cy="309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A1AA1A57-E6C2-9D4C-895E-589F250580D6}"/>
                </a:ext>
              </a:extLst>
            </p:cNvPr>
            <p:cNvCxnSpPr>
              <a:stCxn id="27" idx="2"/>
              <a:endCxn id="21" idx="0"/>
            </p:cNvCxnSpPr>
            <p:nvPr/>
          </p:nvCxnSpPr>
          <p:spPr>
            <a:xfrm>
              <a:off x="8583447" y="2780910"/>
              <a:ext cx="0" cy="319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F95103AF-0E6C-B64D-99E2-B0EA570F287C}"/>
                </a:ext>
              </a:extLst>
            </p:cNvPr>
            <p:cNvSpPr/>
            <p:nvPr/>
          </p:nvSpPr>
          <p:spPr>
            <a:xfrm>
              <a:off x="6940452" y="2054741"/>
              <a:ext cx="517987" cy="334949"/>
            </a:xfrm>
            <a:prstGeom prst="rect">
              <a:avLst/>
            </a:prstGeom>
          </p:spPr>
          <p:txBody>
            <a:bodyPr wrap="none">
              <a:spAutoFit/>
            </a:bodyPr>
            <a:lstStyle/>
            <a:p>
              <a:pPr algn="ctr"/>
              <a:r>
                <a:rPr lang="en-US" altLang="zh-CN" sz="1200" b="1" dirty="0">
                  <a:latin typeface="Arial" panose="020B0604020202020204" pitchFamily="34" charset="0"/>
                  <a:ea typeface="Times New Roman" panose="02020603050405020304" pitchFamily="18" charset="0"/>
                </a:rPr>
                <a:t>…</a:t>
              </a:r>
            </a:p>
          </p:txBody>
        </p:sp>
        <p:sp>
          <p:nvSpPr>
            <p:cNvPr id="38" name="矩形 37">
              <a:extLst>
                <a:ext uri="{FF2B5EF4-FFF2-40B4-BE49-F238E27FC236}">
                  <a16:creationId xmlns:a16="http://schemas.microsoft.com/office/drawing/2014/main" id="{8933B6F2-59A2-024F-8601-FA57EDD38590}"/>
                </a:ext>
              </a:extLst>
            </p:cNvPr>
            <p:cNvSpPr/>
            <p:nvPr/>
          </p:nvSpPr>
          <p:spPr>
            <a:xfrm>
              <a:off x="6940452" y="3287750"/>
              <a:ext cx="517987" cy="334949"/>
            </a:xfrm>
            <a:prstGeom prst="rect">
              <a:avLst/>
            </a:prstGeom>
          </p:spPr>
          <p:txBody>
            <a:bodyPr wrap="none">
              <a:spAutoFit/>
            </a:bodyPr>
            <a:lstStyle/>
            <a:p>
              <a:pPr algn="ctr"/>
              <a:r>
                <a:rPr lang="en-US" altLang="zh-CN" sz="1200" b="1" dirty="0">
                  <a:latin typeface="Arial" panose="020B0604020202020204" pitchFamily="34" charset="0"/>
                  <a:ea typeface="Times New Roman" panose="02020603050405020304" pitchFamily="18" charset="0"/>
                </a:rPr>
                <a:t>…</a:t>
              </a:r>
            </a:p>
          </p:txBody>
        </p:sp>
        <p:sp>
          <p:nvSpPr>
            <p:cNvPr id="39" name="矩形 38">
              <a:extLst>
                <a:ext uri="{FF2B5EF4-FFF2-40B4-BE49-F238E27FC236}">
                  <a16:creationId xmlns:a16="http://schemas.microsoft.com/office/drawing/2014/main" id="{4BD5C56F-0086-BA4A-993F-69C28F9A53B1}"/>
                </a:ext>
              </a:extLst>
            </p:cNvPr>
            <p:cNvSpPr/>
            <p:nvPr/>
          </p:nvSpPr>
          <p:spPr>
            <a:xfrm>
              <a:off x="2885365" y="2492870"/>
              <a:ext cx="900589"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SABIC</a:t>
              </a:r>
            </a:p>
          </p:txBody>
        </p:sp>
        <p:sp>
          <p:nvSpPr>
            <p:cNvPr id="40" name="矩形 39">
              <a:extLst>
                <a:ext uri="{FF2B5EF4-FFF2-40B4-BE49-F238E27FC236}">
                  <a16:creationId xmlns:a16="http://schemas.microsoft.com/office/drawing/2014/main" id="{BB92953B-751E-E142-9C80-948E4C251919}"/>
                </a:ext>
              </a:extLst>
            </p:cNvPr>
            <p:cNvSpPr/>
            <p:nvPr/>
          </p:nvSpPr>
          <p:spPr>
            <a:xfrm>
              <a:off x="5304795" y="2466770"/>
              <a:ext cx="969261"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VALOX</a:t>
              </a:r>
            </a:p>
          </p:txBody>
        </p:sp>
        <p:sp>
          <p:nvSpPr>
            <p:cNvPr id="41" name="矩形 40">
              <a:extLst>
                <a:ext uri="{FF2B5EF4-FFF2-40B4-BE49-F238E27FC236}">
                  <a16:creationId xmlns:a16="http://schemas.microsoft.com/office/drawing/2014/main" id="{51A3B3D7-458B-BE4F-8238-595EC95DBFB6}"/>
                </a:ext>
              </a:extLst>
            </p:cNvPr>
            <p:cNvSpPr/>
            <p:nvPr/>
          </p:nvSpPr>
          <p:spPr>
            <a:xfrm>
              <a:off x="8066618" y="2466769"/>
              <a:ext cx="981524"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ULTEM</a:t>
              </a:r>
            </a:p>
          </p:txBody>
        </p:sp>
        <p:sp>
          <p:nvSpPr>
            <p:cNvPr id="42" name="矩形 41">
              <a:extLst>
                <a:ext uri="{FF2B5EF4-FFF2-40B4-BE49-F238E27FC236}">
                  <a16:creationId xmlns:a16="http://schemas.microsoft.com/office/drawing/2014/main" id="{82A95104-2571-2D4D-921B-295A01E73968}"/>
                </a:ext>
              </a:extLst>
            </p:cNvPr>
            <p:cNvSpPr/>
            <p:nvPr/>
          </p:nvSpPr>
          <p:spPr>
            <a:xfrm>
              <a:off x="2923486" y="3697302"/>
              <a:ext cx="844180"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APEC</a:t>
              </a:r>
            </a:p>
          </p:txBody>
        </p:sp>
        <p:sp>
          <p:nvSpPr>
            <p:cNvPr id="43" name="矩形 42">
              <a:extLst>
                <a:ext uri="{FF2B5EF4-FFF2-40B4-BE49-F238E27FC236}">
                  <a16:creationId xmlns:a16="http://schemas.microsoft.com/office/drawing/2014/main" id="{1156253D-1715-1E48-AA18-0B3A7DE43EDB}"/>
                </a:ext>
              </a:extLst>
            </p:cNvPr>
            <p:cNvSpPr/>
            <p:nvPr/>
          </p:nvSpPr>
          <p:spPr>
            <a:xfrm>
              <a:off x="5424193" y="3697302"/>
              <a:ext cx="844180"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APEC</a:t>
              </a:r>
            </a:p>
          </p:txBody>
        </p:sp>
        <p:sp>
          <p:nvSpPr>
            <p:cNvPr id="44" name="矩形 43">
              <a:extLst>
                <a:ext uri="{FF2B5EF4-FFF2-40B4-BE49-F238E27FC236}">
                  <a16:creationId xmlns:a16="http://schemas.microsoft.com/office/drawing/2014/main" id="{6303C32F-9038-0240-9A91-91A212BC48CE}"/>
                </a:ext>
              </a:extLst>
            </p:cNvPr>
            <p:cNvSpPr/>
            <p:nvPr/>
          </p:nvSpPr>
          <p:spPr>
            <a:xfrm>
              <a:off x="8181274" y="3717040"/>
              <a:ext cx="844180" cy="307037"/>
            </a:xfrm>
            <a:prstGeom prst="rect">
              <a:avLst/>
            </a:prstGeom>
          </p:spPr>
          <p:txBody>
            <a:bodyPr wrap="none">
              <a:spAutoFit/>
            </a:bodyPr>
            <a:lstStyle/>
            <a:p>
              <a:pPr algn="ctr"/>
              <a:r>
                <a:rPr lang="en-US" altLang="zh-CN" sz="1050" dirty="0">
                  <a:latin typeface="Arial" panose="020B0604020202020204" pitchFamily="34" charset="0"/>
                  <a:ea typeface="Times New Roman" panose="02020603050405020304" pitchFamily="18" charset="0"/>
                </a:rPr>
                <a:t>APEC</a:t>
              </a:r>
            </a:p>
          </p:txBody>
        </p:sp>
        <p:sp>
          <p:nvSpPr>
            <p:cNvPr id="45" name="圆角矩形 44">
              <a:extLst>
                <a:ext uri="{FF2B5EF4-FFF2-40B4-BE49-F238E27FC236}">
                  <a16:creationId xmlns:a16="http://schemas.microsoft.com/office/drawing/2014/main" id="{C2052CB1-ED60-524F-9FC4-199C18D22E51}"/>
                </a:ext>
              </a:extLst>
            </p:cNvPr>
            <p:cNvSpPr/>
            <p:nvPr/>
          </p:nvSpPr>
          <p:spPr>
            <a:xfrm>
              <a:off x="22818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Fine tuned DNN</a:t>
              </a:r>
              <a:endParaRPr kumimoji="1" lang="zh-CN" altLang="en-US" sz="1200" dirty="0">
                <a:solidFill>
                  <a:schemeClr val="tx1"/>
                </a:solidFill>
              </a:endParaRPr>
            </a:p>
          </p:txBody>
        </p:sp>
        <p:sp>
          <p:nvSpPr>
            <p:cNvPr id="46" name="圆角矩形 45">
              <a:extLst>
                <a:ext uri="{FF2B5EF4-FFF2-40B4-BE49-F238E27FC236}">
                  <a16:creationId xmlns:a16="http://schemas.microsoft.com/office/drawing/2014/main" id="{E9277BBD-9026-7542-B533-B10590A015E0}"/>
                </a:ext>
              </a:extLst>
            </p:cNvPr>
            <p:cNvSpPr/>
            <p:nvPr/>
          </p:nvSpPr>
          <p:spPr>
            <a:xfrm>
              <a:off x="4732685" y="4293120"/>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Fine tuned DNN</a:t>
              </a:r>
              <a:endParaRPr kumimoji="1" lang="zh-CN" altLang="en-US" sz="1200" dirty="0">
                <a:solidFill>
                  <a:schemeClr val="tx1"/>
                </a:solidFill>
              </a:endParaRPr>
            </a:p>
          </p:txBody>
        </p:sp>
        <p:sp>
          <p:nvSpPr>
            <p:cNvPr id="47" name="圆角矩形 46">
              <a:extLst>
                <a:ext uri="{FF2B5EF4-FFF2-40B4-BE49-F238E27FC236}">
                  <a16:creationId xmlns:a16="http://schemas.microsoft.com/office/drawing/2014/main" id="{6E8EE4C8-488B-BA49-A4A2-36ED07AA2D32}"/>
                </a:ext>
              </a:extLst>
            </p:cNvPr>
            <p:cNvSpPr/>
            <p:nvPr/>
          </p:nvSpPr>
          <p:spPr>
            <a:xfrm>
              <a:off x="7503297" y="4320643"/>
              <a:ext cx="2160300" cy="4169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Fine tuned DNN</a:t>
              </a:r>
              <a:endParaRPr kumimoji="1" lang="zh-CN" altLang="en-US" sz="1200" dirty="0">
                <a:solidFill>
                  <a:schemeClr val="tx1"/>
                </a:solidFill>
              </a:endParaRPr>
            </a:p>
          </p:txBody>
        </p:sp>
        <p:cxnSp>
          <p:nvCxnSpPr>
            <p:cNvPr id="48" name="直线箭头连接符 47">
              <a:extLst>
                <a:ext uri="{FF2B5EF4-FFF2-40B4-BE49-F238E27FC236}">
                  <a16:creationId xmlns:a16="http://schemas.microsoft.com/office/drawing/2014/main" id="{6DFBCAEE-45C7-F246-88A1-7F59B041968D}"/>
                </a:ext>
              </a:extLst>
            </p:cNvPr>
            <p:cNvCxnSpPr>
              <a:cxnSpLocks/>
              <a:stCxn id="17" idx="2"/>
              <a:endCxn id="45" idx="0"/>
            </p:cNvCxnSpPr>
            <p:nvPr/>
          </p:nvCxnSpPr>
          <p:spPr>
            <a:xfrm>
              <a:off x="3362035" y="4005080"/>
              <a:ext cx="0"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4114D143-8B76-A14E-8199-72BB5CA011EF}"/>
                </a:ext>
              </a:extLst>
            </p:cNvPr>
            <p:cNvCxnSpPr>
              <a:cxnSpLocks/>
              <a:stCxn id="19" idx="2"/>
              <a:endCxn id="46" idx="0"/>
            </p:cNvCxnSpPr>
            <p:nvPr/>
          </p:nvCxnSpPr>
          <p:spPr>
            <a:xfrm flipH="1">
              <a:off x="5812835" y="4005080"/>
              <a:ext cx="2965" cy="288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EBC7A166-944F-4349-8D89-0C23E9AE3071}"/>
                </a:ext>
              </a:extLst>
            </p:cNvPr>
            <p:cNvCxnSpPr>
              <a:cxnSpLocks/>
              <a:stCxn id="21" idx="2"/>
              <a:endCxn id="47" idx="0"/>
            </p:cNvCxnSpPr>
            <p:nvPr/>
          </p:nvCxnSpPr>
          <p:spPr>
            <a:xfrm>
              <a:off x="8583447" y="4014795"/>
              <a:ext cx="0" cy="3058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矩形 50">
              <a:extLst>
                <a:ext uri="{FF2B5EF4-FFF2-40B4-BE49-F238E27FC236}">
                  <a16:creationId xmlns:a16="http://schemas.microsoft.com/office/drawing/2014/main" id="{3D6D0277-057A-5049-8A2B-69CF9C2B1711}"/>
                </a:ext>
              </a:extLst>
            </p:cNvPr>
            <p:cNvSpPr/>
            <p:nvPr/>
          </p:nvSpPr>
          <p:spPr>
            <a:xfrm>
              <a:off x="6940452" y="4296268"/>
              <a:ext cx="517987" cy="334949"/>
            </a:xfrm>
            <a:prstGeom prst="rect">
              <a:avLst/>
            </a:prstGeom>
          </p:spPr>
          <p:txBody>
            <a:bodyPr wrap="none">
              <a:spAutoFit/>
            </a:bodyPr>
            <a:lstStyle/>
            <a:p>
              <a:pPr algn="ctr"/>
              <a:r>
                <a:rPr lang="en-US" altLang="zh-CN" sz="1200" b="1" dirty="0">
                  <a:latin typeface="Arial" panose="020B0604020202020204" pitchFamily="34" charset="0"/>
                  <a:ea typeface="Times New Roman" panose="02020603050405020304" pitchFamily="18" charset="0"/>
                </a:rPr>
                <a:t>…</a:t>
              </a:r>
            </a:p>
          </p:txBody>
        </p:sp>
        <p:cxnSp>
          <p:nvCxnSpPr>
            <p:cNvPr id="52" name="直线箭头连接符 51">
              <a:extLst>
                <a:ext uri="{FF2B5EF4-FFF2-40B4-BE49-F238E27FC236}">
                  <a16:creationId xmlns:a16="http://schemas.microsoft.com/office/drawing/2014/main" id="{894293BD-8BCD-5D4C-98ED-6958FD5A1584}"/>
                </a:ext>
              </a:extLst>
            </p:cNvPr>
            <p:cNvCxnSpPr>
              <a:cxnSpLocks/>
              <a:endCxn id="23" idx="0"/>
            </p:cNvCxnSpPr>
            <p:nvPr/>
          </p:nvCxnSpPr>
          <p:spPr>
            <a:xfrm>
              <a:off x="3362035"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线箭头连接符 52">
              <a:extLst>
                <a:ext uri="{FF2B5EF4-FFF2-40B4-BE49-F238E27FC236}">
                  <a16:creationId xmlns:a16="http://schemas.microsoft.com/office/drawing/2014/main" id="{F9165EE4-AFEB-1147-9026-64A0B737DC37}"/>
                </a:ext>
              </a:extLst>
            </p:cNvPr>
            <p:cNvCxnSpPr>
              <a:cxnSpLocks/>
            </p:cNvCxnSpPr>
            <p:nvPr/>
          </p:nvCxnSpPr>
          <p:spPr>
            <a:xfrm>
              <a:off x="5798660"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7AD6B181-8A1A-9A40-BA74-73A33A9DF58D}"/>
                </a:ext>
              </a:extLst>
            </p:cNvPr>
            <p:cNvCxnSpPr>
              <a:cxnSpLocks/>
            </p:cNvCxnSpPr>
            <p:nvPr/>
          </p:nvCxnSpPr>
          <p:spPr>
            <a:xfrm>
              <a:off x="8578207" y="1551723"/>
              <a:ext cx="0" cy="3147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3EDA1957-BA40-C642-9D3D-8C8A587A8B39}"/>
                </a:ext>
              </a:extLst>
            </p:cNvPr>
            <p:cNvCxnSpPr>
              <a:cxnSpLocks/>
              <a:stCxn id="45" idx="2"/>
            </p:cNvCxnSpPr>
            <p:nvPr/>
          </p:nvCxnSpPr>
          <p:spPr>
            <a:xfrm>
              <a:off x="3362035" y="4710087"/>
              <a:ext cx="0" cy="502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圆角矩形 55">
              <a:extLst>
                <a:ext uri="{FF2B5EF4-FFF2-40B4-BE49-F238E27FC236}">
                  <a16:creationId xmlns:a16="http://schemas.microsoft.com/office/drawing/2014/main" id="{EC5CA244-4E36-B448-86F5-AF6F667FD395}"/>
                </a:ext>
              </a:extLst>
            </p:cNvPr>
            <p:cNvSpPr/>
            <p:nvPr/>
          </p:nvSpPr>
          <p:spPr>
            <a:xfrm>
              <a:off x="4730059" y="501322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Mean prediction</a:t>
              </a:r>
              <a:endParaRPr kumimoji="1" lang="zh-CN" altLang="en-US" sz="1200" dirty="0">
                <a:solidFill>
                  <a:schemeClr val="tx1"/>
                </a:solidFill>
              </a:endParaRPr>
            </a:p>
          </p:txBody>
        </p:sp>
        <p:sp>
          <p:nvSpPr>
            <p:cNvPr id="57" name="圆角矩形 56">
              <a:extLst>
                <a:ext uri="{FF2B5EF4-FFF2-40B4-BE49-F238E27FC236}">
                  <a16:creationId xmlns:a16="http://schemas.microsoft.com/office/drawing/2014/main" id="{34334F0B-8AE3-F84F-A8CE-E36C78AFA8B0}"/>
                </a:ext>
              </a:extLst>
            </p:cNvPr>
            <p:cNvSpPr/>
            <p:nvPr/>
          </p:nvSpPr>
          <p:spPr>
            <a:xfrm>
              <a:off x="4730059" y="5661310"/>
              <a:ext cx="2160300" cy="38240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Quality value</a:t>
              </a:r>
              <a:endParaRPr kumimoji="1" lang="zh-CN" altLang="en-US" sz="1200" dirty="0">
                <a:solidFill>
                  <a:schemeClr val="tx1"/>
                </a:solidFill>
              </a:endParaRPr>
            </a:p>
          </p:txBody>
        </p:sp>
        <p:cxnSp>
          <p:nvCxnSpPr>
            <p:cNvPr id="58" name="直线箭头连接符 57">
              <a:extLst>
                <a:ext uri="{FF2B5EF4-FFF2-40B4-BE49-F238E27FC236}">
                  <a16:creationId xmlns:a16="http://schemas.microsoft.com/office/drawing/2014/main" id="{8B4BC0AF-FADE-EE4B-A661-873CC9F3A6D1}"/>
                </a:ext>
              </a:extLst>
            </p:cNvPr>
            <p:cNvCxnSpPr>
              <a:cxnSpLocks/>
              <a:stCxn id="46" idx="2"/>
              <a:endCxn id="56" idx="0"/>
            </p:cNvCxnSpPr>
            <p:nvPr/>
          </p:nvCxnSpPr>
          <p:spPr>
            <a:xfrm flipH="1">
              <a:off x="5810209" y="4710087"/>
              <a:ext cx="2626" cy="303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3E2D1264-1DC8-954C-B39C-83C180C8671C}"/>
                </a:ext>
              </a:extLst>
            </p:cNvPr>
            <p:cNvCxnSpPr>
              <a:cxnSpLocks/>
              <a:stCxn id="47" idx="2"/>
            </p:cNvCxnSpPr>
            <p:nvPr/>
          </p:nvCxnSpPr>
          <p:spPr>
            <a:xfrm>
              <a:off x="8583447" y="4737610"/>
              <a:ext cx="1152" cy="444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B1E5A165-8E5E-A342-B01D-6F72CB96EE52}"/>
                </a:ext>
              </a:extLst>
            </p:cNvPr>
            <p:cNvCxnSpPr>
              <a:cxnSpLocks/>
              <a:endCxn id="56" idx="1"/>
            </p:cNvCxnSpPr>
            <p:nvPr/>
          </p:nvCxnSpPr>
          <p:spPr>
            <a:xfrm>
              <a:off x="3363348" y="5204421"/>
              <a:ext cx="13667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A5DCA339-FB5B-4F4D-97B2-E006DE5ED6CE}"/>
                </a:ext>
              </a:extLst>
            </p:cNvPr>
            <p:cNvCxnSpPr>
              <a:cxnSpLocks/>
              <a:endCxn id="56" idx="3"/>
            </p:cNvCxnSpPr>
            <p:nvPr/>
          </p:nvCxnSpPr>
          <p:spPr>
            <a:xfrm flipH="1">
              <a:off x="6890359" y="5197060"/>
              <a:ext cx="1687848" cy="7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2B99DA11-3D2F-BE4F-9672-892F55D4B672}"/>
                </a:ext>
              </a:extLst>
            </p:cNvPr>
            <p:cNvCxnSpPr>
              <a:cxnSpLocks/>
              <a:stCxn id="56" idx="2"/>
              <a:endCxn id="57" idx="0"/>
            </p:cNvCxnSpPr>
            <p:nvPr/>
          </p:nvCxnSpPr>
          <p:spPr>
            <a:xfrm>
              <a:off x="5810209" y="5395622"/>
              <a:ext cx="0" cy="265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13" name="矩形 212">
            <a:extLst>
              <a:ext uri="{FF2B5EF4-FFF2-40B4-BE49-F238E27FC236}">
                <a16:creationId xmlns:a16="http://schemas.microsoft.com/office/drawing/2014/main" id="{C220E95A-A030-BE45-B891-B113468BD26C}"/>
              </a:ext>
            </a:extLst>
          </p:cNvPr>
          <p:cNvSpPr/>
          <p:nvPr/>
        </p:nvSpPr>
        <p:spPr>
          <a:xfrm>
            <a:off x="1382242" y="5712567"/>
            <a:ext cx="2920415" cy="456472"/>
          </a:xfrm>
          <a:prstGeom prst="rect">
            <a:avLst/>
          </a:prstGeom>
        </p:spPr>
        <p:txBody>
          <a:bodyPr wrap="none">
            <a:spAutoFit/>
          </a:bodyPr>
          <a:lstStyle/>
          <a:p>
            <a:pPr>
              <a:lnSpc>
                <a:spcPct val="150000"/>
              </a:lnSpc>
            </a:pPr>
            <a:r>
              <a:rPr lang="en-US" altLang="zh-CN" dirty="0"/>
              <a:t>Proposed DNN-ETL model</a:t>
            </a:r>
          </a:p>
        </p:txBody>
      </p:sp>
      <p:pic>
        <p:nvPicPr>
          <p:cNvPr id="215" name="图片 214" descr="图片包含 图表&#10;&#10;描述已自动生成">
            <a:extLst>
              <a:ext uri="{FF2B5EF4-FFF2-40B4-BE49-F238E27FC236}">
                <a16:creationId xmlns:a16="http://schemas.microsoft.com/office/drawing/2014/main" id="{89B3813A-DEF2-EC4D-BD1A-829C7B6564AD}"/>
              </a:ext>
            </a:extLst>
          </p:cNvPr>
          <p:cNvPicPr>
            <a:picLocks noChangeAspect="1"/>
          </p:cNvPicPr>
          <p:nvPr/>
        </p:nvPicPr>
        <p:blipFill rotWithShape="1">
          <a:blip r:embed="rId2">
            <a:extLst>
              <a:ext uri="{28A0092B-C50C-407E-A947-70E740481C1C}">
                <a14:useLocalDpi xmlns:a14="http://schemas.microsoft.com/office/drawing/2010/main" val="0"/>
              </a:ext>
            </a:extLst>
          </a:blip>
          <a:srcRect l="15093" t="23947" r="19409" b="10309"/>
          <a:stretch/>
        </p:blipFill>
        <p:spPr>
          <a:xfrm>
            <a:off x="5817120" y="1561672"/>
            <a:ext cx="3753674" cy="3767753"/>
          </a:xfrm>
          <a:prstGeom prst="rect">
            <a:avLst/>
          </a:prstGeom>
        </p:spPr>
      </p:pic>
      <p:sp>
        <p:nvSpPr>
          <p:cNvPr id="216" name="矩形 215">
            <a:extLst>
              <a:ext uri="{FF2B5EF4-FFF2-40B4-BE49-F238E27FC236}">
                <a16:creationId xmlns:a16="http://schemas.microsoft.com/office/drawing/2014/main" id="{57352310-BBB3-FC43-9E69-92C683C81BB9}"/>
              </a:ext>
            </a:extLst>
          </p:cNvPr>
          <p:cNvSpPr/>
          <p:nvPr/>
        </p:nvSpPr>
        <p:spPr>
          <a:xfrm>
            <a:off x="5795765" y="5712567"/>
            <a:ext cx="3724096" cy="456472"/>
          </a:xfrm>
          <a:prstGeom prst="rect">
            <a:avLst/>
          </a:prstGeom>
        </p:spPr>
        <p:txBody>
          <a:bodyPr wrap="none">
            <a:spAutoFit/>
          </a:bodyPr>
          <a:lstStyle/>
          <a:p>
            <a:pPr>
              <a:lnSpc>
                <a:spcPct val="150000"/>
              </a:lnSpc>
            </a:pPr>
            <a:r>
              <a:rPr lang="en-US" altLang="zh-CN" dirty="0"/>
              <a:t>Prediction result of 10000 samples</a:t>
            </a:r>
          </a:p>
        </p:txBody>
      </p:sp>
      <p:sp>
        <p:nvSpPr>
          <p:cNvPr id="218" name="右箭头 217">
            <a:extLst>
              <a:ext uri="{FF2B5EF4-FFF2-40B4-BE49-F238E27FC236}">
                <a16:creationId xmlns:a16="http://schemas.microsoft.com/office/drawing/2014/main" id="{5737213C-8504-2849-A637-620B4B1751AC}"/>
              </a:ext>
            </a:extLst>
          </p:cNvPr>
          <p:cNvSpPr/>
          <p:nvPr/>
        </p:nvSpPr>
        <p:spPr>
          <a:xfrm>
            <a:off x="5198438" y="3080524"/>
            <a:ext cx="546672" cy="25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4" name="Textfeld 11">
            <a:extLst>
              <a:ext uri="{FF2B5EF4-FFF2-40B4-BE49-F238E27FC236}">
                <a16:creationId xmlns:a16="http://schemas.microsoft.com/office/drawing/2014/main" id="{CDD3C0D5-1404-8445-A60E-CE17170D83C8}"/>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220" name="圆角矩形 219">
            <a:extLst>
              <a:ext uri="{FF2B5EF4-FFF2-40B4-BE49-F238E27FC236}">
                <a16:creationId xmlns:a16="http://schemas.microsoft.com/office/drawing/2014/main" id="{97FFEF4F-EAC7-4348-96F6-46E0311C70EE}"/>
              </a:ext>
            </a:extLst>
          </p:cNvPr>
          <p:cNvSpPr/>
          <p:nvPr/>
        </p:nvSpPr>
        <p:spPr>
          <a:xfrm>
            <a:off x="5981056" y="1061590"/>
            <a:ext cx="3596274" cy="405396"/>
          </a:xfrm>
          <a:prstGeom prst="roundRect">
            <a:avLst/>
          </a:prstGeom>
          <a:solidFill>
            <a:schemeClr val="bg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文本框 220">
            <a:extLst>
              <a:ext uri="{FF2B5EF4-FFF2-40B4-BE49-F238E27FC236}">
                <a16:creationId xmlns:a16="http://schemas.microsoft.com/office/drawing/2014/main" id="{1223A000-2996-5348-A70B-536072D3A8D6}"/>
              </a:ext>
            </a:extLst>
          </p:cNvPr>
          <p:cNvSpPr txBox="1"/>
          <p:nvPr/>
        </p:nvSpPr>
        <p:spPr bwMode="auto">
          <a:xfrm>
            <a:off x="5981056" y="1061590"/>
            <a:ext cx="3724604" cy="154012"/>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Blue points are output samples </a:t>
            </a:r>
          </a:p>
        </p:txBody>
      </p:sp>
      <p:cxnSp>
        <p:nvCxnSpPr>
          <p:cNvPr id="222" name="直线连接符 221">
            <a:extLst>
              <a:ext uri="{FF2B5EF4-FFF2-40B4-BE49-F238E27FC236}">
                <a16:creationId xmlns:a16="http://schemas.microsoft.com/office/drawing/2014/main" id="{6D942E21-7FB8-734E-AA76-8349247C1126}"/>
              </a:ext>
            </a:extLst>
          </p:cNvPr>
          <p:cNvCxnSpPr>
            <a:cxnSpLocks/>
            <a:stCxn id="220" idx="2"/>
          </p:cNvCxnSpPr>
          <p:nvPr/>
        </p:nvCxnSpPr>
        <p:spPr>
          <a:xfrm>
            <a:off x="7779193" y="1466986"/>
            <a:ext cx="122327" cy="405396"/>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195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70EC0-652F-8D4B-BA11-2CBD1796E36B}"/>
              </a:ext>
            </a:extLst>
          </p:cNvPr>
          <p:cNvSpPr>
            <a:spLocks noGrp="1"/>
          </p:cNvSpPr>
          <p:nvPr>
            <p:ph type="title"/>
          </p:nvPr>
        </p:nvSpPr>
        <p:spPr/>
        <p:txBody>
          <a:bodyPr/>
          <a:lstStyle/>
          <a:p>
            <a:r>
              <a:rPr kumimoji="1" lang="en-GB" altLang="zh-CN" dirty="0"/>
              <a:t>Output of process condition recommender system</a:t>
            </a:r>
            <a:endParaRPr kumimoji="1" lang="zh-CN" altLang="en-US" dirty="0"/>
          </a:p>
        </p:txBody>
      </p:sp>
      <p:pic>
        <p:nvPicPr>
          <p:cNvPr id="11" name="图片 10" descr="图片包含 图表&#10;&#10;描述已自动生成">
            <a:extLst>
              <a:ext uri="{FF2B5EF4-FFF2-40B4-BE49-F238E27FC236}">
                <a16:creationId xmlns:a16="http://schemas.microsoft.com/office/drawing/2014/main" id="{37714025-0EF2-A049-9186-5AF9B4C53868}"/>
              </a:ext>
            </a:extLst>
          </p:cNvPr>
          <p:cNvPicPr>
            <a:picLocks noChangeAspect="1"/>
          </p:cNvPicPr>
          <p:nvPr/>
        </p:nvPicPr>
        <p:blipFill rotWithShape="1">
          <a:blip r:embed="rId3">
            <a:extLst>
              <a:ext uri="{28A0092B-C50C-407E-A947-70E740481C1C}">
                <a14:useLocalDpi xmlns:a14="http://schemas.microsoft.com/office/drawing/2010/main" val="0"/>
              </a:ext>
            </a:extLst>
          </a:blip>
          <a:srcRect l="11341" t="23430" r="20619" b="9946"/>
          <a:stretch/>
        </p:blipFill>
        <p:spPr>
          <a:xfrm>
            <a:off x="67270" y="1237695"/>
            <a:ext cx="4885445" cy="4783665"/>
          </a:xfrm>
          <a:prstGeom prst="rect">
            <a:avLst/>
          </a:prstGeom>
        </p:spPr>
      </p:pic>
      <p:sp>
        <p:nvSpPr>
          <p:cNvPr id="21" name="矩形 20">
            <a:extLst>
              <a:ext uri="{FF2B5EF4-FFF2-40B4-BE49-F238E27FC236}">
                <a16:creationId xmlns:a16="http://schemas.microsoft.com/office/drawing/2014/main" id="{284313AB-D196-DD43-A57C-14E5BB4080EB}"/>
              </a:ext>
            </a:extLst>
          </p:cNvPr>
          <p:cNvSpPr/>
          <p:nvPr/>
        </p:nvSpPr>
        <p:spPr>
          <a:xfrm>
            <a:off x="5715391" y="1524191"/>
            <a:ext cx="3865161" cy="369332"/>
          </a:xfrm>
          <a:prstGeom prst="rect">
            <a:avLst/>
          </a:prstGeom>
        </p:spPr>
        <p:txBody>
          <a:bodyPr wrap="none">
            <a:spAutoFit/>
          </a:bodyPr>
          <a:lstStyle/>
          <a:p>
            <a:r>
              <a:rPr lang="en-US" altLang="zh-CN" dirty="0"/>
              <a:t>Current machine setting parameters</a:t>
            </a:r>
            <a:endParaRPr lang="zh-CN" altLang="en-US" dirty="0"/>
          </a:p>
        </p:txBody>
      </p:sp>
      <p:graphicFrame>
        <p:nvGraphicFramePr>
          <p:cNvPr id="24" name="表格 20">
            <a:extLst>
              <a:ext uri="{FF2B5EF4-FFF2-40B4-BE49-F238E27FC236}">
                <a16:creationId xmlns:a16="http://schemas.microsoft.com/office/drawing/2014/main" id="{694B60E5-5695-8B4C-B6E5-C8CA6FC36258}"/>
              </a:ext>
            </a:extLst>
          </p:cNvPr>
          <p:cNvGraphicFramePr>
            <a:graphicFrameLocks noGrp="1"/>
          </p:cNvGraphicFramePr>
          <p:nvPr/>
        </p:nvGraphicFramePr>
        <p:xfrm>
          <a:off x="5385061" y="1944615"/>
          <a:ext cx="4248587" cy="836295"/>
        </p:xfrm>
        <a:graphic>
          <a:graphicData uri="http://schemas.openxmlformats.org/drawingml/2006/table">
            <a:tbl>
              <a:tblPr firstRow="1" bandRow="1">
                <a:tableStyleId>{5C22544A-7EE6-4342-B048-85BDC9FD1C3A}</a:tableStyleId>
              </a:tblPr>
              <a:tblGrid>
                <a:gridCol w="415661">
                  <a:extLst>
                    <a:ext uri="{9D8B030D-6E8A-4147-A177-3AD203B41FA5}">
                      <a16:colId xmlns:a16="http://schemas.microsoft.com/office/drawing/2014/main" val="1127912417"/>
                    </a:ext>
                  </a:extLst>
                </a:gridCol>
                <a:gridCol w="638821">
                  <a:extLst>
                    <a:ext uri="{9D8B030D-6E8A-4147-A177-3AD203B41FA5}">
                      <a16:colId xmlns:a16="http://schemas.microsoft.com/office/drawing/2014/main" val="2086439022"/>
                    </a:ext>
                  </a:extLst>
                </a:gridCol>
                <a:gridCol w="638821">
                  <a:extLst>
                    <a:ext uri="{9D8B030D-6E8A-4147-A177-3AD203B41FA5}">
                      <a16:colId xmlns:a16="http://schemas.microsoft.com/office/drawing/2014/main" val="4134156562"/>
                    </a:ext>
                  </a:extLst>
                </a:gridCol>
                <a:gridCol w="638821">
                  <a:extLst>
                    <a:ext uri="{9D8B030D-6E8A-4147-A177-3AD203B41FA5}">
                      <a16:colId xmlns:a16="http://schemas.microsoft.com/office/drawing/2014/main" val="1334007482"/>
                    </a:ext>
                  </a:extLst>
                </a:gridCol>
                <a:gridCol w="638821">
                  <a:extLst>
                    <a:ext uri="{9D8B030D-6E8A-4147-A177-3AD203B41FA5}">
                      <a16:colId xmlns:a16="http://schemas.microsoft.com/office/drawing/2014/main" val="1791758175"/>
                    </a:ext>
                  </a:extLst>
                </a:gridCol>
                <a:gridCol w="638821">
                  <a:extLst>
                    <a:ext uri="{9D8B030D-6E8A-4147-A177-3AD203B41FA5}">
                      <a16:colId xmlns:a16="http://schemas.microsoft.com/office/drawing/2014/main" val="4177638672"/>
                    </a:ext>
                  </a:extLst>
                </a:gridCol>
                <a:gridCol w="638821">
                  <a:extLst>
                    <a:ext uri="{9D8B030D-6E8A-4147-A177-3AD203B41FA5}">
                      <a16:colId xmlns:a16="http://schemas.microsoft.com/office/drawing/2014/main" val="3509355537"/>
                    </a:ext>
                  </a:extLst>
                </a:gridCol>
              </a:tblGrid>
              <a:tr h="326566">
                <a:tc>
                  <a:txBody>
                    <a:bodyPr/>
                    <a:lstStyle/>
                    <a:p>
                      <a:pPr algn="ctr" fontAlgn="t"/>
                      <a:r>
                        <a:rPr lang="en-GB" sz="1600" b="0" i="0" u="none" strike="noStrike" noProof="0" dirty="0">
                          <a:solidFill>
                            <a:schemeClr val="bg1"/>
                          </a:solidFill>
                          <a:effectLst/>
                          <a:latin typeface="+mj-lt"/>
                          <a:ea typeface="宋体" panose="02010600030101010101" pitchFamily="2" charset="-122"/>
                        </a:rPr>
                        <a:t>No.</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Melt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Cavity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Press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Cool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Flow rate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Hold press</a:t>
                      </a:r>
                    </a:p>
                  </a:txBody>
                  <a:tcPr marL="9525" marR="9525" marT="9525" marB="0" anchor="ctr"/>
                </a:tc>
                <a:extLst>
                  <a:ext uri="{0D108BD9-81ED-4DB2-BD59-A6C34878D82A}">
                    <a16:rowId xmlns:a16="http://schemas.microsoft.com/office/drawing/2014/main" val="12060361"/>
                  </a:ext>
                </a:extLst>
              </a:tr>
              <a:tr h="240232">
                <a:tc>
                  <a:txBody>
                    <a:bodyPr/>
                    <a:lstStyle/>
                    <a:p>
                      <a:pPr algn="ctr"/>
                      <a:r>
                        <a:rPr lang="en-US" altLang="zh-CN" sz="1600" dirty="0"/>
                        <a:t>1</a:t>
                      </a:r>
                      <a:endParaRPr lang="zh-CN" altLang="en-US" sz="1600" dirty="0"/>
                    </a:p>
                  </a:txBody>
                  <a:tcPr anchor="ctr"/>
                </a:tc>
                <a:tc>
                  <a:txBody>
                    <a:bodyPr/>
                    <a:lstStyle/>
                    <a:p>
                      <a:pPr marL="0" algn="ctr" defTabSz="914400" rtl="0" eaLnBrk="1" fontAlgn="t" latinLnBrk="0" hangingPunct="1"/>
                      <a:r>
                        <a:rPr lang="en-US" altLang="zh-CN" sz="1600" kern="1200" dirty="0">
                          <a:solidFill>
                            <a:schemeClr val="dk1"/>
                          </a:solidFill>
                          <a:latin typeface="+mn-lt"/>
                          <a:ea typeface="+mn-ea"/>
                          <a:cs typeface="+mn-cs"/>
                        </a:rPr>
                        <a:t>245</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48</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1</a:t>
                      </a:r>
                    </a:p>
                  </a:txBody>
                  <a:tcPr marL="47625" marR="47625" marT="47625" marB="47625"/>
                </a:tc>
                <a:tc>
                  <a:txBody>
                    <a:bodyPr/>
                    <a:lstStyle/>
                    <a:p>
                      <a:pPr marL="0" algn="ctr" defTabSz="914400" rtl="0" eaLnBrk="1" fontAlgn="t" latinLnBrk="0" hangingPunct="1"/>
                      <a:r>
                        <a:rPr lang="en-US" altLang="zh-CN" sz="1600" kern="1200">
                          <a:solidFill>
                            <a:schemeClr val="dk1"/>
                          </a:solidFill>
                          <a:latin typeface="+mn-lt"/>
                          <a:ea typeface="+mn-ea"/>
                          <a:cs typeface="+mn-cs"/>
                        </a:rPr>
                        <a:t>1.5</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43</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490</a:t>
                      </a:r>
                    </a:p>
                  </a:txBody>
                  <a:tcPr marL="47625" marR="47625" marT="47625" marB="47625"/>
                </a:tc>
                <a:extLst>
                  <a:ext uri="{0D108BD9-81ED-4DB2-BD59-A6C34878D82A}">
                    <a16:rowId xmlns:a16="http://schemas.microsoft.com/office/drawing/2014/main" val="3054943983"/>
                  </a:ext>
                </a:extLst>
              </a:tr>
            </a:tbl>
          </a:graphicData>
        </a:graphic>
      </p:graphicFrame>
      <p:sp>
        <p:nvSpPr>
          <p:cNvPr id="28" name="矩形 27">
            <a:extLst>
              <a:ext uri="{FF2B5EF4-FFF2-40B4-BE49-F238E27FC236}">
                <a16:creationId xmlns:a16="http://schemas.microsoft.com/office/drawing/2014/main" id="{B481D843-1C0B-4E4E-901C-A1F949672758}"/>
              </a:ext>
            </a:extLst>
          </p:cNvPr>
          <p:cNvSpPr/>
          <p:nvPr/>
        </p:nvSpPr>
        <p:spPr>
          <a:xfrm>
            <a:off x="3083701" y="914529"/>
            <a:ext cx="2069797" cy="646331"/>
          </a:xfrm>
          <a:prstGeom prst="rect">
            <a:avLst/>
          </a:prstGeom>
        </p:spPr>
        <p:txBody>
          <a:bodyPr wrap="none">
            <a:spAutoFit/>
          </a:bodyPr>
          <a:lstStyle/>
          <a:p>
            <a:r>
              <a:rPr lang="en-US" altLang="zh-CN" dirty="0"/>
              <a:t>Satisfactory points</a:t>
            </a:r>
          </a:p>
          <a:p>
            <a:pPr algn="ctr"/>
            <a:r>
              <a:rPr lang="en-US" altLang="zh-CN" dirty="0"/>
              <a:t>(10 samples)</a:t>
            </a:r>
            <a:endParaRPr lang="zh-CN" altLang="en-US" dirty="0"/>
          </a:p>
        </p:txBody>
      </p:sp>
      <p:sp>
        <p:nvSpPr>
          <p:cNvPr id="29" name="矩形 28">
            <a:extLst>
              <a:ext uri="{FF2B5EF4-FFF2-40B4-BE49-F238E27FC236}">
                <a16:creationId xmlns:a16="http://schemas.microsoft.com/office/drawing/2014/main" id="{5DC7D06D-927D-E34C-B6D8-74E2B3048C90}"/>
              </a:ext>
            </a:extLst>
          </p:cNvPr>
          <p:cNvSpPr/>
          <p:nvPr/>
        </p:nvSpPr>
        <p:spPr>
          <a:xfrm>
            <a:off x="5712102" y="990429"/>
            <a:ext cx="2287806" cy="456472"/>
          </a:xfrm>
          <a:prstGeom prst="rect">
            <a:avLst/>
          </a:prstGeom>
        </p:spPr>
        <p:txBody>
          <a:bodyPr wrap="none">
            <a:spAutoFit/>
          </a:bodyPr>
          <a:lstStyle/>
          <a:p>
            <a:pPr>
              <a:lnSpc>
                <a:spcPct val="150000"/>
              </a:lnSpc>
            </a:pPr>
            <a:r>
              <a:rPr lang="en-US" altLang="zh-CN" dirty="0"/>
              <a:t>Example experiment</a:t>
            </a:r>
          </a:p>
        </p:txBody>
      </p:sp>
      <p:sp>
        <p:nvSpPr>
          <p:cNvPr id="30" name="矩形 29">
            <a:extLst>
              <a:ext uri="{FF2B5EF4-FFF2-40B4-BE49-F238E27FC236}">
                <a16:creationId xmlns:a16="http://schemas.microsoft.com/office/drawing/2014/main" id="{4F536D18-4D16-5D45-BE38-2A85093DA533}"/>
              </a:ext>
            </a:extLst>
          </p:cNvPr>
          <p:cNvSpPr/>
          <p:nvPr/>
        </p:nvSpPr>
        <p:spPr>
          <a:xfrm>
            <a:off x="4057559" y="3441751"/>
            <a:ext cx="1298112" cy="375552"/>
          </a:xfrm>
          <a:prstGeom prst="rect">
            <a:avLst/>
          </a:prstGeom>
        </p:spPr>
        <p:txBody>
          <a:bodyPr wrap="none">
            <a:spAutoFit/>
          </a:bodyPr>
          <a:lstStyle/>
          <a:p>
            <a:pPr>
              <a:lnSpc>
                <a:spcPct val="150000"/>
              </a:lnSpc>
            </a:pPr>
            <a:r>
              <a:rPr lang="en-US" altLang="zh-CN" sz="1400" dirty="0">
                <a:solidFill>
                  <a:srgbClr val="32A09C"/>
                </a:solidFill>
              </a:rPr>
              <a:t>Target weight </a:t>
            </a:r>
          </a:p>
        </p:txBody>
      </p:sp>
      <p:sp>
        <p:nvSpPr>
          <p:cNvPr id="44" name="任意形状 43">
            <a:extLst>
              <a:ext uri="{FF2B5EF4-FFF2-40B4-BE49-F238E27FC236}">
                <a16:creationId xmlns:a16="http://schemas.microsoft.com/office/drawing/2014/main" id="{86F890CB-0192-FB4D-BB39-2E83DBDB5112}"/>
              </a:ext>
            </a:extLst>
          </p:cNvPr>
          <p:cNvSpPr/>
          <p:nvPr/>
        </p:nvSpPr>
        <p:spPr>
          <a:xfrm>
            <a:off x="2000590" y="1565329"/>
            <a:ext cx="1813301" cy="1487837"/>
          </a:xfrm>
          <a:custGeom>
            <a:avLst/>
            <a:gdLst>
              <a:gd name="connsiteX0" fmla="*/ 1813301 w 1813301"/>
              <a:gd name="connsiteY0" fmla="*/ 0 h 1487837"/>
              <a:gd name="connsiteX1" fmla="*/ 557939 w 1813301"/>
              <a:gd name="connsiteY1" fmla="*/ 449451 h 1487837"/>
              <a:gd name="connsiteX2" fmla="*/ 0 w 1813301"/>
              <a:gd name="connsiteY2" fmla="*/ 1487837 h 1487837"/>
              <a:gd name="connsiteX3" fmla="*/ 0 w 1813301"/>
              <a:gd name="connsiteY3" fmla="*/ 1487837 h 1487837"/>
            </a:gdLst>
            <a:ahLst/>
            <a:cxnLst>
              <a:cxn ang="0">
                <a:pos x="connsiteX0" y="connsiteY0"/>
              </a:cxn>
              <a:cxn ang="0">
                <a:pos x="connsiteX1" y="connsiteY1"/>
              </a:cxn>
              <a:cxn ang="0">
                <a:pos x="connsiteX2" y="connsiteY2"/>
              </a:cxn>
              <a:cxn ang="0">
                <a:pos x="connsiteX3" y="connsiteY3"/>
              </a:cxn>
            </a:cxnLst>
            <a:rect l="l" t="t" r="r" b="b"/>
            <a:pathLst>
              <a:path w="1813301" h="1487837">
                <a:moveTo>
                  <a:pt x="1813301" y="0"/>
                </a:moveTo>
                <a:cubicBezTo>
                  <a:pt x="1336728" y="100739"/>
                  <a:pt x="860156" y="201478"/>
                  <a:pt x="557939" y="449451"/>
                </a:cubicBezTo>
                <a:cubicBezTo>
                  <a:pt x="255722" y="697424"/>
                  <a:pt x="0" y="1487837"/>
                  <a:pt x="0" y="1487837"/>
                </a:cubicBezTo>
                <a:lnTo>
                  <a:pt x="0" y="1487837"/>
                </a:ln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任意形状 44">
            <a:extLst>
              <a:ext uri="{FF2B5EF4-FFF2-40B4-BE49-F238E27FC236}">
                <a16:creationId xmlns:a16="http://schemas.microsoft.com/office/drawing/2014/main" id="{DB8D97E1-5164-8746-AFE4-87AE7FF116CE}"/>
              </a:ext>
            </a:extLst>
          </p:cNvPr>
          <p:cNvSpPr/>
          <p:nvPr/>
        </p:nvSpPr>
        <p:spPr>
          <a:xfrm>
            <a:off x="2293749" y="1565329"/>
            <a:ext cx="1518834" cy="1968285"/>
          </a:xfrm>
          <a:custGeom>
            <a:avLst/>
            <a:gdLst>
              <a:gd name="connsiteX0" fmla="*/ 1518834 w 1518834"/>
              <a:gd name="connsiteY0" fmla="*/ 0 h 1968285"/>
              <a:gd name="connsiteX1" fmla="*/ 542441 w 1518834"/>
              <a:gd name="connsiteY1" fmla="*/ 697424 h 1968285"/>
              <a:gd name="connsiteX2" fmla="*/ 0 w 1518834"/>
              <a:gd name="connsiteY2" fmla="*/ 1968285 h 1968285"/>
            </a:gdLst>
            <a:ahLst/>
            <a:cxnLst>
              <a:cxn ang="0">
                <a:pos x="connsiteX0" y="connsiteY0"/>
              </a:cxn>
              <a:cxn ang="0">
                <a:pos x="connsiteX1" y="connsiteY1"/>
              </a:cxn>
              <a:cxn ang="0">
                <a:pos x="connsiteX2" y="connsiteY2"/>
              </a:cxn>
            </a:cxnLst>
            <a:rect l="l" t="t" r="r" b="b"/>
            <a:pathLst>
              <a:path w="1518834" h="1968285">
                <a:moveTo>
                  <a:pt x="1518834" y="0"/>
                </a:moveTo>
                <a:cubicBezTo>
                  <a:pt x="1157207" y="184688"/>
                  <a:pt x="795580" y="369377"/>
                  <a:pt x="542441" y="697424"/>
                </a:cubicBezTo>
                <a:cubicBezTo>
                  <a:pt x="289302" y="1025471"/>
                  <a:pt x="144651" y="1496878"/>
                  <a:pt x="0" y="1968285"/>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任意形状 48">
            <a:extLst>
              <a:ext uri="{FF2B5EF4-FFF2-40B4-BE49-F238E27FC236}">
                <a16:creationId xmlns:a16="http://schemas.microsoft.com/office/drawing/2014/main" id="{4932926A-0348-DF4F-965B-63FFBFD79203}"/>
              </a:ext>
            </a:extLst>
          </p:cNvPr>
          <p:cNvSpPr/>
          <p:nvPr/>
        </p:nvSpPr>
        <p:spPr>
          <a:xfrm>
            <a:off x="2960176" y="1565329"/>
            <a:ext cx="852407" cy="1518834"/>
          </a:xfrm>
          <a:custGeom>
            <a:avLst/>
            <a:gdLst>
              <a:gd name="connsiteX0" fmla="*/ 852407 w 852407"/>
              <a:gd name="connsiteY0" fmla="*/ 0 h 1518834"/>
              <a:gd name="connsiteX1" fmla="*/ 185980 w 852407"/>
              <a:gd name="connsiteY1" fmla="*/ 929898 h 1518834"/>
              <a:gd name="connsiteX2" fmla="*/ 0 w 852407"/>
              <a:gd name="connsiteY2" fmla="*/ 1518834 h 1518834"/>
            </a:gdLst>
            <a:ahLst/>
            <a:cxnLst>
              <a:cxn ang="0">
                <a:pos x="connsiteX0" y="connsiteY0"/>
              </a:cxn>
              <a:cxn ang="0">
                <a:pos x="connsiteX1" y="connsiteY1"/>
              </a:cxn>
              <a:cxn ang="0">
                <a:pos x="connsiteX2" y="connsiteY2"/>
              </a:cxn>
            </a:cxnLst>
            <a:rect l="l" t="t" r="r" b="b"/>
            <a:pathLst>
              <a:path w="852407" h="1518834">
                <a:moveTo>
                  <a:pt x="852407" y="0"/>
                </a:moveTo>
                <a:cubicBezTo>
                  <a:pt x="590227" y="338379"/>
                  <a:pt x="328048" y="676759"/>
                  <a:pt x="185980" y="929898"/>
                </a:cubicBezTo>
                <a:cubicBezTo>
                  <a:pt x="43912" y="1183037"/>
                  <a:pt x="21956" y="1350935"/>
                  <a:pt x="0" y="1518834"/>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a:extLst>
              <a:ext uri="{FF2B5EF4-FFF2-40B4-BE49-F238E27FC236}">
                <a16:creationId xmlns:a16="http://schemas.microsoft.com/office/drawing/2014/main" id="{F788084B-80C8-F147-91BE-4EFA80EA568A}"/>
              </a:ext>
            </a:extLst>
          </p:cNvPr>
          <p:cNvSpPr/>
          <p:nvPr/>
        </p:nvSpPr>
        <p:spPr>
          <a:xfrm>
            <a:off x="3684006" y="1565329"/>
            <a:ext cx="404874" cy="2169763"/>
          </a:xfrm>
          <a:custGeom>
            <a:avLst/>
            <a:gdLst>
              <a:gd name="connsiteX0" fmla="*/ 123987 w 404874"/>
              <a:gd name="connsiteY0" fmla="*/ 0 h 2169763"/>
              <a:gd name="connsiteX1" fmla="*/ 402956 w 404874"/>
              <a:gd name="connsiteY1" fmla="*/ 1053885 h 2169763"/>
              <a:gd name="connsiteX2" fmla="*/ 0 w 404874"/>
              <a:gd name="connsiteY2" fmla="*/ 2169763 h 2169763"/>
            </a:gdLst>
            <a:ahLst/>
            <a:cxnLst>
              <a:cxn ang="0">
                <a:pos x="connsiteX0" y="connsiteY0"/>
              </a:cxn>
              <a:cxn ang="0">
                <a:pos x="connsiteX1" y="connsiteY1"/>
              </a:cxn>
              <a:cxn ang="0">
                <a:pos x="connsiteX2" y="connsiteY2"/>
              </a:cxn>
            </a:cxnLst>
            <a:rect l="l" t="t" r="r" b="b"/>
            <a:pathLst>
              <a:path w="404874" h="2169763">
                <a:moveTo>
                  <a:pt x="123987" y="0"/>
                </a:moveTo>
                <a:cubicBezTo>
                  <a:pt x="273804" y="346129"/>
                  <a:pt x="423621" y="692258"/>
                  <a:pt x="402956" y="1053885"/>
                </a:cubicBezTo>
                <a:cubicBezTo>
                  <a:pt x="382292" y="1415512"/>
                  <a:pt x="191146" y="1792637"/>
                  <a:pt x="0" y="2169763"/>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任意形状 52">
            <a:extLst>
              <a:ext uri="{FF2B5EF4-FFF2-40B4-BE49-F238E27FC236}">
                <a16:creationId xmlns:a16="http://schemas.microsoft.com/office/drawing/2014/main" id="{44E09C00-C045-534D-A960-9F3D7B926637}"/>
              </a:ext>
            </a:extLst>
          </p:cNvPr>
          <p:cNvSpPr/>
          <p:nvPr/>
        </p:nvSpPr>
        <p:spPr>
          <a:xfrm>
            <a:off x="2696705" y="1565329"/>
            <a:ext cx="1115878" cy="2448732"/>
          </a:xfrm>
          <a:custGeom>
            <a:avLst/>
            <a:gdLst>
              <a:gd name="connsiteX0" fmla="*/ 1115878 w 1115878"/>
              <a:gd name="connsiteY0" fmla="*/ 0 h 2448732"/>
              <a:gd name="connsiteX1" fmla="*/ 821410 w 1115878"/>
              <a:gd name="connsiteY1" fmla="*/ 1100379 h 2448732"/>
              <a:gd name="connsiteX2" fmla="*/ 0 w 1115878"/>
              <a:gd name="connsiteY2" fmla="*/ 2448732 h 2448732"/>
            </a:gdLst>
            <a:ahLst/>
            <a:cxnLst>
              <a:cxn ang="0">
                <a:pos x="connsiteX0" y="connsiteY0"/>
              </a:cxn>
              <a:cxn ang="0">
                <a:pos x="connsiteX1" y="connsiteY1"/>
              </a:cxn>
              <a:cxn ang="0">
                <a:pos x="connsiteX2" y="connsiteY2"/>
              </a:cxn>
            </a:cxnLst>
            <a:rect l="l" t="t" r="r" b="b"/>
            <a:pathLst>
              <a:path w="1115878" h="2448732">
                <a:moveTo>
                  <a:pt x="1115878" y="0"/>
                </a:moveTo>
                <a:cubicBezTo>
                  <a:pt x="1061634" y="346128"/>
                  <a:pt x="1007390" y="692257"/>
                  <a:pt x="821410" y="1100379"/>
                </a:cubicBezTo>
                <a:cubicBezTo>
                  <a:pt x="635430" y="1508501"/>
                  <a:pt x="317715" y="1978616"/>
                  <a:pt x="0" y="2448732"/>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F94C1AB6-4908-2A4E-9B50-0EAABE92F655}"/>
              </a:ext>
            </a:extLst>
          </p:cNvPr>
          <p:cNvSpPr/>
          <p:nvPr/>
        </p:nvSpPr>
        <p:spPr>
          <a:xfrm>
            <a:off x="1954871" y="302323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01CFEC8C-FB3E-5B4F-9BD5-8D569974C08F}"/>
              </a:ext>
            </a:extLst>
          </p:cNvPr>
          <p:cNvSpPr/>
          <p:nvPr/>
        </p:nvSpPr>
        <p:spPr>
          <a:xfrm>
            <a:off x="2242911" y="3501010"/>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B1A7F6F9-26DB-C241-B9AF-1FEB1E5B8128}"/>
              </a:ext>
            </a:extLst>
          </p:cNvPr>
          <p:cNvSpPr/>
          <p:nvPr/>
        </p:nvSpPr>
        <p:spPr>
          <a:xfrm>
            <a:off x="2936720" y="302323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490D711F-4EA6-FB4C-9EDB-D760EE314BED}"/>
              </a:ext>
            </a:extLst>
          </p:cNvPr>
          <p:cNvSpPr/>
          <p:nvPr/>
        </p:nvSpPr>
        <p:spPr>
          <a:xfrm>
            <a:off x="2674971" y="4005080"/>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C27C04C-D556-0840-8A55-CAE70A77BDCB}"/>
              </a:ext>
            </a:extLst>
          </p:cNvPr>
          <p:cNvSpPr/>
          <p:nvPr/>
        </p:nvSpPr>
        <p:spPr>
          <a:xfrm>
            <a:off x="3683111" y="367132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8" name="Textfeld 11">
            <a:extLst>
              <a:ext uri="{FF2B5EF4-FFF2-40B4-BE49-F238E27FC236}">
                <a16:creationId xmlns:a16="http://schemas.microsoft.com/office/drawing/2014/main" id="{E8DF4F72-C024-C343-A03F-40E6138406BA}"/>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5642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70EC0-652F-8D4B-BA11-2CBD1796E36B}"/>
              </a:ext>
            </a:extLst>
          </p:cNvPr>
          <p:cNvSpPr>
            <a:spLocks noGrp="1"/>
          </p:cNvSpPr>
          <p:nvPr>
            <p:ph type="title"/>
          </p:nvPr>
        </p:nvSpPr>
        <p:spPr/>
        <p:txBody>
          <a:bodyPr/>
          <a:lstStyle/>
          <a:p>
            <a:r>
              <a:rPr kumimoji="1" lang="en-GB" altLang="zh-CN" dirty="0"/>
              <a:t>Output of process condition recommender system</a:t>
            </a:r>
            <a:endParaRPr kumimoji="1" lang="zh-CN" altLang="en-US" dirty="0"/>
          </a:p>
        </p:txBody>
      </p:sp>
      <p:pic>
        <p:nvPicPr>
          <p:cNvPr id="11" name="图片 10" descr="图片包含 图表&#10;&#10;描述已自动生成">
            <a:extLst>
              <a:ext uri="{FF2B5EF4-FFF2-40B4-BE49-F238E27FC236}">
                <a16:creationId xmlns:a16="http://schemas.microsoft.com/office/drawing/2014/main" id="{37714025-0EF2-A049-9186-5AF9B4C53868}"/>
              </a:ext>
            </a:extLst>
          </p:cNvPr>
          <p:cNvPicPr>
            <a:picLocks noChangeAspect="1"/>
          </p:cNvPicPr>
          <p:nvPr/>
        </p:nvPicPr>
        <p:blipFill rotWithShape="1">
          <a:blip r:embed="rId3">
            <a:extLst>
              <a:ext uri="{28A0092B-C50C-407E-A947-70E740481C1C}">
                <a14:useLocalDpi xmlns:a14="http://schemas.microsoft.com/office/drawing/2010/main" val="0"/>
              </a:ext>
            </a:extLst>
          </a:blip>
          <a:srcRect l="11341" t="23430" r="20619" b="9946"/>
          <a:stretch/>
        </p:blipFill>
        <p:spPr>
          <a:xfrm>
            <a:off x="67270" y="1237695"/>
            <a:ext cx="4885445" cy="4783665"/>
          </a:xfrm>
          <a:prstGeom prst="rect">
            <a:avLst/>
          </a:prstGeom>
        </p:spPr>
      </p:pic>
      <p:sp>
        <p:nvSpPr>
          <p:cNvPr id="21" name="矩形 20">
            <a:extLst>
              <a:ext uri="{FF2B5EF4-FFF2-40B4-BE49-F238E27FC236}">
                <a16:creationId xmlns:a16="http://schemas.microsoft.com/office/drawing/2014/main" id="{284313AB-D196-DD43-A57C-14E5BB4080EB}"/>
              </a:ext>
            </a:extLst>
          </p:cNvPr>
          <p:cNvSpPr/>
          <p:nvPr/>
        </p:nvSpPr>
        <p:spPr>
          <a:xfrm>
            <a:off x="5715391" y="1524191"/>
            <a:ext cx="3865161" cy="369332"/>
          </a:xfrm>
          <a:prstGeom prst="rect">
            <a:avLst/>
          </a:prstGeom>
        </p:spPr>
        <p:txBody>
          <a:bodyPr wrap="none">
            <a:spAutoFit/>
          </a:bodyPr>
          <a:lstStyle/>
          <a:p>
            <a:r>
              <a:rPr lang="en-US" altLang="zh-CN" dirty="0"/>
              <a:t>Current machine setting parameters</a:t>
            </a:r>
            <a:endParaRPr lang="zh-CN" altLang="en-US" dirty="0"/>
          </a:p>
        </p:txBody>
      </p:sp>
      <p:graphicFrame>
        <p:nvGraphicFramePr>
          <p:cNvPr id="24" name="表格 20">
            <a:extLst>
              <a:ext uri="{FF2B5EF4-FFF2-40B4-BE49-F238E27FC236}">
                <a16:creationId xmlns:a16="http://schemas.microsoft.com/office/drawing/2014/main" id="{694B60E5-5695-8B4C-B6E5-C8CA6FC36258}"/>
              </a:ext>
            </a:extLst>
          </p:cNvPr>
          <p:cNvGraphicFramePr>
            <a:graphicFrameLocks noGrp="1"/>
          </p:cNvGraphicFramePr>
          <p:nvPr>
            <p:extLst>
              <p:ext uri="{D42A27DB-BD31-4B8C-83A1-F6EECF244321}">
                <p14:modId xmlns:p14="http://schemas.microsoft.com/office/powerpoint/2010/main" val="569967043"/>
              </p:ext>
            </p:extLst>
          </p:nvPr>
        </p:nvGraphicFramePr>
        <p:xfrm>
          <a:off x="5385061" y="1944615"/>
          <a:ext cx="4248587" cy="836295"/>
        </p:xfrm>
        <a:graphic>
          <a:graphicData uri="http://schemas.openxmlformats.org/drawingml/2006/table">
            <a:tbl>
              <a:tblPr firstRow="1" bandRow="1">
                <a:tableStyleId>{5C22544A-7EE6-4342-B048-85BDC9FD1C3A}</a:tableStyleId>
              </a:tblPr>
              <a:tblGrid>
                <a:gridCol w="415661">
                  <a:extLst>
                    <a:ext uri="{9D8B030D-6E8A-4147-A177-3AD203B41FA5}">
                      <a16:colId xmlns:a16="http://schemas.microsoft.com/office/drawing/2014/main" val="1127912417"/>
                    </a:ext>
                  </a:extLst>
                </a:gridCol>
                <a:gridCol w="638821">
                  <a:extLst>
                    <a:ext uri="{9D8B030D-6E8A-4147-A177-3AD203B41FA5}">
                      <a16:colId xmlns:a16="http://schemas.microsoft.com/office/drawing/2014/main" val="2086439022"/>
                    </a:ext>
                  </a:extLst>
                </a:gridCol>
                <a:gridCol w="638821">
                  <a:extLst>
                    <a:ext uri="{9D8B030D-6E8A-4147-A177-3AD203B41FA5}">
                      <a16:colId xmlns:a16="http://schemas.microsoft.com/office/drawing/2014/main" val="4134156562"/>
                    </a:ext>
                  </a:extLst>
                </a:gridCol>
                <a:gridCol w="638821">
                  <a:extLst>
                    <a:ext uri="{9D8B030D-6E8A-4147-A177-3AD203B41FA5}">
                      <a16:colId xmlns:a16="http://schemas.microsoft.com/office/drawing/2014/main" val="1334007482"/>
                    </a:ext>
                  </a:extLst>
                </a:gridCol>
                <a:gridCol w="638821">
                  <a:extLst>
                    <a:ext uri="{9D8B030D-6E8A-4147-A177-3AD203B41FA5}">
                      <a16:colId xmlns:a16="http://schemas.microsoft.com/office/drawing/2014/main" val="1791758175"/>
                    </a:ext>
                  </a:extLst>
                </a:gridCol>
                <a:gridCol w="638821">
                  <a:extLst>
                    <a:ext uri="{9D8B030D-6E8A-4147-A177-3AD203B41FA5}">
                      <a16:colId xmlns:a16="http://schemas.microsoft.com/office/drawing/2014/main" val="4177638672"/>
                    </a:ext>
                  </a:extLst>
                </a:gridCol>
                <a:gridCol w="638821">
                  <a:extLst>
                    <a:ext uri="{9D8B030D-6E8A-4147-A177-3AD203B41FA5}">
                      <a16:colId xmlns:a16="http://schemas.microsoft.com/office/drawing/2014/main" val="3509355537"/>
                    </a:ext>
                  </a:extLst>
                </a:gridCol>
              </a:tblGrid>
              <a:tr h="326566">
                <a:tc>
                  <a:txBody>
                    <a:bodyPr/>
                    <a:lstStyle/>
                    <a:p>
                      <a:pPr algn="ctr" fontAlgn="t"/>
                      <a:r>
                        <a:rPr lang="en-GB" sz="1600" b="0" i="0" u="none" strike="noStrike" noProof="0" dirty="0">
                          <a:solidFill>
                            <a:schemeClr val="bg1"/>
                          </a:solidFill>
                          <a:effectLst/>
                          <a:latin typeface="+mj-lt"/>
                          <a:ea typeface="宋体" panose="02010600030101010101" pitchFamily="2" charset="-122"/>
                        </a:rPr>
                        <a:t>No.</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Melt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Cavity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Press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Cool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Flow rate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Hold press</a:t>
                      </a:r>
                    </a:p>
                  </a:txBody>
                  <a:tcPr marL="9525" marR="9525" marT="9525" marB="0" anchor="ctr"/>
                </a:tc>
                <a:extLst>
                  <a:ext uri="{0D108BD9-81ED-4DB2-BD59-A6C34878D82A}">
                    <a16:rowId xmlns:a16="http://schemas.microsoft.com/office/drawing/2014/main" val="12060361"/>
                  </a:ext>
                </a:extLst>
              </a:tr>
              <a:tr h="240232">
                <a:tc>
                  <a:txBody>
                    <a:bodyPr/>
                    <a:lstStyle/>
                    <a:p>
                      <a:pPr algn="ctr"/>
                      <a:r>
                        <a:rPr lang="en-US" altLang="zh-CN" sz="1600" dirty="0"/>
                        <a:t>1</a:t>
                      </a:r>
                      <a:endParaRPr lang="zh-CN" altLang="en-US" sz="1600" dirty="0"/>
                    </a:p>
                  </a:txBody>
                  <a:tcPr anchor="ctr"/>
                </a:tc>
                <a:tc>
                  <a:txBody>
                    <a:bodyPr/>
                    <a:lstStyle/>
                    <a:p>
                      <a:pPr marL="0" algn="ctr" defTabSz="914400" rtl="0" eaLnBrk="1" fontAlgn="t" latinLnBrk="0" hangingPunct="1"/>
                      <a:r>
                        <a:rPr lang="en-US" altLang="zh-CN" sz="1600" kern="1200" dirty="0">
                          <a:solidFill>
                            <a:schemeClr val="dk1"/>
                          </a:solidFill>
                          <a:latin typeface="+mn-lt"/>
                          <a:ea typeface="+mn-ea"/>
                          <a:cs typeface="+mn-cs"/>
                        </a:rPr>
                        <a:t>245</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48</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1</a:t>
                      </a:r>
                    </a:p>
                  </a:txBody>
                  <a:tcPr marL="47625" marR="47625" marT="47625" marB="47625"/>
                </a:tc>
                <a:tc>
                  <a:txBody>
                    <a:bodyPr/>
                    <a:lstStyle/>
                    <a:p>
                      <a:pPr marL="0" algn="ctr" defTabSz="914400" rtl="0" eaLnBrk="1" fontAlgn="t" latinLnBrk="0" hangingPunct="1"/>
                      <a:r>
                        <a:rPr lang="en-US" altLang="zh-CN" sz="1600" kern="1200">
                          <a:solidFill>
                            <a:schemeClr val="dk1"/>
                          </a:solidFill>
                          <a:latin typeface="+mn-lt"/>
                          <a:ea typeface="+mn-ea"/>
                          <a:cs typeface="+mn-cs"/>
                        </a:rPr>
                        <a:t>1.5</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43</a:t>
                      </a:r>
                    </a:p>
                  </a:txBody>
                  <a:tcPr marL="47625" marR="47625" marT="47625" marB="47625"/>
                </a:tc>
                <a:tc>
                  <a:txBody>
                    <a:bodyPr/>
                    <a:lstStyle/>
                    <a:p>
                      <a:pPr marL="0" algn="ctr" defTabSz="914400" rtl="0" eaLnBrk="1" fontAlgn="t" latinLnBrk="0" hangingPunct="1"/>
                      <a:r>
                        <a:rPr lang="en-US" altLang="zh-CN" sz="1600" kern="1200" dirty="0">
                          <a:solidFill>
                            <a:schemeClr val="dk1"/>
                          </a:solidFill>
                          <a:latin typeface="+mn-lt"/>
                          <a:ea typeface="+mn-ea"/>
                          <a:cs typeface="+mn-cs"/>
                        </a:rPr>
                        <a:t>490</a:t>
                      </a:r>
                    </a:p>
                  </a:txBody>
                  <a:tcPr marL="47625" marR="47625" marT="47625" marB="47625"/>
                </a:tc>
                <a:extLst>
                  <a:ext uri="{0D108BD9-81ED-4DB2-BD59-A6C34878D82A}">
                    <a16:rowId xmlns:a16="http://schemas.microsoft.com/office/drawing/2014/main" val="3054943983"/>
                  </a:ext>
                </a:extLst>
              </a:tr>
            </a:tbl>
          </a:graphicData>
        </a:graphic>
      </p:graphicFrame>
      <mc:AlternateContent xmlns:mc="http://schemas.openxmlformats.org/markup-compatibility/2006" xmlns:a14="http://schemas.microsoft.com/office/drawing/2010/main">
        <mc:Choice Requires="a14">
          <p:graphicFrame>
            <p:nvGraphicFramePr>
              <p:cNvPr id="25" name="表格 20">
                <a:extLst>
                  <a:ext uri="{FF2B5EF4-FFF2-40B4-BE49-F238E27FC236}">
                    <a16:creationId xmlns:a16="http://schemas.microsoft.com/office/drawing/2014/main" id="{F0834E6D-1A8C-1247-90A5-80E9F7959F14}"/>
                  </a:ext>
                </a:extLst>
              </p:cNvPr>
              <p:cNvGraphicFramePr>
                <a:graphicFrameLocks noGrp="1"/>
              </p:cNvGraphicFramePr>
              <p:nvPr>
                <p:extLst>
                  <p:ext uri="{D42A27DB-BD31-4B8C-83A1-F6EECF244321}">
                    <p14:modId xmlns:p14="http://schemas.microsoft.com/office/powerpoint/2010/main" val="4072365575"/>
                  </p:ext>
                </p:extLst>
              </p:nvPr>
            </p:nvGraphicFramePr>
            <p:xfrm>
              <a:off x="5385060" y="3901167"/>
              <a:ext cx="4248587" cy="2173605"/>
            </p:xfrm>
            <a:graphic>
              <a:graphicData uri="http://schemas.openxmlformats.org/drawingml/2006/table">
                <a:tbl>
                  <a:tblPr firstRow="1" bandRow="1">
                    <a:tableStyleId>{5C22544A-7EE6-4342-B048-85BDC9FD1C3A}</a:tableStyleId>
                  </a:tblPr>
                  <a:tblGrid>
                    <a:gridCol w="415661">
                      <a:extLst>
                        <a:ext uri="{9D8B030D-6E8A-4147-A177-3AD203B41FA5}">
                          <a16:colId xmlns:a16="http://schemas.microsoft.com/office/drawing/2014/main" val="1127912417"/>
                        </a:ext>
                      </a:extLst>
                    </a:gridCol>
                    <a:gridCol w="638821">
                      <a:extLst>
                        <a:ext uri="{9D8B030D-6E8A-4147-A177-3AD203B41FA5}">
                          <a16:colId xmlns:a16="http://schemas.microsoft.com/office/drawing/2014/main" val="2086439022"/>
                        </a:ext>
                      </a:extLst>
                    </a:gridCol>
                    <a:gridCol w="638821">
                      <a:extLst>
                        <a:ext uri="{9D8B030D-6E8A-4147-A177-3AD203B41FA5}">
                          <a16:colId xmlns:a16="http://schemas.microsoft.com/office/drawing/2014/main" val="4134156562"/>
                        </a:ext>
                      </a:extLst>
                    </a:gridCol>
                    <a:gridCol w="638821">
                      <a:extLst>
                        <a:ext uri="{9D8B030D-6E8A-4147-A177-3AD203B41FA5}">
                          <a16:colId xmlns:a16="http://schemas.microsoft.com/office/drawing/2014/main" val="1334007482"/>
                        </a:ext>
                      </a:extLst>
                    </a:gridCol>
                    <a:gridCol w="638821">
                      <a:extLst>
                        <a:ext uri="{9D8B030D-6E8A-4147-A177-3AD203B41FA5}">
                          <a16:colId xmlns:a16="http://schemas.microsoft.com/office/drawing/2014/main" val="1791758175"/>
                        </a:ext>
                      </a:extLst>
                    </a:gridCol>
                    <a:gridCol w="638821">
                      <a:extLst>
                        <a:ext uri="{9D8B030D-6E8A-4147-A177-3AD203B41FA5}">
                          <a16:colId xmlns:a16="http://schemas.microsoft.com/office/drawing/2014/main" val="4177638672"/>
                        </a:ext>
                      </a:extLst>
                    </a:gridCol>
                    <a:gridCol w="638821">
                      <a:extLst>
                        <a:ext uri="{9D8B030D-6E8A-4147-A177-3AD203B41FA5}">
                          <a16:colId xmlns:a16="http://schemas.microsoft.com/office/drawing/2014/main" val="3509355537"/>
                        </a:ext>
                      </a:extLst>
                    </a:gridCol>
                  </a:tblGrid>
                  <a:tr h="326566">
                    <a:tc>
                      <a:txBody>
                        <a:bodyPr/>
                        <a:lstStyle/>
                        <a:p>
                          <a:pPr algn="ctr" fontAlgn="t"/>
                          <a:r>
                            <a:rPr lang="en-GB" sz="1600" b="0" i="0" u="none" strike="noStrike" noProof="0" dirty="0">
                              <a:solidFill>
                                <a:schemeClr val="bg1"/>
                              </a:solidFill>
                              <a:effectLst/>
                              <a:latin typeface="+mj-lt"/>
                              <a:ea typeface="宋体" panose="02010600030101010101" pitchFamily="2" charset="-122"/>
                            </a:rPr>
                            <a:t>No.</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Melt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Cavity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Press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Cool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Flow rate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Hold press</a:t>
                          </a:r>
                        </a:p>
                      </a:txBody>
                      <a:tcPr marL="9525" marR="9525" marT="9525" marB="0" anchor="ctr"/>
                    </a:tc>
                    <a:extLst>
                      <a:ext uri="{0D108BD9-81ED-4DB2-BD59-A6C34878D82A}">
                        <a16:rowId xmlns:a16="http://schemas.microsoft.com/office/drawing/2014/main" val="12060361"/>
                      </a:ext>
                    </a:extLst>
                  </a:tr>
                  <a:tr h="0">
                    <a:tc>
                      <a:txBody>
                        <a:bodyPr/>
                        <a:lstStyle/>
                        <a:p>
                          <a:pPr algn="ctr"/>
                          <a:r>
                            <a:rPr lang="en-US" altLang="zh-CN" sz="1600" dirty="0"/>
                            <a:t>1</a:t>
                          </a:r>
                          <a:endParaRPr lang="zh-CN" altLang="en-US" sz="1600" dirty="0"/>
                        </a:p>
                      </a:txBody>
                      <a:tcPr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246</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67</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0.2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1.8</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32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480</a:t>
                          </a:r>
                        </a:p>
                      </a:txBody>
                      <a:tcPr marL="9525" marR="9525" marT="9525" marB="0" anchor="ctr"/>
                    </a:tc>
                    <a:extLst>
                      <a:ext uri="{0D108BD9-81ED-4DB2-BD59-A6C34878D82A}">
                        <a16:rowId xmlns:a16="http://schemas.microsoft.com/office/drawing/2014/main" val="3054943983"/>
                      </a:ext>
                    </a:extLst>
                  </a:tr>
                  <a:tr h="240232">
                    <a:tc>
                      <a:txBody>
                        <a:bodyPr/>
                        <a:lstStyle/>
                        <a:p>
                          <a:pPr algn="ctr"/>
                          <a:r>
                            <a:rPr lang="en-US" altLang="zh-CN" sz="1600" dirty="0"/>
                            <a:t>2</a:t>
                          </a:r>
                          <a:endParaRPr lang="zh-CN" altLang="en-US" sz="1600" dirty="0"/>
                        </a:p>
                      </a:txBody>
                      <a:tcPr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249</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0.2</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49</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610</a:t>
                          </a:r>
                        </a:p>
                      </a:txBody>
                      <a:tcPr marL="9525" marR="9525" marT="9525" marB="0" anchor="ctr"/>
                    </a:tc>
                    <a:extLst>
                      <a:ext uri="{0D108BD9-81ED-4DB2-BD59-A6C34878D82A}">
                        <a16:rowId xmlns:a16="http://schemas.microsoft.com/office/drawing/2014/main" val="3554802335"/>
                      </a:ext>
                    </a:extLst>
                  </a:tr>
                  <a:tr h="240232">
                    <a:tc>
                      <a:txBody>
                        <a:bodyPr/>
                        <a:lstStyle/>
                        <a:p>
                          <a:pPr algn="ctr"/>
                          <a:r>
                            <a:rPr lang="en-US" altLang="zh-CN" sz="1600" dirty="0"/>
                            <a:t>3</a:t>
                          </a:r>
                          <a:endParaRPr lang="zh-CN" altLang="en-US" sz="1600" dirty="0"/>
                        </a:p>
                      </a:txBody>
                      <a:tcPr anchor="ctr"/>
                    </a:tc>
                    <a:tc>
                      <a:txBody>
                        <a:bodyPr/>
                        <a:lstStyle/>
                        <a:p>
                          <a:pPr marL="0" algn="ctr" defTabSz="914400" rtl="0" eaLnBrk="1" fontAlgn="b" latinLnBrk="0" hangingPunct="1"/>
                          <a:r>
                            <a:rPr lang="en-US" altLang="zh-CN" sz="1600" kern="1200">
                              <a:solidFill>
                                <a:schemeClr val="dk1"/>
                              </a:solidFill>
                              <a:latin typeface="+mn-lt"/>
                              <a:ea typeface="+mn-ea"/>
                              <a:cs typeface="+mn-cs"/>
                            </a:rPr>
                            <a:t>245</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0.7</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44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480</a:t>
                          </a:r>
                        </a:p>
                      </a:txBody>
                      <a:tcPr marL="9525" marR="9525" marT="9525" marB="0" anchor="ctr"/>
                    </a:tc>
                    <a:extLst>
                      <a:ext uri="{0D108BD9-81ED-4DB2-BD59-A6C34878D82A}">
                        <a16:rowId xmlns:a16="http://schemas.microsoft.com/office/drawing/2014/main" val="2493373731"/>
                      </a:ext>
                    </a:extLst>
                  </a:tr>
                  <a:tr h="240232">
                    <a:tc>
                      <a:txBody>
                        <a:bodyPr/>
                        <a:lstStyle/>
                        <a:p>
                          <a:pPr algn="ct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rPr>
                                  <m:t>⋮</m:t>
                                </m:r>
                              </m:oMath>
                            </m:oMathPara>
                          </a14:m>
                          <a:endParaRPr lang="en-US" altLang="zh-CN"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kern="1200" smtClean="0">
                                    <a:solidFill>
                                      <a:schemeClr val="dk1"/>
                                    </a:solidFill>
                                    <a:latin typeface="Cambria Math" panose="02040503050406030204" pitchFamily="18" charset="0"/>
                                    <a:ea typeface="+mn-ea"/>
                                    <a:cs typeface="+mn-cs"/>
                                  </a:rPr>
                                  <m:t>⋮</m:t>
                                </m:r>
                              </m:oMath>
                            </m:oMathPara>
                          </a14:m>
                          <a:endParaRPr lang="en-US" altLang="zh-CN" sz="1600" kern="1200" dirty="0">
                            <a:solidFill>
                              <a:schemeClr val="dk1"/>
                            </a:solidFill>
                            <a:latin typeface="+mn-lt"/>
                            <a:ea typeface="+mn-ea"/>
                            <a:cs typeface="+mn-cs"/>
                          </a:endParaRPr>
                        </a:p>
                      </a:txBody>
                      <a:tcPr anchor="ctr"/>
                    </a:tc>
                    <a:extLst>
                      <a:ext uri="{0D108BD9-81ED-4DB2-BD59-A6C34878D82A}">
                        <a16:rowId xmlns:a16="http://schemas.microsoft.com/office/drawing/2014/main" val="4098948008"/>
                      </a:ext>
                    </a:extLst>
                  </a:tr>
                  <a:tr h="240232">
                    <a:tc>
                      <a:txBody>
                        <a:bodyPr/>
                        <a:lstStyle/>
                        <a:p>
                          <a:pPr algn="ctr"/>
                          <a:r>
                            <a:rPr lang="en-US" altLang="zh-CN" sz="1600" dirty="0"/>
                            <a:t>10</a:t>
                          </a:r>
                        </a:p>
                      </a:txBody>
                      <a:tcPr anchor="ctr"/>
                    </a:tc>
                    <a:tc>
                      <a:txBody>
                        <a:bodyPr/>
                        <a:lstStyle/>
                        <a:p>
                          <a:pPr marL="0" algn="ctr" defTabSz="914400" rtl="0" eaLnBrk="1" fontAlgn="b" latinLnBrk="0" hangingPunct="1"/>
                          <a:r>
                            <a:rPr lang="en-US" altLang="zh-CN" sz="1600" kern="1200">
                              <a:solidFill>
                                <a:schemeClr val="dk1"/>
                              </a:solidFill>
                              <a:latin typeface="+mn-lt"/>
                              <a:ea typeface="+mn-ea"/>
                              <a:cs typeface="+mn-cs"/>
                            </a:rPr>
                            <a:t>245</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55</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1.1</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1.9</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53</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600</a:t>
                          </a:r>
                        </a:p>
                      </a:txBody>
                      <a:tcPr marL="9525" marR="9525" marT="9525" marB="0" anchor="ctr"/>
                    </a:tc>
                    <a:extLst>
                      <a:ext uri="{0D108BD9-81ED-4DB2-BD59-A6C34878D82A}">
                        <a16:rowId xmlns:a16="http://schemas.microsoft.com/office/drawing/2014/main" val="1955927357"/>
                      </a:ext>
                    </a:extLst>
                  </a:tr>
                </a:tbl>
              </a:graphicData>
            </a:graphic>
          </p:graphicFrame>
        </mc:Choice>
        <mc:Fallback xmlns="">
          <p:graphicFrame>
            <p:nvGraphicFramePr>
              <p:cNvPr id="25" name="表格 20">
                <a:extLst>
                  <a:ext uri="{FF2B5EF4-FFF2-40B4-BE49-F238E27FC236}">
                    <a16:creationId xmlns:a16="http://schemas.microsoft.com/office/drawing/2014/main" id="{F0834E6D-1A8C-1247-90A5-80E9F7959F14}"/>
                  </a:ext>
                </a:extLst>
              </p:cNvPr>
              <p:cNvGraphicFramePr>
                <a:graphicFrameLocks noGrp="1"/>
              </p:cNvGraphicFramePr>
              <p:nvPr>
                <p:extLst>
                  <p:ext uri="{D42A27DB-BD31-4B8C-83A1-F6EECF244321}">
                    <p14:modId xmlns:p14="http://schemas.microsoft.com/office/powerpoint/2010/main" val="4072365575"/>
                  </p:ext>
                </p:extLst>
              </p:nvPr>
            </p:nvGraphicFramePr>
            <p:xfrm>
              <a:off x="5385060" y="3901167"/>
              <a:ext cx="4248587" cy="2173605"/>
            </p:xfrm>
            <a:graphic>
              <a:graphicData uri="http://schemas.openxmlformats.org/drawingml/2006/table">
                <a:tbl>
                  <a:tblPr firstRow="1" bandRow="1">
                    <a:tableStyleId>{5C22544A-7EE6-4342-B048-85BDC9FD1C3A}</a:tableStyleId>
                  </a:tblPr>
                  <a:tblGrid>
                    <a:gridCol w="415661">
                      <a:extLst>
                        <a:ext uri="{9D8B030D-6E8A-4147-A177-3AD203B41FA5}">
                          <a16:colId xmlns:a16="http://schemas.microsoft.com/office/drawing/2014/main" val="1127912417"/>
                        </a:ext>
                      </a:extLst>
                    </a:gridCol>
                    <a:gridCol w="638821">
                      <a:extLst>
                        <a:ext uri="{9D8B030D-6E8A-4147-A177-3AD203B41FA5}">
                          <a16:colId xmlns:a16="http://schemas.microsoft.com/office/drawing/2014/main" val="2086439022"/>
                        </a:ext>
                      </a:extLst>
                    </a:gridCol>
                    <a:gridCol w="638821">
                      <a:extLst>
                        <a:ext uri="{9D8B030D-6E8A-4147-A177-3AD203B41FA5}">
                          <a16:colId xmlns:a16="http://schemas.microsoft.com/office/drawing/2014/main" val="4134156562"/>
                        </a:ext>
                      </a:extLst>
                    </a:gridCol>
                    <a:gridCol w="638821">
                      <a:extLst>
                        <a:ext uri="{9D8B030D-6E8A-4147-A177-3AD203B41FA5}">
                          <a16:colId xmlns:a16="http://schemas.microsoft.com/office/drawing/2014/main" val="1334007482"/>
                        </a:ext>
                      </a:extLst>
                    </a:gridCol>
                    <a:gridCol w="638821">
                      <a:extLst>
                        <a:ext uri="{9D8B030D-6E8A-4147-A177-3AD203B41FA5}">
                          <a16:colId xmlns:a16="http://schemas.microsoft.com/office/drawing/2014/main" val="1791758175"/>
                        </a:ext>
                      </a:extLst>
                    </a:gridCol>
                    <a:gridCol w="638821">
                      <a:extLst>
                        <a:ext uri="{9D8B030D-6E8A-4147-A177-3AD203B41FA5}">
                          <a16:colId xmlns:a16="http://schemas.microsoft.com/office/drawing/2014/main" val="4177638672"/>
                        </a:ext>
                      </a:extLst>
                    </a:gridCol>
                    <a:gridCol w="638821">
                      <a:extLst>
                        <a:ext uri="{9D8B030D-6E8A-4147-A177-3AD203B41FA5}">
                          <a16:colId xmlns:a16="http://schemas.microsoft.com/office/drawing/2014/main" val="3509355537"/>
                        </a:ext>
                      </a:extLst>
                    </a:gridCol>
                  </a:tblGrid>
                  <a:tr h="497205">
                    <a:tc>
                      <a:txBody>
                        <a:bodyPr/>
                        <a:lstStyle/>
                        <a:p>
                          <a:pPr algn="ctr" fontAlgn="t"/>
                          <a:r>
                            <a:rPr lang="en-GB" sz="1600" b="0" i="0" u="none" strike="noStrike" noProof="0" dirty="0">
                              <a:solidFill>
                                <a:schemeClr val="bg1"/>
                              </a:solidFill>
                              <a:effectLst/>
                              <a:latin typeface="+mj-lt"/>
                              <a:ea typeface="宋体" panose="02010600030101010101" pitchFamily="2" charset="-122"/>
                            </a:rPr>
                            <a:t>No.</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Melt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Cavity temp.</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Press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Cool time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Flow rate</a:t>
                          </a:r>
                        </a:p>
                      </a:txBody>
                      <a:tcPr marL="9525" marR="9525" marT="9525" marB="0" anchor="ctr"/>
                    </a:tc>
                    <a:tc>
                      <a:txBody>
                        <a:bodyPr/>
                        <a:lstStyle/>
                        <a:p>
                          <a:pPr algn="ctr" fontAlgn="t"/>
                          <a:r>
                            <a:rPr lang="en-GB" sz="1600" b="0" i="0" u="none" strike="noStrike" noProof="0" dirty="0">
                              <a:solidFill>
                                <a:schemeClr val="bg1"/>
                              </a:solidFill>
                              <a:effectLst/>
                              <a:latin typeface="+mj-lt"/>
                              <a:ea typeface="宋体" panose="02010600030101010101" pitchFamily="2" charset="-122"/>
                            </a:rPr>
                            <a:t>Hold press</a:t>
                          </a:r>
                        </a:p>
                      </a:txBody>
                      <a:tcPr marL="9525" marR="9525" marT="9525" marB="0" anchor="ctr"/>
                    </a:tc>
                    <a:extLst>
                      <a:ext uri="{0D108BD9-81ED-4DB2-BD59-A6C34878D82A}">
                        <a16:rowId xmlns:a16="http://schemas.microsoft.com/office/drawing/2014/main" val="12060361"/>
                      </a:ext>
                    </a:extLst>
                  </a:tr>
                  <a:tr h="335280">
                    <a:tc>
                      <a:txBody>
                        <a:bodyPr/>
                        <a:lstStyle/>
                        <a:p>
                          <a:pPr algn="ctr"/>
                          <a:r>
                            <a:rPr lang="en-US" altLang="zh-CN" sz="1600" dirty="0"/>
                            <a:t>1</a:t>
                          </a:r>
                          <a:endParaRPr lang="zh-CN" altLang="en-US" sz="1600" dirty="0"/>
                        </a:p>
                      </a:txBody>
                      <a:tcPr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246</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67</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0.2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1.8</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32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480</a:t>
                          </a:r>
                        </a:p>
                      </a:txBody>
                      <a:tcPr marL="9525" marR="9525" marT="9525" marB="0" anchor="ctr"/>
                    </a:tc>
                    <a:extLst>
                      <a:ext uri="{0D108BD9-81ED-4DB2-BD59-A6C34878D82A}">
                        <a16:rowId xmlns:a16="http://schemas.microsoft.com/office/drawing/2014/main" val="3054943983"/>
                      </a:ext>
                    </a:extLst>
                  </a:tr>
                  <a:tr h="335280">
                    <a:tc>
                      <a:txBody>
                        <a:bodyPr/>
                        <a:lstStyle/>
                        <a:p>
                          <a:pPr algn="ctr"/>
                          <a:r>
                            <a:rPr lang="en-US" altLang="zh-CN" sz="1600" dirty="0"/>
                            <a:t>2</a:t>
                          </a:r>
                          <a:endParaRPr lang="zh-CN" altLang="en-US" sz="1600" dirty="0"/>
                        </a:p>
                      </a:txBody>
                      <a:tcPr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249</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0.2</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49</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610</a:t>
                          </a:r>
                        </a:p>
                      </a:txBody>
                      <a:tcPr marL="9525" marR="9525" marT="9525" marB="0" anchor="ctr"/>
                    </a:tc>
                    <a:extLst>
                      <a:ext uri="{0D108BD9-81ED-4DB2-BD59-A6C34878D82A}">
                        <a16:rowId xmlns:a16="http://schemas.microsoft.com/office/drawing/2014/main" val="3554802335"/>
                      </a:ext>
                    </a:extLst>
                  </a:tr>
                  <a:tr h="335280">
                    <a:tc>
                      <a:txBody>
                        <a:bodyPr/>
                        <a:lstStyle/>
                        <a:p>
                          <a:pPr algn="ctr"/>
                          <a:r>
                            <a:rPr lang="en-US" altLang="zh-CN" sz="1600" dirty="0"/>
                            <a:t>3</a:t>
                          </a:r>
                          <a:endParaRPr lang="zh-CN" altLang="en-US" sz="1600" dirty="0"/>
                        </a:p>
                      </a:txBody>
                      <a:tcPr anchor="ctr"/>
                    </a:tc>
                    <a:tc>
                      <a:txBody>
                        <a:bodyPr/>
                        <a:lstStyle/>
                        <a:p>
                          <a:pPr marL="0" algn="ctr" defTabSz="914400" rtl="0" eaLnBrk="1" fontAlgn="b" latinLnBrk="0" hangingPunct="1"/>
                          <a:r>
                            <a:rPr lang="en-US" altLang="zh-CN" sz="1600" kern="1200">
                              <a:solidFill>
                                <a:schemeClr val="dk1"/>
                              </a:solidFill>
                              <a:latin typeface="+mn-lt"/>
                              <a:ea typeface="+mn-ea"/>
                              <a:cs typeface="+mn-cs"/>
                            </a:rPr>
                            <a:t>245</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42</a:t>
                          </a:r>
                        </a:p>
                      </a:txBody>
                      <a:tcPr marL="9525" marR="9525" marT="9525" marB="0" anchor="ctr"/>
                    </a:tc>
                    <a:tc>
                      <a:txBody>
                        <a:bodyPr/>
                        <a:lstStyle/>
                        <a:p>
                          <a:pPr marL="0" algn="ctr" defTabSz="914400" rtl="0" eaLnBrk="1" fontAlgn="b" latinLnBrk="0" hangingPunct="1"/>
                          <a:r>
                            <a:rPr lang="en-US" altLang="zh-CN" sz="1600" kern="1200">
                              <a:solidFill>
                                <a:schemeClr val="dk1"/>
                              </a:solidFill>
                              <a:latin typeface="+mn-lt"/>
                              <a:ea typeface="+mn-ea"/>
                              <a:cs typeface="+mn-cs"/>
                            </a:rPr>
                            <a:t>0.7</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2.4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44</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480</a:t>
                          </a:r>
                        </a:p>
                      </a:txBody>
                      <a:tcPr marL="9525" marR="9525" marT="9525" marB="0" anchor="ctr"/>
                    </a:tc>
                    <a:extLst>
                      <a:ext uri="{0D108BD9-81ED-4DB2-BD59-A6C34878D82A}">
                        <a16:rowId xmlns:a16="http://schemas.microsoft.com/office/drawing/2014/main" val="2493373731"/>
                      </a:ext>
                    </a:extLst>
                  </a:tr>
                  <a:tr h="335280">
                    <a:tc>
                      <a:txBody>
                        <a:bodyPr/>
                        <a:lstStyle/>
                        <a:p>
                          <a:endParaRPr lang="zh-CN"/>
                        </a:p>
                      </a:txBody>
                      <a:tcPr anchor="ctr">
                        <a:blipFill>
                          <a:blip r:embed="rId4"/>
                          <a:stretch>
                            <a:fillRect l="-3030" t="-476923" r="-921212" b="-130769"/>
                          </a:stretch>
                        </a:blipFill>
                      </a:tcPr>
                    </a:tc>
                    <a:tc>
                      <a:txBody>
                        <a:bodyPr/>
                        <a:lstStyle/>
                        <a:p>
                          <a:endParaRPr lang="zh-CN"/>
                        </a:p>
                      </a:txBody>
                      <a:tcPr anchor="ctr">
                        <a:blipFill>
                          <a:blip r:embed="rId4"/>
                          <a:stretch>
                            <a:fillRect l="-68000" t="-476923" r="-508000" b="-130769"/>
                          </a:stretch>
                        </a:blipFill>
                      </a:tcPr>
                    </a:tc>
                    <a:tc>
                      <a:txBody>
                        <a:bodyPr/>
                        <a:lstStyle/>
                        <a:p>
                          <a:endParaRPr lang="zh-CN"/>
                        </a:p>
                      </a:txBody>
                      <a:tcPr anchor="ctr">
                        <a:blipFill>
                          <a:blip r:embed="rId4"/>
                          <a:stretch>
                            <a:fillRect l="-164706" t="-476923" r="-398039" b="-130769"/>
                          </a:stretch>
                        </a:blipFill>
                      </a:tcPr>
                    </a:tc>
                    <a:tc>
                      <a:txBody>
                        <a:bodyPr/>
                        <a:lstStyle/>
                        <a:p>
                          <a:endParaRPr lang="zh-CN"/>
                        </a:p>
                      </a:txBody>
                      <a:tcPr anchor="ctr">
                        <a:blipFill>
                          <a:blip r:embed="rId4"/>
                          <a:stretch>
                            <a:fillRect l="-270000" t="-476923" r="-306000" b="-130769"/>
                          </a:stretch>
                        </a:blipFill>
                      </a:tcPr>
                    </a:tc>
                    <a:tc>
                      <a:txBody>
                        <a:bodyPr/>
                        <a:lstStyle/>
                        <a:p>
                          <a:endParaRPr lang="zh-CN"/>
                        </a:p>
                      </a:txBody>
                      <a:tcPr anchor="ctr">
                        <a:blipFill>
                          <a:blip r:embed="rId4"/>
                          <a:stretch>
                            <a:fillRect l="-370000" t="-476923" r="-206000" b="-130769"/>
                          </a:stretch>
                        </a:blipFill>
                      </a:tcPr>
                    </a:tc>
                    <a:tc>
                      <a:txBody>
                        <a:bodyPr/>
                        <a:lstStyle/>
                        <a:p>
                          <a:endParaRPr lang="zh-CN"/>
                        </a:p>
                      </a:txBody>
                      <a:tcPr anchor="ctr">
                        <a:blipFill>
                          <a:blip r:embed="rId4"/>
                          <a:stretch>
                            <a:fillRect l="-460784" t="-476923" r="-101961" b="-130769"/>
                          </a:stretch>
                        </a:blipFill>
                      </a:tcPr>
                    </a:tc>
                    <a:tc>
                      <a:txBody>
                        <a:bodyPr/>
                        <a:lstStyle/>
                        <a:p>
                          <a:endParaRPr lang="zh-CN"/>
                        </a:p>
                      </a:txBody>
                      <a:tcPr anchor="ctr">
                        <a:blipFill>
                          <a:blip r:embed="rId4"/>
                          <a:stretch>
                            <a:fillRect l="-572000" t="-476923" r="-4000" b="-130769"/>
                          </a:stretch>
                        </a:blipFill>
                      </a:tcPr>
                    </a:tc>
                    <a:extLst>
                      <a:ext uri="{0D108BD9-81ED-4DB2-BD59-A6C34878D82A}">
                        <a16:rowId xmlns:a16="http://schemas.microsoft.com/office/drawing/2014/main" val="4098948008"/>
                      </a:ext>
                    </a:extLst>
                  </a:tr>
                  <a:tr h="335280">
                    <a:tc>
                      <a:txBody>
                        <a:bodyPr/>
                        <a:lstStyle/>
                        <a:p>
                          <a:pPr algn="ctr"/>
                          <a:r>
                            <a:rPr lang="en-US" altLang="zh-CN" sz="1600" dirty="0"/>
                            <a:t>10</a:t>
                          </a:r>
                        </a:p>
                      </a:txBody>
                      <a:tcPr anchor="ctr"/>
                    </a:tc>
                    <a:tc>
                      <a:txBody>
                        <a:bodyPr/>
                        <a:lstStyle/>
                        <a:p>
                          <a:pPr marL="0" algn="ctr" defTabSz="914400" rtl="0" eaLnBrk="1" fontAlgn="b" latinLnBrk="0" hangingPunct="1"/>
                          <a:r>
                            <a:rPr lang="en-US" altLang="zh-CN" sz="1600" kern="1200">
                              <a:solidFill>
                                <a:schemeClr val="dk1"/>
                              </a:solidFill>
                              <a:latin typeface="+mn-lt"/>
                              <a:ea typeface="+mn-ea"/>
                              <a:cs typeface="+mn-cs"/>
                            </a:rPr>
                            <a:t>245</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55</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1.1</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1.9</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53</a:t>
                          </a:r>
                        </a:p>
                      </a:txBody>
                      <a:tcPr marL="9525" marR="9525" marT="9525" marB="0" anchor="ctr"/>
                    </a:tc>
                    <a:tc>
                      <a:txBody>
                        <a:bodyPr/>
                        <a:lstStyle/>
                        <a:p>
                          <a:pPr marL="0" algn="ctr" defTabSz="914400" rtl="0" eaLnBrk="1" fontAlgn="b" latinLnBrk="0" hangingPunct="1"/>
                          <a:r>
                            <a:rPr lang="en-US" altLang="zh-CN" sz="1600" kern="1200" dirty="0">
                              <a:solidFill>
                                <a:schemeClr val="dk1"/>
                              </a:solidFill>
                              <a:latin typeface="+mn-lt"/>
                              <a:ea typeface="+mn-ea"/>
                              <a:cs typeface="+mn-cs"/>
                            </a:rPr>
                            <a:t>600</a:t>
                          </a:r>
                        </a:p>
                      </a:txBody>
                      <a:tcPr marL="9525" marR="9525" marT="9525" marB="0" anchor="ctr"/>
                    </a:tc>
                    <a:extLst>
                      <a:ext uri="{0D108BD9-81ED-4DB2-BD59-A6C34878D82A}">
                        <a16:rowId xmlns:a16="http://schemas.microsoft.com/office/drawing/2014/main" val="1955927357"/>
                      </a:ext>
                    </a:extLst>
                  </a:tr>
                </a:tbl>
              </a:graphicData>
            </a:graphic>
          </p:graphicFrame>
        </mc:Fallback>
      </mc:AlternateContent>
      <p:sp>
        <p:nvSpPr>
          <p:cNvPr id="28" name="矩形 27">
            <a:extLst>
              <a:ext uri="{FF2B5EF4-FFF2-40B4-BE49-F238E27FC236}">
                <a16:creationId xmlns:a16="http://schemas.microsoft.com/office/drawing/2014/main" id="{B481D843-1C0B-4E4E-901C-A1F949672758}"/>
              </a:ext>
            </a:extLst>
          </p:cNvPr>
          <p:cNvSpPr/>
          <p:nvPr/>
        </p:nvSpPr>
        <p:spPr>
          <a:xfrm>
            <a:off x="3083701" y="914529"/>
            <a:ext cx="2069797" cy="646331"/>
          </a:xfrm>
          <a:prstGeom prst="rect">
            <a:avLst/>
          </a:prstGeom>
        </p:spPr>
        <p:txBody>
          <a:bodyPr wrap="none">
            <a:spAutoFit/>
          </a:bodyPr>
          <a:lstStyle/>
          <a:p>
            <a:r>
              <a:rPr lang="en-US" altLang="zh-CN" dirty="0"/>
              <a:t>Satisfactory points</a:t>
            </a:r>
          </a:p>
          <a:p>
            <a:pPr algn="ctr"/>
            <a:r>
              <a:rPr lang="en-US" altLang="zh-CN" dirty="0"/>
              <a:t>(10 samples)</a:t>
            </a:r>
            <a:endParaRPr lang="zh-CN" altLang="en-US" dirty="0"/>
          </a:p>
        </p:txBody>
      </p:sp>
      <p:sp>
        <p:nvSpPr>
          <p:cNvPr id="29" name="矩形 28">
            <a:extLst>
              <a:ext uri="{FF2B5EF4-FFF2-40B4-BE49-F238E27FC236}">
                <a16:creationId xmlns:a16="http://schemas.microsoft.com/office/drawing/2014/main" id="{5DC7D06D-927D-E34C-B6D8-74E2B3048C90}"/>
              </a:ext>
            </a:extLst>
          </p:cNvPr>
          <p:cNvSpPr/>
          <p:nvPr/>
        </p:nvSpPr>
        <p:spPr>
          <a:xfrm>
            <a:off x="5712102" y="990429"/>
            <a:ext cx="2287806" cy="456472"/>
          </a:xfrm>
          <a:prstGeom prst="rect">
            <a:avLst/>
          </a:prstGeom>
        </p:spPr>
        <p:txBody>
          <a:bodyPr wrap="none">
            <a:spAutoFit/>
          </a:bodyPr>
          <a:lstStyle/>
          <a:p>
            <a:pPr>
              <a:lnSpc>
                <a:spcPct val="150000"/>
              </a:lnSpc>
            </a:pPr>
            <a:r>
              <a:rPr lang="en-US" altLang="zh-CN" dirty="0"/>
              <a:t>Example experiment</a:t>
            </a:r>
          </a:p>
        </p:txBody>
      </p:sp>
      <p:sp>
        <p:nvSpPr>
          <p:cNvPr id="30" name="矩形 29">
            <a:extLst>
              <a:ext uri="{FF2B5EF4-FFF2-40B4-BE49-F238E27FC236}">
                <a16:creationId xmlns:a16="http://schemas.microsoft.com/office/drawing/2014/main" id="{4F536D18-4D16-5D45-BE38-2A85093DA533}"/>
              </a:ext>
            </a:extLst>
          </p:cNvPr>
          <p:cNvSpPr/>
          <p:nvPr/>
        </p:nvSpPr>
        <p:spPr>
          <a:xfrm>
            <a:off x="4057559" y="3441751"/>
            <a:ext cx="1298112" cy="375552"/>
          </a:xfrm>
          <a:prstGeom prst="rect">
            <a:avLst/>
          </a:prstGeom>
        </p:spPr>
        <p:txBody>
          <a:bodyPr wrap="none">
            <a:spAutoFit/>
          </a:bodyPr>
          <a:lstStyle/>
          <a:p>
            <a:pPr>
              <a:lnSpc>
                <a:spcPct val="150000"/>
              </a:lnSpc>
            </a:pPr>
            <a:r>
              <a:rPr lang="en-US" altLang="zh-CN" sz="1400" dirty="0">
                <a:solidFill>
                  <a:srgbClr val="32A09C"/>
                </a:solidFill>
              </a:rPr>
              <a:t>Target weight </a:t>
            </a:r>
          </a:p>
        </p:txBody>
      </p:sp>
      <p:sp>
        <p:nvSpPr>
          <p:cNvPr id="31" name="矩形 30">
            <a:extLst>
              <a:ext uri="{FF2B5EF4-FFF2-40B4-BE49-F238E27FC236}">
                <a16:creationId xmlns:a16="http://schemas.microsoft.com/office/drawing/2014/main" id="{661B778F-EF1B-8F41-AE14-9DC5AF5E94CE}"/>
              </a:ext>
            </a:extLst>
          </p:cNvPr>
          <p:cNvSpPr/>
          <p:nvPr/>
        </p:nvSpPr>
        <p:spPr>
          <a:xfrm>
            <a:off x="6112935" y="3501010"/>
            <a:ext cx="3070071" cy="369332"/>
          </a:xfrm>
          <a:prstGeom prst="rect">
            <a:avLst/>
          </a:prstGeom>
        </p:spPr>
        <p:txBody>
          <a:bodyPr wrap="none">
            <a:spAutoFit/>
          </a:bodyPr>
          <a:lstStyle/>
          <a:p>
            <a:r>
              <a:rPr lang="en-US" altLang="zh-CN" dirty="0"/>
              <a:t>Final recommend conditions</a:t>
            </a:r>
            <a:endParaRPr lang="zh-CN" altLang="en-US" dirty="0"/>
          </a:p>
        </p:txBody>
      </p:sp>
      <p:sp>
        <p:nvSpPr>
          <p:cNvPr id="44" name="任意形状 43">
            <a:extLst>
              <a:ext uri="{FF2B5EF4-FFF2-40B4-BE49-F238E27FC236}">
                <a16:creationId xmlns:a16="http://schemas.microsoft.com/office/drawing/2014/main" id="{86F890CB-0192-FB4D-BB39-2E83DBDB5112}"/>
              </a:ext>
            </a:extLst>
          </p:cNvPr>
          <p:cNvSpPr/>
          <p:nvPr/>
        </p:nvSpPr>
        <p:spPr>
          <a:xfrm>
            <a:off x="2000590" y="1565329"/>
            <a:ext cx="1813301" cy="1487837"/>
          </a:xfrm>
          <a:custGeom>
            <a:avLst/>
            <a:gdLst>
              <a:gd name="connsiteX0" fmla="*/ 1813301 w 1813301"/>
              <a:gd name="connsiteY0" fmla="*/ 0 h 1487837"/>
              <a:gd name="connsiteX1" fmla="*/ 557939 w 1813301"/>
              <a:gd name="connsiteY1" fmla="*/ 449451 h 1487837"/>
              <a:gd name="connsiteX2" fmla="*/ 0 w 1813301"/>
              <a:gd name="connsiteY2" fmla="*/ 1487837 h 1487837"/>
              <a:gd name="connsiteX3" fmla="*/ 0 w 1813301"/>
              <a:gd name="connsiteY3" fmla="*/ 1487837 h 1487837"/>
            </a:gdLst>
            <a:ahLst/>
            <a:cxnLst>
              <a:cxn ang="0">
                <a:pos x="connsiteX0" y="connsiteY0"/>
              </a:cxn>
              <a:cxn ang="0">
                <a:pos x="connsiteX1" y="connsiteY1"/>
              </a:cxn>
              <a:cxn ang="0">
                <a:pos x="connsiteX2" y="connsiteY2"/>
              </a:cxn>
              <a:cxn ang="0">
                <a:pos x="connsiteX3" y="connsiteY3"/>
              </a:cxn>
            </a:cxnLst>
            <a:rect l="l" t="t" r="r" b="b"/>
            <a:pathLst>
              <a:path w="1813301" h="1487837">
                <a:moveTo>
                  <a:pt x="1813301" y="0"/>
                </a:moveTo>
                <a:cubicBezTo>
                  <a:pt x="1336728" y="100739"/>
                  <a:pt x="860156" y="201478"/>
                  <a:pt x="557939" y="449451"/>
                </a:cubicBezTo>
                <a:cubicBezTo>
                  <a:pt x="255722" y="697424"/>
                  <a:pt x="0" y="1487837"/>
                  <a:pt x="0" y="1487837"/>
                </a:cubicBezTo>
                <a:lnTo>
                  <a:pt x="0" y="1487837"/>
                </a:ln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任意形状 44">
            <a:extLst>
              <a:ext uri="{FF2B5EF4-FFF2-40B4-BE49-F238E27FC236}">
                <a16:creationId xmlns:a16="http://schemas.microsoft.com/office/drawing/2014/main" id="{DB8D97E1-5164-8746-AFE4-87AE7FF116CE}"/>
              </a:ext>
            </a:extLst>
          </p:cNvPr>
          <p:cNvSpPr/>
          <p:nvPr/>
        </p:nvSpPr>
        <p:spPr>
          <a:xfrm>
            <a:off x="2293749" y="1565329"/>
            <a:ext cx="1518834" cy="1968285"/>
          </a:xfrm>
          <a:custGeom>
            <a:avLst/>
            <a:gdLst>
              <a:gd name="connsiteX0" fmla="*/ 1518834 w 1518834"/>
              <a:gd name="connsiteY0" fmla="*/ 0 h 1968285"/>
              <a:gd name="connsiteX1" fmla="*/ 542441 w 1518834"/>
              <a:gd name="connsiteY1" fmla="*/ 697424 h 1968285"/>
              <a:gd name="connsiteX2" fmla="*/ 0 w 1518834"/>
              <a:gd name="connsiteY2" fmla="*/ 1968285 h 1968285"/>
            </a:gdLst>
            <a:ahLst/>
            <a:cxnLst>
              <a:cxn ang="0">
                <a:pos x="connsiteX0" y="connsiteY0"/>
              </a:cxn>
              <a:cxn ang="0">
                <a:pos x="connsiteX1" y="connsiteY1"/>
              </a:cxn>
              <a:cxn ang="0">
                <a:pos x="connsiteX2" y="connsiteY2"/>
              </a:cxn>
            </a:cxnLst>
            <a:rect l="l" t="t" r="r" b="b"/>
            <a:pathLst>
              <a:path w="1518834" h="1968285">
                <a:moveTo>
                  <a:pt x="1518834" y="0"/>
                </a:moveTo>
                <a:cubicBezTo>
                  <a:pt x="1157207" y="184688"/>
                  <a:pt x="795580" y="369377"/>
                  <a:pt x="542441" y="697424"/>
                </a:cubicBezTo>
                <a:cubicBezTo>
                  <a:pt x="289302" y="1025471"/>
                  <a:pt x="144651" y="1496878"/>
                  <a:pt x="0" y="1968285"/>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任意形状 48">
            <a:extLst>
              <a:ext uri="{FF2B5EF4-FFF2-40B4-BE49-F238E27FC236}">
                <a16:creationId xmlns:a16="http://schemas.microsoft.com/office/drawing/2014/main" id="{4932926A-0348-DF4F-965B-63FFBFD79203}"/>
              </a:ext>
            </a:extLst>
          </p:cNvPr>
          <p:cNvSpPr/>
          <p:nvPr/>
        </p:nvSpPr>
        <p:spPr>
          <a:xfrm>
            <a:off x="2960176" y="1565329"/>
            <a:ext cx="852407" cy="1518834"/>
          </a:xfrm>
          <a:custGeom>
            <a:avLst/>
            <a:gdLst>
              <a:gd name="connsiteX0" fmla="*/ 852407 w 852407"/>
              <a:gd name="connsiteY0" fmla="*/ 0 h 1518834"/>
              <a:gd name="connsiteX1" fmla="*/ 185980 w 852407"/>
              <a:gd name="connsiteY1" fmla="*/ 929898 h 1518834"/>
              <a:gd name="connsiteX2" fmla="*/ 0 w 852407"/>
              <a:gd name="connsiteY2" fmla="*/ 1518834 h 1518834"/>
            </a:gdLst>
            <a:ahLst/>
            <a:cxnLst>
              <a:cxn ang="0">
                <a:pos x="connsiteX0" y="connsiteY0"/>
              </a:cxn>
              <a:cxn ang="0">
                <a:pos x="connsiteX1" y="connsiteY1"/>
              </a:cxn>
              <a:cxn ang="0">
                <a:pos x="connsiteX2" y="connsiteY2"/>
              </a:cxn>
            </a:cxnLst>
            <a:rect l="l" t="t" r="r" b="b"/>
            <a:pathLst>
              <a:path w="852407" h="1518834">
                <a:moveTo>
                  <a:pt x="852407" y="0"/>
                </a:moveTo>
                <a:cubicBezTo>
                  <a:pt x="590227" y="338379"/>
                  <a:pt x="328048" y="676759"/>
                  <a:pt x="185980" y="929898"/>
                </a:cubicBezTo>
                <a:cubicBezTo>
                  <a:pt x="43912" y="1183037"/>
                  <a:pt x="21956" y="1350935"/>
                  <a:pt x="0" y="1518834"/>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a:extLst>
              <a:ext uri="{FF2B5EF4-FFF2-40B4-BE49-F238E27FC236}">
                <a16:creationId xmlns:a16="http://schemas.microsoft.com/office/drawing/2014/main" id="{F788084B-80C8-F147-91BE-4EFA80EA568A}"/>
              </a:ext>
            </a:extLst>
          </p:cNvPr>
          <p:cNvSpPr/>
          <p:nvPr/>
        </p:nvSpPr>
        <p:spPr>
          <a:xfrm>
            <a:off x="3684006" y="1565329"/>
            <a:ext cx="404874" cy="2169763"/>
          </a:xfrm>
          <a:custGeom>
            <a:avLst/>
            <a:gdLst>
              <a:gd name="connsiteX0" fmla="*/ 123987 w 404874"/>
              <a:gd name="connsiteY0" fmla="*/ 0 h 2169763"/>
              <a:gd name="connsiteX1" fmla="*/ 402956 w 404874"/>
              <a:gd name="connsiteY1" fmla="*/ 1053885 h 2169763"/>
              <a:gd name="connsiteX2" fmla="*/ 0 w 404874"/>
              <a:gd name="connsiteY2" fmla="*/ 2169763 h 2169763"/>
            </a:gdLst>
            <a:ahLst/>
            <a:cxnLst>
              <a:cxn ang="0">
                <a:pos x="connsiteX0" y="connsiteY0"/>
              </a:cxn>
              <a:cxn ang="0">
                <a:pos x="connsiteX1" y="connsiteY1"/>
              </a:cxn>
              <a:cxn ang="0">
                <a:pos x="connsiteX2" y="connsiteY2"/>
              </a:cxn>
            </a:cxnLst>
            <a:rect l="l" t="t" r="r" b="b"/>
            <a:pathLst>
              <a:path w="404874" h="2169763">
                <a:moveTo>
                  <a:pt x="123987" y="0"/>
                </a:moveTo>
                <a:cubicBezTo>
                  <a:pt x="273804" y="346129"/>
                  <a:pt x="423621" y="692258"/>
                  <a:pt x="402956" y="1053885"/>
                </a:cubicBezTo>
                <a:cubicBezTo>
                  <a:pt x="382292" y="1415512"/>
                  <a:pt x="191146" y="1792637"/>
                  <a:pt x="0" y="2169763"/>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任意形状 52">
            <a:extLst>
              <a:ext uri="{FF2B5EF4-FFF2-40B4-BE49-F238E27FC236}">
                <a16:creationId xmlns:a16="http://schemas.microsoft.com/office/drawing/2014/main" id="{44E09C00-C045-534D-A960-9F3D7B926637}"/>
              </a:ext>
            </a:extLst>
          </p:cNvPr>
          <p:cNvSpPr/>
          <p:nvPr/>
        </p:nvSpPr>
        <p:spPr>
          <a:xfrm>
            <a:off x="2696705" y="1565329"/>
            <a:ext cx="1115878" cy="2448732"/>
          </a:xfrm>
          <a:custGeom>
            <a:avLst/>
            <a:gdLst>
              <a:gd name="connsiteX0" fmla="*/ 1115878 w 1115878"/>
              <a:gd name="connsiteY0" fmla="*/ 0 h 2448732"/>
              <a:gd name="connsiteX1" fmla="*/ 821410 w 1115878"/>
              <a:gd name="connsiteY1" fmla="*/ 1100379 h 2448732"/>
              <a:gd name="connsiteX2" fmla="*/ 0 w 1115878"/>
              <a:gd name="connsiteY2" fmla="*/ 2448732 h 2448732"/>
            </a:gdLst>
            <a:ahLst/>
            <a:cxnLst>
              <a:cxn ang="0">
                <a:pos x="connsiteX0" y="connsiteY0"/>
              </a:cxn>
              <a:cxn ang="0">
                <a:pos x="connsiteX1" y="connsiteY1"/>
              </a:cxn>
              <a:cxn ang="0">
                <a:pos x="connsiteX2" y="connsiteY2"/>
              </a:cxn>
            </a:cxnLst>
            <a:rect l="l" t="t" r="r" b="b"/>
            <a:pathLst>
              <a:path w="1115878" h="2448732">
                <a:moveTo>
                  <a:pt x="1115878" y="0"/>
                </a:moveTo>
                <a:cubicBezTo>
                  <a:pt x="1061634" y="346128"/>
                  <a:pt x="1007390" y="692257"/>
                  <a:pt x="821410" y="1100379"/>
                </a:cubicBezTo>
                <a:cubicBezTo>
                  <a:pt x="635430" y="1508501"/>
                  <a:pt x="317715" y="1978616"/>
                  <a:pt x="0" y="2448732"/>
                </a:cubicBezTo>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F94C1AB6-4908-2A4E-9B50-0EAABE92F655}"/>
              </a:ext>
            </a:extLst>
          </p:cNvPr>
          <p:cNvSpPr/>
          <p:nvPr/>
        </p:nvSpPr>
        <p:spPr>
          <a:xfrm>
            <a:off x="1954871" y="302323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01CFEC8C-FB3E-5B4F-9BD5-8D569974C08F}"/>
              </a:ext>
            </a:extLst>
          </p:cNvPr>
          <p:cNvSpPr/>
          <p:nvPr/>
        </p:nvSpPr>
        <p:spPr>
          <a:xfrm>
            <a:off x="2242911" y="3501010"/>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B1A7F6F9-26DB-C241-B9AF-1FEB1E5B8128}"/>
              </a:ext>
            </a:extLst>
          </p:cNvPr>
          <p:cNvSpPr/>
          <p:nvPr/>
        </p:nvSpPr>
        <p:spPr>
          <a:xfrm>
            <a:off x="2936720" y="302323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490D711F-4EA6-FB4C-9EDB-D760EE314BED}"/>
              </a:ext>
            </a:extLst>
          </p:cNvPr>
          <p:cNvSpPr/>
          <p:nvPr/>
        </p:nvSpPr>
        <p:spPr>
          <a:xfrm>
            <a:off x="2674971" y="4005080"/>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CC27C04C-D556-0840-8A55-CAE70A77BDCB}"/>
              </a:ext>
            </a:extLst>
          </p:cNvPr>
          <p:cNvSpPr/>
          <p:nvPr/>
        </p:nvSpPr>
        <p:spPr>
          <a:xfrm>
            <a:off x="3683111" y="3671321"/>
            <a:ext cx="45719" cy="45719"/>
          </a:xfrm>
          <a:prstGeom prst="ellipse">
            <a:avLst/>
          </a:prstGeom>
          <a:solidFill>
            <a:srgbClr val="FFFF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9" name="下箭头 58">
            <a:extLst>
              <a:ext uri="{FF2B5EF4-FFF2-40B4-BE49-F238E27FC236}">
                <a16:creationId xmlns:a16="http://schemas.microsoft.com/office/drawing/2014/main" id="{0453BA85-4FB6-E049-A94D-722B24216D70}"/>
              </a:ext>
            </a:extLst>
          </p:cNvPr>
          <p:cNvSpPr/>
          <p:nvPr/>
        </p:nvSpPr>
        <p:spPr>
          <a:xfrm>
            <a:off x="7428888" y="2951221"/>
            <a:ext cx="180023" cy="5497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A76DBB5B-1D27-624A-8939-A1C96EE7555E}"/>
              </a:ext>
            </a:extLst>
          </p:cNvPr>
          <p:cNvSpPr/>
          <p:nvPr/>
        </p:nvSpPr>
        <p:spPr>
          <a:xfrm>
            <a:off x="7635863" y="3032962"/>
            <a:ext cx="2069797" cy="369332"/>
          </a:xfrm>
          <a:prstGeom prst="rect">
            <a:avLst/>
          </a:prstGeom>
        </p:spPr>
        <p:txBody>
          <a:bodyPr wrap="none">
            <a:spAutoFit/>
          </a:bodyPr>
          <a:lstStyle/>
          <a:p>
            <a:r>
              <a:rPr lang="en-US" altLang="zh-CN" dirty="0"/>
              <a:t>Calculate distance</a:t>
            </a:r>
            <a:endParaRPr lang="zh-CN" altLang="en-US" dirty="0"/>
          </a:p>
        </p:txBody>
      </p:sp>
      <p:sp>
        <p:nvSpPr>
          <p:cNvPr id="68" name="Textfeld 11">
            <a:extLst>
              <a:ext uri="{FF2B5EF4-FFF2-40B4-BE49-F238E27FC236}">
                <a16:creationId xmlns:a16="http://schemas.microsoft.com/office/drawing/2014/main" id="{E8DF4F72-C024-C343-A03F-40E6138406BA}"/>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C33A156A-7277-054C-B6F7-161F98EFA4A9}"/>
              </a:ext>
            </a:extLst>
          </p:cNvPr>
          <p:cNvSpPr txBox="1"/>
          <p:nvPr/>
        </p:nvSpPr>
        <p:spPr bwMode="auto">
          <a:xfrm>
            <a:off x="-1559526" y="4720431"/>
            <a:ext cx="1728240" cy="535075"/>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Evaluation </a:t>
            </a:r>
            <a:r>
              <a:rPr lang="en-GB" dirty="0" err="1">
                <a:solidFill>
                  <a:prstClr val="black"/>
                </a:solidFill>
                <a:latin typeface="Arial" panose="020B0604020202020204" pitchFamily="34" charset="0"/>
                <a:cs typeface="Arial" panose="020B0604020202020204" pitchFamily="34" charset="0"/>
              </a:rPr>
              <a:t>fuction</a:t>
            </a: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7547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75B1916-CD12-6048-8875-3B40B9ABB7CA}"/>
              </a:ext>
            </a:extLst>
          </p:cNvPr>
          <p:cNvPicPr>
            <a:picLocks noChangeAspect="1"/>
          </p:cNvPicPr>
          <p:nvPr/>
        </p:nvPicPr>
        <p:blipFill>
          <a:blip r:embed="rId2"/>
          <a:stretch>
            <a:fillRect/>
          </a:stretch>
        </p:blipFill>
        <p:spPr>
          <a:xfrm>
            <a:off x="0" y="1447800"/>
            <a:ext cx="4051300" cy="3962400"/>
          </a:xfrm>
          <a:prstGeom prst="rect">
            <a:avLst/>
          </a:prstGeom>
        </p:spPr>
      </p:pic>
      <p:sp>
        <p:nvSpPr>
          <p:cNvPr id="2" name="标题 1">
            <a:extLst>
              <a:ext uri="{FF2B5EF4-FFF2-40B4-BE49-F238E27FC236}">
                <a16:creationId xmlns:a16="http://schemas.microsoft.com/office/drawing/2014/main" id="{79F38465-B8BC-8242-A715-9A303C39DC0D}"/>
              </a:ext>
            </a:extLst>
          </p:cNvPr>
          <p:cNvSpPr>
            <a:spLocks noGrp="1"/>
          </p:cNvSpPr>
          <p:nvPr>
            <p:ph type="title"/>
          </p:nvPr>
        </p:nvSpPr>
        <p:spPr/>
        <p:txBody>
          <a:bodyPr/>
          <a:lstStyle/>
          <a:p>
            <a:r>
              <a:rPr kumimoji="1" lang="en-US" altLang="zh-CN" dirty="0"/>
              <a:t>Outline</a:t>
            </a:r>
            <a:endParaRPr kumimoji="1" lang="zh-CN" altLang="en-US" dirty="0"/>
          </a:p>
        </p:txBody>
      </p:sp>
      <p:sp>
        <p:nvSpPr>
          <p:cNvPr id="7" name="文本框 6">
            <a:extLst>
              <a:ext uri="{FF2B5EF4-FFF2-40B4-BE49-F238E27FC236}">
                <a16:creationId xmlns:a16="http://schemas.microsoft.com/office/drawing/2014/main" id="{806FA5BE-18FA-0642-B0CD-874F72720316}"/>
              </a:ext>
            </a:extLst>
          </p:cNvPr>
          <p:cNvSpPr txBox="1"/>
          <p:nvPr/>
        </p:nvSpPr>
        <p:spPr bwMode="auto">
          <a:xfrm>
            <a:off x="4319900" y="1196690"/>
            <a:ext cx="5313050" cy="4392610"/>
          </a:xfrm>
          <a:prstGeom prst="rect">
            <a:avLst/>
          </a:prstGeom>
          <a:noFill/>
          <a:ln>
            <a:noFill/>
          </a:ln>
        </p:spPr>
        <p:txBody>
          <a:bodyPr vert="horz" wrap="square" lIns="91440" tIns="45720" rIns="91440" bIns="45720" numCol="1" rtlCol="0" anchor="t" anchorCtr="0" compatLnSpc="1">
            <a:noAutofit/>
          </a:bodyPr>
          <a:lstStyle/>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Motivation of applying transfer learning</a:t>
            </a:r>
          </a:p>
          <a:p>
            <a:pPr marL="266700" indent="-266700">
              <a:lnSpc>
                <a:spcPct val="250000"/>
              </a:lnSpc>
              <a:buClr>
                <a:srgbClr val="00AC5B"/>
              </a:buClr>
              <a:buFont typeface="Wingdings" panose="05000000000000000000" pitchFamily="2" charset="2"/>
              <a:buChar char="§"/>
            </a:pPr>
            <a:r>
              <a:rPr kumimoji="1" lang="en-GB" altLang="zh-CN" dirty="0">
                <a:solidFill>
                  <a:prstClr val="black">
                    <a:alpha val="50000"/>
                  </a:prstClr>
                </a:solidFill>
                <a:latin typeface="Arial" panose="020B0604020202020204" pitchFamily="34" charset="0"/>
                <a:cs typeface="Arial" panose="020B0604020202020204" pitchFamily="34" charset="0"/>
              </a:rPr>
              <a:t>Dataset description and feature ranking </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Construction of DNN-ETL model</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Transfer learning performance analysis</a:t>
            </a:r>
          </a:p>
          <a:p>
            <a:pPr marL="266700" indent="-266700">
              <a:lnSpc>
                <a:spcPct val="250000"/>
              </a:lnSpc>
              <a:buClr>
                <a:srgbClr val="00AC5B"/>
              </a:buClr>
              <a:buFont typeface="Wingdings" panose="05000000000000000000" pitchFamily="2" charset="2"/>
              <a:buChar char="§"/>
            </a:pPr>
            <a:r>
              <a:rPr kumimoji="1" lang="en-GB" altLang="zh-CN" dirty="0">
                <a:solidFill>
                  <a:schemeClr val="tx1">
                    <a:alpha val="50000"/>
                  </a:schemeClr>
                </a:solidFill>
                <a:latin typeface="Arial" panose="020B0604020202020204" pitchFamily="34" charset="0"/>
                <a:cs typeface="Arial" panose="020B0604020202020204" pitchFamily="34" charset="0"/>
              </a:rPr>
              <a:t>Application scenario of DNN-ETL</a:t>
            </a:r>
          </a:p>
          <a:p>
            <a:pPr marL="266700" indent="-266700">
              <a:lnSpc>
                <a:spcPct val="250000"/>
              </a:lnSpc>
              <a:buClr>
                <a:srgbClr val="00AC5B"/>
              </a:buClr>
              <a:buFont typeface="Wingdings" panose="05000000000000000000" pitchFamily="2" charset="2"/>
              <a:buChar char="§"/>
            </a:pPr>
            <a:r>
              <a:rPr kumimoji="1" lang="en-GB" altLang="zh-CN" dirty="0">
                <a:latin typeface="Arial" panose="020B0604020202020204" pitchFamily="34" charset="0"/>
                <a:cs typeface="Arial" panose="020B0604020202020204" pitchFamily="34" charset="0"/>
              </a:rPr>
              <a:t>Conclusion and outlook</a:t>
            </a:r>
          </a:p>
        </p:txBody>
      </p:sp>
      <p:sp>
        <p:nvSpPr>
          <p:cNvPr id="5" name="Textfeld 11">
            <a:extLst>
              <a:ext uri="{FF2B5EF4-FFF2-40B4-BE49-F238E27FC236}">
                <a16:creationId xmlns:a16="http://schemas.microsoft.com/office/drawing/2014/main" id="{75D94BC7-1F98-4648-A6F4-A5CEFE5981AE}"/>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27</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feld 10">
            <a:extLst>
              <a:ext uri="{FF2B5EF4-FFF2-40B4-BE49-F238E27FC236}">
                <a16:creationId xmlns:a16="http://schemas.microsoft.com/office/drawing/2014/main" id="{D492EEC9-4B4E-5740-A73D-DA250453A296}"/>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t>URL00</a:t>
            </a:r>
            <a:r>
              <a:rPr lang="en-GB" altLang="zh-CN" sz="1400" dirty="0">
                <a:solidFill>
                  <a:prstClr val="black"/>
                </a:solidFill>
                <a:latin typeface="Arial" panose="020B0604020202020204" pitchFamily="34" charset="0"/>
                <a:cs typeface="Arial" panose="020B0604020202020204" pitchFamily="34" charset="0"/>
              </a:rPr>
              <a:t>]</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875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F8C24-E7B2-FF4D-9DC7-CCFE94F21FB9}"/>
              </a:ext>
            </a:extLst>
          </p:cNvPr>
          <p:cNvSpPr>
            <a:spLocks noGrp="1"/>
          </p:cNvSpPr>
          <p:nvPr>
            <p:ph type="title"/>
          </p:nvPr>
        </p:nvSpPr>
        <p:spPr/>
        <p:txBody>
          <a:bodyPr/>
          <a:lstStyle/>
          <a:p>
            <a:r>
              <a:rPr lang="en-GB" dirty="0"/>
              <a:t>Conclusion and outlook</a:t>
            </a:r>
          </a:p>
        </p:txBody>
      </p:sp>
      <p:sp>
        <p:nvSpPr>
          <p:cNvPr id="152" name="Textfeld 11">
            <a:extLst>
              <a:ext uri="{FF2B5EF4-FFF2-40B4-BE49-F238E27FC236}">
                <a16:creationId xmlns:a16="http://schemas.microsoft.com/office/drawing/2014/main" id="{C313E08E-A3D9-8744-8C40-0DC7EE07CBE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28</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grpSp>
        <p:nvGrpSpPr>
          <p:cNvPr id="158" name="组合 157">
            <a:extLst>
              <a:ext uri="{FF2B5EF4-FFF2-40B4-BE49-F238E27FC236}">
                <a16:creationId xmlns:a16="http://schemas.microsoft.com/office/drawing/2014/main" id="{5DC26B4C-6D8B-734E-9B8B-C81E22607E67}"/>
              </a:ext>
            </a:extLst>
          </p:cNvPr>
          <p:cNvGrpSpPr/>
          <p:nvPr/>
        </p:nvGrpSpPr>
        <p:grpSpPr>
          <a:xfrm>
            <a:off x="128330" y="789671"/>
            <a:ext cx="9777669" cy="4079529"/>
            <a:chOff x="128330" y="789671"/>
            <a:chExt cx="9777669" cy="4079529"/>
          </a:xfrm>
        </p:grpSpPr>
        <p:cxnSp>
          <p:nvCxnSpPr>
            <p:cNvPr id="159" name="直接连接符 8">
              <a:extLst>
                <a:ext uri="{FF2B5EF4-FFF2-40B4-BE49-F238E27FC236}">
                  <a16:creationId xmlns:a16="http://schemas.microsoft.com/office/drawing/2014/main" id="{2BB49DE8-9621-4947-9938-EB063684903E}"/>
                </a:ext>
              </a:extLst>
            </p:cNvPr>
            <p:cNvCxnSpPr/>
            <p:nvPr/>
          </p:nvCxnSpPr>
          <p:spPr>
            <a:xfrm>
              <a:off x="3053254" y="1860713"/>
              <a:ext cx="53546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ïṧ1îḑe">
              <a:extLst>
                <a:ext uri="{FF2B5EF4-FFF2-40B4-BE49-F238E27FC236}">
                  <a16:creationId xmlns:a16="http://schemas.microsoft.com/office/drawing/2014/main" id="{4549A943-E556-7B45-8EEB-CB01950EF69E}"/>
                </a:ext>
              </a:extLst>
            </p:cNvPr>
            <p:cNvSpPr>
              <a:spLocks noChangeArrowheads="1"/>
            </p:cNvSpPr>
            <p:nvPr/>
          </p:nvSpPr>
          <p:spPr bwMode="auto">
            <a:xfrm>
              <a:off x="3167555" y="1070738"/>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438CD4"/>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2" name="îsḻïḓe">
              <a:extLst>
                <a:ext uri="{FF2B5EF4-FFF2-40B4-BE49-F238E27FC236}">
                  <a16:creationId xmlns:a16="http://schemas.microsoft.com/office/drawing/2014/main" id="{0CB7BF3D-AFAA-FB4A-B34B-96DD546738A5}"/>
                </a:ext>
              </a:extLst>
            </p:cNvPr>
            <p:cNvSpPr>
              <a:spLocks noChangeArrowheads="1"/>
            </p:cNvSpPr>
            <p:nvPr/>
          </p:nvSpPr>
          <p:spPr bwMode="auto">
            <a:xfrm>
              <a:off x="3167555" y="241232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00B050"/>
            </a:solidFill>
            <a:ln>
              <a:noFill/>
            </a:ln>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63" name="ïṡļïḋè">
              <a:extLst>
                <a:ext uri="{FF2B5EF4-FFF2-40B4-BE49-F238E27FC236}">
                  <a16:creationId xmlns:a16="http://schemas.microsoft.com/office/drawing/2014/main" id="{16970B39-A78F-FD4D-84AE-D3124894F61C}"/>
                </a:ext>
              </a:extLst>
            </p:cNvPr>
            <p:cNvSpPr>
              <a:spLocks noChangeArrowheads="1"/>
            </p:cNvSpPr>
            <p:nvPr/>
          </p:nvSpPr>
          <p:spPr bwMode="auto">
            <a:xfrm>
              <a:off x="3153723" y="374124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cxnSp>
          <p:nvCxnSpPr>
            <p:cNvPr id="164" name="直接连接符 25">
              <a:extLst>
                <a:ext uri="{FF2B5EF4-FFF2-40B4-BE49-F238E27FC236}">
                  <a16:creationId xmlns:a16="http://schemas.microsoft.com/office/drawing/2014/main" id="{B0D80B93-6593-8742-9F68-9E52156AFEFF}"/>
                </a:ext>
              </a:extLst>
            </p:cNvPr>
            <p:cNvCxnSpPr/>
            <p:nvPr/>
          </p:nvCxnSpPr>
          <p:spPr>
            <a:xfrm>
              <a:off x="3054843" y="3364959"/>
              <a:ext cx="53546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矩形 164">
              <a:extLst>
                <a:ext uri="{FF2B5EF4-FFF2-40B4-BE49-F238E27FC236}">
                  <a16:creationId xmlns:a16="http://schemas.microsoft.com/office/drawing/2014/main" id="{3FA401C0-30E3-4445-9A90-17D9CC533B0A}"/>
                </a:ext>
              </a:extLst>
            </p:cNvPr>
            <p:cNvSpPr/>
            <p:nvPr/>
          </p:nvSpPr>
          <p:spPr bwMode="auto">
            <a:xfrm>
              <a:off x="3683578" y="1148638"/>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600" dirty="0"/>
                <a:t>R² test score is </a:t>
              </a:r>
              <a:r>
                <a:rPr lang="en-GB" altLang="zh-CN" sz="1600" dirty="0"/>
                <a:t>0.9207</a:t>
              </a:r>
              <a:r>
                <a:rPr lang="en-US" altLang="zh-CN" sz="1600" dirty="0"/>
                <a:t> and it surpasses the state-of-the-art performance of 0.90 </a:t>
              </a:r>
              <a:r>
                <a:rPr lang="en-GB" altLang="zh-CN" sz="1600" dirty="0"/>
                <a:t>[TGH+18]</a:t>
              </a:r>
              <a:endParaRPr lang="en-US" altLang="zh-CN" sz="1600" dirty="0"/>
            </a:p>
          </p:txBody>
        </p:sp>
        <p:sp>
          <p:nvSpPr>
            <p:cNvPr id="166" name="文本框 165">
              <a:extLst>
                <a:ext uri="{FF2B5EF4-FFF2-40B4-BE49-F238E27FC236}">
                  <a16:creationId xmlns:a16="http://schemas.microsoft.com/office/drawing/2014/main" id="{B7AA5A7D-69E6-A84C-9A05-EC59135C0324}"/>
                </a:ext>
              </a:extLst>
            </p:cNvPr>
            <p:cNvSpPr txBox="1"/>
            <p:nvPr/>
          </p:nvSpPr>
          <p:spPr bwMode="auto">
            <a:xfrm>
              <a:off x="3683578" y="789671"/>
              <a:ext cx="3213692"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Develop DNN-ETL model</a:t>
              </a:r>
            </a:p>
          </p:txBody>
        </p:sp>
        <p:grpSp>
          <p:nvGrpSpPr>
            <p:cNvPr id="167" name="iş1ï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F8A188DF-CBEB-BC4F-9F54-8A1491851750}"/>
                </a:ext>
              </a:extLst>
            </p:cNvPr>
            <p:cNvGrpSpPr/>
            <p:nvPr/>
          </p:nvGrpSpPr>
          <p:grpSpPr bwMode="auto">
            <a:xfrm>
              <a:off x="128330" y="1372440"/>
              <a:ext cx="2908300" cy="2290762"/>
              <a:chOff x="2922738" y="1145382"/>
              <a:chExt cx="6346524" cy="4567237"/>
            </a:xfrm>
          </p:grpSpPr>
          <p:sp>
            <p:nvSpPr>
              <p:cNvPr id="174" name="íṣ1ïḋè">
                <a:extLst>
                  <a:ext uri="{FF2B5EF4-FFF2-40B4-BE49-F238E27FC236}">
                    <a16:creationId xmlns:a16="http://schemas.microsoft.com/office/drawing/2014/main" id="{578B933E-EEC2-8746-9A59-99AF1CB9A36F}"/>
                  </a:ext>
                </a:extLst>
              </p:cNvPr>
              <p:cNvSpPr>
                <a:spLocks noChangeArrowheads="1"/>
              </p:cNvSpPr>
              <p:nvPr/>
            </p:nvSpPr>
            <p:spPr bwMode="auto">
              <a:xfrm>
                <a:off x="2922738" y="1559807"/>
                <a:ext cx="6346524" cy="4152812"/>
              </a:xfrm>
              <a:custGeom>
                <a:avLst/>
                <a:gdLst>
                  <a:gd name="T0" fmla="*/ 3671 w 4335"/>
                  <a:gd name="T1" fmla="*/ 2673 h 2840"/>
                  <a:gd name="T2" fmla="*/ 2998 w 4335"/>
                  <a:gd name="T3" fmla="*/ 2833 h 2840"/>
                  <a:gd name="T4" fmla="*/ 2540 w 4335"/>
                  <a:gd name="T5" fmla="*/ 2815 h 2840"/>
                  <a:gd name="T6" fmla="*/ 1812 w 4335"/>
                  <a:gd name="T7" fmla="*/ 2570 h 2840"/>
                  <a:gd name="T8" fmla="*/ 1520 w 4335"/>
                  <a:gd name="T9" fmla="*/ 2372 h 2840"/>
                  <a:gd name="T10" fmla="*/ 1474 w 4335"/>
                  <a:gd name="T11" fmla="*/ 2335 h 2840"/>
                  <a:gd name="T12" fmla="*/ 1400 w 4335"/>
                  <a:gd name="T13" fmla="*/ 2282 h 2840"/>
                  <a:gd name="T14" fmla="*/ 1357 w 4335"/>
                  <a:gd name="T15" fmla="*/ 2262 h 2840"/>
                  <a:gd name="T16" fmla="*/ 1186 w 4335"/>
                  <a:gd name="T17" fmla="*/ 2240 h 2840"/>
                  <a:gd name="T18" fmla="*/ 1147 w 4335"/>
                  <a:gd name="T19" fmla="*/ 2244 h 2840"/>
                  <a:gd name="T20" fmla="*/ 871 w 4335"/>
                  <a:gd name="T21" fmla="*/ 2322 h 2840"/>
                  <a:gd name="T22" fmla="*/ 796 w 4335"/>
                  <a:gd name="T23" fmla="*/ 2345 h 2840"/>
                  <a:gd name="T24" fmla="*/ 459 w 4335"/>
                  <a:gd name="T25" fmla="*/ 2348 h 2840"/>
                  <a:gd name="T26" fmla="*/ 451 w 4335"/>
                  <a:gd name="T27" fmla="*/ 2345 h 2840"/>
                  <a:gd name="T28" fmla="*/ 411 w 4335"/>
                  <a:gd name="T29" fmla="*/ 2332 h 2840"/>
                  <a:gd name="T30" fmla="*/ 373 w 4335"/>
                  <a:gd name="T31" fmla="*/ 2316 h 2840"/>
                  <a:gd name="T32" fmla="*/ 335 w 4335"/>
                  <a:gd name="T33" fmla="*/ 2297 h 2840"/>
                  <a:gd name="T34" fmla="*/ 292 w 4335"/>
                  <a:gd name="T35" fmla="*/ 2272 h 2840"/>
                  <a:gd name="T36" fmla="*/ 245 w 4335"/>
                  <a:gd name="T37" fmla="*/ 2239 h 2840"/>
                  <a:gd name="T38" fmla="*/ 164 w 4335"/>
                  <a:gd name="T39" fmla="*/ 2165 h 2840"/>
                  <a:gd name="T40" fmla="*/ 139 w 4335"/>
                  <a:gd name="T41" fmla="*/ 2136 h 2840"/>
                  <a:gd name="T42" fmla="*/ 115 w 4335"/>
                  <a:gd name="T43" fmla="*/ 2105 h 2840"/>
                  <a:gd name="T44" fmla="*/ 46 w 4335"/>
                  <a:gd name="T45" fmla="*/ 1979 h 2840"/>
                  <a:gd name="T46" fmla="*/ 26 w 4335"/>
                  <a:gd name="T47" fmla="*/ 1920 h 2840"/>
                  <a:gd name="T48" fmla="*/ 0 w 4335"/>
                  <a:gd name="T49" fmla="*/ 1647 h 2840"/>
                  <a:gd name="T50" fmla="*/ 24 w 4335"/>
                  <a:gd name="T51" fmla="*/ 1179 h 2840"/>
                  <a:gd name="T52" fmla="*/ 54 w 4335"/>
                  <a:gd name="T53" fmla="*/ 1033 h 2840"/>
                  <a:gd name="T54" fmla="*/ 304 w 4335"/>
                  <a:gd name="T55" fmla="*/ 568 h 2840"/>
                  <a:gd name="T56" fmla="*/ 686 w 4335"/>
                  <a:gd name="T57" fmla="*/ 215 h 2840"/>
                  <a:gd name="T58" fmla="*/ 703 w 4335"/>
                  <a:gd name="T59" fmla="*/ 204 h 2840"/>
                  <a:gd name="T60" fmla="*/ 728 w 4335"/>
                  <a:gd name="T61" fmla="*/ 188 h 2840"/>
                  <a:gd name="T62" fmla="*/ 745 w 4335"/>
                  <a:gd name="T63" fmla="*/ 178 h 2840"/>
                  <a:gd name="T64" fmla="*/ 759 w 4335"/>
                  <a:gd name="T65" fmla="*/ 170 h 2840"/>
                  <a:gd name="T66" fmla="*/ 890 w 4335"/>
                  <a:gd name="T67" fmla="*/ 102 h 2840"/>
                  <a:gd name="T68" fmla="*/ 1076 w 4335"/>
                  <a:gd name="T69" fmla="*/ 39 h 2840"/>
                  <a:gd name="T70" fmla="*/ 1203 w 4335"/>
                  <a:gd name="T71" fmla="*/ 15 h 2840"/>
                  <a:gd name="T72" fmla="*/ 2044 w 4335"/>
                  <a:gd name="T73" fmla="*/ 248 h 2840"/>
                  <a:gd name="T74" fmla="*/ 2550 w 4335"/>
                  <a:gd name="T75" fmla="*/ 467 h 2840"/>
                  <a:gd name="T76" fmla="*/ 3227 w 4335"/>
                  <a:gd name="T77" fmla="*/ 530 h 2840"/>
                  <a:gd name="T78" fmla="*/ 4175 w 4335"/>
                  <a:gd name="T79" fmla="*/ 1391 h 2840"/>
                  <a:gd name="T80" fmla="*/ 4217 w 4335"/>
                  <a:gd name="T81" fmla="*/ 2211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5" h="2840">
                    <a:moveTo>
                      <a:pt x="4217" y="2211"/>
                    </a:moveTo>
                    <a:cubicBezTo>
                      <a:pt x="4110" y="2430"/>
                      <a:pt x="3895" y="2577"/>
                      <a:pt x="3671" y="2673"/>
                    </a:cubicBezTo>
                    <a:cubicBezTo>
                      <a:pt x="3492" y="2750"/>
                      <a:pt x="3303" y="2801"/>
                      <a:pt x="3109" y="2823"/>
                    </a:cubicBezTo>
                    <a:cubicBezTo>
                      <a:pt x="3072" y="2828"/>
                      <a:pt x="3035" y="2831"/>
                      <a:pt x="2998" y="2833"/>
                    </a:cubicBezTo>
                    <a:cubicBezTo>
                      <a:pt x="2902" y="2840"/>
                      <a:pt x="2807" y="2840"/>
                      <a:pt x="2711" y="2833"/>
                    </a:cubicBezTo>
                    <a:cubicBezTo>
                      <a:pt x="2654" y="2829"/>
                      <a:pt x="2597" y="2823"/>
                      <a:pt x="2540" y="2815"/>
                    </a:cubicBezTo>
                    <a:cubicBezTo>
                      <a:pt x="2342" y="2786"/>
                      <a:pt x="2149" y="2730"/>
                      <a:pt x="1967" y="2648"/>
                    </a:cubicBezTo>
                    <a:cubicBezTo>
                      <a:pt x="1914" y="2624"/>
                      <a:pt x="1863" y="2598"/>
                      <a:pt x="1812" y="2570"/>
                    </a:cubicBezTo>
                    <a:cubicBezTo>
                      <a:pt x="1728" y="2524"/>
                      <a:pt x="1647" y="2471"/>
                      <a:pt x="1570" y="2412"/>
                    </a:cubicBezTo>
                    <a:cubicBezTo>
                      <a:pt x="1553" y="2399"/>
                      <a:pt x="1537" y="2386"/>
                      <a:pt x="1520" y="2372"/>
                    </a:cubicBezTo>
                    <a:cubicBezTo>
                      <a:pt x="1513" y="2367"/>
                      <a:pt x="1513" y="2367"/>
                      <a:pt x="1513" y="2367"/>
                    </a:cubicBezTo>
                    <a:cubicBezTo>
                      <a:pt x="1500" y="2356"/>
                      <a:pt x="1487" y="2345"/>
                      <a:pt x="1474" y="2335"/>
                    </a:cubicBezTo>
                    <a:cubicBezTo>
                      <a:pt x="1453" y="2316"/>
                      <a:pt x="1429" y="2300"/>
                      <a:pt x="1405" y="2285"/>
                    </a:cubicBezTo>
                    <a:cubicBezTo>
                      <a:pt x="1404" y="2284"/>
                      <a:pt x="1402" y="2283"/>
                      <a:pt x="1400" y="2282"/>
                    </a:cubicBezTo>
                    <a:cubicBezTo>
                      <a:pt x="1396" y="2280"/>
                      <a:pt x="1391" y="2277"/>
                      <a:pt x="1387" y="2275"/>
                    </a:cubicBezTo>
                    <a:cubicBezTo>
                      <a:pt x="1377" y="2270"/>
                      <a:pt x="1367" y="2266"/>
                      <a:pt x="1357" y="2262"/>
                    </a:cubicBezTo>
                    <a:cubicBezTo>
                      <a:pt x="1311" y="2244"/>
                      <a:pt x="1262" y="2238"/>
                      <a:pt x="1211" y="2239"/>
                    </a:cubicBezTo>
                    <a:cubicBezTo>
                      <a:pt x="1203" y="2239"/>
                      <a:pt x="1195" y="2240"/>
                      <a:pt x="1186" y="2240"/>
                    </a:cubicBezTo>
                    <a:cubicBezTo>
                      <a:pt x="1175" y="2241"/>
                      <a:pt x="1163" y="2242"/>
                      <a:pt x="1151" y="2244"/>
                    </a:cubicBezTo>
                    <a:cubicBezTo>
                      <a:pt x="1147" y="2244"/>
                      <a:pt x="1147" y="2244"/>
                      <a:pt x="1147" y="2244"/>
                    </a:cubicBezTo>
                    <a:cubicBezTo>
                      <a:pt x="1110" y="2249"/>
                      <a:pt x="1073" y="2257"/>
                      <a:pt x="1037" y="2268"/>
                    </a:cubicBezTo>
                    <a:cubicBezTo>
                      <a:pt x="981" y="2284"/>
                      <a:pt x="926" y="2304"/>
                      <a:pt x="871" y="2322"/>
                    </a:cubicBezTo>
                    <a:cubicBezTo>
                      <a:pt x="848" y="2330"/>
                      <a:pt x="824" y="2337"/>
                      <a:pt x="801" y="2344"/>
                    </a:cubicBezTo>
                    <a:cubicBezTo>
                      <a:pt x="796" y="2345"/>
                      <a:pt x="796" y="2345"/>
                      <a:pt x="796" y="2345"/>
                    </a:cubicBezTo>
                    <a:cubicBezTo>
                      <a:pt x="762" y="2354"/>
                      <a:pt x="728" y="2362"/>
                      <a:pt x="693" y="2366"/>
                    </a:cubicBezTo>
                    <a:cubicBezTo>
                      <a:pt x="615" y="2376"/>
                      <a:pt x="535" y="2370"/>
                      <a:pt x="459" y="2348"/>
                    </a:cubicBezTo>
                    <a:cubicBezTo>
                      <a:pt x="456" y="2347"/>
                      <a:pt x="456" y="2347"/>
                      <a:pt x="456" y="2347"/>
                    </a:cubicBezTo>
                    <a:cubicBezTo>
                      <a:pt x="451" y="2345"/>
                      <a:pt x="451" y="2345"/>
                      <a:pt x="451" y="2345"/>
                    </a:cubicBezTo>
                    <a:cubicBezTo>
                      <a:pt x="445" y="2343"/>
                      <a:pt x="445" y="2343"/>
                      <a:pt x="445" y="2343"/>
                    </a:cubicBezTo>
                    <a:cubicBezTo>
                      <a:pt x="433" y="2340"/>
                      <a:pt x="422" y="2336"/>
                      <a:pt x="411" y="2332"/>
                    </a:cubicBezTo>
                    <a:cubicBezTo>
                      <a:pt x="405" y="2329"/>
                      <a:pt x="405" y="2329"/>
                      <a:pt x="405" y="2329"/>
                    </a:cubicBezTo>
                    <a:cubicBezTo>
                      <a:pt x="394" y="2325"/>
                      <a:pt x="383" y="2321"/>
                      <a:pt x="373" y="2316"/>
                    </a:cubicBezTo>
                    <a:cubicBezTo>
                      <a:pt x="367" y="2313"/>
                      <a:pt x="367" y="2313"/>
                      <a:pt x="367" y="2313"/>
                    </a:cubicBezTo>
                    <a:cubicBezTo>
                      <a:pt x="356" y="2308"/>
                      <a:pt x="345" y="2303"/>
                      <a:pt x="335" y="2297"/>
                    </a:cubicBezTo>
                    <a:cubicBezTo>
                      <a:pt x="332" y="2295"/>
                      <a:pt x="328" y="2293"/>
                      <a:pt x="324" y="2291"/>
                    </a:cubicBezTo>
                    <a:cubicBezTo>
                      <a:pt x="313" y="2285"/>
                      <a:pt x="303" y="2279"/>
                      <a:pt x="292" y="2272"/>
                    </a:cubicBezTo>
                    <a:cubicBezTo>
                      <a:pt x="281" y="2265"/>
                      <a:pt x="270" y="2258"/>
                      <a:pt x="260" y="2250"/>
                    </a:cubicBezTo>
                    <a:cubicBezTo>
                      <a:pt x="255" y="2246"/>
                      <a:pt x="250" y="2243"/>
                      <a:pt x="245" y="2239"/>
                    </a:cubicBezTo>
                    <a:cubicBezTo>
                      <a:pt x="217" y="2218"/>
                      <a:pt x="192" y="2195"/>
                      <a:pt x="168" y="2169"/>
                    </a:cubicBezTo>
                    <a:cubicBezTo>
                      <a:pt x="166" y="2168"/>
                      <a:pt x="165" y="2167"/>
                      <a:pt x="164" y="2165"/>
                    </a:cubicBezTo>
                    <a:cubicBezTo>
                      <a:pt x="158" y="2158"/>
                      <a:pt x="151" y="2151"/>
                      <a:pt x="145" y="2144"/>
                    </a:cubicBezTo>
                    <a:cubicBezTo>
                      <a:pt x="143" y="2142"/>
                      <a:pt x="141" y="2139"/>
                      <a:pt x="139" y="2136"/>
                    </a:cubicBezTo>
                    <a:cubicBezTo>
                      <a:pt x="131" y="2127"/>
                      <a:pt x="124" y="2119"/>
                      <a:pt x="118" y="2109"/>
                    </a:cubicBezTo>
                    <a:cubicBezTo>
                      <a:pt x="117" y="2108"/>
                      <a:pt x="116" y="2107"/>
                      <a:pt x="115" y="2105"/>
                    </a:cubicBezTo>
                    <a:cubicBezTo>
                      <a:pt x="88" y="2068"/>
                      <a:pt x="65" y="2027"/>
                      <a:pt x="47" y="1983"/>
                    </a:cubicBezTo>
                    <a:cubicBezTo>
                      <a:pt x="47" y="1982"/>
                      <a:pt x="46" y="1981"/>
                      <a:pt x="46" y="1979"/>
                    </a:cubicBezTo>
                    <a:cubicBezTo>
                      <a:pt x="41" y="1966"/>
                      <a:pt x="36" y="1952"/>
                      <a:pt x="31" y="1937"/>
                    </a:cubicBezTo>
                    <a:cubicBezTo>
                      <a:pt x="29" y="1932"/>
                      <a:pt x="28" y="1925"/>
                      <a:pt x="26" y="1920"/>
                    </a:cubicBezTo>
                    <a:cubicBezTo>
                      <a:pt x="26" y="1918"/>
                      <a:pt x="25" y="1916"/>
                      <a:pt x="25" y="1914"/>
                    </a:cubicBezTo>
                    <a:cubicBezTo>
                      <a:pt x="3" y="1827"/>
                      <a:pt x="0" y="1737"/>
                      <a:pt x="0" y="1647"/>
                    </a:cubicBezTo>
                    <a:cubicBezTo>
                      <a:pt x="0" y="1637"/>
                      <a:pt x="0" y="1626"/>
                      <a:pt x="0" y="1616"/>
                    </a:cubicBezTo>
                    <a:cubicBezTo>
                      <a:pt x="1" y="1470"/>
                      <a:pt x="3" y="1323"/>
                      <a:pt x="24" y="1179"/>
                    </a:cubicBezTo>
                    <a:cubicBezTo>
                      <a:pt x="24" y="1178"/>
                      <a:pt x="25" y="1177"/>
                      <a:pt x="25" y="1176"/>
                    </a:cubicBezTo>
                    <a:cubicBezTo>
                      <a:pt x="32" y="1128"/>
                      <a:pt x="42" y="1080"/>
                      <a:pt x="54" y="1033"/>
                    </a:cubicBezTo>
                    <a:cubicBezTo>
                      <a:pt x="67" y="984"/>
                      <a:pt x="83" y="935"/>
                      <a:pt x="103" y="888"/>
                    </a:cubicBezTo>
                    <a:cubicBezTo>
                      <a:pt x="153" y="772"/>
                      <a:pt x="224" y="666"/>
                      <a:pt x="304" y="568"/>
                    </a:cubicBezTo>
                    <a:cubicBezTo>
                      <a:pt x="400" y="451"/>
                      <a:pt x="510" y="342"/>
                      <a:pt x="633" y="252"/>
                    </a:cubicBezTo>
                    <a:cubicBezTo>
                      <a:pt x="650" y="240"/>
                      <a:pt x="668" y="227"/>
                      <a:pt x="686" y="215"/>
                    </a:cubicBezTo>
                    <a:cubicBezTo>
                      <a:pt x="694" y="209"/>
                      <a:pt x="694" y="209"/>
                      <a:pt x="694" y="209"/>
                    </a:cubicBezTo>
                    <a:cubicBezTo>
                      <a:pt x="697" y="207"/>
                      <a:pt x="700" y="205"/>
                      <a:pt x="703" y="204"/>
                    </a:cubicBezTo>
                    <a:cubicBezTo>
                      <a:pt x="709" y="200"/>
                      <a:pt x="715" y="196"/>
                      <a:pt x="721" y="192"/>
                    </a:cubicBezTo>
                    <a:cubicBezTo>
                      <a:pt x="728" y="188"/>
                      <a:pt x="728" y="188"/>
                      <a:pt x="728" y="188"/>
                    </a:cubicBezTo>
                    <a:cubicBezTo>
                      <a:pt x="741" y="180"/>
                      <a:pt x="741" y="180"/>
                      <a:pt x="741" y="180"/>
                    </a:cubicBezTo>
                    <a:cubicBezTo>
                      <a:pt x="745" y="178"/>
                      <a:pt x="745" y="178"/>
                      <a:pt x="745" y="178"/>
                    </a:cubicBezTo>
                    <a:cubicBezTo>
                      <a:pt x="752" y="174"/>
                      <a:pt x="752" y="174"/>
                      <a:pt x="752" y="174"/>
                    </a:cubicBezTo>
                    <a:cubicBezTo>
                      <a:pt x="759" y="170"/>
                      <a:pt x="759" y="170"/>
                      <a:pt x="759" y="170"/>
                    </a:cubicBezTo>
                    <a:cubicBezTo>
                      <a:pt x="767" y="165"/>
                      <a:pt x="775" y="160"/>
                      <a:pt x="783" y="156"/>
                    </a:cubicBezTo>
                    <a:cubicBezTo>
                      <a:pt x="818" y="136"/>
                      <a:pt x="854" y="118"/>
                      <a:pt x="890" y="102"/>
                    </a:cubicBezTo>
                    <a:cubicBezTo>
                      <a:pt x="901" y="98"/>
                      <a:pt x="912" y="93"/>
                      <a:pt x="923" y="89"/>
                    </a:cubicBezTo>
                    <a:cubicBezTo>
                      <a:pt x="973" y="68"/>
                      <a:pt x="1024" y="52"/>
                      <a:pt x="1076" y="39"/>
                    </a:cubicBezTo>
                    <a:cubicBezTo>
                      <a:pt x="1095" y="34"/>
                      <a:pt x="1114" y="29"/>
                      <a:pt x="1134" y="26"/>
                    </a:cubicBezTo>
                    <a:cubicBezTo>
                      <a:pt x="1157" y="21"/>
                      <a:pt x="1180" y="18"/>
                      <a:pt x="1203" y="15"/>
                    </a:cubicBezTo>
                    <a:cubicBezTo>
                      <a:pt x="1240" y="10"/>
                      <a:pt x="1277" y="7"/>
                      <a:pt x="1314" y="6"/>
                    </a:cubicBezTo>
                    <a:cubicBezTo>
                      <a:pt x="1575" y="0"/>
                      <a:pt x="1839" y="85"/>
                      <a:pt x="2044" y="248"/>
                    </a:cubicBezTo>
                    <a:cubicBezTo>
                      <a:pt x="2125" y="313"/>
                      <a:pt x="2199" y="390"/>
                      <a:pt x="2290" y="440"/>
                    </a:cubicBezTo>
                    <a:cubicBezTo>
                      <a:pt x="2370" y="483"/>
                      <a:pt x="2464" y="501"/>
                      <a:pt x="2550" y="467"/>
                    </a:cubicBezTo>
                    <a:cubicBezTo>
                      <a:pt x="2621" y="439"/>
                      <a:pt x="2667" y="425"/>
                      <a:pt x="2746" y="429"/>
                    </a:cubicBezTo>
                    <a:cubicBezTo>
                      <a:pt x="2911" y="438"/>
                      <a:pt x="3073" y="472"/>
                      <a:pt x="3227" y="530"/>
                    </a:cubicBezTo>
                    <a:cubicBezTo>
                      <a:pt x="3234" y="532"/>
                      <a:pt x="3240" y="534"/>
                      <a:pt x="3246" y="537"/>
                    </a:cubicBezTo>
                    <a:cubicBezTo>
                      <a:pt x="3649" y="691"/>
                      <a:pt x="3995" y="997"/>
                      <a:pt x="4175" y="1391"/>
                    </a:cubicBezTo>
                    <a:cubicBezTo>
                      <a:pt x="4180" y="1401"/>
                      <a:pt x="4185" y="1411"/>
                      <a:pt x="4189" y="1422"/>
                    </a:cubicBezTo>
                    <a:cubicBezTo>
                      <a:pt x="4296" y="1673"/>
                      <a:pt x="4335" y="1966"/>
                      <a:pt x="4217" y="2211"/>
                    </a:cubicBezTo>
                  </a:path>
                </a:pathLst>
              </a:custGeom>
              <a:solidFill>
                <a:srgbClr val="4285F4">
                  <a:alpha val="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75" name="îṧḻîdé">
                <a:extLst>
                  <a:ext uri="{FF2B5EF4-FFF2-40B4-BE49-F238E27FC236}">
                    <a16:creationId xmlns:a16="http://schemas.microsoft.com/office/drawing/2014/main" id="{6B673043-C9EA-2340-888F-0522830DF460}"/>
                  </a:ext>
                </a:extLst>
              </p:cNvPr>
              <p:cNvSpPr>
                <a:spLocks noChangeArrowheads="1"/>
              </p:cNvSpPr>
              <p:nvPr/>
            </p:nvSpPr>
            <p:spPr bwMode="auto">
              <a:xfrm>
                <a:off x="2922738" y="2525657"/>
                <a:ext cx="1173063" cy="2508812"/>
              </a:xfrm>
              <a:custGeom>
                <a:avLst/>
                <a:gdLst>
                  <a:gd name="T0" fmla="*/ 801 w 801"/>
                  <a:gd name="T1" fmla="*/ 166 h 1716"/>
                  <a:gd name="T2" fmla="*/ 801 w 801"/>
                  <a:gd name="T3" fmla="*/ 1683 h 1716"/>
                  <a:gd name="T4" fmla="*/ 795 w 801"/>
                  <a:gd name="T5" fmla="*/ 1684 h 1716"/>
                  <a:gd name="T6" fmla="*/ 693 w 801"/>
                  <a:gd name="T7" fmla="*/ 1706 h 1716"/>
                  <a:gd name="T8" fmla="*/ 459 w 801"/>
                  <a:gd name="T9" fmla="*/ 1687 h 1716"/>
                  <a:gd name="T10" fmla="*/ 456 w 801"/>
                  <a:gd name="T11" fmla="*/ 1686 h 1716"/>
                  <a:gd name="T12" fmla="*/ 451 w 801"/>
                  <a:gd name="T13" fmla="*/ 1684 h 1716"/>
                  <a:gd name="T14" fmla="*/ 444 w 801"/>
                  <a:gd name="T15" fmla="*/ 1682 h 1716"/>
                  <a:gd name="T16" fmla="*/ 411 w 801"/>
                  <a:gd name="T17" fmla="*/ 1671 h 1716"/>
                  <a:gd name="T18" fmla="*/ 404 w 801"/>
                  <a:gd name="T19" fmla="*/ 1668 h 1716"/>
                  <a:gd name="T20" fmla="*/ 373 w 801"/>
                  <a:gd name="T21" fmla="*/ 1655 h 1716"/>
                  <a:gd name="T22" fmla="*/ 366 w 801"/>
                  <a:gd name="T23" fmla="*/ 1652 h 1716"/>
                  <a:gd name="T24" fmla="*/ 335 w 801"/>
                  <a:gd name="T25" fmla="*/ 1636 h 1716"/>
                  <a:gd name="T26" fmla="*/ 324 w 801"/>
                  <a:gd name="T27" fmla="*/ 1630 h 1716"/>
                  <a:gd name="T28" fmla="*/ 292 w 801"/>
                  <a:gd name="T29" fmla="*/ 1611 h 1716"/>
                  <a:gd name="T30" fmla="*/ 260 w 801"/>
                  <a:gd name="T31" fmla="*/ 1589 h 1716"/>
                  <a:gd name="T32" fmla="*/ 245 w 801"/>
                  <a:gd name="T33" fmla="*/ 1578 h 1716"/>
                  <a:gd name="T34" fmla="*/ 168 w 801"/>
                  <a:gd name="T35" fmla="*/ 1508 h 1716"/>
                  <a:gd name="T36" fmla="*/ 164 w 801"/>
                  <a:gd name="T37" fmla="*/ 1504 h 1716"/>
                  <a:gd name="T38" fmla="*/ 145 w 801"/>
                  <a:gd name="T39" fmla="*/ 1483 h 1716"/>
                  <a:gd name="T40" fmla="*/ 138 w 801"/>
                  <a:gd name="T41" fmla="*/ 1475 h 1716"/>
                  <a:gd name="T42" fmla="*/ 118 w 801"/>
                  <a:gd name="T43" fmla="*/ 1448 h 1716"/>
                  <a:gd name="T44" fmla="*/ 115 w 801"/>
                  <a:gd name="T45" fmla="*/ 1444 h 1716"/>
                  <a:gd name="T46" fmla="*/ 47 w 801"/>
                  <a:gd name="T47" fmla="*/ 1322 h 1716"/>
                  <a:gd name="T48" fmla="*/ 46 w 801"/>
                  <a:gd name="T49" fmla="*/ 1318 h 1716"/>
                  <a:gd name="T50" fmla="*/ 31 w 801"/>
                  <a:gd name="T51" fmla="*/ 1277 h 1716"/>
                  <a:gd name="T52" fmla="*/ 26 w 801"/>
                  <a:gd name="T53" fmla="*/ 1259 h 1716"/>
                  <a:gd name="T54" fmla="*/ 25 w 801"/>
                  <a:gd name="T55" fmla="*/ 1253 h 1716"/>
                  <a:gd name="T56" fmla="*/ 0 w 801"/>
                  <a:gd name="T57" fmla="*/ 986 h 1716"/>
                  <a:gd name="T58" fmla="*/ 0 w 801"/>
                  <a:gd name="T59" fmla="*/ 955 h 1716"/>
                  <a:gd name="T60" fmla="*/ 24 w 801"/>
                  <a:gd name="T61" fmla="*/ 518 h 1716"/>
                  <a:gd name="T62" fmla="*/ 25 w 801"/>
                  <a:gd name="T63" fmla="*/ 515 h 1716"/>
                  <a:gd name="T64" fmla="*/ 54 w 801"/>
                  <a:gd name="T65" fmla="*/ 372 h 1716"/>
                  <a:gd name="T66" fmla="*/ 463 w 801"/>
                  <a:gd name="T67" fmla="*/ 372 h 1716"/>
                  <a:gd name="T68" fmla="*/ 463 w 801"/>
                  <a:gd name="T69" fmla="*/ 166 h 1716"/>
                  <a:gd name="T70" fmla="*/ 544 w 801"/>
                  <a:gd name="T71" fmla="*/ 166 h 1716"/>
                  <a:gd name="T72" fmla="*/ 544 w 801"/>
                  <a:gd name="T73" fmla="*/ 0 h 1716"/>
                  <a:gd name="T74" fmla="*/ 719 w 801"/>
                  <a:gd name="T75" fmla="*/ 0 h 1716"/>
                  <a:gd name="T76" fmla="*/ 719 w 801"/>
                  <a:gd name="T77" fmla="*/ 166 h 1716"/>
                  <a:gd name="T78" fmla="*/ 801 w 801"/>
                  <a:gd name="T79" fmla="*/ 16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1716">
                    <a:moveTo>
                      <a:pt x="801" y="166"/>
                    </a:moveTo>
                    <a:cubicBezTo>
                      <a:pt x="801" y="1683"/>
                      <a:pt x="801" y="1683"/>
                      <a:pt x="801" y="1683"/>
                    </a:cubicBezTo>
                    <a:cubicBezTo>
                      <a:pt x="795" y="1684"/>
                      <a:pt x="795" y="1684"/>
                      <a:pt x="795" y="1684"/>
                    </a:cubicBezTo>
                    <a:cubicBezTo>
                      <a:pt x="762" y="1694"/>
                      <a:pt x="728" y="1701"/>
                      <a:pt x="693" y="1706"/>
                    </a:cubicBezTo>
                    <a:cubicBezTo>
                      <a:pt x="614" y="1716"/>
                      <a:pt x="535" y="1709"/>
                      <a:pt x="459" y="1687"/>
                    </a:cubicBezTo>
                    <a:cubicBezTo>
                      <a:pt x="456" y="1686"/>
                      <a:pt x="456" y="1686"/>
                      <a:pt x="456" y="1686"/>
                    </a:cubicBezTo>
                    <a:cubicBezTo>
                      <a:pt x="451" y="1684"/>
                      <a:pt x="451" y="1684"/>
                      <a:pt x="451" y="1684"/>
                    </a:cubicBezTo>
                    <a:cubicBezTo>
                      <a:pt x="444" y="1682"/>
                      <a:pt x="444" y="1682"/>
                      <a:pt x="444" y="1682"/>
                    </a:cubicBezTo>
                    <a:cubicBezTo>
                      <a:pt x="433" y="1679"/>
                      <a:pt x="422" y="1675"/>
                      <a:pt x="411" y="1671"/>
                    </a:cubicBezTo>
                    <a:cubicBezTo>
                      <a:pt x="404" y="1668"/>
                      <a:pt x="404" y="1668"/>
                      <a:pt x="404" y="1668"/>
                    </a:cubicBezTo>
                    <a:cubicBezTo>
                      <a:pt x="394" y="1664"/>
                      <a:pt x="383" y="1660"/>
                      <a:pt x="373" y="1655"/>
                    </a:cubicBezTo>
                    <a:cubicBezTo>
                      <a:pt x="366" y="1652"/>
                      <a:pt x="366" y="1652"/>
                      <a:pt x="366" y="1652"/>
                    </a:cubicBezTo>
                    <a:cubicBezTo>
                      <a:pt x="356" y="1647"/>
                      <a:pt x="345" y="1642"/>
                      <a:pt x="335" y="1636"/>
                    </a:cubicBezTo>
                    <a:cubicBezTo>
                      <a:pt x="331" y="1634"/>
                      <a:pt x="328" y="1632"/>
                      <a:pt x="324" y="1630"/>
                    </a:cubicBezTo>
                    <a:cubicBezTo>
                      <a:pt x="313" y="1624"/>
                      <a:pt x="303" y="1618"/>
                      <a:pt x="292" y="1611"/>
                    </a:cubicBezTo>
                    <a:cubicBezTo>
                      <a:pt x="281" y="1604"/>
                      <a:pt x="270" y="1597"/>
                      <a:pt x="260" y="1589"/>
                    </a:cubicBezTo>
                    <a:cubicBezTo>
                      <a:pt x="255" y="1586"/>
                      <a:pt x="250" y="1582"/>
                      <a:pt x="245" y="1578"/>
                    </a:cubicBezTo>
                    <a:cubicBezTo>
                      <a:pt x="217" y="1557"/>
                      <a:pt x="191" y="1534"/>
                      <a:pt x="168" y="1508"/>
                    </a:cubicBezTo>
                    <a:cubicBezTo>
                      <a:pt x="166" y="1507"/>
                      <a:pt x="165" y="1506"/>
                      <a:pt x="164" y="1504"/>
                    </a:cubicBezTo>
                    <a:cubicBezTo>
                      <a:pt x="157" y="1497"/>
                      <a:pt x="151" y="1490"/>
                      <a:pt x="145" y="1483"/>
                    </a:cubicBezTo>
                    <a:cubicBezTo>
                      <a:pt x="143" y="1481"/>
                      <a:pt x="141" y="1478"/>
                      <a:pt x="138" y="1475"/>
                    </a:cubicBezTo>
                    <a:cubicBezTo>
                      <a:pt x="131" y="1467"/>
                      <a:pt x="124" y="1458"/>
                      <a:pt x="118" y="1448"/>
                    </a:cubicBezTo>
                    <a:cubicBezTo>
                      <a:pt x="117" y="1447"/>
                      <a:pt x="116" y="1446"/>
                      <a:pt x="115" y="1444"/>
                    </a:cubicBezTo>
                    <a:cubicBezTo>
                      <a:pt x="87" y="1407"/>
                      <a:pt x="65" y="1366"/>
                      <a:pt x="47" y="1322"/>
                    </a:cubicBezTo>
                    <a:cubicBezTo>
                      <a:pt x="47" y="1321"/>
                      <a:pt x="46" y="1320"/>
                      <a:pt x="46" y="1318"/>
                    </a:cubicBezTo>
                    <a:cubicBezTo>
                      <a:pt x="40" y="1305"/>
                      <a:pt x="36" y="1291"/>
                      <a:pt x="31" y="1277"/>
                    </a:cubicBezTo>
                    <a:cubicBezTo>
                      <a:pt x="29" y="1271"/>
                      <a:pt x="28" y="1265"/>
                      <a:pt x="26" y="1259"/>
                    </a:cubicBezTo>
                    <a:cubicBezTo>
                      <a:pt x="26" y="1257"/>
                      <a:pt x="25" y="1255"/>
                      <a:pt x="25" y="1253"/>
                    </a:cubicBezTo>
                    <a:cubicBezTo>
                      <a:pt x="3" y="1166"/>
                      <a:pt x="0" y="1076"/>
                      <a:pt x="0" y="986"/>
                    </a:cubicBezTo>
                    <a:cubicBezTo>
                      <a:pt x="0" y="976"/>
                      <a:pt x="0" y="965"/>
                      <a:pt x="0" y="955"/>
                    </a:cubicBezTo>
                    <a:cubicBezTo>
                      <a:pt x="1" y="809"/>
                      <a:pt x="3" y="662"/>
                      <a:pt x="24" y="518"/>
                    </a:cubicBezTo>
                    <a:cubicBezTo>
                      <a:pt x="24" y="517"/>
                      <a:pt x="25" y="516"/>
                      <a:pt x="25" y="515"/>
                    </a:cubicBezTo>
                    <a:cubicBezTo>
                      <a:pt x="32" y="467"/>
                      <a:pt x="42" y="419"/>
                      <a:pt x="54" y="372"/>
                    </a:cubicBezTo>
                    <a:cubicBezTo>
                      <a:pt x="463" y="372"/>
                      <a:pt x="463" y="372"/>
                      <a:pt x="463" y="372"/>
                    </a:cubicBezTo>
                    <a:cubicBezTo>
                      <a:pt x="463" y="166"/>
                      <a:pt x="463" y="166"/>
                      <a:pt x="463" y="166"/>
                    </a:cubicBezTo>
                    <a:cubicBezTo>
                      <a:pt x="544" y="166"/>
                      <a:pt x="544" y="166"/>
                      <a:pt x="544" y="166"/>
                    </a:cubicBezTo>
                    <a:cubicBezTo>
                      <a:pt x="544" y="0"/>
                      <a:pt x="544" y="0"/>
                      <a:pt x="544" y="0"/>
                    </a:cubicBezTo>
                    <a:cubicBezTo>
                      <a:pt x="719" y="0"/>
                      <a:pt x="719" y="0"/>
                      <a:pt x="719" y="0"/>
                    </a:cubicBezTo>
                    <a:cubicBezTo>
                      <a:pt x="719" y="166"/>
                      <a:pt x="719" y="166"/>
                      <a:pt x="719" y="166"/>
                    </a:cubicBezTo>
                    <a:cubicBezTo>
                      <a:pt x="801" y="166"/>
                      <a:pt x="801" y="166"/>
                      <a:pt x="801" y="166"/>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76" name="íṧlíḑe">
                <a:extLst>
                  <a:ext uri="{FF2B5EF4-FFF2-40B4-BE49-F238E27FC236}">
                    <a16:creationId xmlns:a16="http://schemas.microsoft.com/office/drawing/2014/main" id="{E58F15E2-DC81-7847-A297-21135B6F3CE8}"/>
                  </a:ext>
                </a:extLst>
              </p:cNvPr>
              <p:cNvSpPr>
                <a:spLocks noChangeArrowheads="1"/>
              </p:cNvSpPr>
              <p:nvPr/>
            </p:nvSpPr>
            <p:spPr bwMode="auto">
              <a:xfrm>
                <a:off x="4909238" y="2333857"/>
                <a:ext cx="4360024" cy="3378762"/>
              </a:xfrm>
              <a:custGeom>
                <a:avLst/>
                <a:gdLst>
                  <a:gd name="T0" fmla="*/ 2860 w 2978"/>
                  <a:gd name="T1" fmla="*/ 1681 h 2310"/>
                  <a:gd name="T2" fmla="*/ 2314 w 2978"/>
                  <a:gd name="T3" fmla="*/ 2143 h 2310"/>
                  <a:gd name="T4" fmla="*/ 1752 w 2978"/>
                  <a:gd name="T5" fmla="*/ 2293 h 2310"/>
                  <a:gd name="T6" fmla="*/ 1641 w 2978"/>
                  <a:gd name="T7" fmla="*/ 2303 h 2310"/>
                  <a:gd name="T8" fmla="*/ 1354 w 2978"/>
                  <a:gd name="T9" fmla="*/ 2303 h 2310"/>
                  <a:gd name="T10" fmla="*/ 1183 w 2978"/>
                  <a:gd name="T11" fmla="*/ 2285 h 2310"/>
                  <a:gd name="T12" fmla="*/ 610 w 2978"/>
                  <a:gd name="T13" fmla="*/ 2118 h 2310"/>
                  <a:gd name="T14" fmla="*/ 455 w 2978"/>
                  <a:gd name="T15" fmla="*/ 2040 h 2310"/>
                  <a:gd name="T16" fmla="*/ 213 w 2978"/>
                  <a:gd name="T17" fmla="*/ 1882 h 2310"/>
                  <a:gd name="T18" fmla="*/ 163 w 2978"/>
                  <a:gd name="T19" fmla="*/ 1842 h 2310"/>
                  <a:gd name="T20" fmla="*/ 156 w 2978"/>
                  <a:gd name="T21" fmla="*/ 1837 h 2310"/>
                  <a:gd name="T22" fmla="*/ 117 w 2978"/>
                  <a:gd name="T23" fmla="*/ 1805 h 2310"/>
                  <a:gd name="T24" fmla="*/ 48 w 2978"/>
                  <a:gd name="T25" fmla="*/ 1755 h 2310"/>
                  <a:gd name="T26" fmla="*/ 43 w 2978"/>
                  <a:gd name="T27" fmla="*/ 1752 h 2310"/>
                  <a:gd name="T28" fmla="*/ 30 w 2978"/>
                  <a:gd name="T29" fmla="*/ 1745 h 2310"/>
                  <a:gd name="T30" fmla="*/ 0 w 2978"/>
                  <a:gd name="T31" fmla="*/ 1732 h 2310"/>
                  <a:gd name="T32" fmla="*/ 0 w 2978"/>
                  <a:gd name="T33" fmla="*/ 1111 h 2310"/>
                  <a:gd name="T34" fmla="*/ 743 w 2978"/>
                  <a:gd name="T35" fmla="*/ 1111 h 2310"/>
                  <a:gd name="T36" fmla="*/ 743 w 2978"/>
                  <a:gd name="T37" fmla="*/ 1250 h 2310"/>
                  <a:gd name="T38" fmla="*/ 1068 w 2978"/>
                  <a:gd name="T39" fmla="*/ 1250 h 2310"/>
                  <a:gd name="T40" fmla="*/ 1068 w 2978"/>
                  <a:gd name="T41" fmla="*/ 239 h 2310"/>
                  <a:gd name="T42" fmla="*/ 1452 w 2978"/>
                  <a:gd name="T43" fmla="*/ 239 h 2310"/>
                  <a:gd name="T44" fmla="*/ 1452 w 2978"/>
                  <a:gd name="T45" fmla="*/ 643 h 2310"/>
                  <a:gd name="T46" fmla="*/ 1642 w 2978"/>
                  <a:gd name="T47" fmla="*/ 643 h 2310"/>
                  <a:gd name="T48" fmla="*/ 1642 w 2978"/>
                  <a:gd name="T49" fmla="*/ 404 h 2310"/>
                  <a:gd name="T50" fmla="*/ 1798 w 2978"/>
                  <a:gd name="T51" fmla="*/ 404 h 2310"/>
                  <a:gd name="T52" fmla="*/ 1798 w 2978"/>
                  <a:gd name="T53" fmla="*/ 149 h 2310"/>
                  <a:gd name="T54" fmla="*/ 1870 w 2978"/>
                  <a:gd name="T55" fmla="*/ 149 h 2310"/>
                  <a:gd name="T56" fmla="*/ 1870 w 2978"/>
                  <a:gd name="T57" fmla="*/ 0 h 2310"/>
                  <a:gd name="T58" fmla="*/ 1889 w 2978"/>
                  <a:gd name="T59" fmla="*/ 7 h 2310"/>
                  <a:gd name="T60" fmla="*/ 1889 w 2978"/>
                  <a:gd name="T61" fmla="*/ 149 h 2310"/>
                  <a:gd name="T62" fmla="*/ 1959 w 2978"/>
                  <a:gd name="T63" fmla="*/ 149 h 2310"/>
                  <a:gd name="T64" fmla="*/ 1959 w 2978"/>
                  <a:gd name="T65" fmla="*/ 404 h 2310"/>
                  <a:gd name="T66" fmla="*/ 2116 w 2978"/>
                  <a:gd name="T67" fmla="*/ 404 h 2310"/>
                  <a:gd name="T68" fmla="*/ 2116 w 2978"/>
                  <a:gd name="T69" fmla="*/ 643 h 2310"/>
                  <a:gd name="T70" fmla="*/ 2347 w 2978"/>
                  <a:gd name="T71" fmla="*/ 643 h 2310"/>
                  <a:gd name="T72" fmla="*/ 2347 w 2978"/>
                  <a:gd name="T73" fmla="*/ 1555 h 2310"/>
                  <a:gd name="T74" fmla="*/ 2714 w 2978"/>
                  <a:gd name="T75" fmla="*/ 1555 h 2310"/>
                  <a:gd name="T76" fmla="*/ 2714 w 2978"/>
                  <a:gd name="T77" fmla="*/ 892 h 2310"/>
                  <a:gd name="T78" fmla="*/ 2832 w 2978"/>
                  <a:gd name="T79" fmla="*/ 892 h 2310"/>
                  <a:gd name="T80" fmla="*/ 2860 w 2978"/>
                  <a:gd name="T81" fmla="*/ 1681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8" h="2310">
                    <a:moveTo>
                      <a:pt x="2860" y="1681"/>
                    </a:moveTo>
                    <a:cubicBezTo>
                      <a:pt x="2753" y="1900"/>
                      <a:pt x="2538" y="2047"/>
                      <a:pt x="2314" y="2143"/>
                    </a:cubicBezTo>
                    <a:cubicBezTo>
                      <a:pt x="2135" y="2220"/>
                      <a:pt x="1946" y="2271"/>
                      <a:pt x="1752" y="2293"/>
                    </a:cubicBezTo>
                    <a:cubicBezTo>
                      <a:pt x="1715" y="2298"/>
                      <a:pt x="1678" y="2301"/>
                      <a:pt x="1641" y="2303"/>
                    </a:cubicBezTo>
                    <a:cubicBezTo>
                      <a:pt x="1545" y="2310"/>
                      <a:pt x="1450" y="2310"/>
                      <a:pt x="1354" y="2303"/>
                    </a:cubicBezTo>
                    <a:cubicBezTo>
                      <a:pt x="1297" y="2299"/>
                      <a:pt x="1240" y="2293"/>
                      <a:pt x="1183" y="2285"/>
                    </a:cubicBezTo>
                    <a:cubicBezTo>
                      <a:pt x="985" y="2256"/>
                      <a:pt x="792" y="2200"/>
                      <a:pt x="610" y="2118"/>
                    </a:cubicBezTo>
                    <a:cubicBezTo>
                      <a:pt x="557" y="2094"/>
                      <a:pt x="506" y="2068"/>
                      <a:pt x="455" y="2040"/>
                    </a:cubicBezTo>
                    <a:cubicBezTo>
                      <a:pt x="371" y="1994"/>
                      <a:pt x="290" y="1941"/>
                      <a:pt x="213" y="1882"/>
                    </a:cubicBezTo>
                    <a:cubicBezTo>
                      <a:pt x="196" y="1869"/>
                      <a:pt x="180" y="1856"/>
                      <a:pt x="163" y="1842"/>
                    </a:cubicBezTo>
                    <a:cubicBezTo>
                      <a:pt x="156" y="1837"/>
                      <a:pt x="156" y="1837"/>
                      <a:pt x="156" y="1837"/>
                    </a:cubicBezTo>
                    <a:cubicBezTo>
                      <a:pt x="143" y="1826"/>
                      <a:pt x="130" y="1815"/>
                      <a:pt x="117" y="1805"/>
                    </a:cubicBezTo>
                    <a:cubicBezTo>
                      <a:pt x="96" y="1786"/>
                      <a:pt x="72" y="1770"/>
                      <a:pt x="48" y="1755"/>
                    </a:cubicBezTo>
                    <a:cubicBezTo>
                      <a:pt x="47" y="1754"/>
                      <a:pt x="45" y="1753"/>
                      <a:pt x="43" y="1752"/>
                    </a:cubicBezTo>
                    <a:cubicBezTo>
                      <a:pt x="39" y="1750"/>
                      <a:pt x="34" y="1747"/>
                      <a:pt x="30" y="1745"/>
                    </a:cubicBezTo>
                    <a:cubicBezTo>
                      <a:pt x="20" y="1740"/>
                      <a:pt x="10" y="1736"/>
                      <a:pt x="0" y="1732"/>
                    </a:cubicBezTo>
                    <a:cubicBezTo>
                      <a:pt x="0" y="1111"/>
                      <a:pt x="0" y="1111"/>
                      <a:pt x="0" y="1111"/>
                    </a:cubicBezTo>
                    <a:cubicBezTo>
                      <a:pt x="743" y="1111"/>
                      <a:pt x="743" y="1111"/>
                      <a:pt x="743" y="1111"/>
                    </a:cubicBezTo>
                    <a:cubicBezTo>
                      <a:pt x="743" y="1250"/>
                      <a:pt x="743" y="1250"/>
                      <a:pt x="743" y="1250"/>
                    </a:cubicBezTo>
                    <a:cubicBezTo>
                      <a:pt x="1068" y="1250"/>
                      <a:pt x="1068" y="1250"/>
                      <a:pt x="1068" y="1250"/>
                    </a:cubicBezTo>
                    <a:cubicBezTo>
                      <a:pt x="1068" y="239"/>
                      <a:pt x="1068" y="239"/>
                      <a:pt x="1068" y="239"/>
                    </a:cubicBezTo>
                    <a:cubicBezTo>
                      <a:pt x="1452" y="239"/>
                      <a:pt x="1452" y="239"/>
                      <a:pt x="1452" y="239"/>
                    </a:cubicBezTo>
                    <a:cubicBezTo>
                      <a:pt x="1452" y="643"/>
                      <a:pt x="1452" y="643"/>
                      <a:pt x="1452" y="643"/>
                    </a:cubicBezTo>
                    <a:cubicBezTo>
                      <a:pt x="1642" y="643"/>
                      <a:pt x="1642" y="643"/>
                      <a:pt x="1642" y="643"/>
                    </a:cubicBezTo>
                    <a:cubicBezTo>
                      <a:pt x="1642" y="404"/>
                      <a:pt x="1642" y="404"/>
                      <a:pt x="1642" y="404"/>
                    </a:cubicBezTo>
                    <a:cubicBezTo>
                      <a:pt x="1798" y="404"/>
                      <a:pt x="1798" y="404"/>
                      <a:pt x="1798" y="404"/>
                    </a:cubicBezTo>
                    <a:cubicBezTo>
                      <a:pt x="1798" y="149"/>
                      <a:pt x="1798" y="149"/>
                      <a:pt x="1798" y="149"/>
                    </a:cubicBezTo>
                    <a:cubicBezTo>
                      <a:pt x="1870" y="149"/>
                      <a:pt x="1870" y="149"/>
                      <a:pt x="1870" y="149"/>
                    </a:cubicBezTo>
                    <a:cubicBezTo>
                      <a:pt x="1870" y="0"/>
                      <a:pt x="1870" y="0"/>
                      <a:pt x="1870" y="0"/>
                    </a:cubicBezTo>
                    <a:cubicBezTo>
                      <a:pt x="1877" y="2"/>
                      <a:pt x="1883" y="4"/>
                      <a:pt x="1889" y="7"/>
                    </a:cubicBezTo>
                    <a:cubicBezTo>
                      <a:pt x="1889" y="149"/>
                      <a:pt x="1889" y="149"/>
                      <a:pt x="1889" y="149"/>
                    </a:cubicBezTo>
                    <a:cubicBezTo>
                      <a:pt x="1959" y="149"/>
                      <a:pt x="1959" y="149"/>
                      <a:pt x="1959" y="149"/>
                    </a:cubicBezTo>
                    <a:cubicBezTo>
                      <a:pt x="1959" y="404"/>
                      <a:pt x="1959" y="404"/>
                      <a:pt x="1959" y="404"/>
                    </a:cubicBezTo>
                    <a:cubicBezTo>
                      <a:pt x="2116" y="404"/>
                      <a:pt x="2116" y="404"/>
                      <a:pt x="2116" y="404"/>
                    </a:cubicBezTo>
                    <a:cubicBezTo>
                      <a:pt x="2116" y="643"/>
                      <a:pt x="2116" y="643"/>
                      <a:pt x="2116" y="643"/>
                    </a:cubicBezTo>
                    <a:cubicBezTo>
                      <a:pt x="2347" y="643"/>
                      <a:pt x="2347" y="643"/>
                      <a:pt x="2347" y="643"/>
                    </a:cubicBezTo>
                    <a:cubicBezTo>
                      <a:pt x="2347" y="1555"/>
                      <a:pt x="2347" y="1555"/>
                      <a:pt x="2347" y="1555"/>
                    </a:cubicBezTo>
                    <a:cubicBezTo>
                      <a:pt x="2714" y="1555"/>
                      <a:pt x="2714" y="1555"/>
                      <a:pt x="2714" y="1555"/>
                    </a:cubicBezTo>
                    <a:cubicBezTo>
                      <a:pt x="2714" y="892"/>
                      <a:pt x="2714" y="892"/>
                      <a:pt x="2714" y="892"/>
                    </a:cubicBezTo>
                    <a:cubicBezTo>
                      <a:pt x="2832" y="892"/>
                      <a:pt x="2832" y="892"/>
                      <a:pt x="2832" y="892"/>
                    </a:cubicBezTo>
                    <a:cubicBezTo>
                      <a:pt x="2939" y="1143"/>
                      <a:pt x="2978" y="1436"/>
                      <a:pt x="2860" y="1681"/>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77" name="îSlíḋè">
                <a:extLst>
                  <a:ext uri="{FF2B5EF4-FFF2-40B4-BE49-F238E27FC236}">
                    <a16:creationId xmlns:a16="http://schemas.microsoft.com/office/drawing/2014/main" id="{54BF60E4-C069-CF47-9586-206D29D9B597}"/>
                  </a:ext>
                </a:extLst>
              </p:cNvPr>
              <p:cNvSpPr/>
              <p:nvPr/>
            </p:nvSpPr>
            <p:spPr bwMode="auto">
              <a:xfrm>
                <a:off x="6643435" y="2904865"/>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78" name="iṧlîďé">
                <a:extLst>
                  <a:ext uri="{FF2B5EF4-FFF2-40B4-BE49-F238E27FC236}">
                    <a16:creationId xmlns:a16="http://schemas.microsoft.com/office/drawing/2014/main" id="{D5FE533D-5A9E-BA4D-8186-1418C838315C}"/>
                  </a:ext>
                </a:extLst>
              </p:cNvPr>
              <p:cNvSpPr/>
              <p:nvPr/>
            </p:nvSpPr>
            <p:spPr bwMode="auto">
              <a:xfrm>
                <a:off x="6643435" y="3427455"/>
                <a:ext cx="247428" cy="250470"/>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79" name="í$lïde">
                <a:extLst>
                  <a:ext uri="{FF2B5EF4-FFF2-40B4-BE49-F238E27FC236}">
                    <a16:creationId xmlns:a16="http://schemas.microsoft.com/office/drawing/2014/main" id="{8E250C33-2D38-0B4F-A668-51EB25D1447A}"/>
                  </a:ext>
                </a:extLst>
              </p:cNvPr>
              <p:cNvSpPr/>
              <p:nvPr/>
            </p:nvSpPr>
            <p:spPr bwMode="auto">
              <a:xfrm>
                <a:off x="6643435" y="3943858"/>
                <a:ext cx="247428" cy="250472"/>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0" name="îŝlîďé">
                <a:extLst>
                  <a:ext uri="{FF2B5EF4-FFF2-40B4-BE49-F238E27FC236}">
                    <a16:creationId xmlns:a16="http://schemas.microsoft.com/office/drawing/2014/main" id="{8BA43AF8-A725-6F44-827F-151C86B9316C}"/>
                  </a:ext>
                </a:extLst>
              </p:cNvPr>
              <p:cNvSpPr/>
              <p:nvPr/>
            </p:nvSpPr>
            <p:spPr bwMode="auto">
              <a:xfrm>
                <a:off x="6643435" y="4463354"/>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1" name="ïSḷïďe">
                <a:extLst>
                  <a:ext uri="{FF2B5EF4-FFF2-40B4-BE49-F238E27FC236}">
                    <a16:creationId xmlns:a16="http://schemas.microsoft.com/office/drawing/2014/main" id="{CE25BF26-141C-8E41-A9C0-EC7DE6D65DA2}"/>
                  </a:ext>
                </a:extLst>
              </p:cNvPr>
              <p:cNvSpPr/>
              <p:nvPr/>
            </p:nvSpPr>
            <p:spPr bwMode="auto">
              <a:xfrm>
                <a:off x="6643435" y="4985944"/>
                <a:ext cx="247428" cy="247379"/>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2" name="îŝlíḓé">
                <a:extLst>
                  <a:ext uri="{FF2B5EF4-FFF2-40B4-BE49-F238E27FC236}">
                    <a16:creationId xmlns:a16="http://schemas.microsoft.com/office/drawing/2014/main" id="{97891100-6B28-2D4C-8A1E-812B0024B28D}"/>
                  </a:ext>
                </a:extLst>
              </p:cNvPr>
              <p:cNvSpPr/>
              <p:nvPr/>
            </p:nvSpPr>
            <p:spPr bwMode="auto">
              <a:xfrm>
                <a:off x="6643435" y="5505440"/>
                <a:ext cx="247428" cy="197903"/>
              </a:xfrm>
              <a:custGeom>
                <a:avLst/>
                <a:gdLst>
                  <a:gd name="T0" fmla="*/ 171 w 171"/>
                  <a:gd name="T1" fmla="*/ 0 h 135"/>
                  <a:gd name="T2" fmla="*/ 171 w 171"/>
                  <a:gd name="T3" fmla="*/ 135 h 135"/>
                  <a:gd name="T4" fmla="*/ 0 w 171"/>
                  <a:gd name="T5" fmla="*/ 117 h 135"/>
                  <a:gd name="T6" fmla="*/ 0 w 171"/>
                  <a:gd name="T7" fmla="*/ 0 h 135"/>
                  <a:gd name="T8" fmla="*/ 171 w 171"/>
                  <a:gd name="T9" fmla="*/ 0 h 135"/>
                </a:gdLst>
                <a:ahLst/>
                <a:cxnLst>
                  <a:cxn ang="0">
                    <a:pos x="T0" y="T1"/>
                  </a:cxn>
                  <a:cxn ang="0">
                    <a:pos x="T2" y="T3"/>
                  </a:cxn>
                  <a:cxn ang="0">
                    <a:pos x="T4" y="T5"/>
                  </a:cxn>
                  <a:cxn ang="0">
                    <a:pos x="T6" y="T7"/>
                  </a:cxn>
                  <a:cxn ang="0">
                    <a:pos x="T8" y="T9"/>
                  </a:cxn>
                </a:cxnLst>
                <a:rect l="0" t="0" r="r" b="b"/>
                <a:pathLst>
                  <a:path w="171" h="135">
                    <a:moveTo>
                      <a:pt x="171" y="0"/>
                    </a:moveTo>
                    <a:cubicBezTo>
                      <a:pt x="171" y="135"/>
                      <a:pt x="171" y="135"/>
                      <a:pt x="171" y="135"/>
                    </a:cubicBezTo>
                    <a:cubicBezTo>
                      <a:pt x="114" y="131"/>
                      <a:pt x="57" y="125"/>
                      <a:pt x="0" y="117"/>
                    </a:cubicBezTo>
                    <a:cubicBezTo>
                      <a:pt x="0" y="0"/>
                      <a:pt x="0" y="0"/>
                      <a:pt x="0" y="0"/>
                    </a:cubicBezTo>
                    <a:lnTo>
                      <a:pt x="171"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3" name="îSľîďé">
                <a:extLst>
                  <a:ext uri="{FF2B5EF4-FFF2-40B4-BE49-F238E27FC236}">
                    <a16:creationId xmlns:a16="http://schemas.microsoft.com/office/drawing/2014/main" id="{B9F04150-BB00-7D4E-A742-63F238F879AB}"/>
                  </a:ext>
                </a:extLst>
              </p:cNvPr>
              <p:cNvSpPr/>
              <p:nvPr/>
            </p:nvSpPr>
            <p:spPr bwMode="auto">
              <a:xfrm>
                <a:off x="4991854" y="4284004"/>
                <a:ext cx="878369" cy="114414"/>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4" name="isḷiḋê">
                <a:extLst>
                  <a:ext uri="{FF2B5EF4-FFF2-40B4-BE49-F238E27FC236}">
                    <a16:creationId xmlns:a16="http://schemas.microsoft.com/office/drawing/2014/main" id="{D45F5E3E-05FE-6C4B-AEA6-4AA7A4C5EEE1}"/>
                  </a:ext>
                </a:extLst>
              </p:cNvPr>
              <p:cNvSpPr/>
              <p:nvPr/>
            </p:nvSpPr>
            <p:spPr bwMode="auto">
              <a:xfrm>
                <a:off x="4991854" y="4284004"/>
                <a:ext cx="878369" cy="1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5" name="íṣḷíḑê">
                <a:extLst>
                  <a:ext uri="{FF2B5EF4-FFF2-40B4-BE49-F238E27FC236}">
                    <a16:creationId xmlns:a16="http://schemas.microsoft.com/office/drawing/2014/main" id="{96BF21C0-F0C7-D847-B8A1-336E43765E87}"/>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6" name="ïS1îḍe">
                <a:extLst>
                  <a:ext uri="{FF2B5EF4-FFF2-40B4-BE49-F238E27FC236}">
                    <a16:creationId xmlns:a16="http://schemas.microsoft.com/office/drawing/2014/main" id="{84C0016A-964D-844A-89B3-090A78CA73D1}"/>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7" name="ïsḻïďè">
                <a:extLst>
                  <a:ext uri="{FF2B5EF4-FFF2-40B4-BE49-F238E27FC236}">
                    <a16:creationId xmlns:a16="http://schemas.microsoft.com/office/drawing/2014/main" id="{70B2CE5E-D5DB-7F43-9694-BCF0D2211516}"/>
                  </a:ext>
                </a:extLst>
              </p:cNvPr>
              <p:cNvSpPr/>
              <p:nvPr/>
            </p:nvSpPr>
            <p:spPr bwMode="auto">
              <a:xfrm>
                <a:off x="5081546" y="4973575"/>
                <a:ext cx="788677" cy="111321"/>
              </a:xfrm>
              <a:custGeom>
                <a:avLst/>
                <a:gdLst>
                  <a:gd name="T0" fmla="*/ 540 w 540"/>
                  <a:gd name="T1" fmla="*/ 0 h 77"/>
                  <a:gd name="T2" fmla="*/ 540 w 540"/>
                  <a:gd name="T3" fmla="*/ 77 h 77"/>
                  <a:gd name="T4" fmla="*/ 96 w 540"/>
                  <a:gd name="T5" fmla="*/ 77 h 77"/>
                  <a:gd name="T6" fmla="*/ 46 w 540"/>
                  <a:gd name="T7" fmla="*/ 37 h 77"/>
                  <a:gd name="T8" fmla="*/ 39 w 540"/>
                  <a:gd name="T9" fmla="*/ 32 h 77"/>
                  <a:gd name="T10" fmla="*/ 0 w 540"/>
                  <a:gd name="T11" fmla="*/ 0 h 77"/>
                  <a:gd name="T12" fmla="*/ 540 w 54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540" h="77">
                    <a:moveTo>
                      <a:pt x="540" y="0"/>
                    </a:moveTo>
                    <a:cubicBezTo>
                      <a:pt x="540" y="77"/>
                      <a:pt x="540" y="77"/>
                      <a:pt x="540" y="77"/>
                    </a:cubicBezTo>
                    <a:cubicBezTo>
                      <a:pt x="96" y="77"/>
                      <a:pt x="96" y="77"/>
                      <a:pt x="96" y="77"/>
                    </a:cubicBezTo>
                    <a:cubicBezTo>
                      <a:pt x="79" y="64"/>
                      <a:pt x="63" y="51"/>
                      <a:pt x="46" y="37"/>
                    </a:cubicBezTo>
                    <a:cubicBezTo>
                      <a:pt x="39" y="32"/>
                      <a:pt x="39" y="32"/>
                      <a:pt x="39" y="32"/>
                    </a:cubicBezTo>
                    <a:cubicBezTo>
                      <a:pt x="26" y="21"/>
                      <a:pt x="13" y="10"/>
                      <a:pt x="0" y="0"/>
                    </a:cubicBezTo>
                    <a:lnTo>
                      <a:pt x="540"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8" name="íşľîḋê">
                <a:extLst>
                  <a:ext uri="{FF2B5EF4-FFF2-40B4-BE49-F238E27FC236}">
                    <a16:creationId xmlns:a16="http://schemas.microsoft.com/office/drawing/2014/main" id="{EE3B94FD-2717-7049-94A3-C2ADA1088C6A}"/>
                  </a:ext>
                </a:extLst>
              </p:cNvPr>
              <p:cNvSpPr/>
              <p:nvPr/>
            </p:nvSpPr>
            <p:spPr bwMode="auto">
              <a:xfrm>
                <a:off x="5576402" y="5316812"/>
                <a:ext cx="293822" cy="114414"/>
              </a:xfrm>
              <a:custGeom>
                <a:avLst/>
                <a:gdLst>
                  <a:gd name="T0" fmla="*/ 202 w 202"/>
                  <a:gd name="T1" fmla="*/ 0 h 78"/>
                  <a:gd name="T2" fmla="*/ 202 w 202"/>
                  <a:gd name="T3" fmla="*/ 78 h 78"/>
                  <a:gd name="T4" fmla="*/ 155 w 202"/>
                  <a:gd name="T5" fmla="*/ 78 h 78"/>
                  <a:gd name="T6" fmla="*/ 0 w 202"/>
                  <a:gd name="T7" fmla="*/ 0 h 78"/>
                  <a:gd name="T8" fmla="*/ 202 w 202"/>
                  <a:gd name="T9" fmla="*/ 0 h 78"/>
                </a:gdLst>
                <a:ahLst/>
                <a:cxnLst>
                  <a:cxn ang="0">
                    <a:pos x="T0" y="T1"/>
                  </a:cxn>
                  <a:cxn ang="0">
                    <a:pos x="T2" y="T3"/>
                  </a:cxn>
                  <a:cxn ang="0">
                    <a:pos x="T4" y="T5"/>
                  </a:cxn>
                  <a:cxn ang="0">
                    <a:pos x="T6" y="T7"/>
                  </a:cxn>
                  <a:cxn ang="0">
                    <a:pos x="T8" y="T9"/>
                  </a:cxn>
                </a:cxnLst>
                <a:rect l="0" t="0" r="r" b="b"/>
                <a:pathLst>
                  <a:path w="202" h="78">
                    <a:moveTo>
                      <a:pt x="202" y="0"/>
                    </a:moveTo>
                    <a:cubicBezTo>
                      <a:pt x="202" y="78"/>
                      <a:pt x="202" y="78"/>
                      <a:pt x="202" y="78"/>
                    </a:cubicBezTo>
                    <a:cubicBezTo>
                      <a:pt x="155" y="78"/>
                      <a:pt x="155" y="78"/>
                      <a:pt x="155" y="78"/>
                    </a:cubicBezTo>
                    <a:cubicBezTo>
                      <a:pt x="102" y="54"/>
                      <a:pt x="51" y="28"/>
                      <a:pt x="0" y="0"/>
                    </a:cubicBezTo>
                    <a:lnTo>
                      <a:pt x="202"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9" name="î$ḷîḋê">
                <a:extLst>
                  <a:ext uri="{FF2B5EF4-FFF2-40B4-BE49-F238E27FC236}">
                    <a16:creationId xmlns:a16="http://schemas.microsoft.com/office/drawing/2014/main" id="{C05FFD2A-C2C0-9049-A7B7-EDE526B30ECE}"/>
                  </a:ext>
                </a:extLst>
              </p:cNvPr>
              <p:cNvSpPr/>
              <p:nvPr/>
            </p:nvSpPr>
            <p:spPr bwMode="auto">
              <a:xfrm>
                <a:off x="7311490" y="3585158"/>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0" name="ïŝḷîḑe">
                <a:extLst>
                  <a:ext uri="{FF2B5EF4-FFF2-40B4-BE49-F238E27FC236}">
                    <a16:creationId xmlns:a16="http://schemas.microsoft.com/office/drawing/2014/main" id="{B21268C0-A683-7041-A43E-44E540FE5151}"/>
                  </a:ext>
                </a:extLst>
              </p:cNvPr>
              <p:cNvSpPr/>
              <p:nvPr/>
            </p:nvSpPr>
            <p:spPr bwMode="auto">
              <a:xfrm>
                <a:off x="7936246" y="3585158"/>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1" name="íṩ1íḑê">
                <a:extLst>
                  <a:ext uri="{FF2B5EF4-FFF2-40B4-BE49-F238E27FC236}">
                    <a16:creationId xmlns:a16="http://schemas.microsoft.com/office/drawing/2014/main" id="{F8E6A49C-BB04-8641-9AFE-B656095F0B34}"/>
                  </a:ext>
                </a:extLst>
              </p:cNvPr>
              <p:cNvSpPr/>
              <p:nvPr/>
            </p:nvSpPr>
            <p:spPr bwMode="auto">
              <a:xfrm>
                <a:off x="7311490" y="3987149"/>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2" name="íSļíḓê">
                <a:extLst>
                  <a:ext uri="{FF2B5EF4-FFF2-40B4-BE49-F238E27FC236}">
                    <a16:creationId xmlns:a16="http://schemas.microsoft.com/office/drawing/2014/main" id="{F774717F-F0A7-BB4C-9606-59962633723A}"/>
                  </a:ext>
                </a:extLst>
              </p:cNvPr>
              <p:cNvSpPr/>
              <p:nvPr/>
            </p:nvSpPr>
            <p:spPr bwMode="auto">
              <a:xfrm>
                <a:off x="7936246" y="3987149"/>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3" name="îślîḓè">
                <a:extLst>
                  <a:ext uri="{FF2B5EF4-FFF2-40B4-BE49-F238E27FC236}">
                    <a16:creationId xmlns:a16="http://schemas.microsoft.com/office/drawing/2014/main" id="{3261A0C9-1495-F64E-93EF-CB07288FA79A}"/>
                  </a:ext>
                </a:extLst>
              </p:cNvPr>
              <p:cNvSpPr/>
              <p:nvPr/>
            </p:nvSpPr>
            <p:spPr bwMode="auto">
              <a:xfrm>
                <a:off x="7311490" y="4389140"/>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4" name="îŝľîḑè">
                <a:extLst>
                  <a:ext uri="{FF2B5EF4-FFF2-40B4-BE49-F238E27FC236}">
                    <a16:creationId xmlns:a16="http://schemas.microsoft.com/office/drawing/2014/main" id="{DB20F691-062F-8F46-8343-FC2204D068B4}"/>
                  </a:ext>
                </a:extLst>
              </p:cNvPr>
              <p:cNvSpPr/>
              <p:nvPr/>
            </p:nvSpPr>
            <p:spPr bwMode="auto">
              <a:xfrm>
                <a:off x="7936246" y="4389140"/>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5" name="iSḷíḓê">
                <a:extLst>
                  <a:ext uri="{FF2B5EF4-FFF2-40B4-BE49-F238E27FC236}">
                    <a16:creationId xmlns:a16="http://schemas.microsoft.com/office/drawing/2014/main" id="{0EC7495E-0C5C-114E-B767-08CAE360DFDD}"/>
                  </a:ext>
                </a:extLst>
              </p:cNvPr>
              <p:cNvSpPr/>
              <p:nvPr/>
            </p:nvSpPr>
            <p:spPr bwMode="auto">
              <a:xfrm>
                <a:off x="7311490" y="4794225"/>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6" name="íSļîḍè">
                <a:extLst>
                  <a:ext uri="{FF2B5EF4-FFF2-40B4-BE49-F238E27FC236}">
                    <a16:creationId xmlns:a16="http://schemas.microsoft.com/office/drawing/2014/main" id="{6BBB7BAF-DC73-E64D-A77C-2511156C380B}"/>
                  </a:ext>
                </a:extLst>
              </p:cNvPr>
              <p:cNvSpPr/>
              <p:nvPr/>
            </p:nvSpPr>
            <p:spPr bwMode="auto">
              <a:xfrm>
                <a:off x="7936246" y="4794225"/>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7" name="iSľîḋe">
                <a:extLst>
                  <a:ext uri="{FF2B5EF4-FFF2-40B4-BE49-F238E27FC236}">
                    <a16:creationId xmlns:a16="http://schemas.microsoft.com/office/drawing/2014/main" id="{23F19036-1AAE-F746-9093-6914E33C3301}"/>
                  </a:ext>
                </a:extLst>
              </p:cNvPr>
              <p:cNvSpPr/>
              <p:nvPr/>
            </p:nvSpPr>
            <p:spPr bwMode="auto">
              <a:xfrm>
                <a:off x="7311490" y="5196216"/>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8" name="íṡľïḋe">
                <a:extLst>
                  <a:ext uri="{FF2B5EF4-FFF2-40B4-BE49-F238E27FC236}">
                    <a16:creationId xmlns:a16="http://schemas.microsoft.com/office/drawing/2014/main" id="{8A9E63C0-5DFF-9C46-BFB3-E0B7B4520E11}"/>
                  </a:ext>
                </a:extLst>
              </p:cNvPr>
              <p:cNvSpPr/>
              <p:nvPr/>
            </p:nvSpPr>
            <p:spPr bwMode="auto">
              <a:xfrm>
                <a:off x="7936246" y="5196216"/>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9" name="î$ḻíḋê">
                <a:extLst>
                  <a:ext uri="{FF2B5EF4-FFF2-40B4-BE49-F238E27FC236}">
                    <a16:creationId xmlns:a16="http://schemas.microsoft.com/office/drawing/2014/main" id="{8899ED55-C933-8349-86C1-7EA88B6804A2}"/>
                  </a:ext>
                </a:extLst>
              </p:cNvPr>
              <p:cNvSpPr/>
              <p:nvPr/>
            </p:nvSpPr>
            <p:spPr bwMode="auto">
              <a:xfrm>
                <a:off x="7311490" y="5595114"/>
                <a:ext cx="163920" cy="108229"/>
              </a:xfrm>
              <a:custGeom>
                <a:avLst/>
                <a:gdLst>
                  <a:gd name="T0" fmla="*/ 0 w 95"/>
                  <a:gd name="T1" fmla="*/ 62 h 62"/>
                  <a:gd name="T2" fmla="*/ 0 w 95"/>
                  <a:gd name="T3" fmla="*/ 0 h 62"/>
                  <a:gd name="T4" fmla="*/ 95 w 95"/>
                  <a:gd name="T5" fmla="*/ 0 h 62"/>
                  <a:gd name="T6" fmla="*/ 95 w 95"/>
                  <a:gd name="T7" fmla="*/ 53 h 62"/>
                  <a:gd name="T8" fmla="*/ 0 w 95"/>
                  <a:gd name="T9" fmla="*/ 62 h 62"/>
                </a:gdLst>
                <a:ahLst/>
                <a:cxnLst>
                  <a:cxn ang="0">
                    <a:pos x="T0" y="T1"/>
                  </a:cxn>
                  <a:cxn ang="0">
                    <a:pos x="T2" y="T3"/>
                  </a:cxn>
                  <a:cxn ang="0">
                    <a:pos x="T4" y="T5"/>
                  </a:cxn>
                  <a:cxn ang="0">
                    <a:pos x="T6" y="T7"/>
                  </a:cxn>
                  <a:cxn ang="0">
                    <a:pos x="T8" y="T9"/>
                  </a:cxn>
                </a:cxnLst>
                <a:rect l="0" t="0" r="r" b="b"/>
                <a:pathLst>
                  <a:path w="95" h="62">
                    <a:moveTo>
                      <a:pt x="0" y="62"/>
                    </a:moveTo>
                    <a:lnTo>
                      <a:pt x="0" y="0"/>
                    </a:lnTo>
                    <a:lnTo>
                      <a:pt x="95" y="0"/>
                    </a:lnTo>
                    <a:lnTo>
                      <a:pt x="95" y="53"/>
                    </a:lnTo>
                    <a:lnTo>
                      <a:pt x="0" y="6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0" name="ïṧḻïḋé">
                <a:extLst>
                  <a:ext uri="{FF2B5EF4-FFF2-40B4-BE49-F238E27FC236}">
                    <a16:creationId xmlns:a16="http://schemas.microsoft.com/office/drawing/2014/main" id="{578450B2-B59C-AA43-8DD5-0FA8CC3EACFF}"/>
                  </a:ext>
                </a:extLst>
              </p:cNvPr>
              <p:cNvSpPr/>
              <p:nvPr/>
            </p:nvSpPr>
            <p:spPr bwMode="auto">
              <a:xfrm>
                <a:off x="2959852" y="3279027"/>
                <a:ext cx="624755" cy="95858"/>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1 h 55"/>
                  <a:gd name="T12" fmla="*/ 6 w 365"/>
                  <a:gd name="T13" fmla="*/ 51 h 55"/>
                  <a:gd name="T14" fmla="*/ 6 w 365"/>
                  <a:gd name="T15" fmla="*/ 3 h 55"/>
                  <a:gd name="T16" fmla="*/ 32 w 365"/>
                  <a:gd name="T17" fmla="*/ 3 h 55"/>
                  <a:gd name="T18" fmla="*/ 32 w 365"/>
                  <a:gd name="T19" fmla="*/ 51 h 55"/>
                  <a:gd name="T20" fmla="*/ 65 w 365"/>
                  <a:gd name="T21" fmla="*/ 51 h 55"/>
                  <a:gd name="T22" fmla="*/ 38 w 365"/>
                  <a:gd name="T23" fmla="*/ 51 h 55"/>
                  <a:gd name="T24" fmla="*/ 38 w 365"/>
                  <a:gd name="T25" fmla="*/ 3 h 55"/>
                  <a:gd name="T26" fmla="*/ 65 w 365"/>
                  <a:gd name="T27" fmla="*/ 3 h 55"/>
                  <a:gd name="T28" fmla="*/ 65 w 365"/>
                  <a:gd name="T29" fmla="*/ 51 h 55"/>
                  <a:gd name="T30" fmla="*/ 97 w 365"/>
                  <a:gd name="T31" fmla="*/ 51 h 55"/>
                  <a:gd name="T32" fmla="*/ 70 w 365"/>
                  <a:gd name="T33" fmla="*/ 51 h 55"/>
                  <a:gd name="T34" fmla="*/ 70 w 365"/>
                  <a:gd name="T35" fmla="*/ 3 h 55"/>
                  <a:gd name="T36" fmla="*/ 97 w 365"/>
                  <a:gd name="T37" fmla="*/ 3 h 55"/>
                  <a:gd name="T38" fmla="*/ 97 w 365"/>
                  <a:gd name="T39" fmla="*/ 51 h 55"/>
                  <a:gd name="T40" fmla="*/ 129 w 365"/>
                  <a:gd name="T41" fmla="*/ 51 h 55"/>
                  <a:gd name="T42" fmla="*/ 103 w 365"/>
                  <a:gd name="T43" fmla="*/ 51 h 55"/>
                  <a:gd name="T44" fmla="*/ 103 w 365"/>
                  <a:gd name="T45" fmla="*/ 3 h 55"/>
                  <a:gd name="T46" fmla="*/ 129 w 365"/>
                  <a:gd name="T47" fmla="*/ 3 h 55"/>
                  <a:gd name="T48" fmla="*/ 129 w 365"/>
                  <a:gd name="T49" fmla="*/ 51 h 55"/>
                  <a:gd name="T50" fmla="*/ 162 w 365"/>
                  <a:gd name="T51" fmla="*/ 51 h 55"/>
                  <a:gd name="T52" fmla="*/ 135 w 365"/>
                  <a:gd name="T53" fmla="*/ 51 h 55"/>
                  <a:gd name="T54" fmla="*/ 135 w 365"/>
                  <a:gd name="T55" fmla="*/ 3 h 55"/>
                  <a:gd name="T56" fmla="*/ 162 w 365"/>
                  <a:gd name="T57" fmla="*/ 3 h 55"/>
                  <a:gd name="T58" fmla="*/ 162 w 365"/>
                  <a:gd name="T59" fmla="*/ 51 h 55"/>
                  <a:gd name="T60" fmla="*/ 194 w 365"/>
                  <a:gd name="T61" fmla="*/ 51 h 55"/>
                  <a:gd name="T62" fmla="*/ 168 w 365"/>
                  <a:gd name="T63" fmla="*/ 51 h 55"/>
                  <a:gd name="T64" fmla="*/ 168 w 365"/>
                  <a:gd name="T65" fmla="*/ 3 h 55"/>
                  <a:gd name="T66" fmla="*/ 194 w 365"/>
                  <a:gd name="T67" fmla="*/ 3 h 55"/>
                  <a:gd name="T68" fmla="*/ 194 w 365"/>
                  <a:gd name="T69" fmla="*/ 51 h 55"/>
                  <a:gd name="T70" fmla="*/ 227 w 365"/>
                  <a:gd name="T71" fmla="*/ 51 h 55"/>
                  <a:gd name="T72" fmla="*/ 200 w 365"/>
                  <a:gd name="T73" fmla="*/ 51 h 55"/>
                  <a:gd name="T74" fmla="*/ 200 w 365"/>
                  <a:gd name="T75" fmla="*/ 3 h 55"/>
                  <a:gd name="T76" fmla="*/ 227 w 365"/>
                  <a:gd name="T77" fmla="*/ 3 h 55"/>
                  <a:gd name="T78" fmla="*/ 227 w 365"/>
                  <a:gd name="T79" fmla="*/ 51 h 55"/>
                  <a:gd name="T80" fmla="*/ 259 w 365"/>
                  <a:gd name="T81" fmla="*/ 51 h 55"/>
                  <a:gd name="T82" fmla="*/ 233 w 365"/>
                  <a:gd name="T83" fmla="*/ 51 h 55"/>
                  <a:gd name="T84" fmla="*/ 233 w 365"/>
                  <a:gd name="T85" fmla="*/ 3 h 55"/>
                  <a:gd name="T86" fmla="*/ 259 w 365"/>
                  <a:gd name="T87" fmla="*/ 3 h 55"/>
                  <a:gd name="T88" fmla="*/ 259 w 365"/>
                  <a:gd name="T89" fmla="*/ 51 h 55"/>
                  <a:gd name="T90" fmla="*/ 292 w 365"/>
                  <a:gd name="T91" fmla="*/ 51 h 55"/>
                  <a:gd name="T92" fmla="*/ 265 w 365"/>
                  <a:gd name="T93" fmla="*/ 51 h 55"/>
                  <a:gd name="T94" fmla="*/ 265 w 365"/>
                  <a:gd name="T95" fmla="*/ 3 h 55"/>
                  <a:gd name="T96" fmla="*/ 292 w 365"/>
                  <a:gd name="T97" fmla="*/ 3 h 55"/>
                  <a:gd name="T98" fmla="*/ 292 w 365"/>
                  <a:gd name="T99" fmla="*/ 51 h 55"/>
                  <a:gd name="T100" fmla="*/ 324 w 365"/>
                  <a:gd name="T101" fmla="*/ 51 h 55"/>
                  <a:gd name="T102" fmla="*/ 298 w 365"/>
                  <a:gd name="T103" fmla="*/ 51 h 55"/>
                  <a:gd name="T104" fmla="*/ 298 w 365"/>
                  <a:gd name="T105" fmla="*/ 3 h 55"/>
                  <a:gd name="T106" fmla="*/ 324 w 365"/>
                  <a:gd name="T107" fmla="*/ 3 h 55"/>
                  <a:gd name="T108" fmla="*/ 324 w 365"/>
                  <a:gd name="T109" fmla="*/ 51 h 55"/>
                  <a:gd name="T110" fmla="*/ 359 w 365"/>
                  <a:gd name="T111" fmla="*/ 51 h 55"/>
                  <a:gd name="T112" fmla="*/ 330 w 365"/>
                  <a:gd name="T113" fmla="*/ 51 h 55"/>
                  <a:gd name="T114" fmla="*/ 330 w 365"/>
                  <a:gd name="T115" fmla="*/ 3 h 55"/>
                  <a:gd name="T116" fmla="*/ 359 w 365"/>
                  <a:gd name="T117" fmla="*/ 3 h 55"/>
                  <a:gd name="T118" fmla="*/ 359 w 365"/>
                  <a:gd name="T119"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1" name="islïďé">
                <a:extLst>
                  <a:ext uri="{FF2B5EF4-FFF2-40B4-BE49-F238E27FC236}">
                    <a16:creationId xmlns:a16="http://schemas.microsoft.com/office/drawing/2014/main" id="{2C3BF5E0-B2DB-934E-9951-6271EC36C6C4}"/>
                  </a:ext>
                </a:extLst>
              </p:cNvPr>
              <p:cNvSpPr/>
              <p:nvPr/>
            </p:nvSpPr>
            <p:spPr bwMode="auto">
              <a:xfrm>
                <a:off x="2959852" y="3551144"/>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2" name="íšḷïḍê">
                <a:extLst>
                  <a:ext uri="{FF2B5EF4-FFF2-40B4-BE49-F238E27FC236}">
                    <a16:creationId xmlns:a16="http://schemas.microsoft.com/office/drawing/2014/main" id="{AB808849-7D48-614D-9303-CE45D605CF6C}"/>
                  </a:ext>
                </a:extLst>
              </p:cNvPr>
              <p:cNvSpPr/>
              <p:nvPr/>
            </p:nvSpPr>
            <p:spPr bwMode="auto">
              <a:xfrm>
                <a:off x="2959852" y="3823262"/>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3" name="ïšļíḍè">
                <a:extLst>
                  <a:ext uri="{FF2B5EF4-FFF2-40B4-BE49-F238E27FC236}">
                    <a16:creationId xmlns:a16="http://schemas.microsoft.com/office/drawing/2014/main" id="{73E32389-FD20-BE4F-94A2-BE7EC8F8F179}"/>
                  </a:ext>
                </a:extLst>
              </p:cNvPr>
              <p:cNvSpPr/>
              <p:nvPr/>
            </p:nvSpPr>
            <p:spPr bwMode="auto">
              <a:xfrm>
                <a:off x="2959852" y="4095379"/>
                <a:ext cx="624755" cy="92767"/>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2 h 55"/>
                  <a:gd name="T12" fmla="*/ 6 w 365"/>
                  <a:gd name="T13" fmla="*/ 52 h 55"/>
                  <a:gd name="T14" fmla="*/ 6 w 365"/>
                  <a:gd name="T15" fmla="*/ 4 h 55"/>
                  <a:gd name="T16" fmla="*/ 32 w 365"/>
                  <a:gd name="T17" fmla="*/ 4 h 55"/>
                  <a:gd name="T18" fmla="*/ 32 w 365"/>
                  <a:gd name="T19" fmla="*/ 52 h 55"/>
                  <a:gd name="T20" fmla="*/ 65 w 365"/>
                  <a:gd name="T21" fmla="*/ 52 h 55"/>
                  <a:gd name="T22" fmla="*/ 38 w 365"/>
                  <a:gd name="T23" fmla="*/ 52 h 55"/>
                  <a:gd name="T24" fmla="*/ 38 w 365"/>
                  <a:gd name="T25" fmla="*/ 4 h 55"/>
                  <a:gd name="T26" fmla="*/ 65 w 365"/>
                  <a:gd name="T27" fmla="*/ 4 h 55"/>
                  <a:gd name="T28" fmla="*/ 65 w 365"/>
                  <a:gd name="T29" fmla="*/ 52 h 55"/>
                  <a:gd name="T30" fmla="*/ 97 w 365"/>
                  <a:gd name="T31" fmla="*/ 52 h 55"/>
                  <a:gd name="T32" fmla="*/ 70 w 365"/>
                  <a:gd name="T33" fmla="*/ 52 h 55"/>
                  <a:gd name="T34" fmla="*/ 70 w 365"/>
                  <a:gd name="T35" fmla="*/ 4 h 55"/>
                  <a:gd name="T36" fmla="*/ 97 w 365"/>
                  <a:gd name="T37" fmla="*/ 4 h 55"/>
                  <a:gd name="T38" fmla="*/ 97 w 365"/>
                  <a:gd name="T39" fmla="*/ 52 h 55"/>
                  <a:gd name="T40" fmla="*/ 129 w 365"/>
                  <a:gd name="T41" fmla="*/ 52 h 55"/>
                  <a:gd name="T42" fmla="*/ 103 w 365"/>
                  <a:gd name="T43" fmla="*/ 52 h 55"/>
                  <a:gd name="T44" fmla="*/ 103 w 365"/>
                  <a:gd name="T45" fmla="*/ 4 h 55"/>
                  <a:gd name="T46" fmla="*/ 129 w 365"/>
                  <a:gd name="T47" fmla="*/ 4 h 55"/>
                  <a:gd name="T48" fmla="*/ 129 w 365"/>
                  <a:gd name="T49" fmla="*/ 52 h 55"/>
                  <a:gd name="T50" fmla="*/ 162 w 365"/>
                  <a:gd name="T51" fmla="*/ 52 h 55"/>
                  <a:gd name="T52" fmla="*/ 135 w 365"/>
                  <a:gd name="T53" fmla="*/ 52 h 55"/>
                  <a:gd name="T54" fmla="*/ 135 w 365"/>
                  <a:gd name="T55" fmla="*/ 4 h 55"/>
                  <a:gd name="T56" fmla="*/ 162 w 365"/>
                  <a:gd name="T57" fmla="*/ 4 h 55"/>
                  <a:gd name="T58" fmla="*/ 162 w 365"/>
                  <a:gd name="T59" fmla="*/ 52 h 55"/>
                  <a:gd name="T60" fmla="*/ 194 w 365"/>
                  <a:gd name="T61" fmla="*/ 52 h 55"/>
                  <a:gd name="T62" fmla="*/ 168 w 365"/>
                  <a:gd name="T63" fmla="*/ 52 h 55"/>
                  <a:gd name="T64" fmla="*/ 168 w 365"/>
                  <a:gd name="T65" fmla="*/ 4 h 55"/>
                  <a:gd name="T66" fmla="*/ 194 w 365"/>
                  <a:gd name="T67" fmla="*/ 4 h 55"/>
                  <a:gd name="T68" fmla="*/ 194 w 365"/>
                  <a:gd name="T69" fmla="*/ 52 h 55"/>
                  <a:gd name="T70" fmla="*/ 227 w 365"/>
                  <a:gd name="T71" fmla="*/ 52 h 55"/>
                  <a:gd name="T72" fmla="*/ 200 w 365"/>
                  <a:gd name="T73" fmla="*/ 52 h 55"/>
                  <a:gd name="T74" fmla="*/ 200 w 365"/>
                  <a:gd name="T75" fmla="*/ 4 h 55"/>
                  <a:gd name="T76" fmla="*/ 227 w 365"/>
                  <a:gd name="T77" fmla="*/ 4 h 55"/>
                  <a:gd name="T78" fmla="*/ 227 w 365"/>
                  <a:gd name="T79" fmla="*/ 52 h 55"/>
                  <a:gd name="T80" fmla="*/ 259 w 365"/>
                  <a:gd name="T81" fmla="*/ 52 h 55"/>
                  <a:gd name="T82" fmla="*/ 233 w 365"/>
                  <a:gd name="T83" fmla="*/ 52 h 55"/>
                  <a:gd name="T84" fmla="*/ 233 w 365"/>
                  <a:gd name="T85" fmla="*/ 4 h 55"/>
                  <a:gd name="T86" fmla="*/ 259 w 365"/>
                  <a:gd name="T87" fmla="*/ 4 h 55"/>
                  <a:gd name="T88" fmla="*/ 259 w 365"/>
                  <a:gd name="T89" fmla="*/ 52 h 55"/>
                  <a:gd name="T90" fmla="*/ 292 w 365"/>
                  <a:gd name="T91" fmla="*/ 52 h 55"/>
                  <a:gd name="T92" fmla="*/ 265 w 365"/>
                  <a:gd name="T93" fmla="*/ 52 h 55"/>
                  <a:gd name="T94" fmla="*/ 265 w 365"/>
                  <a:gd name="T95" fmla="*/ 4 h 55"/>
                  <a:gd name="T96" fmla="*/ 292 w 365"/>
                  <a:gd name="T97" fmla="*/ 4 h 55"/>
                  <a:gd name="T98" fmla="*/ 292 w 365"/>
                  <a:gd name="T99" fmla="*/ 52 h 55"/>
                  <a:gd name="T100" fmla="*/ 324 w 365"/>
                  <a:gd name="T101" fmla="*/ 52 h 55"/>
                  <a:gd name="T102" fmla="*/ 298 w 365"/>
                  <a:gd name="T103" fmla="*/ 52 h 55"/>
                  <a:gd name="T104" fmla="*/ 298 w 365"/>
                  <a:gd name="T105" fmla="*/ 4 h 55"/>
                  <a:gd name="T106" fmla="*/ 324 w 365"/>
                  <a:gd name="T107" fmla="*/ 4 h 55"/>
                  <a:gd name="T108" fmla="*/ 324 w 365"/>
                  <a:gd name="T109" fmla="*/ 52 h 55"/>
                  <a:gd name="T110" fmla="*/ 359 w 365"/>
                  <a:gd name="T111" fmla="*/ 52 h 55"/>
                  <a:gd name="T112" fmla="*/ 330 w 365"/>
                  <a:gd name="T113" fmla="*/ 52 h 55"/>
                  <a:gd name="T114" fmla="*/ 330 w 365"/>
                  <a:gd name="T115" fmla="*/ 4 h 55"/>
                  <a:gd name="T116" fmla="*/ 359 w 365"/>
                  <a:gd name="T117" fmla="*/ 4 h 55"/>
                  <a:gd name="T118" fmla="*/ 359 w 365"/>
                  <a:gd name="T119"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2"/>
                    </a:moveTo>
                    <a:lnTo>
                      <a:pt x="6" y="52"/>
                    </a:lnTo>
                    <a:lnTo>
                      <a:pt x="6" y="4"/>
                    </a:lnTo>
                    <a:lnTo>
                      <a:pt x="32" y="4"/>
                    </a:lnTo>
                    <a:lnTo>
                      <a:pt x="32" y="52"/>
                    </a:lnTo>
                    <a:close/>
                    <a:moveTo>
                      <a:pt x="65" y="52"/>
                    </a:moveTo>
                    <a:lnTo>
                      <a:pt x="38" y="52"/>
                    </a:lnTo>
                    <a:lnTo>
                      <a:pt x="38" y="4"/>
                    </a:lnTo>
                    <a:lnTo>
                      <a:pt x="65" y="4"/>
                    </a:lnTo>
                    <a:lnTo>
                      <a:pt x="65" y="52"/>
                    </a:lnTo>
                    <a:close/>
                    <a:moveTo>
                      <a:pt x="97" y="52"/>
                    </a:moveTo>
                    <a:lnTo>
                      <a:pt x="70" y="52"/>
                    </a:lnTo>
                    <a:lnTo>
                      <a:pt x="70" y="4"/>
                    </a:lnTo>
                    <a:lnTo>
                      <a:pt x="97" y="4"/>
                    </a:lnTo>
                    <a:lnTo>
                      <a:pt x="97" y="52"/>
                    </a:lnTo>
                    <a:close/>
                    <a:moveTo>
                      <a:pt x="129" y="52"/>
                    </a:moveTo>
                    <a:lnTo>
                      <a:pt x="103" y="52"/>
                    </a:lnTo>
                    <a:lnTo>
                      <a:pt x="103" y="4"/>
                    </a:lnTo>
                    <a:lnTo>
                      <a:pt x="129" y="4"/>
                    </a:lnTo>
                    <a:lnTo>
                      <a:pt x="129" y="52"/>
                    </a:lnTo>
                    <a:close/>
                    <a:moveTo>
                      <a:pt x="162" y="52"/>
                    </a:moveTo>
                    <a:lnTo>
                      <a:pt x="135" y="52"/>
                    </a:lnTo>
                    <a:lnTo>
                      <a:pt x="135" y="4"/>
                    </a:lnTo>
                    <a:lnTo>
                      <a:pt x="162" y="4"/>
                    </a:lnTo>
                    <a:lnTo>
                      <a:pt x="162" y="52"/>
                    </a:lnTo>
                    <a:close/>
                    <a:moveTo>
                      <a:pt x="194" y="52"/>
                    </a:moveTo>
                    <a:lnTo>
                      <a:pt x="168" y="52"/>
                    </a:lnTo>
                    <a:lnTo>
                      <a:pt x="168" y="4"/>
                    </a:lnTo>
                    <a:lnTo>
                      <a:pt x="194" y="4"/>
                    </a:lnTo>
                    <a:lnTo>
                      <a:pt x="194" y="52"/>
                    </a:lnTo>
                    <a:close/>
                    <a:moveTo>
                      <a:pt x="227" y="52"/>
                    </a:moveTo>
                    <a:lnTo>
                      <a:pt x="200" y="52"/>
                    </a:lnTo>
                    <a:lnTo>
                      <a:pt x="200" y="4"/>
                    </a:lnTo>
                    <a:lnTo>
                      <a:pt x="227" y="4"/>
                    </a:lnTo>
                    <a:lnTo>
                      <a:pt x="227" y="52"/>
                    </a:lnTo>
                    <a:close/>
                    <a:moveTo>
                      <a:pt x="259" y="52"/>
                    </a:moveTo>
                    <a:lnTo>
                      <a:pt x="233" y="52"/>
                    </a:lnTo>
                    <a:lnTo>
                      <a:pt x="233" y="4"/>
                    </a:lnTo>
                    <a:lnTo>
                      <a:pt x="259" y="4"/>
                    </a:lnTo>
                    <a:lnTo>
                      <a:pt x="259" y="52"/>
                    </a:lnTo>
                    <a:close/>
                    <a:moveTo>
                      <a:pt x="292" y="52"/>
                    </a:moveTo>
                    <a:lnTo>
                      <a:pt x="265" y="52"/>
                    </a:lnTo>
                    <a:lnTo>
                      <a:pt x="265" y="4"/>
                    </a:lnTo>
                    <a:lnTo>
                      <a:pt x="292" y="4"/>
                    </a:lnTo>
                    <a:lnTo>
                      <a:pt x="292" y="52"/>
                    </a:lnTo>
                    <a:close/>
                    <a:moveTo>
                      <a:pt x="324" y="52"/>
                    </a:moveTo>
                    <a:lnTo>
                      <a:pt x="298" y="52"/>
                    </a:lnTo>
                    <a:lnTo>
                      <a:pt x="298" y="4"/>
                    </a:lnTo>
                    <a:lnTo>
                      <a:pt x="324" y="4"/>
                    </a:lnTo>
                    <a:lnTo>
                      <a:pt x="324" y="52"/>
                    </a:lnTo>
                    <a:close/>
                    <a:moveTo>
                      <a:pt x="359" y="52"/>
                    </a:moveTo>
                    <a:lnTo>
                      <a:pt x="330" y="52"/>
                    </a:lnTo>
                    <a:lnTo>
                      <a:pt x="330" y="4"/>
                    </a:lnTo>
                    <a:lnTo>
                      <a:pt x="359" y="4"/>
                    </a:lnTo>
                    <a:lnTo>
                      <a:pt x="359" y="5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4" name="ï$ḷîḓé">
                <a:extLst>
                  <a:ext uri="{FF2B5EF4-FFF2-40B4-BE49-F238E27FC236}">
                    <a16:creationId xmlns:a16="http://schemas.microsoft.com/office/drawing/2014/main" id="{715580EF-0131-3841-87B5-D5BB4854D462}"/>
                  </a:ext>
                </a:extLst>
              </p:cNvPr>
              <p:cNvSpPr/>
              <p:nvPr/>
            </p:nvSpPr>
            <p:spPr bwMode="auto">
              <a:xfrm>
                <a:off x="2959852" y="4367496"/>
                <a:ext cx="624755" cy="92767"/>
              </a:xfrm>
              <a:custGeom>
                <a:avLst/>
                <a:gdLst>
                  <a:gd name="T0" fmla="*/ 0 w 425"/>
                  <a:gd name="T1" fmla="*/ 0 h 64"/>
                  <a:gd name="T2" fmla="*/ 5 w 425"/>
                  <a:gd name="T3" fmla="*/ 18 h 64"/>
                  <a:gd name="T4" fmla="*/ 5 w 425"/>
                  <a:gd name="T5" fmla="*/ 4 h 64"/>
                  <a:gd name="T6" fmla="*/ 36 w 425"/>
                  <a:gd name="T7" fmla="*/ 4 h 64"/>
                  <a:gd name="T8" fmla="*/ 36 w 425"/>
                  <a:gd name="T9" fmla="*/ 60 h 64"/>
                  <a:gd name="T10" fmla="*/ 20 w 425"/>
                  <a:gd name="T11" fmla="*/ 60 h 64"/>
                  <a:gd name="T12" fmla="*/ 21 w 425"/>
                  <a:gd name="T13" fmla="*/ 64 h 64"/>
                  <a:gd name="T14" fmla="*/ 425 w 425"/>
                  <a:gd name="T15" fmla="*/ 64 h 64"/>
                  <a:gd name="T16" fmla="*/ 425 w 425"/>
                  <a:gd name="T17" fmla="*/ 0 h 64"/>
                  <a:gd name="T18" fmla="*/ 0 w 425"/>
                  <a:gd name="T19" fmla="*/ 0 h 64"/>
                  <a:gd name="T20" fmla="*/ 74 w 425"/>
                  <a:gd name="T21" fmla="*/ 60 h 64"/>
                  <a:gd name="T22" fmla="*/ 43 w 425"/>
                  <a:gd name="T23" fmla="*/ 60 h 64"/>
                  <a:gd name="T24" fmla="*/ 43 w 425"/>
                  <a:gd name="T25" fmla="*/ 4 h 64"/>
                  <a:gd name="T26" fmla="*/ 74 w 425"/>
                  <a:gd name="T27" fmla="*/ 4 h 64"/>
                  <a:gd name="T28" fmla="*/ 74 w 425"/>
                  <a:gd name="T29" fmla="*/ 60 h 64"/>
                  <a:gd name="T30" fmla="*/ 112 w 425"/>
                  <a:gd name="T31" fmla="*/ 60 h 64"/>
                  <a:gd name="T32" fmla="*/ 81 w 425"/>
                  <a:gd name="T33" fmla="*/ 60 h 64"/>
                  <a:gd name="T34" fmla="*/ 81 w 425"/>
                  <a:gd name="T35" fmla="*/ 4 h 64"/>
                  <a:gd name="T36" fmla="*/ 112 w 425"/>
                  <a:gd name="T37" fmla="*/ 4 h 64"/>
                  <a:gd name="T38" fmla="*/ 112 w 425"/>
                  <a:gd name="T39" fmla="*/ 60 h 64"/>
                  <a:gd name="T40" fmla="*/ 150 w 425"/>
                  <a:gd name="T41" fmla="*/ 60 h 64"/>
                  <a:gd name="T42" fmla="*/ 119 w 425"/>
                  <a:gd name="T43" fmla="*/ 60 h 64"/>
                  <a:gd name="T44" fmla="*/ 119 w 425"/>
                  <a:gd name="T45" fmla="*/ 4 h 64"/>
                  <a:gd name="T46" fmla="*/ 150 w 425"/>
                  <a:gd name="T47" fmla="*/ 4 h 64"/>
                  <a:gd name="T48" fmla="*/ 150 w 425"/>
                  <a:gd name="T49" fmla="*/ 60 h 64"/>
                  <a:gd name="T50" fmla="*/ 188 w 425"/>
                  <a:gd name="T51" fmla="*/ 60 h 64"/>
                  <a:gd name="T52" fmla="*/ 157 w 425"/>
                  <a:gd name="T53" fmla="*/ 60 h 64"/>
                  <a:gd name="T54" fmla="*/ 157 w 425"/>
                  <a:gd name="T55" fmla="*/ 4 h 64"/>
                  <a:gd name="T56" fmla="*/ 188 w 425"/>
                  <a:gd name="T57" fmla="*/ 4 h 64"/>
                  <a:gd name="T58" fmla="*/ 188 w 425"/>
                  <a:gd name="T59" fmla="*/ 60 h 64"/>
                  <a:gd name="T60" fmla="*/ 226 w 425"/>
                  <a:gd name="T61" fmla="*/ 60 h 64"/>
                  <a:gd name="T62" fmla="*/ 195 w 425"/>
                  <a:gd name="T63" fmla="*/ 60 h 64"/>
                  <a:gd name="T64" fmla="*/ 195 w 425"/>
                  <a:gd name="T65" fmla="*/ 4 h 64"/>
                  <a:gd name="T66" fmla="*/ 226 w 425"/>
                  <a:gd name="T67" fmla="*/ 4 h 64"/>
                  <a:gd name="T68" fmla="*/ 226 w 425"/>
                  <a:gd name="T69" fmla="*/ 60 h 64"/>
                  <a:gd name="T70" fmla="*/ 264 w 425"/>
                  <a:gd name="T71" fmla="*/ 60 h 64"/>
                  <a:gd name="T72" fmla="*/ 233 w 425"/>
                  <a:gd name="T73" fmla="*/ 60 h 64"/>
                  <a:gd name="T74" fmla="*/ 233 w 425"/>
                  <a:gd name="T75" fmla="*/ 4 h 64"/>
                  <a:gd name="T76" fmla="*/ 264 w 425"/>
                  <a:gd name="T77" fmla="*/ 4 h 64"/>
                  <a:gd name="T78" fmla="*/ 264 w 425"/>
                  <a:gd name="T79" fmla="*/ 60 h 64"/>
                  <a:gd name="T80" fmla="*/ 302 w 425"/>
                  <a:gd name="T81" fmla="*/ 60 h 64"/>
                  <a:gd name="T82" fmla="*/ 271 w 425"/>
                  <a:gd name="T83" fmla="*/ 60 h 64"/>
                  <a:gd name="T84" fmla="*/ 271 w 425"/>
                  <a:gd name="T85" fmla="*/ 4 h 64"/>
                  <a:gd name="T86" fmla="*/ 302 w 425"/>
                  <a:gd name="T87" fmla="*/ 4 h 64"/>
                  <a:gd name="T88" fmla="*/ 302 w 425"/>
                  <a:gd name="T89" fmla="*/ 60 h 64"/>
                  <a:gd name="T90" fmla="*/ 340 w 425"/>
                  <a:gd name="T91" fmla="*/ 60 h 64"/>
                  <a:gd name="T92" fmla="*/ 309 w 425"/>
                  <a:gd name="T93" fmla="*/ 60 h 64"/>
                  <a:gd name="T94" fmla="*/ 309 w 425"/>
                  <a:gd name="T95" fmla="*/ 4 h 64"/>
                  <a:gd name="T96" fmla="*/ 340 w 425"/>
                  <a:gd name="T97" fmla="*/ 4 h 64"/>
                  <a:gd name="T98" fmla="*/ 340 w 425"/>
                  <a:gd name="T99" fmla="*/ 60 h 64"/>
                  <a:gd name="T100" fmla="*/ 378 w 425"/>
                  <a:gd name="T101" fmla="*/ 60 h 64"/>
                  <a:gd name="T102" fmla="*/ 347 w 425"/>
                  <a:gd name="T103" fmla="*/ 60 h 64"/>
                  <a:gd name="T104" fmla="*/ 347 w 425"/>
                  <a:gd name="T105" fmla="*/ 4 h 64"/>
                  <a:gd name="T106" fmla="*/ 378 w 425"/>
                  <a:gd name="T107" fmla="*/ 4 h 64"/>
                  <a:gd name="T108" fmla="*/ 378 w 425"/>
                  <a:gd name="T109" fmla="*/ 60 h 64"/>
                  <a:gd name="T110" fmla="*/ 418 w 425"/>
                  <a:gd name="T111" fmla="*/ 60 h 64"/>
                  <a:gd name="T112" fmla="*/ 385 w 425"/>
                  <a:gd name="T113" fmla="*/ 60 h 64"/>
                  <a:gd name="T114" fmla="*/ 385 w 425"/>
                  <a:gd name="T115" fmla="*/ 4 h 64"/>
                  <a:gd name="T116" fmla="*/ 418 w 425"/>
                  <a:gd name="T117" fmla="*/ 4 h 64"/>
                  <a:gd name="T118" fmla="*/ 418 w 425"/>
                  <a:gd name="T1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64">
                    <a:moveTo>
                      <a:pt x="0" y="0"/>
                    </a:moveTo>
                    <a:cubicBezTo>
                      <a:pt x="2" y="6"/>
                      <a:pt x="3" y="12"/>
                      <a:pt x="5" y="18"/>
                    </a:cubicBezTo>
                    <a:cubicBezTo>
                      <a:pt x="5" y="4"/>
                      <a:pt x="5" y="4"/>
                      <a:pt x="5" y="4"/>
                    </a:cubicBezTo>
                    <a:cubicBezTo>
                      <a:pt x="36" y="4"/>
                      <a:pt x="36" y="4"/>
                      <a:pt x="36" y="4"/>
                    </a:cubicBezTo>
                    <a:cubicBezTo>
                      <a:pt x="36" y="60"/>
                      <a:pt x="36" y="60"/>
                      <a:pt x="36" y="60"/>
                    </a:cubicBezTo>
                    <a:cubicBezTo>
                      <a:pt x="20" y="60"/>
                      <a:pt x="20" y="60"/>
                      <a:pt x="20" y="60"/>
                    </a:cubicBezTo>
                    <a:cubicBezTo>
                      <a:pt x="20" y="61"/>
                      <a:pt x="21" y="62"/>
                      <a:pt x="21" y="64"/>
                    </a:cubicBezTo>
                    <a:cubicBezTo>
                      <a:pt x="425" y="64"/>
                      <a:pt x="425" y="64"/>
                      <a:pt x="425" y="64"/>
                    </a:cubicBezTo>
                    <a:cubicBezTo>
                      <a:pt x="425" y="0"/>
                      <a:pt x="425" y="0"/>
                      <a:pt x="425" y="0"/>
                    </a:cubicBezTo>
                    <a:cubicBezTo>
                      <a:pt x="0" y="0"/>
                      <a:pt x="0" y="0"/>
                      <a:pt x="0" y="0"/>
                    </a:cubicBezTo>
                    <a:moveTo>
                      <a:pt x="74" y="60"/>
                    </a:moveTo>
                    <a:cubicBezTo>
                      <a:pt x="43" y="60"/>
                      <a:pt x="43" y="60"/>
                      <a:pt x="43" y="60"/>
                    </a:cubicBezTo>
                    <a:cubicBezTo>
                      <a:pt x="43" y="4"/>
                      <a:pt x="43" y="4"/>
                      <a:pt x="43" y="4"/>
                    </a:cubicBezTo>
                    <a:cubicBezTo>
                      <a:pt x="74" y="4"/>
                      <a:pt x="74" y="4"/>
                      <a:pt x="74" y="4"/>
                    </a:cubicBezTo>
                    <a:cubicBezTo>
                      <a:pt x="74" y="60"/>
                      <a:pt x="74" y="60"/>
                      <a:pt x="74" y="60"/>
                    </a:cubicBezTo>
                    <a:moveTo>
                      <a:pt x="112" y="60"/>
                    </a:moveTo>
                    <a:cubicBezTo>
                      <a:pt x="81" y="60"/>
                      <a:pt x="81" y="60"/>
                      <a:pt x="81" y="60"/>
                    </a:cubicBezTo>
                    <a:cubicBezTo>
                      <a:pt x="81" y="4"/>
                      <a:pt x="81" y="4"/>
                      <a:pt x="81" y="4"/>
                    </a:cubicBezTo>
                    <a:cubicBezTo>
                      <a:pt x="112" y="4"/>
                      <a:pt x="112" y="4"/>
                      <a:pt x="112" y="4"/>
                    </a:cubicBezTo>
                    <a:cubicBezTo>
                      <a:pt x="112" y="60"/>
                      <a:pt x="112" y="60"/>
                      <a:pt x="112" y="60"/>
                    </a:cubicBezTo>
                    <a:moveTo>
                      <a:pt x="150" y="60"/>
                    </a:moveTo>
                    <a:cubicBezTo>
                      <a:pt x="119" y="60"/>
                      <a:pt x="119" y="60"/>
                      <a:pt x="119" y="60"/>
                    </a:cubicBezTo>
                    <a:cubicBezTo>
                      <a:pt x="119" y="4"/>
                      <a:pt x="119" y="4"/>
                      <a:pt x="119" y="4"/>
                    </a:cubicBezTo>
                    <a:cubicBezTo>
                      <a:pt x="150" y="4"/>
                      <a:pt x="150" y="4"/>
                      <a:pt x="150" y="4"/>
                    </a:cubicBezTo>
                    <a:cubicBezTo>
                      <a:pt x="150" y="60"/>
                      <a:pt x="150" y="60"/>
                      <a:pt x="150" y="60"/>
                    </a:cubicBezTo>
                    <a:moveTo>
                      <a:pt x="188" y="60"/>
                    </a:moveTo>
                    <a:cubicBezTo>
                      <a:pt x="157" y="60"/>
                      <a:pt x="157" y="60"/>
                      <a:pt x="157" y="60"/>
                    </a:cubicBezTo>
                    <a:cubicBezTo>
                      <a:pt x="157" y="4"/>
                      <a:pt x="157" y="4"/>
                      <a:pt x="157" y="4"/>
                    </a:cubicBezTo>
                    <a:cubicBezTo>
                      <a:pt x="188" y="4"/>
                      <a:pt x="188" y="4"/>
                      <a:pt x="188" y="4"/>
                    </a:cubicBezTo>
                    <a:cubicBezTo>
                      <a:pt x="188" y="60"/>
                      <a:pt x="188" y="60"/>
                      <a:pt x="188" y="60"/>
                    </a:cubicBezTo>
                    <a:moveTo>
                      <a:pt x="226" y="60"/>
                    </a:moveTo>
                    <a:cubicBezTo>
                      <a:pt x="195" y="60"/>
                      <a:pt x="195" y="60"/>
                      <a:pt x="195" y="60"/>
                    </a:cubicBezTo>
                    <a:cubicBezTo>
                      <a:pt x="195" y="4"/>
                      <a:pt x="195" y="4"/>
                      <a:pt x="195" y="4"/>
                    </a:cubicBezTo>
                    <a:cubicBezTo>
                      <a:pt x="226" y="4"/>
                      <a:pt x="226" y="4"/>
                      <a:pt x="226" y="4"/>
                    </a:cubicBezTo>
                    <a:cubicBezTo>
                      <a:pt x="226" y="60"/>
                      <a:pt x="226" y="60"/>
                      <a:pt x="226" y="60"/>
                    </a:cubicBezTo>
                    <a:moveTo>
                      <a:pt x="264" y="60"/>
                    </a:moveTo>
                    <a:cubicBezTo>
                      <a:pt x="233" y="60"/>
                      <a:pt x="233" y="60"/>
                      <a:pt x="233" y="60"/>
                    </a:cubicBezTo>
                    <a:cubicBezTo>
                      <a:pt x="233" y="4"/>
                      <a:pt x="233" y="4"/>
                      <a:pt x="233" y="4"/>
                    </a:cubicBezTo>
                    <a:cubicBezTo>
                      <a:pt x="264" y="4"/>
                      <a:pt x="264" y="4"/>
                      <a:pt x="264" y="4"/>
                    </a:cubicBezTo>
                    <a:cubicBezTo>
                      <a:pt x="264" y="60"/>
                      <a:pt x="264" y="60"/>
                      <a:pt x="264" y="60"/>
                    </a:cubicBezTo>
                    <a:moveTo>
                      <a:pt x="302" y="60"/>
                    </a:moveTo>
                    <a:cubicBezTo>
                      <a:pt x="271" y="60"/>
                      <a:pt x="271" y="60"/>
                      <a:pt x="271" y="60"/>
                    </a:cubicBezTo>
                    <a:cubicBezTo>
                      <a:pt x="271" y="4"/>
                      <a:pt x="271" y="4"/>
                      <a:pt x="271" y="4"/>
                    </a:cubicBezTo>
                    <a:cubicBezTo>
                      <a:pt x="302" y="4"/>
                      <a:pt x="302" y="4"/>
                      <a:pt x="302" y="4"/>
                    </a:cubicBezTo>
                    <a:cubicBezTo>
                      <a:pt x="302" y="60"/>
                      <a:pt x="302" y="60"/>
                      <a:pt x="302" y="60"/>
                    </a:cubicBezTo>
                    <a:moveTo>
                      <a:pt x="340" y="60"/>
                    </a:moveTo>
                    <a:cubicBezTo>
                      <a:pt x="309" y="60"/>
                      <a:pt x="309" y="60"/>
                      <a:pt x="309" y="60"/>
                    </a:cubicBezTo>
                    <a:cubicBezTo>
                      <a:pt x="309" y="4"/>
                      <a:pt x="309" y="4"/>
                      <a:pt x="309" y="4"/>
                    </a:cubicBezTo>
                    <a:cubicBezTo>
                      <a:pt x="340" y="4"/>
                      <a:pt x="340" y="4"/>
                      <a:pt x="340" y="4"/>
                    </a:cubicBezTo>
                    <a:cubicBezTo>
                      <a:pt x="340" y="60"/>
                      <a:pt x="340" y="60"/>
                      <a:pt x="340" y="60"/>
                    </a:cubicBezTo>
                    <a:moveTo>
                      <a:pt x="378" y="60"/>
                    </a:moveTo>
                    <a:cubicBezTo>
                      <a:pt x="347" y="60"/>
                      <a:pt x="347" y="60"/>
                      <a:pt x="347" y="60"/>
                    </a:cubicBezTo>
                    <a:cubicBezTo>
                      <a:pt x="347" y="4"/>
                      <a:pt x="347" y="4"/>
                      <a:pt x="347" y="4"/>
                    </a:cubicBezTo>
                    <a:cubicBezTo>
                      <a:pt x="378" y="4"/>
                      <a:pt x="378" y="4"/>
                      <a:pt x="378" y="4"/>
                    </a:cubicBezTo>
                    <a:cubicBezTo>
                      <a:pt x="378" y="60"/>
                      <a:pt x="378" y="60"/>
                      <a:pt x="378" y="60"/>
                    </a:cubicBezTo>
                    <a:moveTo>
                      <a:pt x="418" y="60"/>
                    </a:moveTo>
                    <a:cubicBezTo>
                      <a:pt x="385" y="60"/>
                      <a:pt x="385" y="60"/>
                      <a:pt x="385" y="60"/>
                    </a:cubicBezTo>
                    <a:cubicBezTo>
                      <a:pt x="385" y="4"/>
                      <a:pt x="385" y="4"/>
                      <a:pt x="385" y="4"/>
                    </a:cubicBezTo>
                    <a:cubicBezTo>
                      <a:pt x="418" y="4"/>
                      <a:pt x="418" y="4"/>
                      <a:pt x="418" y="4"/>
                    </a:cubicBezTo>
                    <a:cubicBezTo>
                      <a:pt x="418" y="60"/>
                      <a:pt x="418" y="60"/>
                      <a:pt x="418"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5" name="ïSḻîďé">
                <a:extLst>
                  <a:ext uri="{FF2B5EF4-FFF2-40B4-BE49-F238E27FC236}">
                    <a16:creationId xmlns:a16="http://schemas.microsoft.com/office/drawing/2014/main" id="{33F1EA26-0D07-BA45-B489-3DE504EDAF84}"/>
                  </a:ext>
                </a:extLst>
              </p:cNvPr>
              <p:cNvSpPr/>
              <p:nvPr/>
            </p:nvSpPr>
            <p:spPr bwMode="auto">
              <a:xfrm>
                <a:off x="3089752" y="4636520"/>
                <a:ext cx="494856" cy="95860"/>
              </a:xfrm>
              <a:custGeom>
                <a:avLst/>
                <a:gdLst>
                  <a:gd name="T0" fmla="*/ 0 w 336"/>
                  <a:gd name="T1" fmla="*/ 0 h 65"/>
                  <a:gd name="T2" fmla="*/ 3 w 336"/>
                  <a:gd name="T3" fmla="*/ 4 h 65"/>
                  <a:gd name="T4" fmla="*/ 23 w 336"/>
                  <a:gd name="T5" fmla="*/ 4 h 65"/>
                  <a:gd name="T6" fmla="*/ 23 w 336"/>
                  <a:gd name="T7" fmla="*/ 31 h 65"/>
                  <a:gd name="T8" fmla="*/ 30 w 336"/>
                  <a:gd name="T9" fmla="*/ 39 h 65"/>
                  <a:gd name="T10" fmla="*/ 30 w 336"/>
                  <a:gd name="T11" fmla="*/ 5 h 65"/>
                  <a:gd name="T12" fmla="*/ 61 w 336"/>
                  <a:gd name="T13" fmla="*/ 5 h 65"/>
                  <a:gd name="T14" fmla="*/ 61 w 336"/>
                  <a:gd name="T15" fmla="*/ 61 h 65"/>
                  <a:gd name="T16" fmla="*/ 49 w 336"/>
                  <a:gd name="T17" fmla="*/ 61 h 65"/>
                  <a:gd name="T18" fmla="*/ 53 w 336"/>
                  <a:gd name="T19" fmla="*/ 65 h 65"/>
                  <a:gd name="T20" fmla="*/ 336 w 336"/>
                  <a:gd name="T21" fmla="*/ 65 h 65"/>
                  <a:gd name="T22" fmla="*/ 336 w 336"/>
                  <a:gd name="T23" fmla="*/ 1 h 65"/>
                  <a:gd name="T24" fmla="*/ 0 w 336"/>
                  <a:gd name="T25" fmla="*/ 0 h 65"/>
                  <a:gd name="T26" fmla="*/ 99 w 336"/>
                  <a:gd name="T27" fmla="*/ 60 h 65"/>
                  <a:gd name="T28" fmla="*/ 68 w 336"/>
                  <a:gd name="T29" fmla="*/ 60 h 65"/>
                  <a:gd name="T30" fmla="*/ 68 w 336"/>
                  <a:gd name="T31" fmla="*/ 4 h 65"/>
                  <a:gd name="T32" fmla="*/ 99 w 336"/>
                  <a:gd name="T33" fmla="*/ 4 h 65"/>
                  <a:gd name="T34" fmla="*/ 99 w 336"/>
                  <a:gd name="T35" fmla="*/ 60 h 65"/>
                  <a:gd name="T36" fmla="*/ 137 w 336"/>
                  <a:gd name="T37" fmla="*/ 60 h 65"/>
                  <a:gd name="T38" fmla="*/ 106 w 336"/>
                  <a:gd name="T39" fmla="*/ 60 h 65"/>
                  <a:gd name="T40" fmla="*/ 106 w 336"/>
                  <a:gd name="T41" fmla="*/ 4 h 65"/>
                  <a:gd name="T42" fmla="*/ 137 w 336"/>
                  <a:gd name="T43" fmla="*/ 4 h 65"/>
                  <a:gd name="T44" fmla="*/ 137 w 336"/>
                  <a:gd name="T45" fmla="*/ 60 h 65"/>
                  <a:gd name="T46" fmla="*/ 175 w 336"/>
                  <a:gd name="T47" fmla="*/ 60 h 65"/>
                  <a:gd name="T48" fmla="*/ 144 w 336"/>
                  <a:gd name="T49" fmla="*/ 60 h 65"/>
                  <a:gd name="T50" fmla="*/ 144 w 336"/>
                  <a:gd name="T51" fmla="*/ 4 h 65"/>
                  <a:gd name="T52" fmla="*/ 175 w 336"/>
                  <a:gd name="T53" fmla="*/ 4 h 65"/>
                  <a:gd name="T54" fmla="*/ 175 w 336"/>
                  <a:gd name="T55" fmla="*/ 60 h 65"/>
                  <a:gd name="T56" fmla="*/ 213 w 336"/>
                  <a:gd name="T57" fmla="*/ 60 h 65"/>
                  <a:gd name="T58" fmla="*/ 182 w 336"/>
                  <a:gd name="T59" fmla="*/ 60 h 65"/>
                  <a:gd name="T60" fmla="*/ 182 w 336"/>
                  <a:gd name="T61" fmla="*/ 4 h 65"/>
                  <a:gd name="T62" fmla="*/ 213 w 336"/>
                  <a:gd name="T63" fmla="*/ 4 h 65"/>
                  <a:gd name="T64" fmla="*/ 213 w 336"/>
                  <a:gd name="T65" fmla="*/ 60 h 65"/>
                  <a:gd name="T66" fmla="*/ 251 w 336"/>
                  <a:gd name="T67" fmla="*/ 60 h 65"/>
                  <a:gd name="T68" fmla="*/ 220 w 336"/>
                  <a:gd name="T69" fmla="*/ 60 h 65"/>
                  <a:gd name="T70" fmla="*/ 220 w 336"/>
                  <a:gd name="T71" fmla="*/ 4 h 65"/>
                  <a:gd name="T72" fmla="*/ 251 w 336"/>
                  <a:gd name="T73" fmla="*/ 4 h 65"/>
                  <a:gd name="T74" fmla="*/ 251 w 336"/>
                  <a:gd name="T75" fmla="*/ 60 h 65"/>
                  <a:gd name="T76" fmla="*/ 289 w 336"/>
                  <a:gd name="T77" fmla="*/ 60 h 65"/>
                  <a:gd name="T78" fmla="*/ 258 w 336"/>
                  <a:gd name="T79" fmla="*/ 60 h 65"/>
                  <a:gd name="T80" fmla="*/ 258 w 336"/>
                  <a:gd name="T81" fmla="*/ 4 h 65"/>
                  <a:gd name="T82" fmla="*/ 289 w 336"/>
                  <a:gd name="T83" fmla="*/ 4 h 65"/>
                  <a:gd name="T84" fmla="*/ 289 w 336"/>
                  <a:gd name="T85" fmla="*/ 60 h 65"/>
                  <a:gd name="T86" fmla="*/ 329 w 336"/>
                  <a:gd name="T87" fmla="*/ 60 h 65"/>
                  <a:gd name="T88" fmla="*/ 296 w 336"/>
                  <a:gd name="T89" fmla="*/ 60 h 65"/>
                  <a:gd name="T90" fmla="*/ 296 w 336"/>
                  <a:gd name="T91" fmla="*/ 4 h 65"/>
                  <a:gd name="T92" fmla="*/ 329 w 336"/>
                  <a:gd name="T93" fmla="*/ 4 h 65"/>
                  <a:gd name="T94" fmla="*/ 329 w 336"/>
                  <a:gd name="T9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65">
                    <a:moveTo>
                      <a:pt x="0" y="0"/>
                    </a:moveTo>
                    <a:cubicBezTo>
                      <a:pt x="1" y="2"/>
                      <a:pt x="2" y="3"/>
                      <a:pt x="3" y="4"/>
                    </a:cubicBezTo>
                    <a:cubicBezTo>
                      <a:pt x="23" y="4"/>
                      <a:pt x="23" y="4"/>
                      <a:pt x="23" y="4"/>
                    </a:cubicBezTo>
                    <a:cubicBezTo>
                      <a:pt x="23" y="31"/>
                      <a:pt x="23" y="31"/>
                      <a:pt x="23" y="31"/>
                    </a:cubicBezTo>
                    <a:cubicBezTo>
                      <a:pt x="26" y="34"/>
                      <a:pt x="28" y="37"/>
                      <a:pt x="30" y="39"/>
                    </a:cubicBezTo>
                    <a:cubicBezTo>
                      <a:pt x="30" y="5"/>
                      <a:pt x="30" y="5"/>
                      <a:pt x="30" y="5"/>
                    </a:cubicBezTo>
                    <a:cubicBezTo>
                      <a:pt x="61" y="5"/>
                      <a:pt x="61" y="5"/>
                      <a:pt x="61" y="5"/>
                    </a:cubicBezTo>
                    <a:cubicBezTo>
                      <a:pt x="61" y="61"/>
                      <a:pt x="61" y="61"/>
                      <a:pt x="61" y="61"/>
                    </a:cubicBezTo>
                    <a:cubicBezTo>
                      <a:pt x="49" y="61"/>
                      <a:pt x="49" y="61"/>
                      <a:pt x="49" y="61"/>
                    </a:cubicBezTo>
                    <a:cubicBezTo>
                      <a:pt x="50" y="62"/>
                      <a:pt x="51" y="63"/>
                      <a:pt x="53" y="65"/>
                    </a:cubicBezTo>
                    <a:cubicBezTo>
                      <a:pt x="336" y="65"/>
                      <a:pt x="336" y="65"/>
                      <a:pt x="336" y="65"/>
                    </a:cubicBezTo>
                    <a:cubicBezTo>
                      <a:pt x="336" y="1"/>
                      <a:pt x="336" y="1"/>
                      <a:pt x="336" y="1"/>
                    </a:cubicBezTo>
                    <a:cubicBezTo>
                      <a:pt x="0" y="0"/>
                      <a:pt x="0" y="0"/>
                      <a:pt x="0" y="0"/>
                    </a:cubicBezTo>
                    <a:moveTo>
                      <a:pt x="99" y="60"/>
                    </a:moveTo>
                    <a:cubicBezTo>
                      <a:pt x="68" y="60"/>
                      <a:pt x="68" y="60"/>
                      <a:pt x="68" y="60"/>
                    </a:cubicBezTo>
                    <a:cubicBezTo>
                      <a:pt x="68" y="4"/>
                      <a:pt x="68" y="4"/>
                      <a:pt x="68" y="4"/>
                    </a:cubicBezTo>
                    <a:cubicBezTo>
                      <a:pt x="99" y="4"/>
                      <a:pt x="99" y="4"/>
                      <a:pt x="99" y="4"/>
                    </a:cubicBezTo>
                    <a:cubicBezTo>
                      <a:pt x="99" y="60"/>
                      <a:pt x="99" y="60"/>
                      <a:pt x="99" y="60"/>
                    </a:cubicBezTo>
                    <a:moveTo>
                      <a:pt x="137" y="60"/>
                    </a:moveTo>
                    <a:cubicBezTo>
                      <a:pt x="106" y="60"/>
                      <a:pt x="106" y="60"/>
                      <a:pt x="106" y="60"/>
                    </a:cubicBezTo>
                    <a:cubicBezTo>
                      <a:pt x="106" y="4"/>
                      <a:pt x="106" y="4"/>
                      <a:pt x="106" y="4"/>
                    </a:cubicBezTo>
                    <a:cubicBezTo>
                      <a:pt x="137" y="4"/>
                      <a:pt x="137" y="4"/>
                      <a:pt x="137" y="4"/>
                    </a:cubicBezTo>
                    <a:cubicBezTo>
                      <a:pt x="137" y="60"/>
                      <a:pt x="137" y="60"/>
                      <a:pt x="137" y="60"/>
                    </a:cubicBezTo>
                    <a:moveTo>
                      <a:pt x="175" y="60"/>
                    </a:moveTo>
                    <a:cubicBezTo>
                      <a:pt x="144" y="60"/>
                      <a:pt x="144" y="60"/>
                      <a:pt x="144" y="60"/>
                    </a:cubicBezTo>
                    <a:cubicBezTo>
                      <a:pt x="144" y="4"/>
                      <a:pt x="144" y="4"/>
                      <a:pt x="144" y="4"/>
                    </a:cubicBezTo>
                    <a:cubicBezTo>
                      <a:pt x="175" y="4"/>
                      <a:pt x="175" y="4"/>
                      <a:pt x="175" y="4"/>
                    </a:cubicBezTo>
                    <a:cubicBezTo>
                      <a:pt x="175" y="60"/>
                      <a:pt x="175" y="60"/>
                      <a:pt x="175" y="60"/>
                    </a:cubicBezTo>
                    <a:moveTo>
                      <a:pt x="213" y="60"/>
                    </a:moveTo>
                    <a:cubicBezTo>
                      <a:pt x="182" y="60"/>
                      <a:pt x="182" y="60"/>
                      <a:pt x="182" y="60"/>
                    </a:cubicBezTo>
                    <a:cubicBezTo>
                      <a:pt x="182" y="4"/>
                      <a:pt x="182" y="4"/>
                      <a:pt x="182" y="4"/>
                    </a:cubicBezTo>
                    <a:cubicBezTo>
                      <a:pt x="213" y="4"/>
                      <a:pt x="213" y="4"/>
                      <a:pt x="213" y="4"/>
                    </a:cubicBezTo>
                    <a:cubicBezTo>
                      <a:pt x="213" y="60"/>
                      <a:pt x="213" y="60"/>
                      <a:pt x="213" y="60"/>
                    </a:cubicBezTo>
                    <a:moveTo>
                      <a:pt x="251" y="60"/>
                    </a:moveTo>
                    <a:cubicBezTo>
                      <a:pt x="220" y="60"/>
                      <a:pt x="220" y="60"/>
                      <a:pt x="220" y="60"/>
                    </a:cubicBezTo>
                    <a:cubicBezTo>
                      <a:pt x="220" y="4"/>
                      <a:pt x="220" y="4"/>
                      <a:pt x="220" y="4"/>
                    </a:cubicBezTo>
                    <a:cubicBezTo>
                      <a:pt x="251" y="4"/>
                      <a:pt x="251" y="4"/>
                      <a:pt x="251" y="4"/>
                    </a:cubicBezTo>
                    <a:cubicBezTo>
                      <a:pt x="251" y="60"/>
                      <a:pt x="251" y="60"/>
                      <a:pt x="251" y="60"/>
                    </a:cubicBezTo>
                    <a:moveTo>
                      <a:pt x="289" y="60"/>
                    </a:moveTo>
                    <a:cubicBezTo>
                      <a:pt x="258" y="60"/>
                      <a:pt x="258" y="60"/>
                      <a:pt x="258" y="60"/>
                    </a:cubicBezTo>
                    <a:cubicBezTo>
                      <a:pt x="258" y="4"/>
                      <a:pt x="258" y="4"/>
                      <a:pt x="258" y="4"/>
                    </a:cubicBezTo>
                    <a:cubicBezTo>
                      <a:pt x="289" y="4"/>
                      <a:pt x="289" y="4"/>
                      <a:pt x="289" y="4"/>
                    </a:cubicBezTo>
                    <a:cubicBezTo>
                      <a:pt x="289" y="60"/>
                      <a:pt x="289" y="60"/>
                      <a:pt x="289" y="60"/>
                    </a:cubicBezTo>
                    <a:moveTo>
                      <a:pt x="329" y="60"/>
                    </a:moveTo>
                    <a:cubicBezTo>
                      <a:pt x="296" y="60"/>
                      <a:pt x="296" y="60"/>
                      <a:pt x="296" y="60"/>
                    </a:cubicBezTo>
                    <a:cubicBezTo>
                      <a:pt x="296" y="4"/>
                      <a:pt x="296" y="4"/>
                      <a:pt x="296" y="4"/>
                    </a:cubicBezTo>
                    <a:cubicBezTo>
                      <a:pt x="329" y="4"/>
                      <a:pt x="329" y="4"/>
                      <a:pt x="329" y="4"/>
                    </a:cubicBezTo>
                    <a:cubicBezTo>
                      <a:pt x="329" y="60"/>
                      <a:pt x="329" y="60"/>
                      <a:pt x="329"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6" name="îṡḷïḑe">
                <a:extLst>
                  <a:ext uri="{FF2B5EF4-FFF2-40B4-BE49-F238E27FC236}">
                    <a16:creationId xmlns:a16="http://schemas.microsoft.com/office/drawing/2014/main" id="{BD6E4EC8-7406-3448-BF3F-950DA24EFA7A}"/>
                  </a:ext>
                </a:extLst>
              </p:cNvPr>
              <p:cNvSpPr/>
              <p:nvPr/>
            </p:nvSpPr>
            <p:spPr bwMode="auto">
              <a:xfrm>
                <a:off x="3399037" y="4911730"/>
                <a:ext cx="6186" cy="3091"/>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7" name="ïṩľïḑè">
                <a:extLst>
                  <a:ext uri="{FF2B5EF4-FFF2-40B4-BE49-F238E27FC236}">
                    <a16:creationId xmlns:a16="http://schemas.microsoft.com/office/drawing/2014/main" id="{BDD08AA6-29F6-7D4D-8780-BDE3611ED736}"/>
                  </a:ext>
                </a:extLst>
              </p:cNvPr>
              <p:cNvSpPr/>
              <p:nvPr/>
            </p:nvSpPr>
            <p:spPr bwMode="auto">
              <a:xfrm>
                <a:off x="5186703" y="2468861"/>
                <a:ext cx="139179" cy="114412"/>
              </a:xfrm>
              <a:custGeom>
                <a:avLst/>
                <a:gdLst>
                  <a:gd name="T0" fmla="*/ 88 w 96"/>
                  <a:gd name="T1" fmla="*/ 0 h 79"/>
                  <a:gd name="T2" fmla="*/ 10 w 96"/>
                  <a:gd name="T3" fmla="*/ 61 h 79"/>
                  <a:gd name="T4" fmla="*/ 18 w 96"/>
                  <a:gd name="T5" fmla="*/ 79 h 79"/>
                  <a:gd name="T6" fmla="*/ 24 w 96"/>
                  <a:gd name="T7" fmla="*/ 75 h 79"/>
                  <a:gd name="T8" fmla="*/ 28 w 96"/>
                  <a:gd name="T9" fmla="*/ 75 h 79"/>
                  <a:gd name="T10" fmla="*/ 35 w 96"/>
                  <a:gd name="T11" fmla="*/ 76 h 79"/>
                  <a:gd name="T12" fmla="*/ 38 w 96"/>
                  <a:gd name="T13" fmla="*/ 76 h 79"/>
                  <a:gd name="T14" fmla="*/ 51 w 96"/>
                  <a:gd name="T15" fmla="*/ 71 h 79"/>
                  <a:gd name="T16" fmla="*/ 88 w 96"/>
                  <a:gd name="T17" fmla="*/ 16 h 79"/>
                  <a:gd name="T18" fmla="*/ 96 w 96"/>
                  <a:gd name="T19" fmla="*/ 4 h 79"/>
                  <a:gd name="T20" fmla="*/ 80 w 96"/>
                  <a:gd name="T21" fmla="*/ 11 h 79"/>
                  <a:gd name="T22" fmla="*/ 81 w 96"/>
                  <a:gd name="T23" fmla="*/ 32 h 79"/>
                  <a:gd name="T24" fmla="*/ 77 w 96"/>
                  <a:gd name="T25" fmla="*/ 12 h 79"/>
                  <a:gd name="T26" fmla="*/ 77 w 96"/>
                  <a:gd name="T27" fmla="*/ 12 h 79"/>
                  <a:gd name="T28" fmla="*/ 69 w 96"/>
                  <a:gd name="T29" fmla="*/ 16 h 79"/>
                  <a:gd name="T30" fmla="*/ 71 w 96"/>
                  <a:gd name="T31" fmla="*/ 50 h 79"/>
                  <a:gd name="T32" fmla="*/ 66 w 96"/>
                  <a:gd name="T33" fmla="*/ 17 h 79"/>
                  <a:gd name="T34" fmla="*/ 54 w 96"/>
                  <a:gd name="T35" fmla="*/ 24 h 79"/>
                  <a:gd name="T36" fmla="*/ 58 w 96"/>
                  <a:gd name="T37" fmla="*/ 62 h 79"/>
                  <a:gd name="T38" fmla="*/ 52 w 96"/>
                  <a:gd name="T39" fmla="*/ 25 h 79"/>
                  <a:gd name="T40" fmla="*/ 42 w 96"/>
                  <a:gd name="T41" fmla="*/ 33 h 79"/>
                  <a:gd name="T42" fmla="*/ 46 w 96"/>
                  <a:gd name="T43" fmla="*/ 68 h 79"/>
                  <a:gd name="T44" fmla="*/ 40 w 96"/>
                  <a:gd name="T45" fmla="*/ 35 h 79"/>
                  <a:gd name="T46" fmla="*/ 29 w 96"/>
                  <a:gd name="T47" fmla="*/ 47 h 79"/>
                  <a:gd name="T48" fmla="*/ 32 w 96"/>
                  <a:gd name="T49" fmla="*/ 69 h 79"/>
                  <a:gd name="T50" fmla="*/ 27 w 96"/>
                  <a:gd name="T51" fmla="*/ 49 h 79"/>
                  <a:gd name="T52" fmla="*/ 17 w 96"/>
                  <a:gd name="T53" fmla="*/ 72 h 79"/>
                  <a:gd name="T54" fmla="*/ 25 w 96"/>
                  <a:gd name="T55" fmla="*/ 48 h 79"/>
                  <a:gd name="T56" fmla="*/ 11 w 96"/>
                  <a:gd name="T57" fmla="*/ 55 h 79"/>
                  <a:gd name="T58" fmla="*/ 27 w 96"/>
                  <a:gd name="T59" fmla="*/ 44 h 79"/>
                  <a:gd name="T60" fmla="*/ 36 w 96"/>
                  <a:gd name="T61" fmla="*/ 34 h 79"/>
                  <a:gd name="T62" fmla="*/ 31 w 96"/>
                  <a:gd name="T63" fmla="*/ 33 h 79"/>
                  <a:gd name="T64" fmla="*/ 13 w 96"/>
                  <a:gd name="T65" fmla="*/ 36 h 79"/>
                  <a:gd name="T66" fmla="*/ 30 w 96"/>
                  <a:gd name="T67" fmla="*/ 30 h 79"/>
                  <a:gd name="T68" fmla="*/ 39 w 96"/>
                  <a:gd name="T69" fmla="*/ 31 h 79"/>
                  <a:gd name="T70" fmla="*/ 49 w 96"/>
                  <a:gd name="T71" fmla="*/ 23 h 79"/>
                  <a:gd name="T72" fmla="*/ 34 w 96"/>
                  <a:gd name="T73" fmla="*/ 22 h 79"/>
                  <a:gd name="T74" fmla="*/ 22 w 96"/>
                  <a:gd name="T75" fmla="*/ 23 h 79"/>
                  <a:gd name="T76" fmla="*/ 38 w 96"/>
                  <a:gd name="T77" fmla="*/ 19 h 79"/>
                  <a:gd name="T78" fmla="*/ 52 w 96"/>
                  <a:gd name="T79" fmla="*/ 21 h 79"/>
                  <a:gd name="T80" fmla="*/ 63 w 96"/>
                  <a:gd name="T81" fmla="*/ 15 h 79"/>
                  <a:gd name="T82" fmla="*/ 41 w 96"/>
                  <a:gd name="T83" fmla="*/ 12 h 79"/>
                  <a:gd name="T84" fmla="*/ 37 w 96"/>
                  <a:gd name="T85" fmla="*/ 12 h 79"/>
                  <a:gd name="T86" fmla="*/ 50 w 96"/>
                  <a:gd name="T87" fmla="*/ 10 h 79"/>
                  <a:gd name="T88" fmla="*/ 66 w 96"/>
                  <a:gd name="T89" fmla="*/ 13 h 79"/>
                  <a:gd name="T90" fmla="*/ 74 w 96"/>
                  <a:gd name="T91" fmla="*/ 9 h 79"/>
                  <a:gd name="T92" fmla="*/ 59 w 96"/>
                  <a:gd name="T93" fmla="*/ 7 h 79"/>
                  <a:gd name="T94" fmla="*/ 55 w 96"/>
                  <a:gd name="T95" fmla="*/ 5 h 79"/>
                  <a:gd name="T96" fmla="*/ 62 w 96"/>
                  <a:gd name="T97" fmla="*/ 5 h 79"/>
                  <a:gd name="T98" fmla="*/ 78 w 96"/>
                  <a:gd name="T99" fmla="*/ 8 h 79"/>
                  <a:gd name="T100" fmla="*/ 94 w 96"/>
                  <a:gd name="T101" fmla="*/ 0 h 79"/>
                  <a:gd name="T102" fmla="*/ 88 w 96"/>
                  <a:gd name="T10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79">
                    <a:moveTo>
                      <a:pt x="88" y="0"/>
                    </a:moveTo>
                    <a:cubicBezTo>
                      <a:pt x="68" y="0"/>
                      <a:pt x="0" y="4"/>
                      <a:pt x="10" y="61"/>
                    </a:cubicBezTo>
                    <a:cubicBezTo>
                      <a:pt x="9" y="68"/>
                      <a:pt x="12" y="75"/>
                      <a:pt x="18" y="79"/>
                    </a:cubicBezTo>
                    <a:cubicBezTo>
                      <a:pt x="18" y="79"/>
                      <a:pt x="18" y="75"/>
                      <a:pt x="24" y="75"/>
                    </a:cubicBezTo>
                    <a:cubicBezTo>
                      <a:pt x="25" y="75"/>
                      <a:pt x="27" y="75"/>
                      <a:pt x="28" y="75"/>
                    </a:cubicBezTo>
                    <a:cubicBezTo>
                      <a:pt x="30" y="76"/>
                      <a:pt x="33" y="76"/>
                      <a:pt x="35" y="76"/>
                    </a:cubicBezTo>
                    <a:cubicBezTo>
                      <a:pt x="36" y="76"/>
                      <a:pt x="37" y="76"/>
                      <a:pt x="38" y="76"/>
                    </a:cubicBezTo>
                    <a:cubicBezTo>
                      <a:pt x="43" y="76"/>
                      <a:pt x="48" y="74"/>
                      <a:pt x="51" y="71"/>
                    </a:cubicBezTo>
                    <a:cubicBezTo>
                      <a:pt x="51" y="71"/>
                      <a:pt x="78" y="60"/>
                      <a:pt x="88" y="16"/>
                    </a:cubicBezTo>
                    <a:cubicBezTo>
                      <a:pt x="88" y="16"/>
                      <a:pt x="96" y="6"/>
                      <a:pt x="96" y="4"/>
                    </a:cubicBezTo>
                    <a:cubicBezTo>
                      <a:pt x="80" y="11"/>
                      <a:pt x="80" y="11"/>
                      <a:pt x="80" y="11"/>
                    </a:cubicBezTo>
                    <a:cubicBezTo>
                      <a:pt x="80" y="11"/>
                      <a:pt x="85" y="22"/>
                      <a:pt x="81" y="32"/>
                    </a:cubicBezTo>
                    <a:cubicBezTo>
                      <a:pt x="81" y="32"/>
                      <a:pt x="80" y="12"/>
                      <a:pt x="77" y="12"/>
                    </a:cubicBezTo>
                    <a:cubicBezTo>
                      <a:pt x="77" y="12"/>
                      <a:pt x="77" y="12"/>
                      <a:pt x="77" y="12"/>
                    </a:cubicBezTo>
                    <a:cubicBezTo>
                      <a:pt x="77" y="12"/>
                      <a:pt x="69" y="16"/>
                      <a:pt x="69" y="16"/>
                    </a:cubicBezTo>
                    <a:cubicBezTo>
                      <a:pt x="69" y="16"/>
                      <a:pt x="78" y="36"/>
                      <a:pt x="71" y="50"/>
                    </a:cubicBezTo>
                    <a:cubicBezTo>
                      <a:pt x="71" y="50"/>
                      <a:pt x="74" y="26"/>
                      <a:pt x="66" y="17"/>
                    </a:cubicBezTo>
                    <a:cubicBezTo>
                      <a:pt x="54" y="24"/>
                      <a:pt x="54" y="24"/>
                      <a:pt x="54" y="24"/>
                    </a:cubicBezTo>
                    <a:cubicBezTo>
                      <a:pt x="54" y="24"/>
                      <a:pt x="66" y="45"/>
                      <a:pt x="58" y="62"/>
                    </a:cubicBezTo>
                    <a:cubicBezTo>
                      <a:pt x="58" y="62"/>
                      <a:pt x="60" y="36"/>
                      <a:pt x="52" y="25"/>
                    </a:cubicBezTo>
                    <a:cubicBezTo>
                      <a:pt x="42" y="33"/>
                      <a:pt x="42" y="33"/>
                      <a:pt x="42" y="33"/>
                    </a:cubicBezTo>
                    <a:cubicBezTo>
                      <a:pt x="42" y="33"/>
                      <a:pt x="52" y="54"/>
                      <a:pt x="46" y="68"/>
                    </a:cubicBezTo>
                    <a:cubicBezTo>
                      <a:pt x="46" y="68"/>
                      <a:pt x="45" y="38"/>
                      <a:pt x="40" y="35"/>
                    </a:cubicBezTo>
                    <a:cubicBezTo>
                      <a:pt x="36" y="39"/>
                      <a:pt x="32" y="42"/>
                      <a:pt x="29" y="47"/>
                    </a:cubicBezTo>
                    <a:cubicBezTo>
                      <a:pt x="29" y="47"/>
                      <a:pt x="36" y="61"/>
                      <a:pt x="32" y="69"/>
                    </a:cubicBezTo>
                    <a:cubicBezTo>
                      <a:pt x="32" y="69"/>
                      <a:pt x="29" y="49"/>
                      <a:pt x="27" y="49"/>
                    </a:cubicBezTo>
                    <a:cubicBezTo>
                      <a:pt x="27" y="49"/>
                      <a:pt x="18" y="62"/>
                      <a:pt x="17" y="72"/>
                    </a:cubicBezTo>
                    <a:cubicBezTo>
                      <a:pt x="17" y="63"/>
                      <a:pt x="20" y="55"/>
                      <a:pt x="25" y="48"/>
                    </a:cubicBezTo>
                    <a:cubicBezTo>
                      <a:pt x="20" y="49"/>
                      <a:pt x="15" y="51"/>
                      <a:pt x="11" y="55"/>
                    </a:cubicBezTo>
                    <a:cubicBezTo>
                      <a:pt x="11" y="55"/>
                      <a:pt x="12" y="45"/>
                      <a:pt x="27" y="44"/>
                    </a:cubicBezTo>
                    <a:cubicBezTo>
                      <a:pt x="27" y="44"/>
                      <a:pt x="34" y="34"/>
                      <a:pt x="36" y="34"/>
                    </a:cubicBezTo>
                    <a:cubicBezTo>
                      <a:pt x="36" y="34"/>
                      <a:pt x="34" y="33"/>
                      <a:pt x="31" y="33"/>
                    </a:cubicBezTo>
                    <a:cubicBezTo>
                      <a:pt x="26" y="33"/>
                      <a:pt x="19" y="34"/>
                      <a:pt x="13" y="36"/>
                    </a:cubicBezTo>
                    <a:cubicBezTo>
                      <a:pt x="13" y="36"/>
                      <a:pt x="18" y="30"/>
                      <a:pt x="30" y="30"/>
                    </a:cubicBezTo>
                    <a:cubicBezTo>
                      <a:pt x="33" y="30"/>
                      <a:pt x="36" y="31"/>
                      <a:pt x="39" y="31"/>
                    </a:cubicBezTo>
                    <a:cubicBezTo>
                      <a:pt x="49" y="23"/>
                      <a:pt x="49" y="23"/>
                      <a:pt x="49" y="23"/>
                    </a:cubicBezTo>
                    <a:cubicBezTo>
                      <a:pt x="49" y="23"/>
                      <a:pt x="41" y="22"/>
                      <a:pt x="34" y="22"/>
                    </a:cubicBezTo>
                    <a:cubicBezTo>
                      <a:pt x="29" y="22"/>
                      <a:pt x="25" y="22"/>
                      <a:pt x="22" y="23"/>
                    </a:cubicBezTo>
                    <a:cubicBezTo>
                      <a:pt x="22" y="23"/>
                      <a:pt x="27" y="19"/>
                      <a:pt x="38" y="19"/>
                    </a:cubicBezTo>
                    <a:cubicBezTo>
                      <a:pt x="42" y="19"/>
                      <a:pt x="46" y="20"/>
                      <a:pt x="52" y="21"/>
                    </a:cubicBezTo>
                    <a:cubicBezTo>
                      <a:pt x="63" y="15"/>
                      <a:pt x="63" y="15"/>
                      <a:pt x="63" y="15"/>
                    </a:cubicBezTo>
                    <a:cubicBezTo>
                      <a:pt x="56" y="13"/>
                      <a:pt x="49" y="12"/>
                      <a:pt x="41" y="12"/>
                    </a:cubicBezTo>
                    <a:cubicBezTo>
                      <a:pt x="40" y="12"/>
                      <a:pt x="39" y="12"/>
                      <a:pt x="37" y="12"/>
                    </a:cubicBezTo>
                    <a:cubicBezTo>
                      <a:pt x="37" y="12"/>
                      <a:pt x="41" y="10"/>
                      <a:pt x="50" y="10"/>
                    </a:cubicBezTo>
                    <a:cubicBezTo>
                      <a:pt x="54" y="10"/>
                      <a:pt x="60" y="11"/>
                      <a:pt x="66" y="13"/>
                    </a:cubicBezTo>
                    <a:cubicBezTo>
                      <a:pt x="74" y="9"/>
                      <a:pt x="74" y="9"/>
                      <a:pt x="74" y="9"/>
                    </a:cubicBezTo>
                    <a:cubicBezTo>
                      <a:pt x="74" y="9"/>
                      <a:pt x="62" y="7"/>
                      <a:pt x="59" y="7"/>
                    </a:cubicBezTo>
                    <a:cubicBezTo>
                      <a:pt x="56" y="6"/>
                      <a:pt x="55" y="5"/>
                      <a:pt x="55" y="5"/>
                    </a:cubicBezTo>
                    <a:cubicBezTo>
                      <a:pt x="57" y="5"/>
                      <a:pt x="60" y="5"/>
                      <a:pt x="62" y="5"/>
                    </a:cubicBezTo>
                    <a:cubicBezTo>
                      <a:pt x="67" y="5"/>
                      <a:pt x="73" y="6"/>
                      <a:pt x="78" y="8"/>
                    </a:cubicBezTo>
                    <a:cubicBezTo>
                      <a:pt x="78" y="8"/>
                      <a:pt x="94" y="1"/>
                      <a:pt x="94" y="0"/>
                    </a:cubicBezTo>
                    <a:cubicBezTo>
                      <a:pt x="94" y="0"/>
                      <a:pt x="92" y="0"/>
                      <a:pt x="88"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8" name="iṣḻiḑè">
                <a:extLst>
                  <a:ext uri="{FF2B5EF4-FFF2-40B4-BE49-F238E27FC236}">
                    <a16:creationId xmlns:a16="http://schemas.microsoft.com/office/drawing/2014/main" id="{3639FA1E-B15E-2F4A-8448-652165F33DF3}"/>
                  </a:ext>
                </a:extLst>
              </p:cNvPr>
              <p:cNvSpPr/>
              <p:nvPr/>
            </p:nvSpPr>
            <p:spPr bwMode="auto">
              <a:xfrm>
                <a:off x="4945461" y="2941972"/>
                <a:ext cx="95879" cy="111321"/>
              </a:xfrm>
              <a:custGeom>
                <a:avLst/>
                <a:gdLst>
                  <a:gd name="T0" fmla="*/ 9 w 64"/>
                  <a:gd name="T1" fmla="*/ 22 h 76"/>
                  <a:gd name="T2" fmla="*/ 5 w 64"/>
                  <a:gd name="T3" fmla="*/ 31 h 76"/>
                  <a:gd name="T4" fmla="*/ 5 w 64"/>
                  <a:gd name="T5" fmla="*/ 31 h 76"/>
                  <a:gd name="T6" fmla="*/ 9 w 64"/>
                  <a:gd name="T7" fmla="*/ 33 h 76"/>
                  <a:gd name="T8" fmla="*/ 11 w 64"/>
                  <a:gd name="T9" fmla="*/ 30 h 76"/>
                  <a:gd name="T10" fmla="*/ 9 w 64"/>
                  <a:gd name="T11" fmla="*/ 22 h 76"/>
                  <a:gd name="T12" fmla="*/ 7 w 64"/>
                  <a:gd name="T13" fmla="*/ 0 h 76"/>
                  <a:gd name="T14" fmla="*/ 0 w 64"/>
                  <a:gd name="T15" fmla="*/ 28 h 76"/>
                  <a:gd name="T16" fmla="*/ 0 w 64"/>
                  <a:gd name="T17" fmla="*/ 28 h 76"/>
                  <a:gd name="T18" fmla="*/ 2 w 64"/>
                  <a:gd name="T19" fmla="*/ 30 h 76"/>
                  <a:gd name="T20" fmla="*/ 9 w 64"/>
                  <a:gd name="T21" fmla="*/ 18 h 76"/>
                  <a:gd name="T22" fmla="*/ 7 w 64"/>
                  <a:gd name="T23" fmla="*/ 0 h 76"/>
                  <a:gd name="T24" fmla="*/ 10 w 64"/>
                  <a:gd name="T25" fmla="*/ 0 h 76"/>
                  <a:gd name="T26" fmla="*/ 12 w 64"/>
                  <a:gd name="T27" fmla="*/ 17 h 76"/>
                  <a:gd name="T28" fmla="*/ 17 w 64"/>
                  <a:gd name="T29" fmla="*/ 17 h 76"/>
                  <a:gd name="T30" fmla="*/ 33 w 64"/>
                  <a:gd name="T31" fmla="*/ 22 h 76"/>
                  <a:gd name="T32" fmla="*/ 15 w 64"/>
                  <a:gd name="T33" fmla="*/ 19 h 76"/>
                  <a:gd name="T34" fmla="*/ 12 w 64"/>
                  <a:gd name="T35" fmla="*/ 20 h 76"/>
                  <a:gd name="T36" fmla="*/ 14 w 64"/>
                  <a:gd name="T37" fmla="*/ 29 h 76"/>
                  <a:gd name="T38" fmla="*/ 22 w 64"/>
                  <a:gd name="T39" fmla="*/ 28 h 76"/>
                  <a:gd name="T40" fmla="*/ 48 w 64"/>
                  <a:gd name="T41" fmla="*/ 37 h 76"/>
                  <a:gd name="T42" fmla="*/ 23 w 64"/>
                  <a:gd name="T43" fmla="*/ 31 h 76"/>
                  <a:gd name="T44" fmla="*/ 14 w 64"/>
                  <a:gd name="T45" fmla="*/ 32 h 76"/>
                  <a:gd name="T46" fmla="*/ 15 w 64"/>
                  <a:gd name="T47" fmla="*/ 35 h 76"/>
                  <a:gd name="T48" fmla="*/ 18 w 64"/>
                  <a:gd name="T49" fmla="*/ 36 h 76"/>
                  <a:gd name="T50" fmla="*/ 33 w 64"/>
                  <a:gd name="T51" fmla="*/ 44 h 76"/>
                  <a:gd name="T52" fmla="*/ 55 w 64"/>
                  <a:gd name="T53" fmla="*/ 52 h 76"/>
                  <a:gd name="T54" fmla="*/ 38 w 64"/>
                  <a:gd name="T55" fmla="*/ 47 h 76"/>
                  <a:gd name="T56" fmla="*/ 38 w 64"/>
                  <a:gd name="T57" fmla="*/ 48 h 76"/>
                  <a:gd name="T58" fmla="*/ 53 w 64"/>
                  <a:gd name="T59" fmla="*/ 62 h 76"/>
                  <a:gd name="T60" fmla="*/ 58 w 64"/>
                  <a:gd name="T61" fmla="*/ 66 h 76"/>
                  <a:gd name="T62" fmla="*/ 55 w 64"/>
                  <a:gd name="T63" fmla="*/ 65 h 76"/>
                  <a:gd name="T64" fmla="*/ 55 w 64"/>
                  <a:gd name="T65" fmla="*/ 65 h 76"/>
                  <a:gd name="T66" fmla="*/ 63 w 64"/>
                  <a:gd name="T67" fmla="*/ 76 h 76"/>
                  <a:gd name="T68" fmla="*/ 63 w 64"/>
                  <a:gd name="T69" fmla="*/ 76 h 76"/>
                  <a:gd name="T70" fmla="*/ 63 w 64"/>
                  <a:gd name="T71" fmla="*/ 75 h 76"/>
                  <a:gd name="T72" fmla="*/ 62 w 64"/>
                  <a:gd name="T73" fmla="*/ 61 h 76"/>
                  <a:gd name="T74" fmla="*/ 20 w 64"/>
                  <a:gd name="T75" fmla="*/ 10 h 76"/>
                  <a:gd name="T76" fmla="*/ 10 w 64"/>
                  <a:gd name="T7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76">
                    <a:moveTo>
                      <a:pt x="9" y="22"/>
                    </a:moveTo>
                    <a:cubicBezTo>
                      <a:pt x="9" y="22"/>
                      <a:pt x="7" y="27"/>
                      <a:pt x="5" y="31"/>
                    </a:cubicBezTo>
                    <a:cubicBezTo>
                      <a:pt x="5" y="31"/>
                      <a:pt x="5" y="31"/>
                      <a:pt x="5" y="31"/>
                    </a:cubicBezTo>
                    <a:cubicBezTo>
                      <a:pt x="6" y="32"/>
                      <a:pt x="8" y="32"/>
                      <a:pt x="9" y="33"/>
                    </a:cubicBezTo>
                    <a:cubicBezTo>
                      <a:pt x="10" y="32"/>
                      <a:pt x="10" y="31"/>
                      <a:pt x="11" y="30"/>
                    </a:cubicBezTo>
                    <a:cubicBezTo>
                      <a:pt x="9" y="22"/>
                      <a:pt x="9" y="22"/>
                      <a:pt x="9" y="22"/>
                    </a:cubicBezTo>
                    <a:moveTo>
                      <a:pt x="7" y="0"/>
                    </a:moveTo>
                    <a:cubicBezTo>
                      <a:pt x="7" y="0"/>
                      <a:pt x="2" y="13"/>
                      <a:pt x="0" y="28"/>
                    </a:cubicBezTo>
                    <a:cubicBezTo>
                      <a:pt x="0" y="28"/>
                      <a:pt x="0" y="28"/>
                      <a:pt x="0" y="28"/>
                    </a:cubicBezTo>
                    <a:cubicBezTo>
                      <a:pt x="1" y="29"/>
                      <a:pt x="2" y="29"/>
                      <a:pt x="2" y="30"/>
                    </a:cubicBezTo>
                    <a:cubicBezTo>
                      <a:pt x="4" y="26"/>
                      <a:pt x="6" y="22"/>
                      <a:pt x="9" y="18"/>
                    </a:cubicBezTo>
                    <a:cubicBezTo>
                      <a:pt x="9" y="18"/>
                      <a:pt x="8" y="0"/>
                      <a:pt x="7" y="0"/>
                    </a:cubicBezTo>
                    <a:moveTo>
                      <a:pt x="10" y="0"/>
                    </a:moveTo>
                    <a:cubicBezTo>
                      <a:pt x="12" y="17"/>
                      <a:pt x="12" y="17"/>
                      <a:pt x="12" y="17"/>
                    </a:cubicBezTo>
                    <a:cubicBezTo>
                      <a:pt x="12" y="17"/>
                      <a:pt x="14" y="17"/>
                      <a:pt x="17" y="17"/>
                    </a:cubicBezTo>
                    <a:cubicBezTo>
                      <a:pt x="21" y="17"/>
                      <a:pt x="28" y="18"/>
                      <a:pt x="33" y="22"/>
                    </a:cubicBezTo>
                    <a:cubicBezTo>
                      <a:pt x="33" y="22"/>
                      <a:pt x="21" y="19"/>
                      <a:pt x="15" y="19"/>
                    </a:cubicBezTo>
                    <a:cubicBezTo>
                      <a:pt x="14" y="19"/>
                      <a:pt x="13" y="19"/>
                      <a:pt x="12" y="20"/>
                    </a:cubicBezTo>
                    <a:cubicBezTo>
                      <a:pt x="12" y="20"/>
                      <a:pt x="14" y="29"/>
                      <a:pt x="14" y="29"/>
                    </a:cubicBezTo>
                    <a:cubicBezTo>
                      <a:pt x="14" y="29"/>
                      <a:pt x="17" y="28"/>
                      <a:pt x="22" y="28"/>
                    </a:cubicBezTo>
                    <a:cubicBezTo>
                      <a:pt x="29" y="28"/>
                      <a:pt x="41" y="30"/>
                      <a:pt x="48" y="37"/>
                    </a:cubicBezTo>
                    <a:cubicBezTo>
                      <a:pt x="48" y="37"/>
                      <a:pt x="34" y="31"/>
                      <a:pt x="23" y="31"/>
                    </a:cubicBezTo>
                    <a:cubicBezTo>
                      <a:pt x="20" y="31"/>
                      <a:pt x="17" y="31"/>
                      <a:pt x="14" y="32"/>
                    </a:cubicBezTo>
                    <a:cubicBezTo>
                      <a:pt x="15" y="35"/>
                      <a:pt x="15" y="35"/>
                      <a:pt x="15" y="35"/>
                    </a:cubicBezTo>
                    <a:cubicBezTo>
                      <a:pt x="18" y="36"/>
                      <a:pt x="18" y="36"/>
                      <a:pt x="18" y="36"/>
                    </a:cubicBezTo>
                    <a:cubicBezTo>
                      <a:pt x="23" y="38"/>
                      <a:pt x="29" y="41"/>
                      <a:pt x="33" y="44"/>
                    </a:cubicBezTo>
                    <a:cubicBezTo>
                      <a:pt x="40" y="45"/>
                      <a:pt x="49" y="47"/>
                      <a:pt x="55" y="52"/>
                    </a:cubicBezTo>
                    <a:cubicBezTo>
                      <a:pt x="55" y="52"/>
                      <a:pt x="47" y="49"/>
                      <a:pt x="38" y="47"/>
                    </a:cubicBezTo>
                    <a:cubicBezTo>
                      <a:pt x="38" y="47"/>
                      <a:pt x="38" y="48"/>
                      <a:pt x="38" y="48"/>
                    </a:cubicBezTo>
                    <a:cubicBezTo>
                      <a:pt x="43" y="52"/>
                      <a:pt x="48" y="57"/>
                      <a:pt x="53" y="62"/>
                    </a:cubicBezTo>
                    <a:cubicBezTo>
                      <a:pt x="54" y="63"/>
                      <a:pt x="56" y="64"/>
                      <a:pt x="58" y="66"/>
                    </a:cubicBezTo>
                    <a:cubicBezTo>
                      <a:pt x="58" y="66"/>
                      <a:pt x="56" y="65"/>
                      <a:pt x="55" y="65"/>
                    </a:cubicBezTo>
                    <a:cubicBezTo>
                      <a:pt x="55" y="65"/>
                      <a:pt x="55" y="65"/>
                      <a:pt x="55" y="65"/>
                    </a:cubicBezTo>
                    <a:cubicBezTo>
                      <a:pt x="58" y="69"/>
                      <a:pt x="61" y="73"/>
                      <a:pt x="63" y="76"/>
                    </a:cubicBezTo>
                    <a:cubicBezTo>
                      <a:pt x="63" y="76"/>
                      <a:pt x="63" y="76"/>
                      <a:pt x="63" y="76"/>
                    </a:cubicBezTo>
                    <a:cubicBezTo>
                      <a:pt x="63" y="76"/>
                      <a:pt x="63" y="75"/>
                      <a:pt x="63" y="75"/>
                    </a:cubicBezTo>
                    <a:cubicBezTo>
                      <a:pt x="64" y="71"/>
                      <a:pt x="64" y="66"/>
                      <a:pt x="62" y="61"/>
                    </a:cubicBezTo>
                    <a:cubicBezTo>
                      <a:pt x="62" y="61"/>
                      <a:pt x="59" y="33"/>
                      <a:pt x="20" y="10"/>
                    </a:cubicBezTo>
                    <a:cubicBezTo>
                      <a:pt x="20" y="10"/>
                      <a:pt x="13" y="0"/>
                      <a:pt x="1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9" name="íṥľîďê">
                <a:extLst>
                  <a:ext uri="{FF2B5EF4-FFF2-40B4-BE49-F238E27FC236}">
                    <a16:creationId xmlns:a16="http://schemas.microsoft.com/office/drawing/2014/main" id="{5DA32630-4CBA-D046-85E4-3512F709657D}"/>
                  </a:ext>
                </a:extLst>
              </p:cNvPr>
              <p:cNvSpPr/>
              <p:nvPr/>
            </p:nvSpPr>
            <p:spPr bwMode="auto">
              <a:xfrm>
                <a:off x="5836201" y="2833745"/>
                <a:ext cx="129900" cy="145334"/>
              </a:xfrm>
              <a:custGeom>
                <a:avLst/>
                <a:gdLst>
                  <a:gd name="T0" fmla="*/ 36 w 90"/>
                  <a:gd name="T1" fmla="*/ 0 h 100"/>
                  <a:gd name="T2" fmla="*/ 38 w 90"/>
                  <a:gd name="T3" fmla="*/ 17 h 100"/>
                  <a:gd name="T4" fmla="*/ 43 w 90"/>
                  <a:gd name="T5" fmla="*/ 17 h 100"/>
                  <a:gd name="T6" fmla="*/ 59 w 90"/>
                  <a:gd name="T7" fmla="*/ 22 h 100"/>
                  <a:gd name="T8" fmla="*/ 41 w 90"/>
                  <a:gd name="T9" fmla="*/ 19 h 100"/>
                  <a:gd name="T10" fmla="*/ 39 w 90"/>
                  <a:gd name="T11" fmla="*/ 20 h 100"/>
                  <a:gd name="T12" fmla="*/ 40 w 90"/>
                  <a:gd name="T13" fmla="*/ 29 h 100"/>
                  <a:gd name="T14" fmla="*/ 48 w 90"/>
                  <a:gd name="T15" fmla="*/ 29 h 100"/>
                  <a:gd name="T16" fmla="*/ 74 w 90"/>
                  <a:gd name="T17" fmla="*/ 37 h 100"/>
                  <a:gd name="T18" fmla="*/ 49 w 90"/>
                  <a:gd name="T19" fmla="*/ 31 h 100"/>
                  <a:gd name="T20" fmla="*/ 41 w 90"/>
                  <a:gd name="T21" fmla="*/ 32 h 100"/>
                  <a:gd name="T22" fmla="*/ 44 w 90"/>
                  <a:gd name="T23" fmla="*/ 45 h 100"/>
                  <a:gd name="T24" fmla="*/ 54 w 90"/>
                  <a:gd name="T25" fmla="*/ 44 h 100"/>
                  <a:gd name="T26" fmla="*/ 81 w 90"/>
                  <a:gd name="T27" fmla="*/ 52 h 100"/>
                  <a:gd name="T28" fmla="*/ 53 w 90"/>
                  <a:gd name="T29" fmla="*/ 47 h 100"/>
                  <a:gd name="T30" fmla="*/ 45 w 90"/>
                  <a:gd name="T31" fmla="*/ 48 h 100"/>
                  <a:gd name="T32" fmla="*/ 49 w 90"/>
                  <a:gd name="T33" fmla="*/ 60 h 100"/>
                  <a:gd name="T34" fmla="*/ 60 w 90"/>
                  <a:gd name="T35" fmla="*/ 59 h 100"/>
                  <a:gd name="T36" fmla="*/ 84 w 90"/>
                  <a:gd name="T37" fmla="*/ 66 h 100"/>
                  <a:gd name="T38" fmla="*/ 57 w 90"/>
                  <a:gd name="T39" fmla="*/ 61 h 100"/>
                  <a:gd name="T40" fmla="*/ 51 w 90"/>
                  <a:gd name="T41" fmla="*/ 63 h 100"/>
                  <a:gd name="T42" fmla="*/ 59 w 90"/>
                  <a:gd name="T43" fmla="*/ 76 h 100"/>
                  <a:gd name="T44" fmla="*/ 66 w 90"/>
                  <a:gd name="T45" fmla="*/ 75 h 100"/>
                  <a:gd name="T46" fmla="*/ 81 w 90"/>
                  <a:gd name="T47" fmla="*/ 80 h 100"/>
                  <a:gd name="T48" fmla="*/ 64 w 90"/>
                  <a:gd name="T49" fmla="*/ 78 h 100"/>
                  <a:gd name="T50" fmla="*/ 60 w 90"/>
                  <a:gd name="T51" fmla="*/ 79 h 100"/>
                  <a:gd name="T52" fmla="*/ 79 w 90"/>
                  <a:gd name="T53" fmla="*/ 95 h 100"/>
                  <a:gd name="T54" fmla="*/ 59 w 90"/>
                  <a:gd name="T55" fmla="*/ 80 h 100"/>
                  <a:gd name="T56" fmla="*/ 61 w 90"/>
                  <a:gd name="T57" fmla="*/ 96 h 100"/>
                  <a:gd name="T58" fmla="*/ 56 w 90"/>
                  <a:gd name="T59" fmla="*/ 77 h 100"/>
                  <a:gd name="T60" fmla="*/ 48 w 90"/>
                  <a:gd name="T61" fmla="*/ 65 h 100"/>
                  <a:gd name="T62" fmla="*/ 44 w 90"/>
                  <a:gd name="T63" fmla="*/ 88 h 100"/>
                  <a:gd name="T64" fmla="*/ 47 w 90"/>
                  <a:gd name="T65" fmla="*/ 62 h 100"/>
                  <a:gd name="T66" fmla="*/ 42 w 90"/>
                  <a:gd name="T67" fmla="*/ 50 h 100"/>
                  <a:gd name="T68" fmla="*/ 34 w 90"/>
                  <a:gd name="T69" fmla="*/ 76 h 100"/>
                  <a:gd name="T70" fmla="*/ 41 w 90"/>
                  <a:gd name="T71" fmla="*/ 47 h 100"/>
                  <a:gd name="T72" fmla="*/ 38 w 90"/>
                  <a:gd name="T73" fmla="*/ 35 h 100"/>
                  <a:gd name="T74" fmla="*/ 28 w 90"/>
                  <a:gd name="T75" fmla="*/ 59 h 100"/>
                  <a:gd name="T76" fmla="*/ 37 w 90"/>
                  <a:gd name="T77" fmla="*/ 31 h 100"/>
                  <a:gd name="T78" fmla="*/ 36 w 90"/>
                  <a:gd name="T79" fmla="*/ 22 h 100"/>
                  <a:gd name="T80" fmla="*/ 29 w 90"/>
                  <a:gd name="T81" fmla="*/ 36 h 100"/>
                  <a:gd name="T82" fmla="*/ 26 w 90"/>
                  <a:gd name="T83" fmla="*/ 39 h 100"/>
                  <a:gd name="T84" fmla="*/ 26 w 90"/>
                  <a:gd name="T85" fmla="*/ 39 h 100"/>
                  <a:gd name="T86" fmla="*/ 35 w 90"/>
                  <a:gd name="T87" fmla="*/ 19 h 100"/>
                  <a:gd name="T88" fmla="*/ 33 w 90"/>
                  <a:gd name="T89" fmla="*/ 1 h 100"/>
                  <a:gd name="T90" fmla="*/ 67 w 90"/>
                  <a:gd name="T91" fmla="*/ 99 h 100"/>
                  <a:gd name="T92" fmla="*/ 74 w 90"/>
                  <a:gd name="T93" fmla="*/ 100 h 100"/>
                  <a:gd name="T94" fmla="*/ 86 w 90"/>
                  <a:gd name="T95" fmla="*/ 95 h 100"/>
                  <a:gd name="T96" fmla="*/ 86 w 90"/>
                  <a:gd name="T97" fmla="*/ 85 h 100"/>
                  <a:gd name="T98" fmla="*/ 89 w 90"/>
                  <a:gd name="T99" fmla="*/ 75 h 100"/>
                  <a:gd name="T100" fmla="*/ 88 w 90"/>
                  <a:gd name="T101" fmla="*/ 62 h 100"/>
                  <a:gd name="T102" fmla="*/ 46 w 90"/>
                  <a:gd name="T103" fmla="*/ 10 h 100"/>
                  <a:gd name="T104" fmla="*/ 36 w 90"/>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100">
                    <a:moveTo>
                      <a:pt x="36" y="0"/>
                    </a:moveTo>
                    <a:cubicBezTo>
                      <a:pt x="38" y="17"/>
                      <a:pt x="38" y="17"/>
                      <a:pt x="38" y="17"/>
                    </a:cubicBezTo>
                    <a:cubicBezTo>
                      <a:pt x="38" y="17"/>
                      <a:pt x="40" y="17"/>
                      <a:pt x="43" y="17"/>
                    </a:cubicBezTo>
                    <a:cubicBezTo>
                      <a:pt x="47" y="17"/>
                      <a:pt x="54" y="18"/>
                      <a:pt x="59" y="22"/>
                    </a:cubicBezTo>
                    <a:cubicBezTo>
                      <a:pt x="59" y="22"/>
                      <a:pt x="47" y="19"/>
                      <a:pt x="41" y="19"/>
                    </a:cubicBezTo>
                    <a:cubicBezTo>
                      <a:pt x="40" y="19"/>
                      <a:pt x="39" y="19"/>
                      <a:pt x="39" y="20"/>
                    </a:cubicBezTo>
                    <a:cubicBezTo>
                      <a:pt x="39" y="21"/>
                      <a:pt x="40" y="29"/>
                      <a:pt x="40" y="29"/>
                    </a:cubicBezTo>
                    <a:cubicBezTo>
                      <a:pt x="40" y="29"/>
                      <a:pt x="43" y="29"/>
                      <a:pt x="48" y="29"/>
                    </a:cubicBezTo>
                    <a:cubicBezTo>
                      <a:pt x="55" y="29"/>
                      <a:pt x="67" y="30"/>
                      <a:pt x="74" y="37"/>
                    </a:cubicBezTo>
                    <a:cubicBezTo>
                      <a:pt x="74" y="37"/>
                      <a:pt x="60" y="31"/>
                      <a:pt x="49" y="31"/>
                    </a:cubicBezTo>
                    <a:cubicBezTo>
                      <a:pt x="46" y="31"/>
                      <a:pt x="43" y="31"/>
                      <a:pt x="41" y="32"/>
                    </a:cubicBezTo>
                    <a:cubicBezTo>
                      <a:pt x="44" y="45"/>
                      <a:pt x="44" y="45"/>
                      <a:pt x="44" y="45"/>
                    </a:cubicBezTo>
                    <a:cubicBezTo>
                      <a:pt x="44" y="45"/>
                      <a:pt x="48" y="44"/>
                      <a:pt x="54" y="44"/>
                    </a:cubicBezTo>
                    <a:cubicBezTo>
                      <a:pt x="62" y="44"/>
                      <a:pt x="73" y="46"/>
                      <a:pt x="81" y="52"/>
                    </a:cubicBezTo>
                    <a:cubicBezTo>
                      <a:pt x="81" y="52"/>
                      <a:pt x="65" y="47"/>
                      <a:pt x="53" y="47"/>
                    </a:cubicBezTo>
                    <a:cubicBezTo>
                      <a:pt x="50" y="47"/>
                      <a:pt x="47" y="47"/>
                      <a:pt x="45" y="48"/>
                    </a:cubicBezTo>
                    <a:cubicBezTo>
                      <a:pt x="49" y="60"/>
                      <a:pt x="49" y="60"/>
                      <a:pt x="49" y="60"/>
                    </a:cubicBezTo>
                    <a:cubicBezTo>
                      <a:pt x="49" y="60"/>
                      <a:pt x="54" y="59"/>
                      <a:pt x="60" y="59"/>
                    </a:cubicBezTo>
                    <a:cubicBezTo>
                      <a:pt x="67" y="59"/>
                      <a:pt x="77" y="60"/>
                      <a:pt x="84" y="66"/>
                    </a:cubicBezTo>
                    <a:cubicBezTo>
                      <a:pt x="84" y="66"/>
                      <a:pt x="66" y="61"/>
                      <a:pt x="57" y="61"/>
                    </a:cubicBezTo>
                    <a:cubicBezTo>
                      <a:pt x="54" y="61"/>
                      <a:pt x="52" y="61"/>
                      <a:pt x="51" y="63"/>
                    </a:cubicBezTo>
                    <a:cubicBezTo>
                      <a:pt x="53" y="67"/>
                      <a:pt x="55" y="72"/>
                      <a:pt x="59" y="76"/>
                    </a:cubicBezTo>
                    <a:cubicBezTo>
                      <a:pt x="59" y="76"/>
                      <a:pt x="62" y="75"/>
                      <a:pt x="66" y="75"/>
                    </a:cubicBezTo>
                    <a:cubicBezTo>
                      <a:pt x="71" y="75"/>
                      <a:pt x="78" y="76"/>
                      <a:pt x="81" y="80"/>
                    </a:cubicBezTo>
                    <a:cubicBezTo>
                      <a:pt x="81" y="80"/>
                      <a:pt x="70" y="78"/>
                      <a:pt x="64" y="78"/>
                    </a:cubicBezTo>
                    <a:cubicBezTo>
                      <a:pt x="62" y="78"/>
                      <a:pt x="61" y="78"/>
                      <a:pt x="60" y="79"/>
                    </a:cubicBezTo>
                    <a:cubicBezTo>
                      <a:pt x="60" y="79"/>
                      <a:pt x="71" y="91"/>
                      <a:pt x="79" y="95"/>
                    </a:cubicBezTo>
                    <a:cubicBezTo>
                      <a:pt x="71" y="92"/>
                      <a:pt x="64" y="87"/>
                      <a:pt x="59" y="80"/>
                    </a:cubicBezTo>
                    <a:cubicBezTo>
                      <a:pt x="58" y="86"/>
                      <a:pt x="59" y="91"/>
                      <a:pt x="61" y="96"/>
                    </a:cubicBezTo>
                    <a:cubicBezTo>
                      <a:pt x="61" y="96"/>
                      <a:pt x="53" y="92"/>
                      <a:pt x="56" y="77"/>
                    </a:cubicBezTo>
                    <a:cubicBezTo>
                      <a:pt x="56" y="77"/>
                      <a:pt x="48" y="67"/>
                      <a:pt x="48" y="65"/>
                    </a:cubicBezTo>
                    <a:cubicBezTo>
                      <a:pt x="48" y="65"/>
                      <a:pt x="43" y="79"/>
                      <a:pt x="44" y="88"/>
                    </a:cubicBezTo>
                    <a:cubicBezTo>
                      <a:pt x="44" y="88"/>
                      <a:pt x="38" y="78"/>
                      <a:pt x="47" y="62"/>
                    </a:cubicBezTo>
                    <a:cubicBezTo>
                      <a:pt x="42" y="50"/>
                      <a:pt x="42" y="50"/>
                      <a:pt x="42" y="50"/>
                    </a:cubicBezTo>
                    <a:cubicBezTo>
                      <a:pt x="42" y="50"/>
                      <a:pt x="34" y="68"/>
                      <a:pt x="34" y="76"/>
                    </a:cubicBezTo>
                    <a:cubicBezTo>
                      <a:pt x="34" y="76"/>
                      <a:pt x="30" y="65"/>
                      <a:pt x="41" y="47"/>
                    </a:cubicBezTo>
                    <a:cubicBezTo>
                      <a:pt x="38" y="35"/>
                      <a:pt x="38" y="35"/>
                      <a:pt x="38" y="35"/>
                    </a:cubicBezTo>
                    <a:cubicBezTo>
                      <a:pt x="33" y="42"/>
                      <a:pt x="30" y="50"/>
                      <a:pt x="28" y="59"/>
                    </a:cubicBezTo>
                    <a:cubicBezTo>
                      <a:pt x="28" y="59"/>
                      <a:pt x="26" y="47"/>
                      <a:pt x="37" y="31"/>
                    </a:cubicBezTo>
                    <a:cubicBezTo>
                      <a:pt x="36" y="22"/>
                      <a:pt x="36" y="22"/>
                      <a:pt x="36" y="22"/>
                    </a:cubicBezTo>
                    <a:cubicBezTo>
                      <a:pt x="36" y="22"/>
                      <a:pt x="30" y="33"/>
                      <a:pt x="29" y="36"/>
                    </a:cubicBezTo>
                    <a:cubicBezTo>
                      <a:pt x="28" y="39"/>
                      <a:pt x="27" y="39"/>
                      <a:pt x="26" y="39"/>
                    </a:cubicBezTo>
                    <a:cubicBezTo>
                      <a:pt x="26" y="39"/>
                      <a:pt x="26" y="39"/>
                      <a:pt x="26" y="39"/>
                    </a:cubicBezTo>
                    <a:cubicBezTo>
                      <a:pt x="27" y="32"/>
                      <a:pt x="30" y="25"/>
                      <a:pt x="35" y="19"/>
                    </a:cubicBezTo>
                    <a:cubicBezTo>
                      <a:pt x="35" y="19"/>
                      <a:pt x="34" y="1"/>
                      <a:pt x="33" y="1"/>
                    </a:cubicBezTo>
                    <a:cubicBezTo>
                      <a:pt x="33" y="1"/>
                      <a:pt x="0" y="91"/>
                      <a:pt x="67" y="99"/>
                    </a:cubicBezTo>
                    <a:cubicBezTo>
                      <a:pt x="70" y="100"/>
                      <a:pt x="72" y="100"/>
                      <a:pt x="74" y="100"/>
                    </a:cubicBezTo>
                    <a:cubicBezTo>
                      <a:pt x="79" y="100"/>
                      <a:pt x="83" y="99"/>
                      <a:pt x="86" y="95"/>
                    </a:cubicBezTo>
                    <a:cubicBezTo>
                      <a:pt x="86" y="95"/>
                      <a:pt x="81" y="94"/>
                      <a:pt x="86" y="85"/>
                    </a:cubicBezTo>
                    <a:cubicBezTo>
                      <a:pt x="87" y="82"/>
                      <a:pt x="89" y="79"/>
                      <a:pt x="89" y="75"/>
                    </a:cubicBezTo>
                    <a:cubicBezTo>
                      <a:pt x="90" y="71"/>
                      <a:pt x="90" y="66"/>
                      <a:pt x="88" y="62"/>
                    </a:cubicBezTo>
                    <a:cubicBezTo>
                      <a:pt x="88" y="62"/>
                      <a:pt x="85" y="33"/>
                      <a:pt x="46" y="10"/>
                    </a:cubicBezTo>
                    <a:cubicBezTo>
                      <a:pt x="46" y="10"/>
                      <a:pt x="39" y="0"/>
                      <a:pt x="36"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0" name="îślïdê">
                <a:extLst>
                  <a:ext uri="{FF2B5EF4-FFF2-40B4-BE49-F238E27FC236}">
                    <a16:creationId xmlns:a16="http://schemas.microsoft.com/office/drawing/2014/main" id="{A0BA6A9F-E629-604D-8B14-0A1E6542B963}"/>
                  </a:ext>
                </a:extLst>
              </p:cNvPr>
              <p:cNvSpPr/>
              <p:nvPr/>
            </p:nvSpPr>
            <p:spPr bwMode="auto">
              <a:xfrm>
                <a:off x="5724858" y="3501669"/>
                <a:ext cx="142271" cy="102043"/>
              </a:xfrm>
              <a:custGeom>
                <a:avLst/>
                <a:gdLst>
                  <a:gd name="T0" fmla="*/ 4 w 98"/>
                  <a:gd name="T1" fmla="*/ 0 h 69"/>
                  <a:gd name="T2" fmla="*/ 3 w 98"/>
                  <a:gd name="T3" fmla="*/ 0 h 69"/>
                  <a:gd name="T4" fmla="*/ 14 w 98"/>
                  <a:gd name="T5" fmla="*/ 13 h 69"/>
                  <a:gd name="T6" fmla="*/ 32 w 98"/>
                  <a:gd name="T7" fmla="*/ 5 h 69"/>
                  <a:gd name="T8" fmla="*/ 34 w 98"/>
                  <a:gd name="T9" fmla="*/ 5 h 69"/>
                  <a:gd name="T10" fmla="*/ 16 w 98"/>
                  <a:gd name="T11" fmla="*/ 15 h 69"/>
                  <a:gd name="T12" fmla="*/ 22 w 98"/>
                  <a:gd name="T13" fmla="*/ 21 h 69"/>
                  <a:gd name="T14" fmla="*/ 52 w 98"/>
                  <a:gd name="T15" fmla="*/ 8 h 69"/>
                  <a:gd name="T16" fmla="*/ 55 w 98"/>
                  <a:gd name="T17" fmla="*/ 8 h 69"/>
                  <a:gd name="T18" fmla="*/ 25 w 98"/>
                  <a:gd name="T19" fmla="*/ 24 h 69"/>
                  <a:gd name="T20" fmla="*/ 35 w 98"/>
                  <a:gd name="T21" fmla="*/ 32 h 69"/>
                  <a:gd name="T22" fmla="*/ 67 w 98"/>
                  <a:gd name="T23" fmla="*/ 17 h 69"/>
                  <a:gd name="T24" fmla="*/ 69 w 98"/>
                  <a:gd name="T25" fmla="*/ 17 h 69"/>
                  <a:gd name="T26" fmla="*/ 37 w 98"/>
                  <a:gd name="T27" fmla="*/ 34 h 69"/>
                  <a:gd name="T28" fmla="*/ 48 w 98"/>
                  <a:gd name="T29" fmla="*/ 41 h 69"/>
                  <a:gd name="T30" fmla="*/ 77 w 98"/>
                  <a:gd name="T31" fmla="*/ 26 h 69"/>
                  <a:gd name="T32" fmla="*/ 79 w 98"/>
                  <a:gd name="T33" fmla="*/ 26 h 69"/>
                  <a:gd name="T34" fmla="*/ 50 w 98"/>
                  <a:gd name="T35" fmla="*/ 43 h 69"/>
                  <a:gd name="T36" fmla="*/ 64 w 98"/>
                  <a:gd name="T37" fmla="*/ 49 h 69"/>
                  <a:gd name="T38" fmla="*/ 83 w 98"/>
                  <a:gd name="T39" fmla="*/ 39 h 69"/>
                  <a:gd name="T40" fmla="*/ 85 w 98"/>
                  <a:gd name="T41" fmla="*/ 39 h 69"/>
                  <a:gd name="T42" fmla="*/ 67 w 98"/>
                  <a:gd name="T43" fmla="*/ 50 h 69"/>
                  <a:gd name="T44" fmla="*/ 86 w 98"/>
                  <a:gd name="T45" fmla="*/ 53 h 69"/>
                  <a:gd name="T46" fmla="*/ 92 w 98"/>
                  <a:gd name="T47" fmla="*/ 52 h 69"/>
                  <a:gd name="T48" fmla="*/ 79 w 98"/>
                  <a:gd name="T49" fmla="*/ 54 h 69"/>
                  <a:gd name="T50" fmla="*/ 67 w 98"/>
                  <a:gd name="T51" fmla="*/ 53 h 69"/>
                  <a:gd name="T52" fmla="*/ 78 w 98"/>
                  <a:gd name="T53" fmla="*/ 63 h 69"/>
                  <a:gd name="T54" fmla="*/ 77 w 98"/>
                  <a:gd name="T55" fmla="*/ 63 h 69"/>
                  <a:gd name="T56" fmla="*/ 63 w 98"/>
                  <a:gd name="T57" fmla="*/ 52 h 69"/>
                  <a:gd name="T58" fmla="*/ 50 w 98"/>
                  <a:gd name="T59" fmla="*/ 46 h 69"/>
                  <a:gd name="T60" fmla="*/ 60 w 98"/>
                  <a:gd name="T61" fmla="*/ 67 h 69"/>
                  <a:gd name="T62" fmla="*/ 47 w 98"/>
                  <a:gd name="T63" fmla="*/ 44 h 69"/>
                  <a:gd name="T64" fmla="*/ 36 w 98"/>
                  <a:gd name="T65" fmla="*/ 37 h 69"/>
                  <a:gd name="T66" fmla="*/ 45 w 98"/>
                  <a:gd name="T67" fmla="*/ 63 h 69"/>
                  <a:gd name="T68" fmla="*/ 33 w 98"/>
                  <a:gd name="T69" fmla="*/ 35 h 69"/>
                  <a:gd name="T70" fmla="*/ 23 w 98"/>
                  <a:gd name="T71" fmla="*/ 27 h 69"/>
                  <a:gd name="T72" fmla="*/ 29 w 98"/>
                  <a:gd name="T73" fmla="*/ 52 h 69"/>
                  <a:gd name="T74" fmla="*/ 21 w 98"/>
                  <a:gd name="T75" fmla="*/ 25 h 69"/>
                  <a:gd name="T76" fmla="*/ 15 w 98"/>
                  <a:gd name="T77" fmla="*/ 18 h 69"/>
                  <a:gd name="T78" fmla="*/ 17 w 98"/>
                  <a:gd name="T79" fmla="*/ 34 h 69"/>
                  <a:gd name="T80" fmla="*/ 17 w 98"/>
                  <a:gd name="T81" fmla="*/ 38 h 69"/>
                  <a:gd name="T82" fmla="*/ 12 w 98"/>
                  <a:gd name="T83" fmla="*/ 16 h 69"/>
                  <a:gd name="T84" fmla="*/ 0 w 98"/>
                  <a:gd name="T85" fmla="*/ 2 h 69"/>
                  <a:gd name="T86" fmla="*/ 0 w 98"/>
                  <a:gd name="T87" fmla="*/ 2 h 69"/>
                  <a:gd name="T88" fmla="*/ 61 w 98"/>
                  <a:gd name="T89" fmla="*/ 69 h 69"/>
                  <a:gd name="T90" fmla="*/ 85 w 98"/>
                  <a:gd name="T91" fmla="*/ 62 h 69"/>
                  <a:gd name="T92" fmla="*/ 98 w 98"/>
                  <a:gd name="T93" fmla="*/ 49 h 69"/>
                  <a:gd name="T94" fmla="*/ 98 w 98"/>
                  <a:gd name="T95" fmla="*/ 49 h 69"/>
                  <a:gd name="T96" fmla="*/ 92 w 98"/>
                  <a:gd name="T97" fmla="*/ 41 h 69"/>
                  <a:gd name="T98" fmla="*/ 89 w 98"/>
                  <a:gd name="T99" fmla="*/ 31 h 69"/>
                  <a:gd name="T100" fmla="*/ 80 w 98"/>
                  <a:gd name="T101" fmla="*/ 21 h 69"/>
                  <a:gd name="T102" fmla="*/ 27 w 98"/>
                  <a:gd name="T103" fmla="*/ 2 h 69"/>
                  <a:gd name="T104" fmla="*/ 16 w 98"/>
                  <a:gd name="T105" fmla="*/ 3 h 69"/>
                  <a:gd name="T106" fmla="*/ 4 w 98"/>
                  <a:gd name="T10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69">
                    <a:moveTo>
                      <a:pt x="4" y="0"/>
                    </a:moveTo>
                    <a:cubicBezTo>
                      <a:pt x="3" y="0"/>
                      <a:pt x="3" y="0"/>
                      <a:pt x="3" y="0"/>
                    </a:cubicBezTo>
                    <a:cubicBezTo>
                      <a:pt x="14" y="13"/>
                      <a:pt x="14" y="13"/>
                      <a:pt x="14" y="13"/>
                    </a:cubicBezTo>
                    <a:cubicBezTo>
                      <a:pt x="14" y="13"/>
                      <a:pt x="23" y="5"/>
                      <a:pt x="32" y="5"/>
                    </a:cubicBezTo>
                    <a:cubicBezTo>
                      <a:pt x="33" y="5"/>
                      <a:pt x="33" y="5"/>
                      <a:pt x="34" y="5"/>
                    </a:cubicBezTo>
                    <a:cubicBezTo>
                      <a:pt x="34" y="5"/>
                      <a:pt x="14" y="12"/>
                      <a:pt x="16" y="15"/>
                    </a:cubicBezTo>
                    <a:cubicBezTo>
                      <a:pt x="16" y="15"/>
                      <a:pt x="22" y="21"/>
                      <a:pt x="22" y="21"/>
                    </a:cubicBezTo>
                    <a:cubicBezTo>
                      <a:pt x="22" y="21"/>
                      <a:pt x="36" y="8"/>
                      <a:pt x="52" y="8"/>
                    </a:cubicBezTo>
                    <a:cubicBezTo>
                      <a:pt x="53" y="8"/>
                      <a:pt x="54" y="8"/>
                      <a:pt x="55" y="8"/>
                    </a:cubicBezTo>
                    <a:cubicBezTo>
                      <a:pt x="55" y="8"/>
                      <a:pt x="30" y="13"/>
                      <a:pt x="25" y="24"/>
                    </a:cubicBezTo>
                    <a:cubicBezTo>
                      <a:pt x="35" y="32"/>
                      <a:pt x="35" y="32"/>
                      <a:pt x="35" y="32"/>
                    </a:cubicBezTo>
                    <a:cubicBezTo>
                      <a:pt x="35" y="32"/>
                      <a:pt x="49" y="17"/>
                      <a:pt x="67" y="17"/>
                    </a:cubicBezTo>
                    <a:cubicBezTo>
                      <a:pt x="68" y="17"/>
                      <a:pt x="68" y="17"/>
                      <a:pt x="69" y="17"/>
                    </a:cubicBezTo>
                    <a:cubicBezTo>
                      <a:pt x="69" y="17"/>
                      <a:pt x="44" y="23"/>
                      <a:pt x="37" y="34"/>
                    </a:cubicBezTo>
                    <a:cubicBezTo>
                      <a:pt x="48" y="41"/>
                      <a:pt x="48" y="41"/>
                      <a:pt x="48" y="41"/>
                    </a:cubicBezTo>
                    <a:cubicBezTo>
                      <a:pt x="48" y="41"/>
                      <a:pt x="62" y="26"/>
                      <a:pt x="77" y="26"/>
                    </a:cubicBezTo>
                    <a:cubicBezTo>
                      <a:pt x="78" y="26"/>
                      <a:pt x="79" y="26"/>
                      <a:pt x="79" y="26"/>
                    </a:cubicBezTo>
                    <a:cubicBezTo>
                      <a:pt x="79" y="26"/>
                      <a:pt x="51" y="37"/>
                      <a:pt x="50" y="43"/>
                    </a:cubicBezTo>
                    <a:cubicBezTo>
                      <a:pt x="55" y="45"/>
                      <a:pt x="59" y="47"/>
                      <a:pt x="64" y="49"/>
                    </a:cubicBezTo>
                    <a:cubicBezTo>
                      <a:pt x="64" y="49"/>
                      <a:pt x="75" y="39"/>
                      <a:pt x="83" y="39"/>
                    </a:cubicBezTo>
                    <a:cubicBezTo>
                      <a:pt x="84" y="39"/>
                      <a:pt x="84" y="39"/>
                      <a:pt x="85" y="39"/>
                    </a:cubicBezTo>
                    <a:cubicBezTo>
                      <a:pt x="85" y="39"/>
                      <a:pt x="67" y="48"/>
                      <a:pt x="67" y="50"/>
                    </a:cubicBezTo>
                    <a:cubicBezTo>
                      <a:pt x="67" y="50"/>
                      <a:pt x="77" y="53"/>
                      <a:pt x="86" y="53"/>
                    </a:cubicBezTo>
                    <a:cubicBezTo>
                      <a:pt x="88" y="53"/>
                      <a:pt x="90" y="53"/>
                      <a:pt x="92" y="52"/>
                    </a:cubicBezTo>
                    <a:cubicBezTo>
                      <a:pt x="88" y="53"/>
                      <a:pt x="83" y="54"/>
                      <a:pt x="79" y="54"/>
                    </a:cubicBezTo>
                    <a:cubicBezTo>
                      <a:pt x="75" y="54"/>
                      <a:pt x="71" y="54"/>
                      <a:pt x="67" y="53"/>
                    </a:cubicBezTo>
                    <a:cubicBezTo>
                      <a:pt x="69" y="57"/>
                      <a:pt x="73" y="61"/>
                      <a:pt x="78" y="63"/>
                    </a:cubicBezTo>
                    <a:cubicBezTo>
                      <a:pt x="78" y="63"/>
                      <a:pt x="77" y="63"/>
                      <a:pt x="77" y="63"/>
                    </a:cubicBezTo>
                    <a:cubicBezTo>
                      <a:pt x="74" y="63"/>
                      <a:pt x="67" y="62"/>
                      <a:pt x="63" y="52"/>
                    </a:cubicBezTo>
                    <a:cubicBezTo>
                      <a:pt x="63" y="52"/>
                      <a:pt x="51" y="48"/>
                      <a:pt x="50" y="46"/>
                    </a:cubicBezTo>
                    <a:cubicBezTo>
                      <a:pt x="50" y="46"/>
                      <a:pt x="53" y="60"/>
                      <a:pt x="60" y="67"/>
                    </a:cubicBezTo>
                    <a:cubicBezTo>
                      <a:pt x="60" y="67"/>
                      <a:pt x="49" y="63"/>
                      <a:pt x="47" y="44"/>
                    </a:cubicBezTo>
                    <a:cubicBezTo>
                      <a:pt x="36" y="37"/>
                      <a:pt x="36" y="37"/>
                      <a:pt x="36" y="37"/>
                    </a:cubicBezTo>
                    <a:cubicBezTo>
                      <a:pt x="36" y="37"/>
                      <a:pt x="39" y="56"/>
                      <a:pt x="45" y="63"/>
                    </a:cubicBezTo>
                    <a:cubicBezTo>
                      <a:pt x="45" y="63"/>
                      <a:pt x="34" y="57"/>
                      <a:pt x="33" y="35"/>
                    </a:cubicBezTo>
                    <a:cubicBezTo>
                      <a:pt x="23" y="27"/>
                      <a:pt x="23" y="27"/>
                      <a:pt x="23" y="27"/>
                    </a:cubicBezTo>
                    <a:cubicBezTo>
                      <a:pt x="24" y="36"/>
                      <a:pt x="26" y="44"/>
                      <a:pt x="29" y="52"/>
                    </a:cubicBezTo>
                    <a:cubicBezTo>
                      <a:pt x="29" y="52"/>
                      <a:pt x="21" y="44"/>
                      <a:pt x="21" y="25"/>
                    </a:cubicBezTo>
                    <a:cubicBezTo>
                      <a:pt x="15" y="18"/>
                      <a:pt x="15" y="18"/>
                      <a:pt x="15" y="18"/>
                    </a:cubicBezTo>
                    <a:cubicBezTo>
                      <a:pt x="15" y="18"/>
                      <a:pt x="16" y="30"/>
                      <a:pt x="17" y="34"/>
                    </a:cubicBezTo>
                    <a:cubicBezTo>
                      <a:pt x="18" y="37"/>
                      <a:pt x="17" y="38"/>
                      <a:pt x="17" y="38"/>
                    </a:cubicBezTo>
                    <a:cubicBezTo>
                      <a:pt x="13" y="31"/>
                      <a:pt x="12" y="23"/>
                      <a:pt x="12" y="16"/>
                    </a:cubicBezTo>
                    <a:cubicBezTo>
                      <a:pt x="12" y="16"/>
                      <a:pt x="1" y="2"/>
                      <a:pt x="0" y="2"/>
                    </a:cubicBezTo>
                    <a:cubicBezTo>
                      <a:pt x="0" y="2"/>
                      <a:pt x="0" y="2"/>
                      <a:pt x="0" y="2"/>
                    </a:cubicBezTo>
                    <a:cubicBezTo>
                      <a:pt x="0" y="2"/>
                      <a:pt x="18" y="69"/>
                      <a:pt x="61" y="69"/>
                    </a:cubicBezTo>
                    <a:cubicBezTo>
                      <a:pt x="68" y="69"/>
                      <a:pt x="76" y="67"/>
                      <a:pt x="85" y="62"/>
                    </a:cubicBezTo>
                    <a:cubicBezTo>
                      <a:pt x="92" y="61"/>
                      <a:pt x="97" y="56"/>
                      <a:pt x="98" y="49"/>
                    </a:cubicBezTo>
                    <a:cubicBezTo>
                      <a:pt x="98" y="49"/>
                      <a:pt x="98" y="49"/>
                      <a:pt x="98" y="49"/>
                    </a:cubicBezTo>
                    <a:cubicBezTo>
                      <a:pt x="96" y="49"/>
                      <a:pt x="93" y="48"/>
                      <a:pt x="92" y="41"/>
                    </a:cubicBezTo>
                    <a:cubicBezTo>
                      <a:pt x="92" y="37"/>
                      <a:pt x="91" y="34"/>
                      <a:pt x="89" y="31"/>
                    </a:cubicBezTo>
                    <a:cubicBezTo>
                      <a:pt x="87" y="27"/>
                      <a:pt x="84" y="23"/>
                      <a:pt x="80" y="21"/>
                    </a:cubicBezTo>
                    <a:cubicBezTo>
                      <a:pt x="80" y="21"/>
                      <a:pt x="64" y="2"/>
                      <a:pt x="27" y="2"/>
                    </a:cubicBezTo>
                    <a:cubicBezTo>
                      <a:pt x="24" y="2"/>
                      <a:pt x="20" y="3"/>
                      <a:pt x="16" y="3"/>
                    </a:cubicBezTo>
                    <a:cubicBezTo>
                      <a:pt x="16" y="3"/>
                      <a:pt x="7" y="0"/>
                      <a:pt x="4"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1" name="ïŝ1iḍe">
                <a:extLst>
                  <a:ext uri="{FF2B5EF4-FFF2-40B4-BE49-F238E27FC236}">
                    <a16:creationId xmlns:a16="http://schemas.microsoft.com/office/drawing/2014/main" id="{B842FC69-7880-4C4F-93FD-030768FB32C1}"/>
                  </a:ext>
                </a:extLst>
              </p:cNvPr>
              <p:cNvSpPr/>
              <p:nvPr/>
            </p:nvSpPr>
            <p:spPr bwMode="auto">
              <a:xfrm>
                <a:off x="5115568" y="4290189"/>
                <a:ext cx="538156" cy="565881"/>
              </a:xfrm>
              <a:custGeom>
                <a:avLst/>
                <a:gdLst>
                  <a:gd name="T0" fmla="*/ 160 w 367"/>
                  <a:gd name="T1" fmla="*/ 386 h 386"/>
                  <a:gd name="T2" fmla="*/ 324 w 367"/>
                  <a:gd name="T3" fmla="*/ 69 h 386"/>
                  <a:gd name="T4" fmla="*/ 61 w 367"/>
                  <a:gd name="T5" fmla="*/ 0 h 386"/>
                  <a:gd name="T6" fmla="*/ 0 w 367"/>
                  <a:gd name="T7" fmla="*/ 203 h 386"/>
                  <a:gd name="T8" fmla="*/ 160 w 367"/>
                  <a:gd name="T9" fmla="*/ 386 h 386"/>
                </a:gdLst>
                <a:ahLst/>
                <a:cxnLst>
                  <a:cxn ang="0">
                    <a:pos x="T0" y="T1"/>
                  </a:cxn>
                  <a:cxn ang="0">
                    <a:pos x="T2" y="T3"/>
                  </a:cxn>
                  <a:cxn ang="0">
                    <a:pos x="T4" y="T5"/>
                  </a:cxn>
                  <a:cxn ang="0">
                    <a:pos x="T6" y="T7"/>
                  </a:cxn>
                  <a:cxn ang="0">
                    <a:pos x="T8" y="T9"/>
                  </a:cxn>
                </a:cxnLst>
                <a:rect l="0" t="0" r="r" b="b"/>
                <a:pathLst>
                  <a:path w="367" h="386">
                    <a:moveTo>
                      <a:pt x="160" y="386"/>
                    </a:moveTo>
                    <a:cubicBezTo>
                      <a:pt x="160" y="386"/>
                      <a:pt x="367" y="316"/>
                      <a:pt x="324" y="69"/>
                    </a:cubicBezTo>
                    <a:cubicBezTo>
                      <a:pt x="61" y="0"/>
                      <a:pt x="61" y="0"/>
                      <a:pt x="61" y="0"/>
                    </a:cubicBezTo>
                    <a:cubicBezTo>
                      <a:pt x="0" y="203"/>
                      <a:pt x="0" y="203"/>
                      <a:pt x="0" y="203"/>
                    </a:cubicBezTo>
                    <a:cubicBezTo>
                      <a:pt x="160" y="386"/>
                      <a:pt x="160" y="386"/>
                      <a:pt x="160" y="3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212" name="ïşlíḑê">
                <a:extLst>
                  <a:ext uri="{FF2B5EF4-FFF2-40B4-BE49-F238E27FC236}">
                    <a16:creationId xmlns:a16="http://schemas.microsoft.com/office/drawing/2014/main" id="{F37746CF-E8C7-E248-8A39-07DAFCEFB65C}"/>
                  </a:ext>
                </a:extLst>
              </p:cNvPr>
              <p:cNvSpPr/>
              <p:nvPr/>
            </p:nvSpPr>
            <p:spPr bwMode="auto">
              <a:xfrm>
                <a:off x="5338253" y="4843701"/>
                <a:ext cx="12371" cy="12369"/>
              </a:xfrm>
              <a:custGeom>
                <a:avLst/>
                <a:gdLst>
                  <a:gd name="T0" fmla="*/ 0 w 8"/>
                  <a:gd name="T1" fmla="*/ 0 h 9"/>
                  <a:gd name="T2" fmla="*/ 0 w 8"/>
                  <a:gd name="T3" fmla="*/ 1 h 9"/>
                  <a:gd name="T4" fmla="*/ 8 w 8"/>
                  <a:gd name="T5" fmla="*/ 9 h 9"/>
                  <a:gd name="T6" fmla="*/ 8 w 8"/>
                  <a:gd name="T7" fmla="*/ 9 h 9"/>
                  <a:gd name="T8" fmla="*/ 0 w 8"/>
                  <a:gd name="T9" fmla="*/ 0 h 9"/>
                </a:gdLst>
                <a:ahLst/>
                <a:cxnLst>
                  <a:cxn ang="0">
                    <a:pos x="T0" y="T1"/>
                  </a:cxn>
                  <a:cxn ang="0">
                    <a:pos x="T2" y="T3"/>
                  </a:cxn>
                  <a:cxn ang="0">
                    <a:pos x="T4" y="T5"/>
                  </a:cxn>
                  <a:cxn ang="0">
                    <a:pos x="T6" y="T7"/>
                  </a:cxn>
                  <a:cxn ang="0">
                    <a:pos x="T8" y="T9"/>
                  </a:cxn>
                </a:cxnLst>
                <a:rect l="0" t="0" r="r" b="b"/>
                <a:pathLst>
                  <a:path w="8" h="9">
                    <a:moveTo>
                      <a:pt x="0" y="0"/>
                    </a:moveTo>
                    <a:cubicBezTo>
                      <a:pt x="0" y="0"/>
                      <a:pt x="0" y="0"/>
                      <a:pt x="0" y="1"/>
                    </a:cubicBezTo>
                    <a:cubicBezTo>
                      <a:pt x="8" y="9"/>
                      <a:pt x="8" y="9"/>
                      <a:pt x="8" y="9"/>
                    </a:cubicBezTo>
                    <a:cubicBezTo>
                      <a:pt x="8" y="9"/>
                      <a:pt x="8" y="9"/>
                      <a:pt x="8" y="9"/>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3" name="ïsļîḍe">
                <a:extLst>
                  <a:ext uri="{FF2B5EF4-FFF2-40B4-BE49-F238E27FC236}">
                    <a16:creationId xmlns:a16="http://schemas.microsoft.com/office/drawing/2014/main" id="{DE20738F-543D-E74F-ABB3-F93465FAF9FA}"/>
                  </a:ext>
                </a:extLst>
              </p:cNvPr>
              <p:cNvSpPr/>
              <p:nvPr/>
            </p:nvSpPr>
            <p:spPr bwMode="auto">
              <a:xfrm>
                <a:off x="5307325" y="4392234"/>
                <a:ext cx="281448" cy="463836"/>
              </a:xfrm>
              <a:custGeom>
                <a:avLst/>
                <a:gdLst>
                  <a:gd name="T0" fmla="*/ 0 w 192"/>
                  <a:gd name="T1" fmla="*/ 280 h 317"/>
                  <a:gd name="T2" fmla="*/ 20 w 192"/>
                  <a:gd name="T3" fmla="*/ 308 h 317"/>
                  <a:gd name="T4" fmla="*/ 28 w 192"/>
                  <a:gd name="T5" fmla="*/ 317 h 317"/>
                  <a:gd name="T6" fmla="*/ 93 w 192"/>
                  <a:gd name="T7" fmla="*/ 281 h 317"/>
                  <a:gd name="T8" fmla="*/ 64 w 192"/>
                  <a:gd name="T9" fmla="*/ 281 h 317"/>
                  <a:gd name="T10" fmla="*/ 0 w 192"/>
                  <a:gd name="T11" fmla="*/ 280 h 317"/>
                  <a:gd name="T12" fmla="*/ 192 w 192"/>
                  <a:gd name="T13" fmla="*/ 0 h 317"/>
                  <a:gd name="T14" fmla="*/ 192 w 192"/>
                  <a:gd name="T15" fmla="*/ 0 h 317"/>
                  <a:gd name="T16" fmla="*/ 192 w 192"/>
                  <a:gd name="T17" fmla="*/ 0 h 317"/>
                  <a:gd name="T18" fmla="*/ 192 w 192"/>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17">
                    <a:moveTo>
                      <a:pt x="0" y="280"/>
                    </a:moveTo>
                    <a:cubicBezTo>
                      <a:pt x="5" y="289"/>
                      <a:pt x="12" y="298"/>
                      <a:pt x="20" y="308"/>
                    </a:cubicBezTo>
                    <a:cubicBezTo>
                      <a:pt x="28" y="317"/>
                      <a:pt x="28" y="317"/>
                      <a:pt x="28" y="317"/>
                    </a:cubicBezTo>
                    <a:cubicBezTo>
                      <a:pt x="29" y="317"/>
                      <a:pt x="59" y="307"/>
                      <a:pt x="93" y="281"/>
                    </a:cubicBezTo>
                    <a:cubicBezTo>
                      <a:pt x="84" y="281"/>
                      <a:pt x="74" y="281"/>
                      <a:pt x="64" y="281"/>
                    </a:cubicBezTo>
                    <a:cubicBezTo>
                      <a:pt x="41" y="281"/>
                      <a:pt x="18" y="281"/>
                      <a:pt x="0" y="280"/>
                    </a:cubicBezTo>
                    <a:moveTo>
                      <a:pt x="192" y="0"/>
                    </a:moveTo>
                    <a:cubicBezTo>
                      <a:pt x="192" y="0"/>
                      <a:pt x="192" y="0"/>
                      <a:pt x="192" y="0"/>
                    </a:cubicBezTo>
                    <a:cubicBezTo>
                      <a:pt x="192" y="0"/>
                      <a:pt x="192" y="0"/>
                      <a:pt x="192" y="0"/>
                    </a:cubicBezTo>
                    <a:cubicBezTo>
                      <a:pt x="192" y="0"/>
                      <a:pt x="192" y="0"/>
                      <a:pt x="192"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500">
                  <a:ea typeface="宋体" panose="02010600030101010101" pitchFamily="2" charset="-122"/>
                </a:endParaRPr>
              </a:p>
            </p:txBody>
          </p:sp>
          <p:sp>
            <p:nvSpPr>
              <p:cNvPr id="214" name="îŝļîḍè">
                <a:extLst>
                  <a:ext uri="{FF2B5EF4-FFF2-40B4-BE49-F238E27FC236}">
                    <a16:creationId xmlns:a16="http://schemas.microsoft.com/office/drawing/2014/main" id="{E3ECC329-35F3-624C-82B0-A9028C409B87}"/>
                  </a:ext>
                </a:extLst>
              </p:cNvPr>
              <p:cNvSpPr/>
              <p:nvPr/>
            </p:nvSpPr>
            <p:spPr bwMode="auto">
              <a:xfrm>
                <a:off x="3828943" y="1807121"/>
                <a:ext cx="160828" cy="173165"/>
              </a:xfrm>
              <a:custGeom>
                <a:avLst/>
                <a:gdLst>
                  <a:gd name="T0" fmla="*/ 6 w 110"/>
                  <a:gd name="T1" fmla="*/ 73 h 119"/>
                  <a:gd name="T2" fmla="*/ 72 w 110"/>
                  <a:gd name="T3" fmla="*/ 96 h 119"/>
                  <a:gd name="T4" fmla="*/ 74 w 110"/>
                  <a:gd name="T5" fmla="*/ 10 h 119"/>
                  <a:gd name="T6" fmla="*/ 6 w 110"/>
                  <a:gd name="T7" fmla="*/ 73 h 119"/>
                </a:gdLst>
                <a:ahLst/>
                <a:cxnLst>
                  <a:cxn ang="0">
                    <a:pos x="T0" y="T1"/>
                  </a:cxn>
                  <a:cxn ang="0">
                    <a:pos x="T2" y="T3"/>
                  </a:cxn>
                  <a:cxn ang="0">
                    <a:pos x="T4" y="T5"/>
                  </a:cxn>
                  <a:cxn ang="0">
                    <a:pos x="T6" y="T7"/>
                  </a:cxn>
                </a:cxnLst>
                <a:rect l="0" t="0" r="r" b="b"/>
                <a:pathLst>
                  <a:path w="110" h="119">
                    <a:moveTo>
                      <a:pt x="6" y="73"/>
                    </a:moveTo>
                    <a:cubicBezTo>
                      <a:pt x="6" y="73"/>
                      <a:pt x="34" y="119"/>
                      <a:pt x="72" y="96"/>
                    </a:cubicBezTo>
                    <a:cubicBezTo>
                      <a:pt x="110" y="73"/>
                      <a:pt x="74" y="10"/>
                      <a:pt x="74" y="10"/>
                    </a:cubicBezTo>
                    <a:cubicBezTo>
                      <a:pt x="74" y="10"/>
                      <a:pt x="0" y="0"/>
                      <a:pt x="6" y="73"/>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5" name="íşļïḋè">
                <a:extLst>
                  <a:ext uri="{FF2B5EF4-FFF2-40B4-BE49-F238E27FC236}">
                    <a16:creationId xmlns:a16="http://schemas.microsoft.com/office/drawing/2014/main" id="{25E465EB-AC9B-E143-8382-48017C4C813C}"/>
                  </a:ext>
                </a:extLst>
              </p:cNvPr>
              <p:cNvSpPr/>
              <p:nvPr/>
            </p:nvSpPr>
            <p:spPr bwMode="auto">
              <a:xfrm>
                <a:off x="3838221" y="1899888"/>
                <a:ext cx="12371" cy="27829"/>
              </a:xfrm>
              <a:custGeom>
                <a:avLst/>
                <a:gdLst>
                  <a:gd name="T0" fmla="*/ 0 w 9"/>
                  <a:gd name="T1" fmla="*/ 1 h 20"/>
                  <a:gd name="T2" fmla="*/ 1 w 9"/>
                  <a:gd name="T3" fmla="*/ 10 h 20"/>
                  <a:gd name="T4" fmla="*/ 5 w 9"/>
                  <a:gd name="T5" fmla="*/ 17 h 20"/>
                  <a:gd name="T6" fmla="*/ 9 w 9"/>
                  <a:gd name="T7" fmla="*/ 20 h 20"/>
                  <a:gd name="T8" fmla="*/ 9 w 9"/>
                  <a:gd name="T9" fmla="*/ 20 h 20"/>
                  <a:gd name="T10" fmla="*/ 1 w 9"/>
                  <a:gd name="T11" fmla="*/ 10 h 20"/>
                  <a:gd name="T12" fmla="*/ 0 w 9"/>
                  <a:gd name="T13" fmla="*/ 1 h 20"/>
                  <a:gd name="T14" fmla="*/ 0 w 9"/>
                  <a:gd name="T15" fmla="*/ 0 h 20"/>
                  <a:gd name="T16" fmla="*/ 0 w 9"/>
                  <a:gd name="T17" fmla="*/ 1 h 20"/>
                  <a:gd name="T18" fmla="*/ 0 w 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0">
                    <a:moveTo>
                      <a:pt x="0" y="1"/>
                    </a:moveTo>
                    <a:cubicBezTo>
                      <a:pt x="0" y="4"/>
                      <a:pt x="0" y="7"/>
                      <a:pt x="1" y="10"/>
                    </a:cubicBezTo>
                    <a:cubicBezTo>
                      <a:pt x="2" y="13"/>
                      <a:pt x="4" y="15"/>
                      <a:pt x="5" y="17"/>
                    </a:cubicBezTo>
                    <a:cubicBezTo>
                      <a:pt x="6" y="18"/>
                      <a:pt x="7" y="19"/>
                      <a:pt x="9" y="20"/>
                    </a:cubicBezTo>
                    <a:cubicBezTo>
                      <a:pt x="9" y="20"/>
                      <a:pt x="9" y="20"/>
                      <a:pt x="9" y="20"/>
                    </a:cubicBezTo>
                    <a:cubicBezTo>
                      <a:pt x="4" y="15"/>
                      <a:pt x="1" y="10"/>
                      <a:pt x="1" y="10"/>
                    </a:cubicBezTo>
                    <a:cubicBezTo>
                      <a:pt x="0" y="7"/>
                      <a:pt x="0" y="4"/>
                      <a:pt x="0" y="1"/>
                    </a:cubicBezTo>
                    <a:moveTo>
                      <a:pt x="0" y="0"/>
                    </a:moveTo>
                    <a:cubicBezTo>
                      <a:pt x="0" y="1"/>
                      <a:pt x="0" y="1"/>
                      <a:pt x="0" y="1"/>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6" name="ïşľîďê">
                <a:extLst>
                  <a:ext uri="{FF2B5EF4-FFF2-40B4-BE49-F238E27FC236}">
                    <a16:creationId xmlns:a16="http://schemas.microsoft.com/office/drawing/2014/main" id="{85DB0812-EE3D-4E4C-8997-461F6EBEEEE3}"/>
                  </a:ext>
                </a:extLst>
              </p:cNvPr>
              <p:cNvSpPr/>
              <p:nvPr/>
            </p:nvSpPr>
            <p:spPr bwMode="auto">
              <a:xfrm>
                <a:off x="3850592" y="1927718"/>
                <a:ext cx="0" cy="309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7" name="í$lïdé">
                <a:extLst>
                  <a:ext uri="{FF2B5EF4-FFF2-40B4-BE49-F238E27FC236}">
                    <a16:creationId xmlns:a16="http://schemas.microsoft.com/office/drawing/2014/main" id="{01D5851B-47B9-C34A-A7F9-D3E97AD4A43F}"/>
                  </a:ext>
                </a:extLst>
              </p:cNvPr>
              <p:cNvSpPr/>
              <p:nvPr/>
            </p:nvSpPr>
            <p:spPr bwMode="auto">
              <a:xfrm>
                <a:off x="3835129" y="1841135"/>
                <a:ext cx="102063" cy="111321"/>
              </a:xfrm>
              <a:custGeom>
                <a:avLst/>
                <a:gdLst>
                  <a:gd name="T0" fmla="*/ 18 w 69"/>
                  <a:gd name="T1" fmla="*/ 0 h 78"/>
                  <a:gd name="T2" fmla="*/ 1 w 69"/>
                  <a:gd name="T3" fmla="*/ 40 h 78"/>
                  <a:gd name="T4" fmla="*/ 1 w 69"/>
                  <a:gd name="T5" fmla="*/ 41 h 78"/>
                  <a:gd name="T6" fmla="*/ 1 w 69"/>
                  <a:gd name="T7" fmla="*/ 41 h 78"/>
                  <a:gd name="T8" fmla="*/ 2 w 69"/>
                  <a:gd name="T9" fmla="*/ 50 h 78"/>
                  <a:gd name="T10" fmla="*/ 10 w 69"/>
                  <a:gd name="T11" fmla="*/ 60 h 78"/>
                  <a:gd name="T12" fmla="*/ 10 w 69"/>
                  <a:gd name="T13" fmla="*/ 61 h 78"/>
                  <a:gd name="T14" fmla="*/ 37 w 69"/>
                  <a:gd name="T15" fmla="*/ 78 h 78"/>
                  <a:gd name="T16" fmla="*/ 51 w 69"/>
                  <a:gd name="T17" fmla="*/ 54 h 78"/>
                  <a:gd name="T18" fmla="*/ 59 w 69"/>
                  <a:gd name="T19" fmla="*/ 14 h 78"/>
                  <a:gd name="T20" fmla="*/ 60 w 69"/>
                  <a:gd name="T21" fmla="*/ 6 h 78"/>
                  <a:gd name="T22" fmla="*/ 59 w 69"/>
                  <a:gd name="T23" fmla="*/ 4 h 78"/>
                  <a:gd name="T24" fmla="*/ 59 w 69"/>
                  <a:gd name="T25" fmla="*/ 4 h 78"/>
                  <a:gd name="T26" fmla="*/ 7 w 69"/>
                  <a:gd name="T27" fmla="*/ 57 h 78"/>
                  <a:gd name="T28" fmla="*/ 2 w 69"/>
                  <a:gd name="T29" fmla="*/ 50 h 78"/>
                  <a:gd name="T30" fmla="*/ 18 w 69"/>
                  <a:gd name="T31" fmla="*/ 0 h 78"/>
                  <a:gd name="T32" fmla="*/ 18 w 69"/>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18" y="0"/>
                    </a:moveTo>
                    <a:cubicBezTo>
                      <a:pt x="9" y="8"/>
                      <a:pt x="2" y="21"/>
                      <a:pt x="1" y="40"/>
                    </a:cubicBezTo>
                    <a:cubicBezTo>
                      <a:pt x="1" y="41"/>
                      <a:pt x="1" y="41"/>
                      <a:pt x="1" y="41"/>
                    </a:cubicBezTo>
                    <a:cubicBezTo>
                      <a:pt x="1" y="41"/>
                      <a:pt x="1" y="41"/>
                      <a:pt x="1" y="41"/>
                    </a:cubicBezTo>
                    <a:cubicBezTo>
                      <a:pt x="1" y="44"/>
                      <a:pt x="1" y="47"/>
                      <a:pt x="2" y="50"/>
                    </a:cubicBezTo>
                    <a:cubicBezTo>
                      <a:pt x="2" y="50"/>
                      <a:pt x="5" y="55"/>
                      <a:pt x="10" y="60"/>
                    </a:cubicBezTo>
                    <a:cubicBezTo>
                      <a:pt x="10" y="61"/>
                      <a:pt x="10" y="61"/>
                      <a:pt x="10" y="61"/>
                    </a:cubicBezTo>
                    <a:cubicBezTo>
                      <a:pt x="16" y="68"/>
                      <a:pt x="26" y="75"/>
                      <a:pt x="37" y="78"/>
                    </a:cubicBezTo>
                    <a:cubicBezTo>
                      <a:pt x="40" y="69"/>
                      <a:pt x="45" y="61"/>
                      <a:pt x="51" y="54"/>
                    </a:cubicBezTo>
                    <a:cubicBezTo>
                      <a:pt x="60" y="42"/>
                      <a:pt x="69" y="25"/>
                      <a:pt x="59" y="14"/>
                    </a:cubicBezTo>
                    <a:cubicBezTo>
                      <a:pt x="56" y="12"/>
                      <a:pt x="61" y="10"/>
                      <a:pt x="60" y="6"/>
                    </a:cubicBezTo>
                    <a:cubicBezTo>
                      <a:pt x="59" y="6"/>
                      <a:pt x="59" y="5"/>
                      <a:pt x="59" y="4"/>
                    </a:cubicBezTo>
                    <a:cubicBezTo>
                      <a:pt x="59" y="4"/>
                      <a:pt x="59" y="4"/>
                      <a:pt x="59" y="4"/>
                    </a:cubicBezTo>
                    <a:cubicBezTo>
                      <a:pt x="28" y="12"/>
                      <a:pt x="2" y="28"/>
                      <a:pt x="7" y="57"/>
                    </a:cubicBezTo>
                    <a:cubicBezTo>
                      <a:pt x="5" y="55"/>
                      <a:pt x="3" y="53"/>
                      <a:pt x="2" y="50"/>
                    </a:cubicBezTo>
                    <a:cubicBezTo>
                      <a:pt x="0" y="25"/>
                      <a:pt x="8" y="10"/>
                      <a:pt x="18" y="0"/>
                    </a:cubicBezTo>
                    <a:cubicBezTo>
                      <a:pt x="18" y="0"/>
                      <a:pt x="18" y="0"/>
                      <a:pt x="18"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8" name="iṧ1îḓé">
                <a:extLst>
                  <a:ext uri="{FF2B5EF4-FFF2-40B4-BE49-F238E27FC236}">
                    <a16:creationId xmlns:a16="http://schemas.microsoft.com/office/drawing/2014/main" id="{B99B091E-2C58-194C-95A7-4CA21D4A976D}"/>
                  </a:ext>
                </a:extLst>
              </p:cNvPr>
              <p:cNvSpPr/>
              <p:nvPr/>
            </p:nvSpPr>
            <p:spPr bwMode="auto">
              <a:xfrm>
                <a:off x="5205260" y="4373680"/>
                <a:ext cx="776306" cy="432914"/>
              </a:xfrm>
              <a:custGeom>
                <a:avLst/>
                <a:gdLst>
                  <a:gd name="T0" fmla="*/ 118 w 530"/>
                  <a:gd name="T1" fmla="*/ 0 h 296"/>
                  <a:gd name="T2" fmla="*/ 262 w 530"/>
                  <a:gd name="T3" fmla="*/ 12 h 296"/>
                  <a:gd name="T4" fmla="*/ 530 w 530"/>
                  <a:gd name="T5" fmla="*/ 14 h 296"/>
                  <a:gd name="T6" fmla="*/ 319 w 530"/>
                  <a:gd name="T7" fmla="*/ 274 h 296"/>
                  <a:gd name="T8" fmla="*/ 238 w 530"/>
                  <a:gd name="T9" fmla="*/ 287 h 296"/>
                  <a:gd name="T10" fmla="*/ 31 w 530"/>
                  <a:gd name="T11" fmla="*/ 291 h 296"/>
                  <a:gd name="T12" fmla="*/ 0 w 530"/>
                  <a:gd name="T13" fmla="*/ 158 h 296"/>
                  <a:gd name="T14" fmla="*/ 118 w 530"/>
                  <a:gd name="T15" fmla="*/ 0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296">
                    <a:moveTo>
                      <a:pt x="118" y="0"/>
                    </a:moveTo>
                    <a:cubicBezTo>
                      <a:pt x="262" y="12"/>
                      <a:pt x="262" y="12"/>
                      <a:pt x="262" y="12"/>
                    </a:cubicBezTo>
                    <a:cubicBezTo>
                      <a:pt x="530" y="14"/>
                      <a:pt x="530" y="14"/>
                      <a:pt x="530" y="14"/>
                    </a:cubicBezTo>
                    <a:cubicBezTo>
                      <a:pt x="319" y="274"/>
                      <a:pt x="319" y="274"/>
                      <a:pt x="319" y="274"/>
                    </a:cubicBezTo>
                    <a:cubicBezTo>
                      <a:pt x="319" y="274"/>
                      <a:pt x="252" y="278"/>
                      <a:pt x="238" y="287"/>
                    </a:cubicBezTo>
                    <a:cubicBezTo>
                      <a:pt x="225" y="296"/>
                      <a:pt x="31" y="291"/>
                      <a:pt x="31" y="291"/>
                    </a:cubicBezTo>
                    <a:cubicBezTo>
                      <a:pt x="0" y="158"/>
                      <a:pt x="0" y="158"/>
                      <a:pt x="0" y="158"/>
                    </a:cubicBezTo>
                    <a:cubicBezTo>
                      <a:pt x="118" y="0"/>
                      <a:pt x="118" y="0"/>
                      <a:pt x="118" y="0"/>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900">
                  <a:ea typeface="宋体" panose="02010600030101010101" pitchFamily="2" charset="-122"/>
                </a:endParaRPr>
              </a:p>
            </p:txBody>
          </p:sp>
          <p:sp>
            <p:nvSpPr>
              <p:cNvPr id="219" name="í$ḻidè">
                <a:extLst>
                  <a:ext uri="{FF2B5EF4-FFF2-40B4-BE49-F238E27FC236}">
                    <a16:creationId xmlns:a16="http://schemas.microsoft.com/office/drawing/2014/main" id="{DED0EDF0-7BF0-9748-AEE4-BCEC1F27C192}"/>
                  </a:ext>
                </a:extLst>
              </p:cNvPr>
              <p:cNvSpPr/>
              <p:nvPr/>
            </p:nvSpPr>
            <p:spPr bwMode="auto">
              <a:xfrm>
                <a:off x="5270211" y="4392234"/>
                <a:ext cx="711355" cy="411267"/>
              </a:xfrm>
              <a:custGeom>
                <a:avLst/>
                <a:gdLst>
                  <a:gd name="T0" fmla="*/ 217 w 485"/>
                  <a:gd name="T1" fmla="*/ 0 h 281"/>
                  <a:gd name="T2" fmla="*/ 217 w 485"/>
                  <a:gd name="T3" fmla="*/ 0 h 281"/>
                  <a:gd name="T4" fmla="*/ 217 w 485"/>
                  <a:gd name="T5" fmla="*/ 0 h 281"/>
                  <a:gd name="T6" fmla="*/ 217 w 485"/>
                  <a:gd name="T7" fmla="*/ 0 h 281"/>
                  <a:gd name="T8" fmla="*/ 145 w 485"/>
                  <a:gd name="T9" fmla="*/ 32 h 281"/>
                  <a:gd name="T10" fmla="*/ 144 w 485"/>
                  <a:gd name="T11" fmla="*/ 35 h 281"/>
                  <a:gd name="T12" fmla="*/ 144 w 485"/>
                  <a:gd name="T13" fmla="*/ 35 h 281"/>
                  <a:gd name="T14" fmla="*/ 35 w 485"/>
                  <a:gd name="T15" fmla="*/ 162 h 281"/>
                  <a:gd name="T16" fmla="*/ 2 w 485"/>
                  <a:gd name="T17" fmla="*/ 179 h 281"/>
                  <a:gd name="T18" fmla="*/ 0 w 485"/>
                  <a:gd name="T19" fmla="*/ 202 h 281"/>
                  <a:gd name="T20" fmla="*/ 25 w 485"/>
                  <a:gd name="T21" fmla="*/ 280 h 281"/>
                  <a:gd name="T22" fmla="*/ 89 w 485"/>
                  <a:gd name="T23" fmla="*/ 281 h 281"/>
                  <a:gd name="T24" fmla="*/ 193 w 485"/>
                  <a:gd name="T25" fmla="*/ 275 h 281"/>
                  <a:gd name="T26" fmla="*/ 274 w 485"/>
                  <a:gd name="T27" fmla="*/ 262 h 281"/>
                  <a:gd name="T28" fmla="*/ 485 w 485"/>
                  <a:gd name="T29" fmla="*/ 2 h 281"/>
                  <a:gd name="T30" fmla="*/ 217 w 485"/>
                  <a:gd name="T31" fmla="*/ 0 h 281"/>
                  <a:gd name="T32" fmla="*/ 217 w 485"/>
                  <a:gd name="T33" fmla="*/ 0 h 281"/>
                  <a:gd name="T34" fmla="*/ 217 w 485"/>
                  <a:gd name="T35" fmla="*/ 0 h 281"/>
                  <a:gd name="T36" fmla="*/ 217 w 485"/>
                  <a:gd name="T3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281">
                    <a:moveTo>
                      <a:pt x="217" y="0"/>
                    </a:moveTo>
                    <a:cubicBezTo>
                      <a:pt x="217" y="0"/>
                      <a:pt x="217" y="0"/>
                      <a:pt x="217" y="0"/>
                    </a:cubicBezTo>
                    <a:cubicBezTo>
                      <a:pt x="217" y="0"/>
                      <a:pt x="217" y="0"/>
                      <a:pt x="217" y="0"/>
                    </a:cubicBezTo>
                    <a:cubicBezTo>
                      <a:pt x="217" y="0"/>
                      <a:pt x="217" y="0"/>
                      <a:pt x="217" y="0"/>
                    </a:cubicBezTo>
                    <a:cubicBezTo>
                      <a:pt x="217" y="0"/>
                      <a:pt x="185" y="11"/>
                      <a:pt x="145" y="32"/>
                    </a:cubicBezTo>
                    <a:cubicBezTo>
                      <a:pt x="145" y="33"/>
                      <a:pt x="145" y="34"/>
                      <a:pt x="144" y="35"/>
                    </a:cubicBezTo>
                    <a:cubicBezTo>
                      <a:pt x="144" y="35"/>
                      <a:pt x="144" y="35"/>
                      <a:pt x="144" y="35"/>
                    </a:cubicBezTo>
                    <a:cubicBezTo>
                      <a:pt x="148" y="83"/>
                      <a:pt x="98" y="127"/>
                      <a:pt x="35" y="162"/>
                    </a:cubicBezTo>
                    <a:cubicBezTo>
                      <a:pt x="24" y="168"/>
                      <a:pt x="14" y="173"/>
                      <a:pt x="2" y="179"/>
                    </a:cubicBezTo>
                    <a:cubicBezTo>
                      <a:pt x="1" y="186"/>
                      <a:pt x="0" y="194"/>
                      <a:pt x="0" y="202"/>
                    </a:cubicBezTo>
                    <a:cubicBezTo>
                      <a:pt x="0" y="226"/>
                      <a:pt x="7" y="252"/>
                      <a:pt x="25" y="280"/>
                    </a:cubicBezTo>
                    <a:cubicBezTo>
                      <a:pt x="43" y="281"/>
                      <a:pt x="66" y="281"/>
                      <a:pt x="89" y="281"/>
                    </a:cubicBezTo>
                    <a:cubicBezTo>
                      <a:pt x="138" y="281"/>
                      <a:pt x="187" y="280"/>
                      <a:pt x="193" y="275"/>
                    </a:cubicBezTo>
                    <a:cubicBezTo>
                      <a:pt x="207" y="266"/>
                      <a:pt x="274" y="262"/>
                      <a:pt x="274" y="262"/>
                    </a:cubicBezTo>
                    <a:cubicBezTo>
                      <a:pt x="485" y="2"/>
                      <a:pt x="485" y="2"/>
                      <a:pt x="485" y="2"/>
                    </a:cubicBezTo>
                    <a:cubicBezTo>
                      <a:pt x="217" y="0"/>
                      <a:pt x="217" y="0"/>
                      <a:pt x="217" y="0"/>
                    </a:cubicBezTo>
                    <a:cubicBezTo>
                      <a:pt x="217" y="0"/>
                      <a:pt x="217" y="0"/>
                      <a:pt x="217" y="0"/>
                    </a:cubicBezTo>
                    <a:cubicBezTo>
                      <a:pt x="217" y="0"/>
                      <a:pt x="217" y="0"/>
                      <a:pt x="217" y="0"/>
                    </a:cubicBezTo>
                    <a:cubicBezTo>
                      <a:pt x="217" y="0"/>
                      <a:pt x="217" y="0"/>
                      <a:pt x="217" y="0"/>
                    </a:cubicBezTo>
                  </a:path>
                </a:pathLst>
              </a:custGeom>
              <a:solidFill>
                <a:srgbClr val="F29A9A"/>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700">
                  <a:ea typeface="宋体" panose="02010600030101010101" pitchFamily="2" charset="-122"/>
                </a:endParaRPr>
              </a:p>
            </p:txBody>
          </p:sp>
          <p:sp>
            <p:nvSpPr>
              <p:cNvPr id="220" name="íṡlîḓè">
                <a:extLst>
                  <a:ext uri="{FF2B5EF4-FFF2-40B4-BE49-F238E27FC236}">
                    <a16:creationId xmlns:a16="http://schemas.microsoft.com/office/drawing/2014/main" id="{745B1FB2-5335-1446-824A-63CBC0EF3C16}"/>
                  </a:ext>
                </a:extLst>
              </p:cNvPr>
              <p:cNvSpPr>
                <a:spLocks noChangeArrowheads="1"/>
              </p:cNvSpPr>
              <p:nvPr/>
            </p:nvSpPr>
            <p:spPr bwMode="auto">
              <a:xfrm>
                <a:off x="4952051" y="3344231"/>
                <a:ext cx="637050" cy="1558375"/>
              </a:xfrm>
              <a:custGeom>
                <a:avLst/>
                <a:gdLst>
                  <a:gd name="T0" fmla="*/ 146 w 435"/>
                  <a:gd name="T1" fmla="*/ 6 h 1066"/>
                  <a:gd name="T2" fmla="*/ 179 w 435"/>
                  <a:gd name="T3" fmla="*/ 63 h 1066"/>
                  <a:gd name="T4" fmla="*/ 186 w 435"/>
                  <a:gd name="T5" fmla="*/ 162 h 1066"/>
                  <a:gd name="T6" fmla="*/ 227 w 435"/>
                  <a:gd name="T7" fmla="*/ 271 h 1066"/>
                  <a:gd name="T8" fmla="*/ 252 w 435"/>
                  <a:gd name="T9" fmla="*/ 361 h 1066"/>
                  <a:gd name="T10" fmla="*/ 268 w 435"/>
                  <a:gd name="T11" fmla="*/ 436 h 1066"/>
                  <a:gd name="T12" fmla="*/ 288 w 435"/>
                  <a:gd name="T13" fmla="*/ 544 h 1066"/>
                  <a:gd name="T14" fmla="*/ 435 w 435"/>
                  <a:gd name="T15" fmla="*/ 717 h 1066"/>
                  <a:gd name="T16" fmla="*/ 271 w 435"/>
                  <a:gd name="T17" fmla="*/ 1034 h 1066"/>
                  <a:gd name="T18" fmla="*/ 111 w 435"/>
                  <a:gd name="T19" fmla="*/ 1030 h 1066"/>
                  <a:gd name="T20" fmla="*/ 0 w 435"/>
                  <a:gd name="T21" fmla="*/ 455 h 1066"/>
                  <a:gd name="T22" fmla="*/ 25 w 435"/>
                  <a:gd name="T23" fmla="*/ 0 h 1066"/>
                  <a:gd name="T24" fmla="*/ 146 w 435"/>
                  <a:gd name="T25" fmla="*/ 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1066">
                    <a:moveTo>
                      <a:pt x="146" y="6"/>
                    </a:moveTo>
                    <a:cubicBezTo>
                      <a:pt x="179" y="63"/>
                      <a:pt x="179" y="63"/>
                      <a:pt x="179" y="63"/>
                    </a:cubicBezTo>
                    <a:cubicBezTo>
                      <a:pt x="186" y="162"/>
                      <a:pt x="186" y="162"/>
                      <a:pt x="186" y="162"/>
                    </a:cubicBezTo>
                    <a:cubicBezTo>
                      <a:pt x="186" y="162"/>
                      <a:pt x="210" y="246"/>
                      <a:pt x="227" y="271"/>
                    </a:cubicBezTo>
                    <a:cubicBezTo>
                      <a:pt x="245" y="296"/>
                      <a:pt x="252" y="361"/>
                      <a:pt x="252" y="361"/>
                    </a:cubicBezTo>
                    <a:cubicBezTo>
                      <a:pt x="252" y="361"/>
                      <a:pt x="259" y="423"/>
                      <a:pt x="268" y="436"/>
                    </a:cubicBezTo>
                    <a:cubicBezTo>
                      <a:pt x="277" y="449"/>
                      <a:pt x="288" y="544"/>
                      <a:pt x="288" y="544"/>
                    </a:cubicBezTo>
                    <a:cubicBezTo>
                      <a:pt x="288" y="544"/>
                      <a:pt x="366" y="698"/>
                      <a:pt x="435" y="717"/>
                    </a:cubicBezTo>
                    <a:cubicBezTo>
                      <a:pt x="435" y="717"/>
                      <a:pt x="89" y="831"/>
                      <a:pt x="271" y="1034"/>
                    </a:cubicBezTo>
                    <a:cubicBezTo>
                      <a:pt x="271" y="1034"/>
                      <a:pt x="141" y="1066"/>
                      <a:pt x="111" y="1030"/>
                    </a:cubicBezTo>
                    <a:cubicBezTo>
                      <a:pt x="80" y="994"/>
                      <a:pt x="0" y="455"/>
                      <a:pt x="0" y="455"/>
                    </a:cubicBezTo>
                    <a:cubicBezTo>
                      <a:pt x="25" y="0"/>
                      <a:pt x="25" y="0"/>
                      <a:pt x="25" y="0"/>
                    </a:cubicBezTo>
                    <a:cubicBezTo>
                      <a:pt x="146" y="6"/>
                      <a:pt x="146" y="6"/>
                      <a:pt x="146" y="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1" name="í$ḷïḓé">
                <a:extLst>
                  <a:ext uri="{FF2B5EF4-FFF2-40B4-BE49-F238E27FC236}">
                    <a16:creationId xmlns:a16="http://schemas.microsoft.com/office/drawing/2014/main" id="{6250FED3-A0ED-B54E-BCC9-CD947E70B907}"/>
                  </a:ext>
                </a:extLst>
              </p:cNvPr>
              <p:cNvSpPr>
                <a:spLocks noChangeArrowheads="1"/>
              </p:cNvSpPr>
              <p:nvPr/>
            </p:nvSpPr>
            <p:spPr bwMode="auto">
              <a:xfrm>
                <a:off x="5083913" y="3434993"/>
                <a:ext cx="505188" cy="1440213"/>
              </a:xfrm>
              <a:custGeom>
                <a:avLst/>
                <a:gdLst>
                  <a:gd name="T0" fmla="*/ 130 w 345"/>
                  <a:gd name="T1" fmla="*/ 833 h 984"/>
                  <a:gd name="T2" fmla="*/ 130 w 345"/>
                  <a:gd name="T3" fmla="*/ 833 h 984"/>
                  <a:gd name="T4" fmla="*/ 94 w 345"/>
                  <a:gd name="T5" fmla="*/ 849 h 984"/>
                  <a:gd name="T6" fmla="*/ 80 w 345"/>
                  <a:gd name="T7" fmla="*/ 856 h 984"/>
                  <a:gd name="T8" fmla="*/ 58 w 345"/>
                  <a:gd name="T9" fmla="*/ 864 h 984"/>
                  <a:gd name="T10" fmla="*/ 58 w 345"/>
                  <a:gd name="T11" fmla="*/ 864 h 984"/>
                  <a:gd name="T12" fmla="*/ 58 w 345"/>
                  <a:gd name="T13" fmla="*/ 864 h 984"/>
                  <a:gd name="T14" fmla="*/ 58 w 345"/>
                  <a:gd name="T15" fmla="*/ 893 h 984"/>
                  <a:gd name="T16" fmla="*/ 59 w 345"/>
                  <a:gd name="T17" fmla="*/ 933 h 984"/>
                  <a:gd name="T18" fmla="*/ 59 w 345"/>
                  <a:gd name="T19" fmla="*/ 948 h 984"/>
                  <a:gd name="T20" fmla="*/ 59 w 345"/>
                  <a:gd name="T21" fmla="*/ 983 h 984"/>
                  <a:gd name="T22" fmla="*/ 59 w 345"/>
                  <a:gd name="T23" fmla="*/ 983 h 984"/>
                  <a:gd name="T24" fmla="*/ 82 w 345"/>
                  <a:gd name="T25" fmla="*/ 984 h 984"/>
                  <a:gd name="T26" fmla="*/ 181 w 345"/>
                  <a:gd name="T27" fmla="*/ 971 h 984"/>
                  <a:gd name="T28" fmla="*/ 128 w 345"/>
                  <a:gd name="T29" fmla="*/ 856 h 984"/>
                  <a:gd name="T30" fmla="*/ 130 w 345"/>
                  <a:gd name="T31" fmla="*/ 833 h 984"/>
                  <a:gd name="T32" fmla="*/ 72 w 345"/>
                  <a:gd name="T33" fmla="*/ 154 h 984"/>
                  <a:gd name="T34" fmla="*/ 72 w 345"/>
                  <a:gd name="T35" fmla="*/ 154 h 984"/>
                  <a:gd name="T36" fmla="*/ 72 w 345"/>
                  <a:gd name="T37" fmla="*/ 154 h 984"/>
                  <a:gd name="T38" fmla="*/ 45 w 345"/>
                  <a:gd name="T39" fmla="*/ 201 h 984"/>
                  <a:gd name="T40" fmla="*/ 43 w 345"/>
                  <a:gd name="T41" fmla="*/ 199 h 984"/>
                  <a:gd name="T42" fmla="*/ 72 w 345"/>
                  <a:gd name="T43" fmla="*/ 154 h 984"/>
                  <a:gd name="T44" fmla="*/ 89 w 345"/>
                  <a:gd name="T45" fmla="*/ 0 h 984"/>
                  <a:gd name="T46" fmla="*/ 89 w 345"/>
                  <a:gd name="T47" fmla="*/ 0 h 984"/>
                  <a:gd name="T48" fmla="*/ 25 w 345"/>
                  <a:gd name="T49" fmla="*/ 237 h 984"/>
                  <a:gd name="T50" fmla="*/ 16 w 345"/>
                  <a:gd name="T51" fmla="*/ 358 h 984"/>
                  <a:gd name="T52" fmla="*/ 5 w 345"/>
                  <a:gd name="T53" fmla="*/ 453 h 984"/>
                  <a:gd name="T54" fmla="*/ 16 w 345"/>
                  <a:gd name="T55" fmla="*/ 580 h 984"/>
                  <a:gd name="T56" fmla="*/ 17 w 345"/>
                  <a:gd name="T57" fmla="*/ 587 h 984"/>
                  <a:gd name="T58" fmla="*/ 105 w 345"/>
                  <a:gd name="T59" fmla="*/ 577 h 984"/>
                  <a:gd name="T60" fmla="*/ 271 w 345"/>
                  <a:gd name="T61" fmla="*/ 671 h 984"/>
                  <a:gd name="T62" fmla="*/ 273 w 345"/>
                  <a:gd name="T63" fmla="*/ 686 h 984"/>
                  <a:gd name="T64" fmla="*/ 345 w 345"/>
                  <a:gd name="T65" fmla="*/ 654 h 984"/>
                  <a:gd name="T66" fmla="*/ 341 w 345"/>
                  <a:gd name="T67" fmla="*/ 653 h 984"/>
                  <a:gd name="T68" fmla="*/ 260 w 345"/>
                  <a:gd name="T69" fmla="*/ 580 h 984"/>
                  <a:gd name="T70" fmla="*/ 198 w 345"/>
                  <a:gd name="T71" fmla="*/ 481 h 984"/>
                  <a:gd name="T72" fmla="*/ 178 w 345"/>
                  <a:gd name="T73" fmla="*/ 373 h 984"/>
                  <a:gd name="T74" fmla="*/ 173 w 345"/>
                  <a:gd name="T75" fmla="*/ 358 h 984"/>
                  <a:gd name="T76" fmla="*/ 162 w 345"/>
                  <a:gd name="T77" fmla="*/ 298 h 984"/>
                  <a:gd name="T78" fmla="*/ 137 w 345"/>
                  <a:gd name="T79" fmla="*/ 208 h 984"/>
                  <a:gd name="T80" fmla="*/ 96 w 345"/>
                  <a:gd name="T81" fmla="*/ 99 h 984"/>
                  <a:gd name="T82" fmla="*/ 89 w 345"/>
                  <a:gd name="T83" fmla="*/ 0 h 984"/>
                  <a:gd name="T84" fmla="*/ 89 w 345"/>
                  <a:gd name="T8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5" h="984">
                    <a:moveTo>
                      <a:pt x="130" y="833"/>
                    </a:moveTo>
                    <a:cubicBezTo>
                      <a:pt x="130" y="833"/>
                      <a:pt x="130" y="833"/>
                      <a:pt x="130" y="833"/>
                    </a:cubicBezTo>
                    <a:cubicBezTo>
                      <a:pt x="118" y="839"/>
                      <a:pt x="106" y="844"/>
                      <a:pt x="94" y="849"/>
                    </a:cubicBezTo>
                    <a:cubicBezTo>
                      <a:pt x="89" y="852"/>
                      <a:pt x="84" y="854"/>
                      <a:pt x="80" y="856"/>
                    </a:cubicBezTo>
                    <a:cubicBezTo>
                      <a:pt x="72" y="859"/>
                      <a:pt x="65" y="862"/>
                      <a:pt x="58" y="864"/>
                    </a:cubicBezTo>
                    <a:cubicBezTo>
                      <a:pt x="58" y="864"/>
                      <a:pt x="58" y="864"/>
                      <a:pt x="58" y="864"/>
                    </a:cubicBezTo>
                    <a:cubicBezTo>
                      <a:pt x="58" y="864"/>
                      <a:pt x="58" y="864"/>
                      <a:pt x="58" y="864"/>
                    </a:cubicBezTo>
                    <a:cubicBezTo>
                      <a:pt x="58" y="874"/>
                      <a:pt x="58" y="884"/>
                      <a:pt x="58" y="893"/>
                    </a:cubicBezTo>
                    <a:cubicBezTo>
                      <a:pt x="58" y="907"/>
                      <a:pt x="59" y="920"/>
                      <a:pt x="59" y="933"/>
                    </a:cubicBezTo>
                    <a:cubicBezTo>
                      <a:pt x="59" y="938"/>
                      <a:pt x="59" y="943"/>
                      <a:pt x="59" y="948"/>
                    </a:cubicBezTo>
                    <a:cubicBezTo>
                      <a:pt x="59" y="960"/>
                      <a:pt x="59" y="972"/>
                      <a:pt x="59" y="983"/>
                    </a:cubicBezTo>
                    <a:cubicBezTo>
                      <a:pt x="59" y="983"/>
                      <a:pt x="59" y="983"/>
                      <a:pt x="59" y="983"/>
                    </a:cubicBezTo>
                    <a:cubicBezTo>
                      <a:pt x="66" y="984"/>
                      <a:pt x="74" y="984"/>
                      <a:pt x="82" y="984"/>
                    </a:cubicBezTo>
                    <a:cubicBezTo>
                      <a:pt x="128" y="984"/>
                      <a:pt x="181" y="971"/>
                      <a:pt x="181" y="971"/>
                    </a:cubicBezTo>
                    <a:cubicBezTo>
                      <a:pt x="143" y="929"/>
                      <a:pt x="128" y="891"/>
                      <a:pt x="128" y="856"/>
                    </a:cubicBezTo>
                    <a:cubicBezTo>
                      <a:pt x="128" y="848"/>
                      <a:pt x="129" y="840"/>
                      <a:pt x="130" y="833"/>
                    </a:cubicBezTo>
                    <a:moveTo>
                      <a:pt x="72" y="154"/>
                    </a:moveTo>
                    <a:cubicBezTo>
                      <a:pt x="72" y="154"/>
                      <a:pt x="72" y="154"/>
                      <a:pt x="72" y="154"/>
                    </a:cubicBezTo>
                    <a:cubicBezTo>
                      <a:pt x="72" y="154"/>
                      <a:pt x="72" y="154"/>
                      <a:pt x="72" y="154"/>
                    </a:cubicBezTo>
                    <a:cubicBezTo>
                      <a:pt x="71" y="158"/>
                      <a:pt x="54" y="201"/>
                      <a:pt x="45" y="201"/>
                    </a:cubicBezTo>
                    <a:cubicBezTo>
                      <a:pt x="44" y="201"/>
                      <a:pt x="43" y="200"/>
                      <a:pt x="43" y="199"/>
                    </a:cubicBezTo>
                    <a:cubicBezTo>
                      <a:pt x="35" y="189"/>
                      <a:pt x="70" y="160"/>
                      <a:pt x="72" y="154"/>
                    </a:cubicBezTo>
                    <a:moveTo>
                      <a:pt x="89" y="0"/>
                    </a:moveTo>
                    <a:cubicBezTo>
                      <a:pt x="89" y="0"/>
                      <a:pt x="89" y="0"/>
                      <a:pt x="89" y="0"/>
                    </a:cubicBezTo>
                    <a:cubicBezTo>
                      <a:pt x="25" y="237"/>
                      <a:pt x="25" y="237"/>
                      <a:pt x="25" y="237"/>
                    </a:cubicBezTo>
                    <a:cubicBezTo>
                      <a:pt x="25" y="237"/>
                      <a:pt x="22" y="297"/>
                      <a:pt x="16" y="358"/>
                    </a:cubicBezTo>
                    <a:cubicBezTo>
                      <a:pt x="13" y="393"/>
                      <a:pt x="9" y="428"/>
                      <a:pt x="5" y="453"/>
                    </a:cubicBezTo>
                    <a:cubicBezTo>
                      <a:pt x="0" y="480"/>
                      <a:pt x="6" y="530"/>
                      <a:pt x="16" y="580"/>
                    </a:cubicBezTo>
                    <a:cubicBezTo>
                      <a:pt x="16" y="582"/>
                      <a:pt x="16" y="584"/>
                      <a:pt x="17" y="587"/>
                    </a:cubicBezTo>
                    <a:cubicBezTo>
                      <a:pt x="45" y="580"/>
                      <a:pt x="75" y="577"/>
                      <a:pt x="105" y="577"/>
                    </a:cubicBezTo>
                    <a:cubicBezTo>
                      <a:pt x="183" y="577"/>
                      <a:pt x="257" y="601"/>
                      <a:pt x="271" y="671"/>
                    </a:cubicBezTo>
                    <a:cubicBezTo>
                      <a:pt x="272" y="676"/>
                      <a:pt x="273" y="681"/>
                      <a:pt x="273" y="686"/>
                    </a:cubicBezTo>
                    <a:cubicBezTo>
                      <a:pt x="313" y="665"/>
                      <a:pt x="345" y="654"/>
                      <a:pt x="345" y="654"/>
                    </a:cubicBezTo>
                    <a:cubicBezTo>
                      <a:pt x="344" y="654"/>
                      <a:pt x="343" y="653"/>
                      <a:pt x="341" y="653"/>
                    </a:cubicBezTo>
                    <a:cubicBezTo>
                      <a:pt x="313" y="643"/>
                      <a:pt x="284" y="613"/>
                      <a:pt x="260" y="580"/>
                    </a:cubicBezTo>
                    <a:cubicBezTo>
                      <a:pt x="224" y="533"/>
                      <a:pt x="198" y="481"/>
                      <a:pt x="198" y="481"/>
                    </a:cubicBezTo>
                    <a:cubicBezTo>
                      <a:pt x="198" y="481"/>
                      <a:pt x="187" y="386"/>
                      <a:pt x="178" y="373"/>
                    </a:cubicBezTo>
                    <a:cubicBezTo>
                      <a:pt x="176" y="370"/>
                      <a:pt x="174" y="365"/>
                      <a:pt x="173" y="358"/>
                    </a:cubicBezTo>
                    <a:cubicBezTo>
                      <a:pt x="166" y="336"/>
                      <a:pt x="162" y="298"/>
                      <a:pt x="162" y="298"/>
                    </a:cubicBezTo>
                    <a:cubicBezTo>
                      <a:pt x="162" y="298"/>
                      <a:pt x="155" y="233"/>
                      <a:pt x="137" y="208"/>
                    </a:cubicBezTo>
                    <a:cubicBezTo>
                      <a:pt x="120" y="183"/>
                      <a:pt x="96" y="99"/>
                      <a:pt x="96" y="99"/>
                    </a:cubicBezTo>
                    <a:cubicBezTo>
                      <a:pt x="89" y="0"/>
                      <a:pt x="89" y="0"/>
                      <a:pt x="89" y="0"/>
                    </a:cubicBezTo>
                    <a:cubicBezTo>
                      <a:pt x="89" y="0"/>
                      <a:pt x="89" y="0"/>
                      <a:pt x="89" y="0"/>
                    </a:cubicBezTo>
                  </a:path>
                </a:pathLst>
              </a:custGeom>
              <a:solidFill>
                <a:srgbClr val="C3CCDB"/>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2" name="í$lîḋè">
                <a:extLst>
                  <a:ext uri="{FF2B5EF4-FFF2-40B4-BE49-F238E27FC236}">
                    <a16:creationId xmlns:a16="http://schemas.microsoft.com/office/drawing/2014/main" id="{319D9F23-F4C5-ED4D-8E44-E4DE9FDE9C04}"/>
                  </a:ext>
                </a:extLst>
              </p:cNvPr>
              <p:cNvSpPr>
                <a:spLocks noChangeArrowheads="1"/>
              </p:cNvSpPr>
              <p:nvPr/>
            </p:nvSpPr>
            <p:spPr bwMode="auto">
              <a:xfrm>
                <a:off x="3881738" y="2179732"/>
                <a:ext cx="813438" cy="810013"/>
              </a:xfrm>
              <a:custGeom>
                <a:avLst/>
                <a:gdLst>
                  <a:gd name="T0" fmla="*/ 456 w 555"/>
                  <a:gd name="T1" fmla="*/ 249 h 554"/>
                  <a:gd name="T2" fmla="*/ 465 w 555"/>
                  <a:gd name="T3" fmla="*/ 400 h 554"/>
                  <a:gd name="T4" fmla="*/ 411 w 555"/>
                  <a:gd name="T5" fmla="*/ 554 h 554"/>
                  <a:gd name="T6" fmla="*/ 35 w 555"/>
                  <a:gd name="T7" fmla="*/ 270 h 554"/>
                  <a:gd name="T8" fmla="*/ 56 w 555"/>
                  <a:gd name="T9" fmla="*/ 90 h 554"/>
                  <a:gd name="T10" fmla="*/ 51 w 555"/>
                  <a:gd name="T11" fmla="*/ 0 h 554"/>
                  <a:gd name="T12" fmla="*/ 488 w 555"/>
                  <a:gd name="T13" fmla="*/ 164 h 554"/>
                  <a:gd name="T14" fmla="*/ 456 w 555"/>
                  <a:gd name="T15" fmla="*/ 249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 h="554">
                    <a:moveTo>
                      <a:pt x="456" y="249"/>
                    </a:moveTo>
                    <a:cubicBezTo>
                      <a:pt x="446" y="299"/>
                      <a:pt x="449" y="351"/>
                      <a:pt x="465" y="400"/>
                    </a:cubicBezTo>
                    <a:cubicBezTo>
                      <a:pt x="411" y="554"/>
                      <a:pt x="411" y="554"/>
                      <a:pt x="411" y="554"/>
                    </a:cubicBezTo>
                    <a:cubicBezTo>
                      <a:pt x="411" y="554"/>
                      <a:pt x="0" y="326"/>
                      <a:pt x="35" y="270"/>
                    </a:cubicBezTo>
                    <a:cubicBezTo>
                      <a:pt x="55" y="239"/>
                      <a:pt x="57" y="156"/>
                      <a:pt x="56" y="90"/>
                    </a:cubicBezTo>
                    <a:cubicBezTo>
                      <a:pt x="54" y="40"/>
                      <a:pt x="51" y="0"/>
                      <a:pt x="51" y="0"/>
                    </a:cubicBezTo>
                    <a:cubicBezTo>
                      <a:pt x="51" y="0"/>
                      <a:pt x="555" y="49"/>
                      <a:pt x="488" y="164"/>
                    </a:cubicBezTo>
                    <a:cubicBezTo>
                      <a:pt x="473" y="190"/>
                      <a:pt x="462" y="219"/>
                      <a:pt x="456" y="249"/>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3" name="ïṧļïḍé">
                <a:extLst>
                  <a:ext uri="{FF2B5EF4-FFF2-40B4-BE49-F238E27FC236}">
                    <a16:creationId xmlns:a16="http://schemas.microsoft.com/office/drawing/2014/main" id="{DFAC056F-D69A-F549-B235-FA0E554CFF45}"/>
                  </a:ext>
                </a:extLst>
              </p:cNvPr>
              <p:cNvSpPr/>
              <p:nvPr/>
            </p:nvSpPr>
            <p:spPr bwMode="auto">
              <a:xfrm>
                <a:off x="3965029" y="2301880"/>
                <a:ext cx="587641" cy="265933"/>
              </a:xfrm>
              <a:custGeom>
                <a:avLst/>
                <a:gdLst>
                  <a:gd name="T0" fmla="*/ 1 w 402"/>
                  <a:gd name="T1" fmla="*/ 0 h 181"/>
                  <a:gd name="T2" fmla="*/ 0 w 402"/>
                  <a:gd name="T3" fmla="*/ 6 h 181"/>
                  <a:gd name="T4" fmla="*/ 297 w 402"/>
                  <a:gd name="T5" fmla="*/ 181 h 181"/>
                  <a:gd name="T6" fmla="*/ 400 w 402"/>
                  <a:gd name="T7" fmla="*/ 165 h 181"/>
                  <a:gd name="T8" fmla="*/ 402 w 402"/>
                  <a:gd name="T9" fmla="*/ 155 h 181"/>
                  <a:gd name="T10" fmla="*/ 297 w 402"/>
                  <a:gd name="T11" fmla="*/ 172 h 181"/>
                  <a:gd name="T12" fmla="*/ 296 w 402"/>
                  <a:gd name="T13" fmla="*/ 172 h 181"/>
                  <a:gd name="T14" fmla="*/ 1 w 402"/>
                  <a:gd name="T15" fmla="*/ 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181">
                    <a:moveTo>
                      <a:pt x="1" y="0"/>
                    </a:moveTo>
                    <a:cubicBezTo>
                      <a:pt x="1" y="2"/>
                      <a:pt x="0" y="4"/>
                      <a:pt x="0" y="6"/>
                    </a:cubicBezTo>
                    <a:cubicBezTo>
                      <a:pt x="61" y="116"/>
                      <a:pt x="176" y="181"/>
                      <a:pt x="297" y="181"/>
                    </a:cubicBezTo>
                    <a:cubicBezTo>
                      <a:pt x="331" y="181"/>
                      <a:pt x="366" y="175"/>
                      <a:pt x="400" y="165"/>
                    </a:cubicBezTo>
                    <a:cubicBezTo>
                      <a:pt x="401" y="161"/>
                      <a:pt x="401" y="158"/>
                      <a:pt x="402" y="155"/>
                    </a:cubicBezTo>
                    <a:cubicBezTo>
                      <a:pt x="369" y="166"/>
                      <a:pt x="333" y="172"/>
                      <a:pt x="297" y="172"/>
                    </a:cubicBezTo>
                    <a:cubicBezTo>
                      <a:pt x="297" y="172"/>
                      <a:pt x="296" y="172"/>
                      <a:pt x="296" y="172"/>
                    </a:cubicBezTo>
                    <a:cubicBezTo>
                      <a:pt x="170" y="172"/>
                      <a:pt x="59" y="103"/>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4" name="íṧlïḍe">
                <a:extLst>
                  <a:ext uri="{FF2B5EF4-FFF2-40B4-BE49-F238E27FC236}">
                    <a16:creationId xmlns:a16="http://schemas.microsoft.com/office/drawing/2014/main" id="{E692AA43-7178-894E-941B-02AC395C3F17}"/>
                  </a:ext>
                </a:extLst>
              </p:cNvPr>
              <p:cNvSpPr>
                <a:spLocks noChangeArrowheads="1"/>
              </p:cNvSpPr>
              <p:nvPr/>
            </p:nvSpPr>
            <p:spPr bwMode="auto">
              <a:xfrm>
                <a:off x="3900576" y="1511857"/>
                <a:ext cx="994963" cy="1041200"/>
              </a:xfrm>
              <a:custGeom>
                <a:avLst/>
                <a:gdLst>
                  <a:gd name="T0" fmla="*/ 679 w 679"/>
                  <a:gd name="T1" fmla="*/ 374 h 713"/>
                  <a:gd name="T2" fmla="*/ 340 w 679"/>
                  <a:gd name="T3" fmla="*/ 713 h 713"/>
                  <a:gd name="T4" fmla="*/ 0 w 679"/>
                  <a:gd name="T5" fmla="*/ 374 h 713"/>
                  <a:gd name="T6" fmla="*/ 62 w 679"/>
                  <a:gd name="T7" fmla="*/ 178 h 713"/>
                  <a:gd name="T8" fmla="*/ 78 w 679"/>
                  <a:gd name="T9" fmla="*/ 158 h 713"/>
                  <a:gd name="T10" fmla="*/ 188 w 679"/>
                  <a:gd name="T11" fmla="*/ 70 h 713"/>
                  <a:gd name="T12" fmla="*/ 261 w 679"/>
                  <a:gd name="T13" fmla="*/ 44 h 713"/>
                  <a:gd name="T14" fmla="*/ 670 w 679"/>
                  <a:gd name="T15" fmla="*/ 296 h 713"/>
                  <a:gd name="T16" fmla="*/ 675 w 679"/>
                  <a:gd name="T17" fmla="*/ 319 h 713"/>
                  <a:gd name="T18" fmla="*/ 679 w 679"/>
                  <a:gd name="T19" fmla="*/ 374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9" h="713">
                    <a:moveTo>
                      <a:pt x="679" y="374"/>
                    </a:moveTo>
                    <a:cubicBezTo>
                      <a:pt x="679" y="561"/>
                      <a:pt x="527" y="713"/>
                      <a:pt x="340" y="713"/>
                    </a:cubicBezTo>
                    <a:cubicBezTo>
                      <a:pt x="152" y="713"/>
                      <a:pt x="0" y="561"/>
                      <a:pt x="0" y="374"/>
                    </a:cubicBezTo>
                    <a:cubicBezTo>
                      <a:pt x="0" y="304"/>
                      <a:pt x="22" y="235"/>
                      <a:pt x="62" y="178"/>
                    </a:cubicBezTo>
                    <a:cubicBezTo>
                      <a:pt x="67" y="171"/>
                      <a:pt x="72" y="164"/>
                      <a:pt x="78" y="158"/>
                    </a:cubicBezTo>
                    <a:cubicBezTo>
                      <a:pt x="108" y="121"/>
                      <a:pt x="146" y="91"/>
                      <a:pt x="188" y="70"/>
                    </a:cubicBezTo>
                    <a:cubicBezTo>
                      <a:pt x="211" y="58"/>
                      <a:pt x="236" y="49"/>
                      <a:pt x="261" y="44"/>
                    </a:cubicBezTo>
                    <a:cubicBezTo>
                      <a:pt x="443" y="0"/>
                      <a:pt x="627" y="113"/>
                      <a:pt x="670" y="296"/>
                    </a:cubicBezTo>
                    <a:cubicBezTo>
                      <a:pt x="672" y="304"/>
                      <a:pt x="673" y="311"/>
                      <a:pt x="675" y="319"/>
                    </a:cubicBezTo>
                    <a:cubicBezTo>
                      <a:pt x="677" y="337"/>
                      <a:pt x="679" y="355"/>
                      <a:pt x="679" y="374"/>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5" name="íŝḷiḋé">
                <a:extLst>
                  <a:ext uri="{FF2B5EF4-FFF2-40B4-BE49-F238E27FC236}">
                    <a16:creationId xmlns:a16="http://schemas.microsoft.com/office/drawing/2014/main" id="{9B1C1464-9F0D-3C46-B0BC-4F8CA807B922}"/>
                  </a:ext>
                </a:extLst>
              </p:cNvPr>
              <p:cNvSpPr>
                <a:spLocks noChangeArrowheads="1"/>
              </p:cNvSpPr>
              <p:nvPr/>
            </p:nvSpPr>
            <p:spPr bwMode="auto">
              <a:xfrm>
                <a:off x="2946713" y="2410919"/>
                <a:ext cx="2267350" cy="2623549"/>
              </a:xfrm>
              <a:custGeom>
                <a:avLst/>
                <a:gdLst>
                  <a:gd name="T0" fmla="*/ 1476 w 1549"/>
                  <a:gd name="T1" fmla="*/ 1281 h 1795"/>
                  <a:gd name="T2" fmla="*/ 1479 w 1549"/>
                  <a:gd name="T3" fmla="*/ 1296 h 1795"/>
                  <a:gd name="T4" fmla="*/ 1505 w 1549"/>
                  <a:gd name="T5" fmla="*/ 1409 h 1795"/>
                  <a:gd name="T6" fmla="*/ 1515 w 1549"/>
                  <a:gd name="T7" fmla="*/ 1475 h 1795"/>
                  <a:gd name="T8" fmla="*/ 1517 w 1549"/>
                  <a:gd name="T9" fmla="*/ 1531 h 1795"/>
                  <a:gd name="T10" fmla="*/ 1518 w 1549"/>
                  <a:gd name="T11" fmla="*/ 1565 h 1795"/>
                  <a:gd name="T12" fmla="*/ 1519 w 1549"/>
                  <a:gd name="T13" fmla="*/ 1634 h 1795"/>
                  <a:gd name="T14" fmla="*/ 1519 w 1549"/>
                  <a:gd name="T15" fmla="*/ 1684 h 1795"/>
                  <a:gd name="T16" fmla="*/ 1512 w 1549"/>
                  <a:gd name="T17" fmla="*/ 1753 h 1795"/>
                  <a:gd name="T18" fmla="*/ 1497 w 1549"/>
                  <a:gd name="T19" fmla="*/ 1785 h 1795"/>
                  <a:gd name="T20" fmla="*/ 1389 w 1549"/>
                  <a:gd name="T21" fmla="*/ 1703 h 1795"/>
                  <a:gd name="T22" fmla="*/ 1371 w 1549"/>
                  <a:gd name="T23" fmla="*/ 1693 h 1795"/>
                  <a:gd name="T24" fmla="*/ 1196 w 1549"/>
                  <a:gd name="T25" fmla="*/ 1657 h 1795"/>
                  <a:gd name="T26" fmla="*/ 1137 w 1549"/>
                  <a:gd name="T27" fmla="*/ 1678 h 1795"/>
                  <a:gd name="T28" fmla="*/ 1053 w 1549"/>
                  <a:gd name="T29" fmla="*/ 1704 h 1795"/>
                  <a:gd name="T30" fmla="*/ 780 w 1549"/>
                  <a:gd name="T31" fmla="*/ 1763 h 1795"/>
                  <a:gd name="T32" fmla="*/ 443 w 1549"/>
                  <a:gd name="T33" fmla="*/ 1766 h 1795"/>
                  <a:gd name="T34" fmla="*/ 440 w 1549"/>
                  <a:gd name="T35" fmla="*/ 1765 h 1795"/>
                  <a:gd name="T36" fmla="*/ 428 w 1549"/>
                  <a:gd name="T37" fmla="*/ 1761 h 1795"/>
                  <a:gd name="T38" fmla="*/ 388 w 1549"/>
                  <a:gd name="T39" fmla="*/ 1747 h 1795"/>
                  <a:gd name="T40" fmla="*/ 350 w 1549"/>
                  <a:gd name="T41" fmla="*/ 1731 h 1795"/>
                  <a:gd name="T42" fmla="*/ 308 w 1549"/>
                  <a:gd name="T43" fmla="*/ 1709 h 1795"/>
                  <a:gd name="T44" fmla="*/ 273 w 1549"/>
                  <a:gd name="T45" fmla="*/ 1665 h 1795"/>
                  <a:gd name="T46" fmla="*/ 257 w 1549"/>
                  <a:gd name="T47" fmla="*/ 1583 h 1795"/>
                  <a:gd name="T48" fmla="*/ 245 w 1549"/>
                  <a:gd name="T49" fmla="*/ 1523 h 1795"/>
                  <a:gd name="T50" fmla="*/ 220 w 1549"/>
                  <a:gd name="T51" fmla="*/ 1397 h 1795"/>
                  <a:gd name="T52" fmla="*/ 208 w 1549"/>
                  <a:gd name="T53" fmla="*/ 1337 h 1795"/>
                  <a:gd name="T54" fmla="*/ 182 w 1549"/>
                  <a:gd name="T55" fmla="*/ 1212 h 1795"/>
                  <a:gd name="T56" fmla="*/ 170 w 1549"/>
                  <a:gd name="T57" fmla="*/ 1152 h 1795"/>
                  <a:gd name="T58" fmla="*/ 145 w 1549"/>
                  <a:gd name="T59" fmla="*/ 1026 h 1795"/>
                  <a:gd name="T60" fmla="*/ 133 w 1549"/>
                  <a:gd name="T61" fmla="*/ 966 h 1795"/>
                  <a:gd name="T62" fmla="*/ 122 w 1549"/>
                  <a:gd name="T63" fmla="*/ 911 h 1795"/>
                  <a:gd name="T64" fmla="*/ 74 w 1549"/>
                  <a:gd name="T65" fmla="*/ 840 h 1795"/>
                  <a:gd name="T66" fmla="*/ 47 w 1549"/>
                  <a:gd name="T67" fmla="*/ 799 h 1795"/>
                  <a:gd name="T68" fmla="*/ 35 w 1549"/>
                  <a:gd name="T69" fmla="*/ 781 h 1795"/>
                  <a:gd name="T70" fmla="*/ 23 w 1549"/>
                  <a:gd name="T71" fmla="*/ 704 h 1795"/>
                  <a:gd name="T72" fmla="*/ 59 w 1549"/>
                  <a:gd name="T73" fmla="*/ 654 h 1795"/>
                  <a:gd name="T74" fmla="*/ 91 w 1549"/>
                  <a:gd name="T75" fmla="*/ 609 h 1795"/>
                  <a:gd name="T76" fmla="*/ 101 w 1549"/>
                  <a:gd name="T77" fmla="*/ 594 h 1795"/>
                  <a:gd name="T78" fmla="*/ 205 w 1549"/>
                  <a:gd name="T79" fmla="*/ 451 h 1795"/>
                  <a:gd name="T80" fmla="*/ 300 w 1549"/>
                  <a:gd name="T81" fmla="*/ 340 h 1795"/>
                  <a:gd name="T82" fmla="*/ 470 w 1549"/>
                  <a:gd name="T83" fmla="*/ 226 h 1795"/>
                  <a:gd name="T84" fmla="*/ 534 w 1549"/>
                  <a:gd name="T85" fmla="*/ 177 h 1795"/>
                  <a:gd name="T86" fmla="*/ 600 w 1549"/>
                  <a:gd name="T87" fmla="*/ 153 h 1795"/>
                  <a:gd name="T88" fmla="*/ 644 w 1549"/>
                  <a:gd name="T89" fmla="*/ 79 h 1795"/>
                  <a:gd name="T90" fmla="*/ 691 w 1549"/>
                  <a:gd name="T91" fmla="*/ 12 h 1795"/>
                  <a:gd name="T92" fmla="*/ 783 w 1549"/>
                  <a:gd name="T93" fmla="*/ 118 h 1795"/>
                  <a:gd name="T94" fmla="*/ 979 w 1549"/>
                  <a:gd name="T95" fmla="*/ 286 h 1795"/>
                  <a:gd name="T96" fmla="*/ 983 w 1549"/>
                  <a:gd name="T97" fmla="*/ 290 h 1795"/>
                  <a:gd name="T98" fmla="*/ 1022 w 1549"/>
                  <a:gd name="T99" fmla="*/ 289 h 1795"/>
                  <a:gd name="T100" fmla="*/ 1070 w 1549"/>
                  <a:gd name="T101" fmla="*/ 245 h 1795"/>
                  <a:gd name="T102" fmla="*/ 1091 w 1549"/>
                  <a:gd name="T103" fmla="*/ 120 h 1795"/>
                  <a:gd name="T104" fmla="*/ 1240 w 1549"/>
                  <a:gd name="T105" fmla="*/ 308 h 1795"/>
                  <a:gd name="T106" fmla="*/ 1367 w 1549"/>
                  <a:gd name="T107" fmla="*/ 393 h 1795"/>
                  <a:gd name="T108" fmla="*/ 1372 w 1549"/>
                  <a:gd name="T109" fmla="*/ 396 h 1795"/>
                  <a:gd name="T110" fmla="*/ 1382 w 1549"/>
                  <a:gd name="T111" fmla="*/ 400 h 1795"/>
                  <a:gd name="T112" fmla="*/ 1401 w 1549"/>
                  <a:gd name="T113" fmla="*/ 409 h 1795"/>
                  <a:gd name="T114" fmla="*/ 1420 w 1549"/>
                  <a:gd name="T115" fmla="*/ 428 h 1795"/>
                  <a:gd name="T116" fmla="*/ 1430 w 1549"/>
                  <a:gd name="T117" fmla="*/ 441 h 1795"/>
                  <a:gd name="T118" fmla="*/ 1518 w 1549"/>
                  <a:gd name="T119" fmla="*/ 571 h 1795"/>
                  <a:gd name="T120" fmla="*/ 1485 w 1549"/>
                  <a:gd name="T121" fmla="*/ 938 h 1795"/>
                  <a:gd name="T122" fmla="*/ 1465 w 1549"/>
                  <a:gd name="T123" fmla="*/ 115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795">
                    <a:moveTo>
                      <a:pt x="1465" y="1154"/>
                    </a:moveTo>
                    <a:cubicBezTo>
                      <a:pt x="1460" y="1181"/>
                      <a:pt x="1466" y="1231"/>
                      <a:pt x="1476" y="1281"/>
                    </a:cubicBezTo>
                    <a:cubicBezTo>
                      <a:pt x="1476" y="1283"/>
                      <a:pt x="1476" y="1285"/>
                      <a:pt x="1477" y="1288"/>
                    </a:cubicBezTo>
                    <a:cubicBezTo>
                      <a:pt x="1477" y="1290"/>
                      <a:pt x="1478" y="1293"/>
                      <a:pt x="1479" y="1296"/>
                    </a:cubicBezTo>
                    <a:cubicBezTo>
                      <a:pt x="1483" y="1318"/>
                      <a:pt x="1488" y="1339"/>
                      <a:pt x="1493" y="1359"/>
                    </a:cubicBezTo>
                    <a:cubicBezTo>
                      <a:pt x="1497" y="1378"/>
                      <a:pt x="1501" y="1395"/>
                      <a:pt x="1505" y="1409"/>
                    </a:cubicBezTo>
                    <a:cubicBezTo>
                      <a:pt x="1511" y="1429"/>
                      <a:pt x="1514" y="1442"/>
                      <a:pt x="1514" y="1442"/>
                    </a:cubicBezTo>
                    <a:cubicBezTo>
                      <a:pt x="1514" y="1442"/>
                      <a:pt x="1515" y="1455"/>
                      <a:pt x="1515" y="1475"/>
                    </a:cubicBezTo>
                    <a:cubicBezTo>
                      <a:pt x="1516" y="1487"/>
                      <a:pt x="1516" y="1501"/>
                      <a:pt x="1517" y="1517"/>
                    </a:cubicBezTo>
                    <a:cubicBezTo>
                      <a:pt x="1517" y="1521"/>
                      <a:pt x="1517" y="1526"/>
                      <a:pt x="1517" y="1531"/>
                    </a:cubicBezTo>
                    <a:cubicBezTo>
                      <a:pt x="1517" y="1539"/>
                      <a:pt x="1517" y="1548"/>
                      <a:pt x="1518" y="1557"/>
                    </a:cubicBezTo>
                    <a:cubicBezTo>
                      <a:pt x="1518" y="1560"/>
                      <a:pt x="1518" y="1562"/>
                      <a:pt x="1518" y="1565"/>
                    </a:cubicBezTo>
                    <a:cubicBezTo>
                      <a:pt x="1518" y="1575"/>
                      <a:pt x="1518" y="1585"/>
                      <a:pt x="1518" y="1594"/>
                    </a:cubicBezTo>
                    <a:cubicBezTo>
                      <a:pt x="1518" y="1608"/>
                      <a:pt x="1519" y="1621"/>
                      <a:pt x="1519" y="1634"/>
                    </a:cubicBezTo>
                    <a:cubicBezTo>
                      <a:pt x="1519" y="1639"/>
                      <a:pt x="1519" y="1644"/>
                      <a:pt x="1519" y="1649"/>
                    </a:cubicBezTo>
                    <a:cubicBezTo>
                      <a:pt x="1519" y="1661"/>
                      <a:pt x="1519" y="1673"/>
                      <a:pt x="1519" y="1684"/>
                    </a:cubicBezTo>
                    <a:cubicBezTo>
                      <a:pt x="1518" y="1715"/>
                      <a:pt x="1517" y="1738"/>
                      <a:pt x="1514" y="1745"/>
                    </a:cubicBezTo>
                    <a:cubicBezTo>
                      <a:pt x="1513" y="1747"/>
                      <a:pt x="1513" y="1750"/>
                      <a:pt x="1512" y="1753"/>
                    </a:cubicBezTo>
                    <a:cubicBezTo>
                      <a:pt x="1508" y="1765"/>
                      <a:pt x="1506" y="1778"/>
                      <a:pt x="1504" y="1790"/>
                    </a:cubicBezTo>
                    <a:cubicBezTo>
                      <a:pt x="1497" y="1785"/>
                      <a:pt x="1497" y="1785"/>
                      <a:pt x="1497" y="1785"/>
                    </a:cubicBezTo>
                    <a:cubicBezTo>
                      <a:pt x="1484" y="1774"/>
                      <a:pt x="1472" y="1763"/>
                      <a:pt x="1459" y="1753"/>
                    </a:cubicBezTo>
                    <a:cubicBezTo>
                      <a:pt x="1437" y="1734"/>
                      <a:pt x="1414" y="1718"/>
                      <a:pt x="1389" y="1703"/>
                    </a:cubicBezTo>
                    <a:cubicBezTo>
                      <a:pt x="1388" y="1702"/>
                      <a:pt x="1386" y="1701"/>
                      <a:pt x="1385" y="1700"/>
                    </a:cubicBezTo>
                    <a:cubicBezTo>
                      <a:pt x="1380" y="1698"/>
                      <a:pt x="1375" y="1695"/>
                      <a:pt x="1371" y="1693"/>
                    </a:cubicBezTo>
                    <a:cubicBezTo>
                      <a:pt x="1361" y="1688"/>
                      <a:pt x="1351" y="1684"/>
                      <a:pt x="1341" y="1680"/>
                    </a:cubicBezTo>
                    <a:cubicBezTo>
                      <a:pt x="1295" y="1662"/>
                      <a:pt x="1246" y="1656"/>
                      <a:pt x="1196" y="1657"/>
                    </a:cubicBezTo>
                    <a:cubicBezTo>
                      <a:pt x="1176" y="1665"/>
                      <a:pt x="1163" y="1670"/>
                      <a:pt x="1163" y="1670"/>
                    </a:cubicBezTo>
                    <a:cubicBezTo>
                      <a:pt x="1137" y="1678"/>
                      <a:pt x="1137" y="1678"/>
                      <a:pt x="1137" y="1678"/>
                    </a:cubicBezTo>
                    <a:cubicBezTo>
                      <a:pt x="1133" y="1679"/>
                      <a:pt x="1133" y="1679"/>
                      <a:pt x="1133" y="1679"/>
                    </a:cubicBezTo>
                    <a:cubicBezTo>
                      <a:pt x="1105" y="1687"/>
                      <a:pt x="1067" y="1699"/>
                      <a:pt x="1053" y="1704"/>
                    </a:cubicBezTo>
                    <a:cubicBezTo>
                      <a:pt x="1030" y="1712"/>
                      <a:pt x="834" y="1753"/>
                      <a:pt x="834" y="1753"/>
                    </a:cubicBezTo>
                    <a:cubicBezTo>
                      <a:pt x="816" y="1758"/>
                      <a:pt x="798" y="1761"/>
                      <a:pt x="780" y="1763"/>
                    </a:cubicBezTo>
                    <a:cubicBezTo>
                      <a:pt x="746" y="1773"/>
                      <a:pt x="712" y="1780"/>
                      <a:pt x="677" y="1785"/>
                    </a:cubicBezTo>
                    <a:cubicBezTo>
                      <a:pt x="599" y="1795"/>
                      <a:pt x="519" y="1788"/>
                      <a:pt x="443" y="1766"/>
                    </a:cubicBezTo>
                    <a:cubicBezTo>
                      <a:pt x="440" y="1766"/>
                      <a:pt x="438" y="1766"/>
                      <a:pt x="436" y="1765"/>
                    </a:cubicBezTo>
                    <a:cubicBezTo>
                      <a:pt x="437" y="1765"/>
                      <a:pt x="439" y="1765"/>
                      <a:pt x="440" y="1765"/>
                    </a:cubicBezTo>
                    <a:cubicBezTo>
                      <a:pt x="435" y="1763"/>
                      <a:pt x="435" y="1763"/>
                      <a:pt x="435" y="1763"/>
                    </a:cubicBezTo>
                    <a:cubicBezTo>
                      <a:pt x="428" y="1761"/>
                      <a:pt x="428" y="1761"/>
                      <a:pt x="428" y="1761"/>
                    </a:cubicBezTo>
                    <a:cubicBezTo>
                      <a:pt x="417" y="1758"/>
                      <a:pt x="406" y="1754"/>
                      <a:pt x="395" y="1750"/>
                    </a:cubicBezTo>
                    <a:cubicBezTo>
                      <a:pt x="388" y="1747"/>
                      <a:pt x="388" y="1747"/>
                      <a:pt x="388" y="1747"/>
                    </a:cubicBezTo>
                    <a:cubicBezTo>
                      <a:pt x="378" y="1743"/>
                      <a:pt x="367" y="1739"/>
                      <a:pt x="357" y="1734"/>
                    </a:cubicBezTo>
                    <a:cubicBezTo>
                      <a:pt x="350" y="1731"/>
                      <a:pt x="350" y="1731"/>
                      <a:pt x="350" y="1731"/>
                    </a:cubicBezTo>
                    <a:cubicBezTo>
                      <a:pt x="340" y="1726"/>
                      <a:pt x="329" y="1721"/>
                      <a:pt x="319" y="1715"/>
                    </a:cubicBezTo>
                    <a:cubicBezTo>
                      <a:pt x="315" y="1713"/>
                      <a:pt x="312" y="1711"/>
                      <a:pt x="308" y="1709"/>
                    </a:cubicBezTo>
                    <a:cubicBezTo>
                      <a:pt x="297" y="1703"/>
                      <a:pt x="287" y="1697"/>
                      <a:pt x="276" y="1690"/>
                    </a:cubicBezTo>
                    <a:cubicBezTo>
                      <a:pt x="274" y="1675"/>
                      <a:pt x="273" y="1665"/>
                      <a:pt x="273" y="1665"/>
                    </a:cubicBezTo>
                    <a:cubicBezTo>
                      <a:pt x="258" y="1587"/>
                      <a:pt x="258" y="1587"/>
                      <a:pt x="258" y="1587"/>
                    </a:cubicBezTo>
                    <a:cubicBezTo>
                      <a:pt x="257" y="1583"/>
                      <a:pt x="257" y="1583"/>
                      <a:pt x="257" y="1583"/>
                    </a:cubicBezTo>
                    <a:cubicBezTo>
                      <a:pt x="246" y="1527"/>
                      <a:pt x="246" y="1527"/>
                      <a:pt x="246" y="1527"/>
                    </a:cubicBezTo>
                    <a:cubicBezTo>
                      <a:pt x="245" y="1523"/>
                      <a:pt x="245" y="1523"/>
                      <a:pt x="245" y="1523"/>
                    </a:cubicBezTo>
                    <a:cubicBezTo>
                      <a:pt x="221" y="1401"/>
                      <a:pt x="221" y="1401"/>
                      <a:pt x="221" y="1401"/>
                    </a:cubicBezTo>
                    <a:cubicBezTo>
                      <a:pt x="220" y="1397"/>
                      <a:pt x="220" y="1397"/>
                      <a:pt x="220" y="1397"/>
                    </a:cubicBezTo>
                    <a:cubicBezTo>
                      <a:pt x="209" y="1341"/>
                      <a:pt x="209" y="1341"/>
                      <a:pt x="209" y="1341"/>
                    </a:cubicBezTo>
                    <a:cubicBezTo>
                      <a:pt x="208" y="1337"/>
                      <a:pt x="208" y="1337"/>
                      <a:pt x="208" y="1337"/>
                    </a:cubicBezTo>
                    <a:cubicBezTo>
                      <a:pt x="183" y="1216"/>
                      <a:pt x="183" y="1216"/>
                      <a:pt x="183" y="1216"/>
                    </a:cubicBezTo>
                    <a:cubicBezTo>
                      <a:pt x="182" y="1212"/>
                      <a:pt x="182" y="1212"/>
                      <a:pt x="182" y="1212"/>
                    </a:cubicBezTo>
                    <a:cubicBezTo>
                      <a:pt x="171" y="1156"/>
                      <a:pt x="171" y="1156"/>
                      <a:pt x="171" y="1156"/>
                    </a:cubicBezTo>
                    <a:cubicBezTo>
                      <a:pt x="170" y="1152"/>
                      <a:pt x="170" y="1152"/>
                      <a:pt x="170" y="1152"/>
                    </a:cubicBezTo>
                    <a:cubicBezTo>
                      <a:pt x="146" y="1030"/>
                      <a:pt x="146" y="1030"/>
                      <a:pt x="146" y="1030"/>
                    </a:cubicBezTo>
                    <a:cubicBezTo>
                      <a:pt x="145" y="1026"/>
                      <a:pt x="145" y="1026"/>
                      <a:pt x="145" y="1026"/>
                    </a:cubicBezTo>
                    <a:cubicBezTo>
                      <a:pt x="134" y="970"/>
                      <a:pt x="134" y="970"/>
                      <a:pt x="134" y="970"/>
                    </a:cubicBezTo>
                    <a:cubicBezTo>
                      <a:pt x="133" y="966"/>
                      <a:pt x="133" y="966"/>
                      <a:pt x="133" y="966"/>
                    </a:cubicBezTo>
                    <a:cubicBezTo>
                      <a:pt x="129" y="944"/>
                      <a:pt x="129" y="944"/>
                      <a:pt x="129" y="944"/>
                    </a:cubicBezTo>
                    <a:cubicBezTo>
                      <a:pt x="122" y="911"/>
                      <a:pt x="122" y="911"/>
                      <a:pt x="122" y="911"/>
                    </a:cubicBezTo>
                    <a:cubicBezTo>
                      <a:pt x="122" y="911"/>
                      <a:pt x="101" y="880"/>
                      <a:pt x="77" y="844"/>
                    </a:cubicBezTo>
                    <a:cubicBezTo>
                      <a:pt x="74" y="840"/>
                      <a:pt x="74" y="840"/>
                      <a:pt x="74" y="840"/>
                    </a:cubicBezTo>
                    <a:cubicBezTo>
                      <a:pt x="67" y="830"/>
                      <a:pt x="60" y="819"/>
                      <a:pt x="53" y="809"/>
                    </a:cubicBezTo>
                    <a:cubicBezTo>
                      <a:pt x="51" y="806"/>
                      <a:pt x="49" y="802"/>
                      <a:pt x="47" y="799"/>
                    </a:cubicBezTo>
                    <a:cubicBezTo>
                      <a:pt x="43" y="794"/>
                      <a:pt x="40" y="789"/>
                      <a:pt x="37" y="784"/>
                    </a:cubicBezTo>
                    <a:cubicBezTo>
                      <a:pt x="35" y="781"/>
                      <a:pt x="35" y="781"/>
                      <a:pt x="35" y="781"/>
                    </a:cubicBezTo>
                    <a:cubicBezTo>
                      <a:pt x="34" y="780"/>
                      <a:pt x="34" y="780"/>
                      <a:pt x="34" y="780"/>
                    </a:cubicBezTo>
                    <a:cubicBezTo>
                      <a:pt x="0" y="727"/>
                      <a:pt x="23" y="704"/>
                      <a:pt x="23" y="704"/>
                    </a:cubicBezTo>
                    <a:cubicBezTo>
                      <a:pt x="23" y="704"/>
                      <a:pt x="37" y="684"/>
                      <a:pt x="56" y="658"/>
                    </a:cubicBezTo>
                    <a:cubicBezTo>
                      <a:pt x="57" y="657"/>
                      <a:pt x="58" y="656"/>
                      <a:pt x="59" y="654"/>
                    </a:cubicBezTo>
                    <a:cubicBezTo>
                      <a:pt x="67" y="643"/>
                      <a:pt x="76" y="631"/>
                      <a:pt x="84" y="619"/>
                    </a:cubicBezTo>
                    <a:cubicBezTo>
                      <a:pt x="91" y="609"/>
                      <a:pt x="91" y="609"/>
                      <a:pt x="91" y="609"/>
                    </a:cubicBezTo>
                    <a:cubicBezTo>
                      <a:pt x="94" y="605"/>
                      <a:pt x="96" y="602"/>
                      <a:pt x="98" y="598"/>
                    </a:cubicBezTo>
                    <a:cubicBezTo>
                      <a:pt x="99" y="597"/>
                      <a:pt x="100" y="596"/>
                      <a:pt x="101" y="594"/>
                    </a:cubicBezTo>
                    <a:cubicBezTo>
                      <a:pt x="120" y="568"/>
                      <a:pt x="135" y="544"/>
                      <a:pt x="138" y="536"/>
                    </a:cubicBezTo>
                    <a:cubicBezTo>
                      <a:pt x="143" y="523"/>
                      <a:pt x="174" y="485"/>
                      <a:pt x="205" y="451"/>
                    </a:cubicBezTo>
                    <a:cubicBezTo>
                      <a:pt x="229" y="424"/>
                      <a:pt x="254" y="401"/>
                      <a:pt x="265" y="395"/>
                    </a:cubicBezTo>
                    <a:cubicBezTo>
                      <a:pt x="289" y="382"/>
                      <a:pt x="300" y="340"/>
                      <a:pt x="300" y="340"/>
                    </a:cubicBezTo>
                    <a:cubicBezTo>
                      <a:pt x="300" y="340"/>
                      <a:pt x="354" y="321"/>
                      <a:pt x="361" y="306"/>
                    </a:cubicBezTo>
                    <a:cubicBezTo>
                      <a:pt x="368" y="292"/>
                      <a:pt x="470" y="226"/>
                      <a:pt x="470" y="226"/>
                    </a:cubicBezTo>
                    <a:cubicBezTo>
                      <a:pt x="470" y="226"/>
                      <a:pt x="511" y="200"/>
                      <a:pt x="528" y="184"/>
                    </a:cubicBezTo>
                    <a:cubicBezTo>
                      <a:pt x="530" y="182"/>
                      <a:pt x="532" y="179"/>
                      <a:pt x="534" y="177"/>
                    </a:cubicBezTo>
                    <a:cubicBezTo>
                      <a:pt x="540" y="166"/>
                      <a:pt x="578" y="158"/>
                      <a:pt x="593" y="155"/>
                    </a:cubicBezTo>
                    <a:cubicBezTo>
                      <a:pt x="597" y="154"/>
                      <a:pt x="600" y="153"/>
                      <a:pt x="600" y="153"/>
                    </a:cubicBezTo>
                    <a:cubicBezTo>
                      <a:pt x="606" y="142"/>
                      <a:pt x="614" y="132"/>
                      <a:pt x="623" y="123"/>
                    </a:cubicBezTo>
                    <a:cubicBezTo>
                      <a:pt x="629" y="117"/>
                      <a:pt x="637" y="98"/>
                      <a:pt x="644" y="79"/>
                    </a:cubicBezTo>
                    <a:cubicBezTo>
                      <a:pt x="651" y="59"/>
                      <a:pt x="656" y="40"/>
                      <a:pt x="656" y="40"/>
                    </a:cubicBezTo>
                    <a:cubicBezTo>
                      <a:pt x="668" y="0"/>
                      <a:pt x="691" y="12"/>
                      <a:pt x="691" y="12"/>
                    </a:cubicBezTo>
                    <a:cubicBezTo>
                      <a:pt x="691" y="17"/>
                      <a:pt x="692" y="23"/>
                      <a:pt x="693" y="28"/>
                    </a:cubicBezTo>
                    <a:cubicBezTo>
                      <a:pt x="703" y="76"/>
                      <a:pt x="755" y="96"/>
                      <a:pt x="783" y="118"/>
                    </a:cubicBezTo>
                    <a:cubicBezTo>
                      <a:pt x="814" y="143"/>
                      <a:pt x="862" y="207"/>
                      <a:pt x="900" y="220"/>
                    </a:cubicBezTo>
                    <a:cubicBezTo>
                      <a:pt x="931" y="231"/>
                      <a:pt x="967" y="272"/>
                      <a:pt x="979" y="286"/>
                    </a:cubicBezTo>
                    <a:cubicBezTo>
                      <a:pt x="980" y="287"/>
                      <a:pt x="980" y="287"/>
                      <a:pt x="980" y="287"/>
                    </a:cubicBezTo>
                    <a:cubicBezTo>
                      <a:pt x="982" y="289"/>
                      <a:pt x="983" y="290"/>
                      <a:pt x="983" y="290"/>
                    </a:cubicBezTo>
                    <a:cubicBezTo>
                      <a:pt x="983" y="290"/>
                      <a:pt x="1004" y="289"/>
                      <a:pt x="1017" y="289"/>
                    </a:cubicBezTo>
                    <a:cubicBezTo>
                      <a:pt x="1022" y="289"/>
                      <a:pt x="1022" y="289"/>
                      <a:pt x="1022" y="289"/>
                    </a:cubicBezTo>
                    <a:cubicBezTo>
                      <a:pt x="1025" y="289"/>
                      <a:pt x="1027" y="288"/>
                      <a:pt x="1029" y="286"/>
                    </a:cubicBezTo>
                    <a:cubicBezTo>
                      <a:pt x="1042" y="277"/>
                      <a:pt x="1062" y="251"/>
                      <a:pt x="1070" y="245"/>
                    </a:cubicBezTo>
                    <a:cubicBezTo>
                      <a:pt x="1080" y="238"/>
                      <a:pt x="1090" y="120"/>
                      <a:pt x="1090" y="120"/>
                    </a:cubicBezTo>
                    <a:cubicBezTo>
                      <a:pt x="1091" y="120"/>
                      <a:pt x="1091" y="120"/>
                      <a:pt x="1091" y="120"/>
                    </a:cubicBezTo>
                    <a:cubicBezTo>
                      <a:pt x="1127" y="103"/>
                      <a:pt x="1166" y="273"/>
                      <a:pt x="1166" y="273"/>
                    </a:cubicBezTo>
                    <a:cubicBezTo>
                      <a:pt x="1166" y="273"/>
                      <a:pt x="1235" y="293"/>
                      <a:pt x="1240" y="308"/>
                    </a:cubicBezTo>
                    <a:cubicBezTo>
                      <a:pt x="1242" y="311"/>
                      <a:pt x="1247" y="316"/>
                      <a:pt x="1254" y="322"/>
                    </a:cubicBezTo>
                    <a:cubicBezTo>
                      <a:pt x="1290" y="349"/>
                      <a:pt x="1327" y="373"/>
                      <a:pt x="1367" y="393"/>
                    </a:cubicBezTo>
                    <a:cubicBezTo>
                      <a:pt x="1368" y="394"/>
                      <a:pt x="1369" y="394"/>
                      <a:pt x="1369" y="395"/>
                    </a:cubicBezTo>
                    <a:cubicBezTo>
                      <a:pt x="1370" y="395"/>
                      <a:pt x="1371" y="395"/>
                      <a:pt x="1372" y="396"/>
                    </a:cubicBezTo>
                    <a:cubicBezTo>
                      <a:pt x="1373" y="397"/>
                      <a:pt x="1375" y="397"/>
                      <a:pt x="1376" y="398"/>
                    </a:cubicBezTo>
                    <a:cubicBezTo>
                      <a:pt x="1378" y="399"/>
                      <a:pt x="1380" y="400"/>
                      <a:pt x="1382" y="400"/>
                    </a:cubicBezTo>
                    <a:cubicBezTo>
                      <a:pt x="1385" y="401"/>
                      <a:pt x="1385" y="401"/>
                      <a:pt x="1385" y="401"/>
                    </a:cubicBezTo>
                    <a:cubicBezTo>
                      <a:pt x="1390" y="403"/>
                      <a:pt x="1396" y="406"/>
                      <a:pt x="1401" y="409"/>
                    </a:cubicBezTo>
                    <a:cubicBezTo>
                      <a:pt x="1402" y="410"/>
                      <a:pt x="1403" y="411"/>
                      <a:pt x="1405" y="413"/>
                    </a:cubicBezTo>
                    <a:cubicBezTo>
                      <a:pt x="1410" y="417"/>
                      <a:pt x="1415" y="422"/>
                      <a:pt x="1420" y="428"/>
                    </a:cubicBezTo>
                    <a:cubicBezTo>
                      <a:pt x="1421" y="428"/>
                      <a:pt x="1421" y="429"/>
                      <a:pt x="1422" y="430"/>
                    </a:cubicBezTo>
                    <a:cubicBezTo>
                      <a:pt x="1425" y="434"/>
                      <a:pt x="1428" y="438"/>
                      <a:pt x="1430" y="441"/>
                    </a:cubicBezTo>
                    <a:cubicBezTo>
                      <a:pt x="1433" y="446"/>
                      <a:pt x="1437" y="452"/>
                      <a:pt x="1440" y="458"/>
                    </a:cubicBezTo>
                    <a:cubicBezTo>
                      <a:pt x="1440" y="458"/>
                      <a:pt x="1500" y="560"/>
                      <a:pt x="1518" y="571"/>
                    </a:cubicBezTo>
                    <a:cubicBezTo>
                      <a:pt x="1537" y="583"/>
                      <a:pt x="1549" y="701"/>
                      <a:pt x="1549" y="701"/>
                    </a:cubicBezTo>
                    <a:cubicBezTo>
                      <a:pt x="1485" y="938"/>
                      <a:pt x="1485" y="938"/>
                      <a:pt x="1485" y="938"/>
                    </a:cubicBezTo>
                    <a:cubicBezTo>
                      <a:pt x="1485" y="938"/>
                      <a:pt x="1482" y="998"/>
                      <a:pt x="1476" y="1059"/>
                    </a:cubicBezTo>
                    <a:cubicBezTo>
                      <a:pt x="1473" y="1094"/>
                      <a:pt x="1469" y="1129"/>
                      <a:pt x="1465" y="1154"/>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6" name="îṣľïḍê">
                <a:extLst>
                  <a:ext uri="{FF2B5EF4-FFF2-40B4-BE49-F238E27FC236}">
                    <a16:creationId xmlns:a16="http://schemas.microsoft.com/office/drawing/2014/main" id="{D3397CD8-C375-444A-9C83-05BAD448DF04}"/>
                  </a:ext>
                </a:extLst>
              </p:cNvPr>
              <p:cNvSpPr/>
              <p:nvPr/>
            </p:nvSpPr>
            <p:spPr bwMode="auto">
              <a:xfrm>
                <a:off x="4125857" y="2734793"/>
                <a:ext cx="259799" cy="148428"/>
              </a:xfrm>
              <a:custGeom>
                <a:avLst/>
                <a:gdLst>
                  <a:gd name="T0" fmla="*/ 177 w 177"/>
                  <a:gd name="T1" fmla="*/ 75 h 101"/>
                  <a:gd name="T2" fmla="*/ 100 w 177"/>
                  <a:gd name="T3" fmla="*/ 101 h 101"/>
                  <a:gd name="T4" fmla="*/ 87 w 177"/>
                  <a:gd name="T5" fmla="*/ 100 h 101"/>
                  <a:gd name="T6" fmla="*/ 0 w 177"/>
                  <a:gd name="T7" fmla="*/ 66 h 101"/>
                  <a:gd name="T8" fmla="*/ 61 w 177"/>
                  <a:gd name="T9" fmla="*/ 0 h 101"/>
                  <a:gd name="T10" fmla="*/ 134 w 177"/>
                  <a:gd name="T11" fmla="*/ 36 h 101"/>
                  <a:gd name="T12" fmla="*/ 161 w 177"/>
                  <a:gd name="T13" fmla="*/ 61 h 101"/>
                  <a:gd name="T14" fmla="*/ 177 w 177"/>
                  <a:gd name="T15" fmla="*/ 75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01">
                    <a:moveTo>
                      <a:pt x="177" y="75"/>
                    </a:moveTo>
                    <a:cubicBezTo>
                      <a:pt x="177" y="75"/>
                      <a:pt x="134" y="99"/>
                      <a:pt x="100" y="101"/>
                    </a:cubicBezTo>
                    <a:cubicBezTo>
                      <a:pt x="96" y="101"/>
                      <a:pt x="91" y="101"/>
                      <a:pt x="87" y="100"/>
                    </a:cubicBezTo>
                    <a:cubicBezTo>
                      <a:pt x="52" y="95"/>
                      <a:pt x="0" y="66"/>
                      <a:pt x="0" y="66"/>
                    </a:cubicBezTo>
                    <a:cubicBezTo>
                      <a:pt x="61" y="0"/>
                      <a:pt x="61" y="0"/>
                      <a:pt x="61" y="0"/>
                    </a:cubicBezTo>
                    <a:cubicBezTo>
                      <a:pt x="134" y="36"/>
                      <a:pt x="134" y="36"/>
                      <a:pt x="134" y="36"/>
                    </a:cubicBezTo>
                    <a:cubicBezTo>
                      <a:pt x="161" y="61"/>
                      <a:pt x="161" y="61"/>
                      <a:pt x="161" y="61"/>
                    </a:cubicBezTo>
                    <a:cubicBezTo>
                      <a:pt x="177" y="75"/>
                      <a:pt x="177" y="75"/>
                      <a:pt x="177" y="75"/>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7" name="ïS1îdé">
                <a:extLst>
                  <a:ext uri="{FF2B5EF4-FFF2-40B4-BE49-F238E27FC236}">
                    <a16:creationId xmlns:a16="http://schemas.microsoft.com/office/drawing/2014/main" id="{F5F59701-3285-7A4E-95A6-B2F9249616EE}"/>
                  </a:ext>
                </a:extLst>
              </p:cNvPr>
              <p:cNvSpPr/>
              <p:nvPr/>
            </p:nvSpPr>
            <p:spPr bwMode="auto">
              <a:xfrm>
                <a:off x="3912449" y="1933902"/>
                <a:ext cx="974248" cy="364884"/>
              </a:xfrm>
              <a:custGeom>
                <a:avLst/>
                <a:gdLst>
                  <a:gd name="T0" fmla="*/ 35 w 666"/>
                  <a:gd name="T1" fmla="*/ 250 h 251"/>
                  <a:gd name="T2" fmla="*/ 35 w 666"/>
                  <a:gd name="T3" fmla="*/ 251 h 251"/>
                  <a:gd name="T4" fmla="*/ 35 w 666"/>
                  <a:gd name="T5" fmla="*/ 250 h 251"/>
                  <a:gd name="T6" fmla="*/ 35 w 666"/>
                  <a:gd name="T7" fmla="*/ 250 h 251"/>
                  <a:gd name="T8" fmla="*/ 218 w 666"/>
                  <a:gd name="T9" fmla="*/ 0 h 251"/>
                  <a:gd name="T10" fmla="*/ 190 w 666"/>
                  <a:gd name="T11" fmla="*/ 5 h 251"/>
                  <a:gd name="T12" fmla="*/ 165 w 666"/>
                  <a:gd name="T13" fmla="*/ 23 h 251"/>
                  <a:gd name="T14" fmla="*/ 136 w 666"/>
                  <a:gd name="T15" fmla="*/ 81 h 251"/>
                  <a:gd name="T16" fmla="*/ 120 w 666"/>
                  <a:gd name="T17" fmla="*/ 126 h 251"/>
                  <a:gd name="T18" fmla="*/ 115 w 666"/>
                  <a:gd name="T19" fmla="*/ 133 h 251"/>
                  <a:gd name="T20" fmla="*/ 87 w 666"/>
                  <a:gd name="T21" fmla="*/ 146 h 251"/>
                  <a:gd name="T22" fmla="*/ 77 w 666"/>
                  <a:gd name="T23" fmla="*/ 144 h 251"/>
                  <a:gd name="T24" fmla="*/ 26 w 666"/>
                  <a:gd name="T25" fmla="*/ 96 h 251"/>
                  <a:gd name="T26" fmla="*/ 23 w 666"/>
                  <a:gd name="T27" fmla="*/ 95 h 251"/>
                  <a:gd name="T28" fmla="*/ 7 w 666"/>
                  <a:gd name="T29" fmla="*/ 101 h 251"/>
                  <a:gd name="T30" fmla="*/ 2 w 666"/>
                  <a:gd name="T31" fmla="*/ 115 h 251"/>
                  <a:gd name="T32" fmla="*/ 1 w 666"/>
                  <a:gd name="T33" fmla="*/ 111 h 251"/>
                  <a:gd name="T34" fmla="*/ 1 w 666"/>
                  <a:gd name="T35" fmla="*/ 125 h 251"/>
                  <a:gd name="T36" fmla="*/ 23 w 666"/>
                  <a:gd name="T37" fmla="*/ 104 h 251"/>
                  <a:gd name="T38" fmla="*/ 26 w 666"/>
                  <a:gd name="T39" fmla="*/ 104 h 251"/>
                  <a:gd name="T40" fmla="*/ 77 w 666"/>
                  <a:gd name="T41" fmla="*/ 152 h 251"/>
                  <a:gd name="T42" fmla="*/ 87 w 666"/>
                  <a:gd name="T43" fmla="*/ 154 h 251"/>
                  <a:gd name="T44" fmla="*/ 119 w 666"/>
                  <a:gd name="T45" fmla="*/ 136 h 251"/>
                  <a:gd name="T46" fmla="*/ 135 w 666"/>
                  <a:gd name="T47" fmla="*/ 91 h 251"/>
                  <a:gd name="T48" fmla="*/ 190 w 666"/>
                  <a:gd name="T49" fmla="*/ 14 h 251"/>
                  <a:gd name="T50" fmla="*/ 218 w 666"/>
                  <a:gd name="T51" fmla="*/ 9 h 251"/>
                  <a:gd name="T52" fmla="*/ 311 w 666"/>
                  <a:gd name="T53" fmla="*/ 32 h 251"/>
                  <a:gd name="T54" fmla="*/ 387 w 666"/>
                  <a:gd name="T55" fmla="*/ 38 h 251"/>
                  <a:gd name="T56" fmla="*/ 395 w 666"/>
                  <a:gd name="T57" fmla="*/ 38 h 251"/>
                  <a:gd name="T58" fmla="*/ 420 w 666"/>
                  <a:gd name="T59" fmla="*/ 33 h 251"/>
                  <a:gd name="T60" fmla="*/ 439 w 666"/>
                  <a:gd name="T61" fmla="*/ 17 h 251"/>
                  <a:gd name="T62" fmla="*/ 458 w 666"/>
                  <a:gd name="T63" fmla="*/ 11 h 251"/>
                  <a:gd name="T64" fmla="*/ 502 w 666"/>
                  <a:gd name="T65" fmla="*/ 23 h 251"/>
                  <a:gd name="T66" fmla="*/ 574 w 666"/>
                  <a:gd name="T67" fmla="*/ 44 h 251"/>
                  <a:gd name="T68" fmla="*/ 622 w 666"/>
                  <a:gd name="T69" fmla="*/ 50 h 251"/>
                  <a:gd name="T70" fmla="*/ 661 w 666"/>
                  <a:gd name="T71" fmla="*/ 37 h 251"/>
                  <a:gd name="T72" fmla="*/ 666 w 666"/>
                  <a:gd name="T73" fmla="*/ 31 h 251"/>
                  <a:gd name="T74" fmla="*/ 666 w 666"/>
                  <a:gd name="T75" fmla="*/ 31 h 251"/>
                  <a:gd name="T76" fmla="*/ 665 w 666"/>
                  <a:gd name="T77" fmla="*/ 25 h 251"/>
                  <a:gd name="T78" fmla="*/ 662 w 666"/>
                  <a:gd name="T79" fmla="*/ 27 h 251"/>
                  <a:gd name="T80" fmla="*/ 661 w 666"/>
                  <a:gd name="T81" fmla="*/ 28 h 251"/>
                  <a:gd name="T82" fmla="*/ 661 w 666"/>
                  <a:gd name="T83" fmla="*/ 28 h 251"/>
                  <a:gd name="T84" fmla="*/ 622 w 666"/>
                  <a:gd name="T85" fmla="*/ 41 h 251"/>
                  <a:gd name="T86" fmla="*/ 574 w 666"/>
                  <a:gd name="T87" fmla="*/ 36 h 251"/>
                  <a:gd name="T88" fmla="*/ 502 w 666"/>
                  <a:gd name="T89" fmla="*/ 15 h 251"/>
                  <a:gd name="T90" fmla="*/ 458 w 666"/>
                  <a:gd name="T91" fmla="*/ 2 h 251"/>
                  <a:gd name="T92" fmla="*/ 439 w 666"/>
                  <a:gd name="T93" fmla="*/ 8 h 251"/>
                  <a:gd name="T94" fmla="*/ 420 w 666"/>
                  <a:gd name="T95" fmla="*/ 24 h 251"/>
                  <a:gd name="T96" fmla="*/ 395 w 666"/>
                  <a:gd name="T97" fmla="*/ 29 h 251"/>
                  <a:gd name="T98" fmla="*/ 380 w 666"/>
                  <a:gd name="T99" fmla="*/ 29 h 251"/>
                  <a:gd name="T100" fmla="*/ 311 w 666"/>
                  <a:gd name="T101" fmla="*/ 23 h 251"/>
                  <a:gd name="T102" fmla="*/ 218 w 666"/>
                  <a:gd name="T10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6" h="251">
                    <a:moveTo>
                      <a:pt x="35" y="250"/>
                    </a:moveTo>
                    <a:cubicBezTo>
                      <a:pt x="35" y="250"/>
                      <a:pt x="35" y="250"/>
                      <a:pt x="35" y="251"/>
                    </a:cubicBezTo>
                    <a:cubicBezTo>
                      <a:pt x="35" y="250"/>
                      <a:pt x="35" y="250"/>
                      <a:pt x="35" y="250"/>
                    </a:cubicBezTo>
                    <a:cubicBezTo>
                      <a:pt x="35" y="250"/>
                      <a:pt x="35" y="250"/>
                      <a:pt x="35" y="250"/>
                    </a:cubicBezTo>
                    <a:moveTo>
                      <a:pt x="218" y="0"/>
                    </a:moveTo>
                    <a:cubicBezTo>
                      <a:pt x="208" y="0"/>
                      <a:pt x="199" y="2"/>
                      <a:pt x="190" y="5"/>
                    </a:cubicBezTo>
                    <a:cubicBezTo>
                      <a:pt x="180" y="9"/>
                      <a:pt x="172" y="15"/>
                      <a:pt x="165" y="23"/>
                    </a:cubicBezTo>
                    <a:cubicBezTo>
                      <a:pt x="150" y="38"/>
                      <a:pt x="141" y="60"/>
                      <a:pt x="136" y="81"/>
                    </a:cubicBezTo>
                    <a:cubicBezTo>
                      <a:pt x="132" y="97"/>
                      <a:pt x="129" y="113"/>
                      <a:pt x="120" y="126"/>
                    </a:cubicBezTo>
                    <a:cubicBezTo>
                      <a:pt x="118" y="129"/>
                      <a:pt x="117" y="131"/>
                      <a:pt x="115" y="133"/>
                    </a:cubicBezTo>
                    <a:cubicBezTo>
                      <a:pt x="107" y="140"/>
                      <a:pt x="97" y="146"/>
                      <a:pt x="87" y="146"/>
                    </a:cubicBezTo>
                    <a:cubicBezTo>
                      <a:pt x="84" y="146"/>
                      <a:pt x="81" y="145"/>
                      <a:pt x="77" y="144"/>
                    </a:cubicBezTo>
                    <a:cubicBezTo>
                      <a:pt x="55" y="135"/>
                      <a:pt x="52" y="97"/>
                      <a:pt x="26" y="96"/>
                    </a:cubicBezTo>
                    <a:cubicBezTo>
                      <a:pt x="25" y="95"/>
                      <a:pt x="24" y="95"/>
                      <a:pt x="23" y="95"/>
                    </a:cubicBezTo>
                    <a:cubicBezTo>
                      <a:pt x="16" y="95"/>
                      <a:pt x="10" y="98"/>
                      <a:pt x="7" y="101"/>
                    </a:cubicBezTo>
                    <a:cubicBezTo>
                      <a:pt x="4" y="105"/>
                      <a:pt x="2" y="110"/>
                      <a:pt x="2" y="115"/>
                    </a:cubicBezTo>
                    <a:cubicBezTo>
                      <a:pt x="2" y="114"/>
                      <a:pt x="1" y="113"/>
                      <a:pt x="1" y="111"/>
                    </a:cubicBezTo>
                    <a:cubicBezTo>
                      <a:pt x="0" y="116"/>
                      <a:pt x="0" y="120"/>
                      <a:pt x="1" y="125"/>
                    </a:cubicBezTo>
                    <a:cubicBezTo>
                      <a:pt x="2" y="113"/>
                      <a:pt x="8" y="104"/>
                      <a:pt x="23" y="104"/>
                    </a:cubicBezTo>
                    <a:cubicBezTo>
                      <a:pt x="24" y="104"/>
                      <a:pt x="25" y="104"/>
                      <a:pt x="26" y="104"/>
                    </a:cubicBezTo>
                    <a:cubicBezTo>
                      <a:pt x="52" y="106"/>
                      <a:pt x="55" y="143"/>
                      <a:pt x="77" y="152"/>
                    </a:cubicBezTo>
                    <a:cubicBezTo>
                      <a:pt x="81" y="154"/>
                      <a:pt x="84" y="154"/>
                      <a:pt x="87" y="154"/>
                    </a:cubicBezTo>
                    <a:cubicBezTo>
                      <a:pt x="99" y="154"/>
                      <a:pt x="112" y="146"/>
                      <a:pt x="119" y="136"/>
                    </a:cubicBezTo>
                    <a:cubicBezTo>
                      <a:pt x="128" y="123"/>
                      <a:pt x="131" y="106"/>
                      <a:pt x="135" y="91"/>
                    </a:cubicBezTo>
                    <a:cubicBezTo>
                      <a:pt x="143" y="59"/>
                      <a:pt x="159" y="26"/>
                      <a:pt x="190" y="14"/>
                    </a:cubicBezTo>
                    <a:cubicBezTo>
                      <a:pt x="199" y="10"/>
                      <a:pt x="208" y="9"/>
                      <a:pt x="218" y="9"/>
                    </a:cubicBezTo>
                    <a:cubicBezTo>
                      <a:pt x="248" y="9"/>
                      <a:pt x="280" y="24"/>
                      <a:pt x="311" y="32"/>
                    </a:cubicBezTo>
                    <a:cubicBezTo>
                      <a:pt x="336" y="37"/>
                      <a:pt x="362" y="38"/>
                      <a:pt x="387" y="38"/>
                    </a:cubicBezTo>
                    <a:cubicBezTo>
                      <a:pt x="390" y="38"/>
                      <a:pt x="392" y="38"/>
                      <a:pt x="395" y="38"/>
                    </a:cubicBezTo>
                    <a:cubicBezTo>
                      <a:pt x="403" y="37"/>
                      <a:pt x="413" y="37"/>
                      <a:pt x="420" y="33"/>
                    </a:cubicBezTo>
                    <a:cubicBezTo>
                      <a:pt x="427" y="29"/>
                      <a:pt x="432" y="21"/>
                      <a:pt x="439" y="17"/>
                    </a:cubicBezTo>
                    <a:cubicBezTo>
                      <a:pt x="445" y="12"/>
                      <a:pt x="452" y="11"/>
                      <a:pt x="458" y="11"/>
                    </a:cubicBezTo>
                    <a:cubicBezTo>
                      <a:pt x="473" y="11"/>
                      <a:pt x="488" y="18"/>
                      <a:pt x="502" y="23"/>
                    </a:cubicBezTo>
                    <a:cubicBezTo>
                      <a:pt x="525" y="33"/>
                      <a:pt x="549" y="40"/>
                      <a:pt x="574" y="44"/>
                    </a:cubicBezTo>
                    <a:cubicBezTo>
                      <a:pt x="589" y="47"/>
                      <a:pt x="606" y="50"/>
                      <a:pt x="622" y="50"/>
                    </a:cubicBezTo>
                    <a:cubicBezTo>
                      <a:pt x="637" y="50"/>
                      <a:pt x="651" y="47"/>
                      <a:pt x="661" y="37"/>
                    </a:cubicBezTo>
                    <a:cubicBezTo>
                      <a:pt x="663" y="35"/>
                      <a:pt x="665" y="33"/>
                      <a:pt x="666" y="31"/>
                    </a:cubicBezTo>
                    <a:cubicBezTo>
                      <a:pt x="666" y="31"/>
                      <a:pt x="666" y="31"/>
                      <a:pt x="666" y="31"/>
                    </a:cubicBezTo>
                    <a:cubicBezTo>
                      <a:pt x="666" y="29"/>
                      <a:pt x="665" y="27"/>
                      <a:pt x="665" y="25"/>
                    </a:cubicBezTo>
                    <a:cubicBezTo>
                      <a:pt x="664" y="26"/>
                      <a:pt x="663" y="27"/>
                      <a:pt x="662" y="27"/>
                    </a:cubicBezTo>
                    <a:cubicBezTo>
                      <a:pt x="662" y="28"/>
                      <a:pt x="662" y="28"/>
                      <a:pt x="661" y="28"/>
                    </a:cubicBezTo>
                    <a:cubicBezTo>
                      <a:pt x="661" y="28"/>
                      <a:pt x="661" y="28"/>
                      <a:pt x="661" y="28"/>
                    </a:cubicBezTo>
                    <a:cubicBezTo>
                      <a:pt x="651" y="38"/>
                      <a:pt x="637" y="41"/>
                      <a:pt x="622" y="41"/>
                    </a:cubicBezTo>
                    <a:cubicBezTo>
                      <a:pt x="606" y="41"/>
                      <a:pt x="589" y="38"/>
                      <a:pt x="574" y="36"/>
                    </a:cubicBezTo>
                    <a:cubicBezTo>
                      <a:pt x="549" y="32"/>
                      <a:pt x="525" y="25"/>
                      <a:pt x="502" y="15"/>
                    </a:cubicBezTo>
                    <a:cubicBezTo>
                      <a:pt x="488" y="9"/>
                      <a:pt x="473" y="2"/>
                      <a:pt x="458" y="2"/>
                    </a:cubicBezTo>
                    <a:cubicBezTo>
                      <a:pt x="452" y="2"/>
                      <a:pt x="445" y="4"/>
                      <a:pt x="439" y="8"/>
                    </a:cubicBezTo>
                    <a:cubicBezTo>
                      <a:pt x="432" y="13"/>
                      <a:pt x="427" y="20"/>
                      <a:pt x="420" y="24"/>
                    </a:cubicBezTo>
                    <a:cubicBezTo>
                      <a:pt x="413" y="29"/>
                      <a:pt x="403" y="29"/>
                      <a:pt x="395" y="29"/>
                    </a:cubicBezTo>
                    <a:cubicBezTo>
                      <a:pt x="390" y="29"/>
                      <a:pt x="385" y="29"/>
                      <a:pt x="380" y="29"/>
                    </a:cubicBezTo>
                    <a:cubicBezTo>
                      <a:pt x="357" y="29"/>
                      <a:pt x="334" y="28"/>
                      <a:pt x="311" y="23"/>
                    </a:cubicBezTo>
                    <a:cubicBezTo>
                      <a:pt x="280" y="16"/>
                      <a:pt x="248" y="0"/>
                      <a:pt x="218"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228" name="íŝ1îḋè">
                <a:extLst>
                  <a:ext uri="{FF2B5EF4-FFF2-40B4-BE49-F238E27FC236}">
                    <a16:creationId xmlns:a16="http://schemas.microsoft.com/office/drawing/2014/main" id="{2C6BDCA2-FF82-5641-8FFF-2A7357A5995D}"/>
                  </a:ext>
                </a:extLst>
              </p:cNvPr>
              <p:cNvSpPr>
                <a:spLocks noChangeArrowheads="1"/>
              </p:cNvSpPr>
              <p:nvPr/>
            </p:nvSpPr>
            <p:spPr bwMode="auto">
              <a:xfrm>
                <a:off x="3854338" y="1469044"/>
                <a:ext cx="1048050" cy="844263"/>
              </a:xfrm>
              <a:custGeom>
                <a:avLst/>
                <a:gdLst>
                  <a:gd name="T0" fmla="*/ 713 w 716"/>
                  <a:gd name="T1" fmla="*/ 325 h 578"/>
                  <a:gd name="T2" fmla="*/ 701 w 716"/>
                  <a:gd name="T3" fmla="*/ 345 h 578"/>
                  <a:gd name="T4" fmla="*/ 614 w 716"/>
                  <a:gd name="T5" fmla="*/ 353 h 578"/>
                  <a:gd name="T6" fmla="*/ 542 w 716"/>
                  <a:gd name="T7" fmla="*/ 332 h 578"/>
                  <a:gd name="T8" fmla="*/ 479 w 716"/>
                  <a:gd name="T9" fmla="*/ 325 h 578"/>
                  <a:gd name="T10" fmla="*/ 460 w 716"/>
                  <a:gd name="T11" fmla="*/ 341 h 578"/>
                  <a:gd name="T12" fmla="*/ 435 w 716"/>
                  <a:gd name="T13" fmla="*/ 346 h 578"/>
                  <a:gd name="T14" fmla="*/ 351 w 716"/>
                  <a:gd name="T15" fmla="*/ 340 h 578"/>
                  <a:gd name="T16" fmla="*/ 230 w 716"/>
                  <a:gd name="T17" fmla="*/ 322 h 578"/>
                  <a:gd name="T18" fmla="*/ 175 w 716"/>
                  <a:gd name="T19" fmla="*/ 399 h 578"/>
                  <a:gd name="T20" fmla="*/ 159 w 716"/>
                  <a:gd name="T21" fmla="*/ 444 h 578"/>
                  <a:gd name="T22" fmla="*/ 117 w 716"/>
                  <a:gd name="T23" fmla="*/ 461 h 578"/>
                  <a:gd name="T24" fmla="*/ 66 w 716"/>
                  <a:gd name="T25" fmla="*/ 413 h 578"/>
                  <a:gd name="T26" fmla="*/ 45 w 716"/>
                  <a:gd name="T27" fmla="*/ 462 h 578"/>
                  <a:gd name="T28" fmla="*/ 74 w 716"/>
                  <a:gd name="T29" fmla="*/ 578 h 578"/>
                  <a:gd name="T30" fmla="*/ 50 w 716"/>
                  <a:gd name="T31" fmla="*/ 578 h 578"/>
                  <a:gd name="T32" fmla="*/ 36 w 716"/>
                  <a:gd name="T33" fmla="*/ 556 h 578"/>
                  <a:gd name="T34" fmla="*/ 8 w 716"/>
                  <a:gd name="T35" fmla="*/ 546 h 578"/>
                  <a:gd name="T36" fmla="*/ 1 w 716"/>
                  <a:gd name="T37" fmla="*/ 519 h 578"/>
                  <a:gd name="T38" fmla="*/ 16 w 716"/>
                  <a:gd name="T39" fmla="*/ 459 h 578"/>
                  <a:gd name="T40" fmla="*/ 24 w 716"/>
                  <a:gd name="T41" fmla="*/ 421 h 578"/>
                  <a:gd name="T42" fmla="*/ 15 w 716"/>
                  <a:gd name="T43" fmla="*/ 405 h 578"/>
                  <a:gd name="T44" fmla="*/ 16 w 716"/>
                  <a:gd name="T45" fmla="*/ 352 h 578"/>
                  <a:gd name="T46" fmla="*/ 24 w 716"/>
                  <a:gd name="T47" fmla="*/ 332 h 578"/>
                  <a:gd name="T48" fmla="*/ 38 w 716"/>
                  <a:gd name="T49" fmla="*/ 308 h 578"/>
                  <a:gd name="T50" fmla="*/ 46 w 716"/>
                  <a:gd name="T51" fmla="*/ 268 h 578"/>
                  <a:gd name="T52" fmla="*/ 47 w 716"/>
                  <a:gd name="T53" fmla="*/ 260 h 578"/>
                  <a:gd name="T54" fmla="*/ 46 w 716"/>
                  <a:gd name="T55" fmla="*/ 258 h 578"/>
                  <a:gd name="T56" fmla="*/ 49 w 716"/>
                  <a:gd name="T57" fmla="*/ 246 h 578"/>
                  <a:gd name="T58" fmla="*/ 50 w 716"/>
                  <a:gd name="T59" fmla="*/ 244 h 578"/>
                  <a:gd name="T60" fmla="*/ 52 w 716"/>
                  <a:gd name="T61" fmla="*/ 241 h 578"/>
                  <a:gd name="T62" fmla="*/ 87 w 716"/>
                  <a:gd name="T63" fmla="*/ 203 h 578"/>
                  <a:gd name="T64" fmla="*/ 109 w 716"/>
                  <a:gd name="T65" fmla="*/ 181 h 578"/>
                  <a:gd name="T66" fmla="*/ 105 w 716"/>
                  <a:gd name="T67" fmla="*/ 144 h 578"/>
                  <a:gd name="T68" fmla="*/ 163 w 716"/>
                  <a:gd name="T69" fmla="*/ 92 h 578"/>
                  <a:gd name="T70" fmla="*/ 199 w 716"/>
                  <a:gd name="T71" fmla="*/ 90 h 578"/>
                  <a:gd name="T72" fmla="*/ 248 w 716"/>
                  <a:gd name="T73" fmla="*/ 87 h 578"/>
                  <a:gd name="T74" fmla="*/ 351 w 716"/>
                  <a:gd name="T75" fmla="*/ 22 h 578"/>
                  <a:gd name="T76" fmla="*/ 478 w 716"/>
                  <a:gd name="T77" fmla="*/ 18 h 578"/>
                  <a:gd name="T78" fmla="*/ 594 w 716"/>
                  <a:gd name="T79" fmla="*/ 89 h 578"/>
                  <a:gd name="T80" fmla="*/ 640 w 716"/>
                  <a:gd name="T81" fmla="*/ 105 h 578"/>
                  <a:gd name="T82" fmla="*/ 674 w 716"/>
                  <a:gd name="T83" fmla="*/ 149 h 578"/>
                  <a:gd name="T84" fmla="*/ 698 w 716"/>
                  <a:gd name="T85" fmla="*/ 228 h 578"/>
                  <a:gd name="T86" fmla="*/ 715 w 716"/>
                  <a:gd name="T87" fmla="*/ 303 h 578"/>
                  <a:gd name="T88" fmla="*/ 713 w 716"/>
                  <a:gd name="T89" fmla="*/ 32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578">
                    <a:moveTo>
                      <a:pt x="713" y="325"/>
                    </a:moveTo>
                    <a:cubicBezTo>
                      <a:pt x="711" y="333"/>
                      <a:pt x="707" y="340"/>
                      <a:pt x="701" y="345"/>
                    </a:cubicBezTo>
                    <a:cubicBezTo>
                      <a:pt x="680" y="365"/>
                      <a:pt x="643" y="357"/>
                      <a:pt x="614" y="353"/>
                    </a:cubicBezTo>
                    <a:cubicBezTo>
                      <a:pt x="589" y="349"/>
                      <a:pt x="565" y="342"/>
                      <a:pt x="542" y="332"/>
                    </a:cubicBezTo>
                    <a:cubicBezTo>
                      <a:pt x="521" y="323"/>
                      <a:pt x="497" y="313"/>
                      <a:pt x="479" y="325"/>
                    </a:cubicBezTo>
                    <a:cubicBezTo>
                      <a:pt x="472" y="330"/>
                      <a:pt x="467" y="337"/>
                      <a:pt x="460" y="341"/>
                    </a:cubicBezTo>
                    <a:cubicBezTo>
                      <a:pt x="453" y="346"/>
                      <a:pt x="443" y="346"/>
                      <a:pt x="435" y="346"/>
                    </a:cubicBezTo>
                    <a:cubicBezTo>
                      <a:pt x="407" y="346"/>
                      <a:pt x="379" y="346"/>
                      <a:pt x="351" y="340"/>
                    </a:cubicBezTo>
                    <a:cubicBezTo>
                      <a:pt x="311" y="330"/>
                      <a:pt x="268" y="306"/>
                      <a:pt x="230" y="322"/>
                    </a:cubicBezTo>
                    <a:cubicBezTo>
                      <a:pt x="199" y="335"/>
                      <a:pt x="183" y="368"/>
                      <a:pt x="175" y="399"/>
                    </a:cubicBezTo>
                    <a:cubicBezTo>
                      <a:pt x="171" y="415"/>
                      <a:pt x="168" y="431"/>
                      <a:pt x="159" y="444"/>
                    </a:cubicBezTo>
                    <a:cubicBezTo>
                      <a:pt x="150" y="458"/>
                      <a:pt x="132" y="467"/>
                      <a:pt x="117" y="461"/>
                    </a:cubicBezTo>
                    <a:cubicBezTo>
                      <a:pt x="95" y="452"/>
                      <a:pt x="92" y="414"/>
                      <a:pt x="66" y="413"/>
                    </a:cubicBezTo>
                    <a:cubicBezTo>
                      <a:pt x="37" y="411"/>
                      <a:pt x="37" y="441"/>
                      <a:pt x="45" y="462"/>
                    </a:cubicBezTo>
                    <a:cubicBezTo>
                      <a:pt x="60" y="500"/>
                      <a:pt x="81" y="538"/>
                      <a:pt x="74" y="578"/>
                    </a:cubicBezTo>
                    <a:cubicBezTo>
                      <a:pt x="67" y="578"/>
                      <a:pt x="56" y="578"/>
                      <a:pt x="50" y="578"/>
                    </a:cubicBezTo>
                    <a:cubicBezTo>
                      <a:pt x="55" y="569"/>
                      <a:pt x="45" y="559"/>
                      <a:pt x="36" y="556"/>
                    </a:cubicBezTo>
                    <a:cubicBezTo>
                      <a:pt x="26" y="553"/>
                      <a:pt x="15" y="553"/>
                      <a:pt x="8" y="546"/>
                    </a:cubicBezTo>
                    <a:cubicBezTo>
                      <a:pt x="0" y="539"/>
                      <a:pt x="0" y="528"/>
                      <a:pt x="1" y="519"/>
                    </a:cubicBezTo>
                    <a:cubicBezTo>
                      <a:pt x="3" y="498"/>
                      <a:pt x="8" y="478"/>
                      <a:pt x="16" y="459"/>
                    </a:cubicBezTo>
                    <a:cubicBezTo>
                      <a:pt x="21" y="447"/>
                      <a:pt x="28" y="434"/>
                      <a:pt x="24" y="421"/>
                    </a:cubicBezTo>
                    <a:cubicBezTo>
                      <a:pt x="22" y="416"/>
                      <a:pt x="19" y="410"/>
                      <a:pt x="15" y="405"/>
                    </a:cubicBezTo>
                    <a:cubicBezTo>
                      <a:pt x="7" y="389"/>
                      <a:pt x="9" y="369"/>
                      <a:pt x="16" y="352"/>
                    </a:cubicBezTo>
                    <a:cubicBezTo>
                      <a:pt x="19" y="345"/>
                      <a:pt x="21" y="339"/>
                      <a:pt x="24" y="332"/>
                    </a:cubicBezTo>
                    <a:cubicBezTo>
                      <a:pt x="27" y="323"/>
                      <a:pt x="32" y="315"/>
                      <a:pt x="38" y="308"/>
                    </a:cubicBezTo>
                    <a:cubicBezTo>
                      <a:pt x="47" y="296"/>
                      <a:pt x="56" y="279"/>
                      <a:pt x="46" y="268"/>
                    </a:cubicBezTo>
                    <a:cubicBezTo>
                      <a:pt x="43" y="266"/>
                      <a:pt x="48" y="264"/>
                      <a:pt x="47" y="260"/>
                    </a:cubicBezTo>
                    <a:cubicBezTo>
                      <a:pt x="46" y="260"/>
                      <a:pt x="46" y="259"/>
                      <a:pt x="46" y="258"/>
                    </a:cubicBezTo>
                    <a:cubicBezTo>
                      <a:pt x="45" y="254"/>
                      <a:pt x="47" y="250"/>
                      <a:pt x="49" y="246"/>
                    </a:cubicBezTo>
                    <a:cubicBezTo>
                      <a:pt x="49" y="246"/>
                      <a:pt x="50" y="245"/>
                      <a:pt x="50" y="244"/>
                    </a:cubicBezTo>
                    <a:cubicBezTo>
                      <a:pt x="51" y="243"/>
                      <a:pt x="51" y="242"/>
                      <a:pt x="52" y="241"/>
                    </a:cubicBezTo>
                    <a:cubicBezTo>
                      <a:pt x="61" y="226"/>
                      <a:pt x="73" y="214"/>
                      <a:pt x="87" y="203"/>
                    </a:cubicBezTo>
                    <a:cubicBezTo>
                      <a:pt x="95" y="197"/>
                      <a:pt x="105" y="191"/>
                      <a:pt x="109" y="181"/>
                    </a:cubicBezTo>
                    <a:cubicBezTo>
                      <a:pt x="113" y="169"/>
                      <a:pt x="106" y="156"/>
                      <a:pt x="105" y="144"/>
                    </a:cubicBezTo>
                    <a:cubicBezTo>
                      <a:pt x="104" y="115"/>
                      <a:pt x="135" y="95"/>
                      <a:pt x="163" y="92"/>
                    </a:cubicBezTo>
                    <a:cubicBezTo>
                      <a:pt x="175" y="90"/>
                      <a:pt x="187" y="90"/>
                      <a:pt x="199" y="90"/>
                    </a:cubicBezTo>
                    <a:cubicBezTo>
                      <a:pt x="216" y="91"/>
                      <a:pt x="232" y="91"/>
                      <a:pt x="248" y="87"/>
                    </a:cubicBezTo>
                    <a:cubicBezTo>
                      <a:pt x="287" y="76"/>
                      <a:pt x="315" y="42"/>
                      <a:pt x="351" y="22"/>
                    </a:cubicBezTo>
                    <a:cubicBezTo>
                      <a:pt x="390" y="1"/>
                      <a:pt x="437" y="0"/>
                      <a:pt x="478" y="18"/>
                    </a:cubicBezTo>
                    <a:cubicBezTo>
                      <a:pt x="519" y="37"/>
                      <a:pt x="551" y="75"/>
                      <a:pt x="594" y="89"/>
                    </a:cubicBezTo>
                    <a:cubicBezTo>
                      <a:pt x="609" y="95"/>
                      <a:pt x="626" y="97"/>
                      <a:pt x="640" y="105"/>
                    </a:cubicBezTo>
                    <a:cubicBezTo>
                      <a:pt x="656" y="115"/>
                      <a:pt x="665" y="132"/>
                      <a:pt x="674" y="149"/>
                    </a:cubicBezTo>
                    <a:cubicBezTo>
                      <a:pt x="686" y="175"/>
                      <a:pt x="689" y="201"/>
                      <a:pt x="698" y="228"/>
                    </a:cubicBezTo>
                    <a:cubicBezTo>
                      <a:pt x="705" y="249"/>
                      <a:pt x="714" y="278"/>
                      <a:pt x="715" y="303"/>
                    </a:cubicBezTo>
                    <a:cubicBezTo>
                      <a:pt x="716" y="310"/>
                      <a:pt x="715" y="317"/>
                      <a:pt x="713" y="325"/>
                    </a:cubicBezTo>
                  </a:path>
                </a:pathLst>
              </a:custGeom>
              <a:solidFill>
                <a:srgbClr val="89636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29" name="îṡḻîḍê">
                <a:extLst>
                  <a:ext uri="{FF2B5EF4-FFF2-40B4-BE49-F238E27FC236}">
                    <a16:creationId xmlns:a16="http://schemas.microsoft.com/office/drawing/2014/main" id="{BAD5DD1E-8FC8-9444-8B95-F2A67FE30607}"/>
                  </a:ext>
                </a:extLst>
              </p:cNvPr>
              <p:cNvSpPr/>
              <p:nvPr/>
            </p:nvSpPr>
            <p:spPr bwMode="auto">
              <a:xfrm>
                <a:off x="3918635" y="1850413"/>
                <a:ext cx="12371" cy="21645"/>
              </a:xfrm>
              <a:custGeom>
                <a:avLst/>
                <a:gdLst>
                  <a:gd name="T0" fmla="*/ 4 w 8"/>
                  <a:gd name="T1" fmla="*/ 0 h 15"/>
                  <a:gd name="T2" fmla="*/ 3 w 8"/>
                  <a:gd name="T3" fmla="*/ 7 h 15"/>
                  <a:gd name="T4" fmla="*/ 7 w 8"/>
                  <a:gd name="T5" fmla="*/ 15 h 15"/>
                  <a:gd name="T6" fmla="*/ 4 w 8"/>
                  <a:gd name="T7" fmla="*/ 0 h 15"/>
                </a:gdLst>
                <a:ahLst/>
                <a:cxnLst>
                  <a:cxn ang="0">
                    <a:pos x="T0" y="T1"/>
                  </a:cxn>
                  <a:cxn ang="0">
                    <a:pos x="T2" y="T3"/>
                  </a:cxn>
                  <a:cxn ang="0">
                    <a:pos x="T4" y="T5"/>
                  </a:cxn>
                  <a:cxn ang="0">
                    <a:pos x="T6" y="T7"/>
                  </a:cxn>
                </a:cxnLst>
                <a:rect l="0" t="0" r="r" b="b"/>
                <a:pathLst>
                  <a:path w="8" h="15">
                    <a:moveTo>
                      <a:pt x="4" y="0"/>
                    </a:moveTo>
                    <a:cubicBezTo>
                      <a:pt x="5" y="3"/>
                      <a:pt x="0" y="5"/>
                      <a:pt x="3" y="7"/>
                    </a:cubicBezTo>
                    <a:cubicBezTo>
                      <a:pt x="5" y="9"/>
                      <a:pt x="6" y="12"/>
                      <a:pt x="7" y="15"/>
                    </a:cubicBezTo>
                    <a:cubicBezTo>
                      <a:pt x="8" y="9"/>
                      <a:pt x="7" y="4"/>
                      <a:pt x="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0" name="iŝḷîḑê">
                <a:extLst>
                  <a:ext uri="{FF2B5EF4-FFF2-40B4-BE49-F238E27FC236}">
                    <a16:creationId xmlns:a16="http://schemas.microsoft.com/office/drawing/2014/main" id="{D214D267-54C5-1941-9E8F-4BDDA5CFF430}"/>
                  </a:ext>
                </a:extLst>
              </p:cNvPr>
              <p:cNvSpPr/>
              <p:nvPr/>
            </p:nvSpPr>
            <p:spPr bwMode="auto">
              <a:xfrm>
                <a:off x="4886697" y="1918442"/>
                <a:ext cx="18557" cy="49476"/>
              </a:xfrm>
              <a:custGeom>
                <a:avLst/>
                <a:gdLst>
                  <a:gd name="T0" fmla="*/ 12 w 12"/>
                  <a:gd name="T1" fmla="*/ 0 h 33"/>
                  <a:gd name="T2" fmla="*/ 11 w 12"/>
                  <a:gd name="T3" fmla="*/ 1 h 33"/>
                  <a:gd name="T4" fmla="*/ 10 w 12"/>
                  <a:gd name="T5" fmla="*/ 2 h 33"/>
                  <a:gd name="T6" fmla="*/ 8 w 12"/>
                  <a:gd name="T7" fmla="*/ 17 h 33"/>
                  <a:gd name="T8" fmla="*/ 8 w 12"/>
                  <a:gd name="T9" fmla="*/ 17 h 33"/>
                  <a:gd name="T10" fmla="*/ 0 w 12"/>
                  <a:gd name="T11" fmla="*/ 33 h 33"/>
                  <a:gd name="T12" fmla="*/ 0 w 12"/>
                  <a:gd name="T13" fmla="*/ 33 h 33"/>
                  <a:gd name="T14" fmla="*/ 12 w 12"/>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3">
                    <a:moveTo>
                      <a:pt x="12" y="0"/>
                    </a:moveTo>
                    <a:cubicBezTo>
                      <a:pt x="11" y="0"/>
                      <a:pt x="11" y="0"/>
                      <a:pt x="11" y="1"/>
                    </a:cubicBezTo>
                    <a:cubicBezTo>
                      <a:pt x="11" y="1"/>
                      <a:pt x="11" y="2"/>
                      <a:pt x="10" y="2"/>
                    </a:cubicBezTo>
                    <a:cubicBezTo>
                      <a:pt x="10" y="7"/>
                      <a:pt x="9" y="12"/>
                      <a:pt x="8" y="17"/>
                    </a:cubicBezTo>
                    <a:cubicBezTo>
                      <a:pt x="8" y="17"/>
                      <a:pt x="8" y="17"/>
                      <a:pt x="8" y="17"/>
                    </a:cubicBezTo>
                    <a:cubicBezTo>
                      <a:pt x="7" y="23"/>
                      <a:pt x="4" y="28"/>
                      <a:pt x="0" y="33"/>
                    </a:cubicBezTo>
                    <a:cubicBezTo>
                      <a:pt x="0" y="33"/>
                      <a:pt x="0" y="33"/>
                      <a:pt x="0" y="33"/>
                    </a:cubicBezTo>
                    <a:cubicBezTo>
                      <a:pt x="8" y="24"/>
                      <a:pt x="11" y="13"/>
                      <a:pt x="1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1" name="îśḻîdé">
                <a:extLst>
                  <a:ext uri="{FF2B5EF4-FFF2-40B4-BE49-F238E27FC236}">
                    <a16:creationId xmlns:a16="http://schemas.microsoft.com/office/drawing/2014/main" id="{A9E155BE-44EC-5A4C-AA47-C50E2F419F41}"/>
                  </a:ext>
                </a:extLst>
              </p:cNvPr>
              <p:cNvSpPr/>
              <p:nvPr/>
            </p:nvSpPr>
            <p:spPr bwMode="auto">
              <a:xfrm>
                <a:off x="4886697" y="1967918"/>
                <a:ext cx="3092" cy="0"/>
              </a:xfrm>
              <a:prstGeom prst="ellipse">
                <a:avLst/>
              </a:pr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2" name="ïşľîdè">
                <a:extLst>
                  <a:ext uri="{FF2B5EF4-FFF2-40B4-BE49-F238E27FC236}">
                    <a16:creationId xmlns:a16="http://schemas.microsoft.com/office/drawing/2014/main" id="{3DB224BA-AD59-9F47-BE73-1883DEEB4429}"/>
                  </a:ext>
                </a:extLst>
              </p:cNvPr>
              <p:cNvSpPr/>
              <p:nvPr/>
            </p:nvSpPr>
            <p:spPr bwMode="auto">
              <a:xfrm>
                <a:off x="3915543" y="1964825"/>
                <a:ext cx="971154" cy="160796"/>
              </a:xfrm>
              <a:custGeom>
                <a:avLst/>
                <a:gdLst>
                  <a:gd name="T0" fmla="*/ 6 w 664"/>
                  <a:gd name="T1" fmla="*/ 78 h 110"/>
                  <a:gd name="T2" fmla="*/ 0 w 664"/>
                  <a:gd name="T3" fmla="*/ 88 h 110"/>
                  <a:gd name="T4" fmla="*/ 1 w 664"/>
                  <a:gd name="T5" fmla="*/ 92 h 110"/>
                  <a:gd name="T6" fmla="*/ 6 w 664"/>
                  <a:gd name="T7" fmla="*/ 78 h 110"/>
                  <a:gd name="T8" fmla="*/ 664 w 664"/>
                  <a:gd name="T9" fmla="*/ 1 h 110"/>
                  <a:gd name="T10" fmla="*/ 660 w 664"/>
                  <a:gd name="T11" fmla="*/ 5 h 110"/>
                  <a:gd name="T12" fmla="*/ 661 w 664"/>
                  <a:gd name="T13" fmla="*/ 4 h 110"/>
                  <a:gd name="T14" fmla="*/ 664 w 664"/>
                  <a:gd name="T15" fmla="*/ 2 h 110"/>
                  <a:gd name="T16" fmla="*/ 664 w 664"/>
                  <a:gd name="T17" fmla="*/ 1 h 110"/>
                  <a:gd name="T18" fmla="*/ 164 w 664"/>
                  <a:gd name="T19" fmla="*/ 0 h 110"/>
                  <a:gd name="T20" fmla="*/ 134 w 664"/>
                  <a:gd name="T21" fmla="*/ 59 h 110"/>
                  <a:gd name="T22" fmla="*/ 118 w 664"/>
                  <a:gd name="T23" fmla="*/ 104 h 110"/>
                  <a:gd name="T24" fmla="*/ 114 w 664"/>
                  <a:gd name="T25" fmla="*/ 110 h 110"/>
                  <a:gd name="T26" fmla="*/ 119 w 664"/>
                  <a:gd name="T27" fmla="*/ 103 h 110"/>
                  <a:gd name="T28" fmla="*/ 135 w 664"/>
                  <a:gd name="T29" fmla="*/ 58 h 110"/>
                  <a:gd name="T30" fmla="*/ 164 w 664"/>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10">
                    <a:moveTo>
                      <a:pt x="6" y="78"/>
                    </a:moveTo>
                    <a:cubicBezTo>
                      <a:pt x="3" y="81"/>
                      <a:pt x="1" y="84"/>
                      <a:pt x="0" y="88"/>
                    </a:cubicBezTo>
                    <a:cubicBezTo>
                      <a:pt x="0" y="90"/>
                      <a:pt x="1" y="91"/>
                      <a:pt x="1" y="92"/>
                    </a:cubicBezTo>
                    <a:cubicBezTo>
                      <a:pt x="1" y="87"/>
                      <a:pt x="3" y="82"/>
                      <a:pt x="6" y="78"/>
                    </a:cubicBezTo>
                    <a:moveTo>
                      <a:pt x="664" y="1"/>
                    </a:moveTo>
                    <a:cubicBezTo>
                      <a:pt x="663" y="3"/>
                      <a:pt x="662" y="4"/>
                      <a:pt x="660" y="5"/>
                    </a:cubicBezTo>
                    <a:cubicBezTo>
                      <a:pt x="661" y="5"/>
                      <a:pt x="661" y="5"/>
                      <a:pt x="661" y="4"/>
                    </a:cubicBezTo>
                    <a:cubicBezTo>
                      <a:pt x="662" y="4"/>
                      <a:pt x="663" y="3"/>
                      <a:pt x="664" y="2"/>
                    </a:cubicBezTo>
                    <a:cubicBezTo>
                      <a:pt x="664" y="2"/>
                      <a:pt x="664" y="1"/>
                      <a:pt x="664" y="1"/>
                    </a:cubicBezTo>
                    <a:moveTo>
                      <a:pt x="164" y="0"/>
                    </a:moveTo>
                    <a:cubicBezTo>
                      <a:pt x="149" y="15"/>
                      <a:pt x="139" y="38"/>
                      <a:pt x="134" y="59"/>
                    </a:cubicBezTo>
                    <a:cubicBezTo>
                      <a:pt x="130" y="75"/>
                      <a:pt x="127" y="91"/>
                      <a:pt x="118" y="104"/>
                    </a:cubicBezTo>
                    <a:cubicBezTo>
                      <a:pt x="116" y="106"/>
                      <a:pt x="115" y="108"/>
                      <a:pt x="114" y="110"/>
                    </a:cubicBezTo>
                    <a:cubicBezTo>
                      <a:pt x="116" y="108"/>
                      <a:pt x="117" y="106"/>
                      <a:pt x="119" y="103"/>
                    </a:cubicBezTo>
                    <a:cubicBezTo>
                      <a:pt x="128" y="90"/>
                      <a:pt x="131" y="74"/>
                      <a:pt x="135" y="58"/>
                    </a:cubicBezTo>
                    <a:cubicBezTo>
                      <a:pt x="140" y="37"/>
                      <a:pt x="149" y="15"/>
                      <a:pt x="164"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3" name="íṧļïḍé">
                <a:extLst>
                  <a:ext uri="{FF2B5EF4-FFF2-40B4-BE49-F238E27FC236}">
                    <a16:creationId xmlns:a16="http://schemas.microsoft.com/office/drawing/2014/main" id="{FDC06AFC-B4CA-7741-8436-F45F01C171D7}"/>
                  </a:ext>
                </a:extLst>
              </p:cNvPr>
              <p:cNvSpPr/>
              <p:nvPr/>
            </p:nvSpPr>
            <p:spPr bwMode="auto">
              <a:xfrm>
                <a:off x="3915543" y="1918442"/>
                <a:ext cx="980432" cy="225733"/>
              </a:xfrm>
              <a:custGeom>
                <a:avLst/>
                <a:gdLst>
                  <a:gd name="T0" fmla="*/ 218 w 672"/>
                  <a:gd name="T1" fmla="*/ 0 h 155"/>
                  <a:gd name="T2" fmla="*/ 190 w 672"/>
                  <a:gd name="T3" fmla="*/ 5 h 155"/>
                  <a:gd name="T4" fmla="*/ 135 w 672"/>
                  <a:gd name="T5" fmla="*/ 82 h 155"/>
                  <a:gd name="T6" fmla="*/ 119 w 672"/>
                  <a:gd name="T7" fmla="*/ 128 h 155"/>
                  <a:gd name="T8" fmla="*/ 87 w 672"/>
                  <a:gd name="T9" fmla="*/ 146 h 155"/>
                  <a:gd name="T10" fmla="*/ 77 w 672"/>
                  <a:gd name="T11" fmla="*/ 144 h 155"/>
                  <a:gd name="T12" fmla="*/ 26 w 672"/>
                  <a:gd name="T13" fmla="*/ 96 h 155"/>
                  <a:gd name="T14" fmla="*/ 23 w 672"/>
                  <a:gd name="T15" fmla="*/ 96 h 155"/>
                  <a:gd name="T16" fmla="*/ 0 w 672"/>
                  <a:gd name="T17" fmla="*/ 121 h 155"/>
                  <a:gd name="T18" fmla="*/ 6 w 672"/>
                  <a:gd name="T19" fmla="*/ 111 h 155"/>
                  <a:gd name="T20" fmla="*/ 23 w 672"/>
                  <a:gd name="T21" fmla="*/ 104 h 155"/>
                  <a:gd name="T22" fmla="*/ 26 w 672"/>
                  <a:gd name="T23" fmla="*/ 104 h 155"/>
                  <a:gd name="T24" fmla="*/ 77 w 672"/>
                  <a:gd name="T25" fmla="*/ 153 h 155"/>
                  <a:gd name="T26" fmla="*/ 87 w 672"/>
                  <a:gd name="T27" fmla="*/ 155 h 155"/>
                  <a:gd name="T28" fmla="*/ 114 w 672"/>
                  <a:gd name="T29" fmla="*/ 143 h 155"/>
                  <a:gd name="T30" fmla="*/ 118 w 672"/>
                  <a:gd name="T31" fmla="*/ 137 h 155"/>
                  <a:gd name="T32" fmla="*/ 134 w 672"/>
                  <a:gd name="T33" fmla="*/ 92 h 155"/>
                  <a:gd name="T34" fmla="*/ 164 w 672"/>
                  <a:gd name="T35" fmla="*/ 33 h 155"/>
                  <a:gd name="T36" fmla="*/ 190 w 672"/>
                  <a:gd name="T37" fmla="*/ 14 h 155"/>
                  <a:gd name="T38" fmla="*/ 218 w 672"/>
                  <a:gd name="T39" fmla="*/ 9 h 155"/>
                  <a:gd name="T40" fmla="*/ 311 w 672"/>
                  <a:gd name="T41" fmla="*/ 32 h 155"/>
                  <a:gd name="T42" fmla="*/ 380 w 672"/>
                  <a:gd name="T43" fmla="*/ 38 h 155"/>
                  <a:gd name="T44" fmla="*/ 395 w 672"/>
                  <a:gd name="T45" fmla="*/ 38 h 155"/>
                  <a:gd name="T46" fmla="*/ 420 w 672"/>
                  <a:gd name="T47" fmla="*/ 33 h 155"/>
                  <a:gd name="T48" fmla="*/ 439 w 672"/>
                  <a:gd name="T49" fmla="*/ 17 h 155"/>
                  <a:gd name="T50" fmla="*/ 459 w 672"/>
                  <a:gd name="T51" fmla="*/ 11 h 155"/>
                  <a:gd name="T52" fmla="*/ 502 w 672"/>
                  <a:gd name="T53" fmla="*/ 24 h 155"/>
                  <a:gd name="T54" fmla="*/ 574 w 672"/>
                  <a:gd name="T55" fmla="*/ 45 h 155"/>
                  <a:gd name="T56" fmla="*/ 622 w 672"/>
                  <a:gd name="T57" fmla="*/ 50 h 155"/>
                  <a:gd name="T58" fmla="*/ 660 w 672"/>
                  <a:gd name="T59" fmla="*/ 38 h 155"/>
                  <a:gd name="T60" fmla="*/ 664 w 672"/>
                  <a:gd name="T61" fmla="*/ 34 h 155"/>
                  <a:gd name="T62" fmla="*/ 664 w 672"/>
                  <a:gd name="T63" fmla="*/ 34 h 155"/>
                  <a:gd name="T64" fmla="*/ 672 w 672"/>
                  <a:gd name="T65" fmla="*/ 18 h 155"/>
                  <a:gd name="T66" fmla="*/ 672 w 672"/>
                  <a:gd name="T67" fmla="*/ 18 h 155"/>
                  <a:gd name="T68" fmla="*/ 672 w 672"/>
                  <a:gd name="T69" fmla="*/ 18 h 155"/>
                  <a:gd name="T70" fmla="*/ 669 w 672"/>
                  <a:gd name="T71" fmla="*/ 18 h 155"/>
                  <a:gd name="T72" fmla="*/ 661 w 672"/>
                  <a:gd name="T73" fmla="*/ 29 h 155"/>
                  <a:gd name="T74" fmla="*/ 622 w 672"/>
                  <a:gd name="T75" fmla="*/ 42 h 155"/>
                  <a:gd name="T76" fmla="*/ 574 w 672"/>
                  <a:gd name="T77" fmla="*/ 36 h 155"/>
                  <a:gd name="T78" fmla="*/ 502 w 672"/>
                  <a:gd name="T79" fmla="*/ 15 h 155"/>
                  <a:gd name="T80" fmla="*/ 459 w 672"/>
                  <a:gd name="T81" fmla="*/ 2 h 155"/>
                  <a:gd name="T82" fmla="*/ 439 w 672"/>
                  <a:gd name="T83" fmla="*/ 8 h 155"/>
                  <a:gd name="T84" fmla="*/ 420 w 672"/>
                  <a:gd name="T85" fmla="*/ 24 h 155"/>
                  <a:gd name="T86" fmla="*/ 395 w 672"/>
                  <a:gd name="T87" fmla="*/ 29 h 155"/>
                  <a:gd name="T88" fmla="*/ 386 w 672"/>
                  <a:gd name="T89" fmla="*/ 29 h 155"/>
                  <a:gd name="T90" fmla="*/ 311 w 672"/>
                  <a:gd name="T91" fmla="*/ 23 h 155"/>
                  <a:gd name="T92" fmla="*/ 218 w 672"/>
                  <a:gd name="T9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2" h="155">
                    <a:moveTo>
                      <a:pt x="218" y="0"/>
                    </a:moveTo>
                    <a:cubicBezTo>
                      <a:pt x="208" y="0"/>
                      <a:pt x="199" y="2"/>
                      <a:pt x="190" y="5"/>
                    </a:cubicBezTo>
                    <a:cubicBezTo>
                      <a:pt x="159" y="18"/>
                      <a:pt x="143" y="51"/>
                      <a:pt x="135" y="82"/>
                    </a:cubicBezTo>
                    <a:cubicBezTo>
                      <a:pt x="131" y="98"/>
                      <a:pt x="128" y="114"/>
                      <a:pt x="119" y="128"/>
                    </a:cubicBezTo>
                    <a:cubicBezTo>
                      <a:pt x="112" y="138"/>
                      <a:pt x="99" y="146"/>
                      <a:pt x="87" y="146"/>
                    </a:cubicBezTo>
                    <a:cubicBezTo>
                      <a:pt x="84" y="146"/>
                      <a:pt x="81" y="145"/>
                      <a:pt x="77" y="144"/>
                    </a:cubicBezTo>
                    <a:cubicBezTo>
                      <a:pt x="55" y="135"/>
                      <a:pt x="52" y="98"/>
                      <a:pt x="26" y="96"/>
                    </a:cubicBezTo>
                    <a:cubicBezTo>
                      <a:pt x="25" y="96"/>
                      <a:pt x="24" y="96"/>
                      <a:pt x="23" y="96"/>
                    </a:cubicBezTo>
                    <a:cubicBezTo>
                      <a:pt x="6" y="96"/>
                      <a:pt x="0" y="107"/>
                      <a:pt x="0" y="121"/>
                    </a:cubicBezTo>
                    <a:cubicBezTo>
                      <a:pt x="1" y="117"/>
                      <a:pt x="3" y="114"/>
                      <a:pt x="6" y="111"/>
                    </a:cubicBezTo>
                    <a:cubicBezTo>
                      <a:pt x="9" y="107"/>
                      <a:pt x="15" y="104"/>
                      <a:pt x="23" y="104"/>
                    </a:cubicBezTo>
                    <a:cubicBezTo>
                      <a:pt x="24" y="104"/>
                      <a:pt x="25" y="104"/>
                      <a:pt x="26" y="104"/>
                    </a:cubicBezTo>
                    <a:cubicBezTo>
                      <a:pt x="52" y="106"/>
                      <a:pt x="55" y="144"/>
                      <a:pt x="77" y="153"/>
                    </a:cubicBezTo>
                    <a:cubicBezTo>
                      <a:pt x="81" y="154"/>
                      <a:pt x="84" y="155"/>
                      <a:pt x="87" y="155"/>
                    </a:cubicBezTo>
                    <a:cubicBezTo>
                      <a:pt x="97" y="155"/>
                      <a:pt x="106" y="150"/>
                      <a:pt x="114" y="143"/>
                    </a:cubicBezTo>
                    <a:cubicBezTo>
                      <a:pt x="115" y="141"/>
                      <a:pt x="116" y="139"/>
                      <a:pt x="118" y="137"/>
                    </a:cubicBezTo>
                    <a:cubicBezTo>
                      <a:pt x="127" y="124"/>
                      <a:pt x="130" y="108"/>
                      <a:pt x="134" y="92"/>
                    </a:cubicBezTo>
                    <a:cubicBezTo>
                      <a:pt x="139" y="71"/>
                      <a:pt x="149" y="48"/>
                      <a:pt x="164" y="33"/>
                    </a:cubicBezTo>
                    <a:cubicBezTo>
                      <a:pt x="171" y="25"/>
                      <a:pt x="180" y="18"/>
                      <a:pt x="190" y="14"/>
                    </a:cubicBezTo>
                    <a:cubicBezTo>
                      <a:pt x="199" y="10"/>
                      <a:pt x="208" y="9"/>
                      <a:pt x="218" y="9"/>
                    </a:cubicBezTo>
                    <a:cubicBezTo>
                      <a:pt x="248" y="9"/>
                      <a:pt x="280" y="24"/>
                      <a:pt x="311" y="32"/>
                    </a:cubicBezTo>
                    <a:cubicBezTo>
                      <a:pt x="334" y="37"/>
                      <a:pt x="357" y="38"/>
                      <a:pt x="380" y="38"/>
                    </a:cubicBezTo>
                    <a:cubicBezTo>
                      <a:pt x="385" y="38"/>
                      <a:pt x="390" y="38"/>
                      <a:pt x="395" y="38"/>
                    </a:cubicBezTo>
                    <a:cubicBezTo>
                      <a:pt x="403" y="38"/>
                      <a:pt x="412" y="37"/>
                      <a:pt x="420" y="33"/>
                    </a:cubicBezTo>
                    <a:cubicBezTo>
                      <a:pt x="427" y="29"/>
                      <a:pt x="432" y="22"/>
                      <a:pt x="439" y="17"/>
                    </a:cubicBezTo>
                    <a:cubicBezTo>
                      <a:pt x="445" y="13"/>
                      <a:pt x="452" y="11"/>
                      <a:pt x="459" y="11"/>
                    </a:cubicBezTo>
                    <a:cubicBezTo>
                      <a:pt x="473" y="11"/>
                      <a:pt x="488" y="18"/>
                      <a:pt x="502" y="24"/>
                    </a:cubicBezTo>
                    <a:cubicBezTo>
                      <a:pt x="525" y="33"/>
                      <a:pt x="549" y="40"/>
                      <a:pt x="574" y="45"/>
                    </a:cubicBezTo>
                    <a:cubicBezTo>
                      <a:pt x="589" y="47"/>
                      <a:pt x="606" y="50"/>
                      <a:pt x="622" y="50"/>
                    </a:cubicBezTo>
                    <a:cubicBezTo>
                      <a:pt x="636" y="50"/>
                      <a:pt x="650" y="47"/>
                      <a:pt x="660" y="38"/>
                    </a:cubicBezTo>
                    <a:cubicBezTo>
                      <a:pt x="662" y="37"/>
                      <a:pt x="663" y="36"/>
                      <a:pt x="664" y="34"/>
                    </a:cubicBezTo>
                    <a:cubicBezTo>
                      <a:pt x="664" y="34"/>
                      <a:pt x="664" y="34"/>
                      <a:pt x="664" y="34"/>
                    </a:cubicBezTo>
                    <a:cubicBezTo>
                      <a:pt x="668" y="29"/>
                      <a:pt x="671" y="24"/>
                      <a:pt x="672" y="18"/>
                    </a:cubicBezTo>
                    <a:cubicBezTo>
                      <a:pt x="672" y="18"/>
                      <a:pt x="672" y="18"/>
                      <a:pt x="672" y="18"/>
                    </a:cubicBezTo>
                    <a:cubicBezTo>
                      <a:pt x="672" y="18"/>
                      <a:pt x="672" y="18"/>
                      <a:pt x="672" y="18"/>
                    </a:cubicBezTo>
                    <a:cubicBezTo>
                      <a:pt x="671" y="18"/>
                      <a:pt x="670" y="18"/>
                      <a:pt x="669" y="18"/>
                    </a:cubicBezTo>
                    <a:cubicBezTo>
                      <a:pt x="667" y="22"/>
                      <a:pt x="665" y="25"/>
                      <a:pt x="661" y="29"/>
                    </a:cubicBezTo>
                    <a:cubicBezTo>
                      <a:pt x="651" y="38"/>
                      <a:pt x="637" y="42"/>
                      <a:pt x="622" y="42"/>
                    </a:cubicBezTo>
                    <a:cubicBezTo>
                      <a:pt x="606" y="42"/>
                      <a:pt x="589" y="38"/>
                      <a:pt x="574" y="36"/>
                    </a:cubicBezTo>
                    <a:cubicBezTo>
                      <a:pt x="549" y="32"/>
                      <a:pt x="525" y="25"/>
                      <a:pt x="502" y="15"/>
                    </a:cubicBezTo>
                    <a:cubicBezTo>
                      <a:pt x="488" y="9"/>
                      <a:pt x="473" y="2"/>
                      <a:pt x="459" y="2"/>
                    </a:cubicBezTo>
                    <a:cubicBezTo>
                      <a:pt x="452" y="2"/>
                      <a:pt x="445" y="4"/>
                      <a:pt x="439" y="8"/>
                    </a:cubicBezTo>
                    <a:cubicBezTo>
                      <a:pt x="432" y="13"/>
                      <a:pt x="427" y="20"/>
                      <a:pt x="420" y="24"/>
                    </a:cubicBezTo>
                    <a:cubicBezTo>
                      <a:pt x="413" y="29"/>
                      <a:pt x="403" y="29"/>
                      <a:pt x="395" y="29"/>
                    </a:cubicBezTo>
                    <a:cubicBezTo>
                      <a:pt x="392" y="29"/>
                      <a:pt x="389" y="29"/>
                      <a:pt x="386" y="29"/>
                    </a:cubicBezTo>
                    <a:cubicBezTo>
                      <a:pt x="361" y="29"/>
                      <a:pt x="336" y="29"/>
                      <a:pt x="311" y="23"/>
                    </a:cubicBezTo>
                    <a:cubicBezTo>
                      <a:pt x="280" y="16"/>
                      <a:pt x="248" y="0"/>
                      <a:pt x="218"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4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4" name="ïṧļîḍê">
                <a:extLst>
                  <a:ext uri="{FF2B5EF4-FFF2-40B4-BE49-F238E27FC236}">
                    <a16:creationId xmlns:a16="http://schemas.microsoft.com/office/drawing/2014/main" id="{7CBEB8A9-0F3B-1841-92F1-EF433711AAC7}"/>
                  </a:ext>
                </a:extLst>
              </p:cNvPr>
              <p:cNvSpPr/>
              <p:nvPr/>
            </p:nvSpPr>
            <p:spPr bwMode="auto">
              <a:xfrm>
                <a:off x="3869149" y="2017394"/>
                <a:ext cx="24743" cy="71121"/>
              </a:xfrm>
              <a:custGeom>
                <a:avLst/>
                <a:gdLst>
                  <a:gd name="T0" fmla="*/ 0 w 16"/>
                  <a:gd name="T1" fmla="*/ 0 h 48"/>
                  <a:gd name="T2" fmla="*/ 6 w 16"/>
                  <a:gd name="T3" fmla="*/ 28 h 48"/>
                  <a:gd name="T4" fmla="*/ 14 w 16"/>
                  <a:gd name="T5" fmla="*/ 44 h 48"/>
                  <a:gd name="T6" fmla="*/ 15 w 16"/>
                  <a:gd name="T7" fmla="*/ 48 h 48"/>
                  <a:gd name="T8" fmla="*/ 14 w 16"/>
                  <a:gd name="T9" fmla="*/ 35 h 48"/>
                  <a:gd name="T10" fmla="*/ 6 w 16"/>
                  <a:gd name="T11" fmla="*/ 19 h 48"/>
                  <a:gd name="T12" fmla="*/ 0 w 1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0"/>
                    </a:moveTo>
                    <a:cubicBezTo>
                      <a:pt x="0" y="10"/>
                      <a:pt x="1" y="19"/>
                      <a:pt x="6" y="28"/>
                    </a:cubicBezTo>
                    <a:cubicBezTo>
                      <a:pt x="9" y="33"/>
                      <a:pt x="12" y="38"/>
                      <a:pt x="14" y="44"/>
                    </a:cubicBezTo>
                    <a:cubicBezTo>
                      <a:pt x="15" y="45"/>
                      <a:pt x="15" y="46"/>
                      <a:pt x="15" y="48"/>
                    </a:cubicBezTo>
                    <a:cubicBezTo>
                      <a:pt x="16" y="44"/>
                      <a:pt x="15" y="39"/>
                      <a:pt x="14" y="35"/>
                    </a:cubicBezTo>
                    <a:cubicBezTo>
                      <a:pt x="12" y="30"/>
                      <a:pt x="9" y="24"/>
                      <a:pt x="6" y="19"/>
                    </a:cubicBezTo>
                    <a:cubicBezTo>
                      <a:pt x="3" y="13"/>
                      <a:pt x="1" y="7"/>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5" name="îşlíďé">
                <a:extLst>
                  <a:ext uri="{FF2B5EF4-FFF2-40B4-BE49-F238E27FC236}">
                    <a16:creationId xmlns:a16="http://schemas.microsoft.com/office/drawing/2014/main" id="{40574719-4377-584A-B2B7-23CF3ED7FF0B}"/>
                  </a:ext>
                </a:extLst>
              </p:cNvPr>
              <p:cNvSpPr/>
              <p:nvPr/>
            </p:nvSpPr>
            <p:spPr bwMode="auto">
              <a:xfrm>
                <a:off x="3961935" y="2304971"/>
                <a:ext cx="3094" cy="9278"/>
              </a:xfrm>
              <a:custGeom>
                <a:avLst/>
                <a:gdLst>
                  <a:gd name="T0" fmla="*/ 1 w 1"/>
                  <a:gd name="T1" fmla="*/ 0 h 4"/>
                  <a:gd name="T2" fmla="*/ 0 w 1"/>
                  <a:gd name="T3" fmla="*/ 4 h 4"/>
                  <a:gd name="T4" fmla="*/ 1 w 1"/>
                  <a:gd name="T5" fmla="*/ 4 h 4"/>
                  <a:gd name="T6" fmla="*/ 1 w 1"/>
                  <a:gd name="T7" fmla="*/ 3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0" y="1"/>
                      <a:pt x="0" y="3"/>
                      <a:pt x="0" y="4"/>
                    </a:cubicBezTo>
                    <a:cubicBezTo>
                      <a:pt x="0" y="4"/>
                      <a:pt x="0" y="4"/>
                      <a:pt x="1" y="4"/>
                    </a:cubicBezTo>
                    <a:cubicBezTo>
                      <a:pt x="1" y="4"/>
                      <a:pt x="1" y="3"/>
                      <a:pt x="1" y="3"/>
                    </a:cubicBezTo>
                    <a:cubicBezTo>
                      <a:pt x="1" y="2"/>
                      <a:pt x="1" y="1"/>
                      <a:pt x="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6" name="isľiḓê">
                <a:extLst>
                  <a:ext uri="{FF2B5EF4-FFF2-40B4-BE49-F238E27FC236}">
                    <a16:creationId xmlns:a16="http://schemas.microsoft.com/office/drawing/2014/main" id="{6C36B4F8-9B10-5846-9A38-0E7149394BC7}"/>
                  </a:ext>
                </a:extLst>
              </p:cNvPr>
              <p:cNvSpPr/>
              <p:nvPr/>
            </p:nvSpPr>
            <p:spPr bwMode="auto">
              <a:xfrm>
                <a:off x="3965029" y="2304971"/>
                <a:ext cx="0" cy="9278"/>
              </a:xfrm>
              <a:custGeom>
                <a:avLst/>
                <a:gdLst>
                  <a:gd name="T0" fmla="*/ 0 h 4"/>
                  <a:gd name="T1" fmla="*/ 0 h 4"/>
                  <a:gd name="T2" fmla="*/ 3 h 4"/>
                  <a:gd name="T3" fmla="*/ 4 h 4"/>
                  <a:gd name="T4" fmla="*/ 4 h 4"/>
                  <a:gd name="T5" fmla="*/ 3 h 4"/>
                  <a:gd name="T6" fmla="*/ 3 h 4"/>
                  <a:gd name="T7" fmla="*/ 0 h 4"/>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4">
                    <a:moveTo>
                      <a:pt x="0" y="0"/>
                    </a:moveTo>
                    <a:cubicBezTo>
                      <a:pt x="0" y="0"/>
                      <a:pt x="0" y="0"/>
                      <a:pt x="0" y="0"/>
                    </a:cubicBezTo>
                    <a:cubicBezTo>
                      <a:pt x="0" y="1"/>
                      <a:pt x="0" y="2"/>
                      <a:pt x="0" y="3"/>
                    </a:cubicBezTo>
                    <a:cubicBezTo>
                      <a:pt x="0" y="3"/>
                      <a:pt x="0" y="4"/>
                      <a:pt x="0" y="4"/>
                    </a:cubicBezTo>
                    <a:cubicBezTo>
                      <a:pt x="0" y="4"/>
                      <a:pt x="0" y="4"/>
                      <a:pt x="0" y="4"/>
                    </a:cubicBezTo>
                    <a:cubicBezTo>
                      <a:pt x="0" y="4"/>
                      <a:pt x="0" y="4"/>
                      <a:pt x="0" y="3"/>
                    </a:cubicBezTo>
                    <a:cubicBezTo>
                      <a:pt x="0" y="3"/>
                      <a:pt x="0" y="3"/>
                      <a:pt x="0" y="3"/>
                    </a:cubicBezTo>
                    <a:cubicBezTo>
                      <a:pt x="0" y="2"/>
                      <a:pt x="0" y="1"/>
                      <a:pt x="0"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7" name="îŝļíḓe">
                <a:extLst>
                  <a:ext uri="{FF2B5EF4-FFF2-40B4-BE49-F238E27FC236}">
                    <a16:creationId xmlns:a16="http://schemas.microsoft.com/office/drawing/2014/main" id="{43DA761C-FAE3-A444-AE21-B2380BE6AC22}"/>
                  </a:ext>
                </a:extLst>
              </p:cNvPr>
              <p:cNvSpPr/>
              <p:nvPr/>
            </p:nvSpPr>
            <p:spPr bwMode="auto">
              <a:xfrm>
                <a:off x="3965029" y="2298786"/>
                <a:ext cx="0" cy="12369"/>
              </a:xfrm>
              <a:custGeom>
                <a:avLst/>
                <a:gdLst>
                  <a:gd name="T0" fmla="*/ 0 w 1"/>
                  <a:gd name="T1" fmla="*/ 0 h 8"/>
                  <a:gd name="T2" fmla="*/ 0 w 1"/>
                  <a:gd name="T3" fmla="*/ 5 h 8"/>
                  <a:gd name="T4" fmla="*/ 0 w 1"/>
                  <a:gd name="T5" fmla="*/ 8 h 8"/>
                  <a:gd name="T6" fmla="*/ 0 w 1"/>
                  <a:gd name="T7" fmla="*/ 8 h 8"/>
                  <a:gd name="T8" fmla="*/ 1 w 1"/>
                  <a:gd name="T9" fmla="*/ 2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2"/>
                      <a:pt x="0" y="3"/>
                      <a:pt x="0" y="5"/>
                    </a:cubicBezTo>
                    <a:cubicBezTo>
                      <a:pt x="0" y="6"/>
                      <a:pt x="0" y="7"/>
                      <a:pt x="0" y="8"/>
                    </a:cubicBezTo>
                    <a:cubicBezTo>
                      <a:pt x="0" y="8"/>
                      <a:pt x="0" y="8"/>
                      <a:pt x="0" y="8"/>
                    </a:cubicBezTo>
                    <a:cubicBezTo>
                      <a:pt x="0" y="6"/>
                      <a:pt x="1" y="4"/>
                      <a:pt x="1" y="2"/>
                    </a:cubicBezTo>
                    <a:cubicBezTo>
                      <a:pt x="0" y="1"/>
                      <a:pt x="0" y="1"/>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8" name="ïslíḋé">
                <a:extLst>
                  <a:ext uri="{FF2B5EF4-FFF2-40B4-BE49-F238E27FC236}">
                    <a16:creationId xmlns:a16="http://schemas.microsoft.com/office/drawing/2014/main" id="{BBA7D6F1-86C9-EB40-AA23-63ABF4A4068A}"/>
                  </a:ext>
                </a:extLst>
              </p:cNvPr>
              <p:cNvSpPr/>
              <p:nvPr/>
            </p:nvSpPr>
            <p:spPr bwMode="auto">
              <a:xfrm>
                <a:off x="3965029" y="2283326"/>
                <a:ext cx="0" cy="18553"/>
              </a:xfrm>
              <a:custGeom>
                <a:avLst/>
                <a:gdLst>
                  <a:gd name="T0" fmla="*/ 1 w 1"/>
                  <a:gd name="T1" fmla="*/ 0 h 14"/>
                  <a:gd name="T2" fmla="*/ 0 w 1"/>
                  <a:gd name="T3" fmla="*/ 11 h 14"/>
                  <a:gd name="T4" fmla="*/ 0 w 1"/>
                  <a:gd name="T5" fmla="*/ 12 h 14"/>
                  <a:gd name="T6" fmla="*/ 0 w 1"/>
                  <a:gd name="T7" fmla="*/ 12 h 14"/>
                  <a:gd name="T8" fmla="*/ 0 w 1"/>
                  <a:gd name="T9" fmla="*/ 12 h 14"/>
                  <a:gd name="T10" fmla="*/ 1 w 1"/>
                  <a:gd name="T11" fmla="*/ 14 h 14"/>
                  <a:gd name="T12" fmla="*/ 1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1" y="0"/>
                    </a:moveTo>
                    <a:cubicBezTo>
                      <a:pt x="1" y="4"/>
                      <a:pt x="1" y="7"/>
                      <a:pt x="0" y="11"/>
                    </a:cubicBezTo>
                    <a:cubicBezTo>
                      <a:pt x="0" y="11"/>
                      <a:pt x="0" y="12"/>
                      <a:pt x="0" y="12"/>
                    </a:cubicBezTo>
                    <a:cubicBezTo>
                      <a:pt x="0" y="12"/>
                      <a:pt x="0" y="12"/>
                      <a:pt x="0" y="12"/>
                    </a:cubicBezTo>
                    <a:cubicBezTo>
                      <a:pt x="0" y="12"/>
                      <a:pt x="0" y="12"/>
                      <a:pt x="0" y="12"/>
                    </a:cubicBezTo>
                    <a:cubicBezTo>
                      <a:pt x="0" y="13"/>
                      <a:pt x="0" y="13"/>
                      <a:pt x="1" y="14"/>
                    </a:cubicBezTo>
                    <a:cubicBezTo>
                      <a:pt x="1" y="9"/>
                      <a:pt x="1" y="5"/>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9" name="íśliḓê">
                <a:extLst>
                  <a:ext uri="{FF2B5EF4-FFF2-40B4-BE49-F238E27FC236}">
                    <a16:creationId xmlns:a16="http://schemas.microsoft.com/office/drawing/2014/main" id="{9879E246-A07C-DC41-9ACA-9900C0D15EA7}"/>
                  </a:ext>
                </a:extLst>
              </p:cNvPr>
              <p:cNvSpPr/>
              <p:nvPr/>
            </p:nvSpPr>
            <p:spPr bwMode="auto">
              <a:xfrm>
                <a:off x="3965029" y="2298786"/>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0" name="í$ḷïde">
                <a:extLst>
                  <a:ext uri="{FF2B5EF4-FFF2-40B4-BE49-F238E27FC236}">
                    <a16:creationId xmlns:a16="http://schemas.microsoft.com/office/drawing/2014/main" id="{4722010B-1E40-E842-89EF-D418D032A875}"/>
                  </a:ext>
                </a:extLst>
              </p:cNvPr>
              <p:cNvSpPr/>
              <p:nvPr/>
            </p:nvSpPr>
            <p:spPr bwMode="auto">
              <a:xfrm>
                <a:off x="3927915" y="2298786"/>
                <a:ext cx="37114" cy="15462"/>
              </a:xfrm>
              <a:custGeom>
                <a:avLst/>
                <a:gdLst>
                  <a:gd name="T0" fmla="*/ 24 w 24"/>
                  <a:gd name="T1" fmla="*/ 0 h 9"/>
                  <a:gd name="T2" fmla="*/ 24 w 24"/>
                  <a:gd name="T3" fmla="*/ 0 h 9"/>
                  <a:gd name="T4" fmla="*/ 1 w 24"/>
                  <a:gd name="T5" fmla="*/ 0 h 9"/>
                  <a:gd name="T6" fmla="*/ 0 w 24"/>
                  <a:gd name="T7" fmla="*/ 8 h 9"/>
                  <a:gd name="T8" fmla="*/ 23 w 24"/>
                  <a:gd name="T9" fmla="*/ 9 h 9"/>
                  <a:gd name="T10" fmla="*/ 24 w 24"/>
                  <a:gd name="T11" fmla="*/ 5 h 9"/>
                  <a:gd name="T12" fmla="*/ 24 w 24"/>
                  <a:gd name="T13" fmla="*/ 5 h 9"/>
                  <a:gd name="T14" fmla="*/ 24 w 24"/>
                  <a:gd name="T15" fmla="*/ 0 h 9"/>
                  <a:gd name="T16" fmla="*/ 24 w 24"/>
                  <a:gd name="T17" fmla="*/ 0 h 9"/>
                  <a:gd name="T18" fmla="*/ 24 w 2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
                    <a:moveTo>
                      <a:pt x="24" y="0"/>
                    </a:moveTo>
                    <a:cubicBezTo>
                      <a:pt x="24" y="0"/>
                      <a:pt x="24" y="0"/>
                      <a:pt x="24" y="0"/>
                    </a:cubicBezTo>
                    <a:cubicBezTo>
                      <a:pt x="1" y="0"/>
                      <a:pt x="1" y="0"/>
                      <a:pt x="1" y="0"/>
                    </a:cubicBezTo>
                    <a:cubicBezTo>
                      <a:pt x="2" y="3"/>
                      <a:pt x="1" y="6"/>
                      <a:pt x="0" y="8"/>
                    </a:cubicBezTo>
                    <a:cubicBezTo>
                      <a:pt x="6" y="8"/>
                      <a:pt x="17" y="9"/>
                      <a:pt x="23" y="9"/>
                    </a:cubicBezTo>
                    <a:cubicBezTo>
                      <a:pt x="23" y="8"/>
                      <a:pt x="23" y="6"/>
                      <a:pt x="24" y="5"/>
                    </a:cubicBezTo>
                    <a:cubicBezTo>
                      <a:pt x="24" y="5"/>
                      <a:pt x="24" y="5"/>
                      <a:pt x="24" y="5"/>
                    </a:cubicBezTo>
                    <a:cubicBezTo>
                      <a:pt x="24" y="3"/>
                      <a:pt x="24" y="2"/>
                      <a:pt x="24" y="0"/>
                    </a:cubicBezTo>
                    <a:cubicBezTo>
                      <a:pt x="24" y="0"/>
                      <a:pt x="24" y="0"/>
                      <a:pt x="24" y="0"/>
                    </a:cubicBezTo>
                    <a:cubicBezTo>
                      <a:pt x="24" y="0"/>
                      <a:pt x="24" y="0"/>
                      <a:pt x="2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1" name="íś1ïḍe">
                <a:extLst>
                  <a:ext uri="{FF2B5EF4-FFF2-40B4-BE49-F238E27FC236}">
                    <a16:creationId xmlns:a16="http://schemas.microsoft.com/office/drawing/2014/main" id="{BFB67DC3-4CB1-E94E-84A3-9269D63C86E7}"/>
                  </a:ext>
                </a:extLst>
              </p:cNvPr>
              <p:cNvSpPr/>
              <p:nvPr/>
            </p:nvSpPr>
            <p:spPr bwMode="auto">
              <a:xfrm>
                <a:off x="3856778" y="2227666"/>
                <a:ext cx="77322" cy="71121"/>
              </a:xfrm>
              <a:custGeom>
                <a:avLst/>
                <a:gdLst>
                  <a:gd name="T0" fmla="*/ 0 w 53"/>
                  <a:gd name="T1" fmla="*/ 0 h 48"/>
                  <a:gd name="T2" fmla="*/ 7 w 53"/>
                  <a:gd name="T3" fmla="*/ 26 h 48"/>
                  <a:gd name="T4" fmla="*/ 35 w 53"/>
                  <a:gd name="T5" fmla="*/ 36 h 48"/>
                  <a:gd name="T6" fmla="*/ 49 w 53"/>
                  <a:gd name="T7" fmla="*/ 48 h 48"/>
                  <a:gd name="T8" fmla="*/ 35 w 53"/>
                  <a:gd name="T9" fmla="*/ 27 h 48"/>
                  <a:gd name="T10" fmla="*/ 7 w 53"/>
                  <a:gd name="T11" fmla="*/ 17 h 48"/>
                  <a:gd name="T12" fmla="*/ 0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0" y="0"/>
                    </a:moveTo>
                    <a:cubicBezTo>
                      <a:pt x="0" y="9"/>
                      <a:pt x="0" y="19"/>
                      <a:pt x="7" y="26"/>
                    </a:cubicBezTo>
                    <a:cubicBezTo>
                      <a:pt x="14" y="33"/>
                      <a:pt x="25" y="33"/>
                      <a:pt x="35" y="36"/>
                    </a:cubicBezTo>
                    <a:cubicBezTo>
                      <a:pt x="41" y="37"/>
                      <a:pt x="46" y="42"/>
                      <a:pt x="49" y="48"/>
                    </a:cubicBezTo>
                    <a:cubicBezTo>
                      <a:pt x="53" y="39"/>
                      <a:pt x="44" y="30"/>
                      <a:pt x="35" y="27"/>
                    </a:cubicBezTo>
                    <a:cubicBezTo>
                      <a:pt x="25" y="24"/>
                      <a:pt x="14" y="24"/>
                      <a:pt x="7" y="17"/>
                    </a:cubicBezTo>
                    <a:cubicBezTo>
                      <a:pt x="3" y="12"/>
                      <a:pt x="0" y="6"/>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2" name="ïṡḻïdé">
                <a:extLst>
                  <a:ext uri="{FF2B5EF4-FFF2-40B4-BE49-F238E27FC236}">
                    <a16:creationId xmlns:a16="http://schemas.microsoft.com/office/drawing/2014/main" id="{B23FC50C-86AC-BE4E-882B-4D988EA970EF}"/>
                  </a:ext>
                </a:extLst>
              </p:cNvPr>
              <p:cNvSpPr>
                <a:spLocks noChangeArrowheads="1"/>
              </p:cNvSpPr>
              <p:nvPr/>
            </p:nvSpPr>
            <p:spPr bwMode="auto">
              <a:xfrm>
                <a:off x="4386926" y="3027419"/>
                <a:ext cx="196938" cy="1438500"/>
              </a:xfrm>
              <a:custGeom>
                <a:avLst/>
                <a:gdLst>
                  <a:gd name="T0" fmla="*/ 14 w 135"/>
                  <a:gd name="T1" fmla="*/ 0 h 984"/>
                  <a:gd name="T2" fmla="*/ 9 w 135"/>
                  <a:gd name="T3" fmla="*/ 12 h 984"/>
                  <a:gd name="T4" fmla="*/ 9 w 135"/>
                  <a:gd name="T5" fmla="*/ 11 h 984"/>
                  <a:gd name="T6" fmla="*/ 5 w 135"/>
                  <a:gd name="T7" fmla="*/ 53 h 984"/>
                  <a:gd name="T8" fmla="*/ 25 w 135"/>
                  <a:gd name="T9" fmla="*/ 197 h 984"/>
                  <a:gd name="T10" fmla="*/ 85 w 135"/>
                  <a:gd name="T11" fmla="*/ 377 h 984"/>
                  <a:gd name="T12" fmla="*/ 100 w 135"/>
                  <a:gd name="T13" fmla="*/ 494 h 984"/>
                  <a:gd name="T14" fmla="*/ 117 w 135"/>
                  <a:gd name="T15" fmla="*/ 605 h 984"/>
                  <a:gd name="T16" fmla="*/ 120 w 135"/>
                  <a:gd name="T17" fmla="*/ 620 h 984"/>
                  <a:gd name="T18" fmla="*/ 121 w 135"/>
                  <a:gd name="T19" fmla="*/ 623 h 984"/>
                  <a:gd name="T20" fmla="*/ 123 w 135"/>
                  <a:gd name="T21" fmla="*/ 631 h 984"/>
                  <a:gd name="T22" fmla="*/ 124 w 135"/>
                  <a:gd name="T23" fmla="*/ 638 h 984"/>
                  <a:gd name="T24" fmla="*/ 124 w 135"/>
                  <a:gd name="T25" fmla="*/ 651 h 984"/>
                  <a:gd name="T26" fmla="*/ 125 w 135"/>
                  <a:gd name="T27" fmla="*/ 657 h 984"/>
                  <a:gd name="T28" fmla="*/ 127 w 135"/>
                  <a:gd name="T29" fmla="*/ 689 h 984"/>
                  <a:gd name="T30" fmla="*/ 131 w 135"/>
                  <a:gd name="T31" fmla="*/ 762 h 984"/>
                  <a:gd name="T32" fmla="*/ 131 w 135"/>
                  <a:gd name="T33" fmla="*/ 984 h 984"/>
                  <a:gd name="T34" fmla="*/ 135 w 135"/>
                  <a:gd name="T35" fmla="*/ 984 h 984"/>
                  <a:gd name="T36" fmla="*/ 135 w 135"/>
                  <a:gd name="T37" fmla="*/ 983 h 984"/>
                  <a:gd name="T38" fmla="*/ 135 w 135"/>
                  <a:gd name="T39" fmla="*/ 762 h 984"/>
                  <a:gd name="T40" fmla="*/ 131 w 135"/>
                  <a:gd name="T41" fmla="*/ 692 h 984"/>
                  <a:gd name="T42" fmla="*/ 130 w 135"/>
                  <a:gd name="T43" fmla="*/ 678 h 984"/>
                  <a:gd name="T44" fmla="*/ 130 w 135"/>
                  <a:gd name="T45" fmla="*/ 668 h 984"/>
                  <a:gd name="T46" fmla="*/ 129 w 135"/>
                  <a:gd name="T47" fmla="*/ 655 h 984"/>
                  <a:gd name="T48" fmla="*/ 128 w 135"/>
                  <a:gd name="T49" fmla="*/ 642 h 984"/>
                  <a:gd name="T50" fmla="*/ 128 w 135"/>
                  <a:gd name="T51" fmla="*/ 633 h 984"/>
                  <a:gd name="T52" fmla="*/ 128 w 135"/>
                  <a:gd name="T53" fmla="*/ 630 h 984"/>
                  <a:gd name="T54" fmla="*/ 127 w 135"/>
                  <a:gd name="T55" fmla="*/ 630 h 984"/>
                  <a:gd name="T56" fmla="*/ 125 w 135"/>
                  <a:gd name="T57" fmla="*/ 620 h 984"/>
                  <a:gd name="T58" fmla="*/ 124 w 135"/>
                  <a:gd name="T59" fmla="*/ 618 h 984"/>
                  <a:gd name="T60" fmla="*/ 123 w 135"/>
                  <a:gd name="T61" fmla="*/ 615 h 984"/>
                  <a:gd name="T62" fmla="*/ 104 w 135"/>
                  <a:gd name="T63" fmla="*/ 494 h 984"/>
                  <a:gd name="T64" fmla="*/ 89 w 135"/>
                  <a:gd name="T65" fmla="*/ 376 h 984"/>
                  <a:gd name="T66" fmla="*/ 29 w 135"/>
                  <a:gd name="T67" fmla="*/ 197 h 984"/>
                  <a:gd name="T68" fmla="*/ 9 w 135"/>
                  <a:gd name="T69" fmla="*/ 53 h 984"/>
                  <a:gd name="T70" fmla="*/ 14 w 135"/>
                  <a:gd name="T71" fmla="*/ 5 h 984"/>
                  <a:gd name="T72" fmla="*/ 14 w 135"/>
                  <a:gd name="T73" fmla="*/ 0 h 984"/>
                  <a:gd name="T74" fmla="*/ 14 w 135"/>
                  <a:gd name="T7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984">
                    <a:moveTo>
                      <a:pt x="14" y="0"/>
                    </a:moveTo>
                    <a:cubicBezTo>
                      <a:pt x="12" y="3"/>
                      <a:pt x="10" y="7"/>
                      <a:pt x="9" y="12"/>
                    </a:cubicBezTo>
                    <a:cubicBezTo>
                      <a:pt x="9" y="12"/>
                      <a:pt x="9" y="12"/>
                      <a:pt x="9" y="11"/>
                    </a:cubicBezTo>
                    <a:cubicBezTo>
                      <a:pt x="8" y="30"/>
                      <a:pt x="7" y="50"/>
                      <a:pt x="5" y="53"/>
                    </a:cubicBezTo>
                    <a:cubicBezTo>
                      <a:pt x="0" y="60"/>
                      <a:pt x="13" y="178"/>
                      <a:pt x="25" y="197"/>
                    </a:cubicBezTo>
                    <a:cubicBezTo>
                      <a:pt x="37" y="217"/>
                      <a:pt x="83" y="321"/>
                      <a:pt x="85" y="377"/>
                    </a:cubicBezTo>
                    <a:cubicBezTo>
                      <a:pt x="85" y="377"/>
                      <a:pt x="99" y="477"/>
                      <a:pt x="100" y="494"/>
                    </a:cubicBezTo>
                    <a:cubicBezTo>
                      <a:pt x="100" y="506"/>
                      <a:pt x="110" y="568"/>
                      <a:pt x="117" y="605"/>
                    </a:cubicBezTo>
                    <a:cubicBezTo>
                      <a:pt x="118" y="611"/>
                      <a:pt x="119" y="616"/>
                      <a:pt x="120" y="620"/>
                    </a:cubicBezTo>
                    <a:cubicBezTo>
                      <a:pt x="120" y="621"/>
                      <a:pt x="121" y="622"/>
                      <a:pt x="121" y="623"/>
                    </a:cubicBezTo>
                    <a:cubicBezTo>
                      <a:pt x="122" y="626"/>
                      <a:pt x="122" y="628"/>
                      <a:pt x="123" y="631"/>
                    </a:cubicBezTo>
                    <a:cubicBezTo>
                      <a:pt x="124" y="638"/>
                      <a:pt x="124" y="638"/>
                      <a:pt x="124" y="638"/>
                    </a:cubicBezTo>
                    <a:cubicBezTo>
                      <a:pt x="124" y="651"/>
                      <a:pt x="124" y="651"/>
                      <a:pt x="124" y="651"/>
                    </a:cubicBezTo>
                    <a:cubicBezTo>
                      <a:pt x="125" y="657"/>
                      <a:pt x="125" y="657"/>
                      <a:pt x="125" y="657"/>
                    </a:cubicBezTo>
                    <a:cubicBezTo>
                      <a:pt x="127" y="689"/>
                      <a:pt x="127" y="689"/>
                      <a:pt x="127" y="689"/>
                    </a:cubicBezTo>
                    <a:cubicBezTo>
                      <a:pt x="131" y="762"/>
                      <a:pt x="131" y="762"/>
                      <a:pt x="131" y="762"/>
                    </a:cubicBezTo>
                    <a:cubicBezTo>
                      <a:pt x="131" y="984"/>
                      <a:pt x="131" y="984"/>
                      <a:pt x="131" y="984"/>
                    </a:cubicBezTo>
                    <a:cubicBezTo>
                      <a:pt x="132" y="984"/>
                      <a:pt x="134" y="984"/>
                      <a:pt x="135" y="984"/>
                    </a:cubicBezTo>
                    <a:cubicBezTo>
                      <a:pt x="135" y="983"/>
                      <a:pt x="135" y="983"/>
                      <a:pt x="135" y="983"/>
                    </a:cubicBezTo>
                    <a:cubicBezTo>
                      <a:pt x="135" y="762"/>
                      <a:pt x="135" y="762"/>
                      <a:pt x="135" y="762"/>
                    </a:cubicBezTo>
                    <a:cubicBezTo>
                      <a:pt x="131" y="692"/>
                      <a:pt x="131" y="692"/>
                      <a:pt x="131" y="692"/>
                    </a:cubicBezTo>
                    <a:cubicBezTo>
                      <a:pt x="130" y="678"/>
                      <a:pt x="130" y="678"/>
                      <a:pt x="130" y="678"/>
                    </a:cubicBezTo>
                    <a:cubicBezTo>
                      <a:pt x="130" y="668"/>
                      <a:pt x="130" y="668"/>
                      <a:pt x="130" y="668"/>
                    </a:cubicBezTo>
                    <a:cubicBezTo>
                      <a:pt x="129" y="655"/>
                      <a:pt x="129" y="655"/>
                      <a:pt x="129" y="655"/>
                    </a:cubicBezTo>
                    <a:cubicBezTo>
                      <a:pt x="128" y="642"/>
                      <a:pt x="128" y="642"/>
                      <a:pt x="128" y="642"/>
                    </a:cubicBezTo>
                    <a:cubicBezTo>
                      <a:pt x="128" y="633"/>
                      <a:pt x="128" y="633"/>
                      <a:pt x="128" y="633"/>
                    </a:cubicBezTo>
                    <a:cubicBezTo>
                      <a:pt x="128" y="630"/>
                      <a:pt x="128" y="630"/>
                      <a:pt x="128" y="630"/>
                    </a:cubicBezTo>
                    <a:cubicBezTo>
                      <a:pt x="127" y="630"/>
                      <a:pt x="127" y="630"/>
                      <a:pt x="127" y="630"/>
                    </a:cubicBezTo>
                    <a:cubicBezTo>
                      <a:pt x="127" y="628"/>
                      <a:pt x="126" y="624"/>
                      <a:pt x="125" y="620"/>
                    </a:cubicBezTo>
                    <a:cubicBezTo>
                      <a:pt x="124" y="618"/>
                      <a:pt x="124" y="618"/>
                      <a:pt x="124" y="618"/>
                    </a:cubicBezTo>
                    <a:cubicBezTo>
                      <a:pt x="124" y="617"/>
                      <a:pt x="124" y="616"/>
                      <a:pt x="123" y="615"/>
                    </a:cubicBezTo>
                    <a:cubicBezTo>
                      <a:pt x="116" y="581"/>
                      <a:pt x="105" y="508"/>
                      <a:pt x="104" y="494"/>
                    </a:cubicBezTo>
                    <a:cubicBezTo>
                      <a:pt x="104" y="477"/>
                      <a:pt x="89" y="376"/>
                      <a:pt x="89" y="376"/>
                    </a:cubicBezTo>
                    <a:cubicBezTo>
                      <a:pt x="88" y="321"/>
                      <a:pt x="41" y="217"/>
                      <a:pt x="29" y="197"/>
                    </a:cubicBezTo>
                    <a:cubicBezTo>
                      <a:pt x="18" y="178"/>
                      <a:pt x="5" y="60"/>
                      <a:pt x="9" y="53"/>
                    </a:cubicBezTo>
                    <a:cubicBezTo>
                      <a:pt x="11" y="49"/>
                      <a:pt x="13" y="25"/>
                      <a:pt x="14" y="5"/>
                    </a:cubicBezTo>
                    <a:cubicBezTo>
                      <a:pt x="14" y="3"/>
                      <a:pt x="14" y="2"/>
                      <a:pt x="14" y="0"/>
                    </a:cubicBezTo>
                    <a:cubicBezTo>
                      <a:pt x="14" y="0"/>
                      <a:pt x="14" y="0"/>
                      <a:pt x="1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43" name="iṥḻíḓè">
                <a:extLst>
                  <a:ext uri="{FF2B5EF4-FFF2-40B4-BE49-F238E27FC236}">
                    <a16:creationId xmlns:a16="http://schemas.microsoft.com/office/drawing/2014/main" id="{CD204AE9-6410-514C-B3FE-D65019132659}"/>
                  </a:ext>
                </a:extLst>
              </p:cNvPr>
              <p:cNvSpPr/>
              <p:nvPr/>
            </p:nvSpPr>
            <p:spPr bwMode="auto">
              <a:xfrm>
                <a:off x="4908346" y="4865345"/>
                <a:ext cx="64951" cy="30922"/>
              </a:xfrm>
              <a:custGeom>
                <a:avLst/>
                <a:gdLst>
                  <a:gd name="T0" fmla="*/ 0 w 43"/>
                  <a:gd name="T1" fmla="*/ 0 h 20"/>
                  <a:gd name="T2" fmla="*/ 0 w 43"/>
                  <a:gd name="T3" fmla="*/ 0 h 20"/>
                  <a:gd name="T4" fmla="*/ 0 w 43"/>
                  <a:gd name="T5" fmla="*/ 0 h 20"/>
                  <a:gd name="T6" fmla="*/ 30 w 43"/>
                  <a:gd name="T7" fmla="*/ 13 h 20"/>
                  <a:gd name="T8" fmla="*/ 43 w 43"/>
                  <a:gd name="T9" fmla="*/ 20 h 20"/>
                  <a:gd name="T10" fmla="*/ 43 w 43"/>
                  <a:gd name="T11" fmla="*/ 20 h 20"/>
                  <a:gd name="T12" fmla="*/ 30 w 43"/>
                  <a:gd name="T13" fmla="*/ 13 h 20"/>
                  <a:gd name="T14" fmla="*/ 0 w 43"/>
                  <a:gd name="T15" fmla="*/ 0 h 20"/>
                  <a:gd name="T16" fmla="*/ 0 w 4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0">
                    <a:moveTo>
                      <a:pt x="0" y="0"/>
                    </a:moveTo>
                    <a:cubicBezTo>
                      <a:pt x="0" y="0"/>
                      <a:pt x="0" y="0"/>
                      <a:pt x="0" y="0"/>
                    </a:cubicBezTo>
                    <a:cubicBezTo>
                      <a:pt x="0" y="0"/>
                      <a:pt x="0" y="0"/>
                      <a:pt x="0" y="0"/>
                    </a:cubicBezTo>
                    <a:cubicBezTo>
                      <a:pt x="10" y="4"/>
                      <a:pt x="20" y="8"/>
                      <a:pt x="30" y="13"/>
                    </a:cubicBezTo>
                    <a:cubicBezTo>
                      <a:pt x="34" y="15"/>
                      <a:pt x="39" y="18"/>
                      <a:pt x="43" y="20"/>
                    </a:cubicBezTo>
                    <a:cubicBezTo>
                      <a:pt x="43" y="20"/>
                      <a:pt x="43" y="20"/>
                      <a:pt x="43" y="20"/>
                    </a:cubicBezTo>
                    <a:cubicBezTo>
                      <a:pt x="39" y="18"/>
                      <a:pt x="34" y="15"/>
                      <a:pt x="30" y="13"/>
                    </a:cubicBezTo>
                    <a:cubicBezTo>
                      <a:pt x="20" y="8"/>
                      <a:pt x="10" y="4"/>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4" name="î$ḷîdé">
                <a:extLst>
                  <a:ext uri="{FF2B5EF4-FFF2-40B4-BE49-F238E27FC236}">
                    <a16:creationId xmlns:a16="http://schemas.microsoft.com/office/drawing/2014/main" id="{C7DE09D5-C192-824E-926D-59F681E941BB}"/>
                  </a:ext>
                </a:extLst>
              </p:cNvPr>
              <p:cNvSpPr/>
              <p:nvPr/>
            </p:nvSpPr>
            <p:spPr bwMode="auto">
              <a:xfrm>
                <a:off x="4605247" y="4834423"/>
                <a:ext cx="105157" cy="30922"/>
              </a:xfrm>
              <a:custGeom>
                <a:avLst/>
                <a:gdLst>
                  <a:gd name="T0" fmla="*/ 71 w 71"/>
                  <a:gd name="T1" fmla="*/ 0 h 22"/>
                  <a:gd name="T2" fmla="*/ 63 w 71"/>
                  <a:gd name="T3" fmla="*/ 0 h 22"/>
                  <a:gd name="T4" fmla="*/ 30 w 71"/>
                  <a:gd name="T5" fmla="*/ 13 h 22"/>
                  <a:gd name="T6" fmla="*/ 4 w 71"/>
                  <a:gd name="T7" fmla="*/ 21 h 22"/>
                  <a:gd name="T8" fmla="*/ 4 w 71"/>
                  <a:gd name="T9" fmla="*/ 21 h 22"/>
                  <a:gd name="T10" fmla="*/ 0 w 71"/>
                  <a:gd name="T11" fmla="*/ 22 h 22"/>
                  <a:gd name="T12" fmla="*/ 0 w 71"/>
                  <a:gd name="T13" fmla="*/ 22 h 22"/>
                  <a:gd name="T14" fmla="*/ 0 w 71"/>
                  <a:gd name="T15" fmla="*/ 22 h 22"/>
                  <a:gd name="T16" fmla="*/ 4 w 71"/>
                  <a:gd name="T17" fmla="*/ 21 h 22"/>
                  <a:gd name="T18" fmla="*/ 30 w 71"/>
                  <a:gd name="T19" fmla="*/ 13 h 22"/>
                  <a:gd name="T20" fmla="*/ 63 w 71"/>
                  <a:gd name="T21" fmla="*/ 0 h 22"/>
                  <a:gd name="T22" fmla="*/ 71 w 71"/>
                  <a:gd name="T23" fmla="*/ 0 h 22"/>
                  <a:gd name="T24" fmla="*/ 71 w 7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22">
                    <a:moveTo>
                      <a:pt x="71" y="0"/>
                    </a:moveTo>
                    <a:cubicBezTo>
                      <a:pt x="68" y="0"/>
                      <a:pt x="65" y="0"/>
                      <a:pt x="63" y="0"/>
                    </a:cubicBezTo>
                    <a:cubicBezTo>
                      <a:pt x="43" y="8"/>
                      <a:pt x="30" y="13"/>
                      <a:pt x="30" y="13"/>
                    </a:cubicBezTo>
                    <a:cubicBezTo>
                      <a:pt x="4" y="21"/>
                      <a:pt x="4" y="21"/>
                      <a:pt x="4" y="21"/>
                    </a:cubicBezTo>
                    <a:cubicBezTo>
                      <a:pt x="4" y="21"/>
                      <a:pt x="4" y="21"/>
                      <a:pt x="4" y="21"/>
                    </a:cubicBezTo>
                    <a:cubicBezTo>
                      <a:pt x="0" y="22"/>
                      <a:pt x="0" y="22"/>
                      <a:pt x="0" y="22"/>
                    </a:cubicBezTo>
                    <a:cubicBezTo>
                      <a:pt x="0" y="22"/>
                      <a:pt x="0" y="22"/>
                      <a:pt x="0" y="22"/>
                    </a:cubicBezTo>
                    <a:cubicBezTo>
                      <a:pt x="0" y="22"/>
                      <a:pt x="0" y="22"/>
                      <a:pt x="0" y="22"/>
                    </a:cubicBezTo>
                    <a:cubicBezTo>
                      <a:pt x="4" y="21"/>
                      <a:pt x="4" y="21"/>
                      <a:pt x="4" y="21"/>
                    </a:cubicBezTo>
                    <a:cubicBezTo>
                      <a:pt x="30" y="13"/>
                      <a:pt x="30" y="13"/>
                      <a:pt x="30" y="13"/>
                    </a:cubicBezTo>
                    <a:cubicBezTo>
                      <a:pt x="30" y="13"/>
                      <a:pt x="43" y="8"/>
                      <a:pt x="63" y="0"/>
                    </a:cubicBezTo>
                    <a:cubicBezTo>
                      <a:pt x="65" y="0"/>
                      <a:pt x="68" y="0"/>
                      <a:pt x="71" y="0"/>
                    </a:cubicBezTo>
                    <a:cubicBezTo>
                      <a:pt x="71" y="0"/>
                      <a:pt x="71"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5" name="ísľîḓé">
                <a:extLst>
                  <a:ext uri="{FF2B5EF4-FFF2-40B4-BE49-F238E27FC236}">
                    <a16:creationId xmlns:a16="http://schemas.microsoft.com/office/drawing/2014/main" id="{3F457688-2A13-7C47-8CD0-C131DB3A28C9}"/>
                  </a:ext>
                </a:extLst>
              </p:cNvPr>
              <p:cNvSpPr>
                <a:spLocks noChangeArrowheads="1"/>
              </p:cNvSpPr>
              <p:nvPr/>
            </p:nvSpPr>
            <p:spPr bwMode="auto">
              <a:xfrm>
                <a:off x="4393776" y="2979469"/>
                <a:ext cx="585675" cy="1921425"/>
              </a:xfrm>
              <a:custGeom>
                <a:avLst/>
                <a:gdLst>
                  <a:gd name="T0" fmla="*/ 400 w 400"/>
                  <a:gd name="T1" fmla="*/ 1314 h 1314"/>
                  <a:gd name="T2" fmla="*/ 395 w 400"/>
                  <a:gd name="T3" fmla="*/ 1311 h 1314"/>
                  <a:gd name="T4" fmla="*/ 382 w 400"/>
                  <a:gd name="T5" fmla="*/ 1304 h 1314"/>
                  <a:gd name="T6" fmla="*/ 352 w 400"/>
                  <a:gd name="T7" fmla="*/ 1291 h 1314"/>
                  <a:gd name="T8" fmla="*/ 207 w 400"/>
                  <a:gd name="T9" fmla="*/ 1268 h 1314"/>
                  <a:gd name="T10" fmla="*/ 174 w 400"/>
                  <a:gd name="T11" fmla="*/ 1281 h 1314"/>
                  <a:gd name="T12" fmla="*/ 148 w 400"/>
                  <a:gd name="T13" fmla="*/ 1289 h 1314"/>
                  <a:gd name="T14" fmla="*/ 147 w 400"/>
                  <a:gd name="T15" fmla="*/ 1280 h 1314"/>
                  <a:gd name="T16" fmla="*/ 146 w 400"/>
                  <a:gd name="T17" fmla="*/ 1273 h 1314"/>
                  <a:gd name="T18" fmla="*/ 130 w 400"/>
                  <a:gd name="T19" fmla="*/ 1101 h 1314"/>
                  <a:gd name="T20" fmla="*/ 130 w 400"/>
                  <a:gd name="T21" fmla="*/ 1025 h 1314"/>
                  <a:gd name="T22" fmla="*/ 130 w 400"/>
                  <a:gd name="T23" fmla="*/ 1016 h 1314"/>
                  <a:gd name="T24" fmla="*/ 130 w 400"/>
                  <a:gd name="T25" fmla="*/ 795 h 1314"/>
                  <a:gd name="T26" fmla="*/ 126 w 400"/>
                  <a:gd name="T27" fmla="*/ 725 h 1314"/>
                  <a:gd name="T28" fmla="*/ 125 w 400"/>
                  <a:gd name="T29" fmla="*/ 711 h 1314"/>
                  <a:gd name="T30" fmla="*/ 125 w 400"/>
                  <a:gd name="T31" fmla="*/ 701 h 1314"/>
                  <a:gd name="T32" fmla="*/ 124 w 400"/>
                  <a:gd name="T33" fmla="*/ 688 h 1314"/>
                  <a:gd name="T34" fmla="*/ 123 w 400"/>
                  <a:gd name="T35" fmla="*/ 675 h 1314"/>
                  <a:gd name="T36" fmla="*/ 123 w 400"/>
                  <a:gd name="T37" fmla="*/ 666 h 1314"/>
                  <a:gd name="T38" fmla="*/ 123 w 400"/>
                  <a:gd name="T39" fmla="*/ 663 h 1314"/>
                  <a:gd name="T40" fmla="*/ 122 w 400"/>
                  <a:gd name="T41" fmla="*/ 663 h 1314"/>
                  <a:gd name="T42" fmla="*/ 120 w 400"/>
                  <a:gd name="T43" fmla="*/ 653 h 1314"/>
                  <a:gd name="T44" fmla="*/ 119 w 400"/>
                  <a:gd name="T45" fmla="*/ 651 h 1314"/>
                  <a:gd name="T46" fmla="*/ 118 w 400"/>
                  <a:gd name="T47" fmla="*/ 648 h 1314"/>
                  <a:gd name="T48" fmla="*/ 99 w 400"/>
                  <a:gd name="T49" fmla="*/ 527 h 1314"/>
                  <a:gd name="T50" fmla="*/ 84 w 400"/>
                  <a:gd name="T51" fmla="*/ 409 h 1314"/>
                  <a:gd name="T52" fmla="*/ 24 w 400"/>
                  <a:gd name="T53" fmla="*/ 230 h 1314"/>
                  <a:gd name="T54" fmla="*/ 4 w 400"/>
                  <a:gd name="T55" fmla="*/ 86 h 1314"/>
                  <a:gd name="T56" fmla="*/ 9 w 400"/>
                  <a:gd name="T57" fmla="*/ 38 h 1314"/>
                  <a:gd name="T58" fmla="*/ 9 w 400"/>
                  <a:gd name="T59" fmla="*/ 33 h 1314"/>
                  <a:gd name="T60" fmla="*/ 10 w 400"/>
                  <a:gd name="T61" fmla="*/ 11 h 1314"/>
                  <a:gd name="T62" fmla="*/ 52 w 400"/>
                  <a:gd name="T63" fmla="*/ 3 h 1314"/>
                  <a:gd name="T64" fmla="*/ 63 w 400"/>
                  <a:gd name="T65" fmla="*/ 1 h 1314"/>
                  <a:gd name="T66" fmla="*/ 65 w 400"/>
                  <a:gd name="T67" fmla="*/ 1 h 1314"/>
                  <a:gd name="T68" fmla="*/ 69 w 400"/>
                  <a:gd name="T69" fmla="*/ 0 h 1314"/>
                  <a:gd name="T70" fmla="*/ 80 w 400"/>
                  <a:gd name="T71" fmla="*/ 23 h 1314"/>
                  <a:gd name="T72" fmla="*/ 81 w 400"/>
                  <a:gd name="T73" fmla="*/ 24 h 1314"/>
                  <a:gd name="T74" fmla="*/ 101 w 400"/>
                  <a:gd name="T75" fmla="*/ 86 h 1314"/>
                  <a:gd name="T76" fmla="*/ 130 w 400"/>
                  <a:gd name="T77" fmla="*/ 176 h 1314"/>
                  <a:gd name="T78" fmla="*/ 196 w 400"/>
                  <a:gd name="T79" fmla="*/ 335 h 1314"/>
                  <a:gd name="T80" fmla="*/ 245 w 400"/>
                  <a:gd name="T81" fmla="*/ 501 h 1314"/>
                  <a:gd name="T82" fmla="*/ 270 w 400"/>
                  <a:gd name="T83" fmla="*/ 678 h 1314"/>
                  <a:gd name="T84" fmla="*/ 298 w 400"/>
                  <a:gd name="T85" fmla="*/ 837 h 1314"/>
                  <a:gd name="T86" fmla="*/ 330 w 400"/>
                  <a:gd name="T87" fmla="*/ 941 h 1314"/>
                  <a:gd name="T88" fmla="*/ 336 w 400"/>
                  <a:gd name="T89" fmla="*/ 979 h 1314"/>
                  <a:gd name="T90" fmla="*/ 338 w 400"/>
                  <a:gd name="T91" fmla="*/ 986 h 1314"/>
                  <a:gd name="T92" fmla="*/ 352 w 400"/>
                  <a:gd name="T93" fmla="*/ 1072 h 1314"/>
                  <a:gd name="T94" fmla="*/ 366 w 400"/>
                  <a:gd name="T95" fmla="*/ 1152 h 1314"/>
                  <a:gd name="T96" fmla="*/ 375 w 400"/>
                  <a:gd name="T97" fmla="*/ 1212 h 1314"/>
                  <a:gd name="T98" fmla="*/ 377 w 400"/>
                  <a:gd name="T99" fmla="*/ 1220 h 1314"/>
                  <a:gd name="T100" fmla="*/ 392 w 400"/>
                  <a:gd name="T101" fmla="*/ 1282 h 1314"/>
                  <a:gd name="T102" fmla="*/ 400 w 400"/>
                  <a:gd name="T103" fmla="*/ 131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1314">
                    <a:moveTo>
                      <a:pt x="400" y="1314"/>
                    </a:moveTo>
                    <a:cubicBezTo>
                      <a:pt x="399" y="1313"/>
                      <a:pt x="397" y="1312"/>
                      <a:pt x="395" y="1311"/>
                    </a:cubicBezTo>
                    <a:cubicBezTo>
                      <a:pt x="391" y="1309"/>
                      <a:pt x="386" y="1306"/>
                      <a:pt x="382" y="1304"/>
                    </a:cubicBezTo>
                    <a:cubicBezTo>
                      <a:pt x="372" y="1299"/>
                      <a:pt x="362" y="1295"/>
                      <a:pt x="352" y="1291"/>
                    </a:cubicBezTo>
                    <a:cubicBezTo>
                      <a:pt x="306" y="1273"/>
                      <a:pt x="257" y="1267"/>
                      <a:pt x="207" y="1268"/>
                    </a:cubicBezTo>
                    <a:cubicBezTo>
                      <a:pt x="187" y="1276"/>
                      <a:pt x="174" y="1281"/>
                      <a:pt x="174" y="1281"/>
                    </a:cubicBezTo>
                    <a:cubicBezTo>
                      <a:pt x="148" y="1289"/>
                      <a:pt x="148" y="1289"/>
                      <a:pt x="148" y="1289"/>
                    </a:cubicBezTo>
                    <a:cubicBezTo>
                      <a:pt x="148" y="1286"/>
                      <a:pt x="147" y="1283"/>
                      <a:pt x="147" y="1280"/>
                    </a:cubicBezTo>
                    <a:cubicBezTo>
                      <a:pt x="147" y="1277"/>
                      <a:pt x="147" y="1275"/>
                      <a:pt x="146" y="1273"/>
                    </a:cubicBezTo>
                    <a:cubicBezTo>
                      <a:pt x="137" y="1188"/>
                      <a:pt x="130" y="1101"/>
                      <a:pt x="130" y="1101"/>
                    </a:cubicBezTo>
                    <a:cubicBezTo>
                      <a:pt x="130" y="1025"/>
                      <a:pt x="130" y="1025"/>
                      <a:pt x="130" y="1025"/>
                    </a:cubicBezTo>
                    <a:cubicBezTo>
                      <a:pt x="130" y="1016"/>
                      <a:pt x="130" y="1016"/>
                      <a:pt x="130" y="1016"/>
                    </a:cubicBezTo>
                    <a:cubicBezTo>
                      <a:pt x="130" y="795"/>
                      <a:pt x="130" y="795"/>
                      <a:pt x="130" y="795"/>
                    </a:cubicBezTo>
                    <a:cubicBezTo>
                      <a:pt x="126" y="725"/>
                      <a:pt x="126" y="725"/>
                      <a:pt x="126" y="725"/>
                    </a:cubicBezTo>
                    <a:cubicBezTo>
                      <a:pt x="125" y="711"/>
                      <a:pt x="125" y="711"/>
                      <a:pt x="125" y="711"/>
                    </a:cubicBezTo>
                    <a:cubicBezTo>
                      <a:pt x="125" y="701"/>
                      <a:pt x="125" y="701"/>
                      <a:pt x="125" y="701"/>
                    </a:cubicBezTo>
                    <a:cubicBezTo>
                      <a:pt x="124" y="688"/>
                      <a:pt x="124" y="688"/>
                      <a:pt x="124" y="688"/>
                    </a:cubicBezTo>
                    <a:cubicBezTo>
                      <a:pt x="123" y="675"/>
                      <a:pt x="123" y="675"/>
                      <a:pt x="123" y="675"/>
                    </a:cubicBezTo>
                    <a:cubicBezTo>
                      <a:pt x="123" y="666"/>
                      <a:pt x="123" y="666"/>
                      <a:pt x="123" y="666"/>
                    </a:cubicBezTo>
                    <a:cubicBezTo>
                      <a:pt x="123" y="663"/>
                      <a:pt x="123" y="663"/>
                      <a:pt x="123" y="663"/>
                    </a:cubicBezTo>
                    <a:cubicBezTo>
                      <a:pt x="122" y="663"/>
                      <a:pt x="122" y="663"/>
                      <a:pt x="122" y="663"/>
                    </a:cubicBezTo>
                    <a:cubicBezTo>
                      <a:pt x="122" y="661"/>
                      <a:pt x="121" y="657"/>
                      <a:pt x="120" y="653"/>
                    </a:cubicBezTo>
                    <a:cubicBezTo>
                      <a:pt x="119" y="651"/>
                      <a:pt x="119" y="651"/>
                      <a:pt x="119" y="651"/>
                    </a:cubicBezTo>
                    <a:cubicBezTo>
                      <a:pt x="119" y="650"/>
                      <a:pt x="119" y="649"/>
                      <a:pt x="118" y="648"/>
                    </a:cubicBezTo>
                    <a:cubicBezTo>
                      <a:pt x="111" y="614"/>
                      <a:pt x="100" y="541"/>
                      <a:pt x="99" y="527"/>
                    </a:cubicBezTo>
                    <a:cubicBezTo>
                      <a:pt x="99" y="510"/>
                      <a:pt x="84" y="409"/>
                      <a:pt x="84" y="409"/>
                    </a:cubicBezTo>
                    <a:cubicBezTo>
                      <a:pt x="83" y="354"/>
                      <a:pt x="36" y="250"/>
                      <a:pt x="24" y="230"/>
                    </a:cubicBezTo>
                    <a:cubicBezTo>
                      <a:pt x="13" y="211"/>
                      <a:pt x="0" y="93"/>
                      <a:pt x="4" y="86"/>
                    </a:cubicBezTo>
                    <a:cubicBezTo>
                      <a:pt x="6" y="82"/>
                      <a:pt x="8" y="58"/>
                      <a:pt x="9" y="38"/>
                    </a:cubicBezTo>
                    <a:cubicBezTo>
                      <a:pt x="9" y="36"/>
                      <a:pt x="9" y="35"/>
                      <a:pt x="9" y="33"/>
                    </a:cubicBezTo>
                    <a:cubicBezTo>
                      <a:pt x="9" y="21"/>
                      <a:pt x="10" y="11"/>
                      <a:pt x="10" y="11"/>
                    </a:cubicBezTo>
                    <a:cubicBezTo>
                      <a:pt x="52" y="3"/>
                      <a:pt x="52" y="3"/>
                      <a:pt x="52" y="3"/>
                    </a:cubicBezTo>
                    <a:cubicBezTo>
                      <a:pt x="63" y="1"/>
                      <a:pt x="63" y="1"/>
                      <a:pt x="63" y="1"/>
                    </a:cubicBezTo>
                    <a:cubicBezTo>
                      <a:pt x="65" y="1"/>
                      <a:pt x="65" y="1"/>
                      <a:pt x="65" y="1"/>
                    </a:cubicBezTo>
                    <a:cubicBezTo>
                      <a:pt x="69" y="0"/>
                      <a:pt x="69" y="0"/>
                      <a:pt x="69" y="0"/>
                    </a:cubicBezTo>
                    <a:cubicBezTo>
                      <a:pt x="69" y="0"/>
                      <a:pt x="74" y="9"/>
                      <a:pt x="80" y="23"/>
                    </a:cubicBezTo>
                    <a:cubicBezTo>
                      <a:pt x="81" y="24"/>
                      <a:pt x="81" y="24"/>
                      <a:pt x="81" y="24"/>
                    </a:cubicBezTo>
                    <a:cubicBezTo>
                      <a:pt x="90" y="44"/>
                      <a:pt x="101" y="71"/>
                      <a:pt x="101" y="86"/>
                    </a:cubicBezTo>
                    <a:cubicBezTo>
                      <a:pt x="100" y="113"/>
                      <a:pt x="130" y="176"/>
                      <a:pt x="130" y="176"/>
                    </a:cubicBezTo>
                    <a:cubicBezTo>
                      <a:pt x="133" y="191"/>
                      <a:pt x="196" y="335"/>
                      <a:pt x="196" y="335"/>
                    </a:cubicBezTo>
                    <a:cubicBezTo>
                      <a:pt x="196" y="335"/>
                      <a:pt x="248" y="477"/>
                      <a:pt x="245" y="501"/>
                    </a:cubicBezTo>
                    <a:cubicBezTo>
                      <a:pt x="242" y="524"/>
                      <a:pt x="270" y="678"/>
                      <a:pt x="270" y="678"/>
                    </a:cubicBezTo>
                    <a:cubicBezTo>
                      <a:pt x="298" y="837"/>
                      <a:pt x="298" y="837"/>
                      <a:pt x="298" y="837"/>
                    </a:cubicBezTo>
                    <a:cubicBezTo>
                      <a:pt x="312" y="868"/>
                      <a:pt x="330" y="941"/>
                      <a:pt x="330" y="941"/>
                    </a:cubicBezTo>
                    <a:cubicBezTo>
                      <a:pt x="336" y="979"/>
                      <a:pt x="336" y="979"/>
                      <a:pt x="336" y="979"/>
                    </a:cubicBezTo>
                    <a:cubicBezTo>
                      <a:pt x="338" y="986"/>
                      <a:pt x="338" y="986"/>
                      <a:pt x="338" y="986"/>
                    </a:cubicBezTo>
                    <a:cubicBezTo>
                      <a:pt x="352" y="1072"/>
                      <a:pt x="352" y="1072"/>
                      <a:pt x="352" y="1072"/>
                    </a:cubicBezTo>
                    <a:cubicBezTo>
                      <a:pt x="366" y="1152"/>
                      <a:pt x="366" y="1152"/>
                      <a:pt x="366" y="1152"/>
                    </a:cubicBezTo>
                    <a:cubicBezTo>
                      <a:pt x="366" y="1152"/>
                      <a:pt x="370" y="1180"/>
                      <a:pt x="375" y="1212"/>
                    </a:cubicBezTo>
                    <a:cubicBezTo>
                      <a:pt x="376" y="1215"/>
                      <a:pt x="376" y="1217"/>
                      <a:pt x="377" y="1220"/>
                    </a:cubicBezTo>
                    <a:cubicBezTo>
                      <a:pt x="380" y="1241"/>
                      <a:pt x="385" y="1262"/>
                      <a:pt x="392" y="1282"/>
                    </a:cubicBezTo>
                    <a:cubicBezTo>
                      <a:pt x="395" y="1293"/>
                      <a:pt x="398" y="1303"/>
                      <a:pt x="400" y="1314"/>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46" name="iŝļîdè">
                <a:extLst>
                  <a:ext uri="{FF2B5EF4-FFF2-40B4-BE49-F238E27FC236}">
                    <a16:creationId xmlns:a16="http://schemas.microsoft.com/office/drawing/2014/main" id="{774B334D-EED9-AD45-B038-0756E67AD414}"/>
                  </a:ext>
                </a:extLst>
              </p:cNvPr>
              <p:cNvSpPr>
                <a:spLocks noChangeArrowheads="1"/>
              </p:cNvSpPr>
              <p:nvPr/>
            </p:nvSpPr>
            <p:spPr bwMode="auto">
              <a:xfrm>
                <a:off x="3847488" y="1208744"/>
                <a:ext cx="1078875" cy="715825"/>
              </a:xfrm>
              <a:custGeom>
                <a:avLst/>
                <a:gdLst>
                  <a:gd name="T0" fmla="*/ 737 w 737"/>
                  <a:gd name="T1" fmla="*/ 471 h 490"/>
                  <a:gd name="T2" fmla="*/ 708 w 737"/>
                  <a:gd name="T3" fmla="*/ 490 h 490"/>
                  <a:gd name="T4" fmla="*/ 613 w 737"/>
                  <a:gd name="T5" fmla="*/ 479 h 490"/>
                  <a:gd name="T6" fmla="*/ 447 w 737"/>
                  <a:gd name="T7" fmla="*/ 464 h 490"/>
                  <a:gd name="T8" fmla="*/ 246 w 737"/>
                  <a:gd name="T9" fmla="*/ 458 h 490"/>
                  <a:gd name="T10" fmla="*/ 114 w 737"/>
                  <a:gd name="T11" fmla="*/ 419 h 490"/>
                  <a:gd name="T12" fmla="*/ 98 w 737"/>
                  <a:gd name="T13" fmla="*/ 422 h 490"/>
                  <a:gd name="T14" fmla="*/ 88 w 737"/>
                  <a:gd name="T15" fmla="*/ 423 h 490"/>
                  <a:gd name="T16" fmla="*/ 42 w 737"/>
                  <a:gd name="T17" fmla="*/ 430 h 490"/>
                  <a:gd name="T18" fmla="*/ 0 w 737"/>
                  <a:gd name="T19" fmla="*/ 431 h 490"/>
                  <a:gd name="T20" fmla="*/ 0 w 737"/>
                  <a:gd name="T21" fmla="*/ 415 h 490"/>
                  <a:gd name="T22" fmla="*/ 24 w 737"/>
                  <a:gd name="T23" fmla="*/ 372 h 490"/>
                  <a:gd name="T24" fmla="*/ 94 w 737"/>
                  <a:gd name="T25" fmla="*/ 178 h 490"/>
                  <a:gd name="T26" fmla="*/ 187 w 737"/>
                  <a:gd name="T27" fmla="*/ 90 h 490"/>
                  <a:gd name="T28" fmla="*/ 321 w 737"/>
                  <a:gd name="T29" fmla="*/ 36 h 490"/>
                  <a:gd name="T30" fmla="*/ 333 w 737"/>
                  <a:gd name="T31" fmla="*/ 34 h 490"/>
                  <a:gd name="T32" fmla="*/ 371 w 737"/>
                  <a:gd name="T33" fmla="*/ 29 h 490"/>
                  <a:gd name="T34" fmla="*/ 375 w 737"/>
                  <a:gd name="T35" fmla="*/ 26 h 490"/>
                  <a:gd name="T36" fmla="*/ 458 w 737"/>
                  <a:gd name="T37" fmla="*/ 38 h 490"/>
                  <a:gd name="T38" fmla="*/ 466 w 737"/>
                  <a:gd name="T39" fmla="*/ 49 h 490"/>
                  <a:gd name="T40" fmla="*/ 652 w 737"/>
                  <a:gd name="T41" fmla="*/ 183 h 490"/>
                  <a:gd name="T42" fmla="*/ 718 w 737"/>
                  <a:gd name="T43" fmla="*/ 436 h 490"/>
                  <a:gd name="T44" fmla="*/ 721 w 737"/>
                  <a:gd name="T45" fmla="*/ 454 h 490"/>
                  <a:gd name="T46" fmla="*/ 727 w 737"/>
                  <a:gd name="T47" fmla="*/ 460 h 490"/>
                  <a:gd name="T48" fmla="*/ 729 w 737"/>
                  <a:gd name="T49" fmla="*/ 462 h 490"/>
                  <a:gd name="T50" fmla="*/ 733 w 737"/>
                  <a:gd name="T51" fmla="*/ 467 h 490"/>
                  <a:gd name="T52" fmla="*/ 734 w 737"/>
                  <a:gd name="T53" fmla="*/ 467 h 490"/>
                  <a:gd name="T54" fmla="*/ 735 w 737"/>
                  <a:gd name="T55" fmla="*/ 468 h 490"/>
                  <a:gd name="T56" fmla="*/ 737 w 737"/>
                  <a:gd name="T57" fmla="*/ 471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7" h="490">
                    <a:moveTo>
                      <a:pt x="737" y="471"/>
                    </a:moveTo>
                    <a:cubicBezTo>
                      <a:pt x="737" y="471"/>
                      <a:pt x="722" y="490"/>
                      <a:pt x="708" y="490"/>
                    </a:cubicBezTo>
                    <a:cubicBezTo>
                      <a:pt x="694" y="490"/>
                      <a:pt x="641" y="488"/>
                      <a:pt x="613" y="479"/>
                    </a:cubicBezTo>
                    <a:cubicBezTo>
                      <a:pt x="585" y="471"/>
                      <a:pt x="447" y="464"/>
                      <a:pt x="447" y="464"/>
                    </a:cubicBezTo>
                    <a:cubicBezTo>
                      <a:pt x="447" y="464"/>
                      <a:pt x="253" y="465"/>
                      <a:pt x="246" y="458"/>
                    </a:cubicBezTo>
                    <a:cubicBezTo>
                      <a:pt x="240" y="452"/>
                      <a:pt x="126" y="417"/>
                      <a:pt x="114" y="419"/>
                    </a:cubicBezTo>
                    <a:cubicBezTo>
                      <a:pt x="111" y="419"/>
                      <a:pt x="106" y="420"/>
                      <a:pt x="98" y="422"/>
                    </a:cubicBezTo>
                    <a:cubicBezTo>
                      <a:pt x="88" y="423"/>
                      <a:pt x="88" y="423"/>
                      <a:pt x="88" y="423"/>
                    </a:cubicBezTo>
                    <a:cubicBezTo>
                      <a:pt x="75" y="425"/>
                      <a:pt x="57" y="428"/>
                      <a:pt x="42" y="430"/>
                    </a:cubicBezTo>
                    <a:cubicBezTo>
                      <a:pt x="22" y="432"/>
                      <a:pt x="5" y="433"/>
                      <a:pt x="0" y="431"/>
                    </a:cubicBezTo>
                    <a:cubicBezTo>
                      <a:pt x="0" y="415"/>
                      <a:pt x="0" y="415"/>
                      <a:pt x="0" y="415"/>
                    </a:cubicBezTo>
                    <a:cubicBezTo>
                      <a:pt x="0" y="415"/>
                      <a:pt x="22" y="382"/>
                      <a:pt x="24" y="372"/>
                    </a:cubicBezTo>
                    <a:cubicBezTo>
                      <a:pt x="25" y="363"/>
                      <a:pt x="44" y="227"/>
                      <a:pt x="94" y="178"/>
                    </a:cubicBezTo>
                    <a:cubicBezTo>
                      <a:pt x="114" y="139"/>
                      <a:pt x="147" y="108"/>
                      <a:pt x="187" y="90"/>
                    </a:cubicBezTo>
                    <a:cubicBezTo>
                      <a:pt x="254" y="61"/>
                      <a:pt x="321" y="36"/>
                      <a:pt x="321" y="36"/>
                    </a:cubicBezTo>
                    <a:cubicBezTo>
                      <a:pt x="333" y="34"/>
                      <a:pt x="333" y="34"/>
                      <a:pt x="333" y="34"/>
                    </a:cubicBezTo>
                    <a:cubicBezTo>
                      <a:pt x="371" y="29"/>
                      <a:pt x="371" y="29"/>
                      <a:pt x="371" y="29"/>
                    </a:cubicBezTo>
                    <a:cubicBezTo>
                      <a:pt x="372" y="28"/>
                      <a:pt x="373" y="27"/>
                      <a:pt x="375" y="26"/>
                    </a:cubicBezTo>
                    <a:cubicBezTo>
                      <a:pt x="385" y="18"/>
                      <a:pt x="417" y="0"/>
                      <a:pt x="458" y="38"/>
                    </a:cubicBezTo>
                    <a:cubicBezTo>
                      <a:pt x="466" y="49"/>
                      <a:pt x="466" y="49"/>
                      <a:pt x="466" y="49"/>
                    </a:cubicBezTo>
                    <a:cubicBezTo>
                      <a:pt x="466" y="49"/>
                      <a:pt x="593" y="79"/>
                      <a:pt x="652" y="183"/>
                    </a:cubicBezTo>
                    <a:cubicBezTo>
                      <a:pt x="711" y="287"/>
                      <a:pt x="714" y="389"/>
                      <a:pt x="718" y="436"/>
                    </a:cubicBezTo>
                    <a:cubicBezTo>
                      <a:pt x="718" y="436"/>
                      <a:pt x="715" y="449"/>
                      <a:pt x="721" y="454"/>
                    </a:cubicBezTo>
                    <a:cubicBezTo>
                      <a:pt x="723" y="456"/>
                      <a:pt x="725" y="458"/>
                      <a:pt x="727" y="460"/>
                    </a:cubicBezTo>
                    <a:cubicBezTo>
                      <a:pt x="728" y="461"/>
                      <a:pt x="728" y="461"/>
                      <a:pt x="729" y="462"/>
                    </a:cubicBezTo>
                    <a:cubicBezTo>
                      <a:pt x="730" y="463"/>
                      <a:pt x="732" y="465"/>
                      <a:pt x="733" y="467"/>
                    </a:cubicBezTo>
                    <a:cubicBezTo>
                      <a:pt x="734" y="467"/>
                      <a:pt x="734" y="467"/>
                      <a:pt x="734" y="467"/>
                    </a:cubicBezTo>
                    <a:cubicBezTo>
                      <a:pt x="734" y="467"/>
                      <a:pt x="734" y="468"/>
                      <a:pt x="735" y="468"/>
                    </a:cubicBezTo>
                    <a:cubicBezTo>
                      <a:pt x="737" y="471"/>
                      <a:pt x="737" y="471"/>
                      <a:pt x="737" y="471"/>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47" name="işļiḍê">
                <a:extLst>
                  <a:ext uri="{FF2B5EF4-FFF2-40B4-BE49-F238E27FC236}">
                    <a16:creationId xmlns:a16="http://schemas.microsoft.com/office/drawing/2014/main" id="{EA37E4CD-A6C7-5045-8C34-AF202849026C}"/>
                  </a:ext>
                </a:extLst>
              </p:cNvPr>
              <p:cNvSpPr/>
              <p:nvPr/>
            </p:nvSpPr>
            <p:spPr bwMode="auto">
              <a:xfrm>
                <a:off x="4899069" y="1847319"/>
                <a:ext cx="21649" cy="43291"/>
              </a:xfrm>
              <a:custGeom>
                <a:avLst/>
                <a:gdLst>
                  <a:gd name="T0" fmla="*/ 0 w 15"/>
                  <a:gd name="T1" fmla="*/ 7 h 30"/>
                  <a:gd name="T2" fmla="*/ 3 w 15"/>
                  <a:gd name="T3" fmla="*/ 18 h 30"/>
                  <a:gd name="T4" fmla="*/ 9 w 15"/>
                  <a:gd name="T5" fmla="*/ 24 h 30"/>
                  <a:gd name="T6" fmla="*/ 11 w 15"/>
                  <a:gd name="T7" fmla="*/ 26 h 30"/>
                  <a:gd name="T8" fmla="*/ 15 w 15"/>
                  <a:gd name="T9" fmla="*/ 30 h 30"/>
                  <a:gd name="T10" fmla="*/ 15 w 15"/>
                  <a:gd name="T11" fmla="*/ 30 h 30"/>
                  <a:gd name="T12" fmla="*/ 11 w 15"/>
                  <a:gd name="T13" fmla="*/ 25 h 30"/>
                  <a:gd name="T14" fmla="*/ 9 w 15"/>
                  <a:gd name="T15" fmla="*/ 24 h 30"/>
                  <a:gd name="T16" fmla="*/ 3 w 15"/>
                  <a:gd name="T17" fmla="*/ 18 h 30"/>
                  <a:gd name="T18" fmla="*/ 0 w 15"/>
                  <a:gd name="T19" fmla="*/ 7 h 30"/>
                  <a:gd name="T20" fmla="*/ 0 w 15"/>
                  <a:gd name="T21" fmla="*/ 0 h 30"/>
                  <a:gd name="T22" fmla="*/ 0 w 15"/>
                  <a:gd name="T23" fmla="*/ 0 h 30"/>
                  <a:gd name="T24" fmla="*/ 0 w 15"/>
                  <a:gd name="T25" fmla="*/ 0 h 30"/>
                  <a:gd name="T26" fmla="*/ 0 w 15"/>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0">
                    <a:moveTo>
                      <a:pt x="0" y="7"/>
                    </a:moveTo>
                    <a:cubicBezTo>
                      <a:pt x="0" y="11"/>
                      <a:pt x="0" y="16"/>
                      <a:pt x="3" y="18"/>
                    </a:cubicBezTo>
                    <a:cubicBezTo>
                      <a:pt x="5" y="20"/>
                      <a:pt x="7" y="22"/>
                      <a:pt x="9" y="24"/>
                    </a:cubicBezTo>
                    <a:cubicBezTo>
                      <a:pt x="10" y="25"/>
                      <a:pt x="10" y="25"/>
                      <a:pt x="11" y="26"/>
                    </a:cubicBezTo>
                    <a:cubicBezTo>
                      <a:pt x="12" y="27"/>
                      <a:pt x="14" y="29"/>
                      <a:pt x="15" y="30"/>
                    </a:cubicBezTo>
                    <a:cubicBezTo>
                      <a:pt x="15" y="30"/>
                      <a:pt x="15" y="30"/>
                      <a:pt x="15" y="30"/>
                    </a:cubicBezTo>
                    <a:cubicBezTo>
                      <a:pt x="14" y="29"/>
                      <a:pt x="12" y="27"/>
                      <a:pt x="11" y="25"/>
                    </a:cubicBezTo>
                    <a:cubicBezTo>
                      <a:pt x="10" y="25"/>
                      <a:pt x="10" y="24"/>
                      <a:pt x="9" y="24"/>
                    </a:cubicBezTo>
                    <a:cubicBezTo>
                      <a:pt x="7" y="22"/>
                      <a:pt x="5" y="20"/>
                      <a:pt x="3" y="18"/>
                    </a:cubicBezTo>
                    <a:cubicBezTo>
                      <a:pt x="0" y="15"/>
                      <a:pt x="0" y="11"/>
                      <a:pt x="0" y="7"/>
                    </a:cubicBezTo>
                    <a:moveTo>
                      <a:pt x="0" y="0"/>
                    </a:moveTo>
                    <a:cubicBezTo>
                      <a:pt x="0" y="0"/>
                      <a:pt x="0" y="0"/>
                      <a:pt x="0" y="0"/>
                    </a:cubicBezTo>
                    <a:cubicBezTo>
                      <a:pt x="0" y="0"/>
                      <a:pt x="0" y="0"/>
                      <a:pt x="0" y="0"/>
                    </a:cubicBezTo>
                    <a:cubicBezTo>
                      <a:pt x="0" y="0"/>
                      <a:pt x="0" y="0"/>
                      <a:pt x="0" y="0"/>
                    </a:cubicBezTo>
                  </a:path>
                </a:pathLst>
              </a:custGeom>
              <a:solidFill>
                <a:srgbClr val="3F7EE8"/>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8" name="îṣ1îďe">
                <a:extLst>
                  <a:ext uri="{FF2B5EF4-FFF2-40B4-BE49-F238E27FC236}">
                    <a16:creationId xmlns:a16="http://schemas.microsoft.com/office/drawing/2014/main" id="{14B05D30-526A-1E42-9BC6-B519A6085F3C}"/>
                  </a:ext>
                </a:extLst>
              </p:cNvPr>
              <p:cNvSpPr/>
              <p:nvPr/>
            </p:nvSpPr>
            <p:spPr bwMode="auto">
              <a:xfrm>
                <a:off x="3986678" y="1757645"/>
                <a:ext cx="934040" cy="148428"/>
              </a:xfrm>
              <a:custGeom>
                <a:avLst/>
                <a:gdLst>
                  <a:gd name="T0" fmla="*/ 269 w 638"/>
                  <a:gd name="T1" fmla="*/ 0 h 102"/>
                  <a:gd name="T2" fmla="*/ 0 w 638"/>
                  <a:gd name="T3" fmla="*/ 30 h 102"/>
                  <a:gd name="T4" fmla="*/ 0 w 638"/>
                  <a:gd name="T5" fmla="*/ 33 h 102"/>
                  <a:gd name="T6" fmla="*/ 0 w 638"/>
                  <a:gd name="T7" fmla="*/ 33 h 102"/>
                  <a:gd name="T8" fmla="*/ 12 w 638"/>
                  <a:gd name="T9" fmla="*/ 33 h 102"/>
                  <a:gd name="T10" fmla="*/ 112 w 638"/>
                  <a:gd name="T11" fmla="*/ 54 h 102"/>
                  <a:gd name="T12" fmla="*/ 188 w 638"/>
                  <a:gd name="T13" fmla="*/ 75 h 102"/>
                  <a:gd name="T14" fmla="*/ 526 w 638"/>
                  <a:gd name="T15" fmla="*/ 94 h 102"/>
                  <a:gd name="T16" fmla="*/ 561 w 638"/>
                  <a:gd name="T17" fmla="*/ 101 h 102"/>
                  <a:gd name="T18" fmla="*/ 580 w 638"/>
                  <a:gd name="T19" fmla="*/ 102 h 102"/>
                  <a:gd name="T20" fmla="*/ 638 w 638"/>
                  <a:gd name="T21" fmla="*/ 90 h 102"/>
                  <a:gd name="T22" fmla="*/ 634 w 638"/>
                  <a:gd name="T23" fmla="*/ 86 h 102"/>
                  <a:gd name="T24" fmla="*/ 632 w 638"/>
                  <a:gd name="T25" fmla="*/ 84 h 102"/>
                  <a:gd name="T26" fmla="*/ 626 w 638"/>
                  <a:gd name="T27" fmla="*/ 78 h 102"/>
                  <a:gd name="T28" fmla="*/ 623 w 638"/>
                  <a:gd name="T29" fmla="*/ 67 h 102"/>
                  <a:gd name="T30" fmla="*/ 623 w 638"/>
                  <a:gd name="T31" fmla="*/ 60 h 102"/>
                  <a:gd name="T32" fmla="*/ 623 w 638"/>
                  <a:gd name="T33" fmla="*/ 60 h 102"/>
                  <a:gd name="T34" fmla="*/ 368 w 638"/>
                  <a:gd name="T35" fmla="*/ 7 h 102"/>
                  <a:gd name="T36" fmla="*/ 269 w 638"/>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8" h="102">
                    <a:moveTo>
                      <a:pt x="269" y="0"/>
                    </a:moveTo>
                    <a:cubicBezTo>
                      <a:pt x="138" y="0"/>
                      <a:pt x="0" y="30"/>
                      <a:pt x="0" y="30"/>
                    </a:cubicBezTo>
                    <a:cubicBezTo>
                      <a:pt x="0" y="33"/>
                      <a:pt x="0" y="33"/>
                      <a:pt x="0" y="33"/>
                    </a:cubicBezTo>
                    <a:cubicBezTo>
                      <a:pt x="0" y="33"/>
                      <a:pt x="0" y="33"/>
                      <a:pt x="0" y="33"/>
                    </a:cubicBezTo>
                    <a:cubicBezTo>
                      <a:pt x="4" y="33"/>
                      <a:pt x="8" y="33"/>
                      <a:pt x="12" y="33"/>
                    </a:cubicBezTo>
                    <a:cubicBezTo>
                      <a:pt x="44" y="33"/>
                      <a:pt x="80" y="38"/>
                      <a:pt x="112" y="54"/>
                    </a:cubicBezTo>
                    <a:cubicBezTo>
                      <a:pt x="112" y="54"/>
                      <a:pt x="157" y="75"/>
                      <a:pt x="188" y="75"/>
                    </a:cubicBezTo>
                    <a:cubicBezTo>
                      <a:pt x="218" y="75"/>
                      <a:pt x="467" y="77"/>
                      <a:pt x="526" y="94"/>
                    </a:cubicBezTo>
                    <a:cubicBezTo>
                      <a:pt x="537" y="97"/>
                      <a:pt x="549" y="100"/>
                      <a:pt x="561" y="101"/>
                    </a:cubicBezTo>
                    <a:cubicBezTo>
                      <a:pt x="567" y="102"/>
                      <a:pt x="573" y="102"/>
                      <a:pt x="580" y="102"/>
                    </a:cubicBezTo>
                    <a:cubicBezTo>
                      <a:pt x="600" y="102"/>
                      <a:pt x="619" y="98"/>
                      <a:pt x="638" y="90"/>
                    </a:cubicBezTo>
                    <a:cubicBezTo>
                      <a:pt x="637" y="89"/>
                      <a:pt x="635" y="87"/>
                      <a:pt x="634" y="86"/>
                    </a:cubicBezTo>
                    <a:cubicBezTo>
                      <a:pt x="633" y="85"/>
                      <a:pt x="633" y="85"/>
                      <a:pt x="632" y="84"/>
                    </a:cubicBezTo>
                    <a:cubicBezTo>
                      <a:pt x="630" y="82"/>
                      <a:pt x="628" y="80"/>
                      <a:pt x="626" y="78"/>
                    </a:cubicBezTo>
                    <a:cubicBezTo>
                      <a:pt x="623" y="76"/>
                      <a:pt x="623" y="71"/>
                      <a:pt x="623" y="67"/>
                    </a:cubicBezTo>
                    <a:cubicBezTo>
                      <a:pt x="623" y="63"/>
                      <a:pt x="623" y="60"/>
                      <a:pt x="623" y="60"/>
                    </a:cubicBezTo>
                    <a:cubicBezTo>
                      <a:pt x="623" y="60"/>
                      <a:pt x="623" y="60"/>
                      <a:pt x="623" y="60"/>
                    </a:cubicBezTo>
                    <a:cubicBezTo>
                      <a:pt x="621" y="59"/>
                      <a:pt x="513" y="32"/>
                      <a:pt x="368" y="7"/>
                    </a:cubicBezTo>
                    <a:cubicBezTo>
                      <a:pt x="337" y="2"/>
                      <a:pt x="303" y="0"/>
                      <a:pt x="269" y="0"/>
                    </a:cubicBezTo>
                  </a:path>
                </a:pathLst>
              </a:custGeom>
              <a:solidFill>
                <a:srgbClr val="F1C74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9" name="ïSļíḋê">
                <a:extLst>
                  <a:ext uri="{FF2B5EF4-FFF2-40B4-BE49-F238E27FC236}">
                    <a16:creationId xmlns:a16="http://schemas.microsoft.com/office/drawing/2014/main" id="{01F7E9DA-07F6-A144-81F9-0648557E9353}"/>
                  </a:ext>
                </a:extLst>
              </p:cNvPr>
              <p:cNvSpPr/>
              <p:nvPr/>
            </p:nvSpPr>
            <p:spPr bwMode="auto">
              <a:xfrm>
                <a:off x="3835129" y="1834950"/>
                <a:ext cx="86600" cy="86583"/>
              </a:xfrm>
              <a:custGeom>
                <a:avLst/>
                <a:gdLst>
                  <a:gd name="T0" fmla="*/ 60 w 60"/>
                  <a:gd name="T1" fmla="*/ 0 h 60"/>
                  <a:gd name="T2" fmla="*/ 51 w 60"/>
                  <a:gd name="T3" fmla="*/ 1 h 60"/>
                  <a:gd name="T4" fmla="*/ 18 w 60"/>
                  <a:gd name="T5" fmla="*/ 3 h 60"/>
                  <a:gd name="T6" fmla="*/ 18 w 60"/>
                  <a:gd name="T7" fmla="*/ 3 h 60"/>
                  <a:gd name="T8" fmla="*/ 2 w 60"/>
                  <a:gd name="T9" fmla="*/ 53 h 60"/>
                  <a:gd name="T10" fmla="*/ 7 w 60"/>
                  <a:gd name="T11" fmla="*/ 60 h 60"/>
                  <a:gd name="T12" fmla="*/ 59 w 60"/>
                  <a:gd name="T13" fmla="*/ 7 h 60"/>
                  <a:gd name="T14" fmla="*/ 60 w 6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60" y="0"/>
                    </a:moveTo>
                    <a:cubicBezTo>
                      <a:pt x="57" y="0"/>
                      <a:pt x="54" y="1"/>
                      <a:pt x="51" y="1"/>
                    </a:cubicBezTo>
                    <a:cubicBezTo>
                      <a:pt x="38" y="2"/>
                      <a:pt x="27" y="3"/>
                      <a:pt x="18" y="3"/>
                    </a:cubicBezTo>
                    <a:cubicBezTo>
                      <a:pt x="18" y="3"/>
                      <a:pt x="18" y="3"/>
                      <a:pt x="18" y="3"/>
                    </a:cubicBezTo>
                    <a:cubicBezTo>
                      <a:pt x="8" y="13"/>
                      <a:pt x="0" y="28"/>
                      <a:pt x="2" y="53"/>
                    </a:cubicBezTo>
                    <a:cubicBezTo>
                      <a:pt x="3" y="56"/>
                      <a:pt x="5" y="58"/>
                      <a:pt x="7" y="60"/>
                    </a:cubicBezTo>
                    <a:cubicBezTo>
                      <a:pt x="2" y="31"/>
                      <a:pt x="28" y="15"/>
                      <a:pt x="59" y="7"/>
                    </a:cubicBezTo>
                    <a:cubicBezTo>
                      <a:pt x="59" y="5"/>
                      <a:pt x="59" y="2"/>
                      <a:pt x="60"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0" name="íṧlîḍè">
                <a:extLst>
                  <a:ext uri="{FF2B5EF4-FFF2-40B4-BE49-F238E27FC236}">
                    <a16:creationId xmlns:a16="http://schemas.microsoft.com/office/drawing/2014/main" id="{D48B4D00-E55C-2945-90D9-E78EB387F15A}"/>
                  </a:ext>
                </a:extLst>
              </p:cNvPr>
              <p:cNvSpPr/>
              <p:nvPr/>
            </p:nvSpPr>
            <p:spPr bwMode="auto">
              <a:xfrm>
                <a:off x="4902161" y="1921533"/>
                <a:ext cx="0" cy="0"/>
              </a:xfrm>
              <a:custGeom>
                <a:avLst/>
                <a:gdLst>
                  <a:gd name="T0" fmla="*/ 0 h 2"/>
                  <a:gd name="T1" fmla="*/ 0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1"/>
                      <a:pt x="0" y="2"/>
                    </a:cubicBezTo>
                    <a:cubicBezTo>
                      <a:pt x="0" y="2"/>
                      <a:pt x="0" y="1"/>
                      <a:pt x="0" y="1"/>
                    </a:cubicBezTo>
                    <a:cubicBezTo>
                      <a:pt x="0" y="1"/>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1" name="îśļíḓè">
                <a:extLst>
                  <a:ext uri="{FF2B5EF4-FFF2-40B4-BE49-F238E27FC236}">
                    <a16:creationId xmlns:a16="http://schemas.microsoft.com/office/drawing/2014/main" id="{A76045FC-04F9-D441-B92A-E4AEA362D59C}"/>
                  </a:ext>
                </a:extLst>
              </p:cNvPr>
              <p:cNvSpPr/>
              <p:nvPr/>
            </p:nvSpPr>
            <p:spPr bwMode="auto">
              <a:xfrm>
                <a:off x="3921729" y="1822582"/>
                <a:ext cx="980432" cy="120598"/>
              </a:xfrm>
              <a:custGeom>
                <a:avLst/>
                <a:gdLst>
                  <a:gd name="T0" fmla="*/ 65 w 669"/>
                  <a:gd name="T1" fmla="*/ 0 h 84"/>
                  <a:gd name="T2" fmla="*/ 64 w 669"/>
                  <a:gd name="T3" fmla="*/ 0 h 84"/>
                  <a:gd name="T4" fmla="*/ 48 w 669"/>
                  <a:gd name="T5" fmla="*/ 3 h 84"/>
                  <a:gd name="T6" fmla="*/ 38 w 669"/>
                  <a:gd name="T7" fmla="*/ 4 h 84"/>
                  <a:gd name="T8" fmla="*/ 2 w 669"/>
                  <a:gd name="T9" fmla="*/ 10 h 84"/>
                  <a:gd name="T10" fmla="*/ 1 w 669"/>
                  <a:gd name="T11" fmla="*/ 14 h 84"/>
                  <a:gd name="T12" fmla="*/ 2 w 669"/>
                  <a:gd name="T13" fmla="*/ 10 h 84"/>
                  <a:gd name="T14" fmla="*/ 1 w 669"/>
                  <a:gd name="T15" fmla="*/ 10 h 84"/>
                  <a:gd name="T16" fmla="*/ 0 w 669"/>
                  <a:gd name="T17" fmla="*/ 17 h 84"/>
                  <a:gd name="T18" fmla="*/ 0 w 669"/>
                  <a:gd name="T19" fmla="*/ 17 h 84"/>
                  <a:gd name="T20" fmla="*/ 17 w 669"/>
                  <a:gd name="T21" fmla="*/ 14 h 84"/>
                  <a:gd name="T22" fmla="*/ 39 w 669"/>
                  <a:gd name="T23" fmla="*/ 13 h 84"/>
                  <a:gd name="T24" fmla="*/ 77 w 669"/>
                  <a:gd name="T25" fmla="*/ 19 h 84"/>
                  <a:gd name="T26" fmla="*/ 206 w 669"/>
                  <a:gd name="T27" fmla="*/ 53 h 84"/>
                  <a:gd name="T28" fmla="*/ 364 w 669"/>
                  <a:gd name="T29" fmla="*/ 62 h 84"/>
                  <a:gd name="T30" fmla="*/ 409 w 669"/>
                  <a:gd name="T31" fmla="*/ 60 h 84"/>
                  <a:gd name="T32" fmla="*/ 436 w 669"/>
                  <a:gd name="T33" fmla="*/ 58 h 84"/>
                  <a:gd name="T34" fmla="*/ 549 w 669"/>
                  <a:gd name="T35" fmla="*/ 73 h 84"/>
                  <a:gd name="T36" fmla="*/ 568 w 669"/>
                  <a:gd name="T37" fmla="*/ 76 h 84"/>
                  <a:gd name="T38" fmla="*/ 655 w 669"/>
                  <a:gd name="T39" fmla="*/ 84 h 84"/>
                  <a:gd name="T40" fmla="*/ 664 w 669"/>
                  <a:gd name="T41" fmla="*/ 84 h 84"/>
                  <a:gd name="T42" fmla="*/ 669 w 669"/>
                  <a:gd name="T43" fmla="*/ 70 h 84"/>
                  <a:gd name="T44" fmla="*/ 669 w 669"/>
                  <a:gd name="T45" fmla="*/ 68 h 84"/>
                  <a:gd name="T46" fmla="*/ 658 w 669"/>
                  <a:gd name="T47" fmla="*/ 71 h 84"/>
                  <a:gd name="T48" fmla="*/ 563 w 669"/>
                  <a:gd name="T49" fmla="*/ 60 h 84"/>
                  <a:gd name="T50" fmla="*/ 397 w 669"/>
                  <a:gd name="T51" fmla="*/ 45 h 84"/>
                  <a:gd name="T52" fmla="*/ 381 w 669"/>
                  <a:gd name="T53" fmla="*/ 45 h 84"/>
                  <a:gd name="T54" fmla="*/ 196 w 669"/>
                  <a:gd name="T55" fmla="*/ 39 h 84"/>
                  <a:gd name="T56" fmla="*/ 65 w 669"/>
                  <a:gd name="T5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9" h="84">
                    <a:moveTo>
                      <a:pt x="65" y="0"/>
                    </a:moveTo>
                    <a:cubicBezTo>
                      <a:pt x="65" y="0"/>
                      <a:pt x="64" y="0"/>
                      <a:pt x="64" y="0"/>
                    </a:cubicBezTo>
                    <a:cubicBezTo>
                      <a:pt x="61" y="0"/>
                      <a:pt x="56" y="1"/>
                      <a:pt x="48" y="3"/>
                    </a:cubicBezTo>
                    <a:cubicBezTo>
                      <a:pt x="38" y="4"/>
                      <a:pt x="38" y="4"/>
                      <a:pt x="38" y="4"/>
                    </a:cubicBezTo>
                    <a:cubicBezTo>
                      <a:pt x="28" y="6"/>
                      <a:pt x="15" y="8"/>
                      <a:pt x="2" y="10"/>
                    </a:cubicBezTo>
                    <a:cubicBezTo>
                      <a:pt x="3" y="11"/>
                      <a:pt x="2" y="13"/>
                      <a:pt x="1" y="14"/>
                    </a:cubicBezTo>
                    <a:cubicBezTo>
                      <a:pt x="1" y="12"/>
                      <a:pt x="1" y="11"/>
                      <a:pt x="2" y="10"/>
                    </a:cubicBezTo>
                    <a:cubicBezTo>
                      <a:pt x="1" y="10"/>
                      <a:pt x="1" y="10"/>
                      <a:pt x="1" y="10"/>
                    </a:cubicBezTo>
                    <a:cubicBezTo>
                      <a:pt x="0" y="12"/>
                      <a:pt x="0" y="15"/>
                      <a:pt x="0" y="17"/>
                    </a:cubicBezTo>
                    <a:cubicBezTo>
                      <a:pt x="0" y="17"/>
                      <a:pt x="0" y="17"/>
                      <a:pt x="0" y="17"/>
                    </a:cubicBezTo>
                    <a:cubicBezTo>
                      <a:pt x="6" y="16"/>
                      <a:pt x="12" y="15"/>
                      <a:pt x="17" y="14"/>
                    </a:cubicBezTo>
                    <a:cubicBezTo>
                      <a:pt x="25" y="13"/>
                      <a:pt x="32" y="13"/>
                      <a:pt x="39" y="13"/>
                    </a:cubicBezTo>
                    <a:cubicBezTo>
                      <a:pt x="54" y="13"/>
                      <a:pt x="67" y="15"/>
                      <a:pt x="77" y="19"/>
                    </a:cubicBezTo>
                    <a:cubicBezTo>
                      <a:pt x="114" y="34"/>
                      <a:pt x="206" y="53"/>
                      <a:pt x="206" y="53"/>
                    </a:cubicBezTo>
                    <a:cubicBezTo>
                      <a:pt x="206" y="53"/>
                      <a:pt x="298" y="62"/>
                      <a:pt x="364" y="62"/>
                    </a:cubicBezTo>
                    <a:cubicBezTo>
                      <a:pt x="382" y="62"/>
                      <a:pt x="398" y="61"/>
                      <a:pt x="409" y="60"/>
                    </a:cubicBezTo>
                    <a:cubicBezTo>
                      <a:pt x="417" y="58"/>
                      <a:pt x="426" y="58"/>
                      <a:pt x="436" y="58"/>
                    </a:cubicBezTo>
                    <a:cubicBezTo>
                      <a:pt x="478" y="58"/>
                      <a:pt x="530" y="68"/>
                      <a:pt x="549" y="73"/>
                    </a:cubicBezTo>
                    <a:cubicBezTo>
                      <a:pt x="555" y="74"/>
                      <a:pt x="562" y="75"/>
                      <a:pt x="568" y="76"/>
                    </a:cubicBezTo>
                    <a:cubicBezTo>
                      <a:pt x="587" y="79"/>
                      <a:pt x="627" y="84"/>
                      <a:pt x="655" y="84"/>
                    </a:cubicBezTo>
                    <a:cubicBezTo>
                      <a:pt x="658" y="84"/>
                      <a:pt x="662" y="84"/>
                      <a:pt x="664" y="84"/>
                    </a:cubicBezTo>
                    <a:cubicBezTo>
                      <a:pt x="667" y="80"/>
                      <a:pt x="668" y="75"/>
                      <a:pt x="669" y="70"/>
                    </a:cubicBezTo>
                    <a:cubicBezTo>
                      <a:pt x="669" y="69"/>
                      <a:pt x="669" y="69"/>
                      <a:pt x="669" y="68"/>
                    </a:cubicBezTo>
                    <a:cubicBezTo>
                      <a:pt x="666" y="70"/>
                      <a:pt x="662" y="71"/>
                      <a:pt x="658" y="71"/>
                    </a:cubicBezTo>
                    <a:cubicBezTo>
                      <a:pt x="644" y="71"/>
                      <a:pt x="591" y="69"/>
                      <a:pt x="563" y="60"/>
                    </a:cubicBezTo>
                    <a:cubicBezTo>
                      <a:pt x="535" y="52"/>
                      <a:pt x="397" y="45"/>
                      <a:pt x="397" y="45"/>
                    </a:cubicBezTo>
                    <a:cubicBezTo>
                      <a:pt x="397" y="45"/>
                      <a:pt x="391" y="45"/>
                      <a:pt x="381" y="45"/>
                    </a:cubicBezTo>
                    <a:cubicBezTo>
                      <a:pt x="333" y="45"/>
                      <a:pt x="202" y="45"/>
                      <a:pt x="196" y="39"/>
                    </a:cubicBezTo>
                    <a:cubicBezTo>
                      <a:pt x="190" y="33"/>
                      <a:pt x="82" y="0"/>
                      <a:pt x="65"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2" name="iṥľîḋé">
                <a:extLst>
                  <a:ext uri="{FF2B5EF4-FFF2-40B4-BE49-F238E27FC236}">
                    <a16:creationId xmlns:a16="http://schemas.microsoft.com/office/drawing/2014/main" id="{A7DE4B5B-095D-4F40-86E5-6E8970AC0B47}"/>
                  </a:ext>
                </a:extLst>
              </p:cNvPr>
              <p:cNvSpPr/>
              <p:nvPr/>
            </p:nvSpPr>
            <p:spPr bwMode="auto">
              <a:xfrm>
                <a:off x="3921729" y="1834950"/>
                <a:ext cx="3092" cy="6184"/>
              </a:xfrm>
              <a:custGeom>
                <a:avLst/>
                <a:gdLst>
                  <a:gd name="T0" fmla="*/ 1 w 2"/>
                  <a:gd name="T1" fmla="*/ 0 h 4"/>
                  <a:gd name="T2" fmla="*/ 1 w 2"/>
                  <a:gd name="T3" fmla="*/ 0 h 4"/>
                  <a:gd name="T4" fmla="*/ 0 w 2"/>
                  <a:gd name="T5" fmla="*/ 4 h 4"/>
                  <a:gd name="T6" fmla="*/ 1 w 2"/>
                  <a:gd name="T7" fmla="*/ 0 h 4"/>
                </a:gdLst>
                <a:ahLst/>
                <a:cxnLst>
                  <a:cxn ang="0">
                    <a:pos x="T0" y="T1"/>
                  </a:cxn>
                  <a:cxn ang="0">
                    <a:pos x="T2" y="T3"/>
                  </a:cxn>
                  <a:cxn ang="0">
                    <a:pos x="T4" y="T5"/>
                  </a:cxn>
                  <a:cxn ang="0">
                    <a:pos x="T6" y="T7"/>
                  </a:cxn>
                </a:cxnLst>
                <a:rect l="0" t="0" r="r" b="b"/>
                <a:pathLst>
                  <a:path w="2" h="4">
                    <a:moveTo>
                      <a:pt x="1" y="0"/>
                    </a:moveTo>
                    <a:cubicBezTo>
                      <a:pt x="1" y="0"/>
                      <a:pt x="1" y="0"/>
                      <a:pt x="1" y="0"/>
                    </a:cubicBezTo>
                    <a:cubicBezTo>
                      <a:pt x="0" y="1"/>
                      <a:pt x="0" y="2"/>
                      <a:pt x="0" y="4"/>
                    </a:cubicBezTo>
                    <a:cubicBezTo>
                      <a:pt x="1" y="3"/>
                      <a:pt x="2" y="1"/>
                      <a:pt x="1"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3" name="îṩḷïḓé">
                <a:extLst>
                  <a:ext uri="{FF2B5EF4-FFF2-40B4-BE49-F238E27FC236}">
                    <a16:creationId xmlns:a16="http://schemas.microsoft.com/office/drawing/2014/main" id="{C4D08F5F-913E-1C47-B99A-1CC0FA0094DD}"/>
                  </a:ext>
                </a:extLst>
              </p:cNvPr>
              <p:cNvSpPr/>
              <p:nvPr/>
            </p:nvSpPr>
            <p:spPr bwMode="auto">
              <a:xfrm>
                <a:off x="4895975" y="1921533"/>
                <a:ext cx="6186" cy="21647"/>
              </a:xfrm>
              <a:custGeom>
                <a:avLst/>
                <a:gdLst>
                  <a:gd name="T0" fmla="*/ 2 w 2"/>
                  <a:gd name="T1" fmla="*/ 0 h 15"/>
                  <a:gd name="T2" fmla="*/ 2 w 2"/>
                  <a:gd name="T3" fmla="*/ 1 h 15"/>
                  <a:gd name="T4" fmla="*/ 0 w 2"/>
                  <a:gd name="T5" fmla="*/ 15 h 15"/>
                  <a:gd name="T6" fmla="*/ 2 w 2"/>
                  <a:gd name="T7" fmla="*/ 0 h 15"/>
                </a:gdLst>
                <a:ahLst/>
                <a:cxnLst>
                  <a:cxn ang="0">
                    <a:pos x="T0" y="T1"/>
                  </a:cxn>
                  <a:cxn ang="0">
                    <a:pos x="T2" y="T3"/>
                  </a:cxn>
                  <a:cxn ang="0">
                    <a:pos x="T4" y="T5"/>
                  </a:cxn>
                  <a:cxn ang="0">
                    <a:pos x="T6" y="T7"/>
                  </a:cxn>
                </a:cxnLst>
                <a:rect l="0" t="0" r="r" b="b"/>
                <a:pathLst>
                  <a:path w="2" h="15">
                    <a:moveTo>
                      <a:pt x="2" y="0"/>
                    </a:moveTo>
                    <a:cubicBezTo>
                      <a:pt x="2" y="0"/>
                      <a:pt x="2" y="1"/>
                      <a:pt x="2" y="1"/>
                    </a:cubicBezTo>
                    <a:cubicBezTo>
                      <a:pt x="2" y="6"/>
                      <a:pt x="1" y="10"/>
                      <a:pt x="0" y="15"/>
                    </a:cubicBezTo>
                    <a:cubicBezTo>
                      <a:pt x="1" y="10"/>
                      <a:pt x="2" y="5"/>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4" name="íŝ1iďé">
                <a:extLst>
                  <a:ext uri="{FF2B5EF4-FFF2-40B4-BE49-F238E27FC236}">
                    <a16:creationId xmlns:a16="http://schemas.microsoft.com/office/drawing/2014/main" id="{71284053-E726-0C4A-93F6-EEA8B0EDD189}"/>
                  </a:ext>
                </a:extLst>
              </p:cNvPr>
              <p:cNvSpPr/>
              <p:nvPr/>
            </p:nvSpPr>
            <p:spPr bwMode="auto">
              <a:xfrm>
                <a:off x="4892883" y="1921533"/>
                <a:ext cx="9278" cy="21647"/>
              </a:xfrm>
              <a:custGeom>
                <a:avLst/>
                <a:gdLst>
                  <a:gd name="T0" fmla="*/ 5 w 5"/>
                  <a:gd name="T1" fmla="*/ 0 h 14"/>
                  <a:gd name="T2" fmla="*/ 0 w 5"/>
                  <a:gd name="T3" fmla="*/ 14 h 14"/>
                  <a:gd name="T4" fmla="*/ 3 w 5"/>
                  <a:gd name="T5" fmla="*/ 14 h 14"/>
                  <a:gd name="T6" fmla="*/ 3 w 5"/>
                  <a:gd name="T7" fmla="*/ 14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cubicBezTo>
                      <a:pt x="4" y="5"/>
                      <a:pt x="3" y="10"/>
                      <a:pt x="0" y="14"/>
                    </a:cubicBezTo>
                    <a:cubicBezTo>
                      <a:pt x="1" y="14"/>
                      <a:pt x="2" y="14"/>
                      <a:pt x="3" y="14"/>
                    </a:cubicBezTo>
                    <a:cubicBezTo>
                      <a:pt x="3" y="14"/>
                      <a:pt x="3" y="14"/>
                      <a:pt x="3" y="14"/>
                    </a:cubicBezTo>
                    <a:cubicBezTo>
                      <a:pt x="4" y="9"/>
                      <a:pt x="5" y="5"/>
                      <a:pt x="5"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5" name="iṣľïdè">
                <a:extLst>
                  <a:ext uri="{FF2B5EF4-FFF2-40B4-BE49-F238E27FC236}">
                    <a16:creationId xmlns:a16="http://schemas.microsoft.com/office/drawing/2014/main" id="{3AF1E262-E548-CB4B-90EE-103DC541F163}"/>
                  </a:ext>
                </a:extLst>
              </p:cNvPr>
              <p:cNvSpPr/>
              <p:nvPr/>
            </p:nvSpPr>
            <p:spPr bwMode="auto">
              <a:xfrm>
                <a:off x="3859872" y="1822582"/>
                <a:ext cx="1042289" cy="102045"/>
              </a:xfrm>
              <a:custGeom>
                <a:avLst/>
                <a:gdLst>
                  <a:gd name="T0" fmla="*/ 106 w 710"/>
                  <a:gd name="T1" fmla="*/ 0 h 71"/>
                  <a:gd name="T2" fmla="*/ 105 w 710"/>
                  <a:gd name="T3" fmla="*/ 0 h 71"/>
                  <a:gd name="T4" fmla="*/ 89 w 710"/>
                  <a:gd name="T5" fmla="*/ 3 h 71"/>
                  <a:gd name="T6" fmla="*/ 89 w 710"/>
                  <a:gd name="T7" fmla="*/ 3 h 71"/>
                  <a:gd name="T8" fmla="*/ 79 w 710"/>
                  <a:gd name="T9" fmla="*/ 4 h 71"/>
                  <a:gd name="T10" fmla="*/ 79 w 710"/>
                  <a:gd name="T11" fmla="*/ 4 h 71"/>
                  <a:gd name="T12" fmla="*/ 33 w 710"/>
                  <a:gd name="T13" fmla="*/ 11 h 71"/>
                  <a:gd name="T14" fmla="*/ 0 w 710"/>
                  <a:gd name="T15" fmla="*/ 13 h 71"/>
                  <a:gd name="T16" fmla="*/ 0 w 710"/>
                  <a:gd name="T17" fmla="*/ 13 h 71"/>
                  <a:gd name="T18" fmla="*/ 0 w 710"/>
                  <a:gd name="T19" fmla="*/ 13 h 71"/>
                  <a:gd name="T20" fmla="*/ 0 w 710"/>
                  <a:gd name="T21" fmla="*/ 13 h 71"/>
                  <a:gd name="T22" fmla="*/ 33 w 710"/>
                  <a:gd name="T23" fmla="*/ 11 h 71"/>
                  <a:gd name="T24" fmla="*/ 42 w 710"/>
                  <a:gd name="T25" fmla="*/ 10 h 71"/>
                  <a:gd name="T26" fmla="*/ 43 w 710"/>
                  <a:gd name="T27" fmla="*/ 10 h 71"/>
                  <a:gd name="T28" fmla="*/ 43 w 710"/>
                  <a:gd name="T29" fmla="*/ 10 h 71"/>
                  <a:gd name="T30" fmla="*/ 79 w 710"/>
                  <a:gd name="T31" fmla="*/ 4 h 71"/>
                  <a:gd name="T32" fmla="*/ 89 w 710"/>
                  <a:gd name="T33" fmla="*/ 3 h 71"/>
                  <a:gd name="T34" fmla="*/ 105 w 710"/>
                  <a:gd name="T35" fmla="*/ 0 h 71"/>
                  <a:gd name="T36" fmla="*/ 106 w 710"/>
                  <a:gd name="T37" fmla="*/ 0 h 71"/>
                  <a:gd name="T38" fmla="*/ 237 w 710"/>
                  <a:gd name="T39" fmla="*/ 39 h 71"/>
                  <a:gd name="T40" fmla="*/ 422 w 710"/>
                  <a:gd name="T41" fmla="*/ 45 h 71"/>
                  <a:gd name="T42" fmla="*/ 438 w 710"/>
                  <a:gd name="T43" fmla="*/ 45 h 71"/>
                  <a:gd name="T44" fmla="*/ 604 w 710"/>
                  <a:gd name="T45" fmla="*/ 60 h 71"/>
                  <a:gd name="T46" fmla="*/ 699 w 710"/>
                  <a:gd name="T47" fmla="*/ 71 h 71"/>
                  <a:gd name="T48" fmla="*/ 710 w 710"/>
                  <a:gd name="T49" fmla="*/ 68 h 71"/>
                  <a:gd name="T50" fmla="*/ 710 w 710"/>
                  <a:gd name="T51" fmla="*/ 68 h 71"/>
                  <a:gd name="T52" fmla="*/ 710 w 710"/>
                  <a:gd name="T53" fmla="*/ 68 h 71"/>
                  <a:gd name="T54" fmla="*/ 699 w 710"/>
                  <a:gd name="T55" fmla="*/ 71 h 71"/>
                  <a:gd name="T56" fmla="*/ 604 w 710"/>
                  <a:gd name="T57" fmla="*/ 60 h 71"/>
                  <a:gd name="T58" fmla="*/ 438 w 710"/>
                  <a:gd name="T59" fmla="*/ 45 h 71"/>
                  <a:gd name="T60" fmla="*/ 422 w 710"/>
                  <a:gd name="T61" fmla="*/ 45 h 71"/>
                  <a:gd name="T62" fmla="*/ 237 w 710"/>
                  <a:gd name="T63" fmla="*/ 39 h 71"/>
                  <a:gd name="T64" fmla="*/ 106 w 710"/>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0" h="71">
                    <a:moveTo>
                      <a:pt x="106" y="0"/>
                    </a:moveTo>
                    <a:cubicBezTo>
                      <a:pt x="106" y="0"/>
                      <a:pt x="105" y="0"/>
                      <a:pt x="105" y="0"/>
                    </a:cubicBezTo>
                    <a:cubicBezTo>
                      <a:pt x="102" y="0"/>
                      <a:pt x="97" y="1"/>
                      <a:pt x="89" y="3"/>
                    </a:cubicBezTo>
                    <a:cubicBezTo>
                      <a:pt x="89" y="3"/>
                      <a:pt x="89" y="3"/>
                      <a:pt x="89" y="3"/>
                    </a:cubicBezTo>
                    <a:cubicBezTo>
                      <a:pt x="79" y="4"/>
                      <a:pt x="79" y="4"/>
                      <a:pt x="79" y="4"/>
                    </a:cubicBezTo>
                    <a:cubicBezTo>
                      <a:pt x="79" y="4"/>
                      <a:pt x="79" y="4"/>
                      <a:pt x="79" y="4"/>
                    </a:cubicBezTo>
                    <a:cubicBezTo>
                      <a:pt x="63" y="4"/>
                      <a:pt x="48" y="7"/>
                      <a:pt x="33" y="11"/>
                    </a:cubicBezTo>
                    <a:cubicBezTo>
                      <a:pt x="20" y="12"/>
                      <a:pt x="9" y="13"/>
                      <a:pt x="0" y="13"/>
                    </a:cubicBezTo>
                    <a:cubicBezTo>
                      <a:pt x="0" y="13"/>
                      <a:pt x="0" y="13"/>
                      <a:pt x="0" y="13"/>
                    </a:cubicBezTo>
                    <a:cubicBezTo>
                      <a:pt x="0" y="13"/>
                      <a:pt x="0" y="13"/>
                      <a:pt x="0" y="13"/>
                    </a:cubicBezTo>
                    <a:cubicBezTo>
                      <a:pt x="0" y="13"/>
                      <a:pt x="0" y="13"/>
                      <a:pt x="0" y="13"/>
                    </a:cubicBezTo>
                    <a:cubicBezTo>
                      <a:pt x="9" y="13"/>
                      <a:pt x="20" y="12"/>
                      <a:pt x="33" y="11"/>
                    </a:cubicBezTo>
                    <a:cubicBezTo>
                      <a:pt x="36" y="11"/>
                      <a:pt x="39" y="10"/>
                      <a:pt x="42" y="10"/>
                    </a:cubicBezTo>
                    <a:cubicBezTo>
                      <a:pt x="42" y="10"/>
                      <a:pt x="42" y="10"/>
                      <a:pt x="43" y="10"/>
                    </a:cubicBezTo>
                    <a:cubicBezTo>
                      <a:pt x="43" y="10"/>
                      <a:pt x="43" y="10"/>
                      <a:pt x="43" y="10"/>
                    </a:cubicBezTo>
                    <a:cubicBezTo>
                      <a:pt x="56" y="8"/>
                      <a:pt x="69" y="6"/>
                      <a:pt x="79" y="4"/>
                    </a:cubicBezTo>
                    <a:cubicBezTo>
                      <a:pt x="89" y="3"/>
                      <a:pt x="89" y="3"/>
                      <a:pt x="89" y="3"/>
                    </a:cubicBezTo>
                    <a:cubicBezTo>
                      <a:pt x="97" y="1"/>
                      <a:pt x="102" y="0"/>
                      <a:pt x="105" y="0"/>
                    </a:cubicBezTo>
                    <a:cubicBezTo>
                      <a:pt x="105" y="0"/>
                      <a:pt x="106" y="0"/>
                      <a:pt x="106" y="0"/>
                    </a:cubicBezTo>
                    <a:cubicBezTo>
                      <a:pt x="123" y="0"/>
                      <a:pt x="231" y="33"/>
                      <a:pt x="237" y="39"/>
                    </a:cubicBezTo>
                    <a:cubicBezTo>
                      <a:pt x="243" y="45"/>
                      <a:pt x="374" y="45"/>
                      <a:pt x="422" y="45"/>
                    </a:cubicBezTo>
                    <a:cubicBezTo>
                      <a:pt x="432" y="45"/>
                      <a:pt x="438" y="45"/>
                      <a:pt x="438" y="45"/>
                    </a:cubicBezTo>
                    <a:cubicBezTo>
                      <a:pt x="438" y="45"/>
                      <a:pt x="576" y="52"/>
                      <a:pt x="604" y="60"/>
                    </a:cubicBezTo>
                    <a:cubicBezTo>
                      <a:pt x="632" y="69"/>
                      <a:pt x="685" y="71"/>
                      <a:pt x="699" y="71"/>
                    </a:cubicBezTo>
                    <a:cubicBezTo>
                      <a:pt x="703" y="71"/>
                      <a:pt x="707" y="70"/>
                      <a:pt x="710" y="68"/>
                    </a:cubicBezTo>
                    <a:cubicBezTo>
                      <a:pt x="710" y="68"/>
                      <a:pt x="710" y="68"/>
                      <a:pt x="710" y="68"/>
                    </a:cubicBezTo>
                    <a:cubicBezTo>
                      <a:pt x="710" y="68"/>
                      <a:pt x="710" y="68"/>
                      <a:pt x="710" y="68"/>
                    </a:cubicBezTo>
                    <a:cubicBezTo>
                      <a:pt x="707" y="70"/>
                      <a:pt x="703" y="71"/>
                      <a:pt x="699" y="71"/>
                    </a:cubicBezTo>
                    <a:cubicBezTo>
                      <a:pt x="685" y="71"/>
                      <a:pt x="632" y="69"/>
                      <a:pt x="604" y="60"/>
                    </a:cubicBezTo>
                    <a:cubicBezTo>
                      <a:pt x="576" y="52"/>
                      <a:pt x="438" y="45"/>
                      <a:pt x="438" y="45"/>
                    </a:cubicBezTo>
                    <a:cubicBezTo>
                      <a:pt x="438" y="45"/>
                      <a:pt x="432" y="45"/>
                      <a:pt x="422" y="45"/>
                    </a:cubicBezTo>
                    <a:cubicBezTo>
                      <a:pt x="374" y="45"/>
                      <a:pt x="243" y="45"/>
                      <a:pt x="237" y="39"/>
                    </a:cubicBezTo>
                    <a:cubicBezTo>
                      <a:pt x="231" y="33"/>
                      <a:pt x="123" y="0"/>
                      <a:pt x="106"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6" name="íṩļíḑe">
                <a:extLst>
                  <a:ext uri="{FF2B5EF4-FFF2-40B4-BE49-F238E27FC236}">
                    <a16:creationId xmlns:a16="http://schemas.microsoft.com/office/drawing/2014/main" id="{707FC903-92A8-A243-927E-C1E04FFFA7C2}"/>
                  </a:ext>
                </a:extLst>
              </p:cNvPr>
              <p:cNvSpPr/>
              <p:nvPr/>
            </p:nvSpPr>
            <p:spPr bwMode="auto">
              <a:xfrm>
                <a:off x="4920718" y="1890611"/>
                <a:ext cx="6186" cy="6184"/>
              </a:xfrm>
              <a:custGeom>
                <a:avLst/>
                <a:gdLst>
                  <a:gd name="T0" fmla="*/ 0 w 4"/>
                  <a:gd name="T1" fmla="*/ 0 h 5"/>
                  <a:gd name="T2" fmla="*/ 0 w 4"/>
                  <a:gd name="T3" fmla="*/ 0 h 5"/>
                  <a:gd name="T4" fmla="*/ 0 w 4"/>
                  <a:gd name="T5" fmla="*/ 0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0" y="0"/>
                    </a:moveTo>
                    <a:cubicBezTo>
                      <a:pt x="0" y="0"/>
                      <a:pt x="0" y="0"/>
                      <a:pt x="0" y="0"/>
                    </a:cubicBezTo>
                    <a:cubicBezTo>
                      <a:pt x="0" y="0"/>
                      <a:pt x="0" y="0"/>
                      <a:pt x="0" y="0"/>
                    </a:cubicBezTo>
                    <a:cubicBezTo>
                      <a:pt x="1" y="1"/>
                      <a:pt x="1" y="1"/>
                      <a:pt x="1" y="1"/>
                    </a:cubicBezTo>
                    <a:cubicBezTo>
                      <a:pt x="1" y="1"/>
                      <a:pt x="1" y="1"/>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7" name="iṡḻîḓè">
                <a:extLst>
                  <a:ext uri="{FF2B5EF4-FFF2-40B4-BE49-F238E27FC236}">
                    <a16:creationId xmlns:a16="http://schemas.microsoft.com/office/drawing/2014/main" id="{B6D2BE54-F449-334B-9E87-6675A3D0F6ED}"/>
                  </a:ext>
                </a:extLst>
              </p:cNvPr>
              <p:cNvSpPr/>
              <p:nvPr/>
            </p:nvSpPr>
            <p:spPr bwMode="auto">
              <a:xfrm>
                <a:off x="3847501" y="1807121"/>
                <a:ext cx="142271" cy="34014"/>
              </a:xfrm>
              <a:custGeom>
                <a:avLst/>
                <a:gdLst>
                  <a:gd name="T0" fmla="*/ 95 w 97"/>
                  <a:gd name="T1" fmla="*/ 0 h 23"/>
                  <a:gd name="T2" fmla="*/ 13 w 97"/>
                  <a:gd name="T3" fmla="*/ 13 h 23"/>
                  <a:gd name="T4" fmla="*/ 0 w 97"/>
                  <a:gd name="T5" fmla="*/ 19 h 23"/>
                  <a:gd name="T6" fmla="*/ 0 w 97"/>
                  <a:gd name="T7" fmla="*/ 22 h 23"/>
                  <a:gd name="T8" fmla="*/ 9 w 97"/>
                  <a:gd name="T9" fmla="*/ 23 h 23"/>
                  <a:gd name="T10" fmla="*/ 10 w 97"/>
                  <a:gd name="T11" fmla="*/ 23 h 23"/>
                  <a:gd name="T12" fmla="*/ 13 w 97"/>
                  <a:gd name="T13" fmla="*/ 22 h 23"/>
                  <a:gd name="T14" fmla="*/ 54 w 97"/>
                  <a:gd name="T15" fmla="*/ 13 h 23"/>
                  <a:gd name="T16" fmla="*/ 61 w 97"/>
                  <a:gd name="T17" fmla="*/ 12 h 23"/>
                  <a:gd name="T18" fmla="*/ 97 w 97"/>
                  <a:gd name="T19" fmla="*/ 9 h 23"/>
                  <a:gd name="T20" fmla="*/ 95 w 97"/>
                  <a:gd name="T21" fmla="*/ 0 h 23"/>
                  <a:gd name="T22" fmla="*/ 95 w 97"/>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
                    <a:moveTo>
                      <a:pt x="95" y="0"/>
                    </a:moveTo>
                    <a:cubicBezTo>
                      <a:pt x="67" y="1"/>
                      <a:pt x="40" y="5"/>
                      <a:pt x="13" y="13"/>
                    </a:cubicBezTo>
                    <a:cubicBezTo>
                      <a:pt x="8" y="14"/>
                      <a:pt x="4" y="17"/>
                      <a:pt x="0" y="19"/>
                    </a:cubicBezTo>
                    <a:cubicBezTo>
                      <a:pt x="0" y="22"/>
                      <a:pt x="0" y="22"/>
                      <a:pt x="0" y="22"/>
                    </a:cubicBezTo>
                    <a:cubicBezTo>
                      <a:pt x="2" y="23"/>
                      <a:pt x="5" y="23"/>
                      <a:pt x="9" y="23"/>
                    </a:cubicBezTo>
                    <a:cubicBezTo>
                      <a:pt x="10" y="23"/>
                      <a:pt x="10" y="23"/>
                      <a:pt x="10" y="23"/>
                    </a:cubicBezTo>
                    <a:cubicBezTo>
                      <a:pt x="13" y="22"/>
                      <a:pt x="13" y="22"/>
                      <a:pt x="13" y="22"/>
                    </a:cubicBezTo>
                    <a:cubicBezTo>
                      <a:pt x="26" y="18"/>
                      <a:pt x="40" y="15"/>
                      <a:pt x="54" y="13"/>
                    </a:cubicBezTo>
                    <a:cubicBezTo>
                      <a:pt x="57" y="12"/>
                      <a:pt x="59" y="12"/>
                      <a:pt x="61" y="12"/>
                    </a:cubicBezTo>
                    <a:cubicBezTo>
                      <a:pt x="72" y="10"/>
                      <a:pt x="84" y="9"/>
                      <a:pt x="97" y="9"/>
                    </a:cubicBezTo>
                    <a:cubicBezTo>
                      <a:pt x="95" y="0"/>
                      <a:pt x="95" y="0"/>
                      <a:pt x="95" y="0"/>
                    </a:cubicBezTo>
                    <a:cubicBezTo>
                      <a:pt x="95" y="0"/>
                      <a:pt x="95" y="0"/>
                      <a:pt x="95"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8" name="ïśḷïḓê">
                <a:extLst>
                  <a:ext uri="{FF2B5EF4-FFF2-40B4-BE49-F238E27FC236}">
                    <a16:creationId xmlns:a16="http://schemas.microsoft.com/office/drawing/2014/main" id="{DFE7AD25-40A6-884C-BCFF-872DD0612A31}"/>
                  </a:ext>
                </a:extLst>
              </p:cNvPr>
              <p:cNvSpPr/>
              <p:nvPr/>
            </p:nvSpPr>
            <p:spPr bwMode="auto">
              <a:xfrm>
                <a:off x="4920718" y="1890611"/>
                <a:ext cx="6186" cy="6184"/>
              </a:xfrm>
              <a:custGeom>
                <a:avLst/>
                <a:gdLst>
                  <a:gd name="T0" fmla="*/ 0 w 4"/>
                  <a:gd name="T1" fmla="*/ 0 h 5"/>
                  <a:gd name="T2" fmla="*/ 0 w 4"/>
                  <a:gd name="T3" fmla="*/ 0 h 5"/>
                  <a:gd name="T4" fmla="*/ 0 w 4"/>
                  <a:gd name="T5" fmla="*/ 1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 name="T20" fmla="*/ 0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0"/>
                    </a:moveTo>
                    <a:cubicBezTo>
                      <a:pt x="0" y="0"/>
                      <a:pt x="0" y="0"/>
                      <a:pt x="0" y="0"/>
                    </a:cubicBezTo>
                    <a:cubicBezTo>
                      <a:pt x="0" y="0"/>
                      <a:pt x="0" y="0"/>
                      <a:pt x="0" y="1"/>
                    </a:cubicBezTo>
                    <a:cubicBezTo>
                      <a:pt x="1" y="1"/>
                      <a:pt x="1" y="1"/>
                      <a:pt x="1" y="1"/>
                    </a:cubicBezTo>
                    <a:cubicBezTo>
                      <a:pt x="1" y="1"/>
                      <a:pt x="1" y="2"/>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cubicBezTo>
                      <a:pt x="0" y="0"/>
                      <a:pt x="0" y="0"/>
                      <a:pt x="0" y="0"/>
                    </a:cubicBezTo>
                  </a:path>
                </a:pathLst>
              </a:custGeom>
              <a:solidFill>
                <a:srgbClr val="3971D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9" name="iṥḻîḋê">
                <a:extLst>
                  <a:ext uri="{FF2B5EF4-FFF2-40B4-BE49-F238E27FC236}">
                    <a16:creationId xmlns:a16="http://schemas.microsoft.com/office/drawing/2014/main" id="{1766677E-C7F4-714C-912C-B2F166CD7787}"/>
                  </a:ext>
                </a:extLst>
              </p:cNvPr>
              <p:cNvSpPr/>
              <p:nvPr/>
            </p:nvSpPr>
            <p:spPr bwMode="auto">
              <a:xfrm>
                <a:off x="3986678" y="1807121"/>
                <a:ext cx="940226" cy="114412"/>
              </a:xfrm>
              <a:custGeom>
                <a:avLst/>
                <a:gdLst>
                  <a:gd name="T0" fmla="*/ 12 w 642"/>
                  <a:gd name="T1" fmla="*/ 0 h 78"/>
                  <a:gd name="T2" fmla="*/ 0 w 642"/>
                  <a:gd name="T3" fmla="*/ 0 h 78"/>
                  <a:gd name="T4" fmla="*/ 0 w 642"/>
                  <a:gd name="T5" fmla="*/ 0 h 78"/>
                  <a:gd name="T6" fmla="*/ 0 w 642"/>
                  <a:gd name="T7" fmla="*/ 0 h 78"/>
                  <a:gd name="T8" fmla="*/ 2 w 642"/>
                  <a:gd name="T9" fmla="*/ 9 h 78"/>
                  <a:gd name="T10" fmla="*/ 12 w 642"/>
                  <a:gd name="T11" fmla="*/ 9 h 78"/>
                  <a:gd name="T12" fmla="*/ 112 w 642"/>
                  <a:gd name="T13" fmla="*/ 30 h 78"/>
                  <a:gd name="T14" fmla="*/ 188 w 642"/>
                  <a:gd name="T15" fmla="*/ 51 h 78"/>
                  <a:gd name="T16" fmla="*/ 526 w 642"/>
                  <a:gd name="T17" fmla="*/ 70 h 78"/>
                  <a:gd name="T18" fmla="*/ 561 w 642"/>
                  <a:gd name="T19" fmla="*/ 77 h 78"/>
                  <a:gd name="T20" fmla="*/ 580 w 642"/>
                  <a:gd name="T21" fmla="*/ 78 h 78"/>
                  <a:gd name="T22" fmla="*/ 624 w 642"/>
                  <a:gd name="T23" fmla="*/ 71 h 78"/>
                  <a:gd name="T24" fmla="*/ 624 w 642"/>
                  <a:gd name="T25" fmla="*/ 78 h 78"/>
                  <a:gd name="T26" fmla="*/ 642 w 642"/>
                  <a:gd name="T27" fmla="*/ 62 h 78"/>
                  <a:gd name="T28" fmla="*/ 640 w 642"/>
                  <a:gd name="T29" fmla="*/ 59 h 78"/>
                  <a:gd name="T30" fmla="*/ 639 w 642"/>
                  <a:gd name="T31" fmla="*/ 58 h 78"/>
                  <a:gd name="T32" fmla="*/ 638 w 642"/>
                  <a:gd name="T33" fmla="*/ 58 h 78"/>
                  <a:gd name="T34" fmla="*/ 638 w 642"/>
                  <a:gd name="T35" fmla="*/ 57 h 78"/>
                  <a:gd name="T36" fmla="*/ 580 w 642"/>
                  <a:gd name="T37" fmla="*/ 69 h 78"/>
                  <a:gd name="T38" fmla="*/ 561 w 642"/>
                  <a:gd name="T39" fmla="*/ 68 h 78"/>
                  <a:gd name="T40" fmla="*/ 526 w 642"/>
                  <a:gd name="T41" fmla="*/ 61 h 78"/>
                  <a:gd name="T42" fmla="*/ 188 w 642"/>
                  <a:gd name="T43" fmla="*/ 42 h 78"/>
                  <a:gd name="T44" fmla="*/ 112 w 642"/>
                  <a:gd name="T45" fmla="*/ 21 h 78"/>
                  <a:gd name="T46" fmla="*/ 12 w 642"/>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78">
                    <a:moveTo>
                      <a:pt x="12" y="0"/>
                    </a:moveTo>
                    <a:cubicBezTo>
                      <a:pt x="8" y="0"/>
                      <a:pt x="4" y="0"/>
                      <a:pt x="0" y="0"/>
                    </a:cubicBezTo>
                    <a:cubicBezTo>
                      <a:pt x="0" y="0"/>
                      <a:pt x="0" y="0"/>
                      <a:pt x="0" y="0"/>
                    </a:cubicBezTo>
                    <a:cubicBezTo>
                      <a:pt x="0" y="0"/>
                      <a:pt x="0" y="0"/>
                      <a:pt x="0" y="0"/>
                    </a:cubicBezTo>
                    <a:cubicBezTo>
                      <a:pt x="2" y="9"/>
                      <a:pt x="2" y="9"/>
                      <a:pt x="2" y="9"/>
                    </a:cubicBezTo>
                    <a:cubicBezTo>
                      <a:pt x="5" y="9"/>
                      <a:pt x="9" y="9"/>
                      <a:pt x="12" y="9"/>
                    </a:cubicBezTo>
                    <a:cubicBezTo>
                      <a:pt x="44" y="9"/>
                      <a:pt x="80" y="14"/>
                      <a:pt x="112" y="30"/>
                    </a:cubicBezTo>
                    <a:cubicBezTo>
                      <a:pt x="112" y="30"/>
                      <a:pt x="157" y="51"/>
                      <a:pt x="188" y="51"/>
                    </a:cubicBezTo>
                    <a:cubicBezTo>
                      <a:pt x="219" y="51"/>
                      <a:pt x="468" y="53"/>
                      <a:pt x="526" y="70"/>
                    </a:cubicBezTo>
                    <a:cubicBezTo>
                      <a:pt x="537" y="73"/>
                      <a:pt x="549" y="76"/>
                      <a:pt x="561" y="77"/>
                    </a:cubicBezTo>
                    <a:cubicBezTo>
                      <a:pt x="567" y="78"/>
                      <a:pt x="573" y="78"/>
                      <a:pt x="580" y="78"/>
                    </a:cubicBezTo>
                    <a:cubicBezTo>
                      <a:pt x="595" y="78"/>
                      <a:pt x="610" y="76"/>
                      <a:pt x="624" y="71"/>
                    </a:cubicBezTo>
                    <a:cubicBezTo>
                      <a:pt x="625" y="73"/>
                      <a:pt x="625" y="76"/>
                      <a:pt x="624" y="78"/>
                    </a:cubicBezTo>
                    <a:cubicBezTo>
                      <a:pt x="634" y="72"/>
                      <a:pt x="642" y="62"/>
                      <a:pt x="642" y="62"/>
                    </a:cubicBezTo>
                    <a:cubicBezTo>
                      <a:pt x="640" y="59"/>
                      <a:pt x="640" y="59"/>
                      <a:pt x="640" y="59"/>
                    </a:cubicBezTo>
                    <a:cubicBezTo>
                      <a:pt x="639" y="59"/>
                      <a:pt x="639" y="58"/>
                      <a:pt x="639" y="58"/>
                    </a:cubicBezTo>
                    <a:cubicBezTo>
                      <a:pt x="638" y="58"/>
                      <a:pt x="638" y="58"/>
                      <a:pt x="638" y="58"/>
                    </a:cubicBezTo>
                    <a:cubicBezTo>
                      <a:pt x="638" y="57"/>
                      <a:pt x="638" y="57"/>
                      <a:pt x="638" y="57"/>
                    </a:cubicBezTo>
                    <a:cubicBezTo>
                      <a:pt x="619" y="65"/>
                      <a:pt x="600" y="69"/>
                      <a:pt x="580" y="69"/>
                    </a:cubicBezTo>
                    <a:cubicBezTo>
                      <a:pt x="573" y="69"/>
                      <a:pt x="567" y="69"/>
                      <a:pt x="561" y="68"/>
                    </a:cubicBezTo>
                    <a:cubicBezTo>
                      <a:pt x="549" y="67"/>
                      <a:pt x="537" y="64"/>
                      <a:pt x="526" y="61"/>
                    </a:cubicBezTo>
                    <a:cubicBezTo>
                      <a:pt x="467" y="44"/>
                      <a:pt x="218" y="42"/>
                      <a:pt x="188" y="42"/>
                    </a:cubicBezTo>
                    <a:cubicBezTo>
                      <a:pt x="157" y="42"/>
                      <a:pt x="112" y="21"/>
                      <a:pt x="112" y="21"/>
                    </a:cubicBezTo>
                    <a:cubicBezTo>
                      <a:pt x="80" y="5"/>
                      <a:pt x="44" y="0"/>
                      <a:pt x="12" y="0"/>
                    </a:cubicBezTo>
                  </a:path>
                </a:pathLst>
              </a:custGeom>
              <a:solidFill>
                <a:srgbClr val="D8B34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0" name="iṣľïḋe">
                <a:extLst>
                  <a:ext uri="{FF2B5EF4-FFF2-40B4-BE49-F238E27FC236}">
                    <a16:creationId xmlns:a16="http://schemas.microsoft.com/office/drawing/2014/main" id="{AC0D3555-8915-DF47-B992-D1FD69D793F1}"/>
                  </a:ext>
                </a:extLst>
              </p:cNvPr>
              <p:cNvSpPr/>
              <p:nvPr/>
            </p:nvSpPr>
            <p:spPr bwMode="auto">
              <a:xfrm>
                <a:off x="3859872" y="1819490"/>
                <a:ext cx="132991" cy="21645"/>
              </a:xfrm>
              <a:custGeom>
                <a:avLst/>
                <a:gdLst>
                  <a:gd name="T0" fmla="*/ 88 w 89"/>
                  <a:gd name="T1" fmla="*/ 0 h 14"/>
                  <a:gd name="T2" fmla="*/ 52 w 89"/>
                  <a:gd name="T3" fmla="*/ 3 h 14"/>
                  <a:gd name="T4" fmla="*/ 45 w 89"/>
                  <a:gd name="T5" fmla="*/ 4 h 14"/>
                  <a:gd name="T6" fmla="*/ 4 w 89"/>
                  <a:gd name="T7" fmla="*/ 13 h 14"/>
                  <a:gd name="T8" fmla="*/ 1 w 89"/>
                  <a:gd name="T9" fmla="*/ 14 h 14"/>
                  <a:gd name="T10" fmla="*/ 0 w 89"/>
                  <a:gd name="T11" fmla="*/ 14 h 14"/>
                  <a:gd name="T12" fmla="*/ 0 w 89"/>
                  <a:gd name="T13" fmla="*/ 14 h 14"/>
                  <a:gd name="T14" fmla="*/ 33 w 89"/>
                  <a:gd name="T15" fmla="*/ 12 h 14"/>
                  <a:gd name="T16" fmla="*/ 79 w 89"/>
                  <a:gd name="T17" fmla="*/ 5 h 14"/>
                  <a:gd name="T18" fmla="*/ 79 w 89"/>
                  <a:gd name="T19" fmla="*/ 5 h 14"/>
                  <a:gd name="T20" fmla="*/ 89 w 89"/>
                  <a:gd name="T21" fmla="*/ 4 h 14"/>
                  <a:gd name="T22" fmla="*/ 88 w 89"/>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14">
                    <a:moveTo>
                      <a:pt x="88" y="0"/>
                    </a:moveTo>
                    <a:cubicBezTo>
                      <a:pt x="75" y="0"/>
                      <a:pt x="63" y="1"/>
                      <a:pt x="52" y="3"/>
                    </a:cubicBezTo>
                    <a:cubicBezTo>
                      <a:pt x="50" y="3"/>
                      <a:pt x="48" y="3"/>
                      <a:pt x="45" y="4"/>
                    </a:cubicBezTo>
                    <a:cubicBezTo>
                      <a:pt x="31" y="6"/>
                      <a:pt x="17" y="9"/>
                      <a:pt x="4" y="13"/>
                    </a:cubicBezTo>
                    <a:cubicBezTo>
                      <a:pt x="1" y="14"/>
                      <a:pt x="1" y="14"/>
                      <a:pt x="1" y="14"/>
                    </a:cubicBezTo>
                    <a:cubicBezTo>
                      <a:pt x="1" y="14"/>
                      <a:pt x="1" y="14"/>
                      <a:pt x="0" y="14"/>
                    </a:cubicBezTo>
                    <a:cubicBezTo>
                      <a:pt x="0" y="14"/>
                      <a:pt x="0" y="14"/>
                      <a:pt x="0" y="14"/>
                    </a:cubicBezTo>
                    <a:cubicBezTo>
                      <a:pt x="9" y="14"/>
                      <a:pt x="20" y="13"/>
                      <a:pt x="33" y="12"/>
                    </a:cubicBezTo>
                    <a:cubicBezTo>
                      <a:pt x="48" y="8"/>
                      <a:pt x="63" y="5"/>
                      <a:pt x="79" y="5"/>
                    </a:cubicBezTo>
                    <a:cubicBezTo>
                      <a:pt x="79" y="5"/>
                      <a:pt x="79" y="5"/>
                      <a:pt x="79" y="5"/>
                    </a:cubicBezTo>
                    <a:cubicBezTo>
                      <a:pt x="89" y="4"/>
                      <a:pt x="89" y="4"/>
                      <a:pt x="89" y="4"/>
                    </a:cubicBezTo>
                    <a:cubicBezTo>
                      <a:pt x="88" y="0"/>
                      <a:pt x="88" y="0"/>
                      <a:pt x="88"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1" name="i$ľiḋê">
                <a:extLst>
                  <a:ext uri="{FF2B5EF4-FFF2-40B4-BE49-F238E27FC236}">
                    <a16:creationId xmlns:a16="http://schemas.microsoft.com/office/drawing/2014/main" id="{CF2EA849-5DD3-3B4F-8FF3-959E9F738A6E}"/>
                  </a:ext>
                </a:extLst>
              </p:cNvPr>
              <p:cNvSpPr/>
              <p:nvPr/>
            </p:nvSpPr>
            <p:spPr bwMode="auto">
              <a:xfrm>
                <a:off x="3989772" y="1819490"/>
                <a:ext cx="912389" cy="105136"/>
              </a:xfrm>
              <a:custGeom>
                <a:avLst/>
                <a:gdLst>
                  <a:gd name="T0" fmla="*/ 10 w 623"/>
                  <a:gd name="T1" fmla="*/ 0 h 72"/>
                  <a:gd name="T2" fmla="*/ 0 w 623"/>
                  <a:gd name="T3" fmla="*/ 0 h 72"/>
                  <a:gd name="T4" fmla="*/ 1 w 623"/>
                  <a:gd name="T5" fmla="*/ 4 h 72"/>
                  <a:gd name="T6" fmla="*/ 17 w 623"/>
                  <a:gd name="T7" fmla="*/ 1 h 72"/>
                  <a:gd name="T8" fmla="*/ 18 w 623"/>
                  <a:gd name="T9" fmla="*/ 1 h 72"/>
                  <a:gd name="T10" fmla="*/ 149 w 623"/>
                  <a:gd name="T11" fmla="*/ 40 h 72"/>
                  <a:gd name="T12" fmla="*/ 334 w 623"/>
                  <a:gd name="T13" fmla="*/ 46 h 72"/>
                  <a:gd name="T14" fmla="*/ 350 w 623"/>
                  <a:gd name="T15" fmla="*/ 46 h 72"/>
                  <a:gd name="T16" fmla="*/ 516 w 623"/>
                  <a:gd name="T17" fmla="*/ 61 h 72"/>
                  <a:gd name="T18" fmla="*/ 611 w 623"/>
                  <a:gd name="T19" fmla="*/ 72 h 72"/>
                  <a:gd name="T20" fmla="*/ 622 w 623"/>
                  <a:gd name="T21" fmla="*/ 69 h 72"/>
                  <a:gd name="T22" fmla="*/ 622 w 623"/>
                  <a:gd name="T23" fmla="*/ 62 h 72"/>
                  <a:gd name="T24" fmla="*/ 578 w 623"/>
                  <a:gd name="T25" fmla="*/ 69 h 72"/>
                  <a:gd name="T26" fmla="*/ 559 w 623"/>
                  <a:gd name="T27" fmla="*/ 68 h 72"/>
                  <a:gd name="T28" fmla="*/ 524 w 623"/>
                  <a:gd name="T29" fmla="*/ 61 h 72"/>
                  <a:gd name="T30" fmla="*/ 186 w 623"/>
                  <a:gd name="T31" fmla="*/ 42 h 72"/>
                  <a:gd name="T32" fmla="*/ 110 w 623"/>
                  <a:gd name="T33" fmla="*/ 21 h 72"/>
                  <a:gd name="T34" fmla="*/ 10 w 623"/>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3" h="72">
                    <a:moveTo>
                      <a:pt x="10" y="0"/>
                    </a:moveTo>
                    <a:cubicBezTo>
                      <a:pt x="7" y="0"/>
                      <a:pt x="3" y="0"/>
                      <a:pt x="0" y="0"/>
                    </a:cubicBezTo>
                    <a:cubicBezTo>
                      <a:pt x="1" y="4"/>
                      <a:pt x="1" y="4"/>
                      <a:pt x="1" y="4"/>
                    </a:cubicBezTo>
                    <a:cubicBezTo>
                      <a:pt x="9" y="2"/>
                      <a:pt x="14" y="1"/>
                      <a:pt x="17" y="1"/>
                    </a:cubicBezTo>
                    <a:cubicBezTo>
                      <a:pt x="17" y="1"/>
                      <a:pt x="18" y="1"/>
                      <a:pt x="18" y="1"/>
                    </a:cubicBezTo>
                    <a:cubicBezTo>
                      <a:pt x="35" y="1"/>
                      <a:pt x="143" y="34"/>
                      <a:pt x="149" y="40"/>
                    </a:cubicBezTo>
                    <a:cubicBezTo>
                      <a:pt x="155" y="46"/>
                      <a:pt x="286" y="46"/>
                      <a:pt x="334" y="46"/>
                    </a:cubicBezTo>
                    <a:cubicBezTo>
                      <a:pt x="344" y="46"/>
                      <a:pt x="350" y="46"/>
                      <a:pt x="350" y="46"/>
                    </a:cubicBezTo>
                    <a:cubicBezTo>
                      <a:pt x="350" y="46"/>
                      <a:pt x="488" y="53"/>
                      <a:pt x="516" y="61"/>
                    </a:cubicBezTo>
                    <a:cubicBezTo>
                      <a:pt x="544" y="70"/>
                      <a:pt x="597" y="72"/>
                      <a:pt x="611" y="72"/>
                    </a:cubicBezTo>
                    <a:cubicBezTo>
                      <a:pt x="615" y="72"/>
                      <a:pt x="619" y="71"/>
                      <a:pt x="622" y="69"/>
                    </a:cubicBezTo>
                    <a:cubicBezTo>
                      <a:pt x="623" y="67"/>
                      <a:pt x="623" y="64"/>
                      <a:pt x="622" y="62"/>
                    </a:cubicBezTo>
                    <a:cubicBezTo>
                      <a:pt x="608" y="67"/>
                      <a:pt x="593" y="69"/>
                      <a:pt x="578" y="69"/>
                    </a:cubicBezTo>
                    <a:cubicBezTo>
                      <a:pt x="571" y="69"/>
                      <a:pt x="565" y="69"/>
                      <a:pt x="559" y="68"/>
                    </a:cubicBezTo>
                    <a:cubicBezTo>
                      <a:pt x="547" y="67"/>
                      <a:pt x="535" y="64"/>
                      <a:pt x="524" y="61"/>
                    </a:cubicBezTo>
                    <a:cubicBezTo>
                      <a:pt x="466" y="44"/>
                      <a:pt x="217" y="42"/>
                      <a:pt x="186" y="42"/>
                    </a:cubicBezTo>
                    <a:cubicBezTo>
                      <a:pt x="155" y="42"/>
                      <a:pt x="110" y="21"/>
                      <a:pt x="110" y="21"/>
                    </a:cubicBezTo>
                    <a:cubicBezTo>
                      <a:pt x="78" y="5"/>
                      <a:pt x="42" y="0"/>
                      <a:pt x="10" y="0"/>
                    </a:cubicBezTo>
                  </a:path>
                </a:pathLst>
              </a:custGeom>
              <a:solidFill>
                <a:srgbClr val="C2A14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2" name="iṩḻíḑè">
                <a:extLst>
                  <a:ext uri="{FF2B5EF4-FFF2-40B4-BE49-F238E27FC236}">
                    <a16:creationId xmlns:a16="http://schemas.microsoft.com/office/drawing/2014/main" id="{B1E7CE56-785E-FF4B-BD41-E3EB129413FF}"/>
                  </a:ext>
                </a:extLst>
              </p:cNvPr>
              <p:cNvSpPr/>
              <p:nvPr/>
            </p:nvSpPr>
            <p:spPr bwMode="auto">
              <a:xfrm>
                <a:off x="3773272" y="1782383"/>
                <a:ext cx="1184560" cy="160796"/>
              </a:xfrm>
              <a:custGeom>
                <a:avLst/>
                <a:gdLst>
                  <a:gd name="T0" fmla="*/ 49 w 809"/>
                  <a:gd name="T1" fmla="*/ 96 h 110"/>
                  <a:gd name="T2" fmla="*/ 64 w 809"/>
                  <a:gd name="T3" fmla="*/ 34 h 110"/>
                  <a:gd name="T4" fmla="*/ 258 w 809"/>
                  <a:gd name="T5" fmla="*/ 42 h 110"/>
                  <a:gd name="T6" fmla="*/ 334 w 809"/>
                  <a:gd name="T7" fmla="*/ 63 h 110"/>
                  <a:gd name="T8" fmla="*/ 672 w 809"/>
                  <a:gd name="T9" fmla="*/ 82 h 110"/>
                  <a:gd name="T10" fmla="*/ 707 w 809"/>
                  <a:gd name="T11" fmla="*/ 90 h 110"/>
                  <a:gd name="T12" fmla="*/ 797 w 809"/>
                  <a:gd name="T13" fmla="*/ 73 h 110"/>
                  <a:gd name="T14" fmla="*/ 806 w 809"/>
                  <a:gd name="T15" fmla="*/ 71 h 110"/>
                  <a:gd name="T16" fmla="*/ 774 w 809"/>
                  <a:gd name="T17" fmla="*/ 106 h 110"/>
                  <a:gd name="T18" fmla="*/ 669 w 809"/>
                  <a:gd name="T19" fmla="*/ 99 h 110"/>
                  <a:gd name="T20" fmla="*/ 650 w 809"/>
                  <a:gd name="T21" fmla="*/ 95 h 110"/>
                  <a:gd name="T22" fmla="*/ 510 w 809"/>
                  <a:gd name="T23" fmla="*/ 82 h 110"/>
                  <a:gd name="T24" fmla="*/ 307 w 809"/>
                  <a:gd name="T25" fmla="*/ 76 h 110"/>
                  <a:gd name="T26" fmla="*/ 177 w 809"/>
                  <a:gd name="T27" fmla="*/ 41 h 110"/>
                  <a:gd name="T28" fmla="*/ 49 w 809"/>
                  <a:gd name="T29" fmla="*/ 9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10">
                    <a:moveTo>
                      <a:pt x="49" y="96"/>
                    </a:moveTo>
                    <a:cubicBezTo>
                      <a:pt x="49" y="96"/>
                      <a:pt x="0" y="59"/>
                      <a:pt x="64" y="34"/>
                    </a:cubicBezTo>
                    <a:cubicBezTo>
                      <a:pt x="64" y="34"/>
                      <a:pt x="174" y="0"/>
                      <a:pt x="258" y="42"/>
                    </a:cubicBezTo>
                    <a:cubicBezTo>
                      <a:pt x="258" y="42"/>
                      <a:pt x="303" y="63"/>
                      <a:pt x="334" y="63"/>
                    </a:cubicBezTo>
                    <a:cubicBezTo>
                      <a:pt x="365" y="63"/>
                      <a:pt x="614" y="66"/>
                      <a:pt x="672" y="82"/>
                    </a:cubicBezTo>
                    <a:cubicBezTo>
                      <a:pt x="683" y="86"/>
                      <a:pt x="695" y="88"/>
                      <a:pt x="707" y="90"/>
                    </a:cubicBezTo>
                    <a:cubicBezTo>
                      <a:pt x="738" y="93"/>
                      <a:pt x="770" y="88"/>
                      <a:pt x="797" y="73"/>
                    </a:cubicBezTo>
                    <a:cubicBezTo>
                      <a:pt x="801" y="70"/>
                      <a:pt x="805" y="69"/>
                      <a:pt x="806" y="71"/>
                    </a:cubicBezTo>
                    <a:cubicBezTo>
                      <a:pt x="809" y="75"/>
                      <a:pt x="807" y="100"/>
                      <a:pt x="774" y="106"/>
                    </a:cubicBezTo>
                    <a:cubicBezTo>
                      <a:pt x="749" y="110"/>
                      <a:pt x="693" y="102"/>
                      <a:pt x="669" y="99"/>
                    </a:cubicBezTo>
                    <a:cubicBezTo>
                      <a:pt x="663" y="98"/>
                      <a:pt x="656" y="96"/>
                      <a:pt x="650" y="95"/>
                    </a:cubicBezTo>
                    <a:cubicBezTo>
                      <a:pt x="627" y="90"/>
                      <a:pt x="554" y="76"/>
                      <a:pt x="510" y="82"/>
                    </a:cubicBezTo>
                    <a:cubicBezTo>
                      <a:pt x="457" y="90"/>
                      <a:pt x="307" y="76"/>
                      <a:pt x="307" y="76"/>
                    </a:cubicBezTo>
                    <a:cubicBezTo>
                      <a:pt x="307" y="76"/>
                      <a:pt x="215" y="57"/>
                      <a:pt x="177" y="41"/>
                    </a:cubicBezTo>
                    <a:cubicBezTo>
                      <a:pt x="140" y="26"/>
                      <a:pt x="35" y="39"/>
                      <a:pt x="49" y="96"/>
                    </a:cubicBezTo>
                    <a:close/>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3" name="îŝḻïḋé">
                <a:extLst>
                  <a:ext uri="{FF2B5EF4-FFF2-40B4-BE49-F238E27FC236}">
                    <a16:creationId xmlns:a16="http://schemas.microsoft.com/office/drawing/2014/main" id="{4FE16F48-AE51-AA4A-8306-743E7DD67A34}"/>
                  </a:ext>
                </a:extLst>
              </p:cNvPr>
              <p:cNvSpPr/>
              <p:nvPr/>
            </p:nvSpPr>
            <p:spPr bwMode="auto">
              <a:xfrm>
                <a:off x="4336170" y="1244334"/>
                <a:ext cx="61857" cy="15460"/>
              </a:xfrm>
              <a:custGeom>
                <a:avLst/>
                <a:gdLst>
                  <a:gd name="T0" fmla="*/ 42 w 42"/>
                  <a:gd name="T1" fmla="*/ 0 h 9"/>
                  <a:gd name="T2" fmla="*/ 38 w 42"/>
                  <a:gd name="T3" fmla="*/ 4 h 9"/>
                  <a:gd name="T4" fmla="*/ 0 w 42"/>
                  <a:gd name="T5" fmla="*/ 9 h 9"/>
                  <a:gd name="T6" fmla="*/ 0 w 42"/>
                  <a:gd name="T7" fmla="*/ 9 h 9"/>
                  <a:gd name="T8" fmla="*/ 38 w 42"/>
                  <a:gd name="T9" fmla="*/ 4 h 9"/>
                  <a:gd name="T10" fmla="*/ 42 w 42"/>
                  <a:gd name="T11" fmla="*/ 1 h 9"/>
                  <a:gd name="T12" fmla="*/ 42 w 42"/>
                  <a:gd name="T13" fmla="*/ 1 h 9"/>
                  <a:gd name="T14" fmla="*/ 42 w 4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
                    <a:moveTo>
                      <a:pt x="42" y="0"/>
                    </a:moveTo>
                    <a:cubicBezTo>
                      <a:pt x="40" y="1"/>
                      <a:pt x="39" y="2"/>
                      <a:pt x="38" y="4"/>
                    </a:cubicBezTo>
                    <a:cubicBezTo>
                      <a:pt x="0" y="9"/>
                      <a:pt x="0" y="9"/>
                      <a:pt x="0" y="9"/>
                    </a:cubicBezTo>
                    <a:cubicBezTo>
                      <a:pt x="0" y="9"/>
                      <a:pt x="0" y="9"/>
                      <a:pt x="0" y="9"/>
                    </a:cubicBezTo>
                    <a:cubicBezTo>
                      <a:pt x="38" y="4"/>
                      <a:pt x="38" y="4"/>
                      <a:pt x="38" y="4"/>
                    </a:cubicBezTo>
                    <a:cubicBezTo>
                      <a:pt x="39" y="3"/>
                      <a:pt x="40" y="2"/>
                      <a:pt x="42" y="1"/>
                    </a:cubicBezTo>
                    <a:cubicBezTo>
                      <a:pt x="42" y="1"/>
                      <a:pt x="42" y="1"/>
                      <a:pt x="42" y="1"/>
                    </a:cubicBezTo>
                    <a:cubicBezTo>
                      <a:pt x="42" y="1"/>
                      <a:pt x="42" y="0"/>
                      <a:pt x="4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4" name="ïśḻîḓé">
                <a:extLst>
                  <a:ext uri="{FF2B5EF4-FFF2-40B4-BE49-F238E27FC236}">
                    <a16:creationId xmlns:a16="http://schemas.microsoft.com/office/drawing/2014/main" id="{624D3EA2-67D2-0A49-8444-D646C10FE46E}"/>
                  </a:ext>
                </a:extLst>
              </p:cNvPr>
              <p:cNvSpPr/>
              <p:nvPr/>
            </p:nvSpPr>
            <p:spPr bwMode="auto">
              <a:xfrm>
                <a:off x="4336170" y="1247425"/>
                <a:ext cx="111343" cy="105136"/>
              </a:xfrm>
              <a:custGeom>
                <a:avLst/>
                <a:gdLst>
                  <a:gd name="T0" fmla="*/ 42 w 77"/>
                  <a:gd name="T1" fmla="*/ 0 h 72"/>
                  <a:gd name="T2" fmla="*/ 42 w 77"/>
                  <a:gd name="T3" fmla="*/ 0 h 72"/>
                  <a:gd name="T4" fmla="*/ 38 w 77"/>
                  <a:gd name="T5" fmla="*/ 3 h 72"/>
                  <a:gd name="T6" fmla="*/ 0 w 77"/>
                  <a:gd name="T7" fmla="*/ 8 h 72"/>
                  <a:gd name="T8" fmla="*/ 77 w 77"/>
                  <a:gd name="T9" fmla="*/ 72 h 72"/>
                  <a:gd name="T10" fmla="*/ 42 w 77"/>
                  <a:gd name="T11" fmla="*/ 0 h 72"/>
                </a:gdLst>
                <a:ahLst/>
                <a:cxnLst>
                  <a:cxn ang="0">
                    <a:pos x="T0" y="T1"/>
                  </a:cxn>
                  <a:cxn ang="0">
                    <a:pos x="T2" y="T3"/>
                  </a:cxn>
                  <a:cxn ang="0">
                    <a:pos x="T4" y="T5"/>
                  </a:cxn>
                  <a:cxn ang="0">
                    <a:pos x="T6" y="T7"/>
                  </a:cxn>
                  <a:cxn ang="0">
                    <a:pos x="T8" y="T9"/>
                  </a:cxn>
                  <a:cxn ang="0">
                    <a:pos x="T10" y="T11"/>
                  </a:cxn>
                </a:cxnLst>
                <a:rect l="0" t="0" r="r" b="b"/>
                <a:pathLst>
                  <a:path w="77" h="72">
                    <a:moveTo>
                      <a:pt x="42" y="0"/>
                    </a:moveTo>
                    <a:cubicBezTo>
                      <a:pt x="42" y="0"/>
                      <a:pt x="42" y="0"/>
                      <a:pt x="42" y="0"/>
                    </a:cubicBezTo>
                    <a:cubicBezTo>
                      <a:pt x="40" y="1"/>
                      <a:pt x="39" y="2"/>
                      <a:pt x="38" y="3"/>
                    </a:cubicBezTo>
                    <a:cubicBezTo>
                      <a:pt x="0" y="8"/>
                      <a:pt x="0" y="8"/>
                      <a:pt x="0" y="8"/>
                    </a:cubicBezTo>
                    <a:cubicBezTo>
                      <a:pt x="22" y="25"/>
                      <a:pt x="73" y="66"/>
                      <a:pt x="77" y="72"/>
                    </a:cubicBezTo>
                    <a:cubicBezTo>
                      <a:pt x="77" y="72"/>
                      <a:pt x="69" y="28"/>
                      <a:pt x="42"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5" name="íṣlîdê">
                <a:extLst>
                  <a:ext uri="{FF2B5EF4-FFF2-40B4-BE49-F238E27FC236}">
                    <a16:creationId xmlns:a16="http://schemas.microsoft.com/office/drawing/2014/main" id="{FC66DC5B-878A-2B4F-A03B-CF23522D649C}"/>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6" name="ï$1ïḑè">
                <a:extLst>
                  <a:ext uri="{FF2B5EF4-FFF2-40B4-BE49-F238E27FC236}">
                    <a16:creationId xmlns:a16="http://schemas.microsoft.com/office/drawing/2014/main" id="{BB9CCD72-2B9E-0240-AAB8-7A36F866B201}"/>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7" name="ïŝ1ïḑe">
                <a:extLst>
                  <a:ext uri="{FF2B5EF4-FFF2-40B4-BE49-F238E27FC236}">
                    <a16:creationId xmlns:a16="http://schemas.microsoft.com/office/drawing/2014/main" id="{03AE66B1-63C5-504D-9A65-E7E34DCD83EB}"/>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8" name="ïṣḻîdé">
                <a:extLst>
                  <a:ext uri="{FF2B5EF4-FFF2-40B4-BE49-F238E27FC236}">
                    <a16:creationId xmlns:a16="http://schemas.microsoft.com/office/drawing/2014/main" id="{BC28F8D3-5075-2040-B2E5-9C0EBE2CA6FA}"/>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9" name="ïṩlîdê">
                <a:extLst>
                  <a:ext uri="{FF2B5EF4-FFF2-40B4-BE49-F238E27FC236}">
                    <a16:creationId xmlns:a16="http://schemas.microsoft.com/office/drawing/2014/main" id="{37C722F0-D9C6-9043-9A1F-92C1AD6A97B9}"/>
                  </a:ext>
                </a:extLst>
              </p:cNvPr>
              <p:cNvSpPr/>
              <p:nvPr/>
            </p:nvSpPr>
            <p:spPr bwMode="auto">
              <a:xfrm>
                <a:off x="3748529" y="2824467"/>
                <a:ext cx="330934" cy="281395"/>
              </a:xfrm>
              <a:custGeom>
                <a:avLst/>
                <a:gdLst>
                  <a:gd name="T0" fmla="*/ 0 w 224"/>
                  <a:gd name="T1" fmla="*/ 0 h 191"/>
                  <a:gd name="T2" fmla="*/ 184 w 224"/>
                  <a:gd name="T3" fmla="*/ 191 h 191"/>
                  <a:gd name="T4" fmla="*/ 186 w 224"/>
                  <a:gd name="T5" fmla="*/ 190 h 191"/>
                  <a:gd name="T6" fmla="*/ 0 w 224"/>
                  <a:gd name="T7" fmla="*/ 0 h 191"/>
                </a:gdLst>
                <a:ahLst/>
                <a:cxnLst>
                  <a:cxn ang="0">
                    <a:pos x="T0" y="T1"/>
                  </a:cxn>
                  <a:cxn ang="0">
                    <a:pos x="T2" y="T3"/>
                  </a:cxn>
                  <a:cxn ang="0">
                    <a:pos x="T4" y="T5"/>
                  </a:cxn>
                  <a:cxn ang="0">
                    <a:pos x="T6" y="T7"/>
                  </a:cxn>
                </a:cxnLst>
                <a:rect l="0" t="0" r="r" b="b"/>
                <a:pathLst>
                  <a:path w="224" h="191">
                    <a:moveTo>
                      <a:pt x="0" y="0"/>
                    </a:moveTo>
                    <a:cubicBezTo>
                      <a:pt x="5" y="7"/>
                      <a:pt x="144" y="191"/>
                      <a:pt x="184" y="191"/>
                    </a:cubicBezTo>
                    <a:cubicBezTo>
                      <a:pt x="185" y="191"/>
                      <a:pt x="186" y="191"/>
                      <a:pt x="186" y="190"/>
                    </a:cubicBezTo>
                    <a:cubicBezTo>
                      <a:pt x="224" y="18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270" name="iṩļïḓé">
                <a:extLst>
                  <a:ext uri="{FF2B5EF4-FFF2-40B4-BE49-F238E27FC236}">
                    <a16:creationId xmlns:a16="http://schemas.microsoft.com/office/drawing/2014/main" id="{345AAA50-8845-804B-8888-FDC02DADE4F8}"/>
                  </a:ext>
                </a:extLst>
              </p:cNvPr>
              <p:cNvSpPr/>
              <p:nvPr/>
            </p:nvSpPr>
            <p:spPr bwMode="auto">
              <a:xfrm>
                <a:off x="4453699" y="3078031"/>
                <a:ext cx="52577" cy="71122"/>
              </a:xfrm>
              <a:custGeom>
                <a:avLst/>
                <a:gdLst>
                  <a:gd name="T0" fmla="*/ 0 w 35"/>
                  <a:gd name="T1" fmla="*/ 0 h 49"/>
                  <a:gd name="T2" fmla="*/ 28 w 35"/>
                  <a:gd name="T3" fmla="*/ 49 h 49"/>
                  <a:gd name="T4" fmla="*/ 30 w 35"/>
                  <a:gd name="T5" fmla="*/ 47 h 49"/>
                  <a:gd name="T6" fmla="*/ 0 w 35"/>
                  <a:gd name="T7" fmla="*/ 0 h 49"/>
                </a:gdLst>
                <a:ahLst/>
                <a:cxnLst>
                  <a:cxn ang="0">
                    <a:pos x="T0" y="T1"/>
                  </a:cxn>
                  <a:cxn ang="0">
                    <a:pos x="T2" y="T3"/>
                  </a:cxn>
                  <a:cxn ang="0">
                    <a:pos x="T4" y="T5"/>
                  </a:cxn>
                  <a:cxn ang="0">
                    <a:pos x="T6" y="T7"/>
                  </a:cxn>
                </a:cxnLst>
                <a:rect l="0" t="0" r="r" b="b"/>
                <a:pathLst>
                  <a:path w="35" h="49">
                    <a:moveTo>
                      <a:pt x="0" y="0"/>
                    </a:moveTo>
                    <a:cubicBezTo>
                      <a:pt x="0" y="0"/>
                      <a:pt x="20" y="49"/>
                      <a:pt x="28" y="49"/>
                    </a:cubicBezTo>
                    <a:cubicBezTo>
                      <a:pt x="29" y="49"/>
                      <a:pt x="29" y="48"/>
                      <a:pt x="30" y="47"/>
                    </a:cubicBezTo>
                    <a:cubicBezTo>
                      <a:pt x="35" y="34"/>
                      <a:pt x="0" y="0"/>
                      <a:pt x="0"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1" name="îṩľiḑè">
                <a:extLst>
                  <a:ext uri="{FF2B5EF4-FFF2-40B4-BE49-F238E27FC236}">
                    <a16:creationId xmlns:a16="http://schemas.microsoft.com/office/drawing/2014/main" id="{86CD4A3E-6D96-5445-84AE-84518D153FFC}"/>
                  </a:ext>
                </a:extLst>
              </p:cNvPr>
              <p:cNvSpPr/>
              <p:nvPr/>
            </p:nvSpPr>
            <p:spPr bwMode="auto">
              <a:xfrm>
                <a:off x="3850592" y="3415086"/>
                <a:ext cx="46394" cy="216457"/>
              </a:xfrm>
              <a:custGeom>
                <a:avLst/>
                <a:gdLst>
                  <a:gd name="T0" fmla="*/ 30 w 32"/>
                  <a:gd name="T1" fmla="*/ 0 h 148"/>
                  <a:gd name="T2" fmla="*/ 16 w 32"/>
                  <a:gd name="T3" fmla="*/ 148 h 148"/>
                  <a:gd name="T4" fmla="*/ 17 w 32"/>
                  <a:gd name="T5" fmla="*/ 148 h 148"/>
                  <a:gd name="T6" fmla="*/ 30 w 32"/>
                  <a:gd name="T7" fmla="*/ 0 h 148"/>
                </a:gdLst>
                <a:ahLst/>
                <a:cxnLst>
                  <a:cxn ang="0">
                    <a:pos x="T0" y="T1"/>
                  </a:cxn>
                  <a:cxn ang="0">
                    <a:pos x="T2" y="T3"/>
                  </a:cxn>
                  <a:cxn ang="0">
                    <a:pos x="T4" y="T5"/>
                  </a:cxn>
                  <a:cxn ang="0">
                    <a:pos x="T6" y="T7"/>
                  </a:cxn>
                </a:cxnLst>
                <a:rect l="0" t="0" r="r" b="b"/>
                <a:pathLst>
                  <a:path w="32" h="148">
                    <a:moveTo>
                      <a:pt x="30" y="0"/>
                    </a:moveTo>
                    <a:cubicBezTo>
                      <a:pt x="30" y="0"/>
                      <a:pt x="0" y="144"/>
                      <a:pt x="16" y="148"/>
                    </a:cubicBezTo>
                    <a:cubicBezTo>
                      <a:pt x="16" y="148"/>
                      <a:pt x="16" y="148"/>
                      <a:pt x="17" y="148"/>
                    </a:cubicBezTo>
                    <a:cubicBezTo>
                      <a:pt x="32" y="148"/>
                      <a:pt x="30" y="0"/>
                      <a:pt x="3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2" name="íṧ1îḓé">
                <a:extLst>
                  <a:ext uri="{FF2B5EF4-FFF2-40B4-BE49-F238E27FC236}">
                    <a16:creationId xmlns:a16="http://schemas.microsoft.com/office/drawing/2014/main" id="{B64D173C-4C07-1A45-8CC9-960252CB6FE8}"/>
                  </a:ext>
                </a:extLst>
              </p:cNvPr>
              <p:cNvSpPr/>
              <p:nvPr/>
            </p:nvSpPr>
            <p:spPr bwMode="auto">
              <a:xfrm>
                <a:off x="4472256" y="4228344"/>
                <a:ext cx="89692" cy="166981"/>
              </a:xfrm>
              <a:custGeom>
                <a:avLst/>
                <a:gdLst>
                  <a:gd name="T0" fmla="*/ 0 w 63"/>
                  <a:gd name="T1" fmla="*/ 0 h 115"/>
                  <a:gd name="T2" fmla="*/ 56 w 63"/>
                  <a:gd name="T3" fmla="*/ 115 h 115"/>
                  <a:gd name="T4" fmla="*/ 57 w 63"/>
                  <a:gd name="T5" fmla="*/ 115 h 115"/>
                  <a:gd name="T6" fmla="*/ 0 w 63"/>
                  <a:gd name="T7" fmla="*/ 0 h 115"/>
                </a:gdLst>
                <a:ahLst/>
                <a:cxnLst>
                  <a:cxn ang="0">
                    <a:pos x="T0" y="T1"/>
                  </a:cxn>
                  <a:cxn ang="0">
                    <a:pos x="T2" y="T3"/>
                  </a:cxn>
                  <a:cxn ang="0">
                    <a:pos x="T4" y="T5"/>
                  </a:cxn>
                  <a:cxn ang="0">
                    <a:pos x="T6" y="T7"/>
                  </a:cxn>
                </a:cxnLst>
                <a:rect l="0" t="0" r="r" b="b"/>
                <a:pathLst>
                  <a:path w="63" h="115">
                    <a:moveTo>
                      <a:pt x="0" y="0"/>
                    </a:moveTo>
                    <a:cubicBezTo>
                      <a:pt x="5" y="15"/>
                      <a:pt x="47" y="110"/>
                      <a:pt x="56" y="115"/>
                    </a:cubicBezTo>
                    <a:cubicBezTo>
                      <a:pt x="57" y="115"/>
                      <a:pt x="57" y="115"/>
                      <a:pt x="57" y="115"/>
                    </a:cubicBezTo>
                    <a:cubicBezTo>
                      <a:pt x="63" y="11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3" name="îSļîḓe">
                <a:extLst>
                  <a:ext uri="{FF2B5EF4-FFF2-40B4-BE49-F238E27FC236}">
                    <a16:creationId xmlns:a16="http://schemas.microsoft.com/office/drawing/2014/main" id="{D39F59B4-92B2-0E45-8CAC-20A9F477E2DD}"/>
                  </a:ext>
                </a:extLst>
              </p:cNvPr>
              <p:cNvSpPr/>
              <p:nvPr/>
            </p:nvSpPr>
            <p:spPr bwMode="auto">
              <a:xfrm>
                <a:off x="5134125" y="3662465"/>
                <a:ext cx="55671" cy="68029"/>
              </a:xfrm>
              <a:custGeom>
                <a:avLst/>
                <a:gdLst>
                  <a:gd name="T0" fmla="*/ 37 w 37"/>
                  <a:gd name="T1" fmla="*/ 0 h 47"/>
                  <a:gd name="T2" fmla="*/ 8 w 37"/>
                  <a:gd name="T3" fmla="*/ 45 h 47"/>
                  <a:gd name="T4" fmla="*/ 10 w 37"/>
                  <a:gd name="T5" fmla="*/ 47 h 47"/>
                  <a:gd name="T6" fmla="*/ 37 w 37"/>
                  <a:gd name="T7" fmla="*/ 0 h 47"/>
                  <a:gd name="T8" fmla="*/ 37 w 37"/>
                  <a:gd name="T9" fmla="*/ 0 h 47"/>
                  <a:gd name="T10" fmla="*/ 37 w 37"/>
                  <a:gd name="T11" fmla="*/ 0 h 47"/>
                  <a:gd name="T12" fmla="*/ 37 w 3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37" y="0"/>
                    </a:moveTo>
                    <a:cubicBezTo>
                      <a:pt x="35" y="6"/>
                      <a:pt x="0" y="35"/>
                      <a:pt x="8" y="45"/>
                    </a:cubicBezTo>
                    <a:cubicBezTo>
                      <a:pt x="8" y="46"/>
                      <a:pt x="9" y="47"/>
                      <a:pt x="10" y="47"/>
                    </a:cubicBezTo>
                    <a:cubicBezTo>
                      <a:pt x="19" y="47"/>
                      <a:pt x="36" y="4"/>
                      <a:pt x="37" y="0"/>
                    </a:cubicBezTo>
                    <a:moveTo>
                      <a:pt x="37" y="0"/>
                    </a:moveTo>
                    <a:cubicBezTo>
                      <a:pt x="37" y="0"/>
                      <a:pt x="37" y="0"/>
                      <a:pt x="37" y="0"/>
                    </a:cubicBezTo>
                    <a:cubicBezTo>
                      <a:pt x="37" y="0"/>
                      <a:pt x="37" y="0"/>
                      <a:pt x="37"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4" name="îŝļîďé">
                <a:extLst>
                  <a:ext uri="{FF2B5EF4-FFF2-40B4-BE49-F238E27FC236}">
                    <a16:creationId xmlns:a16="http://schemas.microsoft.com/office/drawing/2014/main" id="{08559905-40DA-4A4A-94CE-26C1D8CDC5DA}"/>
                  </a:ext>
                </a:extLst>
              </p:cNvPr>
              <p:cNvSpPr/>
              <p:nvPr/>
            </p:nvSpPr>
            <p:spPr bwMode="auto">
              <a:xfrm>
                <a:off x="4766075" y="4048994"/>
                <a:ext cx="34022" cy="139152"/>
              </a:xfrm>
              <a:custGeom>
                <a:avLst/>
                <a:gdLst>
                  <a:gd name="T0" fmla="*/ 8 w 25"/>
                  <a:gd name="T1" fmla="*/ 0 h 96"/>
                  <a:gd name="T2" fmla="*/ 14 w 25"/>
                  <a:gd name="T3" fmla="*/ 95 h 96"/>
                  <a:gd name="T4" fmla="*/ 16 w 25"/>
                  <a:gd name="T5" fmla="*/ 96 h 96"/>
                  <a:gd name="T6" fmla="*/ 8 w 25"/>
                  <a:gd name="T7" fmla="*/ 0 h 96"/>
                </a:gdLst>
                <a:ahLst/>
                <a:cxnLst>
                  <a:cxn ang="0">
                    <a:pos x="T0" y="T1"/>
                  </a:cxn>
                  <a:cxn ang="0">
                    <a:pos x="T2" y="T3"/>
                  </a:cxn>
                  <a:cxn ang="0">
                    <a:pos x="T4" y="T5"/>
                  </a:cxn>
                  <a:cxn ang="0">
                    <a:pos x="T6" y="T7"/>
                  </a:cxn>
                </a:cxnLst>
                <a:rect l="0" t="0" r="r" b="b"/>
                <a:pathLst>
                  <a:path w="25" h="96">
                    <a:moveTo>
                      <a:pt x="8" y="0"/>
                    </a:moveTo>
                    <a:cubicBezTo>
                      <a:pt x="7" y="4"/>
                      <a:pt x="0" y="80"/>
                      <a:pt x="14" y="95"/>
                    </a:cubicBezTo>
                    <a:cubicBezTo>
                      <a:pt x="15" y="96"/>
                      <a:pt x="15" y="96"/>
                      <a:pt x="16" y="96"/>
                    </a:cubicBezTo>
                    <a:cubicBezTo>
                      <a:pt x="25" y="96"/>
                      <a:pt x="8" y="0"/>
                      <a:pt x="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5" name="îs1iḑe">
                <a:extLst>
                  <a:ext uri="{FF2B5EF4-FFF2-40B4-BE49-F238E27FC236}">
                    <a16:creationId xmlns:a16="http://schemas.microsoft.com/office/drawing/2014/main" id="{B37A6B03-8237-C548-81B7-9605EB9371F1}"/>
                  </a:ext>
                </a:extLst>
              </p:cNvPr>
              <p:cNvSpPr/>
              <p:nvPr/>
            </p:nvSpPr>
            <p:spPr bwMode="auto">
              <a:xfrm>
                <a:off x="5273302" y="4444801"/>
                <a:ext cx="213407" cy="210272"/>
              </a:xfrm>
              <a:custGeom>
                <a:avLst/>
                <a:gdLst>
                  <a:gd name="T0" fmla="*/ 142 w 146"/>
                  <a:gd name="T1" fmla="*/ 0 h 144"/>
                  <a:gd name="T2" fmla="*/ 3 w 146"/>
                  <a:gd name="T3" fmla="*/ 134 h 144"/>
                  <a:gd name="T4" fmla="*/ 0 w 146"/>
                  <a:gd name="T5" fmla="*/ 144 h 144"/>
                  <a:gd name="T6" fmla="*/ 33 w 146"/>
                  <a:gd name="T7" fmla="*/ 127 h 144"/>
                  <a:gd name="T8" fmla="*/ 142 w 146"/>
                  <a:gd name="T9" fmla="*/ 0 h 144"/>
                  <a:gd name="T10" fmla="*/ 142 w 146"/>
                  <a:gd name="T11" fmla="*/ 0 h 144"/>
                </a:gdLst>
                <a:ahLst/>
                <a:cxnLst>
                  <a:cxn ang="0">
                    <a:pos x="T0" y="T1"/>
                  </a:cxn>
                  <a:cxn ang="0">
                    <a:pos x="T2" y="T3"/>
                  </a:cxn>
                  <a:cxn ang="0">
                    <a:pos x="T4" y="T5"/>
                  </a:cxn>
                  <a:cxn ang="0">
                    <a:pos x="T6" y="T7"/>
                  </a:cxn>
                  <a:cxn ang="0">
                    <a:pos x="T8" y="T9"/>
                  </a:cxn>
                  <a:cxn ang="0">
                    <a:pos x="T10" y="T11"/>
                  </a:cxn>
                </a:cxnLst>
                <a:rect l="0" t="0" r="r" b="b"/>
                <a:pathLst>
                  <a:path w="146" h="144">
                    <a:moveTo>
                      <a:pt x="142" y="0"/>
                    </a:moveTo>
                    <a:cubicBezTo>
                      <a:pt x="139" y="52"/>
                      <a:pt x="75" y="98"/>
                      <a:pt x="3" y="134"/>
                    </a:cubicBezTo>
                    <a:cubicBezTo>
                      <a:pt x="2" y="137"/>
                      <a:pt x="1" y="140"/>
                      <a:pt x="0" y="144"/>
                    </a:cubicBezTo>
                    <a:cubicBezTo>
                      <a:pt x="12" y="138"/>
                      <a:pt x="22" y="133"/>
                      <a:pt x="33" y="127"/>
                    </a:cubicBezTo>
                    <a:cubicBezTo>
                      <a:pt x="96" y="92"/>
                      <a:pt x="146" y="48"/>
                      <a:pt x="142" y="0"/>
                    </a:cubicBezTo>
                    <a:cubicBezTo>
                      <a:pt x="142" y="0"/>
                      <a:pt x="142" y="0"/>
                      <a:pt x="142" y="0"/>
                    </a:cubicBezTo>
                  </a:path>
                </a:pathLst>
              </a:custGeom>
              <a:solidFill>
                <a:srgbClr val="D98A8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6" name="ïsḻíḋe">
                <a:extLst>
                  <a:ext uri="{FF2B5EF4-FFF2-40B4-BE49-F238E27FC236}">
                    <a16:creationId xmlns:a16="http://schemas.microsoft.com/office/drawing/2014/main" id="{65BEB142-F215-1C49-AB1F-028720B26953}"/>
                  </a:ext>
                </a:extLst>
              </p:cNvPr>
              <p:cNvSpPr/>
              <p:nvPr/>
            </p:nvSpPr>
            <p:spPr bwMode="auto">
              <a:xfrm>
                <a:off x="5168146" y="4639613"/>
                <a:ext cx="111343" cy="58752"/>
              </a:xfrm>
              <a:custGeom>
                <a:avLst/>
                <a:gdLst>
                  <a:gd name="T0" fmla="*/ 75 w 75"/>
                  <a:gd name="T1" fmla="*/ 0 h 41"/>
                  <a:gd name="T2" fmla="*/ 0 w 75"/>
                  <a:gd name="T3" fmla="*/ 33 h 41"/>
                  <a:gd name="T4" fmla="*/ 0 w 75"/>
                  <a:gd name="T5" fmla="*/ 41 h 41"/>
                  <a:gd name="T6" fmla="*/ 0 w 75"/>
                  <a:gd name="T7" fmla="*/ 41 h 41"/>
                  <a:gd name="T8" fmla="*/ 22 w 75"/>
                  <a:gd name="T9" fmla="*/ 33 h 41"/>
                  <a:gd name="T10" fmla="*/ 36 w 75"/>
                  <a:gd name="T11" fmla="*/ 26 h 41"/>
                  <a:gd name="T12" fmla="*/ 72 w 75"/>
                  <a:gd name="T13" fmla="*/ 10 h 41"/>
                  <a:gd name="T14" fmla="*/ 72 w 75"/>
                  <a:gd name="T15" fmla="*/ 10 h 41"/>
                  <a:gd name="T16" fmla="*/ 75 w 7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1">
                    <a:moveTo>
                      <a:pt x="75" y="0"/>
                    </a:moveTo>
                    <a:cubicBezTo>
                      <a:pt x="50" y="12"/>
                      <a:pt x="24" y="23"/>
                      <a:pt x="0" y="33"/>
                    </a:cubicBezTo>
                    <a:cubicBezTo>
                      <a:pt x="0" y="36"/>
                      <a:pt x="0" y="38"/>
                      <a:pt x="0" y="41"/>
                    </a:cubicBezTo>
                    <a:cubicBezTo>
                      <a:pt x="0" y="41"/>
                      <a:pt x="0" y="41"/>
                      <a:pt x="0" y="41"/>
                    </a:cubicBezTo>
                    <a:cubicBezTo>
                      <a:pt x="7" y="39"/>
                      <a:pt x="14" y="36"/>
                      <a:pt x="22" y="33"/>
                    </a:cubicBezTo>
                    <a:cubicBezTo>
                      <a:pt x="26" y="31"/>
                      <a:pt x="31" y="29"/>
                      <a:pt x="36" y="26"/>
                    </a:cubicBezTo>
                    <a:cubicBezTo>
                      <a:pt x="48" y="21"/>
                      <a:pt x="60" y="16"/>
                      <a:pt x="72" y="10"/>
                    </a:cubicBezTo>
                    <a:cubicBezTo>
                      <a:pt x="72" y="10"/>
                      <a:pt x="72" y="10"/>
                      <a:pt x="72" y="10"/>
                    </a:cubicBezTo>
                    <a:cubicBezTo>
                      <a:pt x="73" y="6"/>
                      <a:pt x="74" y="3"/>
                      <a:pt x="75"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7" name="ïš1íḋe">
                <a:extLst>
                  <a:ext uri="{FF2B5EF4-FFF2-40B4-BE49-F238E27FC236}">
                    <a16:creationId xmlns:a16="http://schemas.microsoft.com/office/drawing/2014/main" id="{4791CC31-BB5F-404F-A084-BB4A21C7EED0}"/>
                  </a:ext>
                </a:extLst>
              </p:cNvPr>
              <p:cNvSpPr/>
              <p:nvPr/>
            </p:nvSpPr>
            <p:spPr bwMode="auto">
              <a:xfrm>
                <a:off x="3646464" y="4685995"/>
                <a:ext cx="1521681" cy="309224"/>
              </a:xfrm>
              <a:custGeom>
                <a:avLst/>
                <a:gdLst>
                  <a:gd name="T0" fmla="*/ 653 w 1039"/>
                  <a:gd name="T1" fmla="*/ 114 h 210"/>
                  <a:gd name="T2" fmla="*/ 574 w 1039"/>
                  <a:gd name="T3" fmla="*/ 139 h 210"/>
                  <a:gd name="T4" fmla="*/ 355 w 1039"/>
                  <a:gd name="T5" fmla="*/ 187 h 210"/>
                  <a:gd name="T6" fmla="*/ 212 w 1039"/>
                  <a:gd name="T7" fmla="*/ 201 h 210"/>
                  <a:gd name="T8" fmla="*/ 164 w 1039"/>
                  <a:gd name="T9" fmla="*/ 200 h 210"/>
                  <a:gd name="T10" fmla="*/ 146 w 1039"/>
                  <a:gd name="T11" fmla="*/ 201 h 210"/>
                  <a:gd name="T12" fmla="*/ 11 w 1039"/>
                  <a:gd name="T13" fmla="*/ 188 h 210"/>
                  <a:gd name="T14" fmla="*/ 0 w 1039"/>
                  <a:gd name="T15" fmla="*/ 195 h 210"/>
                  <a:gd name="T16" fmla="*/ 0 w 1039"/>
                  <a:gd name="T17" fmla="*/ 195 h 210"/>
                  <a:gd name="T18" fmla="*/ 146 w 1039"/>
                  <a:gd name="T19" fmla="*/ 210 h 210"/>
                  <a:gd name="T20" fmla="*/ 164 w 1039"/>
                  <a:gd name="T21" fmla="*/ 209 h 210"/>
                  <a:gd name="T22" fmla="*/ 209 w 1039"/>
                  <a:gd name="T23" fmla="*/ 210 h 210"/>
                  <a:gd name="T24" fmla="*/ 300 w 1039"/>
                  <a:gd name="T25" fmla="*/ 206 h 210"/>
                  <a:gd name="T26" fmla="*/ 355 w 1039"/>
                  <a:gd name="T27" fmla="*/ 196 h 210"/>
                  <a:gd name="T28" fmla="*/ 574 w 1039"/>
                  <a:gd name="T29" fmla="*/ 147 h 210"/>
                  <a:gd name="T30" fmla="*/ 654 w 1039"/>
                  <a:gd name="T31" fmla="*/ 122 h 210"/>
                  <a:gd name="T32" fmla="*/ 653 w 1039"/>
                  <a:gd name="T33" fmla="*/ 114 h 210"/>
                  <a:gd name="T34" fmla="*/ 653 w 1039"/>
                  <a:gd name="T35" fmla="*/ 114 h 210"/>
                  <a:gd name="T36" fmla="*/ 1039 w 1039"/>
                  <a:gd name="T37" fmla="*/ 0 h 210"/>
                  <a:gd name="T38" fmla="*/ 902 w 1039"/>
                  <a:gd name="T39" fmla="*/ 45 h 210"/>
                  <a:gd name="T40" fmla="*/ 889 w 1039"/>
                  <a:gd name="T41" fmla="*/ 43 h 210"/>
                  <a:gd name="T42" fmla="*/ 885 w 1039"/>
                  <a:gd name="T43" fmla="*/ 43 h 210"/>
                  <a:gd name="T44" fmla="*/ 885 w 1039"/>
                  <a:gd name="T45" fmla="*/ 44 h 210"/>
                  <a:gd name="T46" fmla="*/ 887 w 1039"/>
                  <a:gd name="T47" fmla="*/ 52 h 210"/>
                  <a:gd name="T48" fmla="*/ 887 w 1039"/>
                  <a:gd name="T49" fmla="*/ 52 h 210"/>
                  <a:gd name="T50" fmla="*/ 890 w 1039"/>
                  <a:gd name="T51" fmla="*/ 52 h 210"/>
                  <a:gd name="T52" fmla="*/ 902 w 1039"/>
                  <a:gd name="T53" fmla="*/ 53 h 210"/>
                  <a:gd name="T54" fmla="*/ 956 w 1039"/>
                  <a:gd name="T55" fmla="*/ 37 h 210"/>
                  <a:gd name="T56" fmla="*/ 977 w 1039"/>
                  <a:gd name="T57" fmla="*/ 31 h 210"/>
                  <a:gd name="T58" fmla="*/ 1039 w 1039"/>
                  <a:gd name="T59" fmla="*/ 8 h 210"/>
                  <a:gd name="T60" fmla="*/ 1039 w 1039"/>
                  <a:gd name="T6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9" h="210">
                    <a:moveTo>
                      <a:pt x="653" y="114"/>
                    </a:moveTo>
                    <a:cubicBezTo>
                      <a:pt x="625" y="122"/>
                      <a:pt x="587" y="134"/>
                      <a:pt x="574" y="139"/>
                    </a:cubicBezTo>
                    <a:cubicBezTo>
                      <a:pt x="551" y="147"/>
                      <a:pt x="355" y="187"/>
                      <a:pt x="355" y="187"/>
                    </a:cubicBezTo>
                    <a:cubicBezTo>
                      <a:pt x="315" y="199"/>
                      <a:pt x="254" y="201"/>
                      <a:pt x="212" y="201"/>
                    </a:cubicBezTo>
                    <a:cubicBezTo>
                      <a:pt x="184" y="201"/>
                      <a:pt x="164" y="200"/>
                      <a:pt x="164" y="200"/>
                    </a:cubicBezTo>
                    <a:cubicBezTo>
                      <a:pt x="158" y="201"/>
                      <a:pt x="152" y="201"/>
                      <a:pt x="146" y="201"/>
                    </a:cubicBezTo>
                    <a:cubicBezTo>
                      <a:pt x="104" y="201"/>
                      <a:pt x="49" y="194"/>
                      <a:pt x="11" y="188"/>
                    </a:cubicBezTo>
                    <a:cubicBezTo>
                      <a:pt x="8" y="191"/>
                      <a:pt x="4" y="193"/>
                      <a:pt x="0" y="195"/>
                    </a:cubicBezTo>
                    <a:cubicBezTo>
                      <a:pt x="0" y="195"/>
                      <a:pt x="0" y="195"/>
                      <a:pt x="0" y="195"/>
                    </a:cubicBezTo>
                    <a:cubicBezTo>
                      <a:pt x="38" y="201"/>
                      <a:pt x="100" y="210"/>
                      <a:pt x="146" y="210"/>
                    </a:cubicBezTo>
                    <a:cubicBezTo>
                      <a:pt x="152" y="210"/>
                      <a:pt x="158" y="209"/>
                      <a:pt x="164" y="209"/>
                    </a:cubicBezTo>
                    <a:cubicBezTo>
                      <a:pt x="179" y="210"/>
                      <a:pt x="194" y="210"/>
                      <a:pt x="209" y="210"/>
                    </a:cubicBezTo>
                    <a:cubicBezTo>
                      <a:pt x="240" y="210"/>
                      <a:pt x="270" y="209"/>
                      <a:pt x="300" y="206"/>
                    </a:cubicBezTo>
                    <a:cubicBezTo>
                      <a:pt x="319" y="204"/>
                      <a:pt x="337" y="201"/>
                      <a:pt x="355" y="196"/>
                    </a:cubicBezTo>
                    <a:cubicBezTo>
                      <a:pt x="355" y="196"/>
                      <a:pt x="551" y="155"/>
                      <a:pt x="574" y="147"/>
                    </a:cubicBezTo>
                    <a:cubicBezTo>
                      <a:pt x="588" y="142"/>
                      <a:pt x="626" y="130"/>
                      <a:pt x="654" y="122"/>
                    </a:cubicBezTo>
                    <a:cubicBezTo>
                      <a:pt x="654" y="119"/>
                      <a:pt x="653" y="116"/>
                      <a:pt x="653" y="114"/>
                    </a:cubicBezTo>
                    <a:cubicBezTo>
                      <a:pt x="653" y="114"/>
                      <a:pt x="653" y="114"/>
                      <a:pt x="653" y="114"/>
                    </a:cubicBezTo>
                    <a:moveTo>
                      <a:pt x="1039" y="0"/>
                    </a:moveTo>
                    <a:cubicBezTo>
                      <a:pt x="965" y="28"/>
                      <a:pt x="902" y="45"/>
                      <a:pt x="902" y="45"/>
                    </a:cubicBezTo>
                    <a:cubicBezTo>
                      <a:pt x="898" y="44"/>
                      <a:pt x="894" y="43"/>
                      <a:pt x="889" y="43"/>
                    </a:cubicBezTo>
                    <a:cubicBezTo>
                      <a:pt x="888" y="43"/>
                      <a:pt x="887" y="43"/>
                      <a:pt x="885" y="43"/>
                    </a:cubicBezTo>
                    <a:cubicBezTo>
                      <a:pt x="885" y="44"/>
                      <a:pt x="885" y="44"/>
                      <a:pt x="885" y="44"/>
                    </a:cubicBezTo>
                    <a:cubicBezTo>
                      <a:pt x="886" y="47"/>
                      <a:pt x="886" y="49"/>
                      <a:pt x="887" y="52"/>
                    </a:cubicBezTo>
                    <a:cubicBezTo>
                      <a:pt x="887" y="52"/>
                      <a:pt x="887" y="52"/>
                      <a:pt x="887" y="52"/>
                    </a:cubicBezTo>
                    <a:cubicBezTo>
                      <a:pt x="888" y="52"/>
                      <a:pt x="889" y="52"/>
                      <a:pt x="890" y="52"/>
                    </a:cubicBezTo>
                    <a:cubicBezTo>
                      <a:pt x="894" y="52"/>
                      <a:pt x="898" y="53"/>
                      <a:pt x="902" y="53"/>
                    </a:cubicBezTo>
                    <a:cubicBezTo>
                      <a:pt x="902" y="53"/>
                      <a:pt x="924" y="48"/>
                      <a:pt x="956" y="37"/>
                    </a:cubicBezTo>
                    <a:cubicBezTo>
                      <a:pt x="963" y="35"/>
                      <a:pt x="970" y="33"/>
                      <a:pt x="977" y="31"/>
                    </a:cubicBezTo>
                    <a:cubicBezTo>
                      <a:pt x="996" y="24"/>
                      <a:pt x="1017" y="17"/>
                      <a:pt x="1039" y="8"/>
                    </a:cubicBezTo>
                    <a:cubicBezTo>
                      <a:pt x="1039" y="5"/>
                      <a:pt x="1039" y="3"/>
                      <a:pt x="1039"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8" name="îśļïḋê">
                <a:extLst>
                  <a:ext uri="{FF2B5EF4-FFF2-40B4-BE49-F238E27FC236}">
                    <a16:creationId xmlns:a16="http://schemas.microsoft.com/office/drawing/2014/main" id="{6E47D4AA-9EBC-A54C-9EA7-85636973642A}"/>
                  </a:ext>
                </a:extLst>
              </p:cNvPr>
              <p:cNvSpPr/>
              <p:nvPr/>
            </p:nvSpPr>
            <p:spPr bwMode="auto">
              <a:xfrm>
                <a:off x="4605247" y="4849885"/>
                <a:ext cx="6186" cy="15460"/>
              </a:xfrm>
              <a:custGeom>
                <a:avLst/>
                <a:gdLst>
                  <a:gd name="T0" fmla="*/ 4 w 5"/>
                  <a:gd name="T1" fmla="*/ 0 h 10"/>
                  <a:gd name="T2" fmla="*/ 0 w 5"/>
                  <a:gd name="T3" fmla="*/ 2 h 10"/>
                  <a:gd name="T4" fmla="*/ 0 w 5"/>
                  <a:gd name="T5" fmla="*/ 2 h 10"/>
                  <a:gd name="T6" fmla="*/ 1 w 5"/>
                  <a:gd name="T7" fmla="*/ 10 h 10"/>
                  <a:gd name="T8" fmla="*/ 1 w 5"/>
                  <a:gd name="T9" fmla="*/ 10 h 10"/>
                  <a:gd name="T10" fmla="*/ 5 w 5"/>
                  <a:gd name="T11" fmla="*/ 9 h 10"/>
                  <a:gd name="T12" fmla="*/ 4 w 5"/>
                  <a:gd name="T13" fmla="*/ 0 h 10"/>
                  <a:gd name="T14" fmla="*/ 4 w 5"/>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4" y="0"/>
                    </a:moveTo>
                    <a:cubicBezTo>
                      <a:pt x="3" y="1"/>
                      <a:pt x="1" y="1"/>
                      <a:pt x="0" y="2"/>
                    </a:cubicBezTo>
                    <a:cubicBezTo>
                      <a:pt x="0" y="2"/>
                      <a:pt x="0" y="2"/>
                      <a:pt x="0" y="2"/>
                    </a:cubicBezTo>
                    <a:cubicBezTo>
                      <a:pt x="0" y="4"/>
                      <a:pt x="1" y="7"/>
                      <a:pt x="1" y="10"/>
                    </a:cubicBezTo>
                    <a:cubicBezTo>
                      <a:pt x="1" y="10"/>
                      <a:pt x="1" y="10"/>
                      <a:pt x="1" y="10"/>
                    </a:cubicBezTo>
                    <a:cubicBezTo>
                      <a:pt x="5" y="9"/>
                      <a:pt x="5" y="9"/>
                      <a:pt x="5" y="9"/>
                    </a:cubicBezTo>
                    <a:cubicBezTo>
                      <a:pt x="5" y="6"/>
                      <a:pt x="4" y="3"/>
                      <a:pt x="4" y="0"/>
                    </a:cubicBezTo>
                    <a:cubicBezTo>
                      <a:pt x="4" y="0"/>
                      <a:pt x="4" y="0"/>
                      <a:pt x="4"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9" name="íṣḷíde">
                <a:extLst>
                  <a:ext uri="{FF2B5EF4-FFF2-40B4-BE49-F238E27FC236}">
                    <a16:creationId xmlns:a16="http://schemas.microsoft.com/office/drawing/2014/main" id="{36F35B52-C523-B04C-B8B8-A28F60C9C9C1}"/>
                  </a:ext>
                </a:extLst>
              </p:cNvPr>
              <p:cNvSpPr/>
              <p:nvPr/>
            </p:nvSpPr>
            <p:spPr bwMode="auto">
              <a:xfrm>
                <a:off x="4608341" y="4750933"/>
                <a:ext cx="337119" cy="114412"/>
              </a:xfrm>
              <a:custGeom>
                <a:avLst/>
                <a:gdLst>
                  <a:gd name="T0" fmla="*/ 228 w 230"/>
                  <a:gd name="T1" fmla="*/ 0 h 78"/>
                  <a:gd name="T2" fmla="*/ 27 w 230"/>
                  <a:gd name="T3" fmla="*/ 61 h 78"/>
                  <a:gd name="T4" fmla="*/ 0 w 230"/>
                  <a:gd name="T5" fmla="*/ 69 h 78"/>
                  <a:gd name="T6" fmla="*/ 0 w 230"/>
                  <a:gd name="T7" fmla="*/ 69 h 78"/>
                  <a:gd name="T8" fmla="*/ 1 w 230"/>
                  <a:gd name="T9" fmla="*/ 78 h 78"/>
                  <a:gd name="T10" fmla="*/ 1 w 230"/>
                  <a:gd name="T11" fmla="*/ 78 h 78"/>
                  <a:gd name="T12" fmla="*/ 27 w 230"/>
                  <a:gd name="T13" fmla="*/ 70 h 78"/>
                  <a:gd name="T14" fmla="*/ 60 w 230"/>
                  <a:gd name="T15" fmla="*/ 57 h 78"/>
                  <a:gd name="T16" fmla="*/ 205 w 230"/>
                  <a:gd name="T17" fmla="*/ 12 h 78"/>
                  <a:gd name="T18" fmla="*/ 226 w 230"/>
                  <a:gd name="T19" fmla="*/ 9 h 78"/>
                  <a:gd name="T20" fmla="*/ 230 w 230"/>
                  <a:gd name="T21" fmla="*/ 9 h 78"/>
                  <a:gd name="T22" fmla="*/ 228 w 230"/>
                  <a:gd name="T23" fmla="*/ 1 h 78"/>
                  <a:gd name="T24" fmla="*/ 228 w 230"/>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78">
                    <a:moveTo>
                      <a:pt x="228" y="0"/>
                    </a:moveTo>
                    <a:cubicBezTo>
                      <a:pt x="166" y="3"/>
                      <a:pt x="27" y="61"/>
                      <a:pt x="27" y="61"/>
                    </a:cubicBezTo>
                    <a:cubicBezTo>
                      <a:pt x="27" y="61"/>
                      <a:pt x="15" y="65"/>
                      <a:pt x="0" y="69"/>
                    </a:cubicBezTo>
                    <a:cubicBezTo>
                      <a:pt x="0" y="69"/>
                      <a:pt x="0" y="69"/>
                      <a:pt x="0" y="69"/>
                    </a:cubicBezTo>
                    <a:cubicBezTo>
                      <a:pt x="0" y="72"/>
                      <a:pt x="1" y="75"/>
                      <a:pt x="1" y="78"/>
                    </a:cubicBezTo>
                    <a:cubicBezTo>
                      <a:pt x="1" y="78"/>
                      <a:pt x="1" y="78"/>
                      <a:pt x="1" y="78"/>
                    </a:cubicBezTo>
                    <a:cubicBezTo>
                      <a:pt x="27" y="70"/>
                      <a:pt x="27" y="70"/>
                      <a:pt x="27" y="70"/>
                    </a:cubicBezTo>
                    <a:cubicBezTo>
                      <a:pt x="27" y="70"/>
                      <a:pt x="40" y="64"/>
                      <a:pt x="60" y="57"/>
                    </a:cubicBezTo>
                    <a:cubicBezTo>
                      <a:pt x="98" y="42"/>
                      <a:pt x="161" y="20"/>
                      <a:pt x="205" y="12"/>
                    </a:cubicBezTo>
                    <a:cubicBezTo>
                      <a:pt x="212" y="11"/>
                      <a:pt x="219" y="10"/>
                      <a:pt x="226" y="9"/>
                    </a:cubicBezTo>
                    <a:cubicBezTo>
                      <a:pt x="227" y="9"/>
                      <a:pt x="228" y="9"/>
                      <a:pt x="230" y="9"/>
                    </a:cubicBezTo>
                    <a:cubicBezTo>
                      <a:pt x="229" y="6"/>
                      <a:pt x="229" y="4"/>
                      <a:pt x="228" y="1"/>
                    </a:cubicBezTo>
                    <a:cubicBezTo>
                      <a:pt x="228" y="1"/>
                      <a:pt x="228" y="1"/>
                      <a:pt x="22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0" name="işļïḍè">
                <a:extLst>
                  <a:ext uri="{FF2B5EF4-FFF2-40B4-BE49-F238E27FC236}">
                    <a16:creationId xmlns:a16="http://schemas.microsoft.com/office/drawing/2014/main" id="{C5D130C8-0245-1343-A0D4-25F53954D2A6}"/>
                  </a:ext>
                </a:extLst>
              </p:cNvPr>
              <p:cNvSpPr>
                <a:spLocks noChangeArrowheads="1"/>
              </p:cNvSpPr>
              <p:nvPr/>
            </p:nvSpPr>
            <p:spPr bwMode="auto">
              <a:xfrm>
                <a:off x="3597463" y="4224456"/>
                <a:ext cx="1923138" cy="765488"/>
              </a:xfrm>
              <a:custGeom>
                <a:avLst/>
                <a:gdLst>
                  <a:gd name="T0" fmla="*/ 0 w 1313"/>
                  <a:gd name="T1" fmla="*/ 498 h 524"/>
                  <a:gd name="T2" fmla="*/ 198 w 1313"/>
                  <a:gd name="T3" fmla="*/ 517 h 524"/>
                  <a:gd name="T4" fmla="*/ 389 w 1313"/>
                  <a:gd name="T5" fmla="*/ 504 h 524"/>
                  <a:gd name="T6" fmla="*/ 608 w 1313"/>
                  <a:gd name="T7" fmla="*/ 456 h 524"/>
                  <a:gd name="T8" fmla="*/ 718 w 1313"/>
                  <a:gd name="T9" fmla="*/ 421 h 524"/>
                  <a:gd name="T10" fmla="*/ 936 w 1313"/>
                  <a:gd name="T11" fmla="*/ 362 h 524"/>
                  <a:gd name="T12" fmla="*/ 1286 w 1313"/>
                  <a:gd name="T13" fmla="*/ 132 h 524"/>
                  <a:gd name="T14" fmla="*/ 946 w 1313"/>
                  <a:gd name="T15" fmla="*/ 80 h 524"/>
                  <a:gd name="T16" fmla="*/ 845 w 1313"/>
                  <a:gd name="T17" fmla="*/ 142 h 524"/>
                  <a:gd name="T18" fmla="*/ 732 w 1313"/>
                  <a:gd name="T19" fmla="*/ 161 h 524"/>
                  <a:gd name="T20" fmla="*/ 537 w 1313"/>
                  <a:gd name="T21" fmla="*/ 185 h 524"/>
                  <a:gd name="T22" fmla="*/ 335 w 1313"/>
                  <a:gd name="T23" fmla="*/ 167 h 524"/>
                  <a:gd name="T24" fmla="*/ 242 w 1313"/>
                  <a:gd name="T25" fmla="*/ 164 h 524"/>
                  <a:gd name="T26" fmla="*/ 0 w 1313"/>
                  <a:gd name="T27" fmla="*/ 49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3" h="524">
                    <a:moveTo>
                      <a:pt x="0" y="498"/>
                    </a:moveTo>
                    <a:cubicBezTo>
                      <a:pt x="0" y="498"/>
                      <a:pt x="130" y="522"/>
                      <a:pt x="198" y="517"/>
                    </a:cubicBezTo>
                    <a:cubicBezTo>
                      <a:pt x="198" y="517"/>
                      <a:pt x="322" y="524"/>
                      <a:pt x="389" y="504"/>
                    </a:cubicBezTo>
                    <a:cubicBezTo>
                      <a:pt x="389" y="504"/>
                      <a:pt x="585" y="464"/>
                      <a:pt x="608" y="456"/>
                    </a:cubicBezTo>
                    <a:cubicBezTo>
                      <a:pt x="630" y="448"/>
                      <a:pt x="718" y="421"/>
                      <a:pt x="718" y="421"/>
                    </a:cubicBezTo>
                    <a:cubicBezTo>
                      <a:pt x="718" y="421"/>
                      <a:pt x="888" y="350"/>
                      <a:pt x="936" y="362"/>
                    </a:cubicBezTo>
                    <a:cubicBezTo>
                      <a:pt x="936" y="362"/>
                      <a:pt x="1313" y="264"/>
                      <a:pt x="1286" y="132"/>
                    </a:cubicBezTo>
                    <a:cubicBezTo>
                      <a:pt x="1259" y="0"/>
                      <a:pt x="1021" y="30"/>
                      <a:pt x="946" y="80"/>
                    </a:cubicBezTo>
                    <a:cubicBezTo>
                      <a:pt x="871" y="129"/>
                      <a:pt x="882" y="134"/>
                      <a:pt x="845" y="142"/>
                    </a:cubicBezTo>
                    <a:cubicBezTo>
                      <a:pt x="845" y="142"/>
                      <a:pt x="768" y="161"/>
                      <a:pt x="732" y="161"/>
                    </a:cubicBezTo>
                    <a:cubicBezTo>
                      <a:pt x="696" y="160"/>
                      <a:pt x="537" y="185"/>
                      <a:pt x="537" y="185"/>
                    </a:cubicBezTo>
                    <a:cubicBezTo>
                      <a:pt x="537" y="185"/>
                      <a:pt x="412" y="191"/>
                      <a:pt x="335" y="167"/>
                    </a:cubicBezTo>
                    <a:cubicBezTo>
                      <a:pt x="257" y="143"/>
                      <a:pt x="242" y="164"/>
                      <a:pt x="242" y="164"/>
                    </a:cubicBezTo>
                    <a:cubicBezTo>
                      <a:pt x="0" y="498"/>
                      <a:pt x="0" y="498"/>
                      <a:pt x="0" y="498"/>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81" name="íSlïḑé">
                <a:extLst>
                  <a:ext uri="{FF2B5EF4-FFF2-40B4-BE49-F238E27FC236}">
                    <a16:creationId xmlns:a16="http://schemas.microsoft.com/office/drawing/2014/main" id="{949434BE-2CBE-C843-89E1-FA353B1C7288}"/>
                  </a:ext>
                </a:extLst>
              </p:cNvPr>
              <p:cNvSpPr>
                <a:spLocks noChangeArrowheads="1"/>
              </p:cNvSpPr>
              <p:nvPr/>
            </p:nvSpPr>
            <p:spPr bwMode="auto">
              <a:xfrm>
                <a:off x="3448476" y="3143869"/>
                <a:ext cx="559988" cy="1308350"/>
              </a:xfrm>
              <a:custGeom>
                <a:avLst/>
                <a:gdLst>
                  <a:gd name="T0" fmla="*/ 313 w 383"/>
                  <a:gd name="T1" fmla="*/ 853 h 895"/>
                  <a:gd name="T2" fmla="*/ 308 w 383"/>
                  <a:gd name="T3" fmla="*/ 854 h 895"/>
                  <a:gd name="T4" fmla="*/ 308 w 383"/>
                  <a:gd name="T5" fmla="*/ 854 h 895"/>
                  <a:gd name="T6" fmla="*/ 315 w 383"/>
                  <a:gd name="T7" fmla="*/ 859 h 895"/>
                  <a:gd name="T8" fmla="*/ 334 w 383"/>
                  <a:gd name="T9" fmla="*/ 876 h 895"/>
                  <a:gd name="T10" fmla="*/ 375 w 383"/>
                  <a:gd name="T11" fmla="*/ 895 h 895"/>
                  <a:gd name="T12" fmla="*/ 375 w 383"/>
                  <a:gd name="T13" fmla="*/ 895 h 895"/>
                  <a:gd name="T14" fmla="*/ 383 w 383"/>
                  <a:gd name="T15" fmla="*/ 895 h 895"/>
                  <a:gd name="T16" fmla="*/ 383 w 383"/>
                  <a:gd name="T17" fmla="*/ 895 h 895"/>
                  <a:gd name="T18" fmla="*/ 334 w 383"/>
                  <a:gd name="T19" fmla="*/ 870 h 895"/>
                  <a:gd name="T20" fmla="*/ 324 w 383"/>
                  <a:gd name="T21" fmla="*/ 859 h 895"/>
                  <a:gd name="T22" fmla="*/ 313 w 383"/>
                  <a:gd name="T23" fmla="*/ 853 h 895"/>
                  <a:gd name="T24" fmla="*/ 4 w 383"/>
                  <a:gd name="T25" fmla="*/ 0 h 895"/>
                  <a:gd name="T26" fmla="*/ 0 w 383"/>
                  <a:gd name="T27" fmla="*/ 0 h 895"/>
                  <a:gd name="T28" fmla="*/ 0 w 383"/>
                  <a:gd name="T29" fmla="*/ 0 h 895"/>
                  <a:gd name="T30" fmla="*/ 234 w 383"/>
                  <a:gd name="T31" fmla="*/ 301 h 895"/>
                  <a:gd name="T32" fmla="*/ 236 w 383"/>
                  <a:gd name="T33" fmla="*/ 307 h 895"/>
                  <a:gd name="T34" fmla="*/ 279 w 383"/>
                  <a:gd name="T35" fmla="*/ 393 h 895"/>
                  <a:gd name="T36" fmla="*/ 273 w 383"/>
                  <a:gd name="T37" fmla="*/ 412 h 895"/>
                  <a:gd name="T38" fmla="*/ 282 w 383"/>
                  <a:gd name="T39" fmla="*/ 506 h 895"/>
                  <a:gd name="T40" fmla="*/ 301 w 383"/>
                  <a:gd name="T41" fmla="*/ 560 h 895"/>
                  <a:gd name="T42" fmla="*/ 305 w 383"/>
                  <a:gd name="T43" fmla="*/ 571 h 895"/>
                  <a:gd name="T44" fmla="*/ 311 w 383"/>
                  <a:gd name="T45" fmla="*/ 671 h 895"/>
                  <a:gd name="T46" fmla="*/ 276 w 383"/>
                  <a:gd name="T47" fmla="*/ 744 h 895"/>
                  <a:gd name="T48" fmla="*/ 257 w 383"/>
                  <a:gd name="T49" fmla="*/ 790 h 895"/>
                  <a:gd name="T50" fmla="*/ 270 w 383"/>
                  <a:gd name="T51" fmla="*/ 819 h 895"/>
                  <a:gd name="T52" fmla="*/ 283 w 383"/>
                  <a:gd name="T53" fmla="*/ 858 h 895"/>
                  <a:gd name="T54" fmla="*/ 291 w 383"/>
                  <a:gd name="T55" fmla="*/ 855 h 895"/>
                  <a:gd name="T56" fmla="*/ 291 w 383"/>
                  <a:gd name="T57" fmla="*/ 855 h 895"/>
                  <a:gd name="T58" fmla="*/ 278 w 383"/>
                  <a:gd name="T59" fmla="*/ 819 h 895"/>
                  <a:gd name="T60" fmla="*/ 265 w 383"/>
                  <a:gd name="T61" fmla="*/ 790 h 895"/>
                  <a:gd name="T62" fmla="*/ 284 w 383"/>
                  <a:gd name="T63" fmla="*/ 744 h 895"/>
                  <a:gd name="T64" fmla="*/ 319 w 383"/>
                  <a:gd name="T65" fmla="*/ 671 h 895"/>
                  <a:gd name="T66" fmla="*/ 313 w 383"/>
                  <a:gd name="T67" fmla="*/ 571 h 895"/>
                  <a:gd name="T68" fmla="*/ 309 w 383"/>
                  <a:gd name="T69" fmla="*/ 560 h 895"/>
                  <a:gd name="T70" fmla="*/ 290 w 383"/>
                  <a:gd name="T71" fmla="*/ 506 h 895"/>
                  <a:gd name="T72" fmla="*/ 281 w 383"/>
                  <a:gd name="T73" fmla="*/ 412 h 895"/>
                  <a:gd name="T74" fmla="*/ 287 w 383"/>
                  <a:gd name="T75" fmla="*/ 393 h 895"/>
                  <a:gd name="T76" fmla="*/ 245 w 383"/>
                  <a:gd name="T77" fmla="*/ 307 h 895"/>
                  <a:gd name="T78" fmla="*/ 243 w 383"/>
                  <a:gd name="T79" fmla="*/ 301 h 895"/>
                  <a:gd name="T80" fmla="*/ 4 w 383"/>
                  <a:gd name="T8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3" h="895">
                    <a:moveTo>
                      <a:pt x="313" y="853"/>
                    </a:moveTo>
                    <a:cubicBezTo>
                      <a:pt x="311" y="853"/>
                      <a:pt x="310" y="853"/>
                      <a:pt x="308" y="854"/>
                    </a:cubicBezTo>
                    <a:cubicBezTo>
                      <a:pt x="308" y="854"/>
                      <a:pt x="308" y="854"/>
                      <a:pt x="308" y="854"/>
                    </a:cubicBezTo>
                    <a:cubicBezTo>
                      <a:pt x="311" y="854"/>
                      <a:pt x="314" y="856"/>
                      <a:pt x="315" y="859"/>
                    </a:cubicBezTo>
                    <a:cubicBezTo>
                      <a:pt x="316" y="864"/>
                      <a:pt x="324" y="870"/>
                      <a:pt x="334" y="876"/>
                    </a:cubicBezTo>
                    <a:cubicBezTo>
                      <a:pt x="347" y="883"/>
                      <a:pt x="361" y="889"/>
                      <a:pt x="375" y="895"/>
                    </a:cubicBezTo>
                    <a:cubicBezTo>
                      <a:pt x="375" y="895"/>
                      <a:pt x="375" y="895"/>
                      <a:pt x="375" y="895"/>
                    </a:cubicBezTo>
                    <a:cubicBezTo>
                      <a:pt x="377" y="895"/>
                      <a:pt x="380" y="895"/>
                      <a:pt x="383" y="895"/>
                    </a:cubicBezTo>
                    <a:cubicBezTo>
                      <a:pt x="383" y="895"/>
                      <a:pt x="383" y="895"/>
                      <a:pt x="383" y="895"/>
                    </a:cubicBezTo>
                    <a:cubicBezTo>
                      <a:pt x="383" y="895"/>
                      <a:pt x="351" y="882"/>
                      <a:pt x="334" y="870"/>
                    </a:cubicBezTo>
                    <a:cubicBezTo>
                      <a:pt x="328" y="867"/>
                      <a:pt x="324" y="863"/>
                      <a:pt x="324" y="859"/>
                    </a:cubicBezTo>
                    <a:cubicBezTo>
                      <a:pt x="323" y="855"/>
                      <a:pt x="318" y="853"/>
                      <a:pt x="313" y="853"/>
                    </a:cubicBezTo>
                    <a:moveTo>
                      <a:pt x="4" y="0"/>
                    </a:moveTo>
                    <a:cubicBezTo>
                      <a:pt x="3" y="0"/>
                      <a:pt x="1" y="0"/>
                      <a:pt x="0" y="0"/>
                    </a:cubicBezTo>
                    <a:cubicBezTo>
                      <a:pt x="0" y="0"/>
                      <a:pt x="0" y="0"/>
                      <a:pt x="0" y="0"/>
                    </a:cubicBezTo>
                    <a:cubicBezTo>
                      <a:pt x="142" y="5"/>
                      <a:pt x="221" y="256"/>
                      <a:pt x="234" y="301"/>
                    </a:cubicBezTo>
                    <a:cubicBezTo>
                      <a:pt x="236" y="305"/>
                      <a:pt x="236" y="307"/>
                      <a:pt x="236" y="307"/>
                    </a:cubicBezTo>
                    <a:cubicBezTo>
                      <a:pt x="236" y="307"/>
                      <a:pt x="296" y="367"/>
                      <a:pt x="279" y="393"/>
                    </a:cubicBezTo>
                    <a:cubicBezTo>
                      <a:pt x="275" y="399"/>
                      <a:pt x="273" y="406"/>
                      <a:pt x="273" y="412"/>
                    </a:cubicBezTo>
                    <a:cubicBezTo>
                      <a:pt x="268" y="448"/>
                      <a:pt x="282" y="506"/>
                      <a:pt x="282" y="506"/>
                    </a:cubicBezTo>
                    <a:cubicBezTo>
                      <a:pt x="282" y="506"/>
                      <a:pt x="286" y="522"/>
                      <a:pt x="301" y="560"/>
                    </a:cubicBezTo>
                    <a:cubicBezTo>
                      <a:pt x="302" y="563"/>
                      <a:pt x="303" y="567"/>
                      <a:pt x="305" y="571"/>
                    </a:cubicBezTo>
                    <a:cubicBezTo>
                      <a:pt x="314" y="595"/>
                      <a:pt x="316" y="635"/>
                      <a:pt x="311" y="671"/>
                    </a:cubicBezTo>
                    <a:cubicBezTo>
                      <a:pt x="306" y="706"/>
                      <a:pt x="294" y="737"/>
                      <a:pt x="276" y="744"/>
                    </a:cubicBezTo>
                    <a:cubicBezTo>
                      <a:pt x="238" y="760"/>
                      <a:pt x="248" y="776"/>
                      <a:pt x="257" y="790"/>
                    </a:cubicBezTo>
                    <a:cubicBezTo>
                      <a:pt x="262" y="799"/>
                      <a:pt x="266" y="809"/>
                      <a:pt x="270" y="819"/>
                    </a:cubicBezTo>
                    <a:cubicBezTo>
                      <a:pt x="276" y="838"/>
                      <a:pt x="283" y="858"/>
                      <a:pt x="283" y="858"/>
                    </a:cubicBezTo>
                    <a:cubicBezTo>
                      <a:pt x="285" y="857"/>
                      <a:pt x="288" y="856"/>
                      <a:pt x="291" y="855"/>
                    </a:cubicBezTo>
                    <a:cubicBezTo>
                      <a:pt x="291" y="855"/>
                      <a:pt x="291" y="855"/>
                      <a:pt x="291" y="855"/>
                    </a:cubicBezTo>
                    <a:cubicBezTo>
                      <a:pt x="289" y="849"/>
                      <a:pt x="284" y="834"/>
                      <a:pt x="278" y="819"/>
                    </a:cubicBezTo>
                    <a:cubicBezTo>
                      <a:pt x="275" y="809"/>
                      <a:pt x="271" y="799"/>
                      <a:pt x="265" y="790"/>
                    </a:cubicBezTo>
                    <a:cubicBezTo>
                      <a:pt x="257" y="776"/>
                      <a:pt x="246" y="760"/>
                      <a:pt x="284" y="744"/>
                    </a:cubicBezTo>
                    <a:cubicBezTo>
                      <a:pt x="303" y="737"/>
                      <a:pt x="314" y="706"/>
                      <a:pt x="319" y="671"/>
                    </a:cubicBezTo>
                    <a:cubicBezTo>
                      <a:pt x="324" y="635"/>
                      <a:pt x="322" y="595"/>
                      <a:pt x="313" y="571"/>
                    </a:cubicBezTo>
                    <a:cubicBezTo>
                      <a:pt x="309" y="560"/>
                      <a:pt x="309" y="560"/>
                      <a:pt x="309" y="560"/>
                    </a:cubicBezTo>
                    <a:cubicBezTo>
                      <a:pt x="295" y="522"/>
                      <a:pt x="290" y="506"/>
                      <a:pt x="290" y="506"/>
                    </a:cubicBezTo>
                    <a:cubicBezTo>
                      <a:pt x="290" y="506"/>
                      <a:pt x="276" y="448"/>
                      <a:pt x="281" y="412"/>
                    </a:cubicBezTo>
                    <a:cubicBezTo>
                      <a:pt x="282" y="406"/>
                      <a:pt x="284" y="399"/>
                      <a:pt x="287" y="393"/>
                    </a:cubicBezTo>
                    <a:cubicBezTo>
                      <a:pt x="305" y="367"/>
                      <a:pt x="245" y="307"/>
                      <a:pt x="245" y="307"/>
                    </a:cubicBezTo>
                    <a:cubicBezTo>
                      <a:pt x="245" y="307"/>
                      <a:pt x="244" y="305"/>
                      <a:pt x="243" y="301"/>
                    </a:cubicBezTo>
                    <a:cubicBezTo>
                      <a:pt x="230" y="255"/>
                      <a:pt x="149" y="0"/>
                      <a:pt x="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82" name="îsḻíḓê">
                <a:extLst>
                  <a:ext uri="{FF2B5EF4-FFF2-40B4-BE49-F238E27FC236}">
                    <a16:creationId xmlns:a16="http://schemas.microsoft.com/office/drawing/2014/main" id="{38BB4788-A309-1D47-AF7D-A5660A624544}"/>
                  </a:ext>
                </a:extLst>
              </p:cNvPr>
              <p:cNvSpPr/>
              <p:nvPr/>
            </p:nvSpPr>
            <p:spPr bwMode="auto">
              <a:xfrm>
                <a:off x="3584607" y="4992128"/>
                <a:ext cx="6186" cy="0"/>
              </a:xfrm>
              <a:custGeom>
                <a:avLst/>
                <a:gdLst>
                  <a:gd name="T0" fmla="*/ 4 w 4"/>
                  <a:gd name="T1" fmla="*/ 0 w 4"/>
                  <a:gd name="T2" fmla="*/ 1 w 4"/>
                  <a:gd name="T3" fmla="*/ 4 w 4"/>
                  <a:gd name="T4" fmla="*/ 4 w 4"/>
                </a:gdLst>
                <a:ahLst/>
                <a:cxnLst>
                  <a:cxn ang="0">
                    <a:pos x="T0" y="0"/>
                  </a:cxn>
                  <a:cxn ang="0">
                    <a:pos x="T1" y="0"/>
                  </a:cxn>
                  <a:cxn ang="0">
                    <a:pos x="T2" y="0"/>
                  </a:cxn>
                  <a:cxn ang="0">
                    <a:pos x="T3" y="0"/>
                  </a:cxn>
                  <a:cxn ang="0">
                    <a:pos x="T4" y="0"/>
                  </a:cxn>
                </a:cxnLst>
                <a:rect l="0" t="0" r="r" b="b"/>
                <a:pathLst>
                  <a:path w="4">
                    <a:moveTo>
                      <a:pt x="4" y="0"/>
                    </a:moveTo>
                    <a:cubicBezTo>
                      <a:pt x="2" y="0"/>
                      <a:pt x="1" y="0"/>
                      <a:pt x="0" y="0"/>
                    </a:cubicBezTo>
                    <a:cubicBezTo>
                      <a:pt x="0" y="0"/>
                      <a:pt x="0" y="0"/>
                      <a:pt x="1" y="0"/>
                    </a:cubicBezTo>
                    <a:cubicBezTo>
                      <a:pt x="2" y="0"/>
                      <a:pt x="3" y="0"/>
                      <a:pt x="4" y="0"/>
                    </a:cubicBezTo>
                    <a:cubicBezTo>
                      <a:pt x="4" y="0"/>
                      <a:pt x="4" y="0"/>
                      <a:pt x="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3" name="iśľídé">
                <a:extLst>
                  <a:ext uri="{FF2B5EF4-FFF2-40B4-BE49-F238E27FC236}">
                    <a16:creationId xmlns:a16="http://schemas.microsoft.com/office/drawing/2014/main" id="{2176E9D1-25D3-2C47-BA36-53CC41ED0C7F}"/>
                  </a:ext>
                </a:extLst>
              </p:cNvPr>
              <p:cNvSpPr/>
              <p:nvPr/>
            </p:nvSpPr>
            <p:spPr bwMode="auto">
              <a:xfrm>
                <a:off x="3584607" y="4970481"/>
                <a:ext cx="61857" cy="21647"/>
              </a:xfrm>
              <a:custGeom>
                <a:avLst/>
                <a:gdLst>
                  <a:gd name="T0" fmla="*/ 36 w 42"/>
                  <a:gd name="T1" fmla="*/ 0 h 15"/>
                  <a:gd name="T2" fmla="*/ 36 w 42"/>
                  <a:gd name="T3" fmla="*/ 0 h 15"/>
                  <a:gd name="T4" fmla="*/ 3 w 42"/>
                  <a:gd name="T5" fmla="*/ 14 h 15"/>
                  <a:gd name="T6" fmla="*/ 3 w 42"/>
                  <a:gd name="T7" fmla="*/ 14 h 15"/>
                  <a:gd name="T8" fmla="*/ 3 w 42"/>
                  <a:gd name="T9" fmla="*/ 14 h 15"/>
                  <a:gd name="T10" fmla="*/ 3 w 42"/>
                  <a:gd name="T11" fmla="*/ 14 h 15"/>
                  <a:gd name="T12" fmla="*/ 0 w 42"/>
                  <a:gd name="T13" fmla="*/ 14 h 15"/>
                  <a:gd name="T14" fmla="*/ 3 w 42"/>
                  <a:gd name="T15" fmla="*/ 15 h 15"/>
                  <a:gd name="T16" fmla="*/ 6 w 42"/>
                  <a:gd name="T17" fmla="*/ 15 h 15"/>
                  <a:gd name="T18" fmla="*/ 42 w 42"/>
                  <a:gd name="T19" fmla="*/ 1 h 15"/>
                  <a:gd name="T20" fmla="*/ 36 w 42"/>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5">
                    <a:moveTo>
                      <a:pt x="36" y="0"/>
                    </a:moveTo>
                    <a:cubicBezTo>
                      <a:pt x="36" y="0"/>
                      <a:pt x="36" y="0"/>
                      <a:pt x="36" y="0"/>
                    </a:cubicBezTo>
                    <a:cubicBezTo>
                      <a:pt x="26" y="7"/>
                      <a:pt x="15" y="11"/>
                      <a:pt x="3" y="14"/>
                    </a:cubicBezTo>
                    <a:cubicBezTo>
                      <a:pt x="3" y="14"/>
                      <a:pt x="3" y="14"/>
                      <a:pt x="3" y="14"/>
                    </a:cubicBezTo>
                    <a:cubicBezTo>
                      <a:pt x="3" y="14"/>
                      <a:pt x="3" y="14"/>
                      <a:pt x="3" y="14"/>
                    </a:cubicBezTo>
                    <a:cubicBezTo>
                      <a:pt x="3" y="14"/>
                      <a:pt x="3" y="14"/>
                      <a:pt x="3" y="14"/>
                    </a:cubicBezTo>
                    <a:cubicBezTo>
                      <a:pt x="2" y="14"/>
                      <a:pt x="1" y="14"/>
                      <a:pt x="0" y="14"/>
                    </a:cubicBezTo>
                    <a:cubicBezTo>
                      <a:pt x="1" y="15"/>
                      <a:pt x="2" y="15"/>
                      <a:pt x="3" y="15"/>
                    </a:cubicBezTo>
                    <a:cubicBezTo>
                      <a:pt x="4" y="15"/>
                      <a:pt x="5" y="15"/>
                      <a:pt x="6" y="15"/>
                    </a:cubicBezTo>
                    <a:cubicBezTo>
                      <a:pt x="19" y="14"/>
                      <a:pt x="33" y="7"/>
                      <a:pt x="42" y="1"/>
                    </a:cubicBezTo>
                    <a:cubicBezTo>
                      <a:pt x="36" y="0"/>
                      <a:pt x="36" y="0"/>
                      <a:pt x="3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4" name="iṧḻiďê">
                <a:extLst>
                  <a:ext uri="{FF2B5EF4-FFF2-40B4-BE49-F238E27FC236}">
                    <a16:creationId xmlns:a16="http://schemas.microsoft.com/office/drawing/2014/main" id="{941E65CC-82BF-DD4E-B2A1-76B801DEE8F0}"/>
                  </a:ext>
                </a:extLst>
              </p:cNvPr>
              <p:cNvSpPr/>
              <p:nvPr/>
            </p:nvSpPr>
            <p:spPr bwMode="auto">
              <a:xfrm>
                <a:off x="3637187" y="4961206"/>
                <a:ext cx="27835" cy="12369"/>
              </a:xfrm>
              <a:custGeom>
                <a:avLst/>
                <a:gdLst>
                  <a:gd name="T0" fmla="*/ 10 w 17"/>
                  <a:gd name="T1" fmla="*/ 0 h 8"/>
                  <a:gd name="T2" fmla="*/ 10 w 17"/>
                  <a:gd name="T3" fmla="*/ 0 h 8"/>
                  <a:gd name="T4" fmla="*/ 9 w 17"/>
                  <a:gd name="T5" fmla="*/ 1 h 8"/>
                  <a:gd name="T6" fmla="*/ 0 w 17"/>
                  <a:gd name="T7" fmla="*/ 7 h 8"/>
                  <a:gd name="T8" fmla="*/ 6 w 17"/>
                  <a:gd name="T9" fmla="*/ 8 h 8"/>
                  <a:gd name="T10" fmla="*/ 6 w 17"/>
                  <a:gd name="T11" fmla="*/ 8 h 8"/>
                  <a:gd name="T12" fmla="*/ 17 w 17"/>
                  <a:gd name="T13" fmla="*/ 1 h 8"/>
                  <a:gd name="T14" fmla="*/ 10 w 1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0" y="0"/>
                    </a:moveTo>
                    <a:cubicBezTo>
                      <a:pt x="10" y="0"/>
                      <a:pt x="10" y="0"/>
                      <a:pt x="10" y="0"/>
                    </a:cubicBezTo>
                    <a:cubicBezTo>
                      <a:pt x="9" y="1"/>
                      <a:pt x="9" y="1"/>
                      <a:pt x="9" y="1"/>
                    </a:cubicBezTo>
                    <a:cubicBezTo>
                      <a:pt x="9" y="1"/>
                      <a:pt x="5" y="4"/>
                      <a:pt x="0" y="7"/>
                    </a:cubicBezTo>
                    <a:cubicBezTo>
                      <a:pt x="6" y="8"/>
                      <a:pt x="6" y="8"/>
                      <a:pt x="6" y="8"/>
                    </a:cubicBezTo>
                    <a:cubicBezTo>
                      <a:pt x="6" y="8"/>
                      <a:pt x="6" y="8"/>
                      <a:pt x="6" y="8"/>
                    </a:cubicBezTo>
                    <a:cubicBezTo>
                      <a:pt x="10" y="6"/>
                      <a:pt x="14" y="4"/>
                      <a:pt x="17" y="1"/>
                    </a:cubicBezTo>
                    <a:cubicBezTo>
                      <a:pt x="14" y="1"/>
                      <a:pt x="12" y="0"/>
                      <a:pt x="10"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5" name="íṩ1ïḍe">
                <a:extLst>
                  <a:ext uri="{FF2B5EF4-FFF2-40B4-BE49-F238E27FC236}">
                    <a16:creationId xmlns:a16="http://schemas.microsoft.com/office/drawing/2014/main" id="{59121416-1A78-6742-8563-F0082FC3DD43}"/>
                  </a:ext>
                </a:extLst>
              </p:cNvPr>
              <p:cNvSpPr/>
              <p:nvPr/>
            </p:nvSpPr>
            <p:spPr bwMode="auto">
              <a:xfrm>
                <a:off x="3652650" y="4450985"/>
                <a:ext cx="355678" cy="510221"/>
              </a:xfrm>
              <a:custGeom>
                <a:avLst/>
                <a:gdLst>
                  <a:gd name="T0" fmla="*/ 235 w 243"/>
                  <a:gd name="T1" fmla="*/ 0 h 349"/>
                  <a:gd name="T2" fmla="*/ 235 w 243"/>
                  <a:gd name="T3" fmla="*/ 0 h 349"/>
                  <a:gd name="T4" fmla="*/ 235 w 243"/>
                  <a:gd name="T5" fmla="*/ 0 h 349"/>
                  <a:gd name="T6" fmla="*/ 232 w 243"/>
                  <a:gd name="T7" fmla="*/ 9 h 349"/>
                  <a:gd name="T8" fmla="*/ 130 w 243"/>
                  <a:gd name="T9" fmla="*/ 148 h 349"/>
                  <a:gd name="T10" fmla="*/ 115 w 243"/>
                  <a:gd name="T11" fmla="*/ 183 h 349"/>
                  <a:gd name="T12" fmla="*/ 83 w 243"/>
                  <a:gd name="T13" fmla="*/ 240 h 349"/>
                  <a:gd name="T14" fmla="*/ 0 w 243"/>
                  <a:gd name="T15" fmla="*/ 348 h 349"/>
                  <a:gd name="T16" fmla="*/ 7 w 243"/>
                  <a:gd name="T17" fmla="*/ 349 h 349"/>
                  <a:gd name="T18" fmla="*/ 7 w 243"/>
                  <a:gd name="T19" fmla="*/ 349 h 349"/>
                  <a:gd name="T20" fmla="*/ 7 w 243"/>
                  <a:gd name="T21" fmla="*/ 349 h 349"/>
                  <a:gd name="T22" fmla="*/ 83 w 243"/>
                  <a:gd name="T23" fmla="*/ 254 h 349"/>
                  <a:gd name="T24" fmla="*/ 124 w 243"/>
                  <a:gd name="T25" fmla="*/ 183 h 349"/>
                  <a:gd name="T26" fmla="*/ 138 w 243"/>
                  <a:gd name="T27" fmla="*/ 148 h 349"/>
                  <a:gd name="T28" fmla="*/ 241 w 243"/>
                  <a:gd name="T29" fmla="*/ 9 h 349"/>
                  <a:gd name="T30" fmla="*/ 243 w 243"/>
                  <a:gd name="T31" fmla="*/ 0 h 349"/>
                  <a:gd name="T32" fmla="*/ 243 w 243"/>
                  <a:gd name="T33" fmla="*/ 0 h 349"/>
                  <a:gd name="T34" fmla="*/ 235 w 243"/>
                  <a:gd name="T3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349">
                    <a:moveTo>
                      <a:pt x="235" y="0"/>
                    </a:moveTo>
                    <a:cubicBezTo>
                      <a:pt x="235" y="0"/>
                      <a:pt x="235" y="0"/>
                      <a:pt x="235" y="0"/>
                    </a:cubicBezTo>
                    <a:cubicBezTo>
                      <a:pt x="235" y="0"/>
                      <a:pt x="235" y="0"/>
                      <a:pt x="235" y="0"/>
                    </a:cubicBezTo>
                    <a:cubicBezTo>
                      <a:pt x="234" y="3"/>
                      <a:pt x="234" y="6"/>
                      <a:pt x="232" y="9"/>
                    </a:cubicBezTo>
                    <a:cubicBezTo>
                      <a:pt x="217" y="46"/>
                      <a:pt x="130" y="148"/>
                      <a:pt x="130" y="148"/>
                    </a:cubicBezTo>
                    <a:cubicBezTo>
                      <a:pt x="126" y="160"/>
                      <a:pt x="121" y="172"/>
                      <a:pt x="115" y="183"/>
                    </a:cubicBezTo>
                    <a:cubicBezTo>
                      <a:pt x="106" y="203"/>
                      <a:pt x="95" y="222"/>
                      <a:pt x="83" y="240"/>
                    </a:cubicBezTo>
                    <a:cubicBezTo>
                      <a:pt x="58" y="278"/>
                      <a:pt x="30" y="314"/>
                      <a:pt x="0" y="348"/>
                    </a:cubicBezTo>
                    <a:cubicBezTo>
                      <a:pt x="2" y="348"/>
                      <a:pt x="4" y="349"/>
                      <a:pt x="7" y="349"/>
                    </a:cubicBezTo>
                    <a:cubicBezTo>
                      <a:pt x="7" y="349"/>
                      <a:pt x="7" y="349"/>
                      <a:pt x="7" y="349"/>
                    </a:cubicBezTo>
                    <a:cubicBezTo>
                      <a:pt x="7" y="349"/>
                      <a:pt x="7" y="349"/>
                      <a:pt x="7" y="349"/>
                    </a:cubicBezTo>
                    <a:cubicBezTo>
                      <a:pt x="35" y="319"/>
                      <a:pt x="60" y="287"/>
                      <a:pt x="83" y="254"/>
                    </a:cubicBezTo>
                    <a:cubicBezTo>
                      <a:pt x="98" y="231"/>
                      <a:pt x="112" y="208"/>
                      <a:pt x="124" y="183"/>
                    </a:cubicBezTo>
                    <a:cubicBezTo>
                      <a:pt x="130" y="172"/>
                      <a:pt x="135" y="160"/>
                      <a:pt x="138" y="148"/>
                    </a:cubicBezTo>
                    <a:cubicBezTo>
                      <a:pt x="138" y="148"/>
                      <a:pt x="226" y="46"/>
                      <a:pt x="241" y="9"/>
                    </a:cubicBezTo>
                    <a:cubicBezTo>
                      <a:pt x="242" y="6"/>
                      <a:pt x="243" y="3"/>
                      <a:pt x="243" y="0"/>
                    </a:cubicBezTo>
                    <a:cubicBezTo>
                      <a:pt x="243" y="0"/>
                      <a:pt x="243" y="0"/>
                      <a:pt x="243" y="0"/>
                    </a:cubicBezTo>
                    <a:cubicBezTo>
                      <a:pt x="240" y="0"/>
                      <a:pt x="237" y="0"/>
                      <a:pt x="235"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700">
                  <a:ea typeface="宋体" panose="02010600030101010101" pitchFamily="2" charset="-122"/>
                </a:endParaRPr>
              </a:p>
            </p:txBody>
          </p:sp>
          <p:sp>
            <p:nvSpPr>
              <p:cNvPr id="286" name="îSľîdè">
                <a:extLst>
                  <a:ext uri="{FF2B5EF4-FFF2-40B4-BE49-F238E27FC236}">
                    <a16:creationId xmlns:a16="http://schemas.microsoft.com/office/drawing/2014/main" id="{6D9071D2-EB02-2E48-843A-CF9EF676A998}"/>
                  </a:ext>
                </a:extLst>
              </p:cNvPr>
              <p:cNvSpPr>
                <a:spLocks noChangeArrowheads="1"/>
              </p:cNvSpPr>
              <p:nvPr/>
            </p:nvSpPr>
            <p:spPr bwMode="auto">
              <a:xfrm>
                <a:off x="3070013" y="3140444"/>
                <a:ext cx="928175" cy="1851213"/>
              </a:xfrm>
              <a:custGeom>
                <a:avLst/>
                <a:gdLst>
                  <a:gd name="T0" fmla="*/ 631 w 634"/>
                  <a:gd name="T1" fmla="*/ 906 h 1266"/>
                  <a:gd name="T2" fmla="*/ 514 w 634"/>
                  <a:gd name="T3" fmla="*/ 1080 h 1266"/>
                  <a:gd name="T4" fmla="*/ 399 w 634"/>
                  <a:gd name="T5" fmla="*/ 1245 h 1266"/>
                  <a:gd name="T6" fmla="*/ 389 w 634"/>
                  <a:gd name="T7" fmla="*/ 1252 h 1266"/>
                  <a:gd name="T8" fmla="*/ 351 w 634"/>
                  <a:gd name="T9" fmla="*/ 1264 h 1266"/>
                  <a:gd name="T10" fmla="*/ 311 w 634"/>
                  <a:gd name="T11" fmla="*/ 1251 h 1266"/>
                  <a:gd name="T12" fmla="*/ 273 w 634"/>
                  <a:gd name="T13" fmla="*/ 1235 h 1266"/>
                  <a:gd name="T14" fmla="*/ 235 w 634"/>
                  <a:gd name="T15" fmla="*/ 1216 h 1266"/>
                  <a:gd name="T16" fmla="*/ 192 w 634"/>
                  <a:gd name="T17" fmla="*/ 1191 h 1266"/>
                  <a:gd name="T18" fmla="*/ 145 w 634"/>
                  <a:gd name="T19" fmla="*/ 1158 h 1266"/>
                  <a:gd name="T20" fmla="*/ 126 w 634"/>
                  <a:gd name="T21" fmla="*/ 1088 h 1266"/>
                  <a:gd name="T22" fmla="*/ 128 w 634"/>
                  <a:gd name="T23" fmla="*/ 1070 h 1266"/>
                  <a:gd name="T24" fmla="*/ 114 w 634"/>
                  <a:gd name="T25" fmla="*/ 1049 h 1266"/>
                  <a:gd name="T26" fmla="*/ 108 w 634"/>
                  <a:gd name="T27" fmla="*/ 1028 h 1266"/>
                  <a:gd name="T28" fmla="*/ 79 w 634"/>
                  <a:gd name="T29" fmla="*/ 976 h 1266"/>
                  <a:gd name="T30" fmla="*/ 70 w 634"/>
                  <a:gd name="T31" fmla="*/ 898 h 1266"/>
                  <a:gd name="T32" fmla="*/ 61 w 634"/>
                  <a:gd name="T33" fmla="*/ 843 h 1266"/>
                  <a:gd name="T34" fmla="*/ 57 w 634"/>
                  <a:gd name="T35" fmla="*/ 802 h 1266"/>
                  <a:gd name="T36" fmla="*/ 1 w 634"/>
                  <a:gd name="T37" fmla="*/ 653 h 1266"/>
                  <a:gd name="T38" fmla="*/ 16 w 634"/>
                  <a:gd name="T39" fmla="*/ 531 h 1266"/>
                  <a:gd name="T40" fmla="*/ 21 w 634"/>
                  <a:gd name="T41" fmla="*/ 521 h 1266"/>
                  <a:gd name="T42" fmla="*/ 34 w 634"/>
                  <a:gd name="T43" fmla="*/ 467 h 1266"/>
                  <a:gd name="T44" fmla="*/ 31 w 634"/>
                  <a:gd name="T45" fmla="*/ 375 h 1266"/>
                  <a:gd name="T46" fmla="*/ 26 w 634"/>
                  <a:gd name="T47" fmla="*/ 341 h 1266"/>
                  <a:gd name="T48" fmla="*/ 25 w 634"/>
                  <a:gd name="T49" fmla="*/ 281 h 1266"/>
                  <a:gd name="T50" fmla="*/ 59 w 634"/>
                  <a:gd name="T51" fmla="*/ 155 h 1266"/>
                  <a:gd name="T52" fmla="*/ 83 w 634"/>
                  <a:gd name="T53" fmla="*/ 115 h 1266"/>
                  <a:gd name="T54" fmla="*/ 98 w 634"/>
                  <a:gd name="T55" fmla="*/ 95 h 1266"/>
                  <a:gd name="T56" fmla="*/ 259 w 634"/>
                  <a:gd name="T57" fmla="*/ 2 h 1266"/>
                  <a:gd name="T58" fmla="*/ 495 w 634"/>
                  <a:gd name="T59" fmla="*/ 309 h 1266"/>
                  <a:gd name="T60" fmla="*/ 532 w 634"/>
                  <a:gd name="T61" fmla="*/ 414 h 1266"/>
                  <a:gd name="T62" fmla="*/ 560 w 634"/>
                  <a:gd name="T63" fmla="*/ 562 h 1266"/>
                  <a:gd name="T64" fmla="*/ 570 w 634"/>
                  <a:gd name="T65" fmla="*/ 673 h 1266"/>
                  <a:gd name="T66" fmla="*/ 516 w 634"/>
                  <a:gd name="T67" fmla="*/ 792 h 1266"/>
                  <a:gd name="T68" fmla="*/ 542 w 634"/>
                  <a:gd name="T69" fmla="*/ 860 h 1266"/>
                  <a:gd name="T70" fmla="*/ 567 w 634"/>
                  <a:gd name="T71" fmla="*/ 856 h 1266"/>
                  <a:gd name="T72" fmla="*/ 593 w 634"/>
                  <a:gd name="T73" fmla="*/ 878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4" h="1266">
                    <a:moveTo>
                      <a:pt x="634" y="897"/>
                    </a:moveTo>
                    <a:cubicBezTo>
                      <a:pt x="633" y="900"/>
                      <a:pt x="633" y="903"/>
                      <a:pt x="631" y="906"/>
                    </a:cubicBezTo>
                    <a:cubicBezTo>
                      <a:pt x="616" y="943"/>
                      <a:pt x="529" y="1045"/>
                      <a:pt x="529" y="1045"/>
                    </a:cubicBezTo>
                    <a:cubicBezTo>
                      <a:pt x="525" y="1057"/>
                      <a:pt x="520" y="1069"/>
                      <a:pt x="514" y="1080"/>
                    </a:cubicBezTo>
                    <a:cubicBezTo>
                      <a:pt x="505" y="1100"/>
                      <a:pt x="494" y="1119"/>
                      <a:pt x="482" y="1137"/>
                    </a:cubicBezTo>
                    <a:cubicBezTo>
                      <a:pt x="457" y="1175"/>
                      <a:pt x="429" y="1211"/>
                      <a:pt x="399" y="1245"/>
                    </a:cubicBezTo>
                    <a:cubicBezTo>
                      <a:pt x="398" y="1246"/>
                      <a:pt x="398" y="1246"/>
                      <a:pt x="398" y="1246"/>
                    </a:cubicBezTo>
                    <a:cubicBezTo>
                      <a:pt x="398" y="1246"/>
                      <a:pt x="394" y="1249"/>
                      <a:pt x="389" y="1252"/>
                    </a:cubicBezTo>
                    <a:cubicBezTo>
                      <a:pt x="379" y="1259"/>
                      <a:pt x="368" y="1263"/>
                      <a:pt x="356" y="1266"/>
                    </a:cubicBezTo>
                    <a:cubicBezTo>
                      <a:pt x="351" y="1264"/>
                      <a:pt x="351" y="1264"/>
                      <a:pt x="351" y="1264"/>
                    </a:cubicBezTo>
                    <a:cubicBezTo>
                      <a:pt x="344" y="1262"/>
                      <a:pt x="344" y="1262"/>
                      <a:pt x="344" y="1262"/>
                    </a:cubicBezTo>
                    <a:cubicBezTo>
                      <a:pt x="333" y="1259"/>
                      <a:pt x="322" y="1255"/>
                      <a:pt x="311" y="1251"/>
                    </a:cubicBezTo>
                    <a:cubicBezTo>
                      <a:pt x="304" y="1248"/>
                      <a:pt x="304" y="1248"/>
                      <a:pt x="304" y="1248"/>
                    </a:cubicBezTo>
                    <a:cubicBezTo>
                      <a:pt x="294" y="1244"/>
                      <a:pt x="283" y="1240"/>
                      <a:pt x="273" y="1235"/>
                    </a:cubicBezTo>
                    <a:cubicBezTo>
                      <a:pt x="266" y="1232"/>
                      <a:pt x="266" y="1232"/>
                      <a:pt x="266" y="1232"/>
                    </a:cubicBezTo>
                    <a:cubicBezTo>
                      <a:pt x="256" y="1227"/>
                      <a:pt x="245" y="1222"/>
                      <a:pt x="235" y="1216"/>
                    </a:cubicBezTo>
                    <a:cubicBezTo>
                      <a:pt x="231" y="1214"/>
                      <a:pt x="228" y="1212"/>
                      <a:pt x="224" y="1210"/>
                    </a:cubicBezTo>
                    <a:cubicBezTo>
                      <a:pt x="213" y="1204"/>
                      <a:pt x="203" y="1198"/>
                      <a:pt x="192" y="1191"/>
                    </a:cubicBezTo>
                    <a:cubicBezTo>
                      <a:pt x="181" y="1184"/>
                      <a:pt x="170" y="1177"/>
                      <a:pt x="160" y="1169"/>
                    </a:cubicBezTo>
                    <a:cubicBezTo>
                      <a:pt x="155" y="1166"/>
                      <a:pt x="150" y="1162"/>
                      <a:pt x="145" y="1158"/>
                    </a:cubicBezTo>
                    <a:cubicBezTo>
                      <a:pt x="140" y="1148"/>
                      <a:pt x="135" y="1139"/>
                      <a:pt x="133" y="1134"/>
                    </a:cubicBezTo>
                    <a:cubicBezTo>
                      <a:pt x="126" y="1121"/>
                      <a:pt x="126" y="1102"/>
                      <a:pt x="126" y="1088"/>
                    </a:cubicBezTo>
                    <a:cubicBezTo>
                      <a:pt x="126" y="1087"/>
                      <a:pt x="126" y="1086"/>
                      <a:pt x="127" y="1084"/>
                    </a:cubicBezTo>
                    <a:cubicBezTo>
                      <a:pt x="127" y="1076"/>
                      <a:pt x="128" y="1070"/>
                      <a:pt x="128" y="1070"/>
                    </a:cubicBezTo>
                    <a:cubicBezTo>
                      <a:pt x="128" y="1070"/>
                      <a:pt x="125" y="1066"/>
                      <a:pt x="121" y="1060"/>
                    </a:cubicBezTo>
                    <a:cubicBezTo>
                      <a:pt x="119" y="1056"/>
                      <a:pt x="117" y="1053"/>
                      <a:pt x="114" y="1049"/>
                    </a:cubicBezTo>
                    <a:cubicBezTo>
                      <a:pt x="110" y="1042"/>
                      <a:pt x="107" y="1035"/>
                      <a:pt x="108" y="1031"/>
                    </a:cubicBezTo>
                    <a:cubicBezTo>
                      <a:pt x="108" y="1030"/>
                      <a:pt x="108" y="1029"/>
                      <a:pt x="108" y="1028"/>
                    </a:cubicBezTo>
                    <a:cubicBezTo>
                      <a:pt x="108" y="1027"/>
                      <a:pt x="108" y="1026"/>
                      <a:pt x="107" y="1024"/>
                    </a:cubicBezTo>
                    <a:cubicBezTo>
                      <a:pt x="104" y="1012"/>
                      <a:pt x="91" y="990"/>
                      <a:pt x="79" y="976"/>
                    </a:cubicBezTo>
                    <a:cubicBezTo>
                      <a:pt x="70" y="966"/>
                      <a:pt x="69" y="929"/>
                      <a:pt x="70" y="902"/>
                    </a:cubicBezTo>
                    <a:cubicBezTo>
                      <a:pt x="70" y="901"/>
                      <a:pt x="70" y="900"/>
                      <a:pt x="70" y="898"/>
                    </a:cubicBezTo>
                    <a:cubicBezTo>
                      <a:pt x="70" y="885"/>
                      <a:pt x="71" y="875"/>
                      <a:pt x="71" y="875"/>
                    </a:cubicBezTo>
                    <a:cubicBezTo>
                      <a:pt x="67" y="873"/>
                      <a:pt x="63" y="858"/>
                      <a:pt x="61" y="843"/>
                    </a:cubicBezTo>
                    <a:cubicBezTo>
                      <a:pt x="60" y="839"/>
                      <a:pt x="60" y="839"/>
                      <a:pt x="60" y="839"/>
                    </a:cubicBezTo>
                    <a:cubicBezTo>
                      <a:pt x="58" y="820"/>
                      <a:pt x="57" y="802"/>
                      <a:pt x="57" y="802"/>
                    </a:cubicBezTo>
                    <a:cubicBezTo>
                      <a:pt x="27" y="780"/>
                      <a:pt x="13" y="747"/>
                      <a:pt x="7" y="717"/>
                    </a:cubicBezTo>
                    <a:cubicBezTo>
                      <a:pt x="2" y="696"/>
                      <a:pt x="0" y="674"/>
                      <a:pt x="1" y="653"/>
                    </a:cubicBezTo>
                    <a:cubicBezTo>
                      <a:pt x="1" y="652"/>
                      <a:pt x="1" y="652"/>
                      <a:pt x="1" y="652"/>
                    </a:cubicBezTo>
                    <a:cubicBezTo>
                      <a:pt x="1" y="652"/>
                      <a:pt x="5" y="564"/>
                      <a:pt x="16" y="531"/>
                    </a:cubicBezTo>
                    <a:cubicBezTo>
                      <a:pt x="16" y="529"/>
                      <a:pt x="17" y="528"/>
                      <a:pt x="17" y="527"/>
                    </a:cubicBezTo>
                    <a:cubicBezTo>
                      <a:pt x="18" y="524"/>
                      <a:pt x="19" y="523"/>
                      <a:pt x="21" y="521"/>
                    </a:cubicBezTo>
                    <a:cubicBezTo>
                      <a:pt x="27" y="512"/>
                      <a:pt x="31" y="492"/>
                      <a:pt x="33" y="471"/>
                    </a:cubicBezTo>
                    <a:cubicBezTo>
                      <a:pt x="34" y="467"/>
                      <a:pt x="34" y="467"/>
                      <a:pt x="34" y="467"/>
                    </a:cubicBezTo>
                    <a:cubicBezTo>
                      <a:pt x="37" y="439"/>
                      <a:pt x="38" y="411"/>
                      <a:pt x="38" y="411"/>
                    </a:cubicBezTo>
                    <a:cubicBezTo>
                      <a:pt x="31" y="375"/>
                      <a:pt x="31" y="375"/>
                      <a:pt x="31" y="375"/>
                    </a:cubicBezTo>
                    <a:cubicBezTo>
                      <a:pt x="29" y="365"/>
                      <a:pt x="27" y="355"/>
                      <a:pt x="26" y="345"/>
                    </a:cubicBezTo>
                    <a:cubicBezTo>
                      <a:pt x="26" y="344"/>
                      <a:pt x="26" y="342"/>
                      <a:pt x="26" y="341"/>
                    </a:cubicBezTo>
                    <a:cubicBezTo>
                      <a:pt x="24" y="322"/>
                      <a:pt x="23" y="304"/>
                      <a:pt x="25" y="285"/>
                    </a:cubicBezTo>
                    <a:cubicBezTo>
                      <a:pt x="25" y="284"/>
                      <a:pt x="25" y="282"/>
                      <a:pt x="25" y="281"/>
                    </a:cubicBezTo>
                    <a:cubicBezTo>
                      <a:pt x="28" y="239"/>
                      <a:pt x="39" y="197"/>
                      <a:pt x="57" y="159"/>
                    </a:cubicBezTo>
                    <a:cubicBezTo>
                      <a:pt x="58" y="158"/>
                      <a:pt x="59" y="156"/>
                      <a:pt x="59" y="155"/>
                    </a:cubicBezTo>
                    <a:cubicBezTo>
                      <a:pt x="65" y="145"/>
                      <a:pt x="70" y="135"/>
                      <a:pt x="77" y="125"/>
                    </a:cubicBezTo>
                    <a:cubicBezTo>
                      <a:pt x="79" y="122"/>
                      <a:pt x="81" y="118"/>
                      <a:pt x="83" y="115"/>
                    </a:cubicBezTo>
                    <a:cubicBezTo>
                      <a:pt x="87" y="110"/>
                      <a:pt x="91" y="104"/>
                      <a:pt x="95" y="99"/>
                    </a:cubicBezTo>
                    <a:cubicBezTo>
                      <a:pt x="98" y="95"/>
                      <a:pt x="98" y="95"/>
                      <a:pt x="98" y="95"/>
                    </a:cubicBezTo>
                    <a:cubicBezTo>
                      <a:pt x="110" y="80"/>
                      <a:pt x="124" y="66"/>
                      <a:pt x="139" y="53"/>
                    </a:cubicBezTo>
                    <a:cubicBezTo>
                      <a:pt x="183" y="15"/>
                      <a:pt x="223" y="0"/>
                      <a:pt x="259" y="2"/>
                    </a:cubicBezTo>
                    <a:cubicBezTo>
                      <a:pt x="401" y="7"/>
                      <a:pt x="480" y="258"/>
                      <a:pt x="493" y="303"/>
                    </a:cubicBezTo>
                    <a:cubicBezTo>
                      <a:pt x="495" y="307"/>
                      <a:pt x="495" y="309"/>
                      <a:pt x="495" y="309"/>
                    </a:cubicBezTo>
                    <a:cubicBezTo>
                      <a:pt x="495" y="309"/>
                      <a:pt x="555" y="369"/>
                      <a:pt x="538" y="395"/>
                    </a:cubicBezTo>
                    <a:cubicBezTo>
                      <a:pt x="534" y="401"/>
                      <a:pt x="532" y="408"/>
                      <a:pt x="532" y="414"/>
                    </a:cubicBezTo>
                    <a:cubicBezTo>
                      <a:pt x="527" y="450"/>
                      <a:pt x="541" y="508"/>
                      <a:pt x="541" y="508"/>
                    </a:cubicBezTo>
                    <a:cubicBezTo>
                      <a:pt x="541" y="508"/>
                      <a:pt x="545" y="524"/>
                      <a:pt x="560" y="562"/>
                    </a:cubicBezTo>
                    <a:cubicBezTo>
                      <a:pt x="561" y="565"/>
                      <a:pt x="562" y="569"/>
                      <a:pt x="564" y="573"/>
                    </a:cubicBezTo>
                    <a:cubicBezTo>
                      <a:pt x="573" y="597"/>
                      <a:pt x="575" y="637"/>
                      <a:pt x="570" y="673"/>
                    </a:cubicBezTo>
                    <a:cubicBezTo>
                      <a:pt x="565" y="708"/>
                      <a:pt x="553" y="739"/>
                      <a:pt x="535" y="746"/>
                    </a:cubicBezTo>
                    <a:cubicBezTo>
                      <a:pt x="497" y="762"/>
                      <a:pt x="507" y="778"/>
                      <a:pt x="516" y="792"/>
                    </a:cubicBezTo>
                    <a:cubicBezTo>
                      <a:pt x="521" y="801"/>
                      <a:pt x="525" y="811"/>
                      <a:pt x="529" y="821"/>
                    </a:cubicBezTo>
                    <a:cubicBezTo>
                      <a:pt x="535" y="840"/>
                      <a:pt x="542" y="860"/>
                      <a:pt x="542" y="860"/>
                    </a:cubicBezTo>
                    <a:cubicBezTo>
                      <a:pt x="544" y="859"/>
                      <a:pt x="547" y="858"/>
                      <a:pt x="550" y="857"/>
                    </a:cubicBezTo>
                    <a:cubicBezTo>
                      <a:pt x="555" y="856"/>
                      <a:pt x="561" y="855"/>
                      <a:pt x="567" y="856"/>
                    </a:cubicBezTo>
                    <a:cubicBezTo>
                      <a:pt x="570" y="856"/>
                      <a:pt x="573" y="858"/>
                      <a:pt x="574" y="861"/>
                    </a:cubicBezTo>
                    <a:cubicBezTo>
                      <a:pt x="575" y="866"/>
                      <a:pt x="583" y="872"/>
                      <a:pt x="593" y="878"/>
                    </a:cubicBezTo>
                    <a:cubicBezTo>
                      <a:pt x="606" y="885"/>
                      <a:pt x="620" y="891"/>
                      <a:pt x="634" y="897"/>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87" name="iṣḷïḋe">
                <a:extLst>
                  <a:ext uri="{FF2B5EF4-FFF2-40B4-BE49-F238E27FC236}">
                    <a16:creationId xmlns:a16="http://schemas.microsoft.com/office/drawing/2014/main" id="{92697266-5F0D-1B4E-BB9D-DA42080BAF5F}"/>
                  </a:ext>
                </a:extLst>
              </p:cNvPr>
              <p:cNvSpPr/>
              <p:nvPr/>
            </p:nvSpPr>
            <p:spPr bwMode="auto">
              <a:xfrm>
                <a:off x="3225837" y="3758324"/>
                <a:ext cx="603106" cy="290671"/>
              </a:xfrm>
              <a:custGeom>
                <a:avLst/>
                <a:gdLst>
                  <a:gd name="T0" fmla="*/ 151 w 413"/>
                  <a:gd name="T1" fmla="*/ 0 h 199"/>
                  <a:gd name="T2" fmla="*/ 0 w 413"/>
                  <a:gd name="T3" fmla="*/ 90 h 199"/>
                  <a:gd name="T4" fmla="*/ 173 w 413"/>
                  <a:gd name="T5" fmla="*/ 47 h 199"/>
                  <a:gd name="T6" fmla="*/ 193 w 413"/>
                  <a:gd name="T7" fmla="*/ 51 h 199"/>
                  <a:gd name="T8" fmla="*/ 413 w 413"/>
                  <a:gd name="T9" fmla="*/ 199 h 199"/>
                  <a:gd name="T10" fmla="*/ 191 w 413"/>
                  <a:gd name="T11" fmla="*/ 7 h 199"/>
                  <a:gd name="T12" fmla="*/ 151 w 413"/>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413" h="199">
                    <a:moveTo>
                      <a:pt x="151" y="0"/>
                    </a:moveTo>
                    <a:cubicBezTo>
                      <a:pt x="66" y="0"/>
                      <a:pt x="0" y="90"/>
                      <a:pt x="0" y="90"/>
                    </a:cubicBezTo>
                    <a:cubicBezTo>
                      <a:pt x="12" y="89"/>
                      <a:pt x="122" y="47"/>
                      <a:pt x="173" y="47"/>
                    </a:cubicBezTo>
                    <a:cubicBezTo>
                      <a:pt x="182" y="47"/>
                      <a:pt x="189" y="49"/>
                      <a:pt x="193" y="51"/>
                    </a:cubicBezTo>
                    <a:cubicBezTo>
                      <a:pt x="224" y="71"/>
                      <a:pt x="413" y="199"/>
                      <a:pt x="413" y="199"/>
                    </a:cubicBezTo>
                    <a:cubicBezTo>
                      <a:pt x="413" y="199"/>
                      <a:pt x="294" y="43"/>
                      <a:pt x="191" y="7"/>
                    </a:cubicBezTo>
                    <a:cubicBezTo>
                      <a:pt x="177" y="2"/>
                      <a:pt x="164" y="0"/>
                      <a:pt x="15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8" name="išḷïḍê">
                <a:extLst>
                  <a:ext uri="{FF2B5EF4-FFF2-40B4-BE49-F238E27FC236}">
                    <a16:creationId xmlns:a16="http://schemas.microsoft.com/office/drawing/2014/main" id="{A8C5C46B-5169-0A48-BAD6-B5E0DCA8F2A7}"/>
                  </a:ext>
                </a:extLst>
              </p:cNvPr>
              <p:cNvSpPr/>
              <p:nvPr/>
            </p:nvSpPr>
            <p:spPr bwMode="auto">
              <a:xfrm>
                <a:off x="3538216" y="4234528"/>
                <a:ext cx="250520" cy="71122"/>
              </a:xfrm>
              <a:custGeom>
                <a:avLst/>
                <a:gdLst>
                  <a:gd name="T0" fmla="*/ 0 w 171"/>
                  <a:gd name="T1" fmla="*/ 0 h 50"/>
                  <a:gd name="T2" fmla="*/ 171 w 171"/>
                  <a:gd name="T3" fmla="*/ 50 h 50"/>
                  <a:gd name="T4" fmla="*/ 0 w 171"/>
                  <a:gd name="T5" fmla="*/ 0 h 50"/>
                </a:gdLst>
                <a:ahLst/>
                <a:cxnLst>
                  <a:cxn ang="0">
                    <a:pos x="T0" y="T1"/>
                  </a:cxn>
                  <a:cxn ang="0">
                    <a:pos x="T2" y="T3"/>
                  </a:cxn>
                  <a:cxn ang="0">
                    <a:pos x="T4" y="T5"/>
                  </a:cxn>
                </a:cxnLst>
                <a:rect l="0" t="0" r="r" b="b"/>
                <a:pathLst>
                  <a:path w="171" h="50">
                    <a:moveTo>
                      <a:pt x="0" y="0"/>
                    </a:moveTo>
                    <a:cubicBezTo>
                      <a:pt x="171" y="50"/>
                      <a:pt x="171" y="50"/>
                      <a:pt x="171" y="50"/>
                    </a:cubicBezTo>
                    <a:cubicBezTo>
                      <a:pt x="148" y="29"/>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9" name="îŝḷiḓé">
                <a:extLst>
                  <a:ext uri="{FF2B5EF4-FFF2-40B4-BE49-F238E27FC236}">
                    <a16:creationId xmlns:a16="http://schemas.microsoft.com/office/drawing/2014/main" id="{03C57289-F93A-CA49-A80A-52809BFFD490}"/>
                  </a:ext>
                </a:extLst>
              </p:cNvPr>
              <p:cNvSpPr/>
              <p:nvPr/>
            </p:nvSpPr>
            <p:spPr bwMode="auto">
              <a:xfrm>
                <a:off x="3414502" y="4556121"/>
                <a:ext cx="80414" cy="179350"/>
              </a:xfrm>
              <a:custGeom>
                <a:avLst/>
                <a:gdLst>
                  <a:gd name="T0" fmla="*/ 56 w 56"/>
                  <a:gd name="T1" fmla="*/ 0 h 123"/>
                  <a:gd name="T2" fmla="*/ 4 w 56"/>
                  <a:gd name="T3" fmla="*/ 123 h 123"/>
                  <a:gd name="T4" fmla="*/ 55 w 56"/>
                  <a:gd name="T5" fmla="*/ 51 h 123"/>
                  <a:gd name="T6" fmla="*/ 56 w 56"/>
                  <a:gd name="T7" fmla="*/ 0 h 123"/>
                </a:gdLst>
                <a:ahLst/>
                <a:cxnLst>
                  <a:cxn ang="0">
                    <a:pos x="T0" y="T1"/>
                  </a:cxn>
                  <a:cxn ang="0">
                    <a:pos x="T2" y="T3"/>
                  </a:cxn>
                  <a:cxn ang="0">
                    <a:pos x="T4" y="T5"/>
                  </a:cxn>
                  <a:cxn ang="0">
                    <a:pos x="T6" y="T7"/>
                  </a:cxn>
                </a:cxnLst>
                <a:rect l="0" t="0" r="r" b="b"/>
                <a:pathLst>
                  <a:path w="56" h="123">
                    <a:moveTo>
                      <a:pt x="56" y="0"/>
                    </a:moveTo>
                    <a:cubicBezTo>
                      <a:pt x="54" y="2"/>
                      <a:pt x="0" y="123"/>
                      <a:pt x="4" y="123"/>
                    </a:cubicBezTo>
                    <a:cubicBezTo>
                      <a:pt x="9" y="123"/>
                      <a:pt x="55" y="51"/>
                      <a:pt x="55" y="51"/>
                    </a:cubicBezTo>
                    <a:cubicBezTo>
                      <a:pt x="56" y="0"/>
                      <a:pt x="56" y="0"/>
                      <a:pt x="5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0" name="í$1iḍe">
                <a:extLst>
                  <a:ext uri="{FF2B5EF4-FFF2-40B4-BE49-F238E27FC236}">
                    <a16:creationId xmlns:a16="http://schemas.microsoft.com/office/drawing/2014/main" id="{5229D715-3D43-EE4F-BE79-8273C013B331}"/>
                  </a:ext>
                </a:extLst>
              </p:cNvPr>
              <p:cNvSpPr/>
              <p:nvPr/>
            </p:nvSpPr>
            <p:spPr bwMode="auto">
              <a:xfrm>
                <a:off x="3581516" y="4345849"/>
                <a:ext cx="64949" cy="24738"/>
              </a:xfrm>
              <a:custGeom>
                <a:avLst/>
                <a:gdLst>
                  <a:gd name="T0" fmla="*/ 43 w 43"/>
                  <a:gd name="T1" fmla="*/ 0 h 17"/>
                  <a:gd name="T2" fmla="*/ 5 w 43"/>
                  <a:gd name="T3" fmla="*/ 16 h 17"/>
                  <a:gd name="T4" fmla="*/ 6 w 43"/>
                  <a:gd name="T5" fmla="*/ 17 h 17"/>
                  <a:gd name="T6" fmla="*/ 43 w 43"/>
                  <a:gd name="T7" fmla="*/ 0 h 17"/>
                </a:gdLst>
                <a:ahLst/>
                <a:cxnLst>
                  <a:cxn ang="0">
                    <a:pos x="T0" y="T1"/>
                  </a:cxn>
                  <a:cxn ang="0">
                    <a:pos x="T2" y="T3"/>
                  </a:cxn>
                  <a:cxn ang="0">
                    <a:pos x="T4" y="T5"/>
                  </a:cxn>
                  <a:cxn ang="0">
                    <a:pos x="T6" y="T7"/>
                  </a:cxn>
                </a:cxnLst>
                <a:rect l="0" t="0" r="r" b="b"/>
                <a:pathLst>
                  <a:path w="43" h="17">
                    <a:moveTo>
                      <a:pt x="43" y="0"/>
                    </a:moveTo>
                    <a:cubicBezTo>
                      <a:pt x="43" y="0"/>
                      <a:pt x="0" y="15"/>
                      <a:pt x="5" y="16"/>
                    </a:cubicBezTo>
                    <a:cubicBezTo>
                      <a:pt x="5" y="17"/>
                      <a:pt x="5" y="17"/>
                      <a:pt x="6" y="17"/>
                    </a:cubicBezTo>
                    <a:cubicBezTo>
                      <a:pt x="13" y="17"/>
                      <a:pt x="42" y="6"/>
                      <a:pt x="43"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1" name="îṣḷîďé">
                <a:extLst>
                  <a:ext uri="{FF2B5EF4-FFF2-40B4-BE49-F238E27FC236}">
                    <a16:creationId xmlns:a16="http://schemas.microsoft.com/office/drawing/2014/main" id="{17960864-1060-1341-A124-AF40DCD633E2}"/>
                  </a:ext>
                </a:extLst>
              </p:cNvPr>
              <p:cNvSpPr/>
              <p:nvPr/>
            </p:nvSpPr>
            <p:spPr bwMode="auto">
              <a:xfrm>
                <a:off x="3581516" y="4611782"/>
                <a:ext cx="58763" cy="80398"/>
              </a:xfrm>
              <a:custGeom>
                <a:avLst/>
                <a:gdLst>
                  <a:gd name="T0" fmla="*/ 0 w 40"/>
                  <a:gd name="T1" fmla="*/ 0 h 54"/>
                  <a:gd name="T2" fmla="*/ 34 w 40"/>
                  <a:gd name="T3" fmla="*/ 54 h 54"/>
                  <a:gd name="T4" fmla="*/ 35 w 40"/>
                  <a:gd name="T5" fmla="*/ 53 h 54"/>
                  <a:gd name="T6" fmla="*/ 0 w 40"/>
                  <a:gd name="T7" fmla="*/ 0 h 54"/>
                </a:gdLst>
                <a:ahLst/>
                <a:cxnLst>
                  <a:cxn ang="0">
                    <a:pos x="T0" y="T1"/>
                  </a:cxn>
                  <a:cxn ang="0">
                    <a:pos x="T2" y="T3"/>
                  </a:cxn>
                  <a:cxn ang="0">
                    <a:pos x="T4" y="T5"/>
                  </a:cxn>
                  <a:cxn ang="0">
                    <a:pos x="T6" y="T7"/>
                  </a:cxn>
                </a:cxnLst>
                <a:rect l="0" t="0" r="r" b="b"/>
                <a:pathLst>
                  <a:path w="40" h="54">
                    <a:moveTo>
                      <a:pt x="0" y="0"/>
                    </a:moveTo>
                    <a:cubicBezTo>
                      <a:pt x="6" y="14"/>
                      <a:pt x="27" y="54"/>
                      <a:pt x="34" y="54"/>
                    </a:cubicBezTo>
                    <a:cubicBezTo>
                      <a:pt x="34" y="54"/>
                      <a:pt x="35" y="54"/>
                      <a:pt x="35" y="53"/>
                    </a:cubicBezTo>
                    <a:cubicBezTo>
                      <a:pt x="40" y="46"/>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2" name="íṩliḋè">
                <a:extLst>
                  <a:ext uri="{FF2B5EF4-FFF2-40B4-BE49-F238E27FC236}">
                    <a16:creationId xmlns:a16="http://schemas.microsoft.com/office/drawing/2014/main" id="{91741345-F39E-244C-921D-F5F19677B345}"/>
                  </a:ext>
                </a:extLst>
              </p:cNvPr>
              <p:cNvSpPr/>
              <p:nvPr/>
            </p:nvSpPr>
            <p:spPr bwMode="auto">
              <a:xfrm>
                <a:off x="3813478" y="2666764"/>
                <a:ext cx="355678" cy="275208"/>
              </a:xfrm>
              <a:custGeom>
                <a:avLst/>
                <a:gdLst>
                  <a:gd name="T0" fmla="*/ 0 w 241"/>
                  <a:gd name="T1" fmla="*/ 0 h 187"/>
                  <a:gd name="T2" fmla="*/ 7 w 241"/>
                  <a:gd name="T3" fmla="*/ 40 h 187"/>
                  <a:gd name="T4" fmla="*/ 29 w 241"/>
                  <a:gd name="T5" fmla="*/ 94 h 187"/>
                  <a:gd name="T6" fmla="*/ 54 w 241"/>
                  <a:gd name="T7" fmla="*/ 123 h 187"/>
                  <a:gd name="T8" fmla="*/ 102 w 241"/>
                  <a:gd name="T9" fmla="*/ 187 h 187"/>
                  <a:gd name="T10" fmla="*/ 203 w 241"/>
                  <a:gd name="T11" fmla="*/ 159 h 187"/>
                  <a:gd name="T12" fmla="*/ 241 w 241"/>
                  <a:gd name="T13" fmla="*/ 126 h 187"/>
                  <a:gd name="T14" fmla="*/ 235 w 241"/>
                  <a:gd name="T15" fmla="*/ 123 h 187"/>
                  <a:gd name="T16" fmla="*/ 203 w 241"/>
                  <a:gd name="T17" fmla="*/ 151 h 187"/>
                  <a:gd name="T18" fmla="*/ 101 w 241"/>
                  <a:gd name="T19" fmla="*/ 178 h 187"/>
                  <a:gd name="T20" fmla="*/ 53 w 241"/>
                  <a:gd name="T21" fmla="*/ 114 h 187"/>
                  <a:gd name="T22" fmla="*/ 29 w 241"/>
                  <a:gd name="T23" fmla="*/ 85 h 187"/>
                  <a:gd name="T24" fmla="*/ 7 w 241"/>
                  <a:gd name="T25" fmla="*/ 31 h 187"/>
                  <a:gd name="T26" fmla="*/ 0 w 241"/>
                  <a:gd name="T2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87">
                    <a:moveTo>
                      <a:pt x="0" y="0"/>
                    </a:moveTo>
                    <a:cubicBezTo>
                      <a:pt x="0" y="17"/>
                      <a:pt x="2" y="34"/>
                      <a:pt x="7" y="40"/>
                    </a:cubicBezTo>
                    <a:cubicBezTo>
                      <a:pt x="19" y="55"/>
                      <a:pt x="27" y="84"/>
                      <a:pt x="29" y="94"/>
                    </a:cubicBezTo>
                    <a:cubicBezTo>
                      <a:pt x="30" y="104"/>
                      <a:pt x="55" y="109"/>
                      <a:pt x="54" y="123"/>
                    </a:cubicBezTo>
                    <a:cubicBezTo>
                      <a:pt x="52" y="137"/>
                      <a:pt x="102" y="187"/>
                      <a:pt x="102" y="187"/>
                    </a:cubicBezTo>
                    <a:cubicBezTo>
                      <a:pt x="102" y="187"/>
                      <a:pt x="166" y="181"/>
                      <a:pt x="203" y="159"/>
                    </a:cubicBezTo>
                    <a:cubicBezTo>
                      <a:pt x="215" y="152"/>
                      <a:pt x="228" y="140"/>
                      <a:pt x="241" y="126"/>
                    </a:cubicBezTo>
                    <a:cubicBezTo>
                      <a:pt x="239" y="125"/>
                      <a:pt x="237" y="124"/>
                      <a:pt x="235" y="123"/>
                    </a:cubicBezTo>
                    <a:cubicBezTo>
                      <a:pt x="224" y="135"/>
                      <a:pt x="213" y="145"/>
                      <a:pt x="203" y="151"/>
                    </a:cubicBezTo>
                    <a:cubicBezTo>
                      <a:pt x="165" y="172"/>
                      <a:pt x="101" y="178"/>
                      <a:pt x="101" y="178"/>
                    </a:cubicBezTo>
                    <a:cubicBezTo>
                      <a:pt x="101" y="178"/>
                      <a:pt x="52" y="129"/>
                      <a:pt x="53" y="114"/>
                    </a:cubicBezTo>
                    <a:cubicBezTo>
                      <a:pt x="55" y="100"/>
                      <a:pt x="30" y="95"/>
                      <a:pt x="29" y="85"/>
                    </a:cubicBezTo>
                    <a:cubicBezTo>
                      <a:pt x="27" y="75"/>
                      <a:pt x="18" y="46"/>
                      <a:pt x="7" y="31"/>
                    </a:cubicBezTo>
                    <a:cubicBezTo>
                      <a:pt x="3" y="26"/>
                      <a:pt x="1" y="14"/>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0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293" name="ïSļïde">
                <a:extLst>
                  <a:ext uri="{FF2B5EF4-FFF2-40B4-BE49-F238E27FC236}">
                    <a16:creationId xmlns:a16="http://schemas.microsoft.com/office/drawing/2014/main" id="{85C384E2-E7A1-4A42-AA51-4E4BE5164200}"/>
                  </a:ext>
                </a:extLst>
              </p:cNvPr>
              <p:cNvSpPr/>
              <p:nvPr/>
            </p:nvSpPr>
            <p:spPr bwMode="auto">
              <a:xfrm>
                <a:off x="4159877" y="2762622"/>
                <a:ext cx="201036" cy="89676"/>
              </a:xfrm>
              <a:custGeom>
                <a:avLst/>
                <a:gdLst>
                  <a:gd name="T0" fmla="*/ 68 w 137"/>
                  <a:gd name="T1" fmla="*/ 0 h 62"/>
                  <a:gd name="T2" fmla="*/ 0 w 137"/>
                  <a:gd name="T3" fmla="*/ 59 h 62"/>
                  <a:gd name="T4" fmla="*/ 6 w 137"/>
                  <a:gd name="T5" fmla="*/ 62 h 62"/>
                  <a:gd name="T6" fmla="*/ 68 w 137"/>
                  <a:gd name="T7" fmla="*/ 8 h 62"/>
                  <a:gd name="T8" fmla="*/ 75 w 137"/>
                  <a:gd name="T9" fmla="*/ 11 h 62"/>
                  <a:gd name="T10" fmla="*/ 127 w 137"/>
                  <a:gd name="T11" fmla="*/ 51 h 62"/>
                  <a:gd name="T12" fmla="*/ 136 w 137"/>
                  <a:gd name="T13" fmla="*/ 49 h 62"/>
                  <a:gd name="T14" fmla="*/ 137 w 137"/>
                  <a:gd name="T15" fmla="*/ 49 h 62"/>
                  <a:gd name="T16" fmla="*/ 75 w 137"/>
                  <a:gd name="T17" fmla="*/ 2 h 62"/>
                  <a:gd name="T18" fmla="*/ 68 w 137"/>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62">
                    <a:moveTo>
                      <a:pt x="68" y="0"/>
                    </a:moveTo>
                    <a:cubicBezTo>
                      <a:pt x="52" y="0"/>
                      <a:pt x="26" y="33"/>
                      <a:pt x="0" y="59"/>
                    </a:cubicBezTo>
                    <a:cubicBezTo>
                      <a:pt x="2" y="60"/>
                      <a:pt x="4" y="61"/>
                      <a:pt x="6" y="62"/>
                    </a:cubicBezTo>
                    <a:cubicBezTo>
                      <a:pt x="30" y="37"/>
                      <a:pt x="53" y="8"/>
                      <a:pt x="68" y="8"/>
                    </a:cubicBezTo>
                    <a:cubicBezTo>
                      <a:pt x="71" y="8"/>
                      <a:pt x="73" y="9"/>
                      <a:pt x="75" y="11"/>
                    </a:cubicBezTo>
                    <a:cubicBezTo>
                      <a:pt x="87" y="22"/>
                      <a:pt x="111" y="39"/>
                      <a:pt x="127" y="51"/>
                    </a:cubicBezTo>
                    <a:cubicBezTo>
                      <a:pt x="130" y="50"/>
                      <a:pt x="133" y="49"/>
                      <a:pt x="136" y="49"/>
                    </a:cubicBezTo>
                    <a:cubicBezTo>
                      <a:pt x="137" y="49"/>
                      <a:pt x="137" y="49"/>
                      <a:pt x="137" y="49"/>
                    </a:cubicBezTo>
                    <a:cubicBezTo>
                      <a:pt x="123" y="39"/>
                      <a:pt x="90" y="16"/>
                      <a:pt x="75" y="2"/>
                    </a:cubicBezTo>
                    <a:cubicBezTo>
                      <a:pt x="73" y="0"/>
                      <a:pt x="70" y="0"/>
                      <a:pt x="6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4" name="iṥḻíḋé">
                <a:extLst>
                  <a:ext uri="{FF2B5EF4-FFF2-40B4-BE49-F238E27FC236}">
                    <a16:creationId xmlns:a16="http://schemas.microsoft.com/office/drawing/2014/main" id="{5CA9A36D-1F71-0345-A18A-4933AC05365B}"/>
                  </a:ext>
                </a:extLst>
              </p:cNvPr>
              <p:cNvSpPr/>
              <p:nvPr/>
            </p:nvSpPr>
            <p:spPr bwMode="auto">
              <a:xfrm>
                <a:off x="3813478" y="2410107"/>
                <a:ext cx="565992" cy="519496"/>
              </a:xfrm>
              <a:custGeom>
                <a:avLst/>
                <a:gdLst>
                  <a:gd name="T0" fmla="*/ 386 w 386"/>
                  <a:gd name="T1" fmla="*/ 286 h 354"/>
                  <a:gd name="T2" fmla="*/ 380 w 386"/>
                  <a:gd name="T3" fmla="*/ 295 h 354"/>
                  <a:gd name="T4" fmla="*/ 310 w 386"/>
                  <a:gd name="T5" fmla="*/ 242 h 354"/>
                  <a:gd name="T6" fmla="*/ 203 w 386"/>
                  <a:gd name="T7" fmla="*/ 327 h 354"/>
                  <a:gd name="T8" fmla="*/ 101 w 386"/>
                  <a:gd name="T9" fmla="*/ 354 h 354"/>
                  <a:gd name="T10" fmla="*/ 53 w 386"/>
                  <a:gd name="T11" fmla="*/ 290 h 354"/>
                  <a:gd name="T12" fmla="*/ 29 w 386"/>
                  <a:gd name="T13" fmla="*/ 261 h 354"/>
                  <a:gd name="T14" fmla="*/ 7 w 386"/>
                  <a:gd name="T15" fmla="*/ 207 h 354"/>
                  <a:gd name="T16" fmla="*/ 0 w 386"/>
                  <a:gd name="T17" fmla="*/ 155 h 354"/>
                  <a:gd name="T18" fmla="*/ 7 w 386"/>
                  <a:gd name="T19" fmla="*/ 153 h 354"/>
                  <a:gd name="T20" fmla="*/ 30 w 386"/>
                  <a:gd name="T21" fmla="*/ 123 h 354"/>
                  <a:gd name="T22" fmla="*/ 64 w 386"/>
                  <a:gd name="T23" fmla="*/ 40 h 354"/>
                  <a:gd name="T24" fmla="*/ 98 w 386"/>
                  <a:gd name="T25" fmla="*/ 12 h 354"/>
                  <a:gd name="T26" fmla="*/ 190 w 386"/>
                  <a:gd name="T27" fmla="*/ 118 h 354"/>
                  <a:gd name="T28" fmla="*/ 307 w 386"/>
                  <a:gd name="T29" fmla="*/ 220 h 354"/>
                  <a:gd name="T30" fmla="*/ 386 w 386"/>
                  <a:gd name="T31" fmla="*/ 28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6" h="354">
                    <a:moveTo>
                      <a:pt x="386" y="286"/>
                    </a:moveTo>
                    <a:cubicBezTo>
                      <a:pt x="380" y="295"/>
                      <a:pt x="380" y="295"/>
                      <a:pt x="380" y="295"/>
                    </a:cubicBezTo>
                    <a:cubicBezTo>
                      <a:pt x="380" y="295"/>
                      <a:pt x="330" y="260"/>
                      <a:pt x="310" y="242"/>
                    </a:cubicBezTo>
                    <a:cubicBezTo>
                      <a:pt x="289" y="225"/>
                      <a:pt x="241" y="305"/>
                      <a:pt x="203" y="327"/>
                    </a:cubicBezTo>
                    <a:cubicBezTo>
                      <a:pt x="165" y="348"/>
                      <a:pt x="101" y="354"/>
                      <a:pt x="101" y="354"/>
                    </a:cubicBezTo>
                    <a:cubicBezTo>
                      <a:pt x="101" y="354"/>
                      <a:pt x="52" y="305"/>
                      <a:pt x="53" y="290"/>
                    </a:cubicBezTo>
                    <a:cubicBezTo>
                      <a:pt x="55" y="276"/>
                      <a:pt x="30" y="271"/>
                      <a:pt x="29" y="261"/>
                    </a:cubicBezTo>
                    <a:cubicBezTo>
                      <a:pt x="27" y="251"/>
                      <a:pt x="18" y="222"/>
                      <a:pt x="7" y="207"/>
                    </a:cubicBezTo>
                    <a:cubicBezTo>
                      <a:pt x="1" y="200"/>
                      <a:pt x="0" y="176"/>
                      <a:pt x="0" y="155"/>
                    </a:cubicBezTo>
                    <a:cubicBezTo>
                      <a:pt x="7" y="153"/>
                      <a:pt x="7" y="153"/>
                      <a:pt x="7" y="153"/>
                    </a:cubicBezTo>
                    <a:cubicBezTo>
                      <a:pt x="13" y="142"/>
                      <a:pt x="21" y="132"/>
                      <a:pt x="30" y="123"/>
                    </a:cubicBezTo>
                    <a:cubicBezTo>
                      <a:pt x="43" y="111"/>
                      <a:pt x="64" y="40"/>
                      <a:pt x="64" y="40"/>
                    </a:cubicBezTo>
                    <a:cubicBezTo>
                      <a:pt x="75" y="0"/>
                      <a:pt x="98" y="12"/>
                      <a:pt x="98" y="12"/>
                    </a:cubicBezTo>
                    <a:cubicBezTo>
                      <a:pt x="98" y="72"/>
                      <a:pt x="160" y="94"/>
                      <a:pt x="190" y="118"/>
                    </a:cubicBezTo>
                    <a:cubicBezTo>
                      <a:pt x="221" y="143"/>
                      <a:pt x="269" y="207"/>
                      <a:pt x="307" y="220"/>
                    </a:cubicBezTo>
                    <a:cubicBezTo>
                      <a:pt x="338" y="231"/>
                      <a:pt x="374" y="272"/>
                      <a:pt x="386" y="2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295" name="íṩlïdê">
                <a:extLst>
                  <a:ext uri="{FF2B5EF4-FFF2-40B4-BE49-F238E27FC236}">
                    <a16:creationId xmlns:a16="http://schemas.microsoft.com/office/drawing/2014/main" id="{8652F79A-680D-5644-A733-EA72EBB8BC55}"/>
                  </a:ext>
                </a:extLst>
              </p:cNvPr>
              <p:cNvSpPr/>
              <p:nvPr/>
            </p:nvSpPr>
            <p:spPr bwMode="auto">
              <a:xfrm>
                <a:off x="4252663" y="2836836"/>
                <a:ext cx="95879" cy="46385"/>
              </a:xfrm>
              <a:custGeom>
                <a:avLst/>
                <a:gdLst>
                  <a:gd name="T0" fmla="*/ 62 w 64"/>
                  <a:gd name="T1" fmla="*/ 0 h 31"/>
                  <a:gd name="T2" fmla="*/ 0 w 64"/>
                  <a:gd name="T3" fmla="*/ 31 h 31"/>
                  <a:gd name="T4" fmla="*/ 64 w 64"/>
                  <a:gd name="T5" fmla="*/ 1 h 31"/>
                  <a:gd name="T6" fmla="*/ 62 w 64"/>
                  <a:gd name="T7" fmla="*/ 0 h 31"/>
                </a:gdLst>
                <a:ahLst/>
                <a:cxnLst>
                  <a:cxn ang="0">
                    <a:pos x="T0" y="T1"/>
                  </a:cxn>
                  <a:cxn ang="0">
                    <a:pos x="T2" y="T3"/>
                  </a:cxn>
                  <a:cxn ang="0">
                    <a:pos x="T4" y="T5"/>
                  </a:cxn>
                  <a:cxn ang="0">
                    <a:pos x="T6" y="T7"/>
                  </a:cxn>
                </a:cxnLst>
                <a:rect l="0" t="0" r="r" b="b"/>
                <a:pathLst>
                  <a:path w="64" h="31">
                    <a:moveTo>
                      <a:pt x="62" y="0"/>
                    </a:moveTo>
                    <a:cubicBezTo>
                      <a:pt x="31" y="8"/>
                      <a:pt x="0" y="31"/>
                      <a:pt x="0" y="31"/>
                    </a:cubicBezTo>
                    <a:cubicBezTo>
                      <a:pt x="0" y="31"/>
                      <a:pt x="34" y="11"/>
                      <a:pt x="64" y="1"/>
                    </a:cubicBezTo>
                    <a:cubicBezTo>
                      <a:pt x="63" y="1"/>
                      <a:pt x="63" y="0"/>
                      <a:pt x="62"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6" name="iṧlîḍé">
                <a:extLst>
                  <a:ext uri="{FF2B5EF4-FFF2-40B4-BE49-F238E27FC236}">
                    <a16:creationId xmlns:a16="http://schemas.microsoft.com/office/drawing/2014/main" id="{5CC68D3E-AB51-6547-82D3-69603BFD6D2F}"/>
                  </a:ext>
                </a:extLst>
              </p:cNvPr>
              <p:cNvSpPr/>
              <p:nvPr/>
            </p:nvSpPr>
            <p:spPr bwMode="auto">
              <a:xfrm>
                <a:off x="4345448" y="2833745"/>
                <a:ext cx="15465" cy="3091"/>
              </a:xfrm>
              <a:custGeom>
                <a:avLst/>
                <a:gdLst>
                  <a:gd name="T0" fmla="*/ 9 w 10"/>
                  <a:gd name="T1" fmla="*/ 0 h 3"/>
                  <a:gd name="T2" fmla="*/ 0 w 10"/>
                  <a:gd name="T3" fmla="*/ 2 h 3"/>
                  <a:gd name="T4" fmla="*/ 2 w 10"/>
                  <a:gd name="T5" fmla="*/ 3 h 3"/>
                  <a:gd name="T6" fmla="*/ 10 w 10"/>
                  <a:gd name="T7" fmla="*/ 0 h 3"/>
                  <a:gd name="T8" fmla="*/ 10 w 10"/>
                  <a:gd name="T9" fmla="*/ 0 h 3"/>
                  <a:gd name="T10" fmla="*/ 9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9" y="0"/>
                    </a:moveTo>
                    <a:cubicBezTo>
                      <a:pt x="6" y="0"/>
                      <a:pt x="3" y="1"/>
                      <a:pt x="0" y="2"/>
                    </a:cubicBezTo>
                    <a:cubicBezTo>
                      <a:pt x="1" y="2"/>
                      <a:pt x="1" y="3"/>
                      <a:pt x="2" y="3"/>
                    </a:cubicBezTo>
                    <a:cubicBezTo>
                      <a:pt x="5" y="2"/>
                      <a:pt x="8" y="1"/>
                      <a:pt x="10" y="0"/>
                    </a:cubicBezTo>
                    <a:cubicBezTo>
                      <a:pt x="10" y="0"/>
                      <a:pt x="10" y="0"/>
                      <a:pt x="10" y="0"/>
                    </a:cubicBezTo>
                    <a:cubicBezTo>
                      <a:pt x="9" y="0"/>
                      <a:pt x="9" y="0"/>
                      <a:pt x="9" y="0"/>
                    </a:cubicBezTo>
                  </a:path>
                </a:pathLst>
              </a:custGeom>
              <a:solidFill>
                <a:srgbClr val="50536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7" name="íṩḻiḍe">
                <a:extLst>
                  <a:ext uri="{FF2B5EF4-FFF2-40B4-BE49-F238E27FC236}">
                    <a16:creationId xmlns:a16="http://schemas.microsoft.com/office/drawing/2014/main" id="{1B993A33-86EC-8144-818C-72BE7D9B330C}"/>
                  </a:ext>
                </a:extLst>
              </p:cNvPr>
              <p:cNvSpPr/>
              <p:nvPr/>
            </p:nvSpPr>
            <p:spPr bwMode="auto">
              <a:xfrm>
                <a:off x="4360913" y="2833745"/>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8" name="îṥľíḋé">
                <a:extLst>
                  <a:ext uri="{FF2B5EF4-FFF2-40B4-BE49-F238E27FC236}">
                    <a16:creationId xmlns:a16="http://schemas.microsoft.com/office/drawing/2014/main" id="{3CE3E066-A6AB-1349-9DD2-502D1DA5F90C}"/>
                  </a:ext>
                </a:extLst>
              </p:cNvPr>
              <p:cNvSpPr/>
              <p:nvPr/>
            </p:nvSpPr>
            <p:spPr bwMode="auto">
              <a:xfrm>
                <a:off x="4512462" y="3013095"/>
                <a:ext cx="0" cy="3091"/>
              </a:xfrm>
              <a:custGeom>
                <a:avLst/>
                <a:gdLst>
                  <a:gd name="T0" fmla="*/ 0 w 1"/>
                  <a:gd name="T1" fmla="*/ 0 h 2"/>
                  <a:gd name="T2" fmla="*/ 0 w 1"/>
                  <a:gd name="T3" fmla="*/ 0 h 2"/>
                  <a:gd name="T4" fmla="*/ 1 w 1"/>
                  <a:gd name="T5" fmla="*/ 1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1" y="1"/>
                      <a:pt x="1" y="1"/>
                      <a:pt x="1" y="1"/>
                    </a:cubicBezTo>
                    <a:cubicBezTo>
                      <a:pt x="1" y="2"/>
                      <a:pt x="1" y="2"/>
                      <a:pt x="1" y="2"/>
                    </a:cubicBezTo>
                    <a:cubicBezTo>
                      <a:pt x="1" y="2"/>
                      <a:pt x="1" y="1"/>
                      <a:pt x="1" y="1"/>
                    </a:cubicBezTo>
                    <a:cubicBezTo>
                      <a:pt x="1" y="1"/>
                      <a:pt x="1"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9" name="iṥlidê">
                <a:extLst>
                  <a:ext uri="{FF2B5EF4-FFF2-40B4-BE49-F238E27FC236}">
                    <a16:creationId xmlns:a16="http://schemas.microsoft.com/office/drawing/2014/main" id="{8B240967-26F8-A840-A316-B6138DAE158B}"/>
                  </a:ext>
                </a:extLst>
              </p:cNvPr>
              <p:cNvSpPr/>
              <p:nvPr/>
            </p:nvSpPr>
            <p:spPr bwMode="auto">
              <a:xfrm>
                <a:off x="4407305" y="3003817"/>
                <a:ext cx="105157" cy="30922"/>
              </a:xfrm>
              <a:custGeom>
                <a:avLst/>
                <a:gdLst>
                  <a:gd name="T0" fmla="*/ 36 w 72"/>
                  <a:gd name="T1" fmla="*/ 0 h 22"/>
                  <a:gd name="T2" fmla="*/ 0 w 72"/>
                  <a:gd name="T3" fmla="*/ 16 h 22"/>
                  <a:gd name="T4" fmla="*/ 0 w 72"/>
                  <a:gd name="T5" fmla="*/ 22 h 22"/>
                  <a:gd name="T6" fmla="*/ 36 w 72"/>
                  <a:gd name="T7" fmla="*/ 4 h 22"/>
                  <a:gd name="T8" fmla="*/ 72 w 72"/>
                  <a:gd name="T9" fmla="*/ 11 h 22"/>
                  <a:gd name="T10" fmla="*/ 72 w 72"/>
                  <a:gd name="T11" fmla="*/ 9 h 22"/>
                  <a:gd name="T12" fmla="*/ 72 w 72"/>
                  <a:gd name="T13" fmla="*/ 8 h 22"/>
                  <a:gd name="T14" fmla="*/ 71 w 72"/>
                  <a:gd name="T15" fmla="*/ 7 h 22"/>
                  <a:gd name="T16" fmla="*/ 71 w 72"/>
                  <a:gd name="T17" fmla="*/ 7 h 22"/>
                  <a:gd name="T18" fmla="*/ 36 w 72"/>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2">
                    <a:moveTo>
                      <a:pt x="36" y="0"/>
                    </a:moveTo>
                    <a:cubicBezTo>
                      <a:pt x="22" y="0"/>
                      <a:pt x="8" y="4"/>
                      <a:pt x="0" y="16"/>
                    </a:cubicBezTo>
                    <a:cubicBezTo>
                      <a:pt x="0" y="18"/>
                      <a:pt x="0" y="20"/>
                      <a:pt x="0" y="22"/>
                    </a:cubicBezTo>
                    <a:cubicBezTo>
                      <a:pt x="8" y="8"/>
                      <a:pt x="22" y="4"/>
                      <a:pt x="36" y="4"/>
                    </a:cubicBezTo>
                    <a:cubicBezTo>
                      <a:pt x="54" y="4"/>
                      <a:pt x="72" y="11"/>
                      <a:pt x="72" y="11"/>
                    </a:cubicBezTo>
                    <a:cubicBezTo>
                      <a:pt x="72" y="11"/>
                      <a:pt x="72" y="10"/>
                      <a:pt x="72" y="9"/>
                    </a:cubicBezTo>
                    <a:cubicBezTo>
                      <a:pt x="72" y="9"/>
                      <a:pt x="72" y="9"/>
                      <a:pt x="72" y="8"/>
                    </a:cubicBezTo>
                    <a:cubicBezTo>
                      <a:pt x="71" y="7"/>
                      <a:pt x="71" y="7"/>
                      <a:pt x="71" y="7"/>
                    </a:cubicBezTo>
                    <a:cubicBezTo>
                      <a:pt x="71" y="7"/>
                      <a:pt x="71" y="7"/>
                      <a:pt x="71" y="7"/>
                    </a:cubicBezTo>
                    <a:cubicBezTo>
                      <a:pt x="67" y="5"/>
                      <a:pt x="52" y="0"/>
                      <a:pt x="36"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0" name="iśľiḋè">
                <a:extLst>
                  <a:ext uri="{FF2B5EF4-FFF2-40B4-BE49-F238E27FC236}">
                    <a16:creationId xmlns:a16="http://schemas.microsoft.com/office/drawing/2014/main" id="{D0613EF6-724E-F24C-AF97-7DC1F384AD57}"/>
                  </a:ext>
                </a:extLst>
              </p:cNvPr>
              <p:cNvSpPr/>
              <p:nvPr/>
            </p:nvSpPr>
            <p:spPr bwMode="auto">
              <a:xfrm>
                <a:off x="4252663" y="2824467"/>
                <a:ext cx="281450" cy="219550"/>
              </a:xfrm>
              <a:custGeom>
                <a:avLst/>
                <a:gdLst>
                  <a:gd name="T0" fmla="*/ 0 w 192"/>
                  <a:gd name="T1" fmla="*/ 39 h 151"/>
                  <a:gd name="T2" fmla="*/ 96 w 192"/>
                  <a:gd name="T3" fmla="*/ 4 h 151"/>
                  <a:gd name="T4" fmla="*/ 192 w 192"/>
                  <a:gd name="T5" fmla="*/ 9 h 151"/>
                  <a:gd name="T6" fmla="*/ 173 w 192"/>
                  <a:gd name="T7" fmla="*/ 69 h 151"/>
                  <a:gd name="T8" fmla="*/ 177 w 192"/>
                  <a:gd name="T9" fmla="*/ 129 h 151"/>
                  <a:gd name="T10" fmla="*/ 100 w 192"/>
                  <a:gd name="T11" fmla="*/ 151 h 151"/>
                  <a:gd name="T12" fmla="*/ 41 w 192"/>
                  <a:gd name="T13" fmla="*/ 81 h 151"/>
                  <a:gd name="T14" fmla="*/ 0 w 192"/>
                  <a:gd name="T15" fmla="*/ 39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51">
                    <a:moveTo>
                      <a:pt x="0" y="39"/>
                    </a:moveTo>
                    <a:cubicBezTo>
                      <a:pt x="0" y="39"/>
                      <a:pt x="65" y="0"/>
                      <a:pt x="96" y="4"/>
                    </a:cubicBezTo>
                    <a:cubicBezTo>
                      <a:pt x="129" y="7"/>
                      <a:pt x="192" y="9"/>
                      <a:pt x="192" y="9"/>
                    </a:cubicBezTo>
                    <a:cubicBezTo>
                      <a:pt x="192" y="9"/>
                      <a:pt x="170" y="59"/>
                      <a:pt x="173" y="69"/>
                    </a:cubicBezTo>
                    <a:cubicBezTo>
                      <a:pt x="176" y="79"/>
                      <a:pt x="177" y="129"/>
                      <a:pt x="177" y="129"/>
                    </a:cubicBezTo>
                    <a:cubicBezTo>
                      <a:pt x="177" y="129"/>
                      <a:pt x="111" y="103"/>
                      <a:pt x="100" y="151"/>
                    </a:cubicBezTo>
                    <a:cubicBezTo>
                      <a:pt x="100" y="151"/>
                      <a:pt x="65" y="97"/>
                      <a:pt x="41" y="81"/>
                    </a:cubicBezTo>
                    <a:cubicBezTo>
                      <a:pt x="25" y="70"/>
                      <a:pt x="11" y="56"/>
                      <a:pt x="0" y="39"/>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1" name="íṣlíďé">
                <a:extLst>
                  <a:ext uri="{FF2B5EF4-FFF2-40B4-BE49-F238E27FC236}">
                    <a16:creationId xmlns:a16="http://schemas.microsoft.com/office/drawing/2014/main" id="{4E8BA3C9-DCB9-024B-B8C3-8ED2B0F48BBF}"/>
                  </a:ext>
                </a:extLst>
              </p:cNvPr>
              <p:cNvSpPr/>
              <p:nvPr/>
            </p:nvSpPr>
            <p:spPr bwMode="auto">
              <a:xfrm>
                <a:off x="4447513" y="2595641"/>
                <a:ext cx="352585" cy="352515"/>
              </a:xfrm>
              <a:custGeom>
                <a:avLst/>
                <a:gdLst>
                  <a:gd name="T0" fmla="*/ 71 w 242"/>
                  <a:gd name="T1" fmla="*/ 0 h 240"/>
                  <a:gd name="T2" fmla="*/ 65 w 242"/>
                  <a:gd name="T3" fmla="*/ 2 h 240"/>
                  <a:gd name="T4" fmla="*/ 45 w 242"/>
                  <a:gd name="T5" fmla="*/ 127 h 240"/>
                  <a:gd name="T6" fmla="*/ 0 w 242"/>
                  <a:gd name="T7" fmla="*/ 162 h 240"/>
                  <a:gd name="T8" fmla="*/ 60 w 242"/>
                  <a:gd name="T9" fmla="*/ 165 h 240"/>
                  <a:gd name="T10" fmla="*/ 53 w 242"/>
                  <a:gd name="T11" fmla="*/ 183 h 240"/>
                  <a:gd name="T12" fmla="*/ 70 w 242"/>
                  <a:gd name="T13" fmla="*/ 185 h 240"/>
                  <a:gd name="T14" fmla="*/ 80 w 242"/>
                  <a:gd name="T15" fmla="*/ 184 h 240"/>
                  <a:gd name="T16" fmla="*/ 120 w 242"/>
                  <a:gd name="T17" fmla="*/ 159 h 240"/>
                  <a:gd name="T18" fmla="*/ 134 w 242"/>
                  <a:gd name="T19" fmla="*/ 170 h 240"/>
                  <a:gd name="T20" fmla="*/ 234 w 242"/>
                  <a:gd name="T21" fmla="*/ 240 h 240"/>
                  <a:gd name="T22" fmla="*/ 229 w 242"/>
                  <a:gd name="T23" fmla="*/ 204 h 240"/>
                  <a:gd name="T24" fmla="*/ 215 w 242"/>
                  <a:gd name="T25" fmla="*/ 189 h 240"/>
                  <a:gd name="T26" fmla="*/ 141 w 242"/>
                  <a:gd name="T27" fmla="*/ 154 h 240"/>
                  <a:gd name="T28" fmla="*/ 71 w 242"/>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40">
                    <a:moveTo>
                      <a:pt x="71" y="0"/>
                    </a:moveTo>
                    <a:cubicBezTo>
                      <a:pt x="69" y="0"/>
                      <a:pt x="67" y="1"/>
                      <a:pt x="65" y="2"/>
                    </a:cubicBezTo>
                    <a:cubicBezTo>
                      <a:pt x="65" y="2"/>
                      <a:pt x="55" y="119"/>
                      <a:pt x="45" y="127"/>
                    </a:cubicBezTo>
                    <a:cubicBezTo>
                      <a:pt x="38" y="132"/>
                      <a:pt x="15" y="152"/>
                      <a:pt x="0" y="162"/>
                    </a:cubicBezTo>
                    <a:cubicBezTo>
                      <a:pt x="30" y="164"/>
                      <a:pt x="60" y="165"/>
                      <a:pt x="60" y="165"/>
                    </a:cubicBezTo>
                    <a:cubicBezTo>
                      <a:pt x="60" y="165"/>
                      <a:pt x="57" y="173"/>
                      <a:pt x="53" y="183"/>
                    </a:cubicBezTo>
                    <a:cubicBezTo>
                      <a:pt x="59" y="185"/>
                      <a:pt x="65" y="185"/>
                      <a:pt x="70" y="185"/>
                    </a:cubicBezTo>
                    <a:cubicBezTo>
                      <a:pt x="74" y="185"/>
                      <a:pt x="78" y="185"/>
                      <a:pt x="80" y="184"/>
                    </a:cubicBezTo>
                    <a:cubicBezTo>
                      <a:pt x="93" y="176"/>
                      <a:pt x="107" y="159"/>
                      <a:pt x="120" y="159"/>
                    </a:cubicBezTo>
                    <a:cubicBezTo>
                      <a:pt x="125" y="159"/>
                      <a:pt x="130" y="162"/>
                      <a:pt x="134" y="170"/>
                    </a:cubicBezTo>
                    <a:cubicBezTo>
                      <a:pt x="148" y="198"/>
                      <a:pt x="215" y="240"/>
                      <a:pt x="234" y="240"/>
                    </a:cubicBezTo>
                    <a:cubicBezTo>
                      <a:pt x="242" y="240"/>
                      <a:pt x="237" y="224"/>
                      <a:pt x="229" y="204"/>
                    </a:cubicBezTo>
                    <a:cubicBezTo>
                      <a:pt x="222" y="197"/>
                      <a:pt x="217" y="192"/>
                      <a:pt x="215" y="189"/>
                    </a:cubicBezTo>
                    <a:cubicBezTo>
                      <a:pt x="210" y="175"/>
                      <a:pt x="141" y="154"/>
                      <a:pt x="141" y="154"/>
                    </a:cubicBezTo>
                    <a:cubicBezTo>
                      <a:pt x="141" y="154"/>
                      <a:pt x="106"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000">
                  <a:ea typeface="宋体" panose="02010600030101010101" pitchFamily="2" charset="-122"/>
                </a:endParaRPr>
              </a:p>
            </p:txBody>
          </p:sp>
          <p:sp>
            <p:nvSpPr>
              <p:cNvPr id="302" name="iṡḷïḑé">
                <a:extLst>
                  <a:ext uri="{FF2B5EF4-FFF2-40B4-BE49-F238E27FC236}">
                    <a16:creationId xmlns:a16="http://schemas.microsoft.com/office/drawing/2014/main" id="{E402B861-9135-0942-9806-992D8A4C4D9B}"/>
                  </a:ext>
                </a:extLst>
              </p:cNvPr>
              <p:cNvSpPr/>
              <p:nvPr/>
            </p:nvSpPr>
            <p:spPr bwMode="auto">
              <a:xfrm>
                <a:off x="4441327" y="2833745"/>
                <a:ext cx="92785" cy="27829"/>
              </a:xfrm>
              <a:custGeom>
                <a:avLst/>
                <a:gdLst>
                  <a:gd name="T0" fmla="*/ 5 w 65"/>
                  <a:gd name="T1" fmla="*/ 0 h 21"/>
                  <a:gd name="T2" fmla="*/ 0 w 65"/>
                  <a:gd name="T3" fmla="*/ 4 h 21"/>
                  <a:gd name="T4" fmla="*/ 58 w 65"/>
                  <a:gd name="T5" fmla="*/ 21 h 21"/>
                  <a:gd name="T6" fmla="*/ 65 w 65"/>
                  <a:gd name="T7" fmla="*/ 3 h 21"/>
                  <a:gd name="T8" fmla="*/ 5 w 65"/>
                  <a:gd name="T9" fmla="*/ 0 h 21"/>
                </a:gdLst>
                <a:ahLst/>
                <a:cxnLst>
                  <a:cxn ang="0">
                    <a:pos x="T0" y="T1"/>
                  </a:cxn>
                  <a:cxn ang="0">
                    <a:pos x="T2" y="T3"/>
                  </a:cxn>
                  <a:cxn ang="0">
                    <a:pos x="T4" y="T5"/>
                  </a:cxn>
                  <a:cxn ang="0">
                    <a:pos x="T6" y="T7"/>
                  </a:cxn>
                  <a:cxn ang="0">
                    <a:pos x="T8" y="T9"/>
                  </a:cxn>
                </a:cxnLst>
                <a:rect l="0" t="0" r="r" b="b"/>
                <a:pathLst>
                  <a:path w="65" h="21">
                    <a:moveTo>
                      <a:pt x="5" y="0"/>
                    </a:moveTo>
                    <a:cubicBezTo>
                      <a:pt x="3" y="2"/>
                      <a:pt x="1" y="3"/>
                      <a:pt x="0" y="4"/>
                    </a:cubicBezTo>
                    <a:cubicBezTo>
                      <a:pt x="15" y="10"/>
                      <a:pt x="39" y="18"/>
                      <a:pt x="58" y="21"/>
                    </a:cubicBezTo>
                    <a:cubicBezTo>
                      <a:pt x="62" y="11"/>
                      <a:pt x="65" y="3"/>
                      <a:pt x="65" y="3"/>
                    </a:cubicBezTo>
                    <a:cubicBezTo>
                      <a:pt x="65" y="3"/>
                      <a:pt x="35" y="2"/>
                      <a:pt x="5"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3" name="is1ïḓé">
                <a:extLst>
                  <a:ext uri="{FF2B5EF4-FFF2-40B4-BE49-F238E27FC236}">
                    <a16:creationId xmlns:a16="http://schemas.microsoft.com/office/drawing/2014/main" id="{23F633C4-3819-9143-8A68-BA8AAAC44731}"/>
                  </a:ext>
                </a:extLst>
              </p:cNvPr>
              <p:cNvSpPr/>
              <p:nvPr/>
            </p:nvSpPr>
            <p:spPr bwMode="auto">
              <a:xfrm>
                <a:off x="4450605" y="2558535"/>
                <a:ext cx="349493" cy="377253"/>
              </a:xfrm>
              <a:custGeom>
                <a:avLst/>
                <a:gdLst>
                  <a:gd name="T0" fmla="*/ 230 w 238"/>
                  <a:gd name="T1" fmla="*/ 258 h 258"/>
                  <a:gd name="T2" fmla="*/ 130 w 238"/>
                  <a:gd name="T3" fmla="*/ 188 h 258"/>
                  <a:gd name="T4" fmla="*/ 76 w 238"/>
                  <a:gd name="T5" fmla="*/ 201 h 258"/>
                  <a:gd name="T6" fmla="*/ 0 w 238"/>
                  <a:gd name="T7" fmla="*/ 185 h 258"/>
                  <a:gd name="T8" fmla="*/ 41 w 238"/>
                  <a:gd name="T9" fmla="*/ 144 h 258"/>
                  <a:gd name="T10" fmla="*/ 61 w 238"/>
                  <a:gd name="T11" fmla="*/ 19 h 258"/>
                  <a:gd name="T12" fmla="*/ 137 w 238"/>
                  <a:gd name="T13" fmla="*/ 172 h 258"/>
                  <a:gd name="T14" fmla="*/ 211 w 238"/>
                  <a:gd name="T15" fmla="*/ 207 h 258"/>
                  <a:gd name="T16" fmla="*/ 225 w 238"/>
                  <a:gd name="T17" fmla="*/ 221 h 258"/>
                  <a:gd name="T18" fmla="*/ 230 w 238"/>
                  <a:gd name="T1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58">
                    <a:moveTo>
                      <a:pt x="230" y="258"/>
                    </a:moveTo>
                    <a:cubicBezTo>
                      <a:pt x="211" y="258"/>
                      <a:pt x="144" y="215"/>
                      <a:pt x="130" y="188"/>
                    </a:cubicBezTo>
                    <a:cubicBezTo>
                      <a:pt x="115" y="160"/>
                      <a:pt x="95" y="191"/>
                      <a:pt x="76" y="201"/>
                    </a:cubicBezTo>
                    <a:cubicBezTo>
                      <a:pt x="64" y="207"/>
                      <a:pt x="26" y="195"/>
                      <a:pt x="0" y="185"/>
                    </a:cubicBezTo>
                    <a:cubicBezTo>
                      <a:pt x="13" y="176"/>
                      <a:pt x="33" y="150"/>
                      <a:pt x="41" y="144"/>
                    </a:cubicBezTo>
                    <a:cubicBezTo>
                      <a:pt x="51" y="137"/>
                      <a:pt x="61" y="19"/>
                      <a:pt x="61" y="19"/>
                    </a:cubicBezTo>
                    <a:cubicBezTo>
                      <a:pt x="98" y="0"/>
                      <a:pt x="137" y="172"/>
                      <a:pt x="137" y="172"/>
                    </a:cubicBezTo>
                    <a:cubicBezTo>
                      <a:pt x="137" y="172"/>
                      <a:pt x="206" y="192"/>
                      <a:pt x="211" y="207"/>
                    </a:cubicBezTo>
                    <a:cubicBezTo>
                      <a:pt x="213" y="210"/>
                      <a:pt x="218" y="215"/>
                      <a:pt x="225" y="221"/>
                    </a:cubicBezTo>
                    <a:cubicBezTo>
                      <a:pt x="233" y="241"/>
                      <a:pt x="238" y="258"/>
                      <a:pt x="230" y="258"/>
                    </a:cubicBezTo>
                    <a:close/>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100">
                  <a:ea typeface="宋体" panose="02010600030101010101" pitchFamily="2" charset="-122"/>
                </a:endParaRPr>
              </a:p>
            </p:txBody>
          </p:sp>
          <p:sp>
            <p:nvSpPr>
              <p:cNvPr id="304" name="íSlîḓé">
                <a:extLst>
                  <a:ext uri="{FF2B5EF4-FFF2-40B4-BE49-F238E27FC236}">
                    <a16:creationId xmlns:a16="http://schemas.microsoft.com/office/drawing/2014/main" id="{D8505D44-364F-2A43-A77D-B2716E470663}"/>
                  </a:ext>
                </a:extLst>
              </p:cNvPr>
              <p:cNvSpPr>
                <a:spLocks noChangeArrowheads="1"/>
              </p:cNvSpPr>
              <p:nvPr/>
            </p:nvSpPr>
            <p:spPr bwMode="auto">
              <a:xfrm>
                <a:off x="5164401" y="4015531"/>
                <a:ext cx="1335750" cy="808300"/>
              </a:xfrm>
              <a:custGeom>
                <a:avLst/>
                <a:gdLst>
                  <a:gd name="T0" fmla="*/ 3 w 912"/>
                  <a:gd name="T1" fmla="*/ 537 h 552"/>
                  <a:gd name="T2" fmla="*/ 636 w 912"/>
                  <a:gd name="T3" fmla="*/ 9 h 552"/>
                  <a:gd name="T4" fmla="*/ 659 w 912"/>
                  <a:gd name="T5" fmla="*/ 1 h 552"/>
                  <a:gd name="T6" fmla="*/ 895 w 912"/>
                  <a:gd name="T7" fmla="*/ 7 h 552"/>
                  <a:gd name="T8" fmla="*/ 888 w 912"/>
                  <a:gd name="T9" fmla="*/ 45 h 552"/>
                  <a:gd name="T10" fmla="*/ 290 w 912"/>
                  <a:gd name="T11" fmla="*/ 535 h 552"/>
                  <a:gd name="T12" fmla="*/ 267 w 912"/>
                  <a:gd name="T13" fmla="*/ 544 h 552"/>
                  <a:gd name="T14" fmla="*/ 9 w 912"/>
                  <a:gd name="T15" fmla="*/ 552 h 552"/>
                  <a:gd name="T16" fmla="*/ 0 w 912"/>
                  <a:gd name="T17" fmla="*/ 544 h 552"/>
                  <a:gd name="T18" fmla="*/ 3 w 912"/>
                  <a:gd name="T19" fmla="*/ 53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2" h="552">
                    <a:moveTo>
                      <a:pt x="3" y="537"/>
                    </a:moveTo>
                    <a:cubicBezTo>
                      <a:pt x="636" y="9"/>
                      <a:pt x="636" y="9"/>
                      <a:pt x="636" y="9"/>
                    </a:cubicBezTo>
                    <a:cubicBezTo>
                      <a:pt x="643" y="3"/>
                      <a:pt x="651" y="0"/>
                      <a:pt x="659" y="1"/>
                    </a:cubicBezTo>
                    <a:cubicBezTo>
                      <a:pt x="895" y="7"/>
                      <a:pt x="895" y="7"/>
                      <a:pt x="895" y="7"/>
                    </a:cubicBezTo>
                    <a:cubicBezTo>
                      <a:pt x="895" y="7"/>
                      <a:pt x="912" y="19"/>
                      <a:pt x="888" y="45"/>
                    </a:cubicBezTo>
                    <a:cubicBezTo>
                      <a:pt x="290" y="535"/>
                      <a:pt x="290" y="535"/>
                      <a:pt x="290" y="535"/>
                    </a:cubicBezTo>
                    <a:cubicBezTo>
                      <a:pt x="284" y="540"/>
                      <a:pt x="276" y="543"/>
                      <a:pt x="267" y="544"/>
                    </a:cubicBezTo>
                    <a:cubicBezTo>
                      <a:pt x="9" y="552"/>
                      <a:pt x="9" y="552"/>
                      <a:pt x="9" y="552"/>
                    </a:cubicBezTo>
                    <a:cubicBezTo>
                      <a:pt x="4" y="552"/>
                      <a:pt x="0" y="549"/>
                      <a:pt x="0" y="544"/>
                    </a:cubicBezTo>
                    <a:cubicBezTo>
                      <a:pt x="0" y="541"/>
                      <a:pt x="1" y="538"/>
                      <a:pt x="3" y="537"/>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05" name="îşḷíḋe">
                <a:extLst>
                  <a:ext uri="{FF2B5EF4-FFF2-40B4-BE49-F238E27FC236}">
                    <a16:creationId xmlns:a16="http://schemas.microsoft.com/office/drawing/2014/main" id="{ED4774E8-F334-284A-BB37-8B9190CEB537}"/>
                  </a:ext>
                </a:extLst>
              </p:cNvPr>
              <p:cNvSpPr>
                <a:spLocks noChangeArrowheads="1"/>
              </p:cNvSpPr>
              <p:nvPr/>
            </p:nvSpPr>
            <p:spPr bwMode="auto">
              <a:xfrm>
                <a:off x="5616501" y="4299806"/>
                <a:ext cx="654175" cy="695275"/>
              </a:xfrm>
              <a:custGeom>
                <a:avLst/>
                <a:gdLst>
                  <a:gd name="T0" fmla="*/ 0 w 446"/>
                  <a:gd name="T1" fmla="*/ 278 h 476"/>
                  <a:gd name="T2" fmla="*/ 292 w 446"/>
                  <a:gd name="T3" fmla="*/ 291 h 476"/>
                  <a:gd name="T4" fmla="*/ 355 w 446"/>
                  <a:gd name="T5" fmla="*/ 5 h 476"/>
                  <a:gd name="T6" fmla="*/ 0 w 446"/>
                  <a:gd name="T7" fmla="*/ 278 h 476"/>
                </a:gdLst>
                <a:ahLst/>
                <a:cxnLst>
                  <a:cxn ang="0">
                    <a:pos x="T0" y="T1"/>
                  </a:cxn>
                  <a:cxn ang="0">
                    <a:pos x="T2" y="T3"/>
                  </a:cxn>
                  <a:cxn ang="0">
                    <a:pos x="T4" y="T5"/>
                  </a:cxn>
                  <a:cxn ang="0">
                    <a:pos x="T6" y="T7"/>
                  </a:cxn>
                </a:cxnLst>
                <a:rect l="0" t="0" r="r" b="b"/>
                <a:pathLst>
                  <a:path w="446" h="476">
                    <a:moveTo>
                      <a:pt x="0" y="278"/>
                    </a:moveTo>
                    <a:cubicBezTo>
                      <a:pt x="0" y="278"/>
                      <a:pt x="139" y="476"/>
                      <a:pt x="292" y="291"/>
                    </a:cubicBezTo>
                    <a:cubicBezTo>
                      <a:pt x="446" y="107"/>
                      <a:pt x="402" y="10"/>
                      <a:pt x="355" y="5"/>
                    </a:cubicBezTo>
                    <a:cubicBezTo>
                      <a:pt x="308" y="0"/>
                      <a:pt x="46" y="202"/>
                      <a:pt x="0" y="278"/>
                    </a:cubicBezTo>
                    <a:close/>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90000"/>
                  </a:lnSpc>
                </a:pPr>
                <a:endParaRPr lang="zh-CN" altLang="en-US">
                  <a:ea typeface="宋体" panose="02010600030101010101" pitchFamily="2" charset="-122"/>
                </a:endParaRPr>
              </a:p>
            </p:txBody>
          </p:sp>
          <p:sp>
            <p:nvSpPr>
              <p:cNvPr id="306" name="íṡlíḑê">
                <a:extLst>
                  <a:ext uri="{FF2B5EF4-FFF2-40B4-BE49-F238E27FC236}">
                    <a16:creationId xmlns:a16="http://schemas.microsoft.com/office/drawing/2014/main" id="{5BE9979C-4A03-5C42-9199-8757450AE295}"/>
                  </a:ext>
                </a:extLst>
              </p:cNvPr>
              <p:cNvSpPr/>
              <p:nvPr/>
            </p:nvSpPr>
            <p:spPr bwMode="auto">
              <a:xfrm>
                <a:off x="6983648" y="1145382"/>
                <a:ext cx="637127" cy="367976"/>
              </a:xfrm>
              <a:custGeom>
                <a:avLst/>
                <a:gdLst>
                  <a:gd name="T0" fmla="*/ 265 w 435"/>
                  <a:gd name="T1" fmla="*/ 0 h 252"/>
                  <a:gd name="T2" fmla="*/ 0 w 435"/>
                  <a:gd name="T3" fmla="*/ 219 h 252"/>
                  <a:gd name="T4" fmla="*/ 1 w 435"/>
                  <a:gd name="T5" fmla="*/ 219 h 252"/>
                  <a:gd name="T6" fmla="*/ 60 w 435"/>
                  <a:gd name="T7" fmla="*/ 177 h 252"/>
                  <a:gd name="T8" fmla="*/ 98 w 435"/>
                  <a:gd name="T9" fmla="*/ 94 h 252"/>
                  <a:gd name="T10" fmla="*/ 95 w 435"/>
                  <a:gd name="T11" fmla="*/ 109 h 252"/>
                  <a:gd name="T12" fmla="*/ 73 w 435"/>
                  <a:gd name="T13" fmla="*/ 169 h 252"/>
                  <a:gd name="T14" fmla="*/ 101 w 435"/>
                  <a:gd name="T15" fmla="*/ 148 h 252"/>
                  <a:gd name="T16" fmla="*/ 160 w 435"/>
                  <a:gd name="T17" fmla="*/ 45 h 252"/>
                  <a:gd name="T18" fmla="*/ 114 w 435"/>
                  <a:gd name="T19" fmla="*/ 141 h 252"/>
                  <a:gd name="T20" fmla="*/ 160 w 435"/>
                  <a:gd name="T21" fmla="*/ 116 h 252"/>
                  <a:gd name="T22" fmla="*/ 230 w 435"/>
                  <a:gd name="T23" fmla="*/ 16 h 252"/>
                  <a:gd name="T24" fmla="*/ 173 w 435"/>
                  <a:gd name="T25" fmla="*/ 110 h 252"/>
                  <a:gd name="T26" fmla="*/ 223 w 435"/>
                  <a:gd name="T27" fmla="*/ 92 h 252"/>
                  <a:gd name="T28" fmla="*/ 294 w 435"/>
                  <a:gd name="T29" fmla="*/ 11 h 252"/>
                  <a:gd name="T30" fmla="*/ 236 w 435"/>
                  <a:gd name="T31" fmla="*/ 87 h 252"/>
                  <a:gd name="T32" fmla="*/ 293 w 435"/>
                  <a:gd name="T33" fmla="*/ 77 h 252"/>
                  <a:gd name="T34" fmla="*/ 349 w 435"/>
                  <a:gd name="T35" fmla="*/ 40 h 252"/>
                  <a:gd name="T36" fmla="*/ 363 w 435"/>
                  <a:gd name="T37" fmla="*/ 42 h 252"/>
                  <a:gd name="T38" fmla="*/ 309 w 435"/>
                  <a:gd name="T39" fmla="*/ 76 h 252"/>
                  <a:gd name="T40" fmla="*/ 321 w 435"/>
                  <a:gd name="T41" fmla="*/ 75 h 252"/>
                  <a:gd name="T42" fmla="*/ 409 w 435"/>
                  <a:gd name="T43" fmla="*/ 98 h 252"/>
                  <a:gd name="T44" fmla="*/ 324 w 435"/>
                  <a:gd name="T45" fmla="*/ 86 h 252"/>
                  <a:gd name="T46" fmla="*/ 309 w 435"/>
                  <a:gd name="T47" fmla="*/ 86 h 252"/>
                  <a:gd name="T48" fmla="*/ 370 w 435"/>
                  <a:gd name="T49" fmla="*/ 146 h 252"/>
                  <a:gd name="T50" fmla="*/ 296 w 435"/>
                  <a:gd name="T51" fmla="*/ 89 h 252"/>
                  <a:gd name="T52" fmla="*/ 293 w 435"/>
                  <a:gd name="T53" fmla="*/ 88 h 252"/>
                  <a:gd name="T54" fmla="*/ 235 w 435"/>
                  <a:gd name="T55" fmla="*/ 102 h 252"/>
                  <a:gd name="T56" fmla="*/ 337 w 435"/>
                  <a:gd name="T57" fmla="*/ 192 h 252"/>
                  <a:gd name="T58" fmla="*/ 224 w 435"/>
                  <a:gd name="T59" fmla="*/ 105 h 252"/>
                  <a:gd name="T60" fmla="*/ 174 w 435"/>
                  <a:gd name="T61" fmla="*/ 125 h 252"/>
                  <a:gd name="T62" fmla="*/ 289 w 435"/>
                  <a:gd name="T63" fmla="*/ 221 h 252"/>
                  <a:gd name="T64" fmla="*/ 164 w 435"/>
                  <a:gd name="T65" fmla="*/ 130 h 252"/>
                  <a:gd name="T66" fmla="*/ 117 w 435"/>
                  <a:gd name="T67" fmla="*/ 156 h 252"/>
                  <a:gd name="T68" fmla="*/ 223 w 435"/>
                  <a:gd name="T69" fmla="*/ 244 h 252"/>
                  <a:gd name="T70" fmla="*/ 106 w 435"/>
                  <a:gd name="T71" fmla="*/ 163 h 252"/>
                  <a:gd name="T72" fmla="*/ 74 w 435"/>
                  <a:gd name="T73" fmla="*/ 184 h 252"/>
                  <a:gd name="T74" fmla="*/ 138 w 435"/>
                  <a:gd name="T75" fmla="*/ 239 h 252"/>
                  <a:gd name="T76" fmla="*/ 66 w 435"/>
                  <a:gd name="T77" fmla="*/ 190 h 252"/>
                  <a:gd name="T78" fmla="*/ 8 w 435"/>
                  <a:gd name="T79" fmla="*/ 232 h 252"/>
                  <a:gd name="T80" fmla="*/ 25 w 435"/>
                  <a:gd name="T81" fmla="*/ 235 h 252"/>
                  <a:gd name="T82" fmla="*/ 66 w 435"/>
                  <a:gd name="T83" fmla="*/ 231 h 252"/>
                  <a:gd name="T84" fmla="*/ 193 w 435"/>
                  <a:gd name="T85" fmla="*/ 252 h 252"/>
                  <a:gd name="T86" fmla="*/ 336 w 435"/>
                  <a:gd name="T87" fmla="*/ 215 h 252"/>
                  <a:gd name="T88" fmla="*/ 380 w 435"/>
                  <a:gd name="T89" fmla="*/ 182 h 252"/>
                  <a:gd name="T90" fmla="*/ 400 w 435"/>
                  <a:gd name="T91" fmla="*/ 144 h 252"/>
                  <a:gd name="T92" fmla="*/ 426 w 435"/>
                  <a:gd name="T93" fmla="*/ 116 h 252"/>
                  <a:gd name="T94" fmla="*/ 432 w 435"/>
                  <a:gd name="T95" fmla="*/ 117 h 252"/>
                  <a:gd name="T96" fmla="*/ 389 w 435"/>
                  <a:gd name="T97" fmla="*/ 52 h 252"/>
                  <a:gd name="T98" fmla="*/ 265 w 435"/>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5" h="252">
                    <a:moveTo>
                      <a:pt x="265" y="0"/>
                    </a:moveTo>
                    <a:cubicBezTo>
                      <a:pt x="113" y="0"/>
                      <a:pt x="0" y="219"/>
                      <a:pt x="0" y="219"/>
                    </a:cubicBezTo>
                    <a:cubicBezTo>
                      <a:pt x="0" y="219"/>
                      <a:pt x="1" y="219"/>
                      <a:pt x="1" y="219"/>
                    </a:cubicBezTo>
                    <a:cubicBezTo>
                      <a:pt x="7" y="219"/>
                      <a:pt x="60" y="177"/>
                      <a:pt x="60" y="177"/>
                    </a:cubicBezTo>
                    <a:cubicBezTo>
                      <a:pt x="65" y="146"/>
                      <a:pt x="78" y="117"/>
                      <a:pt x="98" y="94"/>
                    </a:cubicBezTo>
                    <a:cubicBezTo>
                      <a:pt x="98" y="94"/>
                      <a:pt x="101" y="96"/>
                      <a:pt x="95" y="109"/>
                    </a:cubicBezTo>
                    <a:cubicBezTo>
                      <a:pt x="89" y="122"/>
                      <a:pt x="73" y="169"/>
                      <a:pt x="73" y="169"/>
                    </a:cubicBezTo>
                    <a:cubicBezTo>
                      <a:pt x="101" y="148"/>
                      <a:pt x="101" y="148"/>
                      <a:pt x="101" y="148"/>
                    </a:cubicBezTo>
                    <a:cubicBezTo>
                      <a:pt x="120" y="70"/>
                      <a:pt x="160" y="45"/>
                      <a:pt x="160" y="45"/>
                    </a:cubicBezTo>
                    <a:cubicBezTo>
                      <a:pt x="136" y="77"/>
                      <a:pt x="114" y="141"/>
                      <a:pt x="114" y="141"/>
                    </a:cubicBezTo>
                    <a:cubicBezTo>
                      <a:pt x="160" y="116"/>
                      <a:pt x="160" y="116"/>
                      <a:pt x="160" y="116"/>
                    </a:cubicBezTo>
                    <a:cubicBezTo>
                      <a:pt x="183" y="32"/>
                      <a:pt x="230" y="16"/>
                      <a:pt x="230" y="16"/>
                    </a:cubicBezTo>
                    <a:cubicBezTo>
                      <a:pt x="203" y="38"/>
                      <a:pt x="173" y="110"/>
                      <a:pt x="173" y="110"/>
                    </a:cubicBezTo>
                    <a:cubicBezTo>
                      <a:pt x="223" y="92"/>
                      <a:pt x="223" y="92"/>
                      <a:pt x="223" y="92"/>
                    </a:cubicBezTo>
                    <a:cubicBezTo>
                      <a:pt x="246" y="20"/>
                      <a:pt x="294" y="11"/>
                      <a:pt x="294" y="11"/>
                    </a:cubicBezTo>
                    <a:cubicBezTo>
                      <a:pt x="262" y="34"/>
                      <a:pt x="236" y="87"/>
                      <a:pt x="236" y="87"/>
                    </a:cubicBezTo>
                    <a:cubicBezTo>
                      <a:pt x="242" y="81"/>
                      <a:pt x="293" y="77"/>
                      <a:pt x="293" y="77"/>
                    </a:cubicBezTo>
                    <a:cubicBezTo>
                      <a:pt x="314" y="46"/>
                      <a:pt x="336" y="40"/>
                      <a:pt x="349" y="40"/>
                    </a:cubicBezTo>
                    <a:cubicBezTo>
                      <a:pt x="357" y="40"/>
                      <a:pt x="363" y="42"/>
                      <a:pt x="363" y="42"/>
                    </a:cubicBezTo>
                    <a:cubicBezTo>
                      <a:pt x="332" y="48"/>
                      <a:pt x="309" y="76"/>
                      <a:pt x="309" y="76"/>
                    </a:cubicBezTo>
                    <a:cubicBezTo>
                      <a:pt x="313" y="75"/>
                      <a:pt x="317" y="75"/>
                      <a:pt x="321" y="75"/>
                    </a:cubicBezTo>
                    <a:cubicBezTo>
                      <a:pt x="367" y="75"/>
                      <a:pt x="409" y="98"/>
                      <a:pt x="409" y="98"/>
                    </a:cubicBezTo>
                    <a:cubicBezTo>
                      <a:pt x="385" y="87"/>
                      <a:pt x="346" y="86"/>
                      <a:pt x="324" y="86"/>
                    </a:cubicBezTo>
                    <a:cubicBezTo>
                      <a:pt x="315" y="86"/>
                      <a:pt x="309" y="86"/>
                      <a:pt x="309" y="86"/>
                    </a:cubicBezTo>
                    <a:cubicBezTo>
                      <a:pt x="305" y="94"/>
                      <a:pt x="370" y="146"/>
                      <a:pt x="370" y="146"/>
                    </a:cubicBezTo>
                    <a:cubicBezTo>
                      <a:pt x="334" y="145"/>
                      <a:pt x="296" y="89"/>
                      <a:pt x="296" y="89"/>
                    </a:cubicBezTo>
                    <a:cubicBezTo>
                      <a:pt x="295" y="88"/>
                      <a:pt x="294" y="88"/>
                      <a:pt x="293" y="88"/>
                    </a:cubicBezTo>
                    <a:cubicBezTo>
                      <a:pt x="276" y="88"/>
                      <a:pt x="235" y="102"/>
                      <a:pt x="235" y="102"/>
                    </a:cubicBezTo>
                    <a:cubicBezTo>
                      <a:pt x="232" y="125"/>
                      <a:pt x="337" y="192"/>
                      <a:pt x="337" y="192"/>
                    </a:cubicBezTo>
                    <a:cubicBezTo>
                      <a:pt x="274" y="184"/>
                      <a:pt x="224" y="105"/>
                      <a:pt x="224" y="105"/>
                    </a:cubicBezTo>
                    <a:cubicBezTo>
                      <a:pt x="174" y="125"/>
                      <a:pt x="174" y="125"/>
                      <a:pt x="174" y="125"/>
                    </a:cubicBezTo>
                    <a:cubicBezTo>
                      <a:pt x="194" y="173"/>
                      <a:pt x="289" y="221"/>
                      <a:pt x="289" y="221"/>
                    </a:cubicBezTo>
                    <a:cubicBezTo>
                      <a:pt x="214" y="212"/>
                      <a:pt x="164" y="130"/>
                      <a:pt x="164" y="130"/>
                    </a:cubicBezTo>
                    <a:cubicBezTo>
                      <a:pt x="117" y="156"/>
                      <a:pt x="117" y="156"/>
                      <a:pt x="117" y="156"/>
                    </a:cubicBezTo>
                    <a:cubicBezTo>
                      <a:pt x="130" y="201"/>
                      <a:pt x="223" y="244"/>
                      <a:pt x="223" y="244"/>
                    </a:cubicBezTo>
                    <a:cubicBezTo>
                      <a:pt x="157" y="238"/>
                      <a:pt x="106" y="163"/>
                      <a:pt x="106" y="163"/>
                    </a:cubicBezTo>
                    <a:cubicBezTo>
                      <a:pt x="106" y="163"/>
                      <a:pt x="76" y="182"/>
                      <a:pt x="74" y="184"/>
                    </a:cubicBezTo>
                    <a:cubicBezTo>
                      <a:pt x="66" y="193"/>
                      <a:pt x="138" y="239"/>
                      <a:pt x="138" y="239"/>
                    </a:cubicBezTo>
                    <a:cubicBezTo>
                      <a:pt x="95" y="234"/>
                      <a:pt x="66" y="190"/>
                      <a:pt x="66" y="190"/>
                    </a:cubicBezTo>
                    <a:cubicBezTo>
                      <a:pt x="8" y="232"/>
                      <a:pt x="8" y="232"/>
                      <a:pt x="8" y="232"/>
                    </a:cubicBezTo>
                    <a:cubicBezTo>
                      <a:pt x="11" y="234"/>
                      <a:pt x="17" y="235"/>
                      <a:pt x="25" y="235"/>
                    </a:cubicBezTo>
                    <a:cubicBezTo>
                      <a:pt x="42" y="235"/>
                      <a:pt x="66" y="231"/>
                      <a:pt x="66" y="231"/>
                    </a:cubicBezTo>
                    <a:cubicBezTo>
                      <a:pt x="115" y="247"/>
                      <a:pt x="157" y="252"/>
                      <a:pt x="193" y="252"/>
                    </a:cubicBezTo>
                    <a:cubicBezTo>
                      <a:pt x="286" y="252"/>
                      <a:pt x="336" y="215"/>
                      <a:pt x="336" y="215"/>
                    </a:cubicBezTo>
                    <a:cubicBezTo>
                      <a:pt x="354" y="209"/>
                      <a:pt x="369" y="197"/>
                      <a:pt x="380" y="182"/>
                    </a:cubicBezTo>
                    <a:cubicBezTo>
                      <a:pt x="388" y="170"/>
                      <a:pt x="395" y="158"/>
                      <a:pt x="400" y="144"/>
                    </a:cubicBezTo>
                    <a:cubicBezTo>
                      <a:pt x="409" y="120"/>
                      <a:pt x="420" y="116"/>
                      <a:pt x="426" y="116"/>
                    </a:cubicBezTo>
                    <a:cubicBezTo>
                      <a:pt x="430" y="116"/>
                      <a:pt x="432" y="117"/>
                      <a:pt x="432" y="117"/>
                    </a:cubicBezTo>
                    <a:cubicBezTo>
                      <a:pt x="435" y="68"/>
                      <a:pt x="389" y="52"/>
                      <a:pt x="389" y="52"/>
                    </a:cubicBezTo>
                    <a:cubicBezTo>
                      <a:pt x="346" y="15"/>
                      <a:pt x="304" y="0"/>
                      <a:pt x="265" y="0"/>
                    </a:cubicBezTo>
                  </a:path>
                </a:pathLst>
              </a:custGeom>
              <a:solidFill>
                <a:srgbClr val="4285F4">
                  <a:alpha val="20000"/>
                </a:srgbClr>
              </a:solidFill>
              <a:ln>
                <a:noFill/>
              </a:ln>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307" name="î$ļïdê">
                <a:extLst>
                  <a:ext uri="{FF2B5EF4-FFF2-40B4-BE49-F238E27FC236}">
                    <a16:creationId xmlns:a16="http://schemas.microsoft.com/office/drawing/2014/main" id="{702A3A86-BE79-7541-BD61-D85ED4ECCF1F}"/>
                  </a:ext>
                </a:extLst>
              </p:cNvPr>
              <p:cNvSpPr/>
              <p:nvPr/>
            </p:nvSpPr>
            <p:spPr bwMode="auto">
              <a:xfrm>
                <a:off x="8063051" y="1593756"/>
                <a:ext cx="287636" cy="163890"/>
              </a:xfrm>
              <a:custGeom>
                <a:avLst/>
                <a:gdLst>
                  <a:gd name="T0" fmla="*/ 119 w 196"/>
                  <a:gd name="T1" fmla="*/ 0 h 114"/>
                  <a:gd name="T2" fmla="*/ 0 w 196"/>
                  <a:gd name="T3" fmla="*/ 99 h 114"/>
                  <a:gd name="T4" fmla="*/ 0 w 196"/>
                  <a:gd name="T5" fmla="*/ 99 h 114"/>
                  <a:gd name="T6" fmla="*/ 27 w 196"/>
                  <a:gd name="T7" fmla="*/ 80 h 114"/>
                  <a:gd name="T8" fmla="*/ 44 w 196"/>
                  <a:gd name="T9" fmla="*/ 42 h 114"/>
                  <a:gd name="T10" fmla="*/ 43 w 196"/>
                  <a:gd name="T11" fmla="*/ 49 h 114"/>
                  <a:gd name="T12" fmla="*/ 32 w 196"/>
                  <a:gd name="T13" fmla="*/ 76 h 114"/>
                  <a:gd name="T14" fmla="*/ 45 w 196"/>
                  <a:gd name="T15" fmla="*/ 67 h 114"/>
                  <a:gd name="T16" fmla="*/ 72 w 196"/>
                  <a:gd name="T17" fmla="*/ 21 h 114"/>
                  <a:gd name="T18" fmla="*/ 51 w 196"/>
                  <a:gd name="T19" fmla="*/ 64 h 114"/>
                  <a:gd name="T20" fmla="*/ 72 w 196"/>
                  <a:gd name="T21" fmla="*/ 52 h 114"/>
                  <a:gd name="T22" fmla="*/ 104 w 196"/>
                  <a:gd name="T23" fmla="*/ 7 h 114"/>
                  <a:gd name="T24" fmla="*/ 78 w 196"/>
                  <a:gd name="T25" fmla="*/ 50 h 114"/>
                  <a:gd name="T26" fmla="*/ 100 w 196"/>
                  <a:gd name="T27" fmla="*/ 41 h 114"/>
                  <a:gd name="T28" fmla="*/ 132 w 196"/>
                  <a:gd name="T29" fmla="*/ 5 h 114"/>
                  <a:gd name="T30" fmla="*/ 106 w 196"/>
                  <a:gd name="T31" fmla="*/ 39 h 114"/>
                  <a:gd name="T32" fmla="*/ 132 w 196"/>
                  <a:gd name="T33" fmla="*/ 35 h 114"/>
                  <a:gd name="T34" fmla="*/ 157 w 196"/>
                  <a:gd name="T35" fmla="*/ 18 h 114"/>
                  <a:gd name="T36" fmla="*/ 163 w 196"/>
                  <a:gd name="T37" fmla="*/ 19 h 114"/>
                  <a:gd name="T38" fmla="*/ 139 w 196"/>
                  <a:gd name="T39" fmla="*/ 34 h 114"/>
                  <a:gd name="T40" fmla="*/ 144 w 196"/>
                  <a:gd name="T41" fmla="*/ 34 h 114"/>
                  <a:gd name="T42" fmla="*/ 184 w 196"/>
                  <a:gd name="T43" fmla="*/ 44 h 114"/>
                  <a:gd name="T44" fmla="*/ 146 w 196"/>
                  <a:gd name="T45" fmla="*/ 39 h 114"/>
                  <a:gd name="T46" fmla="*/ 139 w 196"/>
                  <a:gd name="T47" fmla="*/ 39 h 114"/>
                  <a:gd name="T48" fmla="*/ 167 w 196"/>
                  <a:gd name="T49" fmla="*/ 66 h 114"/>
                  <a:gd name="T50" fmla="*/ 133 w 196"/>
                  <a:gd name="T51" fmla="*/ 40 h 114"/>
                  <a:gd name="T52" fmla="*/ 132 w 196"/>
                  <a:gd name="T53" fmla="*/ 40 h 114"/>
                  <a:gd name="T54" fmla="*/ 106 w 196"/>
                  <a:gd name="T55" fmla="*/ 46 h 114"/>
                  <a:gd name="T56" fmla="*/ 152 w 196"/>
                  <a:gd name="T57" fmla="*/ 87 h 114"/>
                  <a:gd name="T58" fmla="*/ 101 w 196"/>
                  <a:gd name="T59" fmla="*/ 48 h 114"/>
                  <a:gd name="T60" fmla="*/ 78 w 196"/>
                  <a:gd name="T61" fmla="*/ 56 h 114"/>
                  <a:gd name="T62" fmla="*/ 130 w 196"/>
                  <a:gd name="T63" fmla="*/ 100 h 114"/>
                  <a:gd name="T64" fmla="*/ 74 w 196"/>
                  <a:gd name="T65" fmla="*/ 58 h 114"/>
                  <a:gd name="T66" fmla="*/ 53 w 196"/>
                  <a:gd name="T67" fmla="*/ 70 h 114"/>
                  <a:gd name="T68" fmla="*/ 101 w 196"/>
                  <a:gd name="T69" fmla="*/ 110 h 114"/>
                  <a:gd name="T70" fmla="*/ 47 w 196"/>
                  <a:gd name="T71" fmla="*/ 74 h 114"/>
                  <a:gd name="T72" fmla="*/ 33 w 196"/>
                  <a:gd name="T73" fmla="*/ 83 h 114"/>
                  <a:gd name="T74" fmla="*/ 62 w 196"/>
                  <a:gd name="T75" fmla="*/ 108 h 114"/>
                  <a:gd name="T76" fmla="*/ 29 w 196"/>
                  <a:gd name="T77" fmla="*/ 86 h 114"/>
                  <a:gd name="T78" fmla="*/ 3 w 196"/>
                  <a:gd name="T79" fmla="*/ 105 h 114"/>
                  <a:gd name="T80" fmla="*/ 11 w 196"/>
                  <a:gd name="T81" fmla="*/ 106 h 114"/>
                  <a:gd name="T82" fmla="*/ 29 w 196"/>
                  <a:gd name="T83" fmla="*/ 105 h 114"/>
                  <a:gd name="T84" fmla="*/ 87 w 196"/>
                  <a:gd name="T85" fmla="*/ 114 h 114"/>
                  <a:gd name="T86" fmla="*/ 151 w 196"/>
                  <a:gd name="T87" fmla="*/ 97 h 114"/>
                  <a:gd name="T88" fmla="*/ 171 w 196"/>
                  <a:gd name="T89" fmla="*/ 82 h 114"/>
                  <a:gd name="T90" fmla="*/ 180 w 196"/>
                  <a:gd name="T91" fmla="*/ 65 h 114"/>
                  <a:gd name="T92" fmla="*/ 192 w 196"/>
                  <a:gd name="T93" fmla="*/ 52 h 114"/>
                  <a:gd name="T94" fmla="*/ 195 w 196"/>
                  <a:gd name="T95" fmla="*/ 53 h 114"/>
                  <a:gd name="T96" fmla="*/ 175 w 196"/>
                  <a:gd name="T97" fmla="*/ 23 h 114"/>
                  <a:gd name="T98" fmla="*/ 119 w 196"/>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14">
                    <a:moveTo>
                      <a:pt x="119" y="0"/>
                    </a:moveTo>
                    <a:cubicBezTo>
                      <a:pt x="51" y="0"/>
                      <a:pt x="0" y="99"/>
                      <a:pt x="0" y="99"/>
                    </a:cubicBezTo>
                    <a:cubicBezTo>
                      <a:pt x="0" y="99"/>
                      <a:pt x="0" y="99"/>
                      <a:pt x="0" y="99"/>
                    </a:cubicBezTo>
                    <a:cubicBezTo>
                      <a:pt x="3" y="99"/>
                      <a:pt x="27" y="80"/>
                      <a:pt x="27" y="80"/>
                    </a:cubicBezTo>
                    <a:cubicBezTo>
                      <a:pt x="29" y="66"/>
                      <a:pt x="35" y="53"/>
                      <a:pt x="44" y="42"/>
                    </a:cubicBezTo>
                    <a:cubicBezTo>
                      <a:pt x="44" y="42"/>
                      <a:pt x="45" y="44"/>
                      <a:pt x="43" y="49"/>
                    </a:cubicBezTo>
                    <a:cubicBezTo>
                      <a:pt x="40" y="55"/>
                      <a:pt x="32" y="76"/>
                      <a:pt x="32" y="76"/>
                    </a:cubicBezTo>
                    <a:cubicBezTo>
                      <a:pt x="45" y="67"/>
                      <a:pt x="45" y="67"/>
                      <a:pt x="45" y="67"/>
                    </a:cubicBezTo>
                    <a:cubicBezTo>
                      <a:pt x="54" y="32"/>
                      <a:pt x="72" y="21"/>
                      <a:pt x="72" y="21"/>
                    </a:cubicBezTo>
                    <a:cubicBezTo>
                      <a:pt x="61" y="35"/>
                      <a:pt x="51" y="64"/>
                      <a:pt x="51" y="64"/>
                    </a:cubicBezTo>
                    <a:cubicBezTo>
                      <a:pt x="72" y="52"/>
                      <a:pt x="72" y="52"/>
                      <a:pt x="72" y="52"/>
                    </a:cubicBezTo>
                    <a:cubicBezTo>
                      <a:pt x="82" y="14"/>
                      <a:pt x="104" y="7"/>
                      <a:pt x="104"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4" y="34"/>
                    </a:cubicBezTo>
                    <a:cubicBezTo>
                      <a:pt x="166" y="34"/>
                      <a:pt x="184" y="44"/>
                      <a:pt x="184" y="44"/>
                    </a:cubicBezTo>
                    <a:cubicBezTo>
                      <a:pt x="174" y="39"/>
                      <a:pt x="156" y="39"/>
                      <a:pt x="146" y="39"/>
                    </a:cubicBezTo>
                    <a:cubicBezTo>
                      <a:pt x="142" y="39"/>
                      <a:pt x="139" y="39"/>
                      <a:pt x="139" y="39"/>
                    </a:cubicBezTo>
                    <a:cubicBezTo>
                      <a:pt x="137" y="42"/>
                      <a:pt x="167" y="66"/>
                      <a:pt x="167" y="66"/>
                    </a:cubicBezTo>
                    <a:cubicBezTo>
                      <a:pt x="150" y="65"/>
                      <a:pt x="133" y="40"/>
                      <a:pt x="133" y="40"/>
                    </a:cubicBezTo>
                    <a:cubicBezTo>
                      <a:pt x="133" y="40"/>
                      <a:pt x="132" y="40"/>
                      <a:pt x="132" y="40"/>
                    </a:cubicBezTo>
                    <a:cubicBezTo>
                      <a:pt x="124" y="40"/>
                      <a:pt x="106" y="46"/>
                      <a:pt x="106" y="46"/>
                    </a:cubicBezTo>
                    <a:cubicBezTo>
                      <a:pt x="104" y="57"/>
                      <a:pt x="152" y="87"/>
                      <a:pt x="152" y="87"/>
                    </a:cubicBezTo>
                    <a:cubicBezTo>
                      <a:pt x="123" y="83"/>
                      <a:pt x="101" y="48"/>
                      <a:pt x="101" y="48"/>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7" y="74"/>
                      <a:pt x="47" y="74"/>
                    </a:cubicBezTo>
                    <a:cubicBezTo>
                      <a:pt x="47" y="74"/>
                      <a:pt x="34" y="82"/>
                      <a:pt x="33" y="83"/>
                    </a:cubicBezTo>
                    <a:cubicBezTo>
                      <a:pt x="30" y="88"/>
                      <a:pt x="62" y="108"/>
                      <a:pt x="62" y="108"/>
                    </a:cubicBezTo>
                    <a:cubicBezTo>
                      <a:pt x="43" y="106"/>
                      <a:pt x="29" y="86"/>
                      <a:pt x="29" y="86"/>
                    </a:cubicBezTo>
                    <a:cubicBezTo>
                      <a:pt x="3" y="105"/>
                      <a:pt x="3" y="105"/>
                      <a:pt x="3" y="105"/>
                    </a:cubicBezTo>
                    <a:cubicBezTo>
                      <a:pt x="5" y="106"/>
                      <a:pt x="7" y="106"/>
                      <a:pt x="11" y="106"/>
                    </a:cubicBezTo>
                    <a:cubicBezTo>
                      <a:pt x="18" y="106"/>
                      <a:pt x="29" y="105"/>
                      <a:pt x="29" y="105"/>
                    </a:cubicBezTo>
                    <a:cubicBezTo>
                      <a:pt x="51" y="112"/>
                      <a:pt x="71" y="114"/>
                      <a:pt x="87" y="114"/>
                    </a:cubicBezTo>
                    <a:cubicBezTo>
                      <a:pt x="129" y="114"/>
                      <a:pt x="151" y="97"/>
                      <a:pt x="151" y="97"/>
                    </a:cubicBezTo>
                    <a:cubicBezTo>
                      <a:pt x="159" y="95"/>
                      <a:pt x="166" y="89"/>
                      <a:pt x="171" y="82"/>
                    </a:cubicBezTo>
                    <a:cubicBezTo>
                      <a:pt x="175" y="77"/>
                      <a:pt x="178" y="71"/>
                      <a:pt x="180" y="65"/>
                    </a:cubicBezTo>
                    <a:cubicBezTo>
                      <a:pt x="184" y="54"/>
                      <a:pt x="189" y="52"/>
                      <a:pt x="192" y="52"/>
                    </a:cubicBezTo>
                    <a:cubicBezTo>
                      <a:pt x="194" y="52"/>
                      <a:pt x="195" y="53"/>
                      <a:pt x="195" y="53"/>
                    </a:cubicBezTo>
                    <a:cubicBezTo>
                      <a:pt x="196" y="31"/>
                      <a:pt x="175" y="23"/>
                      <a:pt x="175" y="23"/>
                    </a:cubicBezTo>
                    <a:cubicBezTo>
                      <a:pt x="156" y="7"/>
                      <a:pt x="137" y="0"/>
                      <a:pt x="119"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8" name="i$1îdê">
                <a:extLst>
                  <a:ext uri="{FF2B5EF4-FFF2-40B4-BE49-F238E27FC236}">
                    <a16:creationId xmlns:a16="http://schemas.microsoft.com/office/drawing/2014/main" id="{76A888B1-3FF6-FE48-845A-26CD19DE0EB2}"/>
                  </a:ext>
                </a:extLst>
              </p:cNvPr>
              <p:cNvSpPr/>
              <p:nvPr/>
            </p:nvSpPr>
            <p:spPr bwMode="auto">
              <a:xfrm>
                <a:off x="6785706" y="1856597"/>
                <a:ext cx="287634" cy="166981"/>
              </a:xfrm>
              <a:custGeom>
                <a:avLst/>
                <a:gdLst>
                  <a:gd name="T0" fmla="*/ 120 w 197"/>
                  <a:gd name="T1" fmla="*/ 0 h 114"/>
                  <a:gd name="T2" fmla="*/ 0 w 197"/>
                  <a:gd name="T3" fmla="*/ 99 h 114"/>
                  <a:gd name="T4" fmla="*/ 0 w 197"/>
                  <a:gd name="T5" fmla="*/ 99 h 114"/>
                  <a:gd name="T6" fmla="*/ 27 w 197"/>
                  <a:gd name="T7" fmla="*/ 80 h 114"/>
                  <a:gd name="T8" fmla="*/ 44 w 197"/>
                  <a:gd name="T9" fmla="*/ 42 h 114"/>
                  <a:gd name="T10" fmla="*/ 43 w 197"/>
                  <a:gd name="T11" fmla="*/ 49 h 114"/>
                  <a:gd name="T12" fmla="*/ 32 w 197"/>
                  <a:gd name="T13" fmla="*/ 76 h 114"/>
                  <a:gd name="T14" fmla="*/ 45 w 197"/>
                  <a:gd name="T15" fmla="*/ 67 h 114"/>
                  <a:gd name="T16" fmla="*/ 72 w 197"/>
                  <a:gd name="T17" fmla="*/ 21 h 114"/>
                  <a:gd name="T18" fmla="*/ 51 w 197"/>
                  <a:gd name="T19" fmla="*/ 64 h 114"/>
                  <a:gd name="T20" fmla="*/ 72 w 197"/>
                  <a:gd name="T21" fmla="*/ 52 h 114"/>
                  <a:gd name="T22" fmla="*/ 103 w 197"/>
                  <a:gd name="T23" fmla="*/ 7 h 114"/>
                  <a:gd name="T24" fmla="*/ 78 w 197"/>
                  <a:gd name="T25" fmla="*/ 50 h 114"/>
                  <a:gd name="T26" fmla="*/ 100 w 197"/>
                  <a:gd name="T27" fmla="*/ 41 h 114"/>
                  <a:gd name="T28" fmla="*/ 132 w 197"/>
                  <a:gd name="T29" fmla="*/ 5 h 114"/>
                  <a:gd name="T30" fmla="*/ 106 w 197"/>
                  <a:gd name="T31" fmla="*/ 39 h 114"/>
                  <a:gd name="T32" fmla="*/ 132 w 197"/>
                  <a:gd name="T33" fmla="*/ 35 h 114"/>
                  <a:gd name="T34" fmla="*/ 157 w 197"/>
                  <a:gd name="T35" fmla="*/ 18 h 114"/>
                  <a:gd name="T36" fmla="*/ 163 w 197"/>
                  <a:gd name="T37" fmla="*/ 19 h 114"/>
                  <a:gd name="T38" fmla="*/ 139 w 197"/>
                  <a:gd name="T39" fmla="*/ 34 h 114"/>
                  <a:gd name="T40" fmla="*/ 145 w 197"/>
                  <a:gd name="T41" fmla="*/ 34 h 114"/>
                  <a:gd name="T42" fmla="*/ 185 w 197"/>
                  <a:gd name="T43" fmla="*/ 44 h 114"/>
                  <a:gd name="T44" fmla="*/ 146 w 197"/>
                  <a:gd name="T45" fmla="*/ 39 h 114"/>
                  <a:gd name="T46" fmla="*/ 139 w 197"/>
                  <a:gd name="T47" fmla="*/ 39 h 114"/>
                  <a:gd name="T48" fmla="*/ 167 w 197"/>
                  <a:gd name="T49" fmla="*/ 66 h 114"/>
                  <a:gd name="T50" fmla="*/ 133 w 197"/>
                  <a:gd name="T51" fmla="*/ 40 h 114"/>
                  <a:gd name="T52" fmla="*/ 132 w 197"/>
                  <a:gd name="T53" fmla="*/ 40 h 114"/>
                  <a:gd name="T54" fmla="*/ 106 w 197"/>
                  <a:gd name="T55" fmla="*/ 46 h 114"/>
                  <a:gd name="T56" fmla="*/ 152 w 197"/>
                  <a:gd name="T57" fmla="*/ 87 h 114"/>
                  <a:gd name="T58" fmla="*/ 101 w 197"/>
                  <a:gd name="T59" fmla="*/ 47 h 114"/>
                  <a:gd name="T60" fmla="*/ 78 w 197"/>
                  <a:gd name="T61" fmla="*/ 56 h 114"/>
                  <a:gd name="T62" fmla="*/ 130 w 197"/>
                  <a:gd name="T63" fmla="*/ 100 h 114"/>
                  <a:gd name="T64" fmla="*/ 74 w 197"/>
                  <a:gd name="T65" fmla="*/ 58 h 114"/>
                  <a:gd name="T66" fmla="*/ 53 w 197"/>
                  <a:gd name="T67" fmla="*/ 70 h 114"/>
                  <a:gd name="T68" fmla="*/ 101 w 197"/>
                  <a:gd name="T69" fmla="*/ 110 h 114"/>
                  <a:gd name="T70" fmla="*/ 48 w 197"/>
                  <a:gd name="T71" fmla="*/ 74 h 114"/>
                  <a:gd name="T72" fmla="*/ 33 w 197"/>
                  <a:gd name="T73" fmla="*/ 83 h 114"/>
                  <a:gd name="T74" fmla="*/ 62 w 197"/>
                  <a:gd name="T75" fmla="*/ 108 h 114"/>
                  <a:gd name="T76" fmla="*/ 30 w 197"/>
                  <a:gd name="T77" fmla="*/ 86 h 114"/>
                  <a:gd name="T78" fmla="*/ 4 w 197"/>
                  <a:gd name="T79" fmla="*/ 105 h 114"/>
                  <a:gd name="T80" fmla="*/ 11 w 197"/>
                  <a:gd name="T81" fmla="*/ 106 h 114"/>
                  <a:gd name="T82" fmla="*/ 30 w 197"/>
                  <a:gd name="T83" fmla="*/ 105 h 114"/>
                  <a:gd name="T84" fmla="*/ 87 w 197"/>
                  <a:gd name="T85" fmla="*/ 114 h 114"/>
                  <a:gd name="T86" fmla="*/ 151 w 197"/>
                  <a:gd name="T87" fmla="*/ 97 h 114"/>
                  <a:gd name="T88" fmla="*/ 172 w 197"/>
                  <a:gd name="T89" fmla="*/ 82 h 114"/>
                  <a:gd name="T90" fmla="*/ 181 w 197"/>
                  <a:gd name="T91" fmla="*/ 65 h 114"/>
                  <a:gd name="T92" fmla="*/ 193 w 197"/>
                  <a:gd name="T93" fmla="*/ 52 h 114"/>
                  <a:gd name="T94" fmla="*/ 195 w 197"/>
                  <a:gd name="T95" fmla="*/ 53 h 114"/>
                  <a:gd name="T96" fmla="*/ 176 w 197"/>
                  <a:gd name="T97" fmla="*/ 23 h 114"/>
                  <a:gd name="T98" fmla="*/ 120 w 197"/>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14">
                    <a:moveTo>
                      <a:pt x="120" y="0"/>
                    </a:moveTo>
                    <a:cubicBezTo>
                      <a:pt x="51" y="0"/>
                      <a:pt x="0" y="99"/>
                      <a:pt x="0" y="99"/>
                    </a:cubicBezTo>
                    <a:cubicBezTo>
                      <a:pt x="0" y="99"/>
                      <a:pt x="0" y="99"/>
                      <a:pt x="0" y="99"/>
                    </a:cubicBezTo>
                    <a:cubicBezTo>
                      <a:pt x="3" y="99"/>
                      <a:pt x="27" y="80"/>
                      <a:pt x="27" y="80"/>
                    </a:cubicBezTo>
                    <a:cubicBezTo>
                      <a:pt x="29" y="66"/>
                      <a:pt x="35" y="53"/>
                      <a:pt x="44" y="42"/>
                    </a:cubicBezTo>
                    <a:cubicBezTo>
                      <a:pt x="44" y="42"/>
                      <a:pt x="45" y="43"/>
                      <a:pt x="43" y="49"/>
                    </a:cubicBezTo>
                    <a:cubicBezTo>
                      <a:pt x="40" y="55"/>
                      <a:pt x="32" y="76"/>
                      <a:pt x="32" y="76"/>
                    </a:cubicBezTo>
                    <a:cubicBezTo>
                      <a:pt x="45" y="67"/>
                      <a:pt x="45" y="67"/>
                      <a:pt x="45" y="67"/>
                    </a:cubicBezTo>
                    <a:cubicBezTo>
                      <a:pt x="54" y="31"/>
                      <a:pt x="72" y="21"/>
                      <a:pt x="72" y="21"/>
                    </a:cubicBezTo>
                    <a:cubicBezTo>
                      <a:pt x="61" y="35"/>
                      <a:pt x="51" y="64"/>
                      <a:pt x="51" y="64"/>
                    </a:cubicBezTo>
                    <a:cubicBezTo>
                      <a:pt x="72" y="52"/>
                      <a:pt x="72" y="52"/>
                      <a:pt x="72" y="52"/>
                    </a:cubicBezTo>
                    <a:cubicBezTo>
                      <a:pt x="82" y="14"/>
                      <a:pt x="103" y="7"/>
                      <a:pt x="103"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5" y="34"/>
                    </a:cubicBezTo>
                    <a:cubicBezTo>
                      <a:pt x="166" y="34"/>
                      <a:pt x="185" y="44"/>
                      <a:pt x="185" y="44"/>
                    </a:cubicBezTo>
                    <a:cubicBezTo>
                      <a:pt x="174" y="39"/>
                      <a:pt x="156" y="39"/>
                      <a:pt x="146" y="39"/>
                    </a:cubicBezTo>
                    <a:cubicBezTo>
                      <a:pt x="142" y="39"/>
                      <a:pt x="139" y="39"/>
                      <a:pt x="139" y="39"/>
                    </a:cubicBezTo>
                    <a:cubicBezTo>
                      <a:pt x="138" y="42"/>
                      <a:pt x="167" y="66"/>
                      <a:pt x="167" y="66"/>
                    </a:cubicBezTo>
                    <a:cubicBezTo>
                      <a:pt x="150" y="65"/>
                      <a:pt x="133" y="40"/>
                      <a:pt x="133" y="40"/>
                    </a:cubicBezTo>
                    <a:cubicBezTo>
                      <a:pt x="133" y="40"/>
                      <a:pt x="133" y="40"/>
                      <a:pt x="132" y="40"/>
                    </a:cubicBezTo>
                    <a:cubicBezTo>
                      <a:pt x="125" y="40"/>
                      <a:pt x="106" y="46"/>
                      <a:pt x="106" y="46"/>
                    </a:cubicBezTo>
                    <a:cubicBezTo>
                      <a:pt x="105" y="57"/>
                      <a:pt x="152" y="87"/>
                      <a:pt x="152" y="87"/>
                    </a:cubicBezTo>
                    <a:cubicBezTo>
                      <a:pt x="124" y="83"/>
                      <a:pt x="101" y="47"/>
                      <a:pt x="101" y="47"/>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8" y="74"/>
                      <a:pt x="48" y="74"/>
                    </a:cubicBezTo>
                    <a:cubicBezTo>
                      <a:pt x="48" y="74"/>
                      <a:pt x="34" y="82"/>
                      <a:pt x="33" y="83"/>
                    </a:cubicBezTo>
                    <a:cubicBezTo>
                      <a:pt x="30" y="87"/>
                      <a:pt x="62" y="108"/>
                      <a:pt x="62" y="108"/>
                    </a:cubicBezTo>
                    <a:cubicBezTo>
                      <a:pt x="43" y="106"/>
                      <a:pt x="30" y="86"/>
                      <a:pt x="30" y="86"/>
                    </a:cubicBezTo>
                    <a:cubicBezTo>
                      <a:pt x="4" y="105"/>
                      <a:pt x="4" y="105"/>
                      <a:pt x="4" y="105"/>
                    </a:cubicBezTo>
                    <a:cubicBezTo>
                      <a:pt x="5" y="106"/>
                      <a:pt x="7" y="106"/>
                      <a:pt x="11" y="106"/>
                    </a:cubicBezTo>
                    <a:cubicBezTo>
                      <a:pt x="19" y="106"/>
                      <a:pt x="30" y="105"/>
                      <a:pt x="30" y="105"/>
                    </a:cubicBezTo>
                    <a:cubicBezTo>
                      <a:pt x="52" y="112"/>
                      <a:pt x="71" y="114"/>
                      <a:pt x="87" y="114"/>
                    </a:cubicBezTo>
                    <a:cubicBezTo>
                      <a:pt x="129" y="114"/>
                      <a:pt x="151" y="97"/>
                      <a:pt x="151" y="97"/>
                    </a:cubicBezTo>
                    <a:cubicBezTo>
                      <a:pt x="160" y="95"/>
                      <a:pt x="167" y="89"/>
                      <a:pt x="172" y="82"/>
                    </a:cubicBezTo>
                    <a:cubicBezTo>
                      <a:pt x="175" y="77"/>
                      <a:pt x="178" y="71"/>
                      <a:pt x="181" y="65"/>
                    </a:cubicBezTo>
                    <a:cubicBezTo>
                      <a:pt x="185" y="54"/>
                      <a:pt x="190" y="52"/>
                      <a:pt x="193" y="52"/>
                    </a:cubicBezTo>
                    <a:cubicBezTo>
                      <a:pt x="194" y="52"/>
                      <a:pt x="195" y="53"/>
                      <a:pt x="195" y="53"/>
                    </a:cubicBezTo>
                    <a:cubicBezTo>
                      <a:pt x="197" y="31"/>
                      <a:pt x="176" y="23"/>
                      <a:pt x="176" y="23"/>
                    </a:cubicBezTo>
                    <a:cubicBezTo>
                      <a:pt x="156" y="7"/>
                      <a:pt x="137" y="0"/>
                      <a:pt x="12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grpSp>
        <p:sp>
          <p:nvSpPr>
            <p:cNvPr id="168" name="矩形 167">
              <a:extLst>
                <a:ext uri="{FF2B5EF4-FFF2-40B4-BE49-F238E27FC236}">
                  <a16:creationId xmlns:a16="http://schemas.microsoft.com/office/drawing/2014/main" id="{AAB0A442-07D5-4245-AFF6-0E1A4D086C8F}"/>
                </a:ext>
              </a:extLst>
            </p:cNvPr>
            <p:cNvSpPr/>
            <p:nvPr/>
          </p:nvSpPr>
          <p:spPr bwMode="auto">
            <a:xfrm>
              <a:off x="3596636" y="2456067"/>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An average improvement of 9.36 % of </a:t>
              </a:r>
              <a:r>
                <a:rPr lang="en-US" altLang="zh-CN" sz="1600" dirty="0"/>
                <a:t>R² value can be achieved compared to DNN without transfer learning.</a:t>
              </a:r>
            </a:p>
          </p:txBody>
        </p:sp>
        <p:sp>
          <p:nvSpPr>
            <p:cNvPr id="169" name="文本框 168">
              <a:extLst>
                <a:ext uri="{FF2B5EF4-FFF2-40B4-BE49-F238E27FC236}">
                  <a16:creationId xmlns:a16="http://schemas.microsoft.com/office/drawing/2014/main" id="{A7B41848-730B-E04E-B19A-07C767715C01}"/>
                </a:ext>
              </a:extLst>
            </p:cNvPr>
            <p:cNvSpPr txBox="1"/>
            <p:nvPr/>
          </p:nvSpPr>
          <p:spPr bwMode="auto">
            <a:xfrm>
              <a:off x="3596636" y="2097100"/>
              <a:ext cx="5676964"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GB" altLang="zh-CN" b="1" dirty="0"/>
                <a:t>Analyse the improvement due to transfer learning</a:t>
              </a:r>
            </a:p>
          </p:txBody>
        </p:sp>
        <p:sp>
          <p:nvSpPr>
            <p:cNvPr id="170" name="矩形 169">
              <a:extLst>
                <a:ext uri="{FF2B5EF4-FFF2-40B4-BE49-F238E27FC236}">
                  <a16:creationId xmlns:a16="http://schemas.microsoft.com/office/drawing/2014/main" id="{6FCA25C2-32DE-554A-92B2-D8CF9DE6A906}"/>
                </a:ext>
              </a:extLst>
            </p:cNvPr>
            <p:cNvSpPr/>
            <p:nvPr/>
          </p:nvSpPr>
          <p:spPr bwMode="auto">
            <a:xfrm>
              <a:off x="3670722" y="3873089"/>
              <a:ext cx="6235277" cy="99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Five most important features: solid density, holding pressure, thermal conductivity, no flow temperature and ejection temperature</a:t>
              </a:r>
              <a:endParaRPr lang="en-US" altLang="zh-CN" sz="1600" dirty="0"/>
            </a:p>
          </p:txBody>
        </p:sp>
        <p:sp>
          <p:nvSpPr>
            <p:cNvPr id="173" name="文本框 172">
              <a:extLst>
                <a:ext uri="{FF2B5EF4-FFF2-40B4-BE49-F238E27FC236}">
                  <a16:creationId xmlns:a16="http://schemas.microsoft.com/office/drawing/2014/main" id="{700B2BFB-936E-3F43-A6B4-19017394A24B}"/>
                </a:ext>
              </a:extLst>
            </p:cNvPr>
            <p:cNvSpPr txBox="1"/>
            <p:nvPr/>
          </p:nvSpPr>
          <p:spPr bwMode="auto">
            <a:xfrm>
              <a:off x="3670722" y="3514123"/>
              <a:ext cx="4234687"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Apply feature ranking method</a:t>
              </a:r>
            </a:p>
          </p:txBody>
        </p:sp>
      </p:grpSp>
    </p:spTree>
    <p:extLst>
      <p:ext uri="{BB962C8B-B14F-4D97-AF65-F5344CB8AC3E}">
        <p14:creationId xmlns:p14="http://schemas.microsoft.com/office/powerpoint/2010/main" val="119359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F8C24-E7B2-FF4D-9DC7-CCFE94F21FB9}"/>
              </a:ext>
            </a:extLst>
          </p:cNvPr>
          <p:cNvSpPr>
            <a:spLocks noGrp="1"/>
          </p:cNvSpPr>
          <p:nvPr>
            <p:ph type="title"/>
          </p:nvPr>
        </p:nvSpPr>
        <p:spPr/>
        <p:txBody>
          <a:bodyPr/>
          <a:lstStyle/>
          <a:p>
            <a:r>
              <a:rPr lang="en-GB" dirty="0"/>
              <a:t>Conclusion and outlook</a:t>
            </a:r>
          </a:p>
        </p:txBody>
      </p:sp>
      <p:sp>
        <p:nvSpPr>
          <p:cNvPr id="152" name="Textfeld 11">
            <a:extLst>
              <a:ext uri="{FF2B5EF4-FFF2-40B4-BE49-F238E27FC236}">
                <a16:creationId xmlns:a16="http://schemas.microsoft.com/office/drawing/2014/main" id="{C313E08E-A3D9-8744-8C40-0DC7EE07CBE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28</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56" name="spotted-data-graphic_38885">
            <a:extLst>
              <a:ext uri="{FF2B5EF4-FFF2-40B4-BE49-F238E27FC236}">
                <a16:creationId xmlns:a16="http://schemas.microsoft.com/office/drawing/2014/main" id="{07FA32E4-CD6D-E746-A3DC-8A33085F4F97}"/>
              </a:ext>
            </a:extLst>
          </p:cNvPr>
          <p:cNvSpPr>
            <a:spLocks noChangeAspect="1"/>
          </p:cNvSpPr>
          <p:nvPr/>
        </p:nvSpPr>
        <p:spPr>
          <a:xfrm>
            <a:off x="2360641" y="4540788"/>
            <a:ext cx="609685" cy="573427"/>
          </a:xfrm>
          <a:custGeom>
            <a:avLst/>
            <a:gdLst>
              <a:gd name="connsiteX0" fmla="*/ 398824 w 598254"/>
              <a:gd name="connsiteY0" fmla="*/ 353351 h 562676"/>
              <a:gd name="connsiteX1" fmla="*/ 410398 w 598254"/>
              <a:gd name="connsiteY1" fmla="*/ 353351 h 562676"/>
              <a:gd name="connsiteX2" fmla="*/ 410398 w 598254"/>
              <a:gd name="connsiteY2" fmla="*/ 376895 h 562676"/>
              <a:gd name="connsiteX3" fmla="*/ 434438 w 598254"/>
              <a:gd name="connsiteY3" fmla="*/ 376895 h 562676"/>
              <a:gd name="connsiteX4" fmla="*/ 434438 w 598254"/>
              <a:gd name="connsiteY4" fmla="*/ 388889 h 562676"/>
              <a:gd name="connsiteX5" fmla="*/ 410398 w 598254"/>
              <a:gd name="connsiteY5" fmla="*/ 388889 h 562676"/>
              <a:gd name="connsiteX6" fmla="*/ 410398 w 598254"/>
              <a:gd name="connsiteY6" fmla="*/ 412433 h 562676"/>
              <a:gd name="connsiteX7" fmla="*/ 398824 w 598254"/>
              <a:gd name="connsiteY7" fmla="*/ 412433 h 562676"/>
              <a:gd name="connsiteX8" fmla="*/ 398824 w 598254"/>
              <a:gd name="connsiteY8" fmla="*/ 388889 h 562676"/>
              <a:gd name="connsiteX9" fmla="*/ 374784 w 598254"/>
              <a:gd name="connsiteY9" fmla="*/ 388889 h 562676"/>
              <a:gd name="connsiteX10" fmla="*/ 374784 w 598254"/>
              <a:gd name="connsiteY10" fmla="*/ 376895 h 562676"/>
              <a:gd name="connsiteX11" fmla="*/ 398824 w 598254"/>
              <a:gd name="connsiteY11" fmla="*/ 376895 h 562676"/>
              <a:gd name="connsiteX12" fmla="*/ 199848 w 598254"/>
              <a:gd name="connsiteY12" fmla="*/ 323560 h 562676"/>
              <a:gd name="connsiteX13" fmla="*/ 211871 w 598254"/>
              <a:gd name="connsiteY13" fmla="*/ 323560 h 562676"/>
              <a:gd name="connsiteX14" fmla="*/ 211871 w 598254"/>
              <a:gd name="connsiteY14" fmla="*/ 347571 h 562676"/>
              <a:gd name="connsiteX15" fmla="*/ 235472 w 598254"/>
              <a:gd name="connsiteY15" fmla="*/ 347571 h 562676"/>
              <a:gd name="connsiteX16" fmla="*/ 235472 w 598254"/>
              <a:gd name="connsiteY16" fmla="*/ 359132 h 562676"/>
              <a:gd name="connsiteX17" fmla="*/ 211871 w 598254"/>
              <a:gd name="connsiteY17" fmla="*/ 359132 h 562676"/>
              <a:gd name="connsiteX18" fmla="*/ 211871 w 598254"/>
              <a:gd name="connsiteY18" fmla="*/ 383143 h 562676"/>
              <a:gd name="connsiteX19" fmla="*/ 199848 w 598254"/>
              <a:gd name="connsiteY19" fmla="*/ 383143 h 562676"/>
              <a:gd name="connsiteX20" fmla="*/ 199848 w 598254"/>
              <a:gd name="connsiteY20" fmla="*/ 359132 h 562676"/>
              <a:gd name="connsiteX21" fmla="*/ 176247 w 598254"/>
              <a:gd name="connsiteY21" fmla="*/ 359132 h 562676"/>
              <a:gd name="connsiteX22" fmla="*/ 176247 w 598254"/>
              <a:gd name="connsiteY22" fmla="*/ 347571 h 562676"/>
              <a:gd name="connsiteX23" fmla="*/ 199848 w 598254"/>
              <a:gd name="connsiteY23" fmla="*/ 347571 h 562676"/>
              <a:gd name="connsiteX24" fmla="*/ 303582 w 598254"/>
              <a:gd name="connsiteY24" fmla="*/ 255547 h 562676"/>
              <a:gd name="connsiteX25" fmla="*/ 315605 w 598254"/>
              <a:gd name="connsiteY25" fmla="*/ 255547 h 562676"/>
              <a:gd name="connsiteX26" fmla="*/ 315605 w 598254"/>
              <a:gd name="connsiteY26" fmla="*/ 279091 h 562676"/>
              <a:gd name="connsiteX27" fmla="*/ 339206 w 598254"/>
              <a:gd name="connsiteY27" fmla="*/ 279091 h 562676"/>
              <a:gd name="connsiteX28" fmla="*/ 339206 w 598254"/>
              <a:gd name="connsiteY28" fmla="*/ 291085 h 562676"/>
              <a:gd name="connsiteX29" fmla="*/ 315605 w 598254"/>
              <a:gd name="connsiteY29" fmla="*/ 291085 h 562676"/>
              <a:gd name="connsiteX30" fmla="*/ 315605 w 598254"/>
              <a:gd name="connsiteY30" fmla="*/ 314629 h 562676"/>
              <a:gd name="connsiteX31" fmla="*/ 303582 w 598254"/>
              <a:gd name="connsiteY31" fmla="*/ 314629 h 562676"/>
              <a:gd name="connsiteX32" fmla="*/ 303582 w 598254"/>
              <a:gd name="connsiteY32" fmla="*/ 291085 h 562676"/>
              <a:gd name="connsiteX33" fmla="*/ 279981 w 598254"/>
              <a:gd name="connsiteY33" fmla="*/ 291085 h 562676"/>
              <a:gd name="connsiteX34" fmla="*/ 279981 w 598254"/>
              <a:gd name="connsiteY34" fmla="*/ 279091 h 562676"/>
              <a:gd name="connsiteX35" fmla="*/ 303582 w 598254"/>
              <a:gd name="connsiteY35" fmla="*/ 279091 h 562676"/>
              <a:gd name="connsiteX36" fmla="*/ 419317 w 598254"/>
              <a:gd name="connsiteY36" fmla="*/ 211111 h 562676"/>
              <a:gd name="connsiteX37" fmla="*/ 431340 w 598254"/>
              <a:gd name="connsiteY37" fmla="*/ 211111 h 562676"/>
              <a:gd name="connsiteX38" fmla="*/ 431340 w 598254"/>
              <a:gd name="connsiteY38" fmla="*/ 234655 h 562676"/>
              <a:gd name="connsiteX39" fmla="*/ 454941 w 598254"/>
              <a:gd name="connsiteY39" fmla="*/ 234655 h 562676"/>
              <a:gd name="connsiteX40" fmla="*/ 454941 w 598254"/>
              <a:gd name="connsiteY40" fmla="*/ 246649 h 562676"/>
              <a:gd name="connsiteX41" fmla="*/ 431340 w 598254"/>
              <a:gd name="connsiteY41" fmla="*/ 246649 h 562676"/>
              <a:gd name="connsiteX42" fmla="*/ 431340 w 598254"/>
              <a:gd name="connsiteY42" fmla="*/ 270193 h 562676"/>
              <a:gd name="connsiteX43" fmla="*/ 419317 w 598254"/>
              <a:gd name="connsiteY43" fmla="*/ 270193 h 562676"/>
              <a:gd name="connsiteX44" fmla="*/ 419317 w 598254"/>
              <a:gd name="connsiteY44" fmla="*/ 246649 h 562676"/>
              <a:gd name="connsiteX45" fmla="*/ 395716 w 598254"/>
              <a:gd name="connsiteY45" fmla="*/ 246649 h 562676"/>
              <a:gd name="connsiteX46" fmla="*/ 395716 w 598254"/>
              <a:gd name="connsiteY46" fmla="*/ 234655 h 562676"/>
              <a:gd name="connsiteX47" fmla="*/ 419317 w 598254"/>
              <a:gd name="connsiteY47" fmla="*/ 234655 h 562676"/>
              <a:gd name="connsiteX48" fmla="*/ 526166 w 598254"/>
              <a:gd name="connsiteY48" fmla="*/ 175533 h 562676"/>
              <a:gd name="connsiteX49" fmla="*/ 538174 w 598254"/>
              <a:gd name="connsiteY49" fmla="*/ 175533 h 562676"/>
              <a:gd name="connsiteX50" fmla="*/ 538174 w 598254"/>
              <a:gd name="connsiteY50" fmla="*/ 199105 h 562676"/>
              <a:gd name="connsiteX51" fmla="*/ 561747 w 598254"/>
              <a:gd name="connsiteY51" fmla="*/ 199105 h 562676"/>
              <a:gd name="connsiteX52" fmla="*/ 561747 w 598254"/>
              <a:gd name="connsiteY52" fmla="*/ 211114 h 562676"/>
              <a:gd name="connsiteX53" fmla="*/ 538174 w 598254"/>
              <a:gd name="connsiteY53" fmla="*/ 211114 h 562676"/>
              <a:gd name="connsiteX54" fmla="*/ 538174 w 598254"/>
              <a:gd name="connsiteY54" fmla="*/ 234687 h 562676"/>
              <a:gd name="connsiteX55" fmla="*/ 526166 w 598254"/>
              <a:gd name="connsiteY55" fmla="*/ 234687 h 562676"/>
              <a:gd name="connsiteX56" fmla="*/ 526166 w 598254"/>
              <a:gd name="connsiteY56" fmla="*/ 211114 h 562676"/>
              <a:gd name="connsiteX57" fmla="*/ 502593 w 598254"/>
              <a:gd name="connsiteY57" fmla="*/ 211114 h 562676"/>
              <a:gd name="connsiteX58" fmla="*/ 502593 w 598254"/>
              <a:gd name="connsiteY58" fmla="*/ 199105 h 562676"/>
              <a:gd name="connsiteX59" fmla="*/ 526166 w 598254"/>
              <a:gd name="connsiteY59" fmla="*/ 199105 h 562676"/>
              <a:gd name="connsiteX60" fmla="*/ 333416 w 598254"/>
              <a:gd name="connsiteY60" fmla="*/ 165316 h 562676"/>
              <a:gd name="connsiteX61" fmla="*/ 345424 w 598254"/>
              <a:gd name="connsiteY61" fmla="*/ 165316 h 562676"/>
              <a:gd name="connsiteX62" fmla="*/ 345424 w 598254"/>
              <a:gd name="connsiteY62" fmla="*/ 188888 h 562676"/>
              <a:gd name="connsiteX63" fmla="*/ 368997 w 598254"/>
              <a:gd name="connsiteY63" fmla="*/ 188888 h 562676"/>
              <a:gd name="connsiteX64" fmla="*/ 368997 w 598254"/>
              <a:gd name="connsiteY64" fmla="*/ 200897 h 562676"/>
              <a:gd name="connsiteX65" fmla="*/ 345424 w 598254"/>
              <a:gd name="connsiteY65" fmla="*/ 200897 h 562676"/>
              <a:gd name="connsiteX66" fmla="*/ 345424 w 598254"/>
              <a:gd name="connsiteY66" fmla="*/ 224470 h 562676"/>
              <a:gd name="connsiteX67" fmla="*/ 333416 w 598254"/>
              <a:gd name="connsiteY67" fmla="*/ 224470 h 562676"/>
              <a:gd name="connsiteX68" fmla="*/ 333416 w 598254"/>
              <a:gd name="connsiteY68" fmla="*/ 200897 h 562676"/>
              <a:gd name="connsiteX69" fmla="*/ 309843 w 598254"/>
              <a:gd name="connsiteY69" fmla="*/ 200897 h 562676"/>
              <a:gd name="connsiteX70" fmla="*/ 309843 w 598254"/>
              <a:gd name="connsiteY70" fmla="*/ 188888 h 562676"/>
              <a:gd name="connsiteX71" fmla="*/ 333416 w 598254"/>
              <a:gd name="connsiteY71" fmla="*/ 188888 h 562676"/>
              <a:gd name="connsiteX72" fmla="*/ 458039 w 598254"/>
              <a:gd name="connsiteY72" fmla="*/ 89731 h 562676"/>
              <a:gd name="connsiteX73" fmla="*/ 470062 w 598254"/>
              <a:gd name="connsiteY73" fmla="*/ 89731 h 562676"/>
              <a:gd name="connsiteX74" fmla="*/ 470062 w 598254"/>
              <a:gd name="connsiteY74" fmla="*/ 113303 h 562676"/>
              <a:gd name="connsiteX75" fmla="*/ 493663 w 598254"/>
              <a:gd name="connsiteY75" fmla="*/ 113303 h 562676"/>
              <a:gd name="connsiteX76" fmla="*/ 493663 w 598254"/>
              <a:gd name="connsiteY76" fmla="*/ 125312 h 562676"/>
              <a:gd name="connsiteX77" fmla="*/ 470062 w 598254"/>
              <a:gd name="connsiteY77" fmla="*/ 125312 h 562676"/>
              <a:gd name="connsiteX78" fmla="*/ 470062 w 598254"/>
              <a:gd name="connsiteY78" fmla="*/ 148885 h 562676"/>
              <a:gd name="connsiteX79" fmla="*/ 458039 w 598254"/>
              <a:gd name="connsiteY79" fmla="*/ 148885 h 562676"/>
              <a:gd name="connsiteX80" fmla="*/ 458039 w 598254"/>
              <a:gd name="connsiteY80" fmla="*/ 125312 h 562676"/>
              <a:gd name="connsiteX81" fmla="*/ 434438 w 598254"/>
              <a:gd name="connsiteY81" fmla="*/ 125312 h 562676"/>
              <a:gd name="connsiteX82" fmla="*/ 434438 w 598254"/>
              <a:gd name="connsiteY82" fmla="*/ 113303 h 562676"/>
              <a:gd name="connsiteX83" fmla="*/ 458039 w 598254"/>
              <a:gd name="connsiteY83" fmla="*/ 113303 h 562676"/>
              <a:gd name="connsiteX84" fmla="*/ 8903 w 598254"/>
              <a:gd name="connsiteY84" fmla="*/ 0 h 562676"/>
              <a:gd name="connsiteX85" fmla="*/ 17805 w 598254"/>
              <a:gd name="connsiteY85" fmla="*/ 8889 h 562676"/>
              <a:gd name="connsiteX86" fmla="*/ 17805 w 598254"/>
              <a:gd name="connsiteY86" fmla="*/ 56890 h 562676"/>
              <a:gd name="connsiteX87" fmla="*/ 41842 w 598254"/>
              <a:gd name="connsiteY87" fmla="*/ 56890 h 562676"/>
              <a:gd name="connsiteX88" fmla="*/ 44513 w 598254"/>
              <a:gd name="connsiteY88" fmla="*/ 60001 h 562676"/>
              <a:gd name="connsiteX89" fmla="*/ 41842 w 598254"/>
              <a:gd name="connsiteY89" fmla="*/ 63112 h 562676"/>
              <a:gd name="connsiteX90" fmla="*/ 17805 w 598254"/>
              <a:gd name="connsiteY90" fmla="*/ 63112 h 562676"/>
              <a:gd name="connsiteX91" fmla="*/ 17805 w 598254"/>
              <a:gd name="connsiteY91" fmla="*/ 116446 h 562676"/>
              <a:gd name="connsiteX92" fmla="*/ 41842 w 598254"/>
              <a:gd name="connsiteY92" fmla="*/ 116446 h 562676"/>
              <a:gd name="connsiteX93" fmla="*/ 44513 w 598254"/>
              <a:gd name="connsiteY93" fmla="*/ 119113 h 562676"/>
              <a:gd name="connsiteX94" fmla="*/ 41842 w 598254"/>
              <a:gd name="connsiteY94" fmla="*/ 122224 h 562676"/>
              <a:gd name="connsiteX95" fmla="*/ 17805 w 598254"/>
              <a:gd name="connsiteY95" fmla="*/ 122224 h 562676"/>
              <a:gd name="connsiteX96" fmla="*/ 17805 w 598254"/>
              <a:gd name="connsiteY96" fmla="*/ 175558 h 562676"/>
              <a:gd name="connsiteX97" fmla="*/ 41842 w 598254"/>
              <a:gd name="connsiteY97" fmla="*/ 175558 h 562676"/>
              <a:gd name="connsiteX98" fmla="*/ 44513 w 598254"/>
              <a:gd name="connsiteY98" fmla="*/ 178669 h 562676"/>
              <a:gd name="connsiteX99" fmla="*/ 41842 w 598254"/>
              <a:gd name="connsiteY99" fmla="*/ 181336 h 562676"/>
              <a:gd name="connsiteX100" fmla="*/ 17805 w 598254"/>
              <a:gd name="connsiteY100" fmla="*/ 181336 h 562676"/>
              <a:gd name="connsiteX101" fmla="*/ 17805 w 598254"/>
              <a:gd name="connsiteY101" fmla="*/ 234670 h 562676"/>
              <a:gd name="connsiteX102" fmla="*/ 41842 w 598254"/>
              <a:gd name="connsiteY102" fmla="*/ 234670 h 562676"/>
              <a:gd name="connsiteX103" fmla="*/ 44513 w 598254"/>
              <a:gd name="connsiteY103" fmla="*/ 237781 h 562676"/>
              <a:gd name="connsiteX104" fmla="*/ 41842 w 598254"/>
              <a:gd name="connsiteY104" fmla="*/ 240893 h 562676"/>
              <a:gd name="connsiteX105" fmla="*/ 17805 w 598254"/>
              <a:gd name="connsiteY105" fmla="*/ 240893 h 562676"/>
              <a:gd name="connsiteX106" fmla="*/ 17805 w 598254"/>
              <a:gd name="connsiteY106" fmla="*/ 294227 h 562676"/>
              <a:gd name="connsiteX107" fmla="*/ 41842 w 598254"/>
              <a:gd name="connsiteY107" fmla="*/ 294227 h 562676"/>
              <a:gd name="connsiteX108" fmla="*/ 44513 w 598254"/>
              <a:gd name="connsiteY108" fmla="*/ 296894 h 562676"/>
              <a:gd name="connsiteX109" fmla="*/ 41842 w 598254"/>
              <a:gd name="connsiteY109" fmla="*/ 300005 h 562676"/>
              <a:gd name="connsiteX110" fmla="*/ 17805 w 598254"/>
              <a:gd name="connsiteY110" fmla="*/ 300005 h 562676"/>
              <a:gd name="connsiteX111" fmla="*/ 17805 w 598254"/>
              <a:gd name="connsiteY111" fmla="*/ 353339 h 562676"/>
              <a:gd name="connsiteX112" fmla="*/ 41842 w 598254"/>
              <a:gd name="connsiteY112" fmla="*/ 353339 h 562676"/>
              <a:gd name="connsiteX113" fmla="*/ 44513 w 598254"/>
              <a:gd name="connsiteY113" fmla="*/ 356451 h 562676"/>
              <a:gd name="connsiteX114" fmla="*/ 41842 w 598254"/>
              <a:gd name="connsiteY114" fmla="*/ 359117 h 562676"/>
              <a:gd name="connsiteX115" fmla="*/ 17805 w 598254"/>
              <a:gd name="connsiteY115" fmla="*/ 359117 h 562676"/>
              <a:gd name="connsiteX116" fmla="*/ 17805 w 598254"/>
              <a:gd name="connsiteY116" fmla="*/ 412452 h 562676"/>
              <a:gd name="connsiteX117" fmla="*/ 41842 w 598254"/>
              <a:gd name="connsiteY117" fmla="*/ 412452 h 562676"/>
              <a:gd name="connsiteX118" fmla="*/ 44513 w 598254"/>
              <a:gd name="connsiteY118" fmla="*/ 415563 h 562676"/>
              <a:gd name="connsiteX119" fmla="*/ 41842 w 598254"/>
              <a:gd name="connsiteY119" fmla="*/ 418674 h 562676"/>
              <a:gd name="connsiteX120" fmla="*/ 17805 w 598254"/>
              <a:gd name="connsiteY120" fmla="*/ 418674 h 562676"/>
              <a:gd name="connsiteX121" fmla="*/ 17805 w 598254"/>
              <a:gd name="connsiteY121" fmla="*/ 472008 h 562676"/>
              <a:gd name="connsiteX122" fmla="*/ 41842 w 598254"/>
              <a:gd name="connsiteY122" fmla="*/ 472008 h 562676"/>
              <a:gd name="connsiteX123" fmla="*/ 44513 w 598254"/>
              <a:gd name="connsiteY123" fmla="*/ 474675 h 562676"/>
              <a:gd name="connsiteX124" fmla="*/ 41842 w 598254"/>
              <a:gd name="connsiteY124" fmla="*/ 477786 h 562676"/>
              <a:gd name="connsiteX125" fmla="*/ 17805 w 598254"/>
              <a:gd name="connsiteY125" fmla="*/ 477786 h 562676"/>
              <a:gd name="connsiteX126" fmla="*/ 17805 w 598254"/>
              <a:gd name="connsiteY126" fmla="*/ 544898 h 562676"/>
              <a:gd name="connsiteX127" fmla="*/ 125527 w 598254"/>
              <a:gd name="connsiteY127" fmla="*/ 544898 h 562676"/>
              <a:gd name="connsiteX128" fmla="*/ 125527 w 598254"/>
              <a:gd name="connsiteY128" fmla="*/ 516453 h 562676"/>
              <a:gd name="connsiteX129" fmla="*/ 128642 w 598254"/>
              <a:gd name="connsiteY129" fmla="*/ 513342 h 562676"/>
              <a:gd name="connsiteX130" fmla="*/ 131758 w 598254"/>
              <a:gd name="connsiteY130" fmla="*/ 516453 h 562676"/>
              <a:gd name="connsiteX131" fmla="*/ 131758 w 598254"/>
              <a:gd name="connsiteY131" fmla="*/ 544898 h 562676"/>
              <a:gd name="connsiteX132" fmla="*/ 185174 w 598254"/>
              <a:gd name="connsiteY132" fmla="*/ 544898 h 562676"/>
              <a:gd name="connsiteX133" fmla="*/ 185174 w 598254"/>
              <a:gd name="connsiteY133" fmla="*/ 516453 h 562676"/>
              <a:gd name="connsiteX134" fmla="*/ 187845 w 598254"/>
              <a:gd name="connsiteY134" fmla="*/ 513342 h 562676"/>
              <a:gd name="connsiteX135" fmla="*/ 190961 w 598254"/>
              <a:gd name="connsiteY135" fmla="*/ 516453 h 562676"/>
              <a:gd name="connsiteX136" fmla="*/ 190961 w 598254"/>
              <a:gd name="connsiteY136" fmla="*/ 544898 h 562676"/>
              <a:gd name="connsiteX137" fmla="*/ 244376 w 598254"/>
              <a:gd name="connsiteY137" fmla="*/ 544898 h 562676"/>
              <a:gd name="connsiteX138" fmla="*/ 244376 w 598254"/>
              <a:gd name="connsiteY138" fmla="*/ 516453 h 562676"/>
              <a:gd name="connsiteX139" fmla="*/ 247492 w 598254"/>
              <a:gd name="connsiteY139" fmla="*/ 513342 h 562676"/>
              <a:gd name="connsiteX140" fmla="*/ 250163 w 598254"/>
              <a:gd name="connsiteY140" fmla="*/ 516453 h 562676"/>
              <a:gd name="connsiteX141" fmla="*/ 250163 w 598254"/>
              <a:gd name="connsiteY141" fmla="*/ 544898 h 562676"/>
              <a:gd name="connsiteX142" fmla="*/ 303578 w 598254"/>
              <a:gd name="connsiteY142" fmla="*/ 544898 h 562676"/>
              <a:gd name="connsiteX143" fmla="*/ 303578 w 598254"/>
              <a:gd name="connsiteY143" fmla="*/ 516453 h 562676"/>
              <a:gd name="connsiteX144" fmla="*/ 306694 w 598254"/>
              <a:gd name="connsiteY144" fmla="*/ 513342 h 562676"/>
              <a:gd name="connsiteX145" fmla="*/ 309810 w 598254"/>
              <a:gd name="connsiteY145" fmla="*/ 516453 h 562676"/>
              <a:gd name="connsiteX146" fmla="*/ 309810 w 598254"/>
              <a:gd name="connsiteY146" fmla="*/ 544898 h 562676"/>
              <a:gd name="connsiteX147" fmla="*/ 363226 w 598254"/>
              <a:gd name="connsiteY147" fmla="*/ 544898 h 562676"/>
              <a:gd name="connsiteX148" fmla="*/ 363226 w 598254"/>
              <a:gd name="connsiteY148" fmla="*/ 516453 h 562676"/>
              <a:gd name="connsiteX149" fmla="*/ 365896 w 598254"/>
              <a:gd name="connsiteY149" fmla="*/ 513342 h 562676"/>
              <a:gd name="connsiteX150" fmla="*/ 369012 w 598254"/>
              <a:gd name="connsiteY150" fmla="*/ 516453 h 562676"/>
              <a:gd name="connsiteX151" fmla="*/ 369012 w 598254"/>
              <a:gd name="connsiteY151" fmla="*/ 544898 h 562676"/>
              <a:gd name="connsiteX152" fmla="*/ 422428 w 598254"/>
              <a:gd name="connsiteY152" fmla="*/ 544898 h 562676"/>
              <a:gd name="connsiteX153" fmla="*/ 422428 w 598254"/>
              <a:gd name="connsiteY153" fmla="*/ 516453 h 562676"/>
              <a:gd name="connsiteX154" fmla="*/ 425544 w 598254"/>
              <a:gd name="connsiteY154" fmla="*/ 513342 h 562676"/>
              <a:gd name="connsiteX155" fmla="*/ 428215 w 598254"/>
              <a:gd name="connsiteY155" fmla="*/ 516453 h 562676"/>
              <a:gd name="connsiteX156" fmla="*/ 428215 w 598254"/>
              <a:gd name="connsiteY156" fmla="*/ 544898 h 562676"/>
              <a:gd name="connsiteX157" fmla="*/ 481630 w 598254"/>
              <a:gd name="connsiteY157" fmla="*/ 544898 h 562676"/>
              <a:gd name="connsiteX158" fmla="*/ 481630 w 598254"/>
              <a:gd name="connsiteY158" fmla="*/ 516453 h 562676"/>
              <a:gd name="connsiteX159" fmla="*/ 484746 w 598254"/>
              <a:gd name="connsiteY159" fmla="*/ 513342 h 562676"/>
              <a:gd name="connsiteX160" fmla="*/ 487862 w 598254"/>
              <a:gd name="connsiteY160" fmla="*/ 516453 h 562676"/>
              <a:gd name="connsiteX161" fmla="*/ 487862 w 598254"/>
              <a:gd name="connsiteY161" fmla="*/ 544898 h 562676"/>
              <a:gd name="connsiteX162" fmla="*/ 541277 w 598254"/>
              <a:gd name="connsiteY162" fmla="*/ 544898 h 562676"/>
              <a:gd name="connsiteX163" fmla="*/ 541277 w 598254"/>
              <a:gd name="connsiteY163" fmla="*/ 516453 h 562676"/>
              <a:gd name="connsiteX164" fmla="*/ 543948 w 598254"/>
              <a:gd name="connsiteY164" fmla="*/ 513342 h 562676"/>
              <a:gd name="connsiteX165" fmla="*/ 547064 w 598254"/>
              <a:gd name="connsiteY165" fmla="*/ 516453 h 562676"/>
              <a:gd name="connsiteX166" fmla="*/ 547064 w 598254"/>
              <a:gd name="connsiteY166" fmla="*/ 544898 h 562676"/>
              <a:gd name="connsiteX167" fmla="*/ 589351 w 598254"/>
              <a:gd name="connsiteY167" fmla="*/ 544898 h 562676"/>
              <a:gd name="connsiteX168" fmla="*/ 598254 w 598254"/>
              <a:gd name="connsiteY168" fmla="*/ 553787 h 562676"/>
              <a:gd name="connsiteX169" fmla="*/ 589351 w 598254"/>
              <a:gd name="connsiteY169" fmla="*/ 562676 h 562676"/>
              <a:gd name="connsiteX170" fmla="*/ 8903 w 598254"/>
              <a:gd name="connsiteY170" fmla="*/ 562676 h 562676"/>
              <a:gd name="connsiteX171" fmla="*/ 0 w 598254"/>
              <a:gd name="connsiteY171" fmla="*/ 553787 h 562676"/>
              <a:gd name="connsiteX172" fmla="*/ 0 w 598254"/>
              <a:gd name="connsiteY172" fmla="*/ 8889 h 562676"/>
              <a:gd name="connsiteX173" fmla="*/ 8903 w 598254"/>
              <a:gd name="connsiteY173" fmla="*/ 0 h 5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598254" h="562676">
                <a:moveTo>
                  <a:pt x="398824" y="353351"/>
                </a:moveTo>
                <a:lnTo>
                  <a:pt x="410398" y="353351"/>
                </a:lnTo>
                <a:lnTo>
                  <a:pt x="410398" y="376895"/>
                </a:lnTo>
                <a:lnTo>
                  <a:pt x="434438" y="376895"/>
                </a:lnTo>
                <a:lnTo>
                  <a:pt x="434438" y="388889"/>
                </a:lnTo>
                <a:lnTo>
                  <a:pt x="410398" y="388889"/>
                </a:lnTo>
                <a:lnTo>
                  <a:pt x="410398" y="412433"/>
                </a:lnTo>
                <a:lnTo>
                  <a:pt x="398824" y="412433"/>
                </a:lnTo>
                <a:lnTo>
                  <a:pt x="398824" y="388889"/>
                </a:lnTo>
                <a:lnTo>
                  <a:pt x="374784" y="388889"/>
                </a:lnTo>
                <a:lnTo>
                  <a:pt x="374784" y="376895"/>
                </a:lnTo>
                <a:lnTo>
                  <a:pt x="398824" y="376895"/>
                </a:lnTo>
                <a:close/>
                <a:moveTo>
                  <a:pt x="199848" y="323560"/>
                </a:moveTo>
                <a:lnTo>
                  <a:pt x="211871" y="323560"/>
                </a:lnTo>
                <a:lnTo>
                  <a:pt x="211871" y="347571"/>
                </a:lnTo>
                <a:lnTo>
                  <a:pt x="235472" y="347571"/>
                </a:lnTo>
                <a:lnTo>
                  <a:pt x="235472" y="359132"/>
                </a:lnTo>
                <a:lnTo>
                  <a:pt x="211871" y="359132"/>
                </a:lnTo>
                <a:lnTo>
                  <a:pt x="211871" y="383143"/>
                </a:lnTo>
                <a:lnTo>
                  <a:pt x="199848" y="383143"/>
                </a:lnTo>
                <a:lnTo>
                  <a:pt x="199848" y="359132"/>
                </a:lnTo>
                <a:lnTo>
                  <a:pt x="176247" y="359132"/>
                </a:lnTo>
                <a:lnTo>
                  <a:pt x="176247" y="347571"/>
                </a:lnTo>
                <a:lnTo>
                  <a:pt x="199848" y="347571"/>
                </a:lnTo>
                <a:close/>
                <a:moveTo>
                  <a:pt x="303582" y="255547"/>
                </a:moveTo>
                <a:lnTo>
                  <a:pt x="315605" y="255547"/>
                </a:lnTo>
                <a:lnTo>
                  <a:pt x="315605" y="279091"/>
                </a:lnTo>
                <a:lnTo>
                  <a:pt x="339206" y="279091"/>
                </a:lnTo>
                <a:lnTo>
                  <a:pt x="339206" y="291085"/>
                </a:lnTo>
                <a:lnTo>
                  <a:pt x="315605" y="291085"/>
                </a:lnTo>
                <a:lnTo>
                  <a:pt x="315605" y="314629"/>
                </a:lnTo>
                <a:lnTo>
                  <a:pt x="303582" y="314629"/>
                </a:lnTo>
                <a:lnTo>
                  <a:pt x="303582" y="291085"/>
                </a:lnTo>
                <a:lnTo>
                  <a:pt x="279981" y="291085"/>
                </a:lnTo>
                <a:lnTo>
                  <a:pt x="279981" y="279091"/>
                </a:lnTo>
                <a:lnTo>
                  <a:pt x="303582" y="279091"/>
                </a:lnTo>
                <a:close/>
                <a:moveTo>
                  <a:pt x="419317" y="211111"/>
                </a:moveTo>
                <a:lnTo>
                  <a:pt x="431340" y="211111"/>
                </a:lnTo>
                <a:lnTo>
                  <a:pt x="431340" y="234655"/>
                </a:lnTo>
                <a:lnTo>
                  <a:pt x="454941" y="234655"/>
                </a:lnTo>
                <a:lnTo>
                  <a:pt x="454941" y="246649"/>
                </a:lnTo>
                <a:lnTo>
                  <a:pt x="431340" y="246649"/>
                </a:lnTo>
                <a:lnTo>
                  <a:pt x="431340" y="270193"/>
                </a:lnTo>
                <a:lnTo>
                  <a:pt x="419317" y="270193"/>
                </a:lnTo>
                <a:lnTo>
                  <a:pt x="419317" y="246649"/>
                </a:lnTo>
                <a:lnTo>
                  <a:pt x="395716" y="246649"/>
                </a:lnTo>
                <a:lnTo>
                  <a:pt x="395716" y="234655"/>
                </a:lnTo>
                <a:lnTo>
                  <a:pt x="419317" y="234655"/>
                </a:lnTo>
                <a:close/>
                <a:moveTo>
                  <a:pt x="526166" y="175533"/>
                </a:moveTo>
                <a:lnTo>
                  <a:pt x="538174" y="175533"/>
                </a:lnTo>
                <a:lnTo>
                  <a:pt x="538174" y="199105"/>
                </a:lnTo>
                <a:lnTo>
                  <a:pt x="561747" y="199105"/>
                </a:lnTo>
                <a:lnTo>
                  <a:pt x="561747" y="211114"/>
                </a:lnTo>
                <a:lnTo>
                  <a:pt x="538174" y="211114"/>
                </a:lnTo>
                <a:lnTo>
                  <a:pt x="538174" y="234687"/>
                </a:lnTo>
                <a:lnTo>
                  <a:pt x="526166" y="234687"/>
                </a:lnTo>
                <a:lnTo>
                  <a:pt x="526166" y="211114"/>
                </a:lnTo>
                <a:lnTo>
                  <a:pt x="502593" y="211114"/>
                </a:lnTo>
                <a:lnTo>
                  <a:pt x="502593" y="199105"/>
                </a:lnTo>
                <a:lnTo>
                  <a:pt x="526166" y="199105"/>
                </a:lnTo>
                <a:close/>
                <a:moveTo>
                  <a:pt x="333416" y="165316"/>
                </a:moveTo>
                <a:lnTo>
                  <a:pt x="345424" y="165316"/>
                </a:lnTo>
                <a:lnTo>
                  <a:pt x="345424" y="188888"/>
                </a:lnTo>
                <a:lnTo>
                  <a:pt x="368997" y="188888"/>
                </a:lnTo>
                <a:lnTo>
                  <a:pt x="368997" y="200897"/>
                </a:lnTo>
                <a:lnTo>
                  <a:pt x="345424" y="200897"/>
                </a:lnTo>
                <a:lnTo>
                  <a:pt x="345424" y="224470"/>
                </a:lnTo>
                <a:lnTo>
                  <a:pt x="333416" y="224470"/>
                </a:lnTo>
                <a:lnTo>
                  <a:pt x="333416" y="200897"/>
                </a:lnTo>
                <a:lnTo>
                  <a:pt x="309843" y="200897"/>
                </a:lnTo>
                <a:lnTo>
                  <a:pt x="309843" y="188888"/>
                </a:lnTo>
                <a:lnTo>
                  <a:pt x="333416" y="188888"/>
                </a:lnTo>
                <a:close/>
                <a:moveTo>
                  <a:pt x="458039" y="89731"/>
                </a:moveTo>
                <a:lnTo>
                  <a:pt x="470062" y="89731"/>
                </a:lnTo>
                <a:lnTo>
                  <a:pt x="470062" y="113303"/>
                </a:lnTo>
                <a:lnTo>
                  <a:pt x="493663" y="113303"/>
                </a:lnTo>
                <a:lnTo>
                  <a:pt x="493663" y="125312"/>
                </a:lnTo>
                <a:lnTo>
                  <a:pt x="470062" y="125312"/>
                </a:lnTo>
                <a:lnTo>
                  <a:pt x="470062" y="148885"/>
                </a:lnTo>
                <a:lnTo>
                  <a:pt x="458039" y="148885"/>
                </a:lnTo>
                <a:lnTo>
                  <a:pt x="458039" y="125312"/>
                </a:lnTo>
                <a:lnTo>
                  <a:pt x="434438" y="125312"/>
                </a:lnTo>
                <a:lnTo>
                  <a:pt x="434438" y="113303"/>
                </a:lnTo>
                <a:lnTo>
                  <a:pt x="458039" y="113303"/>
                </a:lnTo>
                <a:close/>
                <a:moveTo>
                  <a:pt x="8903" y="0"/>
                </a:moveTo>
                <a:cubicBezTo>
                  <a:pt x="13799" y="0"/>
                  <a:pt x="17805" y="4000"/>
                  <a:pt x="17805" y="8889"/>
                </a:cubicBezTo>
                <a:lnTo>
                  <a:pt x="17805" y="56890"/>
                </a:lnTo>
                <a:lnTo>
                  <a:pt x="41842" y="56890"/>
                </a:lnTo>
                <a:cubicBezTo>
                  <a:pt x="43178" y="56890"/>
                  <a:pt x="44513" y="58223"/>
                  <a:pt x="44513" y="60001"/>
                </a:cubicBezTo>
                <a:cubicBezTo>
                  <a:pt x="44513" y="61779"/>
                  <a:pt x="43178" y="63112"/>
                  <a:pt x="41842" y="63112"/>
                </a:cubicBezTo>
                <a:lnTo>
                  <a:pt x="17805" y="63112"/>
                </a:lnTo>
                <a:lnTo>
                  <a:pt x="17805" y="116446"/>
                </a:lnTo>
                <a:lnTo>
                  <a:pt x="41842" y="116446"/>
                </a:lnTo>
                <a:cubicBezTo>
                  <a:pt x="43178" y="116446"/>
                  <a:pt x="44513" y="117779"/>
                  <a:pt x="44513" y="119113"/>
                </a:cubicBezTo>
                <a:cubicBezTo>
                  <a:pt x="44513" y="120891"/>
                  <a:pt x="43178" y="122224"/>
                  <a:pt x="41842" y="122224"/>
                </a:cubicBezTo>
                <a:lnTo>
                  <a:pt x="17805" y="122224"/>
                </a:lnTo>
                <a:lnTo>
                  <a:pt x="17805" y="175558"/>
                </a:lnTo>
                <a:lnTo>
                  <a:pt x="41842" y="175558"/>
                </a:lnTo>
                <a:cubicBezTo>
                  <a:pt x="43178" y="175558"/>
                  <a:pt x="44513" y="176892"/>
                  <a:pt x="44513" y="178669"/>
                </a:cubicBezTo>
                <a:cubicBezTo>
                  <a:pt x="44513" y="180003"/>
                  <a:pt x="43178" y="181336"/>
                  <a:pt x="41842" y="181336"/>
                </a:cubicBezTo>
                <a:lnTo>
                  <a:pt x="17805" y="181336"/>
                </a:lnTo>
                <a:lnTo>
                  <a:pt x="17805" y="234670"/>
                </a:lnTo>
                <a:lnTo>
                  <a:pt x="41842" y="234670"/>
                </a:lnTo>
                <a:cubicBezTo>
                  <a:pt x="43178" y="234670"/>
                  <a:pt x="44513" y="236004"/>
                  <a:pt x="44513" y="237781"/>
                </a:cubicBezTo>
                <a:cubicBezTo>
                  <a:pt x="44513" y="239559"/>
                  <a:pt x="43178" y="240893"/>
                  <a:pt x="41842" y="240893"/>
                </a:cubicBezTo>
                <a:lnTo>
                  <a:pt x="17805" y="240893"/>
                </a:lnTo>
                <a:lnTo>
                  <a:pt x="17805" y="294227"/>
                </a:lnTo>
                <a:lnTo>
                  <a:pt x="41842" y="294227"/>
                </a:lnTo>
                <a:cubicBezTo>
                  <a:pt x="43178" y="294227"/>
                  <a:pt x="44513" y="295560"/>
                  <a:pt x="44513" y="296894"/>
                </a:cubicBezTo>
                <a:cubicBezTo>
                  <a:pt x="44513" y="298671"/>
                  <a:pt x="43178" y="300005"/>
                  <a:pt x="41842" y="300005"/>
                </a:cubicBezTo>
                <a:lnTo>
                  <a:pt x="17805" y="300005"/>
                </a:lnTo>
                <a:lnTo>
                  <a:pt x="17805" y="353339"/>
                </a:lnTo>
                <a:lnTo>
                  <a:pt x="41842" y="353339"/>
                </a:lnTo>
                <a:cubicBezTo>
                  <a:pt x="43178" y="353339"/>
                  <a:pt x="44513" y="354673"/>
                  <a:pt x="44513" y="356451"/>
                </a:cubicBezTo>
                <a:cubicBezTo>
                  <a:pt x="44513" y="357784"/>
                  <a:pt x="43178" y="359117"/>
                  <a:pt x="41842" y="359117"/>
                </a:cubicBezTo>
                <a:lnTo>
                  <a:pt x="17805" y="359117"/>
                </a:lnTo>
                <a:lnTo>
                  <a:pt x="17805" y="412452"/>
                </a:lnTo>
                <a:lnTo>
                  <a:pt x="41842" y="412452"/>
                </a:lnTo>
                <a:cubicBezTo>
                  <a:pt x="43178" y="412452"/>
                  <a:pt x="44513" y="413785"/>
                  <a:pt x="44513" y="415563"/>
                </a:cubicBezTo>
                <a:cubicBezTo>
                  <a:pt x="44513" y="417340"/>
                  <a:pt x="43178" y="418674"/>
                  <a:pt x="41842" y="418674"/>
                </a:cubicBezTo>
                <a:lnTo>
                  <a:pt x="17805" y="418674"/>
                </a:lnTo>
                <a:lnTo>
                  <a:pt x="17805" y="472008"/>
                </a:lnTo>
                <a:lnTo>
                  <a:pt x="41842" y="472008"/>
                </a:lnTo>
                <a:cubicBezTo>
                  <a:pt x="43178" y="472008"/>
                  <a:pt x="44513" y="473341"/>
                  <a:pt x="44513" y="474675"/>
                </a:cubicBezTo>
                <a:cubicBezTo>
                  <a:pt x="44513" y="476453"/>
                  <a:pt x="43178" y="477786"/>
                  <a:pt x="41842" y="477786"/>
                </a:cubicBezTo>
                <a:lnTo>
                  <a:pt x="17805" y="477786"/>
                </a:lnTo>
                <a:lnTo>
                  <a:pt x="17805" y="544898"/>
                </a:lnTo>
                <a:lnTo>
                  <a:pt x="125527" y="544898"/>
                </a:lnTo>
                <a:lnTo>
                  <a:pt x="125527" y="516453"/>
                </a:lnTo>
                <a:cubicBezTo>
                  <a:pt x="125527" y="514675"/>
                  <a:pt x="126862" y="513342"/>
                  <a:pt x="128642" y="513342"/>
                </a:cubicBezTo>
                <a:cubicBezTo>
                  <a:pt x="130423" y="513342"/>
                  <a:pt x="131758" y="514675"/>
                  <a:pt x="131758" y="516453"/>
                </a:cubicBezTo>
                <a:lnTo>
                  <a:pt x="131758" y="544898"/>
                </a:lnTo>
                <a:lnTo>
                  <a:pt x="185174" y="544898"/>
                </a:lnTo>
                <a:lnTo>
                  <a:pt x="185174" y="516453"/>
                </a:lnTo>
                <a:cubicBezTo>
                  <a:pt x="185174" y="514675"/>
                  <a:pt x="186509" y="513342"/>
                  <a:pt x="187845" y="513342"/>
                </a:cubicBezTo>
                <a:cubicBezTo>
                  <a:pt x="189625" y="513342"/>
                  <a:pt x="190961" y="514675"/>
                  <a:pt x="190961" y="516453"/>
                </a:cubicBezTo>
                <a:lnTo>
                  <a:pt x="190961" y="544898"/>
                </a:lnTo>
                <a:lnTo>
                  <a:pt x="244376" y="544898"/>
                </a:lnTo>
                <a:lnTo>
                  <a:pt x="244376" y="516453"/>
                </a:lnTo>
                <a:cubicBezTo>
                  <a:pt x="244376" y="514675"/>
                  <a:pt x="245711" y="513342"/>
                  <a:pt x="247492" y="513342"/>
                </a:cubicBezTo>
                <a:cubicBezTo>
                  <a:pt x="248827" y="513342"/>
                  <a:pt x="250163" y="514675"/>
                  <a:pt x="250163" y="516453"/>
                </a:cubicBezTo>
                <a:lnTo>
                  <a:pt x="250163" y="544898"/>
                </a:lnTo>
                <a:lnTo>
                  <a:pt x="303578" y="544898"/>
                </a:lnTo>
                <a:lnTo>
                  <a:pt x="303578" y="516453"/>
                </a:lnTo>
                <a:cubicBezTo>
                  <a:pt x="303578" y="514675"/>
                  <a:pt x="304914" y="513342"/>
                  <a:pt x="306694" y="513342"/>
                </a:cubicBezTo>
                <a:cubicBezTo>
                  <a:pt x="308475" y="513342"/>
                  <a:pt x="309810" y="514675"/>
                  <a:pt x="309810" y="516453"/>
                </a:cubicBezTo>
                <a:lnTo>
                  <a:pt x="309810" y="544898"/>
                </a:lnTo>
                <a:lnTo>
                  <a:pt x="363226" y="544898"/>
                </a:lnTo>
                <a:lnTo>
                  <a:pt x="363226" y="516453"/>
                </a:lnTo>
                <a:cubicBezTo>
                  <a:pt x="363226" y="514675"/>
                  <a:pt x="364561" y="513342"/>
                  <a:pt x="365896" y="513342"/>
                </a:cubicBezTo>
                <a:cubicBezTo>
                  <a:pt x="367677" y="513342"/>
                  <a:pt x="369012" y="514675"/>
                  <a:pt x="369012" y="516453"/>
                </a:cubicBezTo>
                <a:lnTo>
                  <a:pt x="369012" y="544898"/>
                </a:lnTo>
                <a:lnTo>
                  <a:pt x="422428" y="544898"/>
                </a:lnTo>
                <a:lnTo>
                  <a:pt x="422428" y="516453"/>
                </a:lnTo>
                <a:cubicBezTo>
                  <a:pt x="422428" y="514675"/>
                  <a:pt x="423763" y="513342"/>
                  <a:pt x="425544" y="513342"/>
                </a:cubicBezTo>
                <a:cubicBezTo>
                  <a:pt x="426879" y="513342"/>
                  <a:pt x="428215" y="514675"/>
                  <a:pt x="428215" y="516453"/>
                </a:cubicBezTo>
                <a:lnTo>
                  <a:pt x="428215" y="544898"/>
                </a:lnTo>
                <a:lnTo>
                  <a:pt x="481630" y="544898"/>
                </a:lnTo>
                <a:lnTo>
                  <a:pt x="481630" y="516453"/>
                </a:lnTo>
                <a:cubicBezTo>
                  <a:pt x="481630" y="514675"/>
                  <a:pt x="482965" y="513342"/>
                  <a:pt x="484746" y="513342"/>
                </a:cubicBezTo>
                <a:cubicBezTo>
                  <a:pt x="486527" y="513342"/>
                  <a:pt x="487862" y="514675"/>
                  <a:pt x="487862" y="516453"/>
                </a:cubicBezTo>
                <a:lnTo>
                  <a:pt x="487862" y="544898"/>
                </a:lnTo>
                <a:lnTo>
                  <a:pt x="541277" y="544898"/>
                </a:lnTo>
                <a:lnTo>
                  <a:pt x="541277" y="516453"/>
                </a:lnTo>
                <a:cubicBezTo>
                  <a:pt x="541277" y="514675"/>
                  <a:pt x="542613" y="513342"/>
                  <a:pt x="543948" y="513342"/>
                </a:cubicBezTo>
                <a:cubicBezTo>
                  <a:pt x="545729" y="513342"/>
                  <a:pt x="547064" y="514675"/>
                  <a:pt x="547064" y="516453"/>
                </a:cubicBezTo>
                <a:lnTo>
                  <a:pt x="547064" y="544898"/>
                </a:lnTo>
                <a:lnTo>
                  <a:pt x="589351" y="544898"/>
                </a:lnTo>
                <a:cubicBezTo>
                  <a:pt x="594248" y="544898"/>
                  <a:pt x="598254" y="548898"/>
                  <a:pt x="598254" y="553787"/>
                </a:cubicBezTo>
                <a:cubicBezTo>
                  <a:pt x="598254" y="558676"/>
                  <a:pt x="594248" y="562676"/>
                  <a:pt x="589351" y="562676"/>
                </a:cubicBezTo>
                <a:lnTo>
                  <a:pt x="8903" y="562676"/>
                </a:lnTo>
                <a:cubicBezTo>
                  <a:pt x="4006" y="562676"/>
                  <a:pt x="0" y="558676"/>
                  <a:pt x="0" y="553787"/>
                </a:cubicBezTo>
                <a:lnTo>
                  <a:pt x="0" y="8889"/>
                </a:lnTo>
                <a:cubicBezTo>
                  <a:pt x="0" y="4000"/>
                  <a:pt x="4006" y="0"/>
                  <a:pt x="890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dots-graphic_43563">
            <a:extLst>
              <a:ext uri="{FF2B5EF4-FFF2-40B4-BE49-F238E27FC236}">
                <a16:creationId xmlns:a16="http://schemas.microsoft.com/office/drawing/2014/main" id="{763799E8-641A-7243-8C64-C40DFAD21B00}"/>
              </a:ext>
            </a:extLst>
          </p:cNvPr>
          <p:cNvSpPr/>
          <p:nvPr/>
        </p:nvSpPr>
        <p:spPr>
          <a:xfrm>
            <a:off x="2360640" y="5332898"/>
            <a:ext cx="609685" cy="595519"/>
          </a:xfrm>
          <a:custGeom>
            <a:avLst/>
            <a:gdLst>
              <a:gd name="connsiteX0" fmla="*/ 402138 w 591029"/>
              <a:gd name="connsiteY0" fmla="*/ 540244 h 577297"/>
              <a:gd name="connsiteX1" fmla="*/ 405506 w 591029"/>
              <a:gd name="connsiteY1" fmla="*/ 540244 h 577297"/>
              <a:gd name="connsiteX2" fmla="*/ 405506 w 591029"/>
              <a:gd name="connsiteY2" fmla="*/ 546463 h 577297"/>
              <a:gd name="connsiteX3" fmla="*/ 402138 w 591029"/>
              <a:gd name="connsiteY3" fmla="*/ 546463 h 577297"/>
              <a:gd name="connsiteX4" fmla="*/ 272842 w 591029"/>
              <a:gd name="connsiteY4" fmla="*/ 540244 h 577297"/>
              <a:gd name="connsiteX5" fmla="*/ 277765 w 591029"/>
              <a:gd name="connsiteY5" fmla="*/ 540244 h 577297"/>
              <a:gd name="connsiteX6" fmla="*/ 277765 w 591029"/>
              <a:gd name="connsiteY6" fmla="*/ 546463 h 577297"/>
              <a:gd name="connsiteX7" fmla="*/ 272842 w 591029"/>
              <a:gd name="connsiteY7" fmla="*/ 546463 h 577297"/>
              <a:gd name="connsiteX8" fmla="*/ 137328 w 591029"/>
              <a:gd name="connsiteY8" fmla="*/ 540244 h 577297"/>
              <a:gd name="connsiteX9" fmla="*/ 140437 w 591029"/>
              <a:gd name="connsiteY9" fmla="*/ 540244 h 577297"/>
              <a:gd name="connsiteX10" fmla="*/ 140437 w 591029"/>
              <a:gd name="connsiteY10" fmla="*/ 546463 h 577297"/>
              <a:gd name="connsiteX11" fmla="*/ 137328 w 591029"/>
              <a:gd name="connsiteY11" fmla="*/ 546463 h 577297"/>
              <a:gd name="connsiteX12" fmla="*/ 537912 w 591029"/>
              <a:gd name="connsiteY12" fmla="*/ 515888 h 577297"/>
              <a:gd name="connsiteX13" fmla="*/ 541021 w 591029"/>
              <a:gd name="connsiteY13" fmla="*/ 515888 h 577297"/>
              <a:gd name="connsiteX14" fmla="*/ 541021 w 591029"/>
              <a:gd name="connsiteY14" fmla="*/ 530398 h 577297"/>
              <a:gd name="connsiteX15" fmla="*/ 537912 w 591029"/>
              <a:gd name="connsiteY15" fmla="*/ 530398 h 577297"/>
              <a:gd name="connsiteX16" fmla="*/ 402138 w 591029"/>
              <a:gd name="connsiteY16" fmla="*/ 512779 h 577297"/>
              <a:gd name="connsiteX17" fmla="*/ 405506 w 591029"/>
              <a:gd name="connsiteY17" fmla="*/ 512779 h 577297"/>
              <a:gd name="connsiteX18" fmla="*/ 405506 w 591029"/>
              <a:gd name="connsiteY18" fmla="*/ 527289 h 577297"/>
              <a:gd name="connsiteX19" fmla="*/ 402138 w 591029"/>
              <a:gd name="connsiteY19" fmla="*/ 527289 h 577297"/>
              <a:gd name="connsiteX20" fmla="*/ 272842 w 591029"/>
              <a:gd name="connsiteY20" fmla="*/ 512779 h 577297"/>
              <a:gd name="connsiteX21" fmla="*/ 277765 w 591029"/>
              <a:gd name="connsiteY21" fmla="*/ 512779 h 577297"/>
              <a:gd name="connsiteX22" fmla="*/ 277765 w 591029"/>
              <a:gd name="connsiteY22" fmla="*/ 527289 h 577297"/>
              <a:gd name="connsiteX23" fmla="*/ 272842 w 591029"/>
              <a:gd name="connsiteY23" fmla="*/ 527289 h 577297"/>
              <a:gd name="connsiteX24" fmla="*/ 137328 w 591029"/>
              <a:gd name="connsiteY24" fmla="*/ 512779 h 577297"/>
              <a:gd name="connsiteX25" fmla="*/ 140437 w 591029"/>
              <a:gd name="connsiteY25" fmla="*/ 512779 h 577297"/>
              <a:gd name="connsiteX26" fmla="*/ 140437 w 591029"/>
              <a:gd name="connsiteY26" fmla="*/ 527289 h 577297"/>
              <a:gd name="connsiteX27" fmla="*/ 137328 w 591029"/>
              <a:gd name="connsiteY27" fmla="*/ 527289 h 577297"/>
              <a:gd name="connsiteX28" fmla="*/ 537912 w 591029"/>
              <a:gd name="connsiteY28" fmla="*/ 488422 h 577297"/>
              <a:gd name="connsiteX29" fmla="*/ 541021 w 591029"/>
              <a:gd name="connsiteY29" fmla="*/ 488422 h 577297"/>
              <a:gd name="connsiteX30" fmla="*/ 541021 w 591029"/>
              <a:gd name="connsiteY30" fmla="*/ 502932 h 577297"/>
              <a:gd name="connsiteX31" fmla="*/ 537912 w 591029"/>
              <a:gd name="connsiteY31" fmla="*/ 502932 h 577297"/>
              <a:gd name="connsiteX32" fmla="*/ 402138 w 591029"/>
              <a:gd name="connsiteY32" fmla="*/ 485313 h 577297"/>
              <a:gd name="connsiteX33" fmla="*/ 405506 w 591029"/>
              <a:gd name="connsiteY33" fmla="*/ 485313 h 577297"/>
              <a:gd name="connsiteX34" fmla="*/ 405506 w 591029"/>
              <a:gd name="connsiteY34" fmla="*/ 498268 h 577297"/>
              <a:gd name="connsiteX35" fmla="*/ 402138 w 591029"/>
              <a:gd name="connsiteY35" fmla="*/ 498268 h 577297"/>
              <a:gd name="connsiteX36" fmla="*/ 272842 w 591029"/>
              <a:gd name="connsiteY36" fmla="*/ 485313 h 577297"/>
              <a:gd name="connsiteX37" fmla="*/ 277765 w 591029"/>
              <a:gd name="connsiteY37" fmla="*/ 485313 h 577297"/>
              <a:gd name="connsiteX38" fmla="*/ 277765 w 591029"/>
              <a:gd name="connsiteY38" fmla="*/ 499823 h 577297"/>
              <a:gd name="connsiteX39" fmla="*/ 272842 w 591029"/>
              <a:gd name="connsiteY39" fmla="*/ 499823 h 577297"/>
              <a:gd name="connsiteX40" fmla="*/ 137328 w 591029"/>
              <a:gd name="connsiteY40" fmla="*/ 485313 h 577297"/>
              <a:gd name="connsiteX41" fmla="*/ 140437 w 591029"/>
              <a:gd name="connsiteY41" fmla="*/ 485313 h 577297"/>
              <a:gd name="connsiteX42" fmla="*/ 140437 w 591029"/>
              <a:gd name="connsiteY42" fmla="*/ 499823 h 577297"/>
              <a:gd name="connsiteX43" fmla="*/ 137328 w 591029"/>
              <a:gd name="connsiteY43" fmla="*/ 499823 h 577297"/>
              <a:gd name="connsiteX44" fmla="*/ 537912 w 591029"/>
              <a:gd name="connsiteY44" fmla="*/ 461216 h 577297"/>
              <a:gd name="connsiteX45" fmla="*/ 541021 w 591029"/>
              <a:gd name="connsiteY45" fmla="*/ 461216 h 577297"/>
              <a:gd name="connsiteX46" fmla="*/ 541021 w 591029"/>
              <a:gd name="connsiteY46" fmla="*/ 473912 h 577297"/>
              <a:gd name="connsiteX47" fmla="*/ 537912 w 591029"/>
              <a:gd name="connsiteY47" fmla="*/ 473912 h 577297"/>
              <a:gd name="connsiteX48" fmla="*/ 272842 w 591029"/>
              <a:gd name="connsiteY48" fmla="*/ 457847 h 577297"/>
              <a:gd name="connsiteX49" fmla="*/ 277765 w 591029"/>
              <a:gd name="connsiteY49" fmla="*/ 457847 h 577297"/>
              <a:gd name="connsiteX50" fmla="*/ 277765 w 591029"/>
              <a:gd name="connsiteY50" fmla="*/ 472357 h 577297"/>
              <a:gd name="connsiteX51" fmla="*/ 272842 w 591029"/>
              <a:gd name="connsiteY51" fmla="*/ 472357 h 577297"/>
              <a:gd name="connsiteX52" fmla="*/ 137328 w 591029"/>
              <a:gd name="connsiteY52" fmla="*/ 457847 h 577297"/>
              <a:gd name="connsiteX53" fmla="*/ 140437 w 591029"/>
              <a:gd name="connsiteY53" fmla="*/ 457847 h 577297"/>
              <a:gd name="connsiteX54" fmla="*/ 140437 w 591029"/>
              <a:gd name="connsiteY54" fmla="*/ 470802 h 577297"/>
              <a:gd name="connsiteX55" fmla="*/ 137328 w 591029"/>
              <a:gd name="connsiteY55" fmla="*/ 470802 h 577297"/>
              <a:gd name="connsiteX56" fmla="*/ 402138 w 591029"/>
              <a:gd name="connsiteY56" fmla="*/ 456293 h 577297"/>
              <a:gd name="connsiteX57" fmla="*/ 405506 w 591029"/>
              <a:gd name="connsiteY57" fmla="*/ 456293 h 577297"/>
              <a:gd name="connsiteX58" fmla="*/ 405506 w 591029"/>
              <a:gd name="connsiteY58" fmla="*/ 470803 h 577297"/>
              <a:gd name="connsiteX59" fmla="*/ 402138 w 591029"/>
              <a:gd name="connsiteY59" fmla="*/ 470803 h 577297"/>
              <a:gd name="connsiteX60" fmla="*/ 581442 w 591029"/>
              <a:gd name="connsiteY60" fmla="*/ 443337 h 577297"/>
              <a:gd name="connsiteX61" fmla="*/ 587920 w 591029"/>
              <a:gd name="connsiteY61" fmla="*/ 443337 h 577297"/>
              <a:gd name="connsiteX62" fmla="*/ 587920 w 591029"/>
              <a:gd name="connsiteY62" fmla="*/ 448260 h 577297"/>
              <a:gd name="connsiteX63" fmla="*/ 581442 w 591029"/>
              <a:gd name="connsiteY63" fmla="*/ 448260 h 577297"/>
              <a:gd name="connsiteX64" fmla="*/ 553976 w 591029"/>
              <a:gd name="connsiteY64" fmla="*/ 443337 h 577297"/>
              <a:gd name="connsiteX65" fmla="*/ 568486 w 591029"/>
              <a:gd name="connsiteY65" fmla="*/ 443337 h 577297"/>
              <a:gd name="connsiteX66" fmla="*/ 568486 w 591029"/>
              <a:gd name="connsiteY66" fmla="*/ 448260 h 577297"/>
              <a:gd name="connsiteX67" fmla="*/ 553976 w 591029"/>
              <a:gd name="connsiteY67" fmla="*/ 448260 h 577297"/>
              <a:gd name="connsiteX68" fmla="*/ 497490 w 591029"/>
              <a:gd name="connsiteY68" fmla="*/ 443337 h 577297"/>
              <a:gd name="connsiteX69" fmla="*/ 512000 w 591029"/>
              <a:gd name="connsiteY69" fmla="*/ 443337 h 577297"/>
              <a:gd name="connsiteX70" fmla="*/ 512000 w 591029"/>
              <a:gd name="connsiteY70" fmla="*/ 448260 h 577297"/>
              <a:gd name="connsiteX71" fmla="*/ 497490 w 591029"/>
              <a:gd name="connsiteY71" fmla="*/ 448260 h 577297"/>
              <a:gd name="connsiteX72" fmla="*/ 470025 w 591029"/>
              <a:gd name="connsiteY72" fmla="*/ 443337 h 577297"/>
              <a:gd name="connsiteX73" fmla="*/ 484535 w 591029"/>
              <a:gd name="connsiteY73" fmla="*/ 443337 h 577297"/>
              <a:gd name="connsiteX74" fmla="*/ 484535 w 591029"/>
              <a:gd name="connsiteY74" fmla="*/ 448260 h 577297"/>
              <a:gd name="connsiteX75" fmla="*/ 470025 w 591029"/>
              <a:gd name="connsiteY75" fmla="*/ 448260 h 577297"/>
              <a:gd name="connsiteX76" fmla="*/ 442559 w 591029"/>
              <a:gd name="connsiteY76" fmla="*/ 443337 h 577297"/>
              <a:gd name="connsiteX77" fmla="*/ 455514 w 591029"/>
              <a:gd name="connsiteY77" fmla="*/ 443337 h 577297"/>
              <a:gd name="connsiteX78" fmla="*/ 455514 w 591029"/>
              <a:gd name="connsiteY78" fmla="*/ 448260 h 577297"/>
              <a:gd name="connsiteX79" fmla="*/ 442559 w 591029"/>
              <a:gd name="connsiteY79" fmla="*/ 448260 h 577297"/>
              <a:gd name="connsiteX80" fmla="*/ 415094 w 591029"/>
              <a:gd name="connsiteY80" fmla="*/ 443337 h 577297"/>
              <a:gd name="connsiteX81" fmla="*/ 428049 w 591029"/>
              <a:gd name="connsiteY81" fmla="*/ 443337 h 577297"/>
              <a:gd name="connsiteX82" fmla="*/ 428049 w 591029"/>
              <a:gd name="connsiteY82" fmla="*/ 448260 h 577297"/>
              <a:gd name="connsiteX83" fmla="*/ 415094 w 591029"/>
              <a:gd name="connsiteY83" fmla="*/ 448260 h 577297"/>
              <a:gd name="connsiteX84" fmla="*/ 386073 w 591029"/>
              <a:gd name="connsiteY84" fmla="*/ 443337 h 577297"/>
              <a:gd name="connsiteX85" fmla="*/ 400583 w 591029"/>
              <a:gd name="connsiteY85" fmla="*/ 443337 h 577297"/>
              <a:gd name="connsiteX86" fmla="*/ 400583 w 591029"/>
              <a:gd name="connsiteY86" fmla="*/ 448260 h 577297"/>
              <a:gd name="connsiteX87" fmla="*/ 386073 w 591029"/>
              <a:gd name="connsiteY87" fmla="*/ 448260 h 577297"/>
              <a:gd name="connsiteX88" fmla="*/ 358608 w 591029"/>
              <a:gd name="connsiteY88" fmla="*/ 443337 h 577297"/>
              <a:gd name="connsiteX89" fmla="*/ 373118 w 591029"/>
              <a:gd name="connsiteY89" fmla="*/ 443337 h 577297"/>
              <a:gd name="connsiteX90" fmla="*/ 373118 w 591029"/>
              <a:gd name="connsiteY90" fmla="*/ 448260 h 577297"/>
              <a:gd name="connsiteX91" fmla="*/ 358608 w 591029"/>
              <a:gd name="connsiteY91" fmla="*/ 448260 h 577297"/>
              <a:gd name="connsiteX92" fmla="*/ 331142 w 591029"/>
              <a:gd name="connsiteY92" fmla="*/ 443337 h 577297"/>
              <a:gd name="connsiteX93" fmla="*/ 344097 w 591029"/>
              <a:gd name="connsiteY93" fmla="*/ 443337 h 577297"/>
              <a:gd name="connsiteX94" fmla="*/ 344097 w 591029"/>
              <a:gd name="connsiteY94" fmla="*/ 448260 h 577297"/>
              <a:gd name="connsiteX95" fmla="*/ 331142 w 591029"/>
              <a:gd name="connsiteY95" fmla="*/ 448260 h 577297"/>
              <a:gd name="connsiteX96" fmla="*/ 302122 w 591029"/>
              <a:gd name="connsiteY96" fmla="*/ 443337 h 577297"/>
              <a:gd name="connsiteX97" fmla="*/ 316632 w 591029"/>
              <a:gd name="connsiteY97" fmla="*/ 443337 h 577297"/>
              <a:gd name="connsiteX98" fmla="*/ 316632 w 591029"/>
              <a:gd name="connsiteY98" fmla="*/ 448260 h 577297"/>
              <a:gd name="connsiteX99" fmla="*/ 302122 w 591029"/>
              <a:gd name="connsiteY99" fmla="*/ 448260 h 577297"/>
              <a:gd name="connsiteX100" fmla="*/ 247191 w 591029"/>
              <a:gd name="connsiteY100" fmla="*/ 443337 h 577297"/>
              <a:gd name="connsiteX101" fmla="*/ 260146 w 591029"/>
              <a:gd name="connsiteY101" fmla="*/ 443337 h 577297"/>
              <a:gd name="connsiteX102" fmla="*/ 260146 w 591029"/>
              <a:gd name="connsiteY102" fmla="*/ 448260 h 577297"/>
              <a:gd name="connsiteX103" fmla="*/ 247191 w 591029"/>
              <a:gd name="connsiteY103" fmla="*/ 448260 h 577297"/>
              <a:gd name="connsiteX104" fmla="*/ 219725 w 591029"/>
              <a:gd name="connsiteY104" fmla="*/ 443337 h 577297"/>
              <a:gd name="connsiteX105" fmla="*/ 232680 w 591029"/>
              <a:gd name="connsiteY105" fmla="*/ 443337 h 577297"/>
              <a:gd name="connsiteX106" fmla="*/ 232680 w 591029"/>
              <a:gd name="connsiteY106" fmla="*/ 448260 h 577297"/>
              <a:gd name="connsiteX107" fmla="*/ 219725 w 591029"/>
              <a:gd name="connsiteY107" fmla="*/ 448260 h 577297"/>
              <a:gd name="connsiteX108" fmla="*/ 190705 w 591029"/>
              <a:gd name="connsiteY108" fmla="*/ 443337 h 577297"/>
              <a:gd name="connsiteX109" fmla="*/ 205215 w 591029"/>
              <a:gd name="connsiteY109" fmla="*/ 443337 h 577297"/>
              <a:gd name="connsiteX110" fmla="*/ 205215 w 591029"/>
              <a:gd name="connsiteY110" fmla="*/ 448260 h 577297"/>
              <a:gd name="connsiteX111" fmla="*/ 190705 w 591029"/>
              <a:gd name="connsiteY111" fmla="*/ 448260 h 577297"/>
              <a:gd name="connsiteX112" fmla="*/ 163239 w 591029"/>
              <a:gd name="connsiteY112" fmla="*/ 443337 h 577297"/>
              <a:gd name="connsiteX113" fmla="*/ 177749 w 591029"/>
              <a:gd name="connsiteY113" fmla="*/ 443337 h 577297"/>
              <a:gd name="connsiteX114" fmla="*/ 177749 w 591029"/>
              <a:gd name="connsiteY114" fmla="*/ 448260 h 577297"/>
              <a:gd name="connsiteX115" fmla="*/ 163239 w 591029"/>
              <a:gd name="connsiteY115" fmla="*/ 448260 h 577297"/>
              <a:gd name="connsiteX116" fmla="*/ 106494 w 591029"/>
              <a:gd name="connsiteY116" fmla="*/ 443337 h 577297"/>
              <a:gd name="connsiteX117" fmla="*/ 121004 w 591029"/>
              <a:gd name="connsiteY117" fmla="*/ 443337 h 577297"/>
              <a:gd name="connsiteX118" fmla="*/ 121004 w 591029"/>
              <a:gd name="connsiteY118" fmla="*/ 448260 h 577297"/>
              <a:gd name="connsiteX119" fmla="*/ 106494 w 591029"/>
              <a:gd name="connsiteY119" fmla="*/ 448260 h 577297"/>
              <a:gd name="connsiteX120" fmla="*/ 79028 w 591029"/>
              <a:gd name="connsiteY120" fmla="*/ 443337 h 577297"/>
              <a:gd name="connsiteX121" fmla="*/ 93797 w 591029"/>
              <a:gd name="connsiteY121" fmla="*/ 443337 h 577297"/>
              <a:gd name="connsiteX122" fmla="*/ 93797 w 591029"/>
              <a:gd name="connsiteY122" fmla="*/ 448260 h 577297"/>
              <a:gd name="connsiteX123" fmla="*/ 79028 w 591029"/>
              <a:gd name="connsiteY123" fmla="*/ 448260 h 577297"/>
              <a:gd name="connsiteX124" fmla="*/ 51563 w 591029"/>
              <a:gd name="connsiteY124" fmla="*/ 443337 h 577297"/>
              <a:gd name="connsiteX125" fmla="*/ 64518 w 591029"/>
              <a:gd name="connsiteY125" fmla="*/ 443337 h 577297"/>
              <a:gd name="connsiteX126" fmla="*/ 64518 w 591029"/>
              <a:gd name="connsiteY126" fmla="*/ 448260 h 577297"/>
              <a:gd name="connsiteX127" fmla="*/ 51563 w 591029"/>
              <a:gd name="connsiteY127" fmla="*/ 448260 h 577297"/>
              <a:gd name="connsiteX128" fmla="*/ 30575 w 591029"/>
              <a:gd name="connsiteY128" fmla="*/ 443337 h 577297"/>
              <a:gd name="connsiteX129" fmla="*/ 37053 w 591029"/>
              <a:gd name="connsiteY129" fmla="*/ 443337 h 577297"/>
              <a:gd name="connsiteX130" fmla="*/ 37053 w 591029"/>
              <a:gd name="connsiteY130" fmla="*/ 448260 h 577297"/>
              <a:gd name="connsiteX131" fmla="*/ 30575 w 591029"/>
              <a:gd name="connsiteY131" fmla="*/ 448260 h 577297"/>
              <a:gd name="connsiteX132" fmla="*/ 537797 w 591029"/>
              <a:gd name="connsiteY132" fmla="*/ 432195 h 577297"/>
              <a:gd name="connsiteX133" fmla="*/ 541021 w 591029"/>
              <a:gd name="connsiteY133" fmla="*/ 432195 h 577297"/>
              <a:gd name="connsiteX134" fmla="*/ 541021 w 591029"/>
              <a:gd name="connsiteY134" fmla="*/ 446654 h 577297"/>
              <a:gd name="connsiteX135" fmla="*/ 539409 w 591029"/>
              <a:gd name="connsiteY135" fmla="*/ 446654 h 577297"/>
              <a:gd name="connsiteX136" fmla="*/ 539409 w 591029"/>
              <a:gd name="connsiteY136" fmla="*/ 448260 h 577297"/>
              <a:gd name="connsiteX137" fmla="*/ 526511 w 591029"/>
              <a:gd name="connsiteY137" fmla="*/ 448260 h 577297"/>
              <a:gd name="connsiteX138" fmla="*/ 526511 w 591029"/>
              <a:gd name="connsiteY138" fmla="*/ 443441 h 577297"/>
              <a:gd name="connsiteX139" fmla="*/ 537797 w 591029"/>
              <a:gd name="connsiteY139" fmla="*/ 443441 h 577297"/>
              <a:gd name="connsiteX140" fmla="*/ 272842 w 591029"/>
              <a:gd name="connsiteY140" fmla="*/ 430382 h 577297"/>
              <a:gd name="connsiteX141" fmla="*/ 277739 w 591029"/>
              <a:gd name="connsiteY141" fmla="*/ 430382 h 577297"/>
              <a:gd name="connsiteX142" fmla="*/ 277739 w 591029"/>
              <a:gd name="connsiteY142" fmla="*/ 443385 h 577297"/>
              <a:gd name="connsiteX143" fmla="*/ 289166 w 591029"/>
              <a:gd name="connsiteY143" fmla="*/ 443385 h 577297"/>
              <a:gd name="connsiteX144" fmla="*/ 289166 w 591029"/>
              <a:gd name="connsiteY144" fmla="*/ 448261 h 577297"/>
              <a:gd name="connsiteX145" fmla="*/ 274474 w 591029"/>
              <a:gd name="connsiteY145" fmla="*/ 448261 h 577297"/>
              <a:gd name="connsiteX146" fmla="*/ 274474 w 591029"/>
              <a:gd name="connsiteY146" fmla="*/ 445010 h 577297"/>
              <a:gd name="connsiteX147" fmla="*/ 272842 w 591029"/>
              <a:gd name="connsiteY147" fmla="*/ 445010 h 577297"/>
              <a:gd name="connsiteX148" fmla="*/ 402138 w 591029"/>
              <a:gd name="connsiteY148" fmla="*/ 428827 h 577297"/>
              <a:gd name="connsiteX149" fmla="*/ 405506 w 591029"/>
              <a:gd name="connsiteY149" fmla="*/ 428827 h 577297"/>
              <a:gd name="connsiteX150" fmla="*/ 405506 w 591029"/>
              <a:gd name="connsiteY150" fmla="*/ 441782 h 577297"/>
              <a:gd name="connsiteX151" fmla="*/ 402138 w 591029"/>
              <a:gd name="connsiteY151" fmla="*/ 441782 h 577297"/>
              <a:gd name="connsiteX152" fmla="*/ 137328 w 591029"/>
              <a:gd name="connsiteY152" fmla="*/ 428827 h 577297"/>
              <a:gd name="connsiteX153" fmla="*/ 140437 w 591029"/>
              <a:gd name="connsiteY153" fmla="*/ 428827 h 577297"/>
              <a:gd name="connsiteX154" fmla="*/ 140437 w 591029"/>
              <a:gd name="connsiteY154" fmla="*/ 443337 h 577297"/>
              <a:gd name="connsiteX155" fmla="*/ 148469 w 591029"/>
              <a:gd name="connsiteY155" fmla="*/ 443337 h 577297"/>
              <a:gd name="connsiteX156" fmla="*/ 148469 w 591029"/>
              <a:gd name="connsiteY156" fmla="*/ 448260 h 577297"/>
              <a:gd name="connsiteX157" fmla="*/ 135773 w 591029"/>
              <a:gd name="connsiteY157" fmla="*/ 448260 h 577297"/>
              <a:gd name="connsiteX158" fmla="*/ 135773 w 591029"/>
              <a:gd name="connsiteY158" fmla="*/ 443337 h 577297"/>
              <a:gd name="connsiteX159" fmla="*/ 137328 w 591029"/>
              <a:gd name="connsiteY159" fmla="*/ 443337 h 577297"/>
              <a:gd name="connsiteX160" fmla="*/ 537912 w 591029"/>
              <a:gd name="connsiteY160" fmla="*/ 404730 h 577297"/>
              <a:gd name="connsiteX161" fmla="*/ 541021 w 591029"/>
              <a:gd name="connsiteY161" fmla="*/ 404730 h 577297"/>
              <a:gd name="connsiteX162" fmla="*/ 541021 w 591029"/>
              <a:gd name="connsiteY162" fmla="*/ 417685 h 577297"/>
              <a:gd name="connsiteX163" fmla="*/ 537912 w 591029"/>
              <a:gd name="connsiteY163" fmla="*/ 417685 h 577297"/>
              <a:gd name="connsiteX164" fmla="*/ 272842 w 591029"/>
              <a:gd name="connsiteY164" fmla="*/ 403175 h 577297"/>
              <a:gd name="connsiteX165" fmla="*/ 277765 w 591029"/>
              <a:gd name="connsiteY165" fmla="*/ 403175 h 577297"/>
              <a:gd name="connsiteX166" fmla="*/ 277765 w 591029"/>
              <a:gd name="connsiteY166" fmla="*/ 417685 h 577297"/>
              <a:gd name="connsiteX167" fmla="*/ 272842 w 591029"/>
              <a:gd name="connsiteY167" fmla="*/ 417685 h 577297"/>
              <a:gd name="connsiteX168" fmla="*/ 402138 w 591029"/>
              <a:gd name="connsiteY168" fmla="*/ 399807 h 577297"/>
              <a:gd name="connsiteX169" fmla="*/ 405506 w 591029"/>
              <a:gd name="connsiteY169" fmla="*/ 399807 h 577297"/>
              <a:gd name="connsiteX170" fmla="*/ 405506 w 591029"/>
              <a:gd name="connsiteY170" fmla="*/ 414317 h 577297"/>
              <a:gd name="connsiteX171" fmla="*/ 402138 w 591029"/>
              <a:gd name="connsiteY171" fmla="*/ 414317 h 577297"/>
              <a:gd name="connsiteX172" fmla="*/ 537912 w 591029"/>
              <a:gd name="connsiteY172" fmla="*/ 375709 h 577297"/>
              <a:gd name="connsiteX173" fmla="*/ 541021 w 591029"/>
              <a:gd name="connsiteY173" fmla="*/ 375709 h 577297"/>
              <a:gd name="connsiteX174" fmla="*/ 541021 w 591029"/>
              <a:gd name="connsiteY174" fmla="*/ 390219 h 577297"/>
              <a:gd name="connsiteX175" fmla="*/ 537912 w 591029"/>
              <a:gd name="connsiteY175" fmla="*/ 390219 h 577297"/>
              <a:gd name="connsiteX176" fmla="*/ 272842 w 591029"/>
              <a:gd name="connsiteY176" fmla="*/ 375709 h 577297"/>
              <a:gd name="connsiteX177" fmla="*/ 277765 w 591029"/>
              <a:gd name="connsiteY177" fmla="*/ 375709 h 577297"/>
              <a:gd name="connsiteX178" fmla="*/ 277765 w 591029"/>
              <a:gd name="connsiteY178" fmla="*/ 388664 h 577297"/>
              <a:gd name="connsiteX179" fmla="*/ 272842 w 591029"/>
              <a:gd name="connsiteY179" fmla="*/ 388664 h 577297"/>
              <a:gd name="connsiteX180" fmla="*/ 402138 w 591029"/>
              <a:gd name="connsiteY180" fmla="*/ 372341 h 577297"/>
              <a:gd name="connsiteX181" fmla="*/ 405506 w 591029"/>
              <a:gd name="connsiteY181" fmla="*/ 372341 h 577297"/>
              <a:gd name="connsiteX182" fmla="*/ 405506 w 591029"/>
              <a:gd name="connsiteY182" fmla="*/ 386851 h 577297"/>
              <a:gd name="connsiteX183" fmla="*/ 402138 w 591029"/>
              <a:gd name="connsiteY183" fmla="*/ 386851 h 577297"/>
              <a:gd name="connsiteX184" fmla="*/ 537912 w 591029"/>
              <a:gd name="connsiteY184" fmla="*/ 348244 h 577297"/>
              <a:gd name="connsiteX185" fmla="*/ 541021 w 591029"/>
              <a:gd name="connsiteY185" fmla="*/ 348244 h 577297"/>
              <a:gd name="connsiteX186" fmla="*/ 541021 w 591029"/>
              <a:gd name="connsiteY186" fmla="*/ 362754 h 577297"/>
              <a:gd name="connsiteX187" fmla="*/ 537912 w 591029"/>
              <a:gd name="connsiteY187" fmla="*/ 362754 h 577297"/>
              <a:gd name="connsiteX188" fmla="*/ 272842 w 591029"/>
              <a:gd name="connsiteY188" fmla="*/ 348244 h 577297"/>
              <a:gd name="connsiteX189" fmla="*/ 277765 w 591029"/>
              <a:gd name="connsiteY189" fmla="*/ 348244 h 577297"/>
              <a:gd name="connsiteX190" fmla="*/ 277765 w 591029"/>
              <a:gd name="connsiteY190" fmla="*/ 361199 h 577297"/>
              <a:gd name="connsiteX191" fmla="*/ 272842 w 591029"/>
              <a:gd name="connsiteY191" fmla="*/ 361199 h 577297"/>
              <a:gd name="connsiteX192" fmla="*/ 137292 w 591029"/>
              <a:gd name="connsiteY192" fmla="*/ 346689 h 577297"/>
              <a:gd name="connsiteX193" fmla="*/ 140528 w 591029"/>
              <a:gd name="connsiteY193" fmla="*/ 346689 h 577297"/>
              <a:gd name="connsiteX194" fmla="*/ 140528 w 591029"/>
              <a:gd name="connsiteY194" fmla="*/ 359587 h 577297"/>
              <a:gd name="connsiteX195" fmla="*/ 164793 w 591029"/>
              <a:gd name="connsiteY195" fmla="*/ 388607 h 577297"/>
              <a:gd name="connsiteX196" fmla="*/ 135675 w 591029"/>
              <a:gd name="connsiteY196" fmla="*/ 419240 h 577297"/>
              <a:gd name="connsiteX197" fmla="*/ 104939 w 591029"/>
              <a:gd name="connsiteY197" fmla="*/ 388607 h 577297"/>
              <a:gd name="connsiteX198" fmla="*/ 135675 w 591029"/>
              <a:gd name="connsiteY198" fmla="*/ 359587 h 577297"/>
              <a:gd name="connsiteX199" fmla="*/ 137292 w 591029"/>
              <a:gd name="connsiteY199" fmla="*/ 359587 h 577297"/>
              <a:gd name="connsiteX200" fmla="*/ 402138 w 591029"/>
              <a:gd name="connsiteY200" fmla="*/ 343321 h 577297"/>
              <a:gd name="connsiteX201" fmla="*/ 405506 w 591029"/>
              <a:gd name="connsiteY201" fmla="*/ 343321 h 577297"/>
              <a:gd name="connsiteX202" fmla="*/ 405506 w 591029"/>
              <a:gd name="connsiteY202" fmla="*/ 357831 h 577297"/>
              <a:gd name="connsiteX203" fmla="*/ 402138 w 591029"/>
              <a:gd name="connsiteY203" fmla="*/ 357831 h 577297"/>
              <a:gd name="connsiteX204" fmla="*/ 272842 w 591029"/>
              <a:gd name="connsiteY204" fmla="*/ 320778 h 577297"/>
              <a:gd name="connsiteX205" fmla="*/ 277765 w 591029"/>
              <a:gd name="connsiteY205" fmla="*/ 320778 h 577297"/>
              <a:gd name="connsiteX206" fmla="*/ 277765 w 591029"/>
              <a:gd name="connsiteY206" fmla="*/ 333733 h 577297"/>
              <a:gd name="connsiteX207" fmla="*/ 272842 w 591029"/>
              <a:gd name="connsiteY207" fmla="*/ 333733 h 577297"/>
              <a:gd name="connsiteX208" fmla="*/ 137328 w 591029"/>
              <a:gd name="connsiteY208" fmla="*/ 317669 h 577297"/>
              <a:gd name="connsiteX209" fmla="*/ 140437 w 591029"/>
              <a:gd name="connsiteY209" fmla="*/ 317669 h 577297"/>
              <a:gd name="connsiteX210" fmla="*/ 140437 w 591029"/>
              <a:gd name="connsiteY210" fmla="*/ 332179 h 577297"/>
              <a:gd name="connsiteX211" fmla="*/ 137328 w 591029"/>
              <a:gd name="connsiteY211" fmla="*/ 332179 h 577297"/>
              <a:gd name="connsiteX212" fmla="*/ 402138 w 591029"/>
              <a:gd name="connsiteY212" fmla="*/ 316114 h 577297"/>
              <a:gd name="connsiteX213" fmla="*/ 405506 w 591029"/>
              <a:gd name="connsiteY213" fmla="*/ 316114 h 577297"/>
              <a:gd name="connsiteX214" fmla="*/ 405506 w 591029"/>
              <a:gd name="connsiteY214" fmla="*/ 330624 h 577297"/>
              <a:gd name="connsiteX215" fmla="*/ 402138 w 591029"/>
              <a:gd name="connsiteY215" fmla="*/ 330624 h 577297"/>
              <a:gd name="connsiteX216" fmla="*/ 581442 w 591029"/>
              <a:gd name="connsiteY216" fmla="*/ 307823 h 577297"/>
              <a:gd name="connsiteX217" fmla="*/ 587920 w 591029"/>
              <a:gd name="connsiteY217" fmla="*/ 307823 h 577297"/>
              <a:gd name="connsiteX218" fmla="*/ 587920 w 591029"/>
              <a:gd name="connsiteY218" fmla="*/ 311191 h 577297"/>
              <a:gd name="connsiteX219" fmla="*/ 581442 w 591029"/>
              <a:gd name="connsiteY219" fmla="*/ 311191 h 577297"/>
              <a:gd name="connsiteX220" fmla="*/ 471579 w 591029"/>
              <a:gd name="connsiteY220" fmla="*/ 307823 h 577297"/>
              <a:gd name="connsiteX221" fmla="*/ 484534 w 591029"/>
              <a:gd name="connsiteY221" fmla="*/ 307823 h 577297"/>
              <a:gd name="connsiteX222" fmla="*/ 484534 w 591029"/>
              <a:gd name="connsiteY222" fmla="*/ 311191 h 577297"/>
              <a:gd name="connsiteX223" fmla="*/ 471579 w 591029"/>
              <a:gd name="connsiteY223" fmla="*/ 311191 h 577297"/>
              <a:gd name="connsiteX224" fmla="*/ 444114 w 591029"/>
              <a:gd name="connsiteY224" fmla="*/ 307823 h 577297"/>
              <a:gd name="connsiteX225" fmla="*/ 457069 w 591029"/>
              <a:gd name="connsiteY225" fmla="*/ 307823 h 577297"/>
              <a:gd name="connsiteX226" fmla="*/ 457069 w 591029"/>
              <a:gd name="connsiteY226" fmla="*/ 311191 h 577297"/>
              <a:gd name="connsiteX227" fmla="*/ 444114 w 591029"/>
              <a:gd name="connsiteY227" fmla="*/ 311191 h 577297"/>
              <a:gd name="connsiteX228" fmla="*/ 416648 w 591029"/>
              <a:gd name="connsiteY228" fmla="*/ 307823 h 577297"/>
              <a:gd name="connsiteX229" fmla="*/ 429603 w 591029"/>
              <a:gd name="connsiteY229" fmla="*/ 307823 h 577297"/>
              <a:gd name="connsiteX230" fmla="*/ 429603 w 591029"/>
              <a:gd name="connsiteY230" fmla="*/ 311191 h 577297"/>
              <a:gd name="connsiteX231" fmla="*/ 416648 w 591029"/>
              <a:gd name="connsiteY231" fmla="*/ 311191 h 577297"/>
              <a:gd name="connsiteX232" fmla="*/ 387628 w 591029"/>
              <a:gd name="connsiteY232" fmla="*/ 307823 h 577297"/>
              <a:gd name="connsiteX233" fmla="*/ 402138 w 591029"/>
              <a:gd name="connsiteY233" fmla="*/ 307823 h 577297"/>
              <a:gd name="connsiteX234" fmla="*/ 402138 w 591029"/>
              <a:gd name="connsiteY234" fmla="*/ 311191 h 577297"/>
              <a:gd name="connsiteX235" fmla="*/ 387628 w 591029"/>
              <a:gd name="connsiteY235" fmla="*/ 311191 h 577297"/>
              <a:gd name="connsiteX236" fmla="*/ 360162 w 591029"/>
              <a:gd name="connsiteY236" fmla="*/ 307823 h 577297"/>
              <a:gd name="connsiteX237" fmla="*/ 374672 w 591029"/>
              <a:gd name="connsiteY237" fmla="*/ 307823 h 577297"/>
              <a:gd name="connsiteX238" fmla="*/ 374672 w 591029"/>
              <a:gd name="connsiteY238" fmla="*/ 311191 h 577297"/>
              <a:gd name="connsiteX239" fmla="*/ 360162 w 591029"/>
              <a:gd name="connsiteY239" fmla="*/ 311191 h 577297"/>
              <a:gd name="connsiteX240" fmla="*/ 332697 w 591029"/>
              <a:gd name="connsiteY240" fmla="*/ 307823 h 577297"/>
              <a:gd name="connsiteX241" fmla="*/ 347207 w 591029"/>
              <a:gd name="connsiteY241" fmla="*/ 307823 h 577297"/>
              <a:gd name="connsiteX242" fmla="*/ 347207 w 591029"/>
              <a:gd name="connsiteY242" fmla="*/ 311191 h 577297"/>
              <a:gd name="connsiteX243" fmla="*/ 332697 w 591029"/>
              <a:gd name="connsiteY243" fmla="*/ 311191 h 577297"/>
              <a:gd name="connsiteX244" fmla="*/ 305231 w 591029"/>
              <a:gd name="connsiteY244" fmla="*/ 307823 h 577297"/>
              <a:gd name="connsiteX245" fmla="*/ 319741 w 591029"/>
              <a:gd name="connsiteY245" fmla="*/ 307823 h 577297"/>
              <a:gd name="connsiteX246" fmla="*/ 319741 w 591029"/>
              <a:gd name="connsiteY246" fmla="*/ 311191 h 577297"/>
              <a:gd name="connsiteX247" fmla="*/ 305231 w 591029"/>
              <a:gd name="connsiteY247" fmla="*/ 311191 h 577297"/>
              <a:gd name="connsiteX248" fmla="*/ 277765 w 591029"/>
              <a:gd name="connsiteY248" fmla="*/ 307823 h 577297"/>
              <a:gd name="connsiteX249" fmla="*/ 292275 w 591029"/>
              <a:gd name="connsiteY249" fmla="*/ 307823 h 577297"/>
              <a:gd name="connsiteX250" fmla="*/ 292275 w 591029"/>
              <a:gd name="connsiteY250" fmla="*/ 311191 h 577297"/>
              <a:gd name="connsiteX251" fmla="*/ 277765 w 591029"/>
              <a:gd name="connsiteY251" fmla="*/ 311191 h 577297"/>
              <a:gd name="connsiteX252" fmla="*/ 250300 w 591029"/>
              <a:gd name="connsiteY252" fmla="*/ 307823 h 577297"/>
              <a:gd name="connsiteX253" fmla="*/ 263255 w 591029"/>
              <a:gd name="connsiteY253" fmla="*/ 307823 h 577297"/>
              <a:gd name="connsiteX254" fmla="*/ 263255 w 591029"/>
              <a:gd name="connsiteY254" fmla="*/ 311191 h 577297"/>
              <a:gd name="connsiteX255" fmla="*/ 250300 w 591029"/>
              <a:gd name="connsiteY255" fmla="*/ 311191 h 577297"/>
              <a:gd name="connsiteX256" fmla="*/ 166348 w 591029"/>
              <a:gd name="connsiteY256" fmla="*/ 307823 h 577297"/>
              <a:gd name="connsiteX257" fmla="*/ 180858 w 591029"/>
              <a:gd name="connsiteY257" fmla="*/ 307823 h 577297"/>
              <a:gd name="connsiteX258" fmla="*/ 180858 w 591029"/>
              <a:gd name="connsiteY258" fmla="*/ 311191 h 577297"/>
              <a:gd name="connsiteX259" fmla="*/ 166348 w 591029"/>
              <a:gd name="connsiteY259" fmla="*/ 311191 h 577297"/>
              <a:gd name="connsiteX260" fmla="*/ 138883 w 591029"/>
              <a:gd name="connsiteY260" fmla="*/ 307823 h 577297"/>
              <a:gd name="connsiteX261" fmla="*/ 153393 w 591029"/>
              <a:gd name="connsiteY261" fmla="*/ 307823 h 577297"/>
              <a:gd name="connsiteX262" fmla="*/ 153393 w 591029"/>
              <a:gd name="connsiteY262" fmla="*/ 311191 h 577297"/>
              <a:gd name="connsiteX263" fmla="*/ 138883 w 591029"/>
              <a:gd name="connsiteY263" fmla="*/ 311191 h 577297"/>
              <a:gd name="connsiteX264" fmla="*/ 111417 w 591029"/>
              <a:gd name="connsiteY264" fmla="*/ 307823 h 577297"/>
              <a:gd name="connsiteX265" fmla="*/ 125927 w 591029"/>
              <a:gd name="connsiteY265" fmla="*/ 307823 h 577297"/>
              <a:gd name="connsiteX266" fmla="*/ 125927 w 591029"/>
              <a:gd name="connsiteY266" fmla="*/ 311191 h 577297"/>
              <a:gd name="connsiteX267" fmla="*/ 111417 w 591029"/>
              <a:gd name="connsiteY267" fmla="*/ 311191 h 577297"/>
              <a:gd name="connsiteX268" fmla="*/ 83952 w 591029"/>
              <a:gd name="connsiteY268" fmla="*/ 307823 h 577297"/>
              <a:gd name="connsiteX269" fmla="*/ 98462 w 591029"/>
              <a:gd name="connsiteY269" fmla="*/ 307823 h 577297"/>
              <a:gd name="connsiteX270" fmla="*/ 98462 w 591029"/>
              <a:gd name="connsiteY270" fmla="*/ 311191 h 577297"/>
              <a:gd name="connsiteX271" fmla="*/ 83952 w 591029"/>
              <a:gd name="connsiteY271" fmla="*/ 311191 h 577297"/>
              <a:gd name="connsiteX272" fmla="*/ 56486 w 591029"/>
              <a:gd name="connsiteY272" fmla="*/ 307823 h 577297"/>
              <a:gd name="connsiteX273" fmla="*/ 70996 w 591029"/>
              <a:gd name="connsiteY273" fmla="*/ 307823 h 577297"/>
              <a:gd name="connsiteX274" fmla="*/ 70996 w 591029"/>
              <a:gd name="connsiteY274" fmla="*/ 311191 h 577297"/>
              <a:gd name="connsiteX275" fmla="*/ 56486 w 591029"/>
              <a:gd name="connsiteY275" fmla="*/ 311191 h 577297"/>
              <a:gd name="connsiteX276" fmla="*/ 35498 w 591029"/>
              <a:gd name="connsiteY276" fmla="*/ 307823 h 577297"/>
              <a:gd name="connsiteX277" fmla="*/ 41976 w 591029"/>
              <a:gd name="connsiteY277" fmla="*/ 307823 h 577297"/>
              <a:gd name="connsiteX278" fmla="*/ 41976 w 591029"/>
              <a:gd name="connsiteY278" fmla="*/ 311191 h 577297"/>
              <a:gd name="connsiteX279" fmla="*/ 35498 w 591029"/>
              <a:gd name="connsiteY279" fmla="*/ 311191 h 577297"/>
              <a:gd name="connsiteX280" fmla="*/ 272842 w 591029"/>
              <a:gd name="connsiteY280" fmla="*/ 293312 h 577297"/>
              <a:gd name="connsiteX281" fmla="*/ 277765 w 591029"/>
              <a:gd name="connsiteY281" fmla="*/ 293312 h 577297"/>
              <a:gd name="connsiteX282" fmla="*/ 277765 w 591029"/>
              <a:gd name="connsiteY282" fmla="*/ 306267 h 577297"/>
              <a:gd name="connsiteX283" fmla="*/ 272842 w 591029"/>
              <a:gd name="connsiteY283" fmla="*/ 306267 h 577297"/>
              <a:gd name="connsiteX284" fmla="*/ 137328 w 591029"/>
              <a:gd name="connsiteY284" fmla="*/ 290203 h 577297"/>
              <a:gd name="connsiteX285" fmla="*/ 140437 w 591029"/>
              <a:gd name="connsiteY285" fmla="*/ 290203 h 577297"/>
              <a:gd name="connsiteX286" fmla="*/ 140437 w 591029"/>
              <a:gd name="connsiteY286" fmla="*/ 304713 h 577297"/>
              <a:gd name="connsiteX287" fmla="*/ 137328 w 591029"/>
              <a:gd name="connsiteY287" fmla="*/ 304713 h 577297"/>
              <a:gd name="connsiteX288" fmla="*/ 402138 w 591029"/>
              <a:gd name="connsiteY288" fmla="*/ 287094 h 577297"/>
              <a:gd name="connsiteX289" fmla="*/ 405506 w 591029"/>
              <a:gd name="connsiteY289" fmla="*/ 287094 h 577297"/>
              <a:gd name="connsiteX290" fmla="*/ 405506 w 591029"/>
              <a:gd name="connsiteY290" fmla="*/ 301604 h 577297"/>
              <a:gd name="connsiteX291" fmla="*/ 402138 w 591029"/>
              <a:gd name="connsiteY291" fmla="*/ 301604 h 577297"/>
              <a:gd name="connsiteX292" fmla="*/ 537803 w 591029"/>
              <a:gd name="connsiteY292" fmla="*/ 282171 h 577297"/>
              <a:gd name="connsiteX293" fmla="*/ 566871 w 591029"/>
              <a:gd name="connsiteY293" fmla="*/ 307942 h 577297"/>
              <a:gd name="connsiteX294" fmla="*/ 568486 w 591029"/>
              <a:gd name="connsiteY294" fmla="*/ 307942 h 577297"/>
              <a:gd name="connsiteX295" fmla="*/ 568486 w 591029"/>
              <a:gd name="connsiteY295" fmla="*/ 311163 h 577297"/>
              <a:gd name="connsiteX296" fmla="*/ 537803 w 591029"/>
              <a:gd name="connsiteY296" fmla="*/ 341766 h 577297"/>
              <a:gd name="connsiteX297" fmla="*/ 507120 w 591029"/>
              <a:gd name="connsiteY297" fmla="*/ 311163 h 577297"/>
              <a:gd name="connsiteX298" fmla="*/ 499045 w 591029"/>
              <a:gd name="connsiteY298" fmla="*/ 311163 h 577297"/>
              <a:gd name="connsiteX299" fmla="*/ 499045 w 591029"/>
              <a:gd name="connsiteY299" fmla="*/ 307942 h 577297"/>
              <a:gd name="connsiteX300" fmla="*/ 507120 w 591029"/>
              <a:gd name="connsiteY300" fmla="*/ 307942 h 577297"/>
              <a:gd name="connsiteX301" fmla="*/ 537803 w 591029"/>
              <a:gd name="connsiteY301" fmla="*/ 282171 h 577297"/>
              <a:gd name="connsiteX302" fmla="*/ 214802 w 591029"/>
              <a:gd name="connsiteY302" fmla="*/ 274138 h 577297"/>
              <a:gd name="connsiteX303" fmla="*/ 245377 w 591029"/>
              <a:gd name="connsiteY303" fmla="*/ 303936 h 577297"/>
              <a:gd name="connsiteX304" fmla="*/ 214802 w 591029"/>
              <a:gd name="connsiteY304" fmla="*/ 333734 h 577297"/>
              <a:gd name="connsiteX305" fmla="*/ 184227 w 591029"/>
              <a:gd name="connsiteY305" fmla="*/ 303936 h 577297"/>
              <a:gd name="connsiteX306" fmla="*/ 214802 w 591029"/>
              <a:gd name="connsiteY306" fmla="*/ 274138 h 577297"/>
              <a:gd name="connsiteX307" fmla="*/ 537912 w 591029"/>
              <a:gd name="connsiteY307" fmla="*/ 264292 h 577297"/>
              <a:gd name="connsiteX308" fmla="*/ 541021 w 591029"/>
              <a:gd name="connsiteY308" fmla="*/ 264292 h 577297"/>
              <a:gd name="connsiteX309" fmla="*/ 541021 w 591029"/>
              <a:gd name="connsiteY309" fmla="*/ 277247 h 577297"/>
              <a:gd name="connsiteX310" fmla="*/ 537912 w 591029"/>
              <a:gd name="connsiteY310" fmla="*/ 277247 h 577297"/>
              <a:gd name="connsiteX311" fmla="*/ 272842 w 591029"/>
              <a:gd name="connsiteY311" fmla="*/ 264292 h 577297"/>
              <a:gd name="connsiteX312" fmla="*/ 277765 w 591029"/>
              <a:gd name="connsiteY312" fmla="*/ 264292 h 577297"/>
              <a:gd name="connsiteX313" fmla="*/ 277765 w 591029"/>
              <a:gd name="connsiteY313" fmla="*/ 278802 h 577297"/>
              <a:gd name="connsiteX314" fmla="*/ 272842 w 591029"/>
              <a:gd name="connsiteY314" fmla="*/ 278802 h 577297"/>
              <a:gd name="connsiteX315" fmla="*/ 137328 w 591029"/>
              <a:gd name="connsiteY315" fmla="*/ 262738 h 577297"/>
              <a:gd name="connsiteX316" fmla="*/ 140437 w 591029"/>
              <a:gd name="connsiteY316" fmla="*/ 262738 h 577297"/>
              <a:gd name="connsiteX317" fmla="*/ 140437 w 591029"/>
              <a:gd name="connsiteY317" fmla="*/ 275693 h 577297"/>
              <a:gd name="connsiteX318" fmla="*/ 137328 w 591029"/>
              <a:gd name="connsiteY318" fmla="*/ 275693 h 577297"/>
              <a:gd name="connsiteX319" fmla="*/ 402138 w 591029"/>
              <a:gd name="connsiteY319" fmla="*/ 259628 h 577297"/>
              <a:gd name="connsiteX320" fmla="*/ 405506 w 591029"/>
              <a:gd name="connsiteY320" fmla="*/ 259628 h 577297"/>
              <a:gd name="connsiteX321" fmla="*/ 405506 w 591029"/>
              <a:gd name="connsiteY321" fmla="*/ 274138 h 577297"/>
              <a:gd name="connsiteX322" fmla="*/ 402138 w 591029"/>
              <a:gd name="connsiteY322" fmla="*/ 274138 h 577297"/>
              <a:gd name="connsiteX323" fmla="*/ 272842 w 591029"/>
              <a:gd name="connsiteY323" fmla="*/ 237086 h 577297"/>
              <a:gd name="connsiteX324" fmla="*/ 277765 w 591029"/>
              <a:gd name="connsiteY324" fmla="*/ 237086 h 577297"/>
              <a:gd name="connsiteX325" fmla="*/ 277765 w 591029"/>
              <a:gd name="connsiteY325" fmla="*/ 251596 h 577297"/>
              <a:gd name="connsiteX326" fmla="*/ 272842 w 591029"/>
              <a:gd name="connsiteY326" fmla="*/ 251596 h 577297"/>
              <a:gd name="connsiteX327" fmla="*/ 537912 w 591029"/>
              <a:gd name="connsiteY327" fmla="*/ 235272 h 577297"/>
              <a:gd name="connsiteX328" fmla="*/ 541021 w 591029"/>
              <a:gd name="connsiteY328" fmla="*/ 235272 h 577297"/>
              <a:gd name="connsiteX329" fmla="*/ 541021 w 591029"/>
              <a:gd name="connsiteY329" fmla="*/ 249782 h 577297"/>
              <a:gd name="connsiteX330" fmla="*/ 537912 w 591029"/>
              <a:gd name="connsiteY330" fmla="*/ 249782 h 577297"/>
              <a:gd name="connsiteX331" fmla="*/ 137328 w 591029"/>
              <a:gd name="connsiteY331" fmla="*/ 233717 h 577297"/>
              <a:gd name="connsiteX332" fmla="*/ 140437 w 591029"/>
              <a:gd name="connsiteY332" fmla="*/ 233717 h 577297"/>
              <a:gd name="connsiteX333" fmla="*/ 140437 w 591029"/>
              <a:gd name="connsiteY333" fmla="*/ 248227 h 577297"/>
              <a:gd name="connsiteX334" fmla="*/ 137328 w 591029"/>
              <a:gd name="connsiteY334" fmla="*/ 248227 h 577297"/>
              <a:gd name="connsiteX335" fmla="*/ 402138 w 591029"/>
              <a:gd name="connsiteY335" fmla="*/ 232163 h 577297"/>
              <a:gd name="connsiteX336" fmla="*/ 405506 w 591029"/>
              <a:gd name="connsiteY336" fmla="*/ 232163 h 577297"/>
              <a:gd name="connsiteX337" fmla="*/ 405506 w 591029"/>
              <a:gd name="connsiteY337" fmla="*/ 245118 h 577297"/>
              <a:gd name="connsiteX338" fmla="*/ 402138 w 591029"/>
              <a:gd name="connsiteY338" fmla="*/ 245118 h 577297"/>
              <a:gd name="connsiteX339" fmla="*/ 272842 w 591029"/>
              <a:gd name="connsiteY339" fmla="*/ 209620 h 577297"/>
              <a:gd name="connsiteX340" fmla="*/ 277765 w 591029"/>
              <a:gd name="connsiteY340" fmla="*/ 209620 h 577297"/>
              <a:gd name="connsiteX341" fmla="*/ 277765 w 591029"/>
              <a:gd name="connsiteY341" fmla="*/ 224130 h 577297"/>
              <a:gd name="connsiteX342" fmla="*/ 272842 w 591029"/>
              <a:gd name="connsiteY342" fmla="*/ 224130 h 577297"/>
              <a:gd name="connsiteX343" fmla="*/ 537912 w 591029"/>
              <a:gd name="connsiteY343" fmla="*/ 208065 h 577297"/>
              <a:gd name="connsiteX344" fmla="*/ 541021 w 591029"/>
              <a:gd name="connsiteY344" fmla="*/ 208065 h 577297"/>
              <a:gd name="connsiteX345" fmla="*/ 541021 w 591029"/>
              <a:gd name="connsiteY345" fmla="*/ 222575 h 577297"/>
              <a:gd name="connsiteX346" fmla="*/ 537912 w 591029"/>
              <a:gd name="connsiteY346" fmla="*/ 222575 h 577297"/>
              <a:gd name="connsiteX347" fmla="*/ 137328 w 591029"/>
              <a:gd name="connsiteY347" fmla="*/ 206252 h 577297"/>
              <a:gd name="connsiteX348" fmla="*/ 140437 w 591029"/>
              <a:gd name="connsiteY348" fmla="*/ 206252 h 577297"/>
              <a:gd name="connsiteX349" fmla="*/ 140437 w 591029"/>
              <a:gd name="connsiteY349" fmla="*/ 220762 h 577297"/>
              <a:gd name="connsiteX350" fmla="*/ 137328 w 591029"/>
              <a:gd name="connsiteY350" fmla="*/ 220762 h 577297"/>
              <a:gd name="connsiteX351" fmla="*/ 581442 w 591029"/>
              <a:gd name="connsiteY351" fmla="*/ 180600 h 577297"/>
              <a:gd name="connsiteX352" fmla="*/ 587920 w 591029"/>
              <a:gd name="connsiteY352" fmla="*/ 180600 h 577297"/>
              <a:gd name="connsiteX353" fmla="*/ 587920 w 591029"/>
              <a:gd name="connsiteY353" fmla="*/ 183709 h 577297"/>
              <a:gd name="connsiteX354" fmla="*/ 581442 w 591029"/>
              <a:gd name="connsiteY354" fmla="*/ 183709 h 577297"/>
              <a:gd name="connsiteX355" fmla="*/ 553976 w 591029"/>
              <a:gd name="connsiteY355" fmla="*/ 180600 h 577297"/>
              <a:gd name="connsiteX356" fmla="*/ 568486 w 591029"/>
              <a:gd name="connsiteY356" fmla="*/ 180600 h 577297"/>
              <a:gd name="connsiteX357" fmla="*/ 568486 w 591029"/>
              <a:gd name="connsiteY357" fmla="*/ 183709 h 577297"/>
              <a:gd name="connsiteX358" fmla="*/ 553976 w 591029"/>
              <a:gd name="connsiteY358" fmla="*/ 183709 h 577297"/>
              <a:gd name="connsiteX359" fmla="*/ 524956 w 591029"/>
              <a:gd name="connsiteY359" fmla="*/ 180600 h 577297"/>
              <a:gd name="connsiteX360" fmla="*/ 537808 w 591029"/>
              <a:gd name="connsiteY360" fmla="*/ 180600 h 577297"/>
              <a:gd name="connsiteX361" fmla="*/ 541021 w 591029"/>
              <a:gd name="connsiteY361" fmla="*/ 180600 h 577297"/>
              <a:gd name="connsiteX362" fmla="*/ 541021 w 591029"/>
              <a:gd name="connsiteY362" fmla="*/ 193555 h 577297"/>
              <a:gd name="connsiteX363" fmla="*/ 537808 w 591029"/>
              <a:gd name="connsiteY363" fmla="*/ 193555 h 577297"/>
              <a:gd name="connsiteX364" fmla="*/ 537808 w 591029"/>
              <a:gd name="connsiteY364" fmla="*/ 183839 h 577297"/>
              <a:gd name="connsiteX365" fmla="*/ 524956 w 591029"/>
              <a:gd name="connsiteY365" fmla="*/ 183839 h 577297"/>
              <a:gd name="connsiteX366" fmla="*/ 497490 w 591029"/>
              <a:gd name="connsiteY366" fmla="*/ 180600 h 577297"/>
              <a:gd name="connsiteX367" fmla="*/ 512000 w 591029"/>
              <a:gd name="connsiteY367" fmla="*/ 180600 h 577297"/>
              <a:gd name="connsiteX368" fmla="*/ 512000 w 591029"/>
              <a:gd name="connsiteY368" fmla="*/ 183709 h 577297"/>
              <a:gd name="connsiteX369" fmla="*/ 497490 w 591029"/>
              <a:gd name="connsiteY369" fmla="*/ 183709 h 577297"/>
              <a:gd name="connsiteX370" fmla="*/ 468470 w 591029"/>
              <a:gd name="connsiteY370" fmla="*/ 180600 h 577297"/>
              <a:gd name="connsiteX371" fmla="*/ 482980 w 591029"/>
              <a:gd name="connsiteY371" fmla="*/ 180600 h 577297"/>
              <a:gd name="connsiteX372" fmla="*/ 482980 w 591029"/>
              <a:gd name="connsiteY372" fmla="*/ 183709 h 577297"/>
              <a:gd name="connsiteX373" fmla="*/ 468470 w 591029"/>
              <a:gd name="connsiteY373" fmla="*/ 183709 h 577297"/>
              <a:gd name="connsiteX374" fmla="*/ 441005 w 591029"/>
              <a:gd name="connsiteY374" fmla="*/ 180600 h 577297"/>
              <a:gd name="connsiteX375" fmla="*/ 455515 w 591029"/>
              <a:gd name="connsiteY375" fmla="*/ 180600 h 577297"/>
              <a:gd name="connsiteX376" fmla="*/ 455515 w 591029"/>
              <a:gd name="connsiteY376" fmla="*/ 183709 h 577297"/>
              <a:gd name="connsiteX377" fmla="*/ 441005 w 591029"/>
              <a:gd name="connsiteY377" fmla="*/ 183709 h 577297"/>
              <a:gd name="connsiteX378" fmla="*/ 357053 w 591029"/>
              <a:gd name="connsiteY378" fmla="*/ 180600 h 577297"/>
              <a:gd name="connsiteX379" fmla="*/ 369749 w 591029"/>
              <a:gd name="connsiteY379" fmla="*/ 180600 h 577297"/>
              <a:gd name="connsiteX380" fmla="*/ 369749 w 591029"/>
              <a:gd name="connsiteY380" fmla="*/ 183709 h 577297"/>
              <a:gd name="connsiteX381" fmla="*/ 357053 w 591029"/>
              <a:gd name="connsiteY381" fmla="*/ 183709 h 577297"/>
              <a:gd name="connsiteX382" fmla="*/ 327774 w 591029"/>
              <a:gd name="connsiteY382" fmla="*/ 180600 h 577297"/>
              <a:gd name="connsiteX383" fmla="*/ 342284 w 591029"/>
              <a:gd name="connsiteY383" fmla="*/ 180600 h 577297"/>
              <a:gd name="connsiteX384" fmla="*/ 342284 w 591029"/>
              <a:gd name="connsiteY384" fmla="*/ 183709 h 577297"/>
              <a:gd name="connsiteX385" fmla="*/ 327774 w 591029"/>
              <a:gd name="connsiteY385" fmla="*/ 183709 h 577297"/>
              <a:gd name="connsiteX386" fmla="*/ 300308 w 591029"/>
              <a:gd name="connsiteY386" fmla="*/ 180600 h 577297"/>
              <a:gd name="connsiteX387" fmla="*/ 313263 w 591029"/>
              <a:gd name="connsiteY387" fmla="*/ 180600 h 577297"/>
              <a:gd name="connsiteX388" fmla="*/ 313263 w 591029"/>
              <a:gd name="connsiteY388" fmla="*/ 183709 h 577297"/>
              <a:gd name="connsiteX389" fmla="*/ 300308 w 591029"/>
              <a:gd name="connsiteY389" fmla="*/ 183709 h 577297"/>
              <a:gd name="connsiteX390" fmla="*/ 271288 w 591029"/>
              <a:gd name="connsiteY390" fmla="*/ 180600 h 577297"/>
              <a:gd name="connsiteX391" fmla="*/ 285798 w 591029"/>
              <a:gd name="connsiteY391" fmla="*/ 180600 h 577297"/>
              <a:gd name="connsiteX392" fmla="*/ 285798 w 591029"/>
              <a:gd name="connsiteY392" fmla="*/ 183813 h 577297"/>
              <a:gd name="connsiteX393" fmla="*/ 277737 w 591029"/>
              <a:gd name="connsiteY393" fmla="*/ 183813 h 577297"/>
              <a:gd name="connsiteX394" fmla="*/ 277737 w 591029"/>
              <a:gd name="connsiteY394" fmla="*/ 196665 h 577297"/>
              <a:gd name="connsiteX395" fmla="*/ 272900 w 591029"/>
              <a:gd name="connsiteY395" fmla="*/ 196665 h 577297"/>
              <a:gd name="connsiteX396" fmla="*/ 272900 w 591029"/>
              <a:gd name="connsiteY396" fmla="*/ 183813 h 577297"/>
              <a:gd name="connsiteX397" fmla="*/ 271288 w 591029"/>
              <a:gd name="connsiteY397" fmla="*/ 183813 h 577297"/>
              <a:gd name="connsiteX398" fmla="*/ 243822 w 591029"/>
              <a:gd name="connsiteY398" fmla="*/ 180600 h 577297"/>
              <a:gd name="connsiteX399" fmla="*/ 258332 w 591029"/>
              <a:gd name="connsiteY399" fmla="*/ 180600 h 577297"/>
              <a:gd name="connsiteX400" fmla="*/ 258332 w 591029"/>
              <a:gd name="connsiteY400" fmla="*/ 183709 h 577297"/>
              <a:gd name="connsiteX401" fmla="*/ 243822 w 591029"/>
              <a:gd name="connsiteY401" fmla="*/ 183709 h 577297"/>
              <a:gd name="connsiteX402" fmla="*/ 214802 w 591029"/>
              <a:gd name="connsiteY402" fmla="*/ 180600 h 577297"/>
              <a:gd name="connsiteX403" fmla="*/ 229312 w 591029"/>
              <a:gd name="connsiteY403" fmla="*/ 180600 h 577297"/>
              <a:gd name="connsiteX404" fmla="*/ 229312 w 591029"/>
              <a:gd name="connsiteY404" fmla="*/ 183709 h 577297"/>
              <a:gd name="connsiteX405" fmla="*/ 214802 w 591029"/>
              <a:gd name="connsiteY405" fmla="*/ 183709 h 577297"/>
              <a:gd name="connsiteX406" fmla="*/ 187336 w 591029"/>
              <a:gd name="connsiteY406" fmla="*/ 180600 h 577297"/>
              <a:gd name="connsiteX407" fmla="*/ 201846 w 591029"/>
              <a:gd name="connsiteY407" fmla="*/ 180600 h 577297"/>
              <a:gd name="connsiteX408" fmla="*/ 201846 w 591029"/>
              <a:gd name="connsiteY408" fmla="*/ 183709 h 577297"/>
              <a:gd name="connsiteX409" fmla="*/ 187336 w 591029"/>
              <a:gd name="connsiteY409" fmla="*/ 183709 h 577297"/>
              <a:gd name="connsiteX410" fmla="*/ 158316 w 591029"/>
              <a:gd name="connsiteY410" fmla="*/ 180600 h 577297"/>
              <a:gd name="connsiteX411" fmla="*/ 172826 w 591029"/>
              <a:gd name="connsiteY411" fmla="*/ 180600 h 577297"/>
              <a:gd name="connsiteX412" fmla="*/ 172826 w 591029"/>
              <a:gd name="connsiteY412" fmla="*/ 183709 h 577297"/>
              <a:gd name="connsiteX413" fmla="*/ 158316 w 591029"/>
              <a:gd name="connsiteY413" fmla="*/ 183709 h 577297"/>
              <a:gd name="connsiteX414" fmla="*/ 101830 w 591029"/>
              <a:gd name="connsiteY414" fmla="*/ 180600 h 577297"/>
              <a:gd name="connsiteX415" fmla="*/ 116340 w 591029"/>
              <a:gd name="connsiteY415" fmla="*/ 180600 h 577297"/>
              <a:gd name="connsiteX416" fmla="*/ 116340 w 591029"/>
              <a:gd name="connsiteY416" fmla="*/ 183709 h 577297"/>
              <a:gd name="connsiteX417" fmla="*/ 101830 w 591029"/>
              <a:gd name="connsiteY417" fmla="*/ 183709 h 577297"/>
              <a:gd name="connsiteX418" fmla="*/ 74364 w 591029"/>
              <a:gd name="connsiteY418" fmla="*/ 180600 h 577297"/>
              <a:gd name="connsiteX419" fmla="*/ 88874 w 591029"/>
              <a:gd name="connsiteY419" fmla="*/ 180600 h 577297"/>
              <a:gd name="connsiteX420" fmla="*/ 88874 w 591029"/>
              <a:gd name="connsiteY420" fmla="*/ 183709 h 577297"/>
              <a:gd name="connsiteX421" fmla="*/ 74364 w 591029"/>
              <a:gd name="connsiteY421" fmla="*/ 183709 h 577297"/>
              <a:gd name="connsiteX422" fmla="*/ 46899 w 591029"/>
              <a:gd name="connsiteY422" fmla="*/ 180600 h 577297"/>
              <a:gd name="connsiteX423" fmla="*/ 59854 w 591029"/>
              <a:gd name="connsiteY423" fmla="*/ 180600 h 577297"/>
              <a:gd name="connsiteX424" fmla="*/ 59854 w 591029"/>
              <a:gd name="connsiteY424" fmla="*/ 183709 h 577297"/>
              <a:gd name="connsiteX425" fmla="*/ 46899 w 591029"/>
              <a:gd name="connsiteY425" fmla="*/ 183709 h 577297"/>
              <a:gd name="connsiteX426" fmla="*/ 137299 w 591029"/>
              <a:gd name="connsiteY426" fmla="*/ 179045 h 577297"/>
              <a:gd name="connsiteX427" fmla="*/ 140523 w 591029"/>
              <a:gd name="connsiteY427" fmla="*/ 179045 h 577297"/>
              <a:gd name="connsiteX428" fmla="*/ 140523 w 591029"/>
              <a:gd name="connsiteY428" fmla="*/ 180632 h 577297"/>
              <a:gd name="connsiteX429" fmla="*/ 145360 w 591029"/>
              <a:gd name="connsiteY429" fmla="*/ 180632 h 577297"/>
              <a:gd name="connsiteX430" fmla="*/ 145360 w 591029"/>
              <a:gd name="connsiteY430" fmla="*/ 183806 h 577297"/>
              <a:gd name="connsiteX431" fmla="*/ 140523 w 591029"/>
              <a:gd name="connsiteY431" fmla="*/ 183806 h 577297"/>
              <a:gd name="connsiteX432" fmla="*/ 140523 w 591029"/>
              <a:gd name="connsiteY432" fmla="*/ 191741 h 577297"/>
              <a:gd name="connsiteX433" fmla="*/ 137299 w 591029"/>
              <a:gd name="connsiteY433" fmla="*/ 191741 h 577297"/>
              <a:gd name="connsiteX434" fmla="*/ 137299 w 591029"/>
              <a:gd name="connsiteY434" fmla="*/ 183806 h 577297"/>
              <a:gd name="connsiteX435" fmla="*/ 130850 w 591029"/>
              <a:gd name="connsiteY435" fmla="*/ 183806 h 577297"/>
              <a:gd name="connsiteX436" fmla="*/ 130850 w 591029"/>
              <a:gd name="connsiteY436" fmla="*/ 180632 h 577297"/>
              <a:gd name="connsiteX437" fmla="*/ 137299 w 591029"/>
              <a:gd name="connsiteY437" fmla="*/ 180632 h 577297"/>
              <a:gd name="connsiteX438" fmla="*/ 272842 w 591029"/>
              <a:gd name="connsiteY438" fmla="*/ 154689 h 577297"/>
              <a:gd name="connsiteX439" fmla="*/ 277765 w 591029"/>
              <a:gd name="connsiteY439" fmla="*/ 154689 h 577297"/>
              <a:gd name="connsiteX440" fmla="*/ 277765 w 591029"/>
              <a:gd name="connsiteY440" fmla="*/ 167644 h 577297"/>
              <a:gd name="connsiteX441" fmla="*/ 272842 w 591029"/>
              <a:gd name="connsiteY441" fmla="*/ 167644 h 577297"/>
              <a:gd name="connsiteX442" fmla="*/ 537912 w 591029"/>
              <a:gd name="connsiteY442" fmla="*/ 151579 h 577297"/>
              <a:gd name="connsiteX443" fmla="*/ 541021 w 591029"/>
              <a:gd name="connsiteY443" fmla="*/ 151579 h 577297"/>
              <a:gd name="connsiteX444" fmla="*/ 541021 w 591029"/>
              <a:gd name="connsiteY444" fmla="*/ 166089 h 577297"/>
              <a:gd name="connsiteX445" fmla="*/ 537912 w 591029"/>
              <a:gd name="connsiteY445" fmla="*/ 166089 h 577297"/>
              <a:gd name="connsiteX446" fmla="*/ 137328 w 591029"/>
              <a:gd name="connsiteY446" fmla="*/ 151579 h 577297"/>
              <a:gd name="connsiteX447" fmla="*/ 140437 w 591029"/>
              <a:gd name="connsiteY447" fmla="*/ 151579 h 577297"/>
              <a:gd name="connsiteX448" fmla="*/ 140437 w 591029"/>
              <a:gd name="connsiteY448" fmla="*/ 164534 h 577297"/>
              <a:gd name="connsiteX449" fmla="*/ 137328 w 591029"/>
              <a:gd name="connsiteY449" fmla="*/ 164534 h 577297"/>
              <a:gd name="connsiteX450" fmla="*/ 405377 w 591029"/>
              <a:gd name="connsiteY450" fmla="*/ 145102 h 577297"/>
              <a:gd name="connsiteX451" fmla="*/ 436081 w 591029"/>
              <a:gd name="connsiteY451" fmla="*/ 175735 h 577297"/>
              <a:gd name="connsiteX452" fmla="*/ 405377 w 591029"/>
              <a:gd name="connsiteY452" fmla="*/ 204755 h 577297"/>
              <a:gd name="connsiteX453" fmla="*/ 405377 w 591029"/>
              <a:gd name="connsiteY453" fmla="*/ 217653 h 577297"/>
              <a:gd name="connsiteX454" fmla="*/ 402145 w 591029"/>
              <a:gd name="connsiteY454" fmla="*/ 217653 h 577297"/>
              <a:gd name="connsiteX455" fmla="*/ 402145 w 591029"/>
              <a:gd name="connsiteY455" fmla="*/ 204755 h 577297"/>
              <a:gd name="connsiteX456" fmla="*/ 374672 w 591029"/>
              <a:gd name="connsiteY456" fmla="*/ 175735 h 577297"/>
              <a:gd name="connsiteX457" fmla="*/ 405377 w 591029"/>
              <a:gd name="connsiteY457" fmla="*/ 145102 h 577297"/>
              <a:gd name="connsiteX458" fmla="*/ 537912 w 591029"/>
              <a:gd name="connsiteY458" fmla="*/ 124114 h 577297"/>
              <a:gd name="connsiteX459" fmla="*/ 541021 w 591029"/>
              <a:gd name="connsiteY459" fmla="*/ 124114 h 577297"/>
              <a:gd name="connsiteX460" fmla="*/ 541021 w 591029"/>
              <a:gd name="connsiteY460" fmla="*/ 137069 h 577297"/>
              <a:gd name="connsiteX461" fmla="*/ 537912 w 591029"/>
              <a:gd name="connsiteY461" fmla="*/ 137069 h 577297"/>
              <a:gd name="connsiteX462" fmla="*/ 137328 w 591029"/>
              <a:gd name="connsiteY462" fmla="*/ 122559 h 577297"/>
              <a:gd name="connsiteX463" fmla="*/ 140437 w 591029"/>
              <a:gd name="connsiteY463" fmla="*/ 122559 h 577297"/>
              <a:gd name="connsiteX464" fmla="*/ 140437 w 591029"/>
              <a:gd name="connsiteY464" fmla="*/ 137069 h 577297"/>
              <a:gd name="connsiteX465" fmla="*/ 137328 w 591029"/>
              <a:gd name="connsiteY465" fmla="*/ 137069 h 577297"/>
              <a:gd name="connsiteX466" fmla="*/ 402138 w 591029"/>
              <a:gd name="connsiteY466" fmla="*/ 119191 h 577297"/>
              <a:gd name="connsiteX467" fmla="*/ 405506 w 591029"/>
              <a:gd name="connsiteY467" fmla="*/ 119191 h 577297"/>
              <a:gd name="connsiteX468" fmla="*/ 405506 w 591029"/>
              <a:gd name="connsiteY468" fmla="*/ 132146 h 577297"/>
              <a:gd name="connsiteX469" fmla="*/ 402138 w 591029"/>
              <a:gd name="connsiteY469" fmla="*/ 132146 h 577297"/>
              <a:gd name="connsiteX470" fmla="*/ 537912 w 591029"/>
              <a:gd name="connsiteY470" fmla="*/ 95093 h 577297"/>
              <a:gd name="connsiteX471" fmla="*/ 541021 w 591029"/>
              <a:gd name="connsiteY471" fmla="*/ 95093 h 577297"/>
              <a:gd name="connsiteX472" fmla="*/ 541021 w 591029"/>
              <a:gd name="connsiteY472" fmla="*/ 109603 h 577297"/>
              <a:gd name="connsiteX473" fmla="*/ 537912 w 591029"/>
              <a:gd name="connsiteY473" fmla="*/ 109603 h 577297"/>
              <a:gd name="connsiteX474" fmla="*/ 137328 w 591029"/>
              <a:gd name="connsiteY474" fmla="*/ 95093 h 577297"/>
              <a:gd name="connsiteX475" fmla="*/ 140437 w 591029"/>
              <a:gd name="connsiteY475" fmla="*/ 95093 h 577297"/>
              <a:gd name="connsiteX476" fmla="*/ 140437 w 591029"/>
              <a:gd name="connsiteY476" fmla="*/ 109603 h 577297"/>
              <a:gd name="connsiteX477" fmla="*/ 137328 w 591029"/>
              <a:gd name="connsiteY477" fmla="*/ 109603 h 577297"/>
              <a:gd name="connsiteX478" fmla="*/ 402138 w 591029"/>
              <a:gd name="connsiteY478" fmla="*/ 90170 h 577297"/>
              <a:gd name="connsiteX479" fmla="*/ 405506 w 591029"/>
              <a:gd name="connsiteY479" fmla="*/ 90170 h 577297"/>
              <a:gd name="connsiteX480" fmla="*/ 405506 w 591029"/>
              <a:gd name="connsiteY480" fmla="*/ 104680 h 577297"/>
              <a:gd name="connsiteX481" fmla="*/ 402138 w 591029"/>
              <a:gd name="connsiteY481" fmla="*/ 104680 h 577297"/>
              <a:gd name="connsiteX482" fmla="*/ 272940 w 591029"/>
              <a:gd name="connsiteY482" fmla="*/ 69182 h 577297"/>
              <a:gd name="connsiteX483" fmla="*/ 303676 w 591029"/>
              <a:gd name="connsiteY483" fmla="*/ 99839 h 577297"/>
              <a:gd name="connsiteX484" fmla="*/ 277793 w 591029"/>
              <a:gd name="connsiteY484" fmla="*/ 128883 h 577297"/>
              <a:gd name="connsiteX485" fmla="*/ 277793 w 591029"/>
              <a:gd name="connsiteY485" fmla="*/ 140178 h 577297"/>
              <a:gd name="connsiteX486" fmla="*/ 272940 w 591029"/>
              <a:gd name="connsiteY486" fmla="*/ 140178 h 577297"/>
              <a:gd name="connsiteX487" fmla="*/ 272940 w 591029"/>
              <a:gd name="connsiteY487" fmla="*/ 128883 h 577297"/>
              <a:gd name="connsiteX488" fmla="*/ 243822 w 591029"/>
              <a:gd name="connsiteY488" fmla="*/ 99839 h 577297"/>
              <a:gd name="connsiteX489" fmla="*/ 272940 w 591029"/>
              <a:gd name="connsiteY489" fmla="*/ 69182 h 577297"/>
              <a:gd name="connsiteX490" fmla="*/ 537912 w 591029"/>
              <a:gd name="connsiteY490" fmla="*/ 67628 h 577297"/>
              <a:gd name="connsiteX491" fmla="*/ 541021 w 591029"/>
              <a:gd name="connsiteY491" fmla="*/ 67628 h 577297"/>
              <a:gd name="connsiteX492" fmla="*/ 541021 w 591029"/>
              <a:gd name="connsiteY492" fmla="*/ 82138 h 577297"/>
              <a:gd name="connsiteX493" fmla="*/ 537912 w 591029"/>
              <a:gd name="connsiteY493" fmla="*/ 82138 h 577297"/>
              <a:gd name="connsiteX494" fmla="*/ 137328 w 591029"/>
              <a:gd name="connsiteY494" fmla="*/ 67628 h 577297"/>
              <a:gd name="connsiteX495" fmla="*/ 140437 w 591029"/>
              <a:gd name="connsiteY495" fmla="*/ 67628 h 577297"/>
              <a:gd name="connsiteX496" fmla="*/ 140437 w 591029"/>
              <a:gd name="connsiteY496" fmla="*/ 80583 h 577297"/>
              <a:gd name="connsiteX497" fmla="*/ 137328 w 591029"/>
              <a:gd name="connsiteY497" fmla="*/ 80583 h 577297"/>
              <a:gd name="connsiteX498" fmla="*/ 402138 w 591029"/>
              <a:gd name="connsiteY498" fmla="*/ 62964 h 577297"/>
              <a:gd name="connsiteX499" fmla="*/ 405506 w 591029"/>
              <a:gd name="connsiteY499" fmla="*/ 62964 h 577297"/>
              <a:gd name="connsiteX500" fmla="*/ 405506 w 591029"/>
              <a:gd name="connsiteY500" fmla="*/ 77474 h 577297"/>
              <a:gd name="connsiteX501" fmla="*/ 402138 w 591029"/>
              <a:gd name="connsiteY501" fmla="*/ 77474 h 577297"/>
              <a:gd name="connsiteX502" fmla="*/ 584551 w 591029"/>
              <a:gd name="connsiteY502" fmla="*/ 45085 h 577297"/>
              <a:gd name="connsiteX503" fmla="*/ 591029 w 591029"/>
              <a:gd name="connsiteY503" fmla="*/ 45085 h 577297"/>
              <a:gd name="connsiteX504" fmla="*/ 591029 w 591029"/>
              <a:gd name="connsiteY504" fmla="*/ 48453 h 577297"/>
              <a:gd name="connsiteX505" fmla="*/ 584551 w 591029"/>
              <a:gd name="connsiteY505" fmla="*/ 48453 h 577297"/>
              <a:gd name="connsiteX506" fmla="*/ 557086 w 591029"/>
              <a:gd name="connsiteY506" fmla="*/ 45085 h 577297"/>
              <a:gd name="connsiteX507" fmla="*/ 571855 w 591029"/>
              <a:gd name="connsiteY507" fmla="*/ 45085 h 577297"/>
              <a:gd name="connsiteX508" fmla="*/ 571855 w 591029"/>
              <a:gd name="connsiteY508" fmla="*/ 48453 h 577297"/>
              <a:gd name="connsiteX509" fmla="*/ 557086 w 591029"/>
              <a:gd name="connsiteY509" fmla="*/ 48453 h 577297"/>
              <a:gd name="connsiteX510" fmla="*/ 500600 w 591029"/>
              <a:gd name="connsiteY510" fmla="*/ 45085 h 577297"/>
              <a:gd name="connsiteX511" fmla="*/ 515110 w 591029"/>
              <a:gd name="connsiteY511" fmla="*/ 45085 h 577297"/>
              <a:gd name="connsiteX512" fmla="*/ 515110 w 591029"/>
              <a:gd name="connsiteY512" fmla="*/ 48453 h 577297"/>
              <a:gd name="connsiteX513" fmla="*/ 500600 w 591029"/>
              <a:gd name="connsiteY513" fmla="*/ 48453 h 577297"/>
              <a:gd name="connsiteX514" fmla="*/ 473134 w 591029"/>
              <a:gd name="connsiteY514" fmla="*/ 45085 h 577297"/>
              <a:gd name="connsiteX515" fmla="*/ 487644 w 591029"/>
              <a:gd name="connsiteY515" fmla="*/ 45085 h 577297"/>
              <a:gd name="connsiteX516" fmla="*/ 487644 w 591029"/>
              <a:gd name="connsiteY516" fmla="*/ 48453 h 577297"/>
              <a:gd name="connsiteX517" fmla="*/ 473134 w 591029"/>
              <a:gd name="connsiteY517" fmla="*/ 48453 h 577297"/>
              <a:gd name="connsiteX518" fmla="*/ 444114 w 591029"/>
              <a:gd name="connsiteY518" fmla="*/ 45085 h 577297"/>
              <a:gd name="connsiteX519" fmla="*/ 458624 w 591029"/>
              <a:gd name="connsiteY519" fmla="*/ 45085 h 577297"/>
              <a:gd name="connsiteX520" fmla="*/ 458624 w 591029"/>
              <a:gd name="connsiteY520" fmla="*/ 48453 h 577297"/>
              <a:gd name="connsiteX521" fmla="*/ 444114 w 591029"/>
              <a:gd name="connsiteY521" fmla="*/ 48453 h 577297"/>
              <a:gd name="connsiteX522" fmla="*/ 416648 w 591029"/>
              <a:gd name="connsiteY522" fmla="*/ 45085 h 577297"/>
              <a:gd name="connsiteX523" fmla="*/ 431158 w 591029"/>
              <a:gd name="connsiteY523" fmla="*/ 45085 h 577297"/>
              <a:gd name="connsiteX524" fmla="*/ 431158 w 591029"/>
              <a:gd name="connsiteY524" fmla="*/ 48453 h 577297"/>
              <a:gd name="connsiteX525" fmla="*/ 416648 w 591029"/>
              <a:gd name="connsiteY525" fmla="*/ 48453 h 577297"/>
              <a:gd name="connsiteX526" fmla="*/ 360162 w 591029"/>
              <a:gd name="connsiteY526" fmla="*/ 45085 h 577297"/>
              <a:gd name="connsiteX527" fmla="*/ 374672 w 591029"/>
              <a:gd name="connsiteY527" fmla="*/ 45085 h 577297"/>
              <a:gd name="connsiteX528" fmla="*/ 374672 w 591029"/>
              <a:gd name="connsiteY528" fmla="*/ 48453 h 577297"/>
              <a:gd name="connsiteX529" fmla="*/ 360162 w 591029"/>
              <a:gd name="connsiteY529" fmla="*/ 48453 h 577297"/>
              <a:gd name="connsiteX530" fmla="*/ 332697 w 591029"/>
              <a:gd name="connsiteY530" fmla="*/ 45085 h 577297"/>
              <a:gd name="connsiteX531" fmla="*/ 347207 w 591029"/>
              <a:gd name="connsiteY531" fmla="*/ 45085 h 577297"/>
              <a:gd name="connsiteX532" fmla="*/ 347207 w 591029"/>
              <a:gd name="connsiteY532" fmla="*/ 48453 h 577297"/>
              <a:gd name="connsiteX533" fmla="*/ 332697 w 591029"/>
              <a:gd name="connsiteY533" fmla="*/ 48453 h 577297"/>
              <a:gd name="connsiteX534" fmla="*/ 303676 w 591029"/>
              <a:gd name="connsiteY534" fmla="*/ 45085 h 577297"/>
              <a:gd name="connsiteX535" fmla="*/ 318186 w 591029"/>
              <a:gd name="connsiteY535" fmla="*/ 45085 h 577297"/>
              <a:gd name="connsiteX536" fmla="*/ 318186 w 591029"/>
              <a:gd name="connsiteY536" fmla="*/ 48453 h 577297"/>
              <a:gd name="connsiteX537" fmla="*/ 303676 w 591029"/>
              <a:gd name="connsiteY537" fmla="*/ 48453 h 577297"/>
              <a:gd name="connsiteX538" fmla="*/ 248745 w 591029"/>
              <a:gd name="connsiteY538" fmla="*/ 45085 h 577297"/>
              <a:gd name="connsiteX539" fmla="*/ 261700 w 591029"/>
              <a:gd name="connsiteY539" fmla="*/ 45085 h 577297"/>
              <a:gd name="connsiteX540" fmla="*/ 261700 w 591029"/>
              <a:gd name="connsiteY540" fmla="*/ 48453 h 577297"/>
              <a:gd name="connsiteX541" fmla="*/ 248745 w 591029"/>
              <a:gd name="connsiteY541" fmla="*/ 48453 h 577297"/>
              <a:gd name="connsiteX542" fmla="*/ 219725 w 591029"/>
              <a:gd name="connsiteY542" fmla="*/ 45085 h 577297"/>
              <a:gd name="connsiteX543" fmla="*/ 234235 w 591029"/>
              <a:gd name="connsiteY543" fmla="*/ 45085 h 577297"/>
              <a:gd name="connsiteX544" fmla="*/ 234235 w 591029"/>
              <a:gd name="connsiteY544" fmla="*/ 48453 h 577297"/>
              <a:gd name="connsiteX545" fmla="*/ 219725 w 591029"/>
              <a:gd name="connsiteY545" fmla="*/ 48453 h 577297"/>
              <a:gd name="connsiteX546" fmla="*/ 192259 w 591029"/>
              <a:gd name="connsiteY546" fmla="*/ 45085 h 577297"/>
              <a:gd name="connsiteX547" fmla="*/ 206769 w 591029"/>
              <a:gd name="connsiteY547" fmla="*/ 45085 h 577297"/>
              <a:gd name="connsiteX548" fmla="*/ 206769 w 591029"/>
              <a:gd name="connsiteY548" fmla="*/ 48453 h 577297"/>
              <a:gd name="connsiteX549" fmla="*/ 192259 w 591029"/>
              <a:gd name="connsiteY549" fmla="*/ 48453 h 577297"/>
              <a:gd name="connsiteX550" fmla="*/ 163239 w 591029"/>
              <a:gd name="connsiteY550" fmla="*/ 45085 h 577297"/>
              <a:gd name="connsiteX551" fmla="*/ 177749 w 591029"/>
              <a:gd name="connsiteY551" fmla="*/ 45085 h 577297"/>
              <a:gd name="connsiteX552" fmla="*/ 177749 w 591029"/>
              <a:gd name="connsiteY552" fmla="*/ 48453 h 577297"/>
              <a:gd name="connsiteX553" fmla="*/ 163239 w 591029"/>
              <a:gd name="connsiteY553" fmla="*/ 48453 h 577297"/>
              <a:gd name="connsiteX554" fmla="*/ 108308 w 591029"/>
              <a:gd name="connsiteY554" fmla="*/ 45085 h 577297"/>
              <a:gd name="connsiteX555" fmla="*/ 121004 w 591029"/>
              <a:gd name="connsiteY555" fmla="*/ 45085 h 577297"/>
              <a:gd name="connsiteX556" fmla="*/ 121004 w 591029"/>
              <a:gd name="connsiteY556" fmla="*/ 48453 h 577297"/>
              <a:gd name="connsiteX557" fmla="*/ 108308 w 591029"/>
              <a:gd name="connsiteY557" fmla="*/ 48453 h 577297"/>
              <a:gd name="connsiteX558" fmla="*/ 79028 w 591029"/>
              <a:gd name="connsiteY558" fmla="*/ 45085 h 577297"/>
              <a:gd name="connsiteX559" fmla="*/ 93797 w 591029"/>
              <a:gd name="connsiteY559" fmla="*/ 45085 h 577297"/>
              <a:gd name="connsiteX560" fmla="*/ 93797 w 591029"/>
              <a:gd name="connsiteY560" fmla="*/ 48453 h 577297"/>
              <a:gd name="connsiteX561" fmla="*/ 79028 w 591029"/>
              <a:gd name="connsiteY561" fmla="*/ 48453 h 577297"/>
              <a:gd name="connsiteX562" fmla="*/ 51563 w 591029"/>
              <a:gd name="connsiteY562" fmla="*/ 45085 h 577297"/>
              <a:gd name="connsiteX563" fmla="*/ 66332 w 591029"/>
              <a:gd name="connsiteY563" fmla="*/ 45085 h 577297"/>
              <a:gd name="connsiteX564" fmla="*/ 66332 w 591029"/>
              <a:gd name="connsiteY564" fmla="*/ 48453 h 577297"/>
              <a:gd name="connsiteX565" fmla="*/ 51563 w 591029"/>
              <a:gd name="connsiteY565" fmla="*/ 48453 h 577297"/>
              <a:gd name="connsiteX566" fmla="*/ 30575 w 591029"/>
              <a:gd name="connsiteY566" fmla="*/ 45085 h 577297"/>
              <a:gd name="connsiteX567" fmla="*/ 37053 w 591029"/>
              <a:gd name="connsiteY567" fmla="*/ 45085 h 577297"/>
              <a:gd name="connsiteX568" fmla="*/ 37053 w 591029"/>
              <a:gd name="connsiteY568" fmla="*/ 48453 h 577297"/>
              <a:gd name="connsiteX569" fmla="*/ 30575 w 591029"/>
              <a:gd name="connsiteY569" fmla="*/ 48453 h 577297"/>
              <a:gd name="connsiteX570" fmla="*/ 272842 w 591029"/>
              <a:gd name="connsiteY570" fmla="*/ 43530 h 577297"/>
              <a:gd name="connsiteX571" fmla="*/ 277718 w 591029"/>
              <a:gd name="connsiteY571" fmla="*/ 43530 h 577297"/>
              <a:gd name="connsiteX572" fmla="*/ 277718 w 591029"/>
              <a:gd name="connsiteY572" fmla="*/ 45142 h 577297"/>
              <a:gd name="connsiteX573" fmla="*/ 290721 w 591029"/>
              <a:gd name="connsiteY573" fmla="*/ 45142 h 577297"/>
              <a:gd name="connsiteX574" fmla="*/ 290721 w 591029"/>
              <a:gd name="connsiteY574" fmla="*/ 48367 h 577297"/>
              <a:gd name="connsiteX575" fmla="*/ 277718 w 591029"/>
              <a:gd name="connsiteY575" fmla="*/ 48367 h 577297"/>
              <a:gd name="connsiteX576" fmla="*/ 277718 w 591029"/>
              <a:gd name="connsiteY576" fmla="*/ 58040 h 577297"/>
              <a:gd name="connsiteX577" fmla="*/ 272842 w 591029"/>
              <a:gd name="connsiteY577" fmla="*/ 58040 h 577297"/>
              <a:gd name="connsiteX578" fmla="*/ 537814 w 591029"/>
              <a:gd name="connsiteY578" fmla="*/ 40162 h 577297"/>
              <a:gd name="connsiteX579" fmla="*/ 540988 w 591029"/>
              <a:gd name="connsiteY579" fmla="*/ 40162 h 577297"/>
              <a:gd name="connsiteX580" fmla="*/ 540988 w 591029"/>
              <a:gd name="connsiteY580" fmla="*/ 45020 h 577297"/>
              <a:gd name="connsiteX581" fmla="*/ 542575 w 591029"/>
              <a:gd name="connsiteY581" fmla="*/ 45020 h 577297"/>
              <a:gd name="connsiteX582" fmla="*/ 542575 w 591029"/>
              <a:gd name="connsiteY582" fmla="*/ 48259 h 577297"/>
              <a:gd name="connsiteX583" fmla="*/ 540988 w 591029"/>
              <a:gd name="connsiteY583" fmla="*/ 48259 h 577297"/>
              <a:gd name="connsiteX584" fmla="*/ 540988 w 591029"/>
              <a:gd name="connsiteY584" fmla="*/ 53117 h 577297"/>
              <a:gd name="connsiteX585" fmla="*/ 537814 w 591029"/>
              <a:gd name="connsiteY585" fmla="*/ 53117 h 577297"/>
              <a:gd name="connsiteX586" fmla="*/ 537814 w 591029"/>
              <a:gd name="connsiteY586" fmla="*/ 48259 h 577297"/>
              <a:gd name="connsiteX587" fmla="*/ 529879 w 591029"/>
              <a:gd name="connsiteY587" fmla="*/ 48259 h 577297"/>
              <a:gd name="connsiteX588" fmla="*/ 529879 w 591029"/>
              <a:gd name="connsiteY588" fmla="*/ 45020 h 577297"/>
              <a:gd name="connsiteX589" fmla="*/ 537814 w 591029"/>
              <a:gd name="connsiteY589" fmla="*/ 45020 h 577297"/>
              <a:gd name="connsiteX590" fmla="*/ 137385 w 591029"/>
              <a:gd name="connsiteY590" fmla="*/ 38607 h 577297"/>
              <a:gd name="connsiteX591" fmla="*/ 140609 w 591029"/>
              <a:gd name="connsiteY591" fmla="*/ 38607 h 577297"/>
              <a:gd name="connsiteX592" fmla="*/ 140609 w 591029"/>
              <a:gd name="connsiteY592" fmla="*/ 45056 h 577297"/>
              <a:gd name="connsiteX593" fmla="*/ 150283 w 591029"/>
              <a:gd name="connsiteY593" fmla="*/ 45056 h 577297"/>
              <a:gd name="connsiteX594" fmla="*/ 150283 w 591029"/>
              <a:gd name="connsiteY594" fmla="*/ 48280 h 577297"/>
              <a:gd name="connsiteX595" fmla="*/ 140609 w 591029"/>
              <a:gd name="connsiteY595" fmla="*/ 48280 h 577297"/>
              <a:gd name="connsiteX596" fmla="*/ 140609 w 591029"/>
              <a:gd name="connsiteY596" fmla="*/ 53117 h 577297"/>
              <a:gd name="connsiteX597" fmla="*/ 137385 w 591029"/>
              <a:gd name="connsiteY597" fmla="*/ 53117 h 577297"/>
              <a:gd name="connsiteX598" fmla="*/ 137385 w 591029"/>
              <a:gd name="connsiteY598" fmla="*/ 48280 h 577297"/>
              <a:gd name="connsiteX599" fmla="*/ 135773 w 591029"/>
              <a:gd name="connsiteY599" fmla="*/ 48280 h 577297"/>
              <a:gd name="connsiteX600" fmla="*/ 135773 w 591029"/>
              <a:gd name="connsiteY600" fmla="*/ 45056 h 577297"/>
              <a:gd name="connsiteX601" fmla="*/ 137385 w 591029"/>
              <a:gd name="connsiteY601" fmla="*/ 45056 h 577297"/>
              <a:gd name="connsiteX602" fmla="*/ 402242 w 591029"/>
              <a:gd name="connsiteY602" fmla="*/ 33943 h 577297"/>
              <a:gd name="connsiteX603" fmla="*/ 405507 w 591029"/>
              <a:gd name="connsiteY603" fmla="*/ 33943 h 577297"/>
              <a:gd name="connsiteX604" fmla="*/ 405507 w 591029"/>
              <a:gd name="connsiteY604" fmla="*/ 48453 h 577297"/>
              <a:gd name="connsiteX605" fmla="*/ 402242 w 591029"/>
              <a:gd name="connsiteY605" fmla="*/ 48453 h 577297"/>
              <a:gd name="connsiteX606" fmla="*/ 389183 w 591029"/>
              <a:gd name="connsiteY606" fmla="*/ 48453 h 577297"/>
              <a:gd name="connsiteX607" fmla="*/ 389183 w 591029"/>
              <a:gd name="connsiteY607" fmla="*/ 45228 h 577297"/>
              <a:gd name="connsiteX608" fmla="*/ 402242 w 591029"/>
              <a:gd name="connsiteY608" fmla="*/ 45228 h 577297"/>
              <a:gd name="connsiteX609" fmla="*/ 272842 w 591029"/>
              <a:gd name="connsiteY609" fmla="*/ 16065 h 577297"/>
              <a:gd name="connsiteX610" fmla="*/ 277765 w 591029"/>
              <a:gd name="connsiteY610" fmla="*/ 16065 h 577297"/>
              <a:gd name="connsiteX611" fmla="*/ 277765 w 591029"/>
              <a:gd name="connsiteY611" fmla="*/ 30575 h 577297"/>
              <a:gd name="connsiteX612" fmla="*/ 272842 w 591029"/>
              <a:gd name="connsiteY612" fmla="*/ 30575 h 577297"/>
              <a:gd name="connsiteX613" fmla="*/ 537912 w 591029"/>
              <a:gd name="connsiteY613" fmla="*/ 11142 h 577297"/>
              <a:gd name="connsiteX614" fmla="*/ 541021 w 591029"/>
              <a:gd name="connsiteY614" fmla="*/ 11142 h 577297"/>
              <a:gd name="connsiteX615" fmla="*/ 541021 w 591029"/>
              <a:gd name="connsiteY615" fmla="*/ 25652 h 577297"/>
              <a:gd name="connsiteX616" fmla="*/ 537912 w 591029"/>
              <a:gd name="connsiteY616" fmla="*/ 25652 h 577297"/>
              <a:gd name="connsiteX617" fmla="*/ 137328 w 591029"/>
              <a:gd name="connsiteY617" fmla="*/ 11142 h 577297"/>
              <a:gd name="connsiteX618" fmla="*/ 140437 w 591029"/>
              <a:gd name="connsiteY618" fmla="*/ 11142 h 577297"/>
              <a:gd name="connsiteX619" fmla="*/ 140437 w 591029"/>
              <a:gd name="connsiteY619" fmla="*/ 25652 h 577297"/>
              <a:gd name="connsiteX620" fmla="*/ 137328 w 591029"/>
              <a:gd name="connsiteY620" fmla="*/ 25652 h 577297"/>
              <a:gd name="connsiteX621" fmla="*/ 402138 w 591029"/>
              <a:gd name="connsiteY621" fmla="*/ 6478 h 577297"/>
              <a:gd name="connsiteX622" fmla="*/ 405506 w 591029"/>
              <a:gd name="connsiteY622" fmla="*/ 6478 h 577297"/>
              <a:gd name="connsiteX623" fmla="*/ 405506 w 591029"/>
              <a:gd name="connsiteY623" fmla="*/ 20988 h 577297"/>
              <a:gd name="connsiteX624" fmla="*/ 402138 w 591029"/>
              <a:gd name="connsiteY624" fmla="*/ 20988 h 577297"/>
              <a:gd name="connsiteX625" fmla="*/ 272842 w 591029"/>
              <a:gd name="connsiteY625" fmla="*/ 0 h 577297"/>
              <a:gd name="connsiteX626" fmla="*/ 277765 w 591029"/>
              <a:gd name="connsiteY626" fmla="*/ 0 h 577297"/>
              <a:gd name="connsiteX627" fmla="*/ 277765 w 591029"/>
              <a:gd name="connsiteY627" fmla="*/ 3109 h 577297"/>
              <a:gd name="connsiteX628" fmla="*/ 272842 w 591029"/>
              <a:gd name="connsiteY628" fmla="*/ 3109 h 577297"/>
              <a:gd name="connsiteX629" fmla="*/ 0 w 591029"/>
              <a:gd name="connsiteY629" fmla="*/ 0 h 577297"/>
              <a:gd name="connsiteX630" fmla="*/ 27458 w 591029"/>
              <a:gd name="connsiteY630" fmla="*/ 0 h 577297"/>
              <a:gd name="connsiteX631" fmla="*/ 27458 w 591029"/>
              <a:gd name="connsiteY631" fmla="*/ 180607 h 577297"/>
              <a:gd name="connsiteX632" fmla="*/ 32303 w 591029"/>
              <a:gd name="connsiteY632" fmla="*/ 180607 h 577297"/>
              <a:gd name="connsiteX633" fmla="*/ 32303 w 591029"/>
              <a:gd name="connsiteY633" fmla="*/ 183832 h 577297"/>
              <a:gd name="connsiteX634" fmla="*/ 27458 w 591029"/>
              <a:gd name="connsiteY634" fmla="*/ 183832 h 577297"/>
              <a:gd name="connsiteX635" fmla="*/ 27458 w 591029"/>
              <a:gd name="connsiteY635" fmla="*/ 549884 h 577297"/>
              <a:gd name="connsiteX636" fmla="*/ 537850 w 591029"/>
              <a:gd name="connsiteY636" fmla="*/ 549884 h 577297"/>
              <a:gd name="connsiteX637" fmla="*/ 537850 w 591029"/>
              <a:gd name="connsiteY637" fmla="*/ 543433 h 577297"/>
              <a:gd name="connsiteX638" fmla="*/ 541080 w 591029"/>
              <a:gd name="connsiteY638" fmla="*/ 543433 h 577297"/>
              <a:gd name="connsiteX639" fmla="*/ 541080 w 591029"/>
              <a:gd name="connsiteY639" fmla="*/ 549884 h 577297"/>
              <a:gd name="connsiteX640" fmla="*/ 587920 w 591029"/>
              <a:gd name="connsiteY640" fmla="*/ 549884 h 577297"/>
              <a:gd name="connsiteX641" fmla="*/ 587920 w 591029"/>
              <a:gd name="connsiteY641" fmla="*/ 577297 h 577297"/>
              <a:gd name="connsiteX642" fmla="*/ 0 w 591029"/>
              <a:gd name="connsiteY642" fmla="*/ 577297 h 57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591029" h="577297">
                <a:moveTo>
                  <a:pt x="402138" y="540244"/>
                </a:moveTo>
                <a:lnTo>
                  <a:pt x="405506" y="540244"/>
                </a:lnTo>
                <a:lnTo>
                  <a:pt x="405506" y="546463"/>
                </a:lnTo>
                <a:lnTo>
                  <a:pt x="402138" y="546463"/>
                </a:lnTo>
                <a:close/>
                <a:moveTo>
                  <a:pt x="272842" y="540244"/>
                </a:moveTo>
                <a:lnTo>
                  <a:pt x="277765" y="540244"/>
                </a:lnTo>
                <a:lnTo>
                  <a:pt x="277765" y="546463"/>
                </a:lnTo>
                <a:lnTo>
                  <a:pt x="272842" y="546463"/>
                </a:lnTo>
                <a:close/>
                <a:moveTo>
                  <a:pt x="137328" y="540244"/>
                </a:moveTo>
                <a:lnTo>
                  <a:pt x="140437" y="540244"/>
                </a:lnTo>
                <a:lnTo>
                  <a:pt x="140437" y="546463"/>
                </a:lnTo>
                <a:lnTo>
                  <a:pt x="137328" y="546463"/>
                </a:lnTo>
                <a:close/>
                <a:moveTo>
                  <a:pt x="537912" y="515888"/>
                </a:moveTo>
                <a:lnTo>
                  <a:pt x="541021" y="515888"/>
                </a:lnTo>
                <a:lnTo>
                  <a:pt x="541021" y="530398"/>
                </a:lnTo>
                <a:lnTo>
                  <a:pt x="537912" y="530398"/>
                </a:lnTo>
                <a:close/>
                <a:moveTo>
                  <a:pt x="402138" y="512779"/>
                </a:moveTo>
                <a:lnTo>
                  <a:pt x="405506" y="512779"/>
                </a:lnTo>
                <a:lnTo>
                  <a:pt x="405506" y="527289"/>
                </a:lnTo>
                <a:lnTo>
                  <a:pt x="402138" y="527289"/>
                </a:lnTo>
                <a:close/>
                <a:moveTo>
                  <a:pt x="272842" y="512779"/>
                </a:moveTo>
                <a:lnTo>
                  <a:pt x="277765" y="512779"/>
                </a:lnTo>
                <a:lnTo>
                  <a:pt x="277765" y="527289"/>
                </a:lnTo>
                <a:lnTo>
                  <a:pt x="272842" y="527289"/>
                </a:lnTo>
                <a:close/>
                <a:moveTo>
                  <a:pt x="137328" y="512779"/>
                </a:moveTo>
                <a:lnTo>
                  <a:pt x="140437" y="512779"/>
                </a:lnTo>
                <a:lnTo>
                  <a:pt x="140437" y="527289"/>
                </a:lnTo>
                <a:lnTo>
                  <a:pt x="137328" y="527289"/>
                </a:lnTo>
                <a:close/>
                <a:moveTo>
                  <a:pt x="537912" y="488422"/>
                </a:moveTo>
                <a:lnTo>
                  <a:pt x="541021" y="488422"/>
                </a:lnTo>
                <a:lnTo>
                  <a:pt x="541021" y="502932"/>
                </a:lnTo>
                <a:lnTo>
                  <a:pt x="537912" y="502932"/>
                </a:lnTo>
                <a:close/>
                <a:moveTo>
                  <a:pt x="402138" y="485313"/>
                </a:moveTo>
                <a:lnTo>
                  <a:pt x="405506" y="485313"/>
                </a:lnTo>
                <a:lnTo>
                  <a:pt x="405506" y="498268"/>
                </a:lnTo>
                <a:lnTo>
                  <a:pt x="402138" y="498268"/>
                </a:lnTo>
                <a:close/>
                <a:moveTo>
                  <a:pt x="272842" y="485313"/>
                </a:moveTo>
                <a:lnTo>
                  <a:pt x="277765" y="485313"/>
                </a:lnTo>
                <a:lnTo>
                  <a:pt x="277765" y="499823"/>
                </a:lnTo>
                <a:lnTo>
                  <a:pt x="272842" y="499823"/>
                </a:lnTo>
                <a:close/>
                <a:moveTo>
                  <a:pt x="137328" y="485313"/>
                </a:moveTo>
                <a:lnTo>
                  <a:pt x="140437" y="485313"/>
                </a:lnTo>
                <a:lnTo>
                  <a:pt x="140437" y="499823"/>
                </a:lnTo>
                <a:lnTo>
                  <a:pt x="137328" y="499823"/>
                </a:lnTo>
                <a:close/>
                <a:moveTo>
                  <a:pt x="537912" y="461216"/>
                </a:moveTo>
                <a:lnTo>
                  <a:pt x="541021" y="461216"/>
                </a:lnTo>
                <a:lnTo>
                  <a:pt x="541021" y="473912"/>
                </a:lnTo>
                <a:lnTo>
                  <a:pt x="537912" y="473912"/>
                </a:lnTo>
                <a:close/>
                <a:moveTo>
                  <a:pt x="272842" y="457847"/>
                </a:moveTo>
                <a:lnTo>
                  <a:pt x="277765" y="457847"/>
                </a:lnTo>
                <a:lnTo>
                  <a:pt x="277765" y="472357"/>
                </a:lnTo>
                <a:lnTo>
                  <a:pt x="272842" y="472357"/>
                </a:lnTo>
                <a:close/>
                <a:moveTo>
                  <a:pt x="137328" y="457847"/>
                </a:moveTo>
                <a:lnTo>
                  <a:pt x="140437" y="457847"/>
                </a:lnTo>
                <a:lnTo>
                  <a:pt x="140437" y="470802"/>
                </a:lnTo>
                <a:lnTo>
                  <a:pt x="137328" y="470802"/>
                </a:lnTo>
                <a:close/>
                <a:moveTo>
                  <a:pt x="402138" y="456293"/>
                </a:moveTo>
                <a:lnTo>
                  <a:pt x="405506" y="456293"/>
                </a:lnTo>
                <a:lnTo>
                  <a:pt x="405506" y="470803"/>
                </a:lnTo>
                <a:lnTo>
                  <a:pt x="402138" y="470803"/>
                </a:lnTo>
                <a:close/>
                <a:moveTo>
                  <a:pt x="581442" y="443337"/>
                </a:moveTo>
                <a:lnTo>
                  <a:pt x="587920" y="443337"/>
                </a:lnTo>
                <a:lnTo>
                  <a:pt x="587920" y="448260"/>
                </a:lnTo>
                <a:lnTo>
                  <a:pt x="581442" y="448260"/>
                </a:lnTo>
                <a:close/>
                <a:moveTo>
                  <a:pt x="553976" y="443337"/>
                </a:moveTo>
                <a:lnTo>
                  <a:pt x="568486" y="443337"/>
                </a:lnTo>
                <a:lnTo>
                  <a:pt x="568486" y="448260"/>
                </a:lnTo>
                <a:lnTo>
                  <a:pt x="553976" y="448260"/>
                </a:lnTo>
                <a:close/>
                <a:moveTo>
                  <a:pt x="497490" y="443337"/>
                </a:moveTo>
                <a:lnTo>
                  <a:pt x="512000" y="443337"/>
                </a:lnTo>
                <a:lnTo>
                  <a:pt x="512000" y="448260"/>
                </a:lnTo>
                <a:lnTo>
                  <a:pt x="497490" y="448260"/>
                </a:lnTo>
                <a:close/>
                <a:moveTo>
                  <a:pt x="470025" y="443337"/>
                </a:moveTo>
                <a:lnTo>
                  <a:pt x="484535" y="443337"/>
                </a:lnTo>
                <a:lnTo>
                  <a:pt x="484535" y="448260"/>
                </a:lnTo>
                <a:lnTo>
                  <a:pt x="470025" y="448260"/>
                </a:lnTo>
                <a:close/>
                <a:moveTo>
                  <a:pt x="442559" y="443337"/>
                </a:moveTo>
                <a:lnTo>
                  <a:pt x="455514" y="443337"/>
                </a:lnTo>
                <a:lnTo>
                  <a:pt x="455514" y="448260"/>
                </a:lnTo>
                <a:lnTo>
                  <a:pt x="442559" y="448260"/>
                </a:lnTo>
                <a:close/>
                <a:moveTo>
                  <a:pt x="415094" y="443337"/>
                </a:moveTo>
                <a:lnTo>
                  <a:pt x="428049" y="443337"/>
                </a:lnTo>
                <a:lnTo>
                  <a:pt x="428049" y="448260"/>
                </a:lnTo>
                <a:lnTo>
                  <a:pt x="415094" y="448260"/>
                </a:lnTo>
                <a:close/>
                <a:moveTo>
                  <a:pt x="386073" y="443337"/>
                </a:moveTo>
                <a:lnTo>
                  <a:pt x="400583" y="443337"/>
                </a:lnTo>
                <a:lnTo>
                  <a:pt x="400583" y="448260"/>
                </a:lnTo>
                <a:lnTo>
                  <a:pt x="386073" y="448260"/>
                </a:lnTo>
                <a:close/>
                <a:moveTo>
                  <a:pt x="358608" y="443337"/>
                </a:moveTo>
                <a:lnTo>
                  <a:pt x="373118" y="443337"/>
                </a:lnTo>
                <a:lnTo>
                  <a:pt x="373118" y="448260"/>
                </a:lnTo>
                <a:lnTo>
                  <a:pt x="358608" y="448260"/>
                </a:lnTo>
                <a:close/>
                <a:moveTo>
                  <a:pt x="331142" y="443337"/>
                </a:moveTo>
                <a:lnTo>
                  <a:pt x="344097" y="443337"/>
                </a:lnTo>
                <a:lnTo>
                  <a:pt x="344097" y="448260"/>
                </a:lnTo>
                <a:lnTo>
                  <a:pt x="331142" y="448260"/>
                </a:lnTo>
                <a:close/>
                <a:moveTo>
                  <a:pt x="302122" y="443337"/>
                </a:moveTo>
                <a:lnTo>
                  <a:pt x="316632" y="443337"/>
                </a:lnTo>
                <a:lnTo>
                  <a:pt x="316632" y="448260"/>
                </a:lnTo>
                <a:lnTo>
                  <a:pt x="302122" y="448260"/>
                </a:lnTo>
                <a:close/>
                <a:moveTo>
                  <a:pt x="247191" y="443337"/>
                </a:moveTo>
                <a:lnTo>
                  <a:pt x="260146" y="443337"/>
                </a:lnTo>
                <a:lnTo>
                  <a:pt x="260146" y="448260"/>
                </a:lnTo>
                <a:lnTo>
                  <a:pt x="247191" y="448260"/>
                </a:lnTo>
                <a:close/>
                <a:moveTo>
                  <a:pt x="219725" y="443337"/>
                </a:moveTo>
                <a:lnTo>
                  <a:pt x="232680" y="443337"/>
                </a:lnTo>
                <a:lnTo>
                  <a:pt x="232680" y="448260"/>
                </a:lnTo>
                <a:lnTo>
                  <a:pt x="219725" y="448260"/>
                </a:lnTo>
                <a:close/>
                <a:moveTo>
                  <a:pt x="190705" y="443337"/>
                </a:moveTo>
                <a:lnTo>
                  <a:pt x="205215" y="443337"/>
                </a:lnTo>
                <a:lnTo>
                  <a:pt x="205215" y="448260"/>
                </a:lnTo>
                <a:lnTo>
                  <a:pt x="190705" y="448260"/>
                </a:lnTo>
                <a:close/>
                <a:moveTo>
                  <a:pt x="163239" y="443337"/>
                </a:moveTo>
                <a:lnTo>
                  <a:pt x="177749" y="443337"/>
                </a:lnTo>
                <a:lnTo>
                  <a:pt x="177749" y="448260"/>
                </a:lnTo>
                <a:lnTo>
                  <a:pt x="163239" y="448260"/>
                </a:lnTo>
                <a:close/>
                <a:moveTo>
                  <a:pt x="106494" y="443337"/>
                </a:moveTo>
                <a:lnTo>
                  <a:pt x="121004" y="443337"/>
                </a:lnTo>
                <a:lnTo>
                  <a:pt x="121004" y="448260"/>
                </a:lnTo>
                <a:lnTo>
                  <a:pt x="106494" y="448260"/>
                </a:lnTo>
                <a:close/>
                <a:moveTo>
                  <a:pt x="79028" y="443337"/>
                </a:moveTo>
                <a:lnTo>
                  <a:pt x="93797" y="443337"/>
                </a:lnTo>
                <a:lnTo>
                  <a:pt x="93797" y="448260"/>
                </a:lnTo>
                <a:lnTo>
                  <a:pt x="79028" y="448260"/>
                </a:lnTo>
                <a:close/>
                <a:moveTo>
                  <a:pt x="51563" y="443337"/>
                </a:moveTo>
                <a:lnTo>
                  <a:pt x="64518" y="443337"/>
                </a:lnTo>
                <a:lnTo>
                  <a:pt x="64518" y="448260"/>
                </a:lnTo>
                <a:lnTo>
                  <a:pt x="51563" y="448260"/>
                </a:lnTo>
                <a:close/>
                <a:moveTo>
                  <a:pt x="30575" y="443337"/>
                </a:moveTo>
                <a:lnTo>
                  <a:pt x="37053" y="443337"/>
                </a:lnTo>
                <a:lnTo>
                  <a:pt x="37053" y="448260"/>
                </a:lnTo>
                <a:lnTo>
                  <a:pt x="30575" y="448260"/>
                </a:lnTo>
                <a:close/>
                <a:moveTo>
                  <a:pt x="537797" y="432195"/>
                </a:moveTo>
                <a:lnTo>
                  <a:pt x="541021" y="432195"/>
                </a:lnTo>
                <a:lnTo>
                  <a:pt x="541021" y="446654"/>
                </a:lnTo>
                <a:lnTo>
                  <a:pt x="539409" y="446654"/>
                </a:lnTo>
                <a:lnTo>
                  <a:pt x="539409" y="448260"/>
                </a:lnTo>
                <a:lnTo>
                  <a:pt x="526511" y="448260"/>
                </a:lnTo>
                <a:lnTo>
                  <a:pt x="526511" y="443441"/>
                </a:lnTo>
                <a:lnTo>
                  <a:pt x="537797" y="443441"/>
                </a:lnTo>
                <a:close/>
                <a:moveTo>
                  <a:pt x="272842" y="430382"/>
                </a:moveTo>
                <a:lnTo>
                  <a:pt x="277739" y="430382"/>
                </a:lnTo>
                <a:lnTo>
                  <a:pt x="277739" y="443385"/>
                </a:lnTo>
                <a:lnTo>
                  <a:pt x="289166" y="443385"/>
                </a:lnTo>
                <a:lnTo>
                  <a:pt x="289166" y="448261"/>
                </a:lnTo>
                <a:lnTo>
                  <a:pt x="274474" y="448261"/>
                </a:lnTo>
                <a:lnTo>
                  <a:pt x="274474" y="445010"/>
                </a:lnTo>
                <a:lnTo>
                  <a:pt x="272842" y="445010"/>
                </a:lnTo>
                <a:close/>
                <a:moveTo>
                  <a:pt x="402138" y="428827"/>
                </a:moveTo>
                <a:lnTo>
                  <a:pt x="405506" y="428827"/>
                </a:lnTo>
                <a:lnTo>
                  <a:pt x="405506" y="441782"/>
                </a:lnTo>
                <a:lnTo>
                  <a:pt x="402138" y="441782"/>
                </a:lnTo>
                <a:close/>
                <a:moveTo>
                  <a:pt x="137328" y="428827"/>
                </a:moveTo>
                <a:lnTo>
                  <a:pt x="140437" y="428827"/>
                </a:lnTo>
                <a:lnTo>
                  <a:pt x="140437" y="443337"/>
                </a:lnTo>
                <a:lnTo>
                  <a:pt x="148469" y="443337"/>
                </a:lnTo>
                <a:lnTo>
                  <a:pt x="148469" y="448260"/>
                </a:lnTo>
                <a:lnTo>
                  <a:pt x="135773" y="448260"/>
                </a:lnTo>
                <a:lnTo>
                  <a:pt x="135773" y="443337"/>
                </a:lnTo>
                <a:lnTo>
                  <a:pt x="137328" y="443337"/>
                </a:lnTo>
                <a:close/>
                <a:moveTo>
                  <a:pt x="537912" y="404730"/>
                </a:moveTo>
                <a:lnTo>
                  <a:pt x="541021" y="404730"/>
                </a:lnTo>
                <a:lnTo>
                  <a:pt x="541021" y="417685"/>
                </a:lnTo>
                <a:lnTo>
                  <a:pt x="537912" y="417685"/>
                </a:lnTo>
                <a:close/>
                <a:moveTo>
                  <a:pt x="272842" y="403175"/>
                </a:moveTo>
                <a:lnTo>
                  <a:pt x="277765" y="403175"/>
                </a:lnTo>
                <a:lnTo>
                  <a:pt x="277765" y="417685"/>
                </a:lnTo>
                <a:lnTo>
                  <a:pt x="272842" y="417685"/>
                </a:lnTo>
                <a:close/>
                <a:moveTo>
                  <a:pt x="402138" y="399807"/>
                </a:moveTo>
                <a:lnTo>
                  <a:pt x="405506" y="399807"/>
                </a:lnTo>
                <a:lnTo>
                  <a:pt x="405506" y="414317"/>
                </a:lnTo>
                <a:lnTo>
                  <a:pt x="402138" y="414317"/>
                </a:lnTo>
                <a:close/>
                <a:moveTo>
                  <a:pt x="537912" y="375709"/>
                </a:moveTo>
                <a:lnTo>
                  <a:pt x="541021" y="375709"/>
                </a:lnTo>
                <a:lnTo>
                  <a:pt x="541021" y="390219"/>
                </a:lnTo>
                <a:lnTo>
                  <a:pt x="537912" y="390219"/>
                </a:lnTo>
                <a:close/>
                <a:moveTo>
                  <a:pt x="272842" y="375709"/>
                </a:moveTo>
                <a:lnTo>
                  <a:pt x="277765" y="375709"/>
                </a:lnTo>
                <a:lnTo>
                  <a:pt x="277765" y="388664"/>
                </a:lnTo>
                <a:lnTo>
                  <a:pt x="272842" y="388664"/>
                </a:lnTo>
                <a:close/>
                <a:moveTo>
                  <a:pt x="402138" y="372341"/>
                </a:moveTo>
                <a:lnTo>
                  <a:pt x="405506" y="372341"/>
                </a:lnTo>
                <a:lnTo>
                  <a:pt x="405506" y="386851"/>
                </a:lnTo>
                <a:lnTo>
                  <a:pt x="402138" y="386851"/>
                </a:lnTo>
                <a:close/>
                <a:moveTo>
                  <a:pt x="537912" y="348244"/>
                </a:moveTo>
                <a:lnTo>
                  <a:pt x="541021" y="348244"/>
                </a:lnTo>
                <a:lnTo>
                  <a:pt x="541021" y="362754"/>
                </a:lnTo>
                <a:lnTo>
                  <a:pt x="537912" y="362754"/>
                </a:lnTo>
                <a:close/>
                <a:moveTo>
                  <a:pt x="272842" y="348244"/>
                </a:moveTo>
                <a:lnTo>
                  <a:pt x="277765" y="348244"/>
                </a:lnTo>
                <a:lnTo>
                  <a:pt x="277765" y="361199"/>
                </a:lnTo>
                <a:lnTo>
                  <a:pt x="272842" y="361199"/>
                </a:lnTo>
                <a:close/>
                <a:moveTo>
                  <a:pt x="137292" y="346689"/>
                </a:moveTo>
                <a:lnTo>
                  <a:pt x="140528" y="346689"/>
                </a:lnTo>
                <a:lnTo>
                  <a:pt x="140528" y="359587"/>
                </a:lnTo>
                <a:cubicBezTo>
                  <a:pt x="155087" y="362812"/>
                  <a:pt x="164793" y="374097"/>
                  <a:pt x="164793" y="388607"/>
                </a:cubicBezTo>
                <a:cubicBezTo>
                  <a:pt x="164793" y="406342"/>
                  <a:pt x="151851" y="419240"/>
                  <a:pt x="135675" y="419240"/>
                </a:cubicBezTo>
                <a:cubicBezTo>
                  <a:pt x="117880" y="419240"/>
                  <a:pt x="104939" y="406342"/>
                  <a:pt x="104939" y="388607"/>
                </a:cubicBezTo>
                <a:cubicBezTo>
                  <a:pt x="104939" y="372485"/>
                  <a:pt x="117880" y="359587"/>
                  <a:pt x="135675" y="359587"/>
                </a:cubicBezTo>
                <a:cubicBezTo>
                  <a:pt x="135675" y="359587"/>
                  <a:pt x="137292" y="359587"/>
                  <a:pt x="137292" y="359587"/>
                </a:cubicBezTo>
                <a:close/>
                <a:moveTo>
                  <a:pt x="402138" y="343321"/>
                </a:moveTo>
                <a:lnTo>
                  <a:pt x="405506" y="343321"/>
                </a:lnTo>
                <a:lnTo>
                  <a:pt x="405506" y="357831"/>
                </a:lnTo>
                <a:lnTo>
                  <a:pt x="402138" y="357831"/>
                </a:lnTo>
                <a:close/>
                <a:moveTo>
                  <a:pt x="272842" y="320778"/>
                </a:moveTo>
                <a:lnTo>
                  <a:pt x="277765" y="320778"/>
                </a:lnTo>
                <a:lnTo>
                  <a:pt x="277765" y="333733"/>
                </a:lnTo>
                <a:lnTo>
                  <a:pt x="272842" y="333733"/>
                </a:lnTo>
                <a:close/>
                <a:moveTo>
                  <a:pt x="137328" y="317669"/>
                </a:moveTo>
                <a:lnTo>
                  <a:pt x="140437" y="317669"/>
                </a:lnTo>
                <a:lnTo>
                  <a:pt x="140437" y="332179"/>
                </a:lnTo>
                <a:lnTo>
                  <a:pt x="137328" y="332179"/>
                </a:lnTo>
                <a:close/>
                <a:moveTo>
                  <a:pt x="402138" y="316114"/>
                </a:moveTo>
                <a:lnTo>
                  <a:pt x="405506" y="316114"/>
                </a:lnTo>
                <a:lnTo>
                  <a:pt x="405506" y="330624"/>
                </a:lnTo>
                <a:lnTo>
                  <a:pt x="402138" y="330624"/>
                </a:lnTo>
                <a:close/>
                <a:moveTo>
                  <a:pt x="581442" y="307823"/>
                </a:moveTo>
                <a:lnTo>
                  <a:pt x="587920" y="307823"/>
                </a:lnTo>
                <a:lnTo>
                  <a:pt x="587920" y="311191"/>
                </a:lnTo>
                <a:lnTo>
                  <a:pt x="581442" y="311191"/>
                </a:lnTo>
                <a:close/>
                <a:moveTo>
                  <a:pt x="471579" y="307823"/>
                </a:moveTo>
                <a:lnTo>
                  <a:pt x="484534" y="307823"/>
                </a:lnTo>
                <a:lnTo>
                  <a:pt x="484534" y="311191"/>
                </a:lnTo>
                <a:lnTo>
                  <a:pt x="471579" y="311191"/>
                </a:lnTo>
                <a:close/>
                <a:moveTo>
                  <a:pt x="444114" y="307823"/>
                </a:moveTo>
                <a:lnTo>
                  <a:pt x="457069" y="307823"/>
                </a:lnTo>
                <a:lnTo>
                  <a:pt x="457069" y="311191"/>
                </a:lnTo>
                <a:lnTo>
                  <a:pt x="444114" y="311191"/>
                </a:lnTo>
                <a:close/>
                <a:moveTo>
                  <a:pt x="416648" y="307823"/>
                </a:moveTo>
                <a:lnTo>
                  <a:pt x="429603" y="307823"/>
                </a:lnTo>
                <a:lnTo>
                  <a:pt x="429603" y="311191"/>
                </a:lnTo>
                <a:lnTo>
                  <a:pt x="416648" y="311191"/>
                </a:lnTo>
                <a:close/>
                <a:moveTo>
                  <a:pt x="387628" y="307823"/>
                </a:moveTo>
                <a:lnTo>
                  <a:pt x="402138" y="307823"/>
                </a:lnTo>
                <a:lnTo>
                  <a:pt x="402138" y="311191"/>
                </a:lnTo>
                <a:lnTo>
                  <a:pt x="387628" y="311191"/>
                </a:lnTo>
                <a:close/>
                <a:moveTo>
                  <a:pt x="360162" y="307823"/>
                </a:moveTo>
                <a:lnTo>
                  <a:pt x="374672" y="307823"/>
                </a:lnTo>
                <a:lnTo>
                  <a:pt x="374672" y="311191"/>
                </a:lnTo>
                <a:lnTo>
                  <a:pt x="360162" y="311191"/>
                </a:lnTo>
                <a:close/>
                <a:moveTo>
                  <a:pt x="332697" y="307823"/>
                </a:moveTo>
                <a:lnTo>
                  <a:pt x="347207" y="307823"/>
                </a:lnTo>
                <a:lnTo>
                  <a:pt x="347207" y="311191"/>
                </a:lnTo>
                <a:lnTo>
                  <a:pt x="332697" y="311191"/>
                </a:lnTo>
                <a:close/>
                <a:moveTo>
                  <a:pt x="305231" y="307823"/>
                </a:moveTo>
                <a:lnTo>
                  <a:pt x="319741" y="307823"/>
                </a:lnTo>
                <a:lnTo>
                  <a:pt x="319741" y="311191"/>
                </a:lnTo>
                <a:lnTo>
                  <a:pt x="305231" y="311191"/>
                </a:lnTo>
                <a:close/>
                <a:moveTo>
                  <a:pt x="277765" y="307823"/>
                </a:moveTo>
                <a:lnTo>
                  <a:pt x="292275" y="307823"/>
                </a:lnTo>
                <a:lnTo>
                  <a:pt x="292275" y="311191"/>
                </a:lnTo>
                <a:lnTo>
                  <a:pt x="277765" y="311191"/>
                </a:lnTo>
                <a:close/>
                <a:moveTo>
                  <a:pt x="250300" y="307823"/>
                </a:moveTo>
                <a:lnTo>
                  <a:pt x="263255" y="307823"/>
                </a:lnTo>
                <a:lnTo>
                  <a:pt x="263255" y="311191"/>
                </a:lnTo>
                <a:lnTo>
                  <a:pt x="250300" y="311191"/>
                </a:lnTo>
                <a:close/>
                <a:moveTo>
                  <a:pt x="166348" y="307823"/>
                </a:moveTo>
                <a:lnTo>
                  <a:pt x="180858" y="307823"/>
                </a:lnTo>
                <a:lnTo>
                  <a:pt x="180858" y="311191"/>
                </a:lnTo>
                <a:lnTo>
                  <a:pt x="166348" y="311191"/>
                </a:lnTo>
                <a:close/>
                <a:moveTo>
                  <a:pt x="138883" y="307823"/>
                </a:moveTo>
                <a:lnTo>
                  <a:pt x="153393" y="307823"/>
                </a:lnTo>
                <a:lnTo>
                  <a:pt x="153393" y="311191"/>
                </a:lnTo>
                <a:lnTo>
                  <a:pt x="138883" y="311191"/>
                </a:lnTo>
                <a:close/>
                <a:moveTo>
                  <a:pt x="111417" y="307823"/>
                </a:moveTo>
                <a:lnTo>
                  <a:pt x="125927" y="307823"/>
                </a:lnTo>
                <a:lnTo>
                  <a:pt x="125927" y="311191"/>
                </a:lnTo>
                <a:lnTo>
                  <a:pt x="111417" y="311191"/>
                </a:lnTo>
                <a:close/>
                <a:moveTo>
                  <a:pt x="83952" y="307823"/>
                </a:moveTo>
                <a:lnTo>
                  <a:pt x="98462" y="307823"/>
                </a:lnTo>
                <a:lnTo>
                  <a:pt x="98462" y="311191"/>
                </a:lnTo>
                <a:lnTo>
                  <a:pt x="83952" y="311191"/>
                </a:lnTo>
                <a:close/>
                <a:moveTo>
                  <a:pt x="56486" y="307823"/>
                </a:moveTo>
                <a:lnTo>
                  <a:pt x="70996" y="307823"/>
                </a:lnTo>
                <a:lnTo>
                  <a:pt x="70996" y="311191"/>
                </a:lnTo>
                <a:lnTo>
                  <a:pt x="56486" y="311191"/>
                </a:lnTo>
                <a:close/>
                <a:moveTo>
                  <a:pt x="35498" y="307823"/>
                </a:moveTo>
                <a:lnTo>
                  <a:pt x="41976" y="307823"/>
                </a:lnTo>
                <a:lnTo>
                  <a:pt x="41976" y="311191"/>
                </a:lnTo>
                <a:lnTo>
                  <a:pt x="35498" y="311191"/>
                </a:lnTo>
                <a:close/>
                <a:moveTo>
                  <a:pt x="272842" y="293312"/>
                </a:moveTo>
                <a:lnTo>
                  <a:pt x="277765" y="293312"/>
                </a:lnTo>
                <a:lnTo>
                  <a:pt x="277765" y="306267"/>
                </a:lnTo>
                <a:lnTo>
                  <a:pt x="272842" y="306267"/>
                </a:lnTo>
                <a:close/>
                <a:moveTo>
                  <a:pt x="137328" y="290203"/>
                </a:moveTo>
                <a:lnTo>
                  <a:pt x="140437" y="290203"/>
                </a:lnTo>
                <a:lnTo>
                  <a:pt x="140437" y="304713"/>
                </a:lnTo>
                <a:lnTo>
                  <a:pt x="137328" y="304713"/>
                </a:lnTo>
                <a:close/>
                <a:moveTo>
                  <a:pt x="402138" y="287094"/>
                </a:moveTo>
                <a:lnTo>
                  <a:pt x="405506" y="287094"/>
                </a:lnTo>
                <a:lnTo>
                  <a:pt x="405506" y="301604"/>
                </a:lnTo>
                <a:lnTo>
                  <a:pt x="402138" y="301604"/>
                </a:lnTo>
                <a:close/>
                <a:moveTo>
                  <a:pt x="537803" y="282171"/>
                </a:moveTo>
                <a:cubicBezTo>
                  <a:pt x="552337" y="282171"/>
                  <a:pt x="565256" y="293446"/>
                  <a:pt x="566871" y="307942"/>
                </a:cubicBezTo>
                <a:lnTo>
                  <a:pt x="568486" y="307942"/>
                </a:lnTo>
                <a:lnTo>
                  <a:pt x="568486" y="311163"/>
                </a:lnTo>
                <a:cubicBezTo>
                  <a:pt x="568486" y="328881"/>
                  <a:pt x="553952" y="341766"/>
                  <a:pt x="537803" y="341766"/>
                </a:cubicBezTo>
                <a:cubicBezTo>
                  <a:pt x="520039" y="341766"/>
                  <a:pt x="507120" y="328881"/>
                  <a:pt x="507120" y="311163"/>
                </a:cubicBezTo>
                <a:lnTo>
                  <a:pt x="499045" y="311163"/>
                </a:lnTo>
                <a:lnTo>
                  <a:pt x="499045" y="307942"/>
                </a:lnTo>
                <a:lnTo>
                  <a:pt x="507120" y="307942"/>
                </a:lnTo>
                <a:cubicBezTo>
                  <a:pt x="508735" y="293446"/>
                  <a:pt x="521654" y="282171"/>
                  <a:pt x="537803" y="282171"/>
                </a:cubicBezTo>
                <a:close/>
                <a:moveTo>
                  <a:pt x="214802" y="274138"/>
                </a:moveTo>
                <a:cubicBezTo>
                  <a:pt x="231688" y="274138"/>
                  <a:pt x="245377" y="287479"/>
                  <a:pt x="245377" y="303936"/>
                </a:cubicBezTo>
                <a:cubicBezTo>
                  <a:pt x="245377" y="320393"/>
                  <a:pt x="231688" y="333734"/>
                  <a:pt x="214802" y="333734"/>
                </a:cubicBezTo>
                <a:cubicBezTo>
                  <a:pt x="197916" y="333734"/>
                  <a:pt x="184227" y="320393"/>
                  <a:pt x="184227" y="303936"/>
                </a:cubicBezTo>
                <a:cubicBezTo>
                  <a:pt x="184227" y="287479"/>
                  <a:pt x="197916" y="274138"/>
                  <a:pt x="214802" y="274138"/>
                </a:cubicBezTo>
                <a:close/>
                <a:moveTo>
                  <a:pt x="537912" y="264292"/>
                </a:moveTo>
                <a:lnTo>
                  <a:pt x="541021" y="264292"/>
                </a:lnTo>
                <a:lnTo>
                  <a:pt x="541021" y="277247"/>
                </a:lnTo>
                <a:lnTo>
                  <a:pt x="537912" y="277247"/>
                </a:lnTo>
                <a:close/>
                <a:moveTo>
                  <a:pt x="272842" y="264292"/>
                </a:moveTo>
                <a:lnTo>
                  <a:pt x="277765" y="264292"/>
                </a:lnTo>
                <a:lnTo>
                  <a:pt x="277765" y="278802"/>
                </a:lnTo>
                <a:lnTo>
                  <a:pt x="272842" y="278802"/>
                </a:lnTo>
                <a:close/>
                <a:moveTo>
                  <a:pt x="137328" y="262738"/>
                </a:moveTo>
                <a:lnTo>
                  <a:pt x="140437" y="262738"/>
                </a:lnTo>
                <a:lnTo>
                  <a:pt x="140437" y="275693"/>
                </a:lnTo>
                <a:lnTo>
                  <a:pt x="137328" y="275693"/>
                </a:lnTo>
                <a:close/>
                <a:moveTo>
                  <a:pt x="402138" y="259628"/>
                </a:moveTo>
                <a:lnTo>
                  <a:pt x="405506" y="259628"/>
                </a:lnTo>
                <a:lnTo>
                  <a:pt x="405506" y="274138"/>
                </a:lnTo>
                <a:lnTo>
                  <a:pt x="402138" y="274138"/>
                </a:lnTo>
                <a:close/>
                <a:moveTo>
                  <a:pt x="272842" y="237086"/>
                </a:moveTo>
                <a:lnTo>
                  <a:pt x="277765" y="237086"/>
                </a:lnTo>
                <a:lnTo>
                  <a:pt x="277765" y="251596"/>
                </a:lnTo>
                <a:lnTo>
                  <a:pt x="272842" y="251596"/>
                </a:lnTo>
                <a:close/>
                <a:moveTo>
                  <a:pt x="537912" y="235272"/>
                </a:moveTo>
                <a:lnTo>
                  <a:pt x="541021" y="235272"/>
                </a:lnTo>
                <a:lnTo>
                  <a:pt x="541021" y="249782"/>
                </a:lnTo>
                <a:lnTo>
                  <a:pt x="537912" y="249782"/>
                </a:lnTo>
                <a:close/>
                <a:moveTo>
                  <a:pt x="137328" y="233717"/>
                </a:moveTo>
                <a:lnTo>
                  <a:pt x="140437" y="233717"/>
                </a:lnTo>
                <a:lnTo>
                  <a:pt x="140437" y="248227"/>
                </a:lnTo>
                <a:lnTo>
                  <a:pt x="137328" y="248227"/>
                </a:lnTo>
                <a:close/>
                <a:moveTo>
                  <a:pt x="402138" y="232163"/>
                </a:moveTo>
                <a:lnTo>
                  <a:pt x="405506" y="232163"/>
                </a:lnTo>
                <a:lnTo>
                  <a:pt x="405506" y="245118"/>
                </a:lnTo>
                <a:lnTo>
                  <a:pt x="402138" y="245118"/>
                </a:lnTo>
                <a:close/>
                <a:moveTo>
                  <a:pt x="272842" y="209620"/>
                </a:moveTo>
                <a:lnTo>
                  <a:pt x="277765" y="209620"/>
                </a:lnTo>
                <a:lnTo>
                  <a:pt x="277765" y="224130"/>
                </a:lnTo>
                <a:lnTo>
                  <a:pt x="272842" y="224130"/>
                </a:lnTo>
                <a:close/>
                <a:moveTo>
                  <a:pt x="537912" y="208065"/>
                </a:moveTo>
                <a:lnTo>
                  <a:pt x="541021" y="208065"/>
                </a:lnTo>
                <a:lnTo>
                  <a:pt x="541021" y="222575"/>
                </a:lnTo>
                <a:lnTo>
                  <a:pt x="537912" y="222575"/>
                </a:lnTo>
                <a:close/>
                <a:moveTo>
                  <a:pt x="137328" y="206252"/>
                </a:moveTo>
                <a:lnTo>
                  <a:pt x="140437" y="206252"/>
                </a:lnTo>
                <a:lnTo>
                  <a:pt x="140437" y="220762"/>
                </a:lnTo>
                <a:lnTo>
                  <a:pt x="137328" y="220762"/>
                </a:lnTo>
                <a:close/>
                <a:moveTo>
                  <a:pt x="581442" y="180600"/>
                </a:moveTo>
                <a:lnTo>
                  <a:pt x="587920" y="180600"/>
                </a:lnTo>
                <a:lnTo>
                  <a:pt x="587920" y="183709"/>
                </a:lnTo>
                <a:lnTo>
                  <a:pt x="581442" y="183709"/>
                </a:lnTo>
                <a:close/>
                <a:moveTo>
                  <a:pt x="553976" y="180600"/>
                </a:moveTo>
                <a:lnTo>
                  <a:pt x="568486" y="180600"/>
                </a:lnTo>
                <a:lnTo>
                  <a:pt x="568486" y="183709"/>
                </a:lnTo>
                <a:lnTo>
                  <a:pt x="553976" y="183709"/>
                </a:lnTo>
                <a:close/>
                <a:moveTo>
                  <a:pt x="524956" y="180600"/>
                </a:moveTo>
                <a:lnTo>
                  <a:pt x="537808" y="180600"/>
                </a:lnTo>
                <a:lnTo>
                  <a:pt x="541021" y="180600"/>
                </a:lnTo>
                <a:lnTo>
                  <a:pt x="541021" y="193555"/>
                </a:lnTo>
                <a:lnTo>
                  <a:pt x="537808" y="193555"/>
                </a:lnTo>
                <a:lnTo>
                  <a:pt x="537808" y="183839"/>
                </a:lnTo>
                <a:lnTo>
                  <a:pt x="524956" y="183839"/>
                </a:lnTo>
                <a:close/>
                <a:moveTo>
                  <a:pt x="497490" y="180600"/>
                </a:moveTo>
                <a:lnTo>
                  <a:pt x="512000" y="180600"/>
                </a:lnTo>
                <a:lnTo>
                  <a:pt x="512000" y="183709"/>
                </a:lnTo>
                <a:lnTo>
                  <a:pt x="497490" y="183709"/>
                </a:lnTo>
                <a:close/>
                <a:moveTo>
                  <a:pt x="468470" y="180600"/>
                </a:moveTo>
                <a:lnTo>
                  <a:pt x="482980" y="180600"/>
                </a:lnTo>
                <a:lnTo>
                  <a:pt x="482980" y="183709"/>
                </a:lnTo>
                <a:lnTo>
                  <a:pt x="468470" y="183709"/>
                </a:lnTo>
                <a:close/>
                <a:moveTo>
                  <a:pt x="441005" y="180600"/>
                </a:moveTo>
                <a:lnTo>
                  <a:pt x="455515" y="180600"/>
                </a:lnTo>
                <a:lnTo>
                  <a:pt x="455515" y="183709"/>
                </a:lnTo>
                <a:lnTo>
                  <a:pt x="441005" y="183709"/>
                </a:lnTo>
                <a:close/>
                <a:moveTo>
                  <a:pt x="357053" y="180600"/>
                </a:moveTo>
                <a:lnTo>
                  <a:pt x="369749" y="180600"/>
                </a:lnTo>
                <a:lnTo>
                  <a:pt x="369749" y="183709"/>
                </a:lnTo>
                <a:lnTo>
                  <a:pt x="357053" y="183709"/>
                </a:lnTo>
                <a:close/>
                <a:moveTo>
                  <a:pt x="327774" y="180600"/>
                </a:moveTo>
                <a:lnTo>
                  <a:pt x="342284" y="180600"/>
                </a:lnTo>
                <a:lnTo>
                  <a:pt x="342284" y="183709"/>
                </a:lnTo>
                <a:lnTo>
                  <a:pt x="327774" y="183709"/>
                </a:lnTo>
                <a:close/>
                <a:moveTo>
                  <a:pt x="300308" y="180600"/>
                </a:moveTo>
                <a:lnTo>
                  <a:pt x="313263" y="180600"/>
                </a:lnTo>
                <a:lnTo>
                  <a:pt x="313263" y="183709"/>
                </a:lnTo>
                <a:lnTo>
                  <a:pt x="300308" y="183709"/>
                </a:lnTo>
                <a:close/>
                <a:moveTo>
                  <a:pt x="271288" y="180600"/>
                </a:moveTo>
                <a:lnTo>
                  <a:pt x="285798" y="180600"/>
                </a:lnTo>
                <a:lnTo>
                  <a:pt x="285798" y="183813"/>
                </a:lnTo>
                <a:lnTo>
                  <a:pt x="277737" y="183813"/>
                </a:lnTo>
                <a:lnTo>
                  <a:pt x="277737" y="196665"/>
                </a:lnTo>
                <a:lnTo>
                  <a:pt x="272900" y="196665"/>
                </a:lnTo>
                <a:lnTo>
                  <a:pt x="272900" y="183813"/>
                </a:lnTo>
                <a:lnTo>
                  <a:pt x="271288" y="183813"/>
                </a:lnTo>
                <a:close/>
                <a:moveTo>
                  <a:pt x="243822" y="180600"/>
                </a:moveTo>
                <a:lnTo>
                  <a:pt x="258332" y="180600"/>
                </a:lnTo>
                <a:lnTo>
                  <a:pt x="258332" y="183709"/>
                </a:lnTo>
                <a:lnTo>
                  <a:pt x="243822" y="183709"/>
                </a:lnTo>
                <a:close/>
                <a:moveTo>
                  <a:pt x="214802" y="180600"/>
                </a:moveTo>
                <a:lnTo>
                  <a:pt x="229312" y="180600"/>
                </a:lnTo>
                <a:lnTo>
                  <a:pt x="229312" y="183709"/>
                </a:lnTo>
                <a:lnTo>
                  <a:pt x="214802" y="183709"/>
                </a:lnTo>
                <a:close/>
                <a:moveTo>
                  <a:pt x="187336" y="180600"/>
                </a:moveTo>
                <a:lnTo>
                  <a:pt x="201846" y="180600"/>
                </a:lnTo>
                <a:lnTo>
                  <a:pt x="201846" y="183709"/>
                </a:lnTo>
                <a:lnTo>
                  <a:pt x="187336" y="183709"/>
                </a:lnTo>
                <a:close/>
                <a:moveTo>
                  <a:pt x="158316" y="180600"/>
                </a:moveTo>
                <a:lnTo>
                  <a:pt x="172826" y="180600"/>
                </a:lnTo>
                <a:lnTo>
                  <a:pt x="172826" y="183709"/>
                </a:lnTo>
                <a:lnTo>
                  <a:pt x="158316" y="183709"/>
                </a:lnTo>
                <a:close/>
                <a:moveTo>
                  <a:pt x="101830" y="180600"/>
                </a:moveTo>
                <a:lnTo>
                  <a:pt x="116340" y="180600"/>
                </a:lnTo>
                <a:lnTo>
                  <a:pt x="116340" y="183709"/>
                </a:lnTo>
                <a:lnTo>
                  <a:pt x="101830" y="183709"/>
                </a:lnTo>
                <a:close/>
                <a:moveTo>
                  <a:pt x="74364" y="180600"/>
                </a:moveTo>
                <a:lnTo>
                  <a:pt x="88874" y="180600"/>
                </a:lnTo>
                <a:lnTo>
                  <a:pt x="88874" y="183709"/>
                </a:lnTo>
                <a:lnTo>
                  <a:pt x="74364" y="183709"/>
                </a:lnTo>
                <a:close/>
                <a:moveTo>
                  <a:pt x="46899" y="180600"/>
                </a:moveTo>
                <a:lnTo>
                  <a:pt x="59854" y="180600"/>
                </a:lnTo>
                <a:lnTo>
                  <a:pt x="59854" y="183709"/>
                </a:lnTo>
                <a:lnTo>
                  <a:pt x="46899" y="183709"/>
                </a:lnTo>
                <a:close/>
                <a:moveTo>
                  <a:pt x="137299" y="179045"/>
                </a:moveTo>
                <a:lnTo>
                  <a:pt x="140523" y="179045"/>
                </a:lnTo>
                <a:lnTo>
                  <a:pt x="140523" y="180632"/>
                </a:lnTo>
                <a:lnTo>
                  <a:pt x="145360" y="180632"/>
                </a:lnTo>
                <a:lnTo>
                  <a:pt x="145360" y="183806"/>
                </a:lnTo>
                <a:lnTo>
                  <a:pt x="140523" y="183806"/>
                </a:lnTo>
                <a:lnTo>
                  <a:pt x="140523" y="191741"/>
                </a:lnTo>
                <a:lnTo>
                  <a:pt x="137299" y="191741"/>
                </a:lnTo>
                <a:lnTo>
                  <a:pt x="137299" y="183806"/>
                </a:lnTo>
                <a:lnTo>
                  <a:pt x="130850" y="183806"/>
                </a:lnTo>
                <a:lnTo>
                  <a:pt x="130850" y="180632"/>
                </a:lnTo>
                <a:lnTo>
                  <a:pt x="137299" y="180632"/>
                </a:lnTo>
                <a:close/>
                <a:moveTo>
                  <a:pt x="272842" y="154689"/>
                </a:moveTo>
                <a:lnTo>
                  <a:pt x="277765" y="154689"/>
                </a:lnTo>
                <a:lnTo>
                  <a:pt x="277765" y="167644"/>
                </a:lnTo>
                <a:lnTo>
                  <a:pt x="272842" y="167644"/>
                </a:lnTo>
                <a:close/>
                <a:moveTo>
                  <a:pt x="537912" y="151579"/>
                </a:moveTo>
                <a:lnTo>
                  <a:pt x="541021" y="151579"/>
                </a:lnTo>
                <a:lnTo>
                  <a:pt x="541021" y="166089"/>
                </a:lnTo>
                <a:lnTo>
                  <a:pt x="537912" y="166089"/>
                </a:lnTo>
                <a:close/>
                <a:moveTo>
                  <a:pt x="137328" y="151579"/>
                </a:moveTo>
                <a:lnTo>
                  <a:pt x="140437" y="151579"/>
                </a:lnTo>
                <a:lnTo>
                  <a:pt x="140437" y="164534"/>
                </a:lnTo>
                <a:lnTo>
                  <a:pt x="137328" y="164534"/>
                </a:lnTo>
                <a:close/>
                <a:moveTo>
                  <a:pt x="405377" y="145102"/>
                </a:moveTo>
                <a:cubicBezTo>
                  <a:pt x="421537" y="145102"/>
                  <a:pt x="436081" y="158000"/>
                  <a:pt x="436081" y="175735"/>
                </a:cubicBezTo>
                <a:cubicBezTo>
                  <a:pt x="436081" y="191857"/>
                  <a:pt x="421537" y="204755"/>
                  <a:pt x="405377" y="204755"/>
                </a:cubicBezTo>
                <a:lnTo>
                  <a:pt x="405377" y="217653"/>
                </a:lnTo>
                <a:lnTo>
                  <a:pt x="402145" y="217653"/>
                </a:lnTo>
                <a:lnTo>
                  <a:pt x="402145" y="204755"/>
                </a:lnTo>
                <a:cubicBezTo>
                  <a:pt x="385984" y="203143"/>
                  <a:pt x="374672" y="190245"/>
                  <a:pt x="374672" y="175735"/>
                </a:cubicBezTo>
                <a:cubicBezTo>
                  <a:pt x="374672" y="158000"/>
                  <a:pt x="387600" y="145102"/>
                  <a:pt x="405377" y="145102"/>
                </a:cubicBezTo>
                <a:close/>
                <a:moveTo>
                  <a:pt x="537912" y="124114"/>
                </a:moveTo>
                <a:lnTo>
                  <a:pt x="541021" y="124114"/>
                </a:lnTo>
                <a:lnTo>
                  <a:pt x="541021" y="137069"/>
                </a:lnTo>
                <a:lnTo>
                  <a:pt x="537912" y="137069"/>
                </a:lnTo>
                <a:close/>
                <a:moveTo>
                  <a:pt x="137328" y="122559"/>
                </a:moveTo>
                <a:lnTo>
                  <a:pt x="140437" y="122559"/>
                </a:lnTo>
                <a:lnTo>
                  <a:pt x="140437" y="137069"/>
                </a:lnTo>
                <a:lnTo>
                  <a:pt x="137328" y="137069"/>
                </a:lnTo>
                <a:close/>
                <a:moveTo>
                  <a:pt x="402138" y="119191"/>
                </a:moveTo>
                <a:lnTo>
                  <a:pt x="405506" y="119191"/>
                </a:lnTo>
                <a:lnTo>
                  <a:pt x="405506" y="132146"/>
                </a:lnTo>
                <a:lnTo>
                  <a:pt x="402138" y="132146"/>
                </a:lnTo>
                <a:close/>
                <a:moveTo>
                  <a:pt x="537912" y="95093"/>
                </a:moveTo>
                <a:lnTo>
                  <a:pt x="541021" y="95093"/>
                </a:lnTo>
                <a:lnTo>
                  <a:pt x="541021" y="109603"/>
                </a:lnTo>
                <a:lnTo>
                  <a:pt x="537912" y="109603"/>
                </a:lnTo>
                <a:close/>
                <a:moveTo>
                  <a:pt x="137328" y="95093"/>
                </a:moveTo>
                <a:lnTo>
                  <a:pt x="140437" y="95093"/>
                </a:lnTo>
                <a:lnTo>
                  <a:pt x="140437" y="109603"/>
                </a:lnTo>
                <a:lnTo>
                  <a:pt x="137328" y="109603"/>
                </a:lnTo>
                <a:close/>
                <a:moveTo>
                  <a:pt x="402138" y="90170"/>
                </a:moveTo>
                <a:lnTo>
                  <a:pt x="405506" y="90170"/>
                </a:lnTo>
                <a:lnTo>
                  <a:pt x="405506" y="104680"/>
                </a:lnTo>
                <a:lnTo>
                  <a:pt x="402138" y="104680"/>
                </a:lnTo>
                <a:close/>
                <a:moveTo>
                  <a:pt x="272940" y="69182"/>
                </a:moveTo>
                <a:cubicBezTo>
                  <a:pt x="290734" y="69182"/>
                  <a:pt x="303676" y="82090"/>
                  <a:pt x="303676" y="99839"/>
                </a:cubicBezTo>
                <a:cubicBezTo>
                  <a:pt x="303676" y="114361"/>
                  <a:pt x="292352" y="127270"/>
                  <a:pt x="277793" y="128883"/>
                </a:cubicBezTo>
                <a:lnTo>
                  <a:pt x="277793" y="140178"/>
                </a:lnTo>
                <a:lnTo>
                  <a:pt x="272940" y="140178"/>
                </a:lnTo>
                <a:lnTo>
                  <a:pt x="272940" y="128883"/>
                </a:lnTo>
                <a:cubicBezTo>
                  <a:pt x="256763" y="128883"/>
                  <a:pt x="243822" y="115975"/>
                  <a:pt x="243822" y="99839"/>
                </a:cubicBezTo>
                <a:cubicBezTo>
                  <a:pt x="243822" y="82090"/>
                  <a:pt x="256763" y="69182"/>
                  <a:pt x="272940" y="69182"/>
                </a:cubicBezTo>
                <a:close/>
                <a:moveTo>
                  <a:pt x="537912" y="67628"/>
                </a:moveTo>
                <a:lnTo>
                  <a:pt x="541021" y="67628"/>
                </a:lnTo>
                <a:lnTo>
                  <a:pt x="541021" y="82138"/>
                </a:lnTo>
                <a:lnTo>
                  <a:pt x="537912" y="82138"/>
                </a:lnTo>
                <a:close/>
                <a:moveTo>
                  <a:pt x="137328" y="67628"/>
                </a:moveTo>
                <a:lnTo>
                  <a:pt x="140437" y="67628"/>
                </a:lnTo>
                <a:lnTo>
                  <a:pt x="140437" y="80583"/>
                </a:lnTo>
                <a:lnTo>
                  <a:pt x="137328" y="80583"/>
                </a:lnTo>
                <a:close/>
                <a:moveTo>
                  <a:pt x="402138" y="62964"/>
                </a:moveTo>
                <a:lnTo>
                  <a:pt x="405506" y="62964"/>
                </a:lnTo>
                <a:lnTo>
                  <a:pt x="405506" y="77474"/>
                </a:lnTo>
                <a:lnTo>
                  <a:pt x="402138" y="77474"/>
                </a:lnTo>
                <a:close/>
                <a:moveTo>
                  <a:pt x="584551" y="45085"/>
                </a:moveTo>
                <a:lnTo>
                  <a:pt x="591029" y="45085"/>
                </a:lnTo>
                <a:lnTo>
                  <a:pt x="591029" y="48453"/>
                </a:lnTo>
                <a:lnTo>
                  <a:pt x="584551" y="48453"/>
                </a:lnTo>
                <a:close/>
                <a:moveTo>
                  <a:pt x="557086" y="45085"/>
                </a:moveTo>
                <a:lnTo>
                  <a:pt x="571855" y="45085"/>
                </a:lnTo>
                <a:lnTo>
                  <a:pt x="571855" y="48453"/>
                </a:lnTo>
                <a:lnTo>
                  <a:pt x="557086" y="48453"/>
                </a:lnTo>
                <a:close/>
                <a:moveTo>
                  <a:pt x="500600" y="45085"/>
                </a:moveTo>
                <a:lnTo>
                  <a:pt x="515110" y="45085"/>
                </a:lnTo>
                <a:lnTo>
                  <a:pt x="515110" y="48453"/>
                </a:lnTo>
                <a:lnTo>
                  <a:pt x="500600" y="48453"/>
                </a:lnTo>
                <a:close/>
                <a:moveTo>
                  <a:pt x="473134" y="45085"/>
                </a:moveTo>
                <a:lnTo>
                  <a:pt x="487644" y="45085"/>
                </a:lnTo>
                <a:lnTo>
                  <a:pt x="487644" y="48453"/>
                </a:lnTo>
                <a:lnTo>
                  <a:pt x="473134" y="48453"/>
                </a:lnTo>
                <a:close/>
                <a:moveTo>
                  <a:pt x="444114" y="45085"/>
                </a:moveTo>
                <a:lnTo>
                  <a:pt x="458624" y="45085"/>
                </a:lnTo>
                <a:lnTo>
                  <a:pt x="458624" y="48453"/>
                </a:lnTo>
                <a:lnTo>
                  <a:pt x="444114" y="48453"/>
                </a:lnTo>
                <a:close/>
                <a:moveTo>
                  <a:pt x="416648" y="45085"/>
                </a:moveTo>
                <a:lnTo>
                  <a:pt x="431158" y="45085"/>
                </a:lnTo>
                <a:lnTo>
                  <a:pt x="431158" y="48453"/>
                </a:lnTo>
                <a:lnTo>
                  <a:pt x="416648" y="48453"/>
                </a:lnTo>
                <a:close/>
                <a:moveTo>
                  <a:pt x="360162" y="45085"/>
                </a:moveTo>
                <a:lnTo>
                  <a:pt x="374672" y="45085"/>
                </a:lnTo>
                <a:lnTo>
                  <a:pt x="374672" y="48453"/>
                </a:lnTo>
                <a:lnTo>
                  <a:pt x="360162" y="48453"/>
                </a:lnTo>
                <a:close/>
                <a:moveTo>
                  <a:pt x="332697" y="45085"/>
                </a:moveTo>
                <a:lnTo>
                  <a:pt x="347207" y="45085"/>
                </a:lnTo>
                <a:lnTo>
                  <a:pt x="347207" y="48453"/>
                </a:lnTo>
                <a:lnTo>
                  <a:pt x="332697" y="48453"/>
                </a:lnTo>
                <a:close/>
                <a:moveTo>
                  <a:pt x="303676" y="45085"/>
                </a:moveTo>
                <a:lnTo>
                  <a:pt x="318186" y="45085"/>
                </a:lnTo>
                <a:lnTo>
                  <a:pt x="318186" y="48453"/>
                </a:lnTo>
                <a:lnTo>
                  <a:pt x="303676" y="48453"/>
                </a:lnTo>
                <a:close/>
                <a:moveTo>
                  <a:pt x="248745" y="45085"/>
                </a:moveTo>
                <a:lnTo>
                  <a:pt x="261700" y="45085"/>
                </a:lnTo>
                <a:lnTo>
                  <a:pt x="261700" y="48453"/>
                </a:lnTo>
                <a:lnTo>
                  <a:pt x="248745" y="48453"/>
                </a:lnTo>
                <a:close/>
                <a:moveTo>
                  <a:pt x="219725" y="45085"/>
                </a:moveTo>
                <a:lnTo>
                  <a:pt x="234235" y="45085"/>
                </a:lnTo>
                <a:lnTo>
                  <a:pt x="234235" y="48453"/>
                </a:lnTo>
                <a:lnTo>
                  <a:pt x="219725" y="48453"/>
                </a:lnTo>
                <a:close/>
                <a:moveTo>
                  <a:pt x="192259" y="45085"/>
                </a:moveTo>
                <a:lnTo>
                  <a:pt x="206769" y="45085"/>
                </a:lnTo>
                <a:lnTo>
                  <a:pt x="206769" y="48453"/>
                </a:lnTo>
                <a:lnTo>
                  <a:pt x="192259" y="48453"/>
                </a:lnTo>
                <a:close/>
                <a:moveTo>
                  <a:pt x="163239" y="45085"/>
                </a:moveTo>
                <a:lnTo>
                  <a:pt x="177749" y="45085"/>
                </a:lnTo>
                <a:lnTo>
                  <a:pt x="177749" y="48453"/>
                </a:lnTo>
                <a:lnTo>
                  <a:pt x="163239" y="48453"/>
                </a:lnTo>
                <a:close/>
                <a:moveTo>
                  <a:pt x="108308" y="45085"/>
                </a:moveTo>
                <a:lnTo>
                  <a:pt x="121004" y="45085"/>
                </a:lnTo>
                <a:lnTo>
                  <a:pt x="121004" y="48453"/>
                </a:lnTo>
                <a:lnTo>
                  <a:pt x="108308" y="48453"/>
                </a:lnTo>
                <a:close/>
                <a:moveTo>
                  <a:pt x="79028" y="45085"/>
                </a:moveTo>
                <a:lnTo>
                  <a:pt x="93797" y="45085"/>
                </a:lnTo>
                <a:lnTo>
                  <a:pt x="93797" y="48453"/>
                </a:lnTo>
                <a:lnTo>
                  <a:pt x="79028" y="48453"/>
                </a:lnTo>
                <a:close/>
                <a:moveTo>
                  <a:pt x="51563" y="45085"/>
                </a:moveTo>
                <a:lnTo>
                  <a:pt x="66332" y="45085"/>
                </a:lnTo>
                <a:lnTo>
                  <a:pt x="66332" y="48453"/>
                </a:lnTo>
                <a:lnTo>
                  <a:pt x="51563" y="48453"/>
                </a:lnTo>
                <a:close/>
                <a:moveTo>
                  <a:pt x="30575" y="45085"/>
                </a:moveTo>
                <a:lnTo>
                  <a:pt x="37053" y="45085"/>
                </a:lnTo>
                <a:lnTo>
                  <a:pt x="37053" y="48453"/>
                </a:lnTo>
                <a:lnTo>
                  <a:pt x="30575" y="48453"/>
                </a:lnTo>
                <a:close/>
                <a:moveTo>
                  <a:pt x="272842" y="43530"/>
                </a:moveTo>
                <a:lnTo>
                  <a:pt x="277718" y="43530"/>
                </a:lnTo>
                <a:lnTo>
                  <a:pt x="277718" y="45142"/>
                </a:lnTo>
                <a:lnTo>
                  <a:pt x="290721" y="45142"/>
                </a:lnTo>
                <a:lnTo>
                  <a:pt x="290721" y="48367"/>
                </a:lnTo>
                <a:lnTo>
                  <a:pt x="277718" y="48367"/>
                </a:lnTo>
                <a:lnTo>
                  <a:pt x="277718" y="58040"/>
                </a:lnTo>
                <a:lnTo>
                  <a:pt x="272842" y="58040"/>
                </a:lnTo>
                <a:close/>
                <a:moveTo>
                  <a:pt x="537814" y="40162"/>
                </a:moveTo>
                <a:lnTo>
                  <a:pt x="540988" y="40162"/>
                </a:lnTo>
                <a:lnTo>
                  <a:pt x="540988" y="45020"/>
                </a:lnTo>
                <a:lnTo>
                  <a:pt x="542575" y="45020"/>
                </a:lnTo>
                <a:lnTo>
                  <a:pt x="542575" y="48259"/>
                </a:lnTo>
                <a:lnTo>
                  <a:pt x="540988" y="48259"/>
                </a:lnTo>
                <a:lnTo>
                  <a:pt x="540988" y="53117"/>
                </a:lnTo>
                <a:lnTo>
                  <a:pt x="537814" y="53117"/>
                </a:lnTo>
                <a:lnTo>
                  <a:pt x="537814" y="48259"/>
                </a:lnTo>
                <a:lnTo>
                  <a:pt x="529879" y="48259"/>
                </a:lnTo>
                <a:lnTo>
                  <a:pt x="529879" y="45020"/>
                </a:lnTo>
                <a:lnTo>
                  <a:pt x="537814" y="45020"/>
                </a:lnTo>
                <a:close/>
                <a:moveTo>
                  <a:pt x="137385" y="38607"/>
                </a:moveTo>
                <a:lnTo>
                  <a:pt x="140609" y="38607"/>
                </a:lnTo>
                <a:lnTo>
                  <a:pt x="140609" y="45056"/>
                </a:lnTo>
                <a:lnTo>
                  <a:pt x="150283" y="45056"/>
                </a:lnTo>
                <a:lnTo>
                  <a:pt x="150283" y="48280"/>
                </a:lnTo>
                <a:lnTo>
                  <a:pt x="140609" y="48280"/>
                </a:lnTo>
                <a:lnTo>
                  <a:pt x="140609" y="53117"/>
                </a:lnTo>
                <a:lnTo>
                  <a:pt x="137385" y="53117"/>
                </a:lnTo>
                <a:lnTo>
                  <a:pt x="137385" y="48280"/>
                </a:lnTo>
                <a:lnTo>
                  <a:pt x="135773" y="48280"/>
                </a:lnTo>
                <a:lnTo>
                  <a:pt x="135773" y="45056"/>
                </a:lnTo>
                <a:lnTo>
                  <a:pt x="137385" y="45056"/>
                </a:lnTo>
                <a:close/>
                <a:moveTo>
                  <a:pt x="402242" y="33943"/>
                </a:moveTo>
                <a:lnTo>
                  <a:pt x="405507" y="33943"/>
                </a:lnTo>
                <a:lnTo>
                  <a:pt x="405507" y="48453"/>
                </a:lnTo>
                <a:lnTo>
                  <a:pt x="402242" y="48453"/>
                </a:lnTo>
                <a:lnTo>
                  <a:pt x="389183" y="48453"/>
                </a:lnTo>
                <a:lnTo>
                  <a:pt x="389183" y="45228"/>
                </a:lnTo>
                <a:lnTo>
                  <a:pt x="402242" y="45228"/>
                </a:lnTo>
                <a:close/>
                <a:moveTo>
                  <a:pt x="272842" y="16065"/>
                </a:moveTo>
                <a:lnTo>
                  <a:pt x="277765" y="16065"/>
                </a:lnTo>
                <a:lnTo>
                  <a:pt x="277765" y="30575"/>
                </a:lnTo>
                <a:lnTo>
                  <a:pt x="272842" y="30575"/>
                </a:lnTo>
                <a:close/>
                <a:moveTo>
                  <a:pt x="537912" y="11142"/>
                </a:moveTo>
                <a:lnTo>
                  <a:pt x="541021" y="11142"/>
                </a:lnTo>
                <a:lnTo>
                  <a:pt x="541021" y="25652"/>
                </a:lnTo>
                <a:lnTo>
                  <a:pt x="537912" y="25652"/>
                </a:lnTo>
                <a:close/>
                <a:moveTo>
                  <a:pt x="137328" y="11142"/>
                </a:moveTo>
                <a:lnTo>
                  <a:pt x="140437" y="11142"/>
                </a:lnTo>
                <a:lnTo>
                  <a:pt x="140437" y="25652"/>
                </a:lnTo>
                <a:lnTo>
                  <a:pt x="137328" y="25652"/>
                </a:lnTo>
                <a:close/>
                <a:moveTo>
                  <a:pt x="402138" y="6478"/>
                </a:moveTo>
                <a:lnTo>
                  <a:pt x="405506" y="6478"/>
                </a:lnTo>
                <a:lnTo>
                  <a:pt x="405506" y="20988"/>
                </a:lnTo>
                <a:lnTo>
                  <a:pt x="402138" y="20988"/>
                </a:lnTo>
                <a:close/>
                <a:moveTo>
                  <a:pt x="272842" y="0"/>
                </a:moveTo>
                <a:lnTo>
                  <a:pt x="277765" y="0"/>
                </a:lnTo>
                <a:lnTo>
                  <a:pt x="277765" y="3109"/>
                </a:lnTo>
                <a:lnTo>
                  <a:pt x="272842" y="3109"/>
                </a:lnTo>
                <a:close/>
                <a:moveTo>
                  <a:pt x="0" y="0"/>
                </a:moveTo>
                <a:lnTo>
                  <a:pt x="27458" y="0"/>
                </a:lnTo>
                <a:lnTo>
                  <a:pt x="27458" y="180607"/>
                </a:lnTo>
                <a:lnTo>
                  <a:pt x="32303" y="180607"/>
                </a:lnTo>
                <a:lnTo>
                  <a:pt x="32303" y="183832"/>
                </a:lnTo>
                <a:lnTo>
                  <a:pt x="27458" y="183832"/>
                </a:lnTo>
                <a:lnTo>
                  <a:pt x="27458" y="549884"/>
                </a:lnTo>
                <a:lnTo>
                  <a:pt x="537850" y="549884"/>
                </a:lnTo>
                <a:lnTo>
                  <a:pt x="537850" y="543433"/>
                </a:lnTo>
                <a:lnTo>
                  <a:pt x="541080" y="543433"/>
                </a:lnTo>
                <a:lnTo>
                  <a:pt x="541080" y="549884"/>
                </a:lnTo>
                <a:lnTo>
                  <a:pt x="587920" y="549884"/>
                </a:lnTo>
                <a:lnTo>
                  <a:pt x="587920" y="577297"/>
                </a:lnTo>
                <a:lnTo>
                  <a:pt x="0" y="5772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224">
            <a:extLst>
              <a:ext uri="{FF2B5EF4-FFF2-40B4-BE49-F238E27FC236}">
                <a16:creationId xmlns:a16="http://schemas.microsoft.com/office/drawing/2014/main" id="{7CE8CAAC-A4C7-EA4B-BE08-D507C4ADCF2F}"/>
              </a:ext>
            </a:extLst>
          </p:cNvPr>
          <p:cNvSpPr txBox="1"/>
          <p:nvPr/>
        </p:nvSpPr>
        <p:spPr>
          <a:xfrm>
            <a:off x="168122" y="4922806"/>
            <a:ext cx="2100174" cy="553998"/>
          </a:xfrm>
          <a:prstGeom prst="rect">
            <a:avLst/>
          </a:prstGeom>
          <a:noFill/>
        </p:spPr>
        <p:txBody>
          <a:bodyPr wrap="square" lIns="0" tIns="0" rIns="0" bIns="0" rtlCol="0">
            <a:spAutoFit/>
          </a:bodyPr>
          <a:lstStyle/>
          <a:p>
            <a:pPr>
              <a:buClr>
                <a:srgbClr val="00AC5B"/>
              </a:buClr>
            </a:pPr>
            <a:r>
              <a:rPr lang="en-US" altLang="zh-CN" dirty="0">
                <a:solidFill>
                  <a:srgbClr val="000000"/>
                </a:solidFill>
                <a:ea typeface="Arial"/>
              </a:rPr>
              <a:t>Two datasets </a:t>
            </a:r>
            <a:r>
              <a:rPr lang="en-GB" altLang="zh-CN" dirty="0">
                <a:latin typeface="Arial" panose="020B0604020202020204" pitchFamily="34" charset="0"/>
              </a:rPr>
              <a:t>with same feature space</a:t>
            </a:r>
            <a:endParaRPr lang="en-US" altLang="zh-CN" dirty="0">
              <a:solidFill>
                <a:srgbClr val="000000"/>
              </a:solidFill>
              <a:ea typeface="Arial"/>
            </a:endParaRPr>
          </a:p>
        </p:txBody>
      </p:sp>
      <p:sp>
        <p:nvSpPr>
          <p:cNvPr id="171" name="矩形 170">
            <a:extLst>
              <a:ext uri="{FF2B5EF4-FFF2-40B4-BE49-F238E27FC236}">
                <a16:creationId xmlns:a16="http://schemas.microsoft.com/office/drawing/2014/main" id="{F809C4FD-45DD-8B41-AC5B-AC815BB08BA6}"/>
              </a:ext>
            </a:extLst>
          </p:cNvPr>
          <p:cNvSpPr/>
          <p:nvPr/>
        </p:nvSpPr>
        <p:spPr>
          <a:xfrm>
            <a:off x="3598097" y="4767377"/>
            <a:ext cx="2056973" cy="871970"/>
          </a:xfrm>
          <a:prstGeom prst="rect">
            <a:avLst/>
          </a:prstGeom>
        </p:spPr>
        <p:txBody>
          <a:bodyPr wrap="none">
            <a:spAutoFit/>
          </a:bodyPr>
          <a:lstStyle/>
          <a:p>
            <a:pPr>
              <a:lnSpc>
                <a:spcPct val="150000"/>
              </a:lnSpc>
            </a:pPr>
            <a:r>
              <a:rPr lang="en-GB" altLang="zh-CN" dirty="0"/>
              <a:t>“when to transfer” </a:t>
            </a:r>
            <a:endParaRPr lang="en-US" altLang="zh-CN" dirty="0"/>
          </a:p>
          <a:p>
            <a:pPr>
              <a:lnSpc>
                <a:spcPct val="150000"/>
              </a:lnSpc>
            </a:pPr>
            <a:r>
              <a:rPr lang="en-GB" altLang="zh-CN" dirty="0"/>
              <a:t>“what to transfer” </a:t>
            </a:r>
            <a:endParaRPr lang="en-GB" dirty="0"/>
          </a:p>
        </p:txBody>
      </p:sp>
      <p:sp>
        <p:nvSpPr>
          <p:cNvPr id="172" name="question-mark-sign_39293">
            <a:extLst>
              <a:ext uri="{FF2B5EF4-FFF2-40B4-BE49-F238E27FC236}">
                <a16:creationId xmlns:a16="http://schemas.microsoft.com/office/drawing/2014/main" id="{4BB54CED-340E-AF48-8034-353CD4E1664A}"/>
              </a:ext>
            </a:extLst>
          </p:cNvPr>
          <p:cNvSpPr>
            <a:spLocks noChangeAspect="1"/>
          </p:cNvSpPr>
          <p:nvPr/>
        </p:nvSpPr>
        <p:spPr>
          <a:xfrm>
            <a:off x="5727949" y="4928466"/>
            <a:ext cx="396043" cy="609685"/>
          </a:xfrm>
          <a:custGeom>
            <a:avLst/>
            <a:gdLst>
              <a:gd name="T0" fmla="*/ 74 w 240"/>
              <a:gd name="T1" fmla="*/ 304 h 370"/>
              <a:gd name="T2" fmla="*/ 135 w 240"/>
              <a:gd name="T3" fmla="*/ 304 h 370"/>
              <a:gd name="T4" fmla="*/ 135 w 240"/>
              <a:gd name="T5" fmla="*/ 370 h 370"/>
              <a:gd name="T6" fmla="*/ 74 w 240"/>
              <a:gd name="T7" fmla="*/ 370 h 370"/>
              <a:gd name="T8" fmla="*/ 74 w 240"/>
              <a:gd name="T9" fmla="*/ 304 h 370"/>
              <a:gd name="T10" fmla="*/ 216 w 240"/>
              <a:gd name="T11" fmla="*/ 21 h 370"/>
              <a:gd name="T12" fmla="*/ 126 w 240"/>
              <a:gd name="T13" fmla="*/ 0 h 370"/>
              <a:gd name="T14" fmla="*/ 26 w 240"/>
              <a:gd name="T15" fmla="*/ 21 h 370"/>
              <a:gd name="T16" fmla="*/ 1 w 240"/>
              <a:gd name="T17" fmla="*/ 101 h 370"/>
              <a:gd name="T18" fmla="*/ 0 w 240"/>
              <a:gd name="T19" fmla="*/ 114 h 370"/>
              <a:gd name="T20" fmla="*/ 62 w 240"/>
              <a:gd name="T21" fmla="*/ 114 h 370"/>
              <a:gd name="T22" fmla="*/ 61 w 240"/>
              <a:gd name="T23" fmla="*/ 100 h 370"/>
              <a:gd name="T24" fmla="*/ 73 w 240"/>
              <a:gd name="T25" fmla="*/ 62 h 370"/>
              <a:gd name="T26" fmla="*/ 122 w 240"/>
              <a:gd name="T27" fmla="*/ 52 h 370"/>
              <a:gd name="T28" fmla="*/ 172 w 240"/>
              <a:gd name="T29" fmla="*/ 61 h 370"/>
              <a:gd name="T30" fmla="*/ 183 w 240"/>
              <a:gd name="T31" fmla="*/ 102 h 370"/>
              <a:gd name="T32" fmla="*/ 153 w 240"/>
              <a:gd name="T33" fmla="*/ 152 h 370"/>
              <a:gd name="T34" fmla="*/ 129 w 240"/>
              <a:gd name="T35" fmla="*/ 162 h 370"/>
              <a:gd name="T36" fmla="*/ 82 w 240"/>
              <a:gd name="T37" fmla="*/ 192 h 370"/>
              <a:gd name="T38" fmla="*/ 74 w 240"/>
              <a:gd name="T39" fmla="*/ 253 h 370"/>
              <a:gd name="T40" fmla="*/ 136 w 240"/>
              <a:gd name="T41" fmla="*/ 253 h 370"/>
              <a:gd name="T42" fmla="*/ 136 w 240"/>
              <a:gd name="T43" fmla="*/ 244 h 370"/>
              <a:gd name="T44" fmla="*/ 176 w 240"/>
              <a:gd name="T45" fmla="*/ 199 h 370"/>
              <a:gd name="T46" fmla="*/ 228 w 240"/>
              <a:gd name="T47" fmla="*/ 164 h 370"/>
              <a:gd name="T48" fmla="*/ 240 w 240"/>
              <a:gd name="T49" fmla="*/ 100 h 370"/>
              <a:gd name="T50" fmla="*/ 216 w 240"/>
              <a:gd name="T51" fmla="*/ 2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370">
                <a:moveTo>
                  <a:pt x="74" y="304"/>
                </a:moveTo>
                <a:lnTo>
                  <a:pt x="135" y="304"/>
                </a:lnTo>
                <a:lnTo>
                  <a:pt x="135" y="370"/>
                </a:lnTo>
                <a:lnTo>
                  <a:pt x="74" y="370"/>
                </a:lnTo>
                <a:lnTo>
                  <a:pt x="74" y="304"/>
                </a:lnTo>
                <a:close/>
                <a:moveTo>
                  <a:pt x="216" y="21"/>
                </a:moveTo>
                <a:cubicBezTo>
                  <a:pt x="200" y="7"/>
                  <a:pt x="170" y="0"/>
                  <a:pt x="126" y="0"/>
                </a:cubicBezTo>
                <a:cubicBezTo>
                  <a:pt x="77" y="0"/>
                  <a:pt x="43" y="7"/>
                  <a:pt x="26" y="21"/>
                </a:cubicBezTo>
                <a:cubicBezTo>
                  <a:pt x="9" y="34"/>
                  <a:pt x="1" y="61"/>
                  <a:pt x="1" y="101"/>
                </a:cubicBezTo>
                <a:lnTo>
                  <a:pt x="0" y="114"/>
                </a:lnTo>
                <a:lnTo>
                  <a:pt x="62" y="114"/>
                </a:lnTo>
                <a:lnTo>
                  <a:pt x="61" y="100"/>
                </a:lnTo>
                <a:cubicBezTo>
                  <a:pt x="61" y="81"/>
                  <a:pt x="65" y="68"/>
                  <a:pt x="73" y="62"/>
                </a:cubicBezTo>
                <a:cubicBezTo>
                  <a:pt x="81" y="56"/>
                  <a:pt x="98" y="52"/>
                  <a:pt x="122" y="52"/>
                </a:cubicBezTo>
                <a:cubicBezTo>
                  <a:pt x="148" y="52"/>
                  <a:pt x="164" y="55"/>
                  <a:pt x="172" y="61"/>
                </a:cubicBezTo>
                <a:cubicBezTo>
                  <a:pt x="179" y="67"/>
                  <a:pt x="183" y="81"/>
                  <a:pt x="183" y="102"/>
                </a:cubicBezTo>
                <a:cubicBezTo>
                  <a:pt x="183" y="127"/>
                  <a:pt x="173" y="143"/>
                  <a:pt x="153" y="152"/>
                </a:cubicBezTo>
                <a:lnTo>
                  <a:pt x="129" y="162"/>
                </a:lnTo>
                <a:cubicBezTo>
                  <a:pt x="104" y="172"/>
                  <a:pt x="88" y="182"/>
                  <a:pt x="82" y="192"/>
                </a:cubicBezTo>
                <a:cubicBezTo>
                  <a:pt x="77" y="202"/>
                  <a:pt x="74" y="222"/>
                  <a:pt x="74" y="253"/>
                </a:cubicBezTo>
                <a:lnTo>
                  <a:pt x="136" y="253"/>
                </a:lnTo>
                <a:lnTo>
                  <a:pt x="136" y="244"/>
                </a:lnTo>
                <a:cubicBezTo>
                  <a:pt x="136" y="225"/>
                  <a:pt x="149" y="210"/>
                  <a:pt x="176" y="199"/>
                </a:cubicBezTo>
                <a:cubicBezTo>
                  <a:pt x="203" y="188"/>
                  <a:pt x="220" y="176"/>
                  <a:pt x="228" y="164"/>
                </a:cubicBezTo>
                <a:cubicBezTo>
                  <a:pt x="236" y="152"/>
                  <a:pt x="240" y="130"/>
                  <a:pt x="240" y="100"/>
                </a:cubicBezTo>
                <a:cubicBezTo>
                  <a:pt x="240" y="62"/>
                  <a:pt x="232" y="35"/>
                  <a:pt x="216" y="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3" name="组合 172">
            <a:extLst>
              <a:ext uri="{FF2B5EF4-FFF2-40B4-BE49-F238E27FC236}">
                <a16:creationId xmlns:a16="http://schemas.microsoft.com/office/drawing/2014/main" id="{2B14C697-4A12-3249-9CAC-0784072E5BE5}"/>
              </a:ext>
            </a:extLst>
          </p:cNvPr>
          <p:cNvGrpSpPr/>
          <p:nvPr/>
        </p:nvGrpSpPr>
        <p:grpSpPr>
          <a:xfrm>
            <a:off x="128330" y="789671"/>
            <a:ext cx="9777669" cy="4079529"/>
            <a:chOff x="128330" y="789671"/>
            <a:chExt cx="9777669" cy="4079529"/>
          </a:xfrm>
        </p:grpSpPr>
        <p:cxnSp>
          <p:nvCxnSpPr>
            <p:cNvPr id="174" name="直接连接符 8">
              <a:extLst>
                <a:ext uri="{FF2B5EF4-FFF2-40B4-BE49-F238E27FC236}">
                  <a16:creationId xmlns:a16="http://schemas.microsoft.com/office/drawing/2014/main" id="{92CF72B4-DCD5-AE48-803A-6D5284E4E8ED}"/>
                </a:ext>
              </a:extLst>
            </p:cNvPr>
            <p:cNvCxnSpPr/>
            <p:nvPr/>
          </p:nvCxnSpPr>
          <p:spPr>
            <a:xfrm>
              <a:off x="3053254" y="1860713"/>
              <a:ext cx="53546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ïṧ1îḑe">
              <a:extLst>
                <a:ext uri="{FF2B5EF4-FFF2-40B4-BE49-F238E27FC236}">
                  <a16:creationId xmlns:a16="http://schemas.microsoft.com/office/drawing/2014/main" id="{71D34A08-8DBD-8E4C-87D8-C1B8AB8CAB17}"/>
                </a:ext>
              </a:extLst>
            </p:cNvPr>
            <p:cNvSpPr>
              <a:spLocks noChangeArrowheads="1"/>
            </p:cNvSpPr>
            <p:nvPr/>
          </p:nvSpPr>
          <p:spPr bwMode="auto">
            <a:xfrm>
              <a:off x="3167555" y="1070738"/>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438CD4"/>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76" name="îsḻïḓe">
              <a:extLst>
                <a:ext uri="{FF2B5EF4-FFF2-40B4-BE49-F238E27FC236}">
                  <a16:creationId xmlns:a16="http://schemas.microsoft.com/office/drawing/2014/main" id="{56A843A2-4129-EF4C-91FC-4630CE4803A1}"/>
                </a:ext>
              </a:extLst>
            </p:cNvPr>
            <p:cNvSpPr>
              <a:spLocks noChangeArrowheads="1"/>
            </p:cNvSpPr>
            <p:nvPr/>
          </p:nvSpPr>
          <p:spPr bwMode="auto">
            <a:xfrm>
              <a:off x="3167555" y="241232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00B050"/>
            </a:solidFill>
            <a:ln>
              <a:noFill/>
            </a:ln>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177" name="ïṡļïḋè">
              <a:extLst>
                <a:ext uri="{FF2B5EF4-FFF2-40B4-BE49-F238E27FC236}">
                  <a16:creationId xmlns:a16="http://schemas.microsoft.com/office/drawing/2014/main" id="{ADCE36DC-68B4-0E47-802F-D1C12B38DE09}"/>
                </a:ext>
              </a:extLst>
            </p:cNvPr>
            <p:cNvSpPr>
              <a:spLocks noChangeArrowheads="1"/>
            </p:cNvSpPr>
            <p:nvPr/>
          </p:nvSpPr>
          <p:spPr bwMode="auto">
            <a:xfrm>
              <a:off x="3153723" y="374124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cxnSp>
          <p:nvCxnSpPr>
            <p:cNvPr id="178" name="直接连接符 25">
              <a:extLst>
                <a:ext uri="{FF2B5EF4-FFF2-40B4-BE49-F238E27FC236}">
                  <a16:creationId xmlns:a16="http://schemas.microsoft.com/office/drawing/2014/main" id="{178A27D4-FACB-454C-B8FB-88DE8EB21D82}"/>
                </a:ext>
              </a:extLst>
            </p:cNvPr>
            <p:cNvCxnSpPr/>
            <p:nvPr/>
          </p:nvCxnSpPr>
          <p:spPr>
            <a:xfrm>
              <a:off x="3054843" y="3364959"/>
              <a:ext cx="53546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9" name="矩形 178">
              <a:extLst>
                <a:ext uri="{FF2B5EF4-FFF2-40B4-BE49-F238E27FC236}">
                  <a16:creationId xmlns:a16="http://schemas.microsoft.com/office/drawing/2014/main" id="{3D5DF6CA-DBBF-D042-B583-7F9F10E7AAA9}"/>
                </a:ext>
              </a:extLst>
            </p:cNvPr>
            <p:cNvSpPr/>
            <p:nvPr/>
          </p:nvSpPr>
          <p:spPr bwMode="auto">
            <a:xfrm>
              <a:off x="3683578" y="1148638"/>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600" dirty="0"/>
                <a:t>R² test score is </a:t>
              </a:r>
              <a:r>
                <a:rPr lang="en-GB" altLang="zh-CN" sz="1600" dirty="0"/>
                <a:t>0.9207</a:t>
              </a:r>
              <a:r>
                <a:rPr lang="en-US" altLang="zh-CN" sz="1600" dirty="0"/>
                <a:t> and it surpasses the state-of-the-art performance of 0.90 </a:t>
              </a:r>
              <a:r>
                <a:rPr lang="en-GB" altLang="zh-CN" sz="1600" dirty="0"/>
                <a:t>[TGH+18]</a:t>
              </a:r>
              <a:endParaRPr lang="en-US" altLang="zh-CN" sz="1600" dirty="0"/>
            </a:p>
          </p:txBody>
        </p:sp>
        <p:sp>
          <p:nvSpPr>
            <p:cNvPr id="180" name="文本框 179">
              <a:extLst>
                <a:ext uri="{FF2B5EF4-FFF2-40B4-BE49-F238E27FC236}">
                  <a16:creationId xmlns:a16="http://schemas.microsoft.com/office/drawing/2014/main" id="{ECD8458C-D801-E447-82A7-3B0BAB873BD5}"/>
                </a:ext>
              </a:extLst>
            </p:cNvPr>
            <p:cNvSpPr txBox="1"/>
            <p:nvPr/>
          </p:nvSpPr>
          <p:spPr bwMode="auto">
            <a:xfrm>
              <a:off x="3683578" y="789671"/>
              <a:ext cx="3213692"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Develop DNN-ETL model</a:t>
              </a:r>
            </a:p>
          </p:txBody>
        </p:sp>
        <p:grpSp>
          <p:nvGrpSpPr>
            <p:cNvPr id="181" name="iş1ï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49E97858-5140-364C-851A-FF996DF62BEC}"/>
                </a:ext>
              </a:extLst>
            </p:cNvPr>
            <p:cNvGrpSpPr/>
            <p:nvPr/>
          </p:nvGrpSpPr>
          <p:grpSpPr bwMode="auto">
            <a:xfrm>
              <a:off x="128330" y="1372440"/>
              <a:ext cx="2908300" cy="2290762"/>
              <a:chOff x="2922738" y="1145382"/>
              <a:chExt cx="6346524" cy="4567237"/>
            </a:xfrm>
          </p:grpSpPr>
          <p:sp>
            <p:nvSpPr>
              <p:cNvPr id="186" name="íṣ1ïḋè">
                <a:extLst>
                  <a:ext uri="{FF2B5EF4-FFF2-40B4-BE49-F238E27FC236}">
                    <a16:creationId xmlns:a16="http://schemas.microsoft.com/office/drawing/2014/main" id="{937B8BBC-57A2-164F-97E6-DB83A633734A}"/>
                  </a:ext>
                </a:extLst>
              </p:cNvPr>
              <p:cNvSpPr>
                <a:spLocks noChangeArrowheads="1"/>
              </p:cNvSpPr>
              <p:nvPr/>
            </p:nvSpPr>
            <p:spPr bwMode="auto">
              <a:xfrm>
                <a:off x="2922738" y="1559807"/>
                <a:ext cx="6346524" cy="4152812"/>
              </a:xfrm>
              <a:custGeom>
                <a:avLst/>
                <a:gdLst>
                  <a:gd name="T0" fmla="*/ 3671 w 4335"/>
                  <a:gd name="T1" fmla="*/ 2673 h 2840"/>
                  <a:gd name="T2" fmla="*/ 2998 w 4335"/>
                  <a:gd name="T3" fmla="*/ 2833 h 2840"/>
                  <a:gd name="T4" fmla="*/ 2540 w 4335"/>
                  <a:gd name="T5" fmla="*/ 2815 h 2840"/>
                  <a:gd name="T6" fmla="*/ 1812 w 4335"/>
                  <a:gd name="T7" fmla="*/ 2570 h 2840"/>
                  <a:gd name="T8" fmla="*/ 1520 w 4335"/>
                  <a:gd name="T9" fmla="*/ 2372 h 2840"/>
                  <a:gd name="T10" fmla="*/ 1474 w 4335"/>
                  <a:gd name="T11" fmla="*/ 2335 h 2840"/>
                  <a:gd name="T12" fmla="*/ 1400 w 4335"/>
                  <a:gd name="T13" fmla="*/ 2282 h 2840"/>
                  <a:gd name="T14" fmla="*/ 1357 w 4335"/>
                  <a:gd name="T15" fmla="*/ 2262 h 2840"/>
                  <a:gd name="T16" fmla="*/ 1186 w 4335"/>
                  <a:gd name="T17" fmla="*/ 2240 h 2840"/>
                  <a:gd name="T18" fmla="*/ 1147 w 4335"/>
                  <a:gd name="T19" fmla="*/ 2244 h 2840"/>
                  <a:gd name="T20" fmla="*/ 871 w 4335"/>
                  <a:gd name="T21" fmla="*/ 2322 h 2840"/>
                  <a:gd name="T22" fmla="*/ 796 w 4335"/>
                  <a:gd name="T23" fmla="*/ 2345 h 2840"/>
                  <a:gd name="T24" fmla="*/ 459 w 4335"/>
                  <a:gd name="T25" fmla="*/ 2348 h 2840"/>
                  <a:gd name="T26" fmla="*/ 451 w 4335"/>
                  <a:gd name="T27" fmla="*/ 2345 h 2840"/>
                  <a:gd name="T28" fmla="*/ 411 w 4335"/>
                  <a:gd name="T29" fmla="*/ 2332 h 2840"/>
                  <a:gd name="T30" fmla="*/ 373 w 4335"/>
                  <a:gd name="T31" fmla="*/ 2316 h 2840"/>
                  <a:gd name="T32" fmla="*/ 335 w 4335"/>
                  <a:gd name="T33" fmla="*/ 2297 h 2840"/>
                  <a:gd name="T34" fmla="*/ 292 w 4335"/>
                  <a:gd name="T35" fmla="*/ 2272 h 2840"/>
                  <a:gd name="T36" fmla="*/ 245 w 4335"/>
                  <a:gd name="T37" fmla="*/ 2239 h 2840"/>
                  <a:gd name="T38" fmla="*/ 164 w 4335"/>
                  <a:gd name="T39" fmla="*/ 2165 h 2840"/>
                  <a:gd name="T40" fmla="*/ 139 w 4335"/>
                  <a:gd name="T41" fmla="*/ 2136 h 2840"/>
                  <a:gd name="T42" fmla="*/ 115 w 4335"/>
                  <a:gd name="T43" fmla="*/ 2105 h 2840"/>
                  <a:gd name="T44" fmla="*/ 46 w 4335"/>
                  <a:gd name="T45" fmla="*/ 1979 h 2840"/>
                  <a:gd name="T46" fmla="*/ 26 w 4335"/>
                  <a:gd name="T47" fmla="*/ 1920 h 2840"/>
                  <a:gd name="T48" fmla="*/ 0 w 4335"/>
                  <a:gd name="T49" fmla="*/ 1647 h 2840"/>
                  <a:gd name="T50" fmla="*/ 24 w 4335"/>
                  <a:gd name="T51" fmla="*/ 1179 h 2840"/>
                  <a:gd name="T52" fmla="*/ 54 w 4335"/>
                  <a:gd name="T53" fmla="*/ 1033 h 2840"/>
                  <a:gd name="T54" fmla="*/ 304 w 4335"/>
                  <a:gd name="T55" fmla="*/ 568 h 2840"/>
                  <a:gd name="T56" fmla="*/ 686 w 4335"/>
                  <a:gd name="T57" fmla="*/ 215 h 2840"/>
                  <a:gd name="T58" fmla="*/ 703 w 4335"/>
                  <a:gd name="T59" fmla="*/ 204 h 2840"/>
                  <a:gd name="T60" fmla="*/ 728 w 4335"/>
                  <a:gd name="T61" fmla="*/ 188 h 2840"/>
                  <a:gd name="T62" fmla="*/ 745 w 4335"/>
                  <a:gd name="T63" fmla="*/ 178 h 2840"/>
                  <a:gd name="T64" fmla="*/ 759 w 4335"/>
                  <a:gd name="T65" fmla="*/ 170 h 2840"/>
                  <a:gd name="T66" fmla="*/ 890 w 4335"/>
                  <a:gd name="T67" fmla="*/ 102 h 2840"/>
                  <a:gd name="T68" fmla="*/ 1076 w 4335"/>
                  <a:gd name="T69" fmla="*/ 39 h 2840"/>
                  <a:gd name="T70" fmla="*/ 1203 w 4335"/>
                  <a:gd name="T71" fmla="*/ 15 h 2840"/>
                  <a:gd name="T72" fmla="*/ 2044 w 4335"/>
                  <a:gd name="T73" fmla="*/ 248 h 2840"/>
                  <a:gd name="T74" fmla="*/ 2550 w 4335"/>
                  <a:gd name="T75" fmla="*/ 467 h 2840"/>
                  <a:gd name="T76" fmla="*/ 3227 w 4335"/>
                  <a:gd name="T77" fmla="*/ 530 h 2840"/>
                  <a:gd name="T78" fmla="*/ 4175 w 4335"/>
                  <a:gd name="T79" fmla="*/ 1391 h 2840"/>
                  <a:gd name="T80" fmla="*/ 4217 w 4335"/>
                  <a:gd name="T81" fmla="*/ 2211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5" h="2840">
                    <a:moveTo>
                      <a:pt x="4217" y="2211"/>
                    </a:moveTo>
                    <a:cubicBezTo>
                      <a:pt x="4110" y="2430"/>
                      <a:pt x="3895" y="2577"/>
                      <a:pt x="3671" y="2673"/>
                    </a:cubicBezTo>
                    <a:cubicBezTo>
                      <a:pt x="3492" y="2750"/>
                      <a:pt x="3303" y="2801"/>
                      <a:pt x="3109" y="2823"/>
                    </a:cubicBezTo>
                    <a:cubicBezTo>
                      <a:pt x="3072" y="2828"/>
                      <a:pt x="3035" y="2831"/>
                      <a:pt x="2998" y="2833"/>
                    </a:cubicBezTo>
                    <a:cubicBezTo>
                      <a:pt x="2902" y="2840"/>
                      <a:pt x="2807" y="2840"/>
                      <a:pt x="2711" y="2833"/>
                    </a:cubicBezTo>
                    <a:cubicBezTo>
                      <a:pt x="2654" y="2829"/>
                      <a:pt x="2597" y="2823"/>
                      <a:pt x="2540" y="2815"/>
                    </a:cubicBezTo>
                    <a:cubicBezTo>
                      <a:pt x="2342" y="2786"/>
                      <a:pt x="2149" y="2730"/>
                      <a:pt x="1967" y="2648"/>
                    </a:cubicBezTo>
                    <a:cubicBezTo>
                      <a:pt x="1914" y="2624"/>
                      <a:pt x="1863" y="2598"/>
                      <a:pt x="1812" y="2570"/>
                    </a:cubicBezTo>
                    <a:cubicBezTo>
                      <a:pt x="1728" y="2524"/>
                      <a:pt x="1647" y="2471"/>
                      <a:pt x="1570" y="2412"/>
                    </a:cubicBezTo>
                    <a:cubicBezTo>
                      <a:pt x="1553" y="2399"/>
                      <a:pt x="1537" y="2386"/>
                      <a:pt x="1520" y="2372"/>
                    </a:cubicBezTo>
                    <a:cubicBezTo>
                      <a:pt x="1513" y="2367"/>
                      <a:pt x="1513" y="2367"/>
                      <a:pt x="1513" y="2367"/>
                    </a:cubicBezTo>
                    <a:cubicBezTo>
                      <a:pt x="1500" y="2356"/>
                      <a:pt x="1487" y="2345"/>
                      <a:pt x="1474" y="2335"/>
                    </a:cubicBezTo>
                    <a:cubicBezTo>
                      <a:pt x="1453" y="2316"/>
                      <a:pt x="1429" y="2300"/>
                      <a:pt x="1405" y="2285"/>
                    </a:cubicBezTo>
                    <a:cubicBezTo>
                      <a:pt x="1404" y="2284"/>
                      <a:pt x="1402" y="2283"/>
                      <a:pt x="1400" y="2282"/>
                    </a:cubicBezTo>
                    <a:cubicBezTo>
                      <a:pt x="1396" y="2280"/>
                      <a:pt x="1391" y="2277"/>
                      <a:pt x="1387" y="2275"/>
                    </a:cubicBezTo>
                    <a:cubicBezTo>
                      <a:pt x="1377" y="2270"/>
                      <a:pt x="1367" y="2266"/>
                      <a:pt x="1357" y="2262"/>
                    </a:cubicBezTo>
                    <a:cubicBezTo>
                      <a:pt x="1311" y="2244"/>
                      <a:pt x="1262" y="2238"/>
                      <a:pt x="1211" y="2239"/>
                    </a:cubicBezTo>
                    <a:cubicBezTo>
                      <a:pt x="1203" y="2239"/>
                      <a:pt x="1195" y="2240"/>
                      <a:pt x="1186" y="2240"/>
                    </a:cubicBezTo>
                    <a:cubicBezTo>
                      <a:pt x="1175" y="2241"/>
                      <a:pt x="1163" y="2242"/>
                      <a:pt x="1151" y="2244"/>
                    </a:cubicBezTo>
                    <a:cubicBezTo>
                      <a:pt x="1147" y="2244"/>
                      <a:pt x="1147" y="2244"/>
                      <a:pt x="1147" y="2244"/>
                    </a:cubicBezTo>
                    <a:cubicBezTo>
                      <a:pt x="1110" y="2249"/>
                      <a:pt x="1073" y="2257"/>
                      <a:pt x="1037" y="2268"/>
                    </a:cubicBezTo>
                    <a:cubicBezTo>
                      <a:pt x="981" y="2284"/>
                      <a:pt x="926" y="2304"/>
                      <a:pt x="871" y="2322"/>
                    </a:cubicBezTo>
                    <a:cubicBezTo>
                      <a:pt x="848" y="2330"/>
                      <a:pt x="824" y="2337"/>
                      <a:pt x="801" y="2344"/>
                    </a:cubicBezTo>
                    <a:cubicBezTo>
                      <a:pt x="796" y="2345"/>
                      <a:pt x="796" y="2345"/>
                      <a:pt x="796" y="2345"/>
                    </a:cubicBezTo>
                    <a:cubicBezTo>
                      <a:pt x="762" y="2354"/>
                      <a:pt x="728" y="2362"/>
                      <a:pt x="693" y="2366"/>
                    </a:cubicBezTo>
                    <a:cubicBezTo>
                      <a:pt x="615" y="2376"/>
                      <a:pt x="535" y="2370"/>
                      <a:pt x="459" y="2348"/>
                    </a:cubicBezTo>
                    <a:cubicBezTo>
                      <a:pt x="456" y="2347"/>
                      <a:pt x="456" y="2347"/>
                      <a:pt x="456" y="2347"/>
                    </a:cubicBezTo>
                    <a:cubicBezTo>
                      <a:pt x="451" y="2345"/>
                      <a:pt x="451" y="2345"/>
                      <a:pt x="451" y="2345"/>
                    </a:cubicBezTo>
                    <a:cubicBezTo>
                      <a:pt x="445" y="2343"/>
                      <a:pt x="445" y="2343"/>
                      <a:pt x="445" y="2343"/>
                    </a:cubicBezTo>
                    <a:cubicBezTo>
                      <a:pt x="433" y="2340"/>
                      <a:pt x="422" y="2336"/>
                      <a:pt x="411" y="2332"/>
                    </a:cubicBezTo>
                    <a:cubicBezTo>
                      <a:pt x="405" y="2329"/>
                      <a:pt x="405" y="2329"/>
                      <a:pt x="405" y="2329"/>
                    </a:cubicBezTo>
                    <a:cubicBezTo>
                      <a:pt x="394" y="2325"/>
                      <a:pt x="383" y="2321"/>
                      <a:pt x="373" y="2316"/>
                    </a:cubicBezTo>
                    <a:cubicBezTo>
                      <a:pt x="367" y="2313"/>
                      <a:pt x="367" y="2313"/>
                      <a:pt x="367" y="2313"/>
                    </a:cubicBezTo>
                    <a:cubicBezTo>
                      <a:pt x="356" y="2308"/>
                      <a:pt x="345" y="2303"/>
                      <a:pt x="335" y="2297"/>
                    </a:cubicBezTo>
                    <a:cubicBezTo>
                      <a:pt x="332" y="2295"/>
                      <a:pt x="328" y="2293"/>
                      <a:pt x="324" y="2291"/>
                    </a:cubicBezTo>
                    <a:cubicBezTo>
                      <a:pt x="313" y="2285"/>
                      <a:pt x="303" y="2279"/>
                      <a:pt x="292" y="2272"/>
                    </a:cubicBezTo>
                    <a:cubicBezTo>
                      <a:pt x="281" y="2265"/>
                      <a:pt x="270" y="2258"/>
                      <a:pt x="260" y="2250"/>
                    </a:cubicBezTo>
                    <a:cubicBezTo>
                      <a:pt x="255" y="2246"/>
                      <a:pt x="250" y="2243"/>
                      <a:pt x="245" y="2239"/>
                    </a:cubicBezTo>
                    <a:cubicBezTo>
                      <a:pt x="217" y="2218"/>
                      <a:pt x="192" y="2195"/>
                      <a:pt x="168" y="2169"/>
                    </a:cubicBezTo>
                    <a:cubicBezTo>
                      <a:pt x="166" y="2168"/>
                      <a:pt x="165" y="2167"/>
                      <a:pt x="164" y="2165"/>
                    </a:cubicBezTo>
                    <a:cubicBezTo>
                      <a:pt x="158" y="2158"/>
                      <a:pt x="151" y="2151"/>
                      <a:pt x="145" y="2144"/>
                    </a:cubicBezTo>
                    <a:cubicBezTo>
                      <a:pt x="143" y="2142"/>
                      <a:pt x="141" y="2139"/>
                      <a:pt x="139" y="2136"/>
                    </a:cubicBezTo>
                    <a:cubicBezTo>
                      <a:pt x="131" y="2127"/>
                      <a:pt x="124" y="2119"/>
                      <a:pt x="118" y="2109"/>
                    </a:cubicBezTo>
                    <a:cubicBezTo>
                      <a:pt x="117" y="2108"/>
                      <a:pt x="116" y="2107"/>
                      <a:pt x="115" y="2105"/>
                    </a:cubicBezTo>
                    <a:cubicBezTo>
                      <a:pt x="88" y="2068"/>
                      <a:pt x="65" y="2027"/>
                      <a:pt x="47" y="1983"/>
                    </a:cubicBezTo>
                    <a:cubicBezTo>
                      <a:pt x="47" y="1982"/>
                      <a:pt x="46" y="1981"/>
                      <a:pt x="46" y="1979"/>
                    </a:cubicBezTo>
                    <a:cubicBezTo>
                      <a:pt x="41" y="1966"/>
                      <a:pt x="36" y="1952"/>
                      <a:pt x="31" y="1937"/>
                    </a:cubicBezTo>
                    <a:cubicBezTo>
                      <a:pt x="29" y="1932"/>
                      <a:pt x="28" y="1925"/>
                      <a:pt x="26" y="1920"/>
                    </a:cubicBezTo>
                    <a:cubicBezTo>
                      <a:pt x="26" y="1918"/>
                      <a:pt x="25" y="1916"/>
                      <a:pt x="25" y="1914"/>
                    </a:cubicBezTo>
                    <a:cubicBezTo>
                      <a:pt x="3" y="1827"/>
                      <a:pt x="0" y="1737"/>
                      <a:pt x="0" y="1647"/>
                    </a:cubicBezTo>
                    <a:cubicBezTo>
                      <a:pt x="0" y="1637"/>
                      <a:pt x="0" y="1626"/>
                      <a:pt x="0" y="1616"/>
                    </a:cubicBezTo>
                    <a:cubicBezTo>
                      <a:pt x="1" y="1470"/>
                      <a:pt x="3" y="1323"/>
                      <a:pt x="24" y="1179"/>
                    </a:cubicBezTo>
                    <a:cubicBezTo>
                      <a:pt x="24" y="1178"/>
                      <a:pt x="25" y="1177"/>
                      <a:pt x="25" y="1176"/>
                    </a:cubicBezTo>
                    <a:cubicBezTo>
                      <a:pt x="32" y="1128"/>
                      <a:pt x="42" y="1080"/>
                      <a:pt x="54" y="1033"/>
                    </a:cubicBezTo>
                    <a:cubicBezTo>
                      <a:pt x="67" y="984"/>
                      <a:pt x="83" y="935"/>
                      <a:pt x="103" y="888"/>
                    </a:cubicBezTo>
                    <a:cubicBezTo>
                      <a:pt x="153" y="772"/>
                      <a:pt x="224" y="666"/>
                      <a:pt x="304" y="568"/>
                    </a:cubicBezTo>
                    <a:cubicBezTo>
                      <a:pt x="400" y="451"/>
                      <a:pt x="510" y="342"/>
                      <a:pt x="633" y="252"/>
                    </a:cubicBezTo>
                    <a:cubicBezTo>
                      <a:pt x="650" y="240"/>
                      <a:pt x="668" y="227"/>
                      <a:pt x="686" y="215"/>
                    </a:cubicBezTo>
                    <a:cubicBezTo>
                      <a:pt x="694" y="209"/>
                      <a:pt x="694" y="209"/>
                      <a:pt x="694" y="209"/>
                    </a:cubicBezTo>
                    <a:cubicBezTo>
                      <a:pt x="697" y="207"/>
                      <a:pt x="700" y="205"/>
                      <a:pt x="703" y="204"/>
                    </a:cubicBezTo>
                    <a:cubicBezTo>
                      <a:pt x="709" y="200"/>
                      <a:pt x="715" y="196"/>
                      <a:pt x="721" y="192"/>
                    </a:cubicBezTo>
                    <a:cubicBezTo>
                      <a:pt x="728" y="188"/>
                      <a:pt x="728" y="188"/>
                      <a:pt x="728" y="188"/>
                    </a:cubicBezTo>
                    <a:cubicBezTo>
                      <a:pt x="741" y="180"/>
                      <a:pt x="741" y="180"/>
                      <a:pt x="741" y="180"/>
                    </a:cubicBezTo>
                    <a:cubicBezTo>
                      <a:pt x="745" y="178"/>
                      <a:pt x="745" y="178"/>
                      <a:pt x="745" y="178"/>
                    </a:cubicBezTo>
                    <a:cubicBezTo>
                      <a:pt x="752" y="174"/>
                      <a:pt x="752" y="174"/>
                      <a:pt x="752" y="174"/>
                    </a:cubicBezTo>
                    <a:cubicBezTo>
                      <a:pt x="759" y="170"/>
                      <a:pt x="759" y="170"/>
                      <a:pt x="759" y="170"/>
                    </a:cubicBezTo>
                    <a:cubicBezTo>
                      <a:pt x="767" y="165"/>
                      <a:pt x="775" y="160"/>
                      <a:pt x="783" y="156"/>
                    </a:cubicBezTo>
                    <a:cubicBezTo>
                      <a:pt x="818" y="136"/>
                      <a:pt x="854" y="118"/>
                      <a:pt x="890" y="102"/>
                    </a:cubicBezTo>
                    <a:cubicBezTo>
                      <a:pt x="901" y="98"/>
                      <a:pt x="912" y="93"/>
                      <a:pt x="923" y="89"/>
                    </a:cubicBezTo>
                    <a:cubicBezTo>
                      <a:pt x="973" y="68"/>
                      <a:pt x="1024" y="52"/>
                      <a:pt x="1076" y="39"/>
                    </a:cubicBezTo>
                    <a:cubicBezTo>
                      <a:pt x="1095" y="34"/>
                      <a:pt x="1114" y="29"/>
                      <a:pt x="1134" y="26"/>
                    </a:cubicBezTo>
                    <a:cubicBezTo>
                      <a:pt x="1157" y="21"/>
                      <a:pt x="1180" y="18"/>
                      <a:pt x="1203" y="15"/>
                    </a:cubicBezTo>
                    <a:cubicBezTo>
                      <a:pt x="1240" y="10"/>
                      <a:pt x="1277" y="7"/>
                      <a:pt x="1314" y="6"/>
                    </a:cubicBezTo>
                    <a:cubicBezTo>
                      <a:pt x="1575" y="0"/>
                      <a:pt x="1839" y="85"/>
                      <a:pt x="2044" y="248"/>
                    </a:cubicBezTo>
                    <a:cubicBezTo>
                      <a:pt x="2125" y="313"/>
                      <a:pt x="2199" y="390"/>
                      <a:pt x="2290" y="440"/>
                    </a:cubicBezTo>
                    <a:cubicBezTo>
                      <a:pt x="2370" y="483"/>
                      <a:pt x="2464" y="501"/>
                      <a:pt x="2550" y="467"/>
                    </a:cubicBezTo>
                    <a:cubicBezTo>
                      <a:pt x="2621" y="439"/>
                      <a:pt x="2667" y="425"/>
                      <a:pt x="2746" y="429"/>
                    </a:cubicBezTo>
                    <a:cubicBezTo>
                      <a:pt x="2911" y="438"/>
                      <a:pt x="3073" y="472"/>
                      <a:pt x="3227" y="530"/>
                    </a:cubicBezTo>
                    <a:cubicBezTo>
                      <a:pt x="3234" y="532"/>
                      <a:pt x="3240" y="534"/>
                      <a:pt x="3246" y="537"/>
                    </a:cubicBezTo>
                    <a:cubicBezTo>
                      <a:pt x="3649" y="691"/>
                      <a:pt x="3995" y="997"/>
                      <a:pt x="4175" y="1391"/>
                    </a:cubicBezTo>
                    <a:cubicBezTo>
                      <a:pt x="4180" y="1401"/>
                      <a:pt x="4185" y="1411"/>
                      <a:pt x="4189" y="1422"/>
                    </a:cubicBezTo>
                    <a:cubicBezTo>
                      <a:pt x="4296" y="1673"/>
                      <a:pt x="4335" y="1966"/>
                      <a:pt x="4217" y="2211"/>
                    </a:cubicBezTo>
                  </a:path>
                </a:pathLst>
              </a:custGeom>
              <a:solidFill>
                <a:srgbClr val="4285F4">
                  <a:alpha val="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87" name="îṧḻîdé">
                <a:extLst>
                  <a:ext uri="{FF2B5EF4-FFF2-40B4-BE49-F238E27FC236}">
                    <a16:creationId xmlns:a16="http://schemas.microsoft.com/office/drawing/2014/main" id="{431B935C-74A7-5446-AE78-3264E41489CE}"/>
                  </a:ext>
                </a:extLst>
              </p:cNvPr>
              <p:cNvSpPr>
                <a:spLocks noChangeArrowheads="1"/>
              </p:cNvSpPr>
              <p:nvPr/>
            </p:nvSpPr>
            <p:spPr bwMode="auto">
              <a:xfrm>
                <a:off x="2922738" y="2525657"/>
                <a:ext cx="1173063" cy="2508812"/>
              </a:xfrm>
              <a:custGeom>
                <a:avLst/>
                <a:gdLst>
                  <a:gd name="T0" fmla="*/ 801 w 801"/>
                  <a:gd name="T1" fmla="*/ 166 h 1716"/>
                  <a:gd name="T2" fmla="*/ 801 w 801"/>
                  <a:gd name="T3" fmla="*/ 1683 h 1716"/>
                  <a:gd name="T4" fmla="*/ 795 w 801"/>
                  <a:gd name="T5" fmla="*/ 1684 h 1716"/>
                  <a:gd name="T6" fmla="*/ 693 w 801"/>
                  <a:gd name="T7" fmla="*/ 1706 h 1716"/>
                  <a:gd name="T8" fmla="*/ 459 w 801"/>
                  <a:gd name="T9" fmla="*/ 1687 h 1716"/>
                  <a:gd name="T10" fmla="*/ 456 w 801"/>
                  <a:gd name="T11" fmla="*/ 1686 h 1716"/>
                  <a:gd name="T12" fmla="*/ 451 w 801"/>
                  <a:gd name="T13" fmla="*/ 1684 h 1716"/>
                  <a:gd name="T14" fmla="*/ 444 w 801"/>
                  <a:gd name="T15" fmla="*/ 1682 h 1716"/>
                  <a:gd name="T16" fmla="*/ 411 w 801"/>
                  <a:gd name="T17" fmla="*/ 1671 h 1716"/>
                  <a:gd name="T18" fmla="*/ 404 w 801"/>
                  <a:gd name="T19" fmla="*/ 1668 h 1716"/>
                  <a:gd name="T20" fmla="*/ 373 w 801"/>
                  <a:gd name="T21" fmla="*/ 1655 h 1716"/>
                  <a:gd name="T22" fmla="*/ 366 w 801"/>
                  <a:gd name="T23" fmla="*/ 1652 h 1716"/>
                  <a:gd name="T24" fmla="*/ 335 w 801"/>
                  <a:gd name="T25" fmla="*/ 1636 h 1716"/>
                  <a:gd name="T26" fmla="*/ 324 w 801"/>
                  <a:gd name="T27" fmla="*/ 1630 h 1716"/>
                  <a:gd name="T28" fmla="*/ 292 w 801"/>
                  <a:gd name="T29" fmla="*/ 1611 h 1716"/>
                  <a:gd name="T30" fmla="*/ 260 w 801"/>
                  <a:gd name="T31" fmla="*/ 1589 h 1716"/>
                  <a:gd name="T32" fmla="*/ 245 w 801"/>
                  <a:gd name="T33" fmla="*/ 1578 h 1716"/>
                  <a:gd name="T34" fmla="*/ 168 w 801"/>
                  <a:gd name="T35" fmla="*/ 1508 h 1716"/>
                  <a:gd name="T36" fmla="*/ 164 w 801"/>
                  <a:gd name="T37" fmla="*/ 1504 h 1716"/>
                  <a:gd name="T38" fmla="*/ 145 w 801"/>
                  <a:gd name="T39" fmla="*/ 1483 h 1716"/>
                  <a:gd name="T40" fmla="*/ 138 w 801"/>
                  <a:gd name="T41" fmla="*/ 1475 h 1716"/>
                  <a:gd name="T42" fmla="*/ 118 w 801"/>
                  <a:gd name="T43" fmla="*/ 1448 h 1716"/>
                  <a:gd name="T44" fmla="*/ 115 w 801"/>
                  <a:gd name="T45" fmla="*/ 1444 h 1716"/>
                  <a:gd name="T46" fmla="*/ 47 w 801"/>
                  <a:gd name="T47" fmla="*/ 1322 h 1716"/>
                  <a:gd name="T48" fmla="*/ 46 w 801"/>
                  <a:gd name="T49" fmla="*/ 1318 h 1716"/>
                  <a:gd name="T50" fmla="*/ 31 w 801"/>
                  <a:gd name="T51" fmla="*/ 1277 h 1716"/>
                  <a:gd name="T52" fmla="*/ 26 w 801"/>
                  <a:gd name="T53" fmla="*/ 1259 h 1716"/>
                  <a:gd name="T54" fmla="*/ 25 w 801"/>
                  <a:gd name="T55" fmla="*/ 1253 h 1716"/>
                  <a:gd name="T56" fmla="*/ 0 w 801"/>
                  <a:gd name="T57" fmla="*/ 986 h 1716"/>
                  <a:gd name="T58" fmla="*/ 0 w 801"/>
                  <a:gd name="T59" fmla="*/ 955 h 1716"/>
                  <a:gd name="T60" fmla="*/ 24 w 801"/>
                  <a:gd name="T61" fmla="*/ 518 h 1716"/>
                  <a:gd name="T62" fmla="*/ 25 w 801"/>
                  <a:gd name="T63" fmla="*/ 515 h 1716"/>
                  <a:gd name="T64" fmla="*/ 54 w 801"/>
                  <a:gd name="T65" fmla="*/ 372 h 1716"/>
                  <a:gd name="T66" fmla="*/ 463 w 801"/>
                  <a:gd name="T67" fmla="*/ 372 h 1716"/>
                  <a:gd name="T68" fmla="*/ 463 w 801"/>
                  <a:gd name="T69" fmla="*/ 166 h 1716"/>
                  <a:gd name="T70" fmla="*/ 544 w 801"/>
                  <a:gd name="T71" fmla="*/ 166 h 1716"/>
                  <a:gd name="T72" fmla="*/ 544 w 801"/>
                  <a:gd name="T73" fmla="*/ 0 h 1716"/>
                  <a:gd name="T74" fmla="*/ 719 w 801"/>
                  <a:gd name="T75" fmla="*/ 0 h 1716"/>
                  <a:gd name="T76" fmla="*/ 719 w 801"/>
                  <a:gd name="T77" fmla="*/ 166 h 1716"/>
                  <a:gd name="T78" fmla="*/ 801 w 801"/>
                  <a:gd name="T79" fmla="*/ 16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1716">
                    <a:moveTo>
                      <a:pt x="801" y="166"/>
                    </a:moveTo>
                    <a:cubicBezTo>
                      <a:pt x="801" y="1683"/>
                      <a:pt x="801" y="1683"/>
                      <a:pt x="801" y="1683"/>
                    </a:cubicBezTo>
                    <a:cubicBezTo>
                      <a:pt x="795" y="1684"/>
                      <a:pt x="795" y="1684"/>
                      <a:pt x="795" y="1684"/>
                    </a:cubicBezTo>
                    <a:cubicBezTo>
                      <a:pt x="762" y="1694"/>
                      <a:pt x="728" y="1701"/>
                      <a:pt x="693" y="1706"/>
                    </a:cubicBezTo>
                    <a:cubicBezTo>
                      <a:pt x="614" y="1716"/>
                      <a:pt x="535" y="1709"/>
                      <a:pt x="459" y="1687"/>
                    </a:cubicBezTo>
                    <a:cubicBezTo>
                      <a:pt x="456" y="1686"/>
                      <a:pt x="456" y="1686"/>
                      <a:pt x="456" y="1686"/>
                    </a:cubicBezTo>
                    <a:cubicBezTo>
                      <a:pt x="451" y="1684"/>
                      <a:pt x="451" y="1684"/>
                      <a:pt x="451" y="1684"/>
                    </a:cubicBezTo>
                    <a:cubicBezTo>
                      <a:pt x="444" y="1682"/>
                      <a:pt x="444" y="1682"/>
                      <a:pt x="444" y="1682"/>
                    </a:cubicBezTo>
                    <a:cubicBezTo>
                      <a:pt x="433" y="1679"/>
                      <a:pt x="422" y="1675"/>
                      <a:pt x="411" y="1671"/>
                    </a:cubicBezTo>
                    <a:cubicBezTo>
                      <a:pt x="404" y="1668"/>
                      <a:pt x="404" y="1668"/>
                      <a:pt x="404" y="1668"/>
                    </a:cubicBezTo>
                    <a:cubicBezTo>
                      <a:pt x="394" y="1664"/>
                      <a:pt x="383" y="1660"/>
                      <a:pt x="373" y="1655"/>
                    </a:cubicBezTo>
                    <a:cubicBezTo>
                      <a:pt x="366" y="1652"/>
                      <a:pt x="366" y="1652"/>
                      <a:pt x="366" y="1652"/>
                    </a:cubicBezTo>
                    <a:cubicBezTo>
                      <a:pt x="356" y="1647"/>
                      <a:pt x="345" y="1642"/>
                      <a:pt x="335" y="1636"/>
                    </a:cubicBezTo>
                    <a:cubicBezTo>
                      <a:pt x="331" y="1634"/>
                      <a:pt x="328" y="1632"/>
                      <a:pt x="324" y="1630"/>
                    </a:cubicBezTo>
                    <a:cubicBezTo>
                      <a:pt x="313" y="1624"/>
                      <a:pt x="303" y="1618"/>
                      <a:pt x="292" y="1611"/>
                    </a:cubicBezTo>
                    <a:cubicBezTo>
                      <a:pt x="281" y="1604"/>
                      <a:pt x="270" y="1597"/>
                      <a:pt x="260" y="1589"/>
                    </a:cubicBezTo>
                    <a:cubicBezTo>
                      <a:pt x="255" y="1586"/>
                      <a:pt x="250" y="1582"/>
                      <a:pt x="245" y="1578"/>
                    </a:cubicBezTo>
                    <a:cubicBezTo>
                      <a:pt x="217" y="1557"/>
                      <a:pt x="191" y="1534"/>
                      <a:pt x="168" y="1508"/>
                    </a:cubicBezTo>
                    <a:cubicBezTo>
                      <a:pt x="166" y="1507"/>
                      <a:pt x="165" y="1506"/>
                      <a:pt x="164" y="1504"/>
                    </a:cubicBezTo>
                    <a:cubicBezTo>
                      <a:pt x="157" y="1497"/>
                      <a:pt x="151" y="1490"/>
                      <a:pt x="145" y="1483"/>
                    </a:cubicBezTo>
                    <a:cubicBezTo>
                      <a:pt x="143" y="1481"/>
                      <a:pt x="141" y="1478"/>
                      <a:pt x="138" y="1475"/>
                    </a:cubicBezTo>
                    <a:cubicBezTo>
                      <a:pt x="131" y="1467"/>
                      <a:pt x="124" y="1458"/>
                      <a:pt x="118" y="1448"/>
                    </a:cubicBezTo>
                    <a:cubicBezTo>
                      <a:pt x="117" y="1447"/>
                      <a:pt x="116" y="1446"/>
                      <a:pt x="115" y="1444"/>
                    </a:cubicBezTo>
                    <a:cubicBezTo>
                      <a:pt x="87" y="1407"/>
                      <a:pt x="65" y="1366"/>
                      <a:pt x="47" y="1322"/>
                    </a:cubicBezTo>
                    <a:cubicBezTo>
                      <a:pt x="47" y="1321"/>
                      <a:pt x="46" y="1320"/>
                      <a:pt x="46" y="1318"/>
                    </a:cubicBezTo>
                    <a:cubicBezTo>
                      <a:pt x="40" y="1305"/>
                      <a:pt x="36" y="1291"/>
                      <a:pt x="31" y="1277"/>
                    </a:cubicBezTo>
                    <a:cubicBezTo>
                      <a:pt x="29" y="1271"/>
                      <a:pt x="28" y="1265"/>
                      <a:pt x="26" y="1259"/>
                    </a:cubicBezTo>
                    <a:cubicBezTo>
                      <a:pt x="26" y="1257"/>
                      <a:pt x="25" y="1255"/>
                      <a:pt x="25" y="1253"/>
                    </a:cubicBezTo>
                    <a:cubicBezTo>
                      <a:pt x="3" y="1166"/>
                      <a:pt x="0" y="1076"/>
                      <a:pt x="0" y="986"/>
                    </a:cubicBezTo>
                    <a:cubicBezTo>
                      <a:pt x="0" y="976"/>
                      <a:pt x="0" y="965"/>
                      <a:pt x="0" y="955"/>
                    </a:cubicBezTo>
                    <a:cubicBezTo>
                      <a:pt x="1" y="809"/>
                      <a:pt x="3" y="662"/>
                      <a:pt x="24" y="518"/>
                    </a:cubicBezTo>
                    <a:cubicBezTo>
                      <a:pt x="24" y="517"/>
                      <a:pt x="25" y="516"/>
                      <a:pt x="25" y="515"/>
                    </a:cubicBezTo>
                    <a:cubicBezTo>
                      <a:pt x="32" y="467"/>
                      <a:pt x="42" y="419"/>
                      <a:pt x="54" y="372"/>
                    </a:cubicBezTo>
                    <a:cubicBezTo>
                      <a:pt x="463" y="372"/>
                      <a:pt x="463" y="372"/>
                      <a:pt x="463" y="372"/>
                    </a:cubicBezTo>
                    <a:cubicBezTo>
                      <a:pt x="463" y="166"/>
                      <a:pt x="463" y="166"/>
                      <a:pt x="463" y="166"/>
                    </a:cubicBezTo>
                    <a:cubicBezTo>
                      <a:pt x="544" y="166"/>
                      <a:pt x="544" y="166"/>
                      <a:pt x="544" y="166"/>
                    </a:cubicBezTo>
                    <a:cubicBezTo>
                      <a:pt x="544" y="0"/>
                      <a:pt x="544" y="0"/>
                      <a:pt x="544" y="0"/>
                    </a:cubicBezTo>
                    <a:cubicBezTo>
                      <a:pt x="719" y="0"/>
                      <a:pt x="719" y="0"/>
                      <a:pt x="719" y="0"/>
                    </a:cubicBezTo>
                    <a:cubicBezTo>
                      <a:pt x="719" y="166"/>
                      <a:pt x="719" y="166"/>
                      <a:pt x="719" y="166"/>
                    </a:cubicBezTo>
                    <a:cubicBezTo>
                      <a:pt x="801" y="166"/>
                      <a:pt x="801" y="166"/>
                      <a:pt x="801" y="166"/>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88" name="íṧlíḑe">
                <a:extLst>
                  <a:ext uri="{FF2B5EF4-FFF2-40B4-BE49-F238E27FC236}">
                    <a16:creationId xmlns:a16="http://schemas.microsoft.com/office/drawing/2014/main" id="{13A87558-BB71-CF44-815F-B71004AC227B}"/>
                  </a:ext>
                </a:extLst>
              </p:cNvPr>
              <p:cNvSpPr>
                <a:spLocks noChangeArrowheads="1"/>
              </p:cNvSpPr>
              <p:nvPr/>
            </p:nvSpPr>
            <p:spPr bwMode="auto">
              <a:xfrm>
                <a:off x="4909238" y="2333857"/>
                <a:ext cx="4360024" cy="3378762"/>
              </a:xfrm>
              <a:custGeom>
                <a:avLst/>
                <a:gdLst>
                  <a:gd name="T0" fmla="*/ 2860 w 2978"/>
                  <a:gd name="T1" fmla="*/ 1681 h 2310"/>
                  <a:gd name="T2" fmla="*/ 2314 w 2978"/>
                  <a:gd name="T3" fmla="*/ 2143 h 2310"/>
                  <a:gd name="T4" fmla="*/ 1752 w 2978"/>
                  <a:gd name="T5" fmla="*/ 2293 h 2310"/>
                  <a:gd name="T6" fmla="*/ 1641 w 2978"/>
                  <a:gd name="T7" fmla="*/ 2303 h 2310"/>
                  <a:gd name="T8" fmla="*/ 1354 w 2978"/>
                  <a:gd name="T9" fmla="*/ 2303 h 2310"/>
                  <a:gd name="T10" fmla="*/ 1183 w 2978"/>
                  <a:gd name="T11" fmla="*/ 2285 h 2310"/>
                  <a:gd name="T12" fmla="*/ 610 w 2978"/>
                  <a:gd name="T13" fmla="*/ 2118 h 2310"/>
                  <a:gd name="T14" fmla="*/ 455 w 2978"/>
                  <a:gd name="T15" fmla="*/ 2040 h 2310"/>
                  <a:gd name="T16" fmla="*/ 213 w 2978"/>
                  <a:gd name="T17" fmla="*/ 1882 h 2310"/>
                  <a:gd name="T18" fmla="*/ 163 w 2978"/>
                  <a:gd name="T19" fmla="*/ 1842 h 2310"/>
                  <a:gd name="T20" fmla="*/ 156 w 2978"/>
                  <a:gd name="T21" fmla="*/ 1837 h 2310"/>
                  <a:gd name="T22" fmla="*/ 117 w 2978"/>
                  <a:gd name="T23" fmla="*/ 1805 h 2310"/>
                  <a:gd name="T24" fmla="*/ 48 w 2978"/>
                  <a:gd name="T25" fmla="*/ 1755 h 2310"/>
                  <a:gd name="T26" fmla="*/ 43 w 2978"/>
                  <a:gd name="T27" fmla="*/ 1752 h 2310"/>
                  <a:gd name="T28" fmla="*/ 30 w 2978"/>
                  <a:gd name="T29" fmla="*/ 1745 h 2310"/>
                  <a:gd name="T30" fmla="*/ 0 w 2978"/>
                  <a:gd name="T31" fmla="*/ 1732 h 2310"/>
                  <a:gd name="T32" fmla="*/ 0 w 2978"/>
                  <a:gd name="T33" fmla="*/ 1111 h 2310"/>
                  <a:gd name="T34" fmla="*/ 743 w 2978"/>
                  <a:gd name="T35" fmla="*/ 1111 h 2310"/>
                  <a:gd name="T36" fmla="*/ 743 w 2978"/>
                  <a:gd name="T37" fmla="*/ 1250 h 2310"/>
                  <a:gd name="T38" fmla="*/ 1068 w 2978"/>
                  <a:gd name="T39" fmla="*/ 1250 h 2310"/>
                  <a:gd name="T40" fmla="*/ 1068 w 2978"/>
                  <a:gd name="T41" fmla="*/ 239 h 2310"/>
                  <a:gd name="T42" fmla="*/ 1452 w 2978"/>
                  <a:gd name="T43" fmla="*/ 239 h 2310"/>
                  <a:gd name="T44" fmla="*/ 1452 w 2978"/>
                  <a:gd name="T45" fmla="*/ 643 h 2310"/>
                  <a:gd name="T46" fmla="*/ 1642 w 2978"/>
                  <a:gd name="T47" fmla="*/ 643 h 2310"/>
                  <a:gd name="T48" fmla="*/ 1642 w 2978"/>
                  <a:gd name="T49" fmla="*/ 404 h 2310"/>
                  <a:gd name="T50" fmla="*/ 1798 w 2978"/>
                  <a:gd name="T51" fmla="*/ 404 h 2310"/>
                  <a:gd name="T52" fmla="*/ 1798 w 2978"/>
                  <a:gd name="T53" fmla="*/ 149 h 2310"/>
                  <a:gd name="T54" fmla="*/ 1870 w 2978"/>
                  <a:gd name="T55" fmla="*/ 149 h 2310"/>
                  <a:gd name="T56" fmla="*/ 1870 w 2978"/>
                  <a:gd name="T57" fmla="*/ 0 h 2310"/>
                  <a:gd name="T58" fmla="*/ 1889 w 2978"/>
                  <a:gd name="T59" fmla="*/ 7 h 2310"/>
                  <a:gd name="T60" fmla="*/ 1889 w 2978"/>
                  <a:gd name="T61" fmla="*/ 149 h 2310"/>
                  <a:gd name="T62" fmla="*/ 1959 w 2978"/>
                  <a:gd name="T63" fmla="*/ 149 h 2310"/>
                  <a:gd name="T64" fmla="*/ 1959 w 2978"/>
                  <a:gd name="T65" fmla="*/ 404 h 2310"/>
                  <a:gd name="T66" fmla="*/ 2116 w 2978"/>
                  <a:gd name="T67" fmla="*/ 404 h 2310"/>
                  <a:gd name="T68" fmla="*/ 2116 w 2978"/>
                  <a:gd name="T69" fmla="*/ 643 h 2310"/>
                  <a:gd name="T70" fmla="*/ 2347 w 2978"/>
                  <a:gd name="T71" fmla="*/ 643 h 2310"/>
                  <a:gd name="T72" fmla="*/ 2347 w 2978"/>
                  <a:gd name="T73" fmla="*/ 1555 h 2310"/>
                  <a:gd name="T74" fmla="*/ 2714 w 2978"/>
                  <a:gd name="T75" fmla="*/ 1555 h 2310"/>
                  <a:gd name="T76" fmla="*/ 2714 w 2978"/>
                  <a:gd name="T77" fmla="*/ 892 h 2310"/>
                  <a:gd name="T78" fmla="*/ 2832 w 2978"/>
                  <a:gd name="T79" fmla="*/ 892 h 2310"/>
                  <a:gd name="T80" fmla="*/ 2860 w 2978"/>
                  <a:gd name="T81" fmla="*/ 1681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8" h="2310">
                    <a:moveTo>
                      <a:pt x="2860" y="1681"/>
                    </a:moveTo>
                    <a:cubicBezTo>
                      <a:pt x="2753" y="1900"/>
                      <a:pt x="2538" y="2047"/>
                      <a:pt x="2314" y="2143"/>
                    </a:cubicBezTo>
                    <a:cubicBezTo>
                      <a:pt x="2135" y="2220"/>
                      <a:pt x="1946" y="2271"/>
                      <a:pt x="1752" y="2293"/>
                    </a:cubicBezTo>
                    <a:cubicBezTo>
                      <a:pt x="1715" y="2298"/>
                      <a:pt x="1678" y="2301"/>
                      <a:pt x="1641" y="2303"/>
                    </a:cubicBezTo>
                    <a:cubicBezTo>
                      <a:pt x="1545" y="2310"/>
                      <a:pt x="1450" y="2310"/>
                      <a:pt x="1354" y="2303"/>
                    </a:cubicBezTo>
                    <a:cubicBezTo>
                      <a:pt x="1297" y="2299"/>
                      <a:pt x="1240" y="2293"/>
                      <a:pt x="1183" y="2285"/>
                    </a:cubicBezTo>
                    <a:cubicBezTo>
                      <a:pt x="985" y="2256"/>
                      <a:pt x="792" y="2200"/>
                      <a:pt x="610" y="2118"/>
                    </a:cubicBezTo>
                    <a:cubicBezTo>
                      <a:pt x="557" y="2094"/>
                      <a:pt x="506" y="2068"/>
                      <a:pt x="455" y="2040"/>
                    </a:cubicBezTo>
                    <a:cubicBezTo>
                      <a:pt x="371" y="1994"/>
                      <a:pt x="290" y="1941"/>
                      <a:pt x="213" y="1882"/>
                    </a:cubicBezTo>
                    <a:cubicBezTo>
                      <a:pt x="196" y="1869"/>
                      <a:pt x="180" y="1856"/>
                      <a:pt x="163" y="1842"/>
                    </a:cubicBezTo>
                    <a:cubicBezTo>
                      <a:pt x="156" y="1837"/>
                      <a:pt x="156" y="1837"/>
                      <a:pt x="156" y="1837"/>
                    </a:cubicBezTo>
                    <a:cubicBezTo>
                      <a:pt x="143" y="1826"/>
                      <a:pt x="130" y="1815"/>
                      <a:pt x="117" y="1805"/>
                    </a:cubicBezTo>
                    <a:cubicBezTo>
                      <a:pt x="96" y="1786"/>
                      <a:pt x="72" y="1770"/>
                      <a:pt x="48" y="1755"/>
                    </a:cubicBezTo>
                    <a:cubicBezTo>
                      <a:pt x="47" y="1754"/>
                      <a:pt x="45" y="1753"/>
                      <a:pt x="43" y="1752"/>
                    </a:cubicBezTo>
                    <a:cubicBezTo>
                      <a:pt x="39" y="1750"/>
                      <a:pt x="34" y="1747"/>
                      <a:pt x="30" y="1745"/>
                    </a:cubicBezTo>
                    <a:cubicBezTo>
                      <a:pt x="20" y="1740"/>
                      <a:pt x="10" y="1736"/>
                      <a:pt x="0" y="1732"/>
                    </a:cubicBezTo>
                    <a:cubicBezTo>
                      <a:pt x="0" y="1111"/>
                      <a:pt x="0" y="1111"/>
                      <a:pt x="0" y="1111"/>
                    </a:cubicBezTo>
                    <a:cubicBezTo>
                      <a:pt x="743" y="1111"/>
                      <a:pt x="743" y="1111"/>
                      <a:pt x="743" y="1111"/>
                    </a:cubicBezTo>
                    <a:cubicBezTo>
                      <a:pt x="743" y="1250"/>
                      <a:pt x="743" y="1250"/>
                      <a:pt x="743" y="1250"/>
                    </a:cubicBezTo>
                    <a:cubicBezTo>
                      <a:pt x="1068" y="1250"/>
                      <a:pt x="1068" y="1250"/>
                      <a:pt x="1068" y="1250"/>
                    </a:cubicBezTo>
                    <a:cubicBezTo>
                      <a:pt x="1068" y="239"/>
                      <a:pt x="1068" y="239"/>
                      <a:pt x="1068" y="239"/>
                    </a:cubicBezTo>
                    <a:cubicBezTo>
                      <a:pt x="1452" y="239"/>
                      <a:pt x="1452" y="239"/>
                      <a:pt x="1452" y="239"/>
                    </a:cubicBezTo>
                    <a:cubicBezTo>
                      <a:pt x="1452" y="643"/>
                      <a:pt x="1452" y="643"/>
                      <a:pt x="1452" y="643"/>
                    </a:cubicBezTo>
                    <a:cubicBezTo>
                      <a:pt x="1642" y="643"/>
                      <a:pt x="1642" y="643"/>
                      <a:pt x="1642" y="643"/>
                    </a:cubicBezTo>
                    <a:cubicBezTo>
                      <a:pt x="1642" y="404"/>
                      <a:pt x="1642" y="404"/>
                      <a:pt x="1642" y="404"/>
                    </a:cubicBezTo>
                    <a:cubicBezTo>
                      <a:pt x="1798" y="404"/>
                      <a:pt x="1798" y="404"/>
                      <a:pt x="1798" y="404"/>
                    </a:cubicBezTo>
                    <a:cubicBezTo>
                      <a:pt x="1798" y="149"/>
                      <a:pt x="1798" y="149"/>
                      <a:pt x="1798" y="149"/>
                    </a:cubicBezTo>
                    <a:cubicBezTo>
                      <a:pt x="1870" y="149"/>
                      <a:pt x="1870" y="149"/>
                      <a:pt x="1870" y="149"/>
                    </a:cubicBezTo>
                    <a:cubicBezTo>
                      <a:pt x="1870" y="0"/>
                      <a:pt x="1870" y="0"/>
                      <a:pt x="1870" y="0"/>
                    </a:cubicBezTo>
                    <a:cubicBezTo>
                      <a:pt x="1877" y="2"/>
                      <a:pt x="1883" y="4"/>
                      <a:pt x="1889" y="7"/>
                    </a:cubicBezTo>
                    <a:cubicBezTo>
                      <a:pt x="1889" y="149"/>
                      <a:pt x="1889" y="149"/>
                      <a:pt x="1889" y="149"/>
                    </a:cubicBezTo>
                    <a:cubicBezTo>
                      <a:pt x="1959" y="149"/>
                      <a:pt x="1959" y="149"/>
                      <a:pt x="1959" y="149"/>
                    </a:cubicBezTo>
                    <a:cubicBezTo>
                      <a:pt x="1959" y="404"/>
                      <a:pt x="1959" y="404"/>
                      <a:pt x="1959" y="404"/>
                    </a:cubicBezTo>
                    <a:cubicBezTo>
                      <a:pt x="2116" y="404"/>
                      <a:pt x="2116" y="404"/>
                      <a:pt x="2116" y="404"/>
                    </a:cubicBezTo>
                    <a:cubicBezTo>
                      <a:pt x="2116" y="643"/>
                      <a:pt x="2116" y="643"/>
                      <a:pt x="2116" y="643"/>
                    </a:cubicBezTo>
                    <a:cubicBezTo>
                      <a:pt x="2347" y="643"/>
                      <a:pt x="2347" y="643"/>
                      <a:pt x="2347" y="643"/>
                    </a:cubicBezTo>
                    <a:cubicBezTo>
                      <a:pt x="2347" y="1555"/>
                      <a:pt x="2347" y="1555"/>
                      <a:pt x="2347" y="1555"/>
                    </a:cubicBezTo>
                    <a:cubicBezTo>
                      <a:pt x="2714" y="1555"/>
                      <a:pt x="2714" y="1555"/>
                      <a:pt x="2714" y="1555"/>
                    </a:cubicBezTo>
                    <a:cubicBezTo>
                      <a:pt x="2714" y="892"/>
                      <a:pt x="2714" y="892"/>
                      <a:pt x="2714" y="892"/>
                    </a:cubicBezTo>
                    <a:cubicBezTo>
                      <a:pt x="2832" y="892"/>
                      <a:pt x="2832" y="892"/>
                      <a:pt x="2832" y="892"/>
                    </a:cubicBezTo>
                    <a:cubicBezTo>
                      <a:pt x="2939" y="1143"/>
                      <a:pt x="2978" y="1436"/>
                      <a:pt x="2860" y="1681"/>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89" name="îSlíḋè">
                <a:extLst>
                  <a:ext uri="{FF2B5EF4-FFF2-40B4-BE49-F238E27FC236}">
                    <a16:creationId xmlns:a16="http://schemas.microsoft.com/office/drawing/2014/main" id="{3389D431-04A3-1443-A98B-CA8975B3E5A5}"/>
                  </a:ext>
                </a:extLst>
              </p:cNvPr>
              <p:cNvSpPr/>
              <p:nvPr/>
            </p:nvSpPr>
            <p:spPr bwMode="auto">
              <a:xfrm>
                <a:off x="6643435" y="2904865"/>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0" name="iṧlîďé">
                <a:extLst>
                  <a:ext uri="{FF2B5EF4-FFF2-40B4-BE49-F238E27FC236}">
                    <a16:creationId xmlns:a16="http://schemas.microsoft.com/office/drawing/2014/main" id="{07171B43-C97E-324E-A440-AB7987C024B7}"/>
                  </a:ext>
                </a:extLst>
              </p:cNvPr>
              <p:cNvSpPr/>
              <p:nvPr/>
            </p:nvSpPr>
            <p:spPr bwMode="auto">
              <a:xfrm>
                <a:off x="6643435" y="3427455"/>
                <a:ext cx="247428" cy="250470"/>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1" name="í$lïde">
                <a:extLst>
                  <a:ext uri="{FF2B5EF4-FFF2-40B4-BE49-F238E27FC236}">
                    <a16:creationId xmlns:a16="http://schemas.microsoft.com/office/drawing/2014/main" id="{1CF00A86-70C4-B54B-BFFF-3B3363B83350}"/>
                  </a:ext>
                </a:extLst>
              </p:cNvPr>
              <p:cNvSpPr/>
              <p:nvPr/>
            </p:nvSpPr>
            <p:spPr bwMode="auto">
              <a:xfrm>
                <a:off x="6643435" y="3943858"/>
                <a:ext cx="247428" cy="250472"/>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2" name="îŝlîďé">
                <a:extLst>
                  <a:ext uri="{FF2B5EF4-FFF2-40B4-BE49-F238E27FC236}">
                    <a16:creationId xmlns:a16="http://schemas.microsoft.com/office/drawing/2014/main" id="{BE0FF062-2969-694D-B877-4FD5F962D959}"/>
                  </a:ext>
                </a:extLst>
              </p:cNvPr>
              <p:cNvSpPr/>
              <p:nvPr/>
            </p:nvSpPr>
            <p:spPr bwMode="auto">
              <a:xfrm>
                <a:off x="6643435" y="4463354"/>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3" name="ïSḷïďe">
                <a:extLst>
                  <a:ext uri="{FF2B5EF4-FFF2-40B4-BE49-F238E27FC236}">
                    <a16:creationId xmlns:a16="http://schemas.microsoft.com/office/drawing/2014/main" id="{1CE247F4-AFA8-E544-8FFE-258D1E89E2CC}"/>
                  </a:ext>
                </a:extLst>
              </p:cNvPr>
              <p:cNvSpPr/>
              <p:nvPr/>
            </p:nvSpPr>
            <p:spPr bwMode="auto">
              <a:xfrm>
                <a:off x="6643435" y="4985944"/>
                <a:ext cx="247428" cy="247379"/>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4" name="îŝlíḓé">
                <a:extLst>
                  <a:ext uri="{FF2B5EF4-FFF2-40B4-BE49-F238E27FC236}">
                    <a16:creationId xmlns:a16="http://schemas.microsoft.com/office/drawing/2014/main" id="{67DF8862-3047-9A4F-A333-21C042B538AB}"/>
                  </a:ext>
                </a:extLst>
              </p:cNvPr>
              <p:cNvSpPr/>
              <p:nvPr/>
            </p:nvSpPr>
            <p:spPr bwMode="auto">
              <a:xfrm>
                <a:off x="6643435" y="5505440"/>
                <a:ext cx="247428" cy="197903"/>
              </a:xfrm>
              <a:custGeom>
                <a:avLst/>
                <a:gdLst>
                  <a:gd name="T0" fmla="*/ 171 w 171"/>
                  <a:gd name="T1" fmla="*/ 0 h 135"/>
                  <a:gd name="T2" fmla="*/ 171 w 171"/>
                  <a:gd name="T3" fmla="*/ 135 h 135"/>
                  <a:gd name="T4" fmla="*/ 0 w 171"/>
                  <a:gd name="T5" fmla="*/ 117 h 135"/>
                  <a:gd name="T6" fmla="*/ 0 w 171"/>
                  <a:gd name="T7" fmla="*/ 0 h 135"/>
                  <a:gd name="T8" fmla="*/ 171 w 171"/>
                  <a:gd name="T9" fmla="*/ 0 h 135"/>
                </a:gdLst>
                <a:ahLst/>
                <a:cxnLst>
                  <a:cxn ang="0">
                    <a:pos x="T0" y="T1"/>
                  </a:cxn>
                  <a:cxn ang="0">
                    <a:pos x="T2" y="T3"/>
                  </a:cxn>
                  <a:cxn ang="0">
                    <a:pos x="T4" y="T5"/>
                  </a:cxn>
                  <a:cxn ang="0">
                    <a:pos x="T6" y="T7"/>
                  </a:cxn>
                  <a:cxn ang="0">
                    <a:pos x="T8" y="T9"/>
                  </a:cxn>
                </a:cxnLst>
                <a:rect l="0" t="0" r="r" b="b"/>
                <a:pathLst>
                  <a:path w="171" h="135">
                    <a:moveTo>
                      <a:pt x="171" y="0"/>
                    </a:moveTo>
                    <a:cubicBezTo>
                      <a:pt x="171" y="135"/>
                      <a:pt x="171" y="135"/>
                      <a:pt x="171" y="135"/>
                    </a:cubicBezTo>
                    <a:cubicBezTo>
                      <a:pt x="114" y="131"/>
                      <a:pt x="57" y="125"/>
                      <a:pt x="0" y="117"/>
                    </a:cubicBezTo>
                    <a:cubicBezTo>
                      <a:pt x="0" y="0"/>
                      <a:pt x="0" y="0"/>
                      <a:pt x="0" y="0"/>
                    </a:cubicBezTo>
                    <a:lnTo>
                      <a:pt x="171"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5" name="îSľîďé">
                <a:extLst>
                  <a:ext uri="{FF2B5EF4-FFF2-40B4-BE49-F238E27FC236}">
                    <a16:creationId xmlns:a16="http://schemas.microsoft.com/office/drawing/2014/main" id="{50E2DD2C-E86B-C44F-9D8A-096054A67F46}"/>
                  </a:ext>
                </a:extLst>
              </p:cNvPr>
              <p:cNvSpPr/>
              <p:nvPr/>
            </p:nvSpPr>
            <p:spPr bwMode="auto">
              <a:xfrm>
                <a:off x="4991854" y="4284004"/>
                <a:ext cx="878369" cy="114414"/>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6" name="isḷiḋê">
                <a:extLst>
                  <a:ext uri="{FF2B5EF4-FFF2-40B4-BE49-F238E27FC236}">
                    <a16:creationId xmlns:a16="http://schemas.microsoft.com/office/drawing/2014/main" id="{ACAB3AE7-35FA-754B-9628-FC6400DEAEA0}"/>
                  </a:ext>
                </a:extLst>
              </p:cNvPr>
              <p:cNvSpPr/>
              <p:nvPr/>
            </p:nvSpPr>
            <p:spPr bwMode="auto">
              <a:xfrm>
                <a:off x="4991854" y="4284004"/>
                <a:ext cx="878369" cy="1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7" name="íṣḷíḑê">
                <a:extLst>
                  <a:ext uri="{FF2B5EF4-FFF2-40B4-BE49-F238E27FC236}">
                    <a16:creationId xmlns:a16="http://schemas.microsoft.com/office/drawing/2014/main" id="{3FBB86BA-1E10-D64C-A4B6-6F05C1C61A0F}"/>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8" name="ïS1îḍe">
                <a:extLst>
                  <a:ext uri="{FF2B5EF4-FFF2-40B4-BE49-F238E27FC236}">
                    <a16:creationId xmlns:a16="http://schemas.microsoft.com/office/drawing/2014/main" id="{CDEC68EE-F81E-EC43-9DE4-DD811C0CD92F}"/>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9" name="ïsḻïďè">
                <a:extLst>
                  <a:ext uri="{FF2B5EF4-FFF2-40B4-BE49-F238E27FC236}">
                    <a16:creationId xmlns:a16="http://schemas.microsoft.com/office/drawing/2014/main" id="{C5183AAD-2F6E-B04D-9A93-125EE3B8DF0C}"/>
                  </a:ext>
                </a:extLst>
              </p:cNvPr>
              <p:cNvSpPr/>
              <p:nvPr/>
            </p:nvSpPr>
            <p:spPr bwMode="auto">
              <a:xfrm>
                <a:off x="5081546" y="4973575"/>
                <a:ext cx="788677" cy="111321"/>
              </a:xfrm>
              <a:custGeom>
                <a:avLst/>
                <a:gdLst>
                  <a:gd name="T0" fmla="*/ 540 w 540"/>
                  <a:gd name="T1" fmla="*/ 0 h 77"/>
                  <a:gd name="T2" fmla="*/ 540 w 540"/>
                  <a:gd name="T3" fmla="*/ 77 h 77"/>
                  <a:gd name="T4" fmla="*/ 96 w 540"/>
                  <a:gd name="T5" fmla="*/ 77 h 77"/>
                  <a:gd name="T6" fmla="*/ 46 w 540"/>
                  <a:gd name="T7" fmla="*/ 37 h 77"/>
                  <a:gd name="T8" fmla="*/ 39 w 540"/>
                  <a:gd name="T9" fmla="*/ 32 h 77"/>
                  <a:gd name="T10" fmla="*/ 0 w 540"/>
                  <a:gd name="T11" fmla="*/ 0 h 77"/>
                  <a:gd name="T12" fmla="*/ 540 w 54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540" h="77">
                    <a:moveTo>
                      <a:pt x="540" y="0"/>
                    </a:moveTo>
                    <a:cubicBezTo>
                      <a:pt x="540" y="77"/>
                      <a:pt x="540" y="77"/>
                      <a:pt x="540" y="77"/>
                    </a:cubicBezTo>
                    <a:cubicBezTo>
                      <a:pt x="96" y="77"/>
                      <a:pt x="96" y="77"/>
                      <a:pt x="96" y="77"/>
                    </a:cubicBezTo>
                    <a:cubicBezTo>
                      <a:pt x="79" y="64"/>
                      <a:pt x="63" y="51"/>
                      <a:pt x="46" y="37"/>
                    </a:cubicBezTo>
                    <a:cubicBezTo>
                      <a:pt x="39" y="32"/>
                      <a:pt x="39" y="32"/>
                      <a:pt x="39" y="32"/>
                    </a:cubicBezTo>
                    <a:cubicBezTo>
                      <a:pt x="26" y="21"/>
                      <a:pt x="13" y="10"/>
                      <a:pt x="0" y="0"/>
                    </a:cubicBezTo>
                    <a:lnTo>
                      <a:pt x="540"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0" name="íşľîḋê">
                <a:extLst>
                  <a:ext uri="{FF2B5EF4-FFF2-40B4-BE49-F238E27FC236}">
                    <a16:creationId xmlns:a16="http://schemas.microsoft.com/office/drawing/2014/main" id="{C57B7412-6B87-5E46-BB2B-E8C37287079C}"/>
                  </a:ext>
                </a:extLst>
              </p:cNvPr>
              <p:cNvSpPr/>
              <p:nvPr/>
            </p:nvSpPr>
            <p:spPr bwMode="auto">
              <a:xfrm>
                <a:off x="5576402" y="5316812"/>
                <a:ext cx="293822" cy="114414"/>
              </a:xfrm>
              <a:custGeom>
                <a:avLst/>
                <a:gdLst>
                  <a:gd name="T0" fmla="*/ 202 w 202"/>
                  <a:gd name="T1" fmla="*/ 0 h 78"/>
                  <a:gd name="T2" fmla="*/ 202 w 202"/>
                  <a:gd name="T3" fmla="*/ 78 h 78"/>
                  <a:gd name="T4" fmla="*/ 155 w 202"/>
                  <a:gd name="T5" fmla="*/ 78 h 78"/>
                  <a:gd name="T6" fmla="*/ 0 w 202"/>
                  <a:gd name="T7" fmla="*/ 0 h 78"/>
                  <a:gd name="T8" fmla="*/ 202 w 202"/>
                  <a:gd name="T9" fmla="*/ 0 h 78"/>
                </a:gdLst>
                <a:ahLst/>
                <a:cxnLst>
                  <a:cxn ang="0">
                    <a:pos x="T0" y="T1"/>
                  </a:cxn>
                  <a:cxn ang="0">
                    <a:pos x="T2" y="T3"/>
                  </a:cxn>
                  <a:cxn ang="0">
                    <a:pos x="T4" y="T5"/>
                  </a:cxn>
                  <a:cxn ang="0">
                    <a:pos x="T6" y="T7"/>
                  </a:cxn>
                  <a:cxn ang="0">
                    <a:pos x="T8" y="T9"/>
                  </a:cxn>
                </a:cxnLst>
                <a:rect l="0" t="0" r="r" b="b"/>
                <a:pathLst>
                  <a:path w="202" h="78">
                    <a:moveTo>
                      <a:pt x="202" y="0"/>
                    </a:moveTo>
                    <a:cubicBezTo>
                      <a:pt x="202" y="78"/>
                      <a:pt x="202" y="78"/>
                      <a:pt x="202" y="78"/>
                    </a:cubicBezTo>
                    <a:cubicBezTo>
                      <a:pt x="155" y="78"/>
                      <a:pt x="155" y="78"/>
                      <a:pt x="155" y="78"/>
                    </a:cubicBezTo>
                    <a:cubicBezTo>
                      <a:pt x="102" y="54"/>
                      <a:pt x="51" y="28"/>
                      <a:pt x="0" y="0"/>
                    </a:cubicBezTo>
                    <a:lnTo>
                      <a:pt x="202"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1" name="î$ḷîḋê">
                <a:extLst>
                  <a:ext uri="{FF2B5EF4-FFF2-40B4-BE49-F238E27FC236}">
                    <a16:creationId xmlns:a16="http://schemas.microsoft.com/office/drawing/2014/main" id="{CEE59E52-6C1F-774C-BA91-4A54EDB8B382}"/>
                  </a:ext>
                </a:extLst>
              </p:cNvPr>
              <p:cNvSpPr/>
              <p:nvPr/>
            </p:nvSpPr>
            <p:spPr bwMode="auto">
              <a:xfrm>
                <a:off x="7311490" y="3585158"/>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2" name="ïŝḷîḑe">
                <a:extLst>
                  <a:ext uri="{FF2B5EF4-FFF2-40B4-BE49-F238E27FC236}">
                    <a16:creationId xmlns:a16="http://schemas.microsoft.com/office/drawing/2014/main" id="{6FF497B1-CA88-E849-8B86-60C63F8D7545}"/>
                  </a:ext>
                </a:extLst>
              </p:cNvPr>
              <p:cNvSpPr/>
              <p:nvPr/>
            </p:nvSpPr>
            <p:spPr bwMode="auto">
              <a:xfrm>
                <a:off x="7936246" y="3585158"/>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3" name="íṩ1íḑê">
                <a:extLst>
                  <a:ext uri="{FF2B5EF4-FFF2-40B4-BE49-F238E27FC236}">
                    <a16:creationId xmlns:a16="http://schemas.microsoft.com/office/drawing/2014/main" id="{BEE906BC-7CDE-9642-8B96-A03F63108442}"/>
                  </a:ext>
                </a:extLst>
              </p:cNvPr>
              <p:cNvSpPr/>
              <p:nvPr/>
            </p:nvSpPr>
            <p:spPr bwMode="auto">
              <a:xfrm>
                <a:off x="7311490" y="3987149"/>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4" name="íSļíḓê">
                <a:extLst>
                  <a:ext uri="{FF2B5EF4-FFF2-40B4-BE49-F238E27FC236}">
                    <a16:creationId xmlns:a16="http://schemas.microsoft.com/office/drawing/2014/main" id="{5CCFB2E7-71CA-EB4F-8124-FA5E448167DE}"/>
                  </a:ext>
                </a:extLst>
              </p:cNvPr>
              <p:cNvSpPr/>
              <p:nvPr/>
            </p:nvSpPr>
            <p:spPr bwMode="auto">
              <a:xfrm>
                <a:off x="7936246" y="3987149"/>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5" name="îślîḓè">
                <a:extLst>
                  <a:ext uri="{FF2B5EF4-FFF2-40B4-BE49-F238E27FC236}">
                    <a16:creationId xmlns:a16="http://schemas.microsoft.com/office/drawing/2014/main" id="{5490206C-3093-294C-9480-DB54F1F8EB13}"/>
                  </a:ext>
                </a:extLst>
              </p:cNvPr>
              <p:cNvSpPr/>
              <p:nvPr/>
            </p:nvSpPr>
            <p:spPr bwMode="auto">
              <a:xfrm>
                <a:off x="7311490" y="4389140"/>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6" name="îŝľîḑè">
                <a:extLst>
                  <a:ext uri="{FF2B5EF4-FFF2-40B4-BE49-F238E27FC236}">
                    <a16:creationId xmlns:a16="http://schemas.microsoft.com/office/drawing/2014/main" id="{7FC14E0D-6802-6A4E-9C38-BC7902527A24}"/>
                  </a:ext>
                </a:extLst>
              </p:cNvPr>
              <p:cNvSpPr/>
              <p:nvPr/>
            </p:nvSpPr>
            <p:spPr bwMode="auto">
              <a:xfrm>
                <a:off x="7936246" y="4389140"/>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7" name="iSḷíḓê">
                <a:extLst>
                  <a:ext uri="{FF2B5EF4-FFF2-40B4-BE49-F238E27FC236}">
                    <a16:creationId xmlns:a16="http://schemas.microsoft.com/office/drawing/2014/main" id="{D6CB36DA-D184-4042-BA0A-024516252CC9}"/>
                  </a:ext>
                </a:extLst>
              </p:cNvPr>
              <p:cNvSpPr/>
              <p:nvPr/>
            </p:nvSpPr>
            <p:spPr bwMode="auto">
              <a:xfrm>
                <a:off x="7311490" y="4794225"/>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8" name="íSļîḍè">
                <a:extLst>
                  <a:ext uri="{FF2B5EF4-FFF2-40B4-BE49-F238E27FC236}">
                    <a16:creationId xmlns:a16="http://schemas.microsoft.com/office/drawing/2014/main" id="{8350808B-AD1C-FC4D-B44A-0D8CA2365FF6}"/>
                  </a:ext>
                </a:extLst>
              </p:cNvPr>
              <p:cNvSpPr/>
              <p:nvPr/>
            </p:nvSpPr>
            <p:spPr bwMode="auto">
              <a:xfrm>
                <a:off x="7936246" y="4794225"/>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9" name="iSľîḋe">
                <a:extLst>
                  <a:ext uri="{FF2B5EF4-FFF2-40B4-BE49-F238E27FC236}">
                    <a16:creationId xmlns:a16="http://schemas.microsoft.com/office/drawing/2014/main" id="{DE9371F1-8916-CE48-B9DE-9CB7C47E4A7F}"/>
                  </a:ext>
                </a:extLst>
              </p:cNvPr>
              <p:cNvSpPr/>
              <p:nvPr/>
            </p:nvSpPr>
            <p:spPr bwMode="auto">
              <a:xfrm>
                <a:off x="7311490" y="5196216"/>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0" name="íṡľïḋe">
                <a:extLst>
                  <a:ext uri="{FF2B5EF4-FFF2-40B4-BE49-F238E27FC236}">
                    <a16:creationId xmlns:a16="http://schemas.microsoft.com/office/drawing/2014/main" id="{19849AD2-BF91-2D4A-AD2B-ECDF6421BB66}"/>
                  </a:ext>
                </a:extLst>
              </p:cNvPr>
              <p:cNvSpPr/>
              <p:nvPr/>
            </p:nvSpPr>
            <p:spPr bwMode="auto">
              <a:xfrm>
                <a:off x="7936246" y="5196216"/>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1" name="î$ḻíḋê">
                <a:extLst>
                  <a:ext uri="{FF2B5EF4-FFF2-40B4-BE49-F238E27FC236}">
                    <a16:creationId xmlns:a16="http://schemas.microsoft.com/office/drawing/2014/main" id="{531B2838-C5D1-0A47-8659-DF7EE7867504}"/>
                  </a:ext>
                </a:extLst>
              </p:cNvPr>
              <p:cNvSpPr/>
              <p:nvPr/>
            </p:nvSpPr>
            <p:spPr bwMode="auto">
              <a:xfrm>
                <a:off x="7311490" y="5595114"/>
                <a:ext cx="163920" cy="108229"/>
              </a:xfrm>
              <a:custGeom>
                <a:avLst/>
                <a:gdLst>
                  <a:gd name="T0" fmla="*/ 0 w 95"/>
                  <a:gd name="T1" fmla="*/ 62 h 62"/>
                  <a:gd name="T2" fmla="*/ 0 w 95"/>
                  <a:gd name="T3" fmla="*/ 0 h 62"/>
                  <a:gd name="T4" fmla="*/ 95 w 95"/>
                  <a:gd name="T5" fmla="*/ 0 h 62"/>
                  <a:gd name="T6" fmla="*/ 95 w 95"/>
                  <a:gd name="T7" fmla="*/ 53 h 62"/>
                  <a:gd name="T8" fmla="*/ 0 w 95"/>
                  <a:gd name="T9" fmla="*/ 62 h 62"/>
                </a:gdLst>
                <a:ahLst/>
                <a:cxnLst>
                  <a:cxn ang="0">
                    <a:pos x="T0" y="T1"/>
                  </a:cxn>
                  <a:cxn ang="0">
                    <a:pos x="T2" y="T3"/>
                  </a:cxn>
                  <a:cxn ang="0">
                    <a:pos x="T4" y="T5"/>
                  </a:cxn>
                  <a:cxn ang="0">
                    <a:pos x="T6" y="T7"/>
                  </a:cxn>
                  <a:cxn ang="0">
                    <a:pos x="T8" y="T9"/>
                  </a:cxn>
                </a:cxnLst>
                <a:rect l="0" t="0" r="r" b="b"/>
                <a:pathLst>
                  <a:path w="95" h="62">
                    <a:moveTo>
                      <a:pt x="0" y="62"/>
                    </a:moveTo>
                    <a:lnTo>
                      <a:pt x="0" y="0"/>
                    </a:lnTo>
                    <a:lnTo>
                      <a:pt x="95" y="0"/>
                    </a:lnTo>
                    <a:lnTo>
                      <a:pt x="95" y="53"/>
                    </a:lnTo>
                    <a:lnTo>
                      <a:pt x="0" y="6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2" name="ïṧḻïḋé">
                <a:extLst>
                  <a:ext uri="{FF2B5EF4-FFF2-40B4-BE49-F238E27FC236}">
                    <a16:creationId xmlns:a16="http://schemas.microsoft.com/office/drawing/2014/main" id="{B8EA022A-A650-2B40-ACAD-502FA58F8F2A}"/>
                  </a:ext>
                </a:extLst>
              </p:cNvPr>
              <p:cNvSpPr/>
              <p:nvPr/>
            </p:nvSpPr>
            <p:spPr bwMode="auto">
              <a:xfrm>
                <a:off x="2959852" y="3279027"/>
                <a:ext cx="624755" cy="95858"/>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1 h 55"/>
                  <a:gd name="T12" fmla="*/ 6 w 365"/>
                  <a:gd name="T13" fmla="*/ 51 h 55"/>
                  <a:gd name="T14" fmla="*/ 6 w 365"/>
                  <a:gd name="T15" fmla="*/ 3 h 55"/>
                  <a:gd name="T16" fmla="*/ 32 w 365"/>
                  <a:gd name="T17" fmla="*/ 3 h 55"/>
                  <a:gd name="T18" fmla="*/ 32 w 365"/>
                  <a:gd name="T19" fmla="*/ 51 h 55"/>
                  <a:gd name="T20" fmla="*/ 65 w 365"/>
                  <a:gd name="T21" fmla="*/ 51 h 55"/>
                  <a:gd name="T22" fmla="*/ 38 w 365"/>
                  <a:gd name="T23" fmla="*/ 51 h 55"/>
                  <a:gd name="T24" fmla="*/ 38 w 365"/>
                  <a:gd name="T25" fmla="*/ 3 h 55"/>
                  <a:gd name="T26" fmla="*/ 65 w 365"/>
                  <a:gd name="T27" fmla="*/ 3 h 55"/>
                  <a:gd name="T28" fmla="*/ 65 w 365"/>
                  <a:gd name="T29" fmla="*/ 51 h 55"/>
                  <a:gd name="T30" fmla="*/ 97 w 365"/>
                  <a:gd name="T31" fmla="*/ 51 h 55"/>
                  <a:gd name="T32" fmla="*/ 70 w 365"/>
                  <a:gd name="T33" fmla="*/ 51 h 55"/>
                  <a:gd name="T34" fmla="*/ 70 w 365"/>
                  <a:gd name="T35" fmla="*/ 3 h 55"/>
                  <a:gd name="T36" fmla="*/ 97 w 365"/>
                  <a:gd name="T37" fmla="*/ 3 h 55"/>
                  <a:gd name="T38" fmla="*/ 97 w 365"/>
                  <a:gd name="T39" fmla="*/ 51 h 55"/>
                  <a:gd name="T40" fmla="*/ 129 w 365"/>
                  <a:gd name="T41" fmla="*/ 51 h 55"/>
                  <a:gd name="T42" fmla="*/ 103 w 365"/>
                  <a:gd name="T43" fmla="*/ 51 h 55"/>
                  <a:gd name="T44" fmla="*/ 103 w 365"/>
                  <a:gd name="T45" fmla="*/ 3 h 55"/>
                  <a:gd name="T46" fmla="*/ 129 w 365"/>
                  <a:gd name="T47" fmla="*/ 3 h 55"/>
                  <a:gd name="T48" fmla="*/ 129 w 365"/>
                  <a:gd name="T49" fmla="*/ 51 h 55"/>
                  <a:gd name="T50" fmla="*/ 162 w 365"/>
                  <a:gd name="T51" fmla="*/ 51 h 55"/>
                  <a:gd name="T52" fmla="*/ 135 w 365"/>
                  <a:gd name="T53" fmla="*/ 51 h 55"/>
                  <a:gd name="T54" fmla="*/ 135 w 365"/>
                  <a:gd name="T55" fmla="*/ 3 h 55"/>
                  <a:gd name="T56" fmla="*/ 162 w 365"/>
                  <a:gd name="T57" fmla="*/ 3 h 55"/>
                  <a:gd name="T58" fmla="*/ 162 w 365"/>
                  <a:gd name="T59" fmla="*/ 51 h 55"/>
                  <a:gd name="T60" fmla="*/ 194 w 365"/>
                  <a:gd name="T61" fmla="*/ 51 h 55"/>
                  <a:gd name="T62" fmla="*/ 168 w 365"/>
                  <a:gd name="T63" fmla="*/ 51 h 55"/>
                  <a:gd name="T64" fmla="*/ 168 w 365"/>
                  <a:gd name="T65" fmla="*/ 3 h 55"/>
                  <a:gd name="T66" fmla="*/ 194 w 365"/>
                  <a:gd name="T67" fmla="*/ 3 h 55"/>
                  <a:gd name="T68" fmla="*/ 194 w 365"/>
                  <a:gd name="T69" fmla="*/ 51 h 55"/>
                  <a:gd name="T70" fmla="*/ 227 w 365"/>
                  <a:gd name="T71" fmla="*/ 51 h 55"/>
                  <a:gd name="T72" fmla="*/ 200 w 365"/>
                  <a:gd name="T73" fmla="*/ 51 h 55"/>
                  <a:gd name="T74" fmla="*/ 200 w 365"/>
                  <a:gd name="T75" fmla="*/ 3 h 55"/>
                  <a:gd name="T76" fmla="*/ 227 w 365"/>
                  <a:gd name="T77" fmla="*/ 3 h 55"/>
                  <a:gd name="T78" fmla="*/ 227 w 365"/>
                  <a:gd name="T79" fmla="*/ 51 h 55"/>
                  <a:gd name="T80" fmla="*/ 259 w 365"/>
                  <a:gd name="T81" fmla="*/ 51 h 55"/>
                  <a:gd name="T82" fmla="*/ 233 w 365"/>
                  <a:gd name="T83" fmla="*/ 51 h 55"/>
                  <a:gd name="T84" fmla="*/ 233 w 365"/>
                  <a:gd name="T85" fmla="*/ 3 h 55"/>
                  <a:gd name="T86" fmla="*/ 259 w 365"/>
                  <a:gd name="T87" fmla="*/ 3 h 55"/>
                  <a:gd name="T88" fmla="*/ 259 w 365"/>
                  <a:gd name="T89" fmla="*/ 51 h 55"/>
                  <a:gd name="T90" fmla="*/ 292 w 365"/>
                  <a:gd name="T91" fmla="*/ 51 h 55"/>
                  <a:gd name="T92" fmla="*/ 265 w 365"/>
                  <a:gd name="T93" fmla="*/ 51 h 55"/>
                  <a:gd name="T94" fmla="*/ 265 w 365"/>
                  <a:gd name="T95" fmla="*/ 3 h 55"/>
                  <a:gd name="T96" fmla="*/ 292 w 365"/>
                  <a:gd name="T97" fmla="*/ 3 h 55"/>
                  <a:gd name="T98" fmla="*/ 292 w 365"/>
                  <a:gd name="T99" fmla="*/ 51 h 55"/>
                  <a:gd name="T100" fmla="*/ 324 w 365"/>
                  <a:gd name="T101" fmla="*/ 51 h 55"/>
                  <a:gd name="T102" fmla="*/ 298 w 365"/>
                  <a:gd name="T103" fmla="*/ 51 h 55"/>
                  <a:gd name="T104" fmla="*/ 298 w 365"/>
                  <a:gd name="T105" fmla="*/ 3 h 55"/>
                  <a:gd name="T106" fmla="*/ 324 w 365"/>
                  <a:gd name="T107" fmla="*/ 3 h 55"/>
                  <a:gd name="T108" fmla="*/ 324 w 365"/>
                  <a:gd name="T109" fmla="*/ 51 h 55"/>
                  <a:gd name="T110" fmla="*/ 359 w 365"/>
                  <a:gd name="T111" fmla="*/ 51 h 55"/>
                  <a:gd name="T112" fmla="*/ 330 w 365"/>
                  <a:gd name="T113" fmla="*/ 51 h 55"/>
                  <a:gd name="T114" fmla="*/ 330 w 365"/>
                  <a:gd name="T115" fmla="*/ 3 h 55"/>
                  <a:gd name="T116" fmla="*/ 359 w 365"/>
                  <a:gd name="T117" fmla="*/ 3 h 55"/>
                  <a:gd name="T118" fmla="*/ 359 w 365"/>
                  <a:gd name="T119"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3" name="islïďé">
                <a:extLst>
                  <a:ext uri="{FF2B5EF4-FFF2-40B4-BE49-F238E27FC236}">
                    <a16:creationId xmlns:a16="http://schemas.microsoft.com/office/drawing/2014/main" id="{F76229BF-191E-B64E-9AF0-7A4A8F656A3A}"/>
                  </a:ext>
                </a:extLst>
              </p:cNvPr>
              <p:cNvSpPr/>
              <p:nvPr/>
            </p:nvSpPr>
            <p:spPr bwMode="auto">
              <a:xfrm>
                <a:off x="2959852" y="3551144"/>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4" name="íšḷïḍê">
                <a:extLst>
                  <a:ext uri="{FF2B5EF4-FFF2-40B4-BE49-F238E27FC236}">
                    <a16:creationId xmlns:a16="http://schemas.microsoft.com/office/drawing/2014/main" id="{9E1A5122-A67E-164F-88ED-B48C5B886F31}"/>
                  </a:ext>
                </a:extLst>
              </p:cNvPr>
              <p:cNvSpPr/>
              <p:nvPr/>
            </p:nvSpPr>
            <p:spPr bwMode="auto">
              <a:xfrm>
                <a:off x="2959852" y="3823262"/>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5" name="ïšļíḍè">
                <a:extLst>
                  <a:ext uri="{FF2B5EF4-FFF2-40B4-BE49-F238E27FC236}">
                    <a16:creationId xmlns:a16="http://schemas.microsoft.com/office/drawing/2014/main" id="{CD702DF3-D878-AD4A-8DED-2BEC86199354}"/>
                  </a:ext>
                </a:extLst>
              </p:cNvPr>
              <p:cNvSpPr/>
              <p:nvPr/>
            </p:nvSpPr>
            <p:spPr bwMode="auto">
              <a:xfrm>
                <a:off x="2959852" y="4095379"/>
                <a:ext cx="624755" cy="92767"/>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2 h 55"/>
                  <a:gd name="T12" fmla="*/ 6 w 365"/>
                  <a:gd name="T13" fmla="*/ 52 h 55"/>
                  <a:gd name="T14" fmla="*/ 6 w 365"/>
                  <a:gd name="T15" fmla="*/ 4 h 55"/>
                  <a:gd name="T16" fmla="*/ 32 w 365"/>
                  <a:gd name="T17" fmla="*/ 4 h 55"/>
                  <a:gd name="T18" fmla="*/ 32 w 365"/>
                  <a:gd name="T19" fmla="*/ 52 h 55"/>
                  <a:gd name="T20" fmla="*/ 65 w 365"/>
                  <a:gd name="T21" fmla="*/ 52 h 55"/>
                  <a:gd name="T22" fmla="*/ 38 w 365"/>
                  <a:gd name="T23" fmla="*/ 52 h 55"/>
                  <a:gd name="T24" fmla="*/ 38 w 365"/>
                  <a:gd name="T25" fmla="*/ 4 h 55"/>
                  <a:gd name="T26" fmla="*/ 65 w 365"/>
                  <a:gd name="T27" fmla="*/ 4 h 55"/>
                  <a:gd name="T28" fmla="*/ 65 w 365"/>
                  <a:gd name="T29" fmla="*/ 52 h 55"/>
                  <a:gd name="T30" fmla="*/ 97 w 365"/>
                  <a:gd name="T31" fmla="*/ 52 h 55"/>
                  <a:gd name="T32" fmla="*/ 70 w 365"/>
                  <a:gd name="T33" fmla="*/ 52 h 55"/>
                  <a:gd name="T34" fmla="*/ 70 w 365"/>
                  <a:gd name="T35" fmla="*/ 4 h 55"/>
                  <a:gd name="T36" fmla="*/ 97 w 365"/>
                  <a:gd name="T37" fmla="*/ 4 h 55"/>
                  <a:gd name="T38" fmla="*/ 97 w 365"/>
                  <a:gd name="T39" fmla="*/ 52 h 55"/>
                  <a:gd name="T40" fmla="*/ 129 w 365"/>
                  <a:gd name="T41" fmla="*/ 52 h 55"/>
                  <a:gd name="T42" fmla="*/ 103 w 365"/>
                  <a:gd name="T43" fmla="*/ 52 h 55"/>
                  <a:gd name="T44" fmla="*/ 103 w 365"/>
                  <a:gd name="T45" fmla="*/ 4 h 55"/>
                  <a:gd name="T46" fmla="*/ 129 w 365"/>
                  <a:gd name="T47" fmla="*/ 4 h 55"/>
                  <a:gd name="T48" fmla="*/ 129 w 365"/>
                  <a:gd name="T49" fmla="*/ 52 h 55"/>
                  <a:gd name="T50" fmla="*/ 162 w 365"/>
                  <a:gd name="T51" fmla="*/ 52 h 55"/>
                  <a:gd name="T52" fmla="*/ 135 w 365"/>
                  <a:gd name="T53" fmla="*/ 52 h 55"/>
                  <a:gd name="T54" fmla="*/ 135 w 365"/>
                  <a:gd name="T55" fmla="*/ 4 h 55"/>
                  <a:gd name="T56" fmla="*/ 162 w 365"/>
                  <a:gd name="T57" fmla="*/ 4 h 55"/>
                  <a:gd name="T58" fmla="*/ 162 w 365"/>
                  <a:gd name="T59" fmla="*/ 52 h 55"/>
                  <a:gd name="T60" fmla="*/ 194 w 365"/>
                  <a:gd name="T61" fmla="*/ 52 h 55"/>
                  <a:gd name="T62" fmla="*/ 168 w 365"/>
                  <a:gd name="T63" fmla="*/ 52 h 55"/>
                  <a:gd name="T64" fmla="*/ 168 w 365"/>
                  <a:gd name="T65" fmla="*/ 4 h 55"/>
                  <a:gd name="T66" fmla="*/ 194 w 365"/>
                  <a:gd name="T67" fmla="*/ 4 h 55"/>
                  <a:gd name="T68" fmla="*/ 194 w 365"/>
                  <a:gd name="T69" fmla="*/ 52 h 55"/>
                  <a:gd name="T70" fmla="*/ 227 w 365"/>
                  <a:gd name="T71" fmla="*/ 52 h 55"/>
                  <a:gd name="T72" fmla="*/ 200 w 365"/>
                  <a:gd name="T73" fmla="*/ 52 h 55"/>
                  <a:gd name="T74" fmla="*/ 200 w 365"/>
                  <a:gd name="T75" fmla="*/ 4 h 55"/>
                  <a:gd name="T76" fmla="*/ 227 w 365"/>
                  <a:gd name="T77" fmla="*/ 4 h 55"/>
                  <a:gd name="T78" fmla="*/ 227 w 365"/>
                  <a:gd name="T79" fmla="*/ 52 h 55"/>
                  <a:gd name="T80" fmla="*/ 259 w 365"/>
                  <a:gd name="T81" fmla="*/ 52 h 55"/>
                  <a:gd name="T82" fmla="*/ 233 w 365"/>
                  <a:gd name="T83" fmla="*/ 52 h 55"/>
                  <a:gd name="T84" fmla="*/ 233 w 365"/>
                  <a:gd name="T85" fmla="*/ 4 h 55"/>
                  <a:gd name="T86" fmla="*/ 259 w 365"/>
                  <a:gd name="T87" fmla="*/ 4 h 55"/>
                  <a:gd name="T88" fmla="*/ 259 w 365"/>
                  <a:gd name="T89" fmla="*/ 52 h 55"/>
                  <a:gd name="T90" fmla="*/ 292 w 365"/>
                  <a:gd name="T91" fmla="*/ 52 h 55"/>
                  <a:gd name="T92" fmla="*/ 265 w 365"/>
                  <a:gd name="T93" fmla="*/ 52 h 55"/>
                  <a:gd name="T94" fmla="*/ 265 w 365"/>
                  <a:gd name="T95" fmla="*/ 4 h 55"/>
                  <a:gd name="T96" fmla="*/ 292 w 365"/>
                  <a:gd name="T97" fmla="*/ 4 h 55"/>
                  <a:gd name="T98" fmla="*/ 292 w 365"/>
                  <a:gd name="T99" fmla="*/ 52 h 55"/>
                  <a:gd name="T100" fmla="*/ 324 w 365"/>
                  <a:gd name="T101" fmla="*/ 52 h 55"/>
                  <a:gd name="T102" fmla="*/ 298 w 365"/>
                  <a:gd name="T103" fmla="*/ 52 h 55"/>
                  <a:gd name="T104" fmla="*/ 298 w 365"/>
                  <a:gd name="T105" fmla="*/ 4 h 55"/>
                  <a:gd name="T106" fmla="*/ 324 w 365"/>
                  <a:gd name="T107" fmla="*/ 4 h 55"/>
                  <a:gd name="T108" fmla="*/ 324 w 365"/>
                  <a:gd name="T109" fmla="*/ 52 h 55"/>
                  <a:gd name="T110" fmla="*/ 359 w 365"/>
                  <a:gd name="T111" fmla="*/ 52 h 55"/>
                  <a:gd name="T112" fmla="*/ 330 w 365"/>
                  <a:gd name="T113" fmla="*/ 52 h 55"/>
                  <a:gd name="T114" fmla="*/ 330 w 365"/>
                  <a:gd name="T115" fmla="*/ 4 h 55"/>
                  <a:gd name="T116" fmla="*/ 359 w 365"/>
                  <a:gd name="T117" fmla="*/ 4 h 55"/>
                  <a:gd name="T118" fmla="*/ 359 w 365"/>
                  <a:gd name="T119"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2"/>
                    </a:moveTo>
                    <a:lnTo>
                      <a:pt x="6" y="52"/>
                    </a:lnTo>
                    <a:lnTo>
                      <a:pt x="6" y="4"/>
                    </a:lnTo>
                    <a:lnTo>
                      <a:pt x="32" y="4"/>
                    </a:lnTo>
                    <a:lnTo>
                      <a:pt x="32" y="52"/>
                    </a:lnTo>
                    <a:close/>
                    <a:moveTo>
                      <a:pt x="65" y="52"/>
                    </a:moveTo>
                    <a:lnTo>
                      <a:pt x="38" y="52"/>
                    </a:lnTo>
                    <a:lnTo>
                      <a:pt x="38" y="4"/>
                    </a:lnTo>
                    <a:lnTo>
                      <a:pt x="65" y="4"/>
                    </a:lnTo>
                    <a:lnTo>
                      <a:pt x="65" y="52"/>
                    </a:lnTo>
                    <a:close/>
                    <a:moveTo>
                      <a:pt x="97" y="52"/>
                    </a:moveTo>
                    <a:lnTo>
                      <a:pt x="70" y="52"/>
                    </a:lnTo>
                    <a:lnTo>
                      <a:pt x="70" y="4"/>
                    </a:lnTo>
                    <a:lnTo>
                      <a:pt x="97" y="4"/>
                    </a:lnTo>
                    <a:lnTo>
                      <a:pt x="97" y="52"/>
                    </a:lnTo>
                    <a:close/>
                    <a:moveTo>
                      <a:pt x="129" y="52"/>
                    </a:moveTo>
                    <a:lnTo>
                      <a:pt x="103" y="52"/>
                    </a:lnTo>
                    <a:lnTo>
                      <a:pt x="103" y="4"/>
                    </a:lnTo>
                    <a:lnTo>
                      <a:pt x="129" y="4"/>
                    </a:lnTo>
                    <a:lnTo>
                      <a:pt x="129" y="52"/>
                    </a:lnTo>
                    <a:close/>
                    <a:moveTo>
                      <a:pt x="162" y="52"/>
                    </a:moveTo>
                    <a:lnTo>
                      <a:pt x="135" y="52"/>
                    </a:lnTo>
                    <a:lnTo>
                      <a:pt x="135" y="4"/>
                    </a:lnTo>
                    <a:lnTo>
                      <a:pt x="162" y="4"/>
                    </a:lnTo>
                    <a:lnTo>
                      <a:pt x="162" y="52"/>
                    </a:lnTo>
                    <a:close/>
                    <a:moveTo>
                      <a:pt x="194" y="52"/>
                    </a:moveTo>
                    <a:lnTo>
                      <a:pt x="168" y="52"/>
                    </a:lnTo>
                    <a:lnTo>
                      <a:pt x="168" y="4"/>
                    </a:lnTo>
                    <a:lnTo>
                      <a:pt x="194" y="4"/>
                    </a:lnTo>
                    <a:lnTo>
                      <a:pt x="194" y="52"/>
                    </a:lnTo>
                    <a:close/>
                    <a:moveTo>
                      <a:pt x="227" y="52"/>
                    </a:moveTo>
                    <a:lnTo>
                      <a:pt x="200" y="52"/>
                    </a:lnTo>
                    <a:lnTo>
                      <a:pt x="200" y="4"/>
                    </a:lnTo>
                    <a:lnTo>
                      <a:pt x="227" y="4"/>
                    </a:lnTo>
                    <a:lnTo>
                      <a:pt x="227" y="52"/>
                    </a:lnTo>
                    <a:close/>
                    <a:moveTo>
                      <a:pt x="259" y="52"/>
                    </a:moveTo>
                    <a:lnTo>
                      <a:pt x="233" y="52"/>
                    </a:lnTo>
                    <a:lnTo>
                      <a:pt x="233" y="4"/>
                    </a:lnTo>
                    <a:lnTo>
                      <a:pt x="259" y="4"/>
                    </a:lnTo>
                    <a:lnTo>
                      <a:pt x="259" y="52"/>
                    </a:lnTo>
                    <a:close/>
                    <a:moveTo>
                      <a:pt x="292" y="52"/>
                    </a:moveTo>
                    <a:lnTo>
                      <a:pt x="265" y="52"/>
                    </a:lnTo>
                    <a:lnTo>
                      <a:pt x="265" y="4"/>
                    </a:lnTo>
                    <a:lnTo>
                      <a:pt x="292" y="4"/>
                    </a:lnTo>
                    <a:lnTo>
                      <a:pt x="292" y="52"/>
                    </a:lnTo>
                    <a:close/>
                    <a:moveTo>
                      <a:pt x="324" y="52"/>
                    </a:moveTo>
                    <a:lnTo>
                      <a:pt x="298" y="52"/>
                    </a:lnTo>
                    <a:lnTo>
                      <a:pt x="298" y="4"/>
                    </a:lnTo>
                    <a:lnTo>
                      <a:pt x="324" y="4"/>
                    </a:lnTo>
                    <a:lnTo>
                      <a:pt x="324" y="52"/>
                    </a:lnTo>
                    <a:close/>
                    <a:moveTo>
                      <a:pt x="359" y="52"/>
                    </a:moveTo>
                    <a:lnTo>
                      <a:pt x="330" y="52"/>
                    </a:lnTo>
                    <a:lnTo>
                      <a:pt x="330" y="4"/>
                    </a:lnTo>
                    <a:lnTo>
                      <a:pt x="359" y="4"/>
                    </a:lnTo>
                    <a:lnTo>
                      <a:pt x="359" y="5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6" name="ï$ḷîḓé">
                <a:extLst>
                  <a:ext uri="{FF2B5EF4-FFF2-40B4-BE49-F238E27FC236}">
                    <a16:creationId xmlns:a16="http://schemas.microsoft.com/office/drawing/2014/main" id="{3935EC2B-8046-1347-A5EC-F946EE365C2D}"/>
                  </a:ext>
                </a:extLst>
              </p:cNvPr>
              <p:cNvSpPr/>
              <p:nvPr/>
            </p:nvSpPr>
            <p:spPr bwMode="auto">
              <a:xfrm>
                <a:off x="2959852" y="4367496"/>
                <a:ext cx="624755" cy="92767"/>
              </a:xfrm>
              <a:custGeom>
                <a:avLst/>
                <a:gdLst>
                  <a:gd name="T0" fmla="*/ 0 w 425"/>
                  <a:gd name="T1" fmla="*/ 0 h 64"/>
                  <a:gd name="T2" fmla="*/ 5 w 425"/>
                  <a:gd name="T3" fmla="*/ 18 h 64"/>
                  <a:gd name="T4" fmla="*/ 5 w 425"/>
                  <a:gd name="T5" fmla="*/ 4 h 64"/>
                  <a:gd name="T6" fmla="*/ 36 w 425"/>
                  <a:gd name="T7" fmla="*/ 4 h 64"/>
                  <a:gd name="T8" fmla="*/ 36 w 425"/>
                  <a:gd name="T9" fmla="*/ 60 h 64"/>
                  <a:gd name="T10" fmla="*/ 20 w 425"/>
                  <a:gd name="T11" fmla="*/ 60 h 64"/>
                  <a:gd name="T12" fmla="*/ 21 w 425"/>
                  <a:gd name="T13" fmla="*/ 64 h 64"/>
                  <a:gd name="T14" fmla="*/ 425 w 425"/>
                  <a:gd name="T15" fmla="*/ 64 h 64"/>
                  <a:gd name="T16" fmla="*/ 425 w 425"/>
                  <a:gd name="T17" fmla="*/ 0 h 64"/>
                  <a:gd name="T18" fmla="*/ 0 w 425"/>
                  <a:gd name="T19" fmla="*/ 0 h 64"/>
                  <a:gd name="T20" fmla="*/ 74 w 425"/>
                  <a:gd name="T21" fmla="*/ 60 h 64"/>
                  <a:gd name="T22" fmla="*/ 43 w 425"/>
                  <a:gd name="T23" fmla="*/ 60 h 64"/>
                  <a:gd name="T24" fmla="*/ 43 w 425"/>
                  <a:gd name="T25" fmla="*/ 4 h 64"/>
                  <a:gd name="T26" fmla="*/ 74 w 425"/>
                  <a:gd name="T27" fmla="*/ 4 h 64"/>
                  <a:gd name="T28" fmla="*/ 74 w 425"/>
                  <a:gd name="T29" fmla="*/ 60 h 64"/>
                  <a:gd name="T30" fmla="*/ 112 w 425"/>
                  <a:gd name="T31" fmla="*/ 60 h 64"/>
                  <a:gd name="T32" fmla="*/ 81 w 425"/>
                  <a:gd name="T33" fmla="*/ 60 h 64"/>
                  <a:gd name="T34" fmla="*/ 81 w 425"/>
                  <a:gd name="T35" fmla="*/ 4 h 64"/>
                  <a:gd name="T36" fmla="*/ 112 w 425"/>
                  <a:gd name="T37" fmla="*/ 4 h 64"/>
                  <a:gd name="T38" fmla="*/ 112 w 425"/>
                  <a:gd name="T39" fmla="*/ 60 h 64"/>
                  <a:gd name="T40" fmla="*/ 150 w 425"/>
                  <a:gd name="T41" fmla="*/ 60 h 64"/>
                  <a:gd name="T42" fmla="*/ 119 w 425"/>
                  <a:gd name="T43" fmla="*/ 60 h 64"/>
                  <a:gd name="T44" fmla="*/ 119 w 425"/>
                  <a:gd name="T45" fmla="*/ 4 h 64"/>
                  <a:gd name="T46" fmla="*/ 150 w 425"/>
                  <a:gd name="T47" fmla="*/ 4 h 64"/>
                  <a:gd name="T48" fmla="*/ 150 w 425"/>
                  <a:gd name="T49" fmla="*/ 60 h 64"/>
                  <a:gd name="T50" fmla="*/ 188 w 425"/>
                  <a:gd name="T51" fmla="*/ 60 h 64"/>
                  <a:gd name="T52" fmla="*/ 157 w 425"/>
                  <a:gd name="T53" fmla="*/ 60 h 64"/>
                  <a:gd name="T54" fmla="*/ 157 w 425"/>
                  <a:gd name="T55" fmla="*/ 4 h 64"/>
                  <a:gd name="T56" fmla="*/ 188 w 425"/>
                  <a:gd name="T57" fmla="*/ 4 h 64"/>
                  <a:gd name="T58" fmla="*/ 188 w 425"/>
                  <a:gd name="T59" fmla="*/ 60 h 64"/>
                  <a:gd name="T60" fmla="*/ 226 w 425"/>
                  <a:gd name="T61" fmla="*/ 60 h 64"/>
                  <a:gd name="T62" fmla="*/ 195 w 425"/>
                  <a:gd name="T63" fmla="*/ 60 h 64"/>
                  <a:gd name="T64" fmla="*/ 195 w 425"/>
                  <a:gd name="T65" fmla="*/ 4 h 64"/>
                  <a:gd name="T66" fmla="*/ 226 w 425"/>
                  <a:gd name="T67" fmla="*/ 4 h 64"/>
                  <a:gd name="T68" fmla="*/ 226 w 425"/>
                  <a:gd name="T69" fmla="*/ 60 h 64"/>
                  <a:gd name="T70" fmla="*/ 264 w 425"/>
                  <a:gd name="T71" fmla="*/ 60 h 64"/>
                  <a:gd name="T72" fmla="*/ 233 w 425"/>
                  <a:gd name="T73" fmla="*/ 60 h 64"/>
                  <a:gd name="T74" fmla="*/ 233 w 425"/>
                  <a:gd name="T75" fmla="*/ 4 h 64"/>
                  <a:gd name="T76" fmla="*/ 264 w 425"/>
                  <a:gd name="T77" fmla="*/ 4 h 64"/>
                  <a:gd name="T78" fmla="*/ 264 w 425"/>
                  <a:gd name="T79" fmla="*/ 60 h 64"/>
                  <a:gd name="T80" fmla="*/ 302 w 425"/>
                  <a:gd name="T81" fmla="*/ 60 h 64"/>
                  <a:gd name="T82" fmla="*/ 271 w 425"/>
                  <a:gd name="T83" fmla="*/ 60 h 64"/>
                  <a:gd name="T84" fmla="*/ 271 w 425"/>
                  <a:gd name="T85" fmla="*/ 4 h 64"/>
                  <a:gd name="T86" fmla="*/ 302 w 425"/>
                  <a:gd name="T87" fmla="*/ 4 h 64"/>
                  <a:gd name="T88" fmla="*/ 302 w 425"/>
                  <a:gd name="T89" fmla="*/ 60 h 64"/>
                  <a:gd name="T90" fmla="*/ 340 w 425"/>
                  <a:gd name="T91" fmla="*/ 60 h 64"/>
                  <a:gd name="T92" fmla="*/ 309 w 425"/>
                  <a:gd name="T93" fmla="*/ 60 h 64"/>
                  <a:gd name="T94" fmla="*/ 309 w 425"/>
                  <a:gd name="T95" fmla="*/ 4 h 64"/>
                  <a:gd name="T96" fmla="*/ 340 w 425"/>
                  <a:gd name="T97" fmla="*/ 4 h 64"/>
                  <a:gd name="T98" fmla="*/ 340 w 425"/>
                  <a:gd name="T99" fmla="*/ 60 h 64"/>
                  <a:gd name="T100" fmla="*/ 378 w 425"/>
                  <a:gd name="T101" fmla="*/ 60 h 64"/>
                  <a:gd name="T102" fmla="*/ 347 w 425"/>
                  <a:gd name="T103" fmla="*/ 60 h 64"/>
                  <a:gd name="T104" fmla="*/ 347 w 425"/>
                  <a:gd name="T105" fmla="*/ 4 h 64"/>
                  <a:gd name="T106" fmla="*/ 378 w 425"/>
                  <a:gd name="T107" fmla="*/ 4 h 64"/>
                  <a:gd name="T108" fmla="*/ 378 w 425"/>
                  <a:gd name="T109" fmla="*/ 60 h 64"/>
                  <a:gd name="T110" fmla="*/ 418 w 425"/>
                  <a:gd name="T111" fmla="*/ 60 h 64"/>
                  <a:gd name="T112" fmla="*/ 385 w 425"/>
                  <a:gd name="T113" fmla="*/ 60 h 64"/>
                  <a:gd name="T114" fmla="*/ 385 w 425"/>
                  <a:gd name="T115" fmla="*/ 4 h 64"/>
                  <a:gd name="T116" fmla="*/ 418 w 425"/>
                  <a:gd name="T117" fmla="*/ 4 h 64"/>
                  <a:gd name="T118" fmla="*/ 418 w 425"/>
                  <a:gd name="T1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64">
                    <a:moveTo>
                      <a:pt x="0" y="0"/>
                    </a:moveTo>
                    <a:cubicBezTo>
                      <a:pt x="2" y="6"/>
                      <a:pt x="3" y="12"/>
                      <a:pt x="5" y="18"/>
                    </a:cubicBezTo>
                    <a:cubicBezTo>
                      <a:pt x="5" y="4"/>
                      <a:pt x="5" y="4"/>
                      <a:pt x="5" y="4"/>
                    </a:cubicBezTo>
                    <a:cubicBezTo>
                      <a:pt x="36" y="4"/>
                      <a:pt x="36" y="4"/>
                      <a:pt x="36" y="4"/>
                    </a:cubicBezTo>
                    <a:cubicBezTo>
                      <a:pt x="36" y="60"/>
                      <a:pt x="36" y="60"/>
                      <a:pt x="36" y="60"/>
                    </a:cubicBezTo>
                    <a:cubicBezTo>
                      <a:pt x="20" y="60"/>
                      <a:pt x="20" y="60"/>
                      <a:pt x="20" y="60"/>
                    </a:cubicBezTo>
                    <a:cubicBezTo>
                      <a:pt x="20" y="61"/>
                      <a:pt x="21" y="62"/>
                      <a:pt x="21" y="64"/>
                    </a:cubicBezTo>
                    <a:cubicBezTo>
                      <a:pt x="425" y="64"/>
                      <a:pt x="425" y="64"/>
                      <a:pt x="425" y="64"/>
                    </a:cubicBezTo>
                    <a:cubicBezTo>
                      <a:pt x="425" y="0"/>
                      <a:pt x="425" y="0"/>
                      <a:pt x="425" y="0"/>
                    </a:cubicBezTo>
                    <a:cubicBezTo>
                      <a:pt x="0" y="0"/>
                      <a:pt x="0" y="0"/>
                      <a:pt x="0" y="0"/>
                    </a:cubicBezTo>
                    <a:moveTo>
                      <a:pt x="74" y="60"/>
                    </a:moveTo>
                    <a:cubicBezTo>
                      <a:pt x="43" y="60"/>
                      <a:pt x="43" y="60"/>
                      <a:pt x="43" y="60"/>
                    </a:cubicBezTo>
                    <a:cubicBezTo>
                      <a:pt x="43" y="4"/>
                      <a:pt x="43" y="4"/>
                      <a:pt x="43" y="4"/>
                    </a:cubicBezTo>
                    <a:cubicBezTo>
                      <a:pt x="74" y="4"/>
                      <a:pt x="74" y="4"/>
                      <a:pt x="74" y="4"/>
                    </a:cubicBezTo>
                    <a:cubicBezTo>
                      <a:pt x="74" y="60"/>
                      <a:pt x="74" y="60"/>
                      <a:pt x="74" y="60"/>
                    </a:cubicBezTo>
                    <a:moveTo>
                      <a:pt x="112" y="60"/>
                    </a:moveTo>
                    <a:cubicBezTo>
                      <a:pt x="81" y="60"/>
                      <a:pt x="81" y="60"/>
                      <a:pt x="81" y="60"/>
                    </a:cubicBezTo>
                    <a:cubicBezTo>
                      <a:pt x="81" y="4"/>
                      <a:pt x="81" y="4"/>
                      <a:pt x="81" y="4"/>
                    </a:cubicBezTo>
                    <a:cubicBezTo>
                      <a:pt x="112" y="4"/>
                      <a:pt x="112" y="4"/>
                      <a:pt x="112" y="4"/>
                    </a:cubicBezTo>
                    <a:cubicBezTo>
                      <a:pt x="112" y="60"/>
                      <a:pt x="112" y="60"/>
                      <a:pt x="112" y="60"/>
                    </a:cubicBezTo>
                    <a:moveTo>
                      <a:pt x="150" y="60"/>
                    </a:moveTo>
                    <a:cubicBezTo>
                      <a:pt x="119" y="60"/>
                      <a:pt x="119" y="60"/>
                      <a:pt x="119" y="60"/>
                    </a:cubicBezTo>
                    <a:cubicBezTo>
                      <a:pt x="119" y="4"/>
                      <a:pt x="119" y="4"/>
                      <a:pt x="119" y="4"/>
                    </a:cubicBezTo>
                    <a:cubicBezTo>
                      <a:pt x="150" y="4"/>
                      <a:pt x="150" y="4"/>
                      <a:pt x="150" y="4"/>
                    </a:cubicBezTo>
                    <a:cubicBezTo>
                      <a:pt x="150" y="60"/>
                      <a:pt x="150" y="60"/>
                      <a:pt x="150" y="60"/>
                    </a:cubicBezTo>
                    <a:moveTo>
                      <a:pt x="188" y="60"/>
                    </a:moveTo>
                    <a:cubicBezTo>
                      <a:pt x="157" y="60"/>
                      <a:pt x="157" y="60"/>
                      <a:pt x="157" y="60"/>
                    </a:cubicBezTo>
                    <a:cubicBezTo>
                      <a:pt x="157" y="4"/>
                      <a:pt x="157" y="4"/>
                      <a:pt x="157" y="4"/>
                    </a:cubicBezTo>
                    <a:cubicBezTo>
                      <a:pt x="188" y="4"/>
                      <a:pt x="188" y="4"/>
                      <a:pt x="188" y="4"/>
                    </a:cubicBezTo>
                    <a:cubicBezTo>
                      <a:pt x="188" y="60"/>
                      <a:pt x="188" y="60"/>
                      <a:pt x="188" y="60"/>
                    </a:cubicBezTo>
                    <a:moveTo>
                      <a:pt x="226" y="60"/>
                    </a:moveTo>
                    <a:cubicBezTo>
                      <a:pt x="195" y="60"/>
                      <a:pt x="195" y="60"/>
                      <a:pt x="195" y="60"/>
                    </a:cubicBezTo>
                    <a:cubicBezTo>
                      <a:pt x="195" y="4"/>
                      <a:pt x="195" y="4"/>
                      <a:pt x="195" y="4"/>
                    </a:cubicBezTo>
                    <a:cubicBezTo>
                      <a:pt x="226" y="4"/>
                      <a:pt x="226" y="4"/>
                      <a:pt x="226" y="4"/>
                    </a:cubicBezTo>
                    <a:cubicBezTo>
                      <a:pt x="226" y="60"/>
                      <a:pt x="226" y="60"/>
                      <a:pt x="226" y="60"/>
                    </a:cubicBezTo>
                    <a:moveTo>
                      <a:pt x="264" y="60"/>
                    </a:moveTo>
                    <a:cubicBezTo>
                      <a:pt x="233" y="60"/>
                      <a:pt x="233" y="60"/>
                      <a:pt x="233" y="60"/>
                    </a:cubicBezTo>
                    <a:cubicBezTo>
                      <a:pt x="233" y="4"/>
                      <a:pt x="233" y="4"/>
                      <a:pt x="233" y="4"/>
                    </a:cubicBezTo>
                    <a:cubicBezTo>
                      <a:pt x="264" y="4"/>
                      <a:pt x="264" y="4"/>
                      <a:pt x="264" y="4"/>
                    </a:cubicBezTo>
                    <a:cubicBezTo>
                      <a:pt x="264" y="60"/>
                      <a:pt x="264" y="60"/>
                      <a:pt x="264" y="60"/>
                    </a:cubicBezTo>
                    <a:moveTo>
                      <a:pt x="302" y="60"/>
                    </a:moveTo>
                    <a:cubicBezTo>
                      <a:pt x="271" y="60"/>
                      <a:pt x="271" y="60"/>
                      <a:pt x="271" y="60"/>
                    </a:cubicBezTo>
                    <a:cubicBezTo>
                      <a:pt x="271" y="4"/>
                      <a:pt x="271" y="4"/>
                      <a:pt x="271" y="4"/>
                    </a:cubicBezTo>
                    <a:cubicBezTo>
                      <a:pt x="302" y="4"/>
                      <a:pt x="302" y="4"/>
                      <a:pt x="302" y="4"/>
                    </a:cubicBezTo>
                    <a:cubicBezTo>
                      <a:pt x="302" y="60"/>
                      <a:pt x="302" y="60"/>
                      <a:pt x="302" y="60"/>
                    </a:cubicBezTo>
                    <a:moveTo>
                      <a:pt x="340" y="60"/>
                    </a:moveTo>
                    <a:cubicBezTo>
                      <a:pt x="309" y="60"/>
                      <a:pt x="309" y="60"/>
                      <a:pt x="309" y="60"/>
                    </a:cubicBezTo>
                    <a:cubicBezTo>
                      <a:pt x="309" y="4"/>
                      <a:pt x="309" y="4"/>
                      <a:pt x="309" y="4"/>
                    </a:cubicBezTo>
                    <a:cubicBezTo>
                      <a:pt x="340" y="4"/>
                      <a:pt x="340" y="4"/>
                      <a:pt x="340" y="4"/>
                    </a:cubicBezTo>
                    <a:cubicBezTo>
                      <a:pt x="340" y="60"/>
                      <a:pt x="340" y="60"/>
                      <a:pt x="340" y="60"/>
                    </a:cubicBezTo>
                    <a:moveTo>
                      <a:pt x="378" y="60"/>
                    </a:moveTo>
                    <a:cubicBezTo>
                      <a:pt x="347" y="60"/>
                      <a:pt x="347" y="60"/>
                      <a:pt x="347" y="60"/>
                    </a:cubicBezTo>
                    <a:cubicBezTo>
                      <a:pt x="347" y="4"/>
                      <a:pt x="347" y="4"/>
                      <a:pt x="347" y="4"/>
                    </a:cubicBezTo>
                    <a:cubicBezTo>
                      <a:pt x="378" y="4"/>
                      <a:pt x="378" y="4"/>
                      <a:pt x="378" y="4"/>
                    </a:cubicBezTo>
                    <a:cubicBezTo>
                      <a:pt x="378" y="60"/>
                      <a:pt x="378" y="60"/>
                      <a:pt x="378" y="60"/>
                    </a:cubicBezTo>
                    <a:moveTo>
                      <a:pt x="418" y="60"/>
                    </a:moveTo>
                    <a:cubicBezTo>
                      <a:pt x="385" y="60"/>
                      <a:pt x="385" y="60"/>
                      <a:pt x="385" y="60"/>
                    </a:cubicBezTo>
                    <a:cubicBezTo>
                      <a:pt x="385" y="4"/>
                      <a:pt x="385" y="4"/>
                      <a:pt x="385" y="4"/>
                    </a:cubicBezTo>
                    <a:cubicBezTo>
                      <a:pt x="418" y="4"/>
                      <a:pt x="418" y="4"/>
                      <a:pt x="418" y="4"/>
                    </a:cubicBezTo>
                    <a:cubicBezTo>
                      <a:pt x="418" y="60"/>
                      <a:pt x="418" y="60"/>
                      <a:pt x="418"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7" name="ïSḻîďé">
                <a:extLst>
                  <a:ext uri="{FF2B5EF4-FFF2-40B4-BE49-F238E27FC236}">
                    <a16:creationId xmlns:a16="http://schemas.microsoft.com/office/drawing/2014/main" id="{CAA90842-37B8-304D-B808-5C60D53793B9}"/>
                  </a:ext>
                </a:extLst>
              </p:cNvPr>
              <p:cNvSpPr/>
              <p:nvPr/>
            </p:nvSpPr>
            <p:spPr bwMode="auto">
              <a:xfrm>
                <a:off x="3089752" y="4636520"/>
                <a:ext cx="494856" cy="95860"/>
              </a:xfrm>
              <a:custGeom>
                <a:avLst/>
                <a:gdLst>
                  <a:gd name="T0" fmla="*/ 0 w 336"/>
                  <a:gd name="T1" fmla="*/ 0 h 65"/>
                  <a:gd name="T2" fmla="*/ 3 w 336"/>
                  <a:gd name="T3" fmla="*/ 4 h 65"/>
                  <a:gd name="T4" fmla="*/ 23 w 336"/>
                  <a:gd name="T5" fmla="*/ 4 h 65"/>
                  <a:gd name="T6" fmla="*/ 23 w 336"/>
                  <a:gd name="T7" fmla="*/ 31 h 65"/>
                  <a:gd name="T8" fmla="*/ 30 w 336"/>
                  <a:gd name="T9" fmla="*/ 39 h 65"/>
                  <a:gd name="T10" fmla="*/ 30 w 336"/>
                  <a:gd name="T11" fmla="*/ 5 h 65"/>
                  <a:gd name="T12" fmla="*/ 61 w 336"/>
                  <a:gd name="T13" fmla="*/ 5 h 65"/>
                  <a:gd name="T14" fmla="*/ 61 w 336"/>
                  <a:gd name="T15" fmla="*/ 61 h 65"/>
                  <a:gd name="T16" fmla="*/ 49 w 336"/>
                  <a:gd name="T17" fmla="*/ 61 h 65"/>
                  <a:gd name="T18" fmla="*/ 53 w 336"/>
                  <a:gd name="T19" fmla="*/ 65 h 65"/>
                  <a:gd name="T20" fmla="*/ 336 w 336"/>
                  <a:gd name="T21" fmla="*/ 65 h 65"/>
                  <a:gd name="T22" fmla="*/ 336 w 336"/>
                  <a:gd name="T23" fmla="*/ 1 h 65"/>
                  <a:gd name="T24" fmla="*/ 0 w 336"/>
                  <a:gd name="T25" fmla="*/ 0 h 65"/>
                  <a:gd name="T26" fmla="*/ 99 w 336"/>
                  <a:gd name="T27" fmla="*/ 60 h 65"/>
                  <a:gd name="T28" fmla="*/ 68 w 336"/>
                  <a:gd name="T29" fmla="*/ 60 h 65"/>
                  <a:gd name="T30" fmla="*/ 68 w 336"/>
                  <a:gd name="T31" fmla="*/ 4 h 65"/>
                  <a:gd name="T32" fmla="*/ 99 w 336"/>
                  <a:gd name="T33" fmla="*/ 4 h 65"/>
                  <a:gd name="T34" fmla="*/ 99 w 336"/>
                  <a:gd name="T35" fmla="*/ 60 h 65"/>
                  <a:gd name="T36" fmla="*/ 137 w 336"/>
                  <a:gd name="T37" fmla="*/ 60 h 65"/>
                  <a:gd name="T38" fmla="*/ 106 w 336"/>
                  <a:gd name="T39" fmla="*/ 60 h 65"/>
                  <a:gd name="T40" fmla="*/ 106 w 336"/>
                  <a:gd name="T41" fmla="*/ 4 h 65"/>
                  <a:gd name="T42" fmla="*/ 137 w 336"/>
                  <a:gd name="T43" fmla="*/ 4 h 65"/>
                  <a:gd name="T44" fmla="*/ 137 w 336"/>
                  <a:gd name="T45" fmla="*/ 60 h 65"/>
                  <a:gd name="T46" fmla="*/ 175 w 336"/>
                  <a:gd name="T47" fmla="*/ 60 h 65"/>
                  <a:gd name="T48" fmla="*/ 144 w 336"/>
                  <a:gd name="T49" fmla="*/ 60 h 65"/>
                  <a:gd name="T50" fmla="*/ 144 w 336"/>
                  <a:gd name="T51" fmla="*/ 4 h 65"/>
                  <a:gd name="T52" fmla="*/ 175 w 336"/>
                  <a:gd name="T53" fmla="*/ 4 h 65"/>
                  <a:gd name="T54" fmla="*/ 175 w 336"/>
                  <a:gd name="T55" fmla="*/ 60 h 65"/>
                  <a:gd name="T56" fmla="*/ 213 w 336"/>
                  <a:gd name="T57" fmla="*/ 60 h 65"/>
                  <a:gd name="T58" fmla="*/ 182 w 336"/>
                  <a:gd name="T59" fmla="*/ 60 h 65"/>
                  <a:gd name="T60" fmla="*/ 182 w 336"/>
                  <a:gd name="T61" fmla="*/ 4 h 65"/>
                  <a:gd name="T62" fmla="*/ 213 w 336"/>
                  <a:gd name="T63" fmla="*/ 4 h 65"/>
                  <a:gd name="T64" fmla="*/ 213 w 336"/>
                  <a:gd name="T65" fmla="*/ 60 h 65"/>
                  <a:gd name="T66" fmla="*/ 251 w 336"/>
                  <a:gd name="T67" fmla="*/ 60 h 65"/>
                  <a:gd name="T68" fmla="*/ 220 w 336"/>
                  <a:gd name="T69" fmla="*/ 60 h 65"/>
                  <a:gd name="T70" fmla="*/ 220 w 336"/>
                  <a:gd name="T71" fmla="*/ 4 h 65"/>
                  <a:gd name="T72" fmla="*/ 251 w 336"/>
                  <a:gd name="T73" fmla="*/ 4 h 65"/>
                  <a:gd name="T74" fmla="*/ 251 w 336"/>
                  <a:gd name="T75" fmla="*/ 60 h 65"/>
                  <a:gd name="T76" fmla="*/ 289 w 336"/>
                  <a:gd name="T77" fmla="*/ 60 h 65"/>
                  <a:gd name="T78" fmla="*/ 258 w 336"/>
                  <a:gd name="T79" fmla="*/ 60 h 65"/>
                  <a:gd name="T80" fmla="*/ 258 w 336"/>
                  <a:gd name="T81" fmla="*/ 4 h 65"/>
                  <a:gd name="T82" fmla="*/ 289 w 336"/>
                  <a:gd name="T83" fmla="*/ 4 h 65"/>
                  <a:gd name="T84" fmla="*/ 289 w 336"/>
                  <a:gd name="T85" fmla="*/ 60 h 65"/>
                  <a:gd name="T86" fmla="*/ 329 w 336"/>
                  <a:gd name="T87" fmla="*/ 60 h 65"/>
                  <a:gd name="T88" fmla="*/ 296 w 336"/>
                  <a:gd name="T89" fmla="*/ 60 h 65"/>
                  <a:gd name="T90" fmla="*/ 296 w 336"/>
                  <a:gd name="T91" fmla="*/ 4 h 65"/>
                  <a:gd name="T92" fmla="*/ 329 w 336"/>
                  <a:gd name="T93" fmla="*/ 4 h 65"/>
                  <a:gd name="T94" fmla="*/ 329 w 336"/>
                  <a:gd name="T9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65">
                    <a:moveTo>
                      <a:pt x="0" y="0"/>
                    </a:moveTo>
                    <a:cubicBezTo>
                      <a:pt x="1" y="2"/>
                      <a:pt x="2" y="3"/>
                      <a:pt x="3" y="4"/>
                    </a:cubicBezTo>
                    <a:cubicBezTo>
                      <a:pt x="23" y="4"/>
                      <a:pt x="23" y="4"/>
                      <a:pt x="23" y="4"/>
                    </a:cubicBezTo>
                    <a:cubicBezTo>
                      <a:pt x="23" y="31"/>
                      <a:pt x="23" y="31"/>
                      <a:pt x="23" y="31"/>
                    </a:cubicBezTo>
                    <a:cubicBezTo>
                      <a:pt x="26" y="34"/>
                      <a:pt x="28" y="37"/>
                      <a:pt x="30" y="39"/>
                    </a:cubicBezTo>
                    <a:cubicBezTo>
                      <a:pt x="30" y="5"/>
                      <a:pt x="30" y="5"/>
                      <a:pt x="30" y="5"/>
                    </a:cubicBezTo>
                    <a:cubicBezTo>
                      <a:pt x="61" y="5"/>
                      <a:pt x="61" y="5"/>
                      <a:pt x="61" y="5"/>
                    </a:cubicBezTo>
                    <a:cubicBezTo>
                      <a:pt x="61" y="61"/>
                      <a:pt x="61" y="61"/>
                      <a:pt x="61" y="61"/>
                    </a:cubicBezTo>
                    <a:cubicBezTo>
                      <a:pt x="49" y="61"/>
                      <a:pt x="49" y="61"/>
                      <a:pt x="49" y="61"/>
                    </a:cubicBezTo>
                    <a:cubicBezTo>
                      <a:pt x="50" y="62"/>
                      <a:pt x="51" y="63"/>
                      <a:pt x="53" y="65"/>
                    </a:cubicBezTo>
                    <a:cubicBezTo>
                      <a:pt x="336" y="65"/>
                      <a:pt x="336" y="65"/>
                      <a:pt x="336" y="65"/>
                    </a:cubicBezTo>
                    <a:cubicBezTo>
                      <a:pt x="336" y="1"/>
                      <a:pt x="336" y="1"/>
                      <a:pt x="336" y="1"/>
                    </a:cubicBezTo>
                    <a:cubicBezTo>
                      <a:pt x="0" y="0"/>
                      <a:pt x="0" y="0"/>
                      <a:pt x="0" y="0"/>
                    </a:cubicBezTo>
                    <a:moveTo>
                      <a:pt x="99" y="60"/>
                    </a:moveTo>
                    <a:cubicBezTo>
                      <a:pt x="68" y="60"/>
                      <a:pt x="68" y="60"/>
                      <a:pt x="68" y="60"/>
                    </a:cubicBezTo>
                    <a:cubicBezTo>
                      <a:pt x="68" y="4"/>
                      <a:pt x="68" y="4"/>
                      <a:pt x="68" y="4"/>
                    </a:cubicBezTo>
                    <a:cubicBezTo>
                      <a:pt x="99" y="4"/>
                      <a:pt x="99" y="4"/>
                      <a:pt x="99" y="4"/>
                    </a:cubicBezTo>
                    <a:cubicBezTo>
                      <a:pt x="99" y="60"/>
                      <a:pt x="99" y="60"/>
                      <a:pt x="99" y="60"/>
                    </a:cubicBezTo>
                    <a:moveTo>
                      <a:pt x="137" y="60"/>
                    </a:moveTo>
                    <a:cubicBezTo>
                      <a:pt x="106" y="60"/>
                      <a:pt x="106" y="60"/>
                      <a:pt x="106" y="60"/>
                    </a:cubicBezTo>
                    <a:cubicBezTo>
                      <a:pt x="106" y="4"/>
                      <a:pt x="106" y="4"/>
                      <a:pt x="106" y="4"/>
                    </a:cubicBezTo>
                    <a:cubicBezTo>
                      <a:pt x="137" y="4"/>
                      <a:pt x="137" y="4"/>
                      <a:pt x="137" y="4"/>
                    </a:cubicBezTo>
                    <a:cubicBezTo>
                      <a:pt x="137" y="60"/>
                      <a:pt x="137" y="60"/>
                      <a:pt x="137" y="60"/>
                    </a:cubicBezTo>
                    <a:moveTo>
                      <a:pt x="175" y="60"/>
                    </a:moveTo>
                    <a:cubicBezTo>
                      <a:pt x="144" y="60"/>
                      <a:pt x="144" y="60"/>
                      <a:pt x="144" y="60"/>
                    </a:cubicBezTo>
                    <a:cubicBezTo>
                      <a:pt x="144" y="4"/>
                      <a:pt x="144" y="4"/>
                      <a:pt x="144" y="4"/>
                    </a:cubicBezTo>
                    <a:cubicBezTo>
                      <a:pt x="175" y="4"/>
                      <a:pt x="175" y="4"/>
                      <a:pt x="175" y="4"/>
                    </a:cubicBezTo>
                    <a:cubicBezTo>
                      <a:pt x="175" y="60"/>
                      <a:pt x="175" y="60"/>
                      <a:pt x="175" y="60"/>
                    </a:cubicBezTo>
                    <a:moveTo>
                      <a:pt x="213" y="60"/>
                    </a:moveTo>
                    <a:cubicBezTo>
                      <a:pt x="182" y="60"/>
                      <a:pt x="182" y="60"/>
                      <a:pt x="182" y="60"/>
                    </a:cubicBezTo>
                    <a:cubicBezTo>
                      <a:pt x="182" y="4"/>
                      <a:pt x="182" y="4"/>
                      <a:pt x="182" y="4"/>
                    </a:cubicBezTo>
                    <a:cubicBezTo>
                      <a:pt x="213" y="4"/>
                      <a:pt x="213" y="4"/>
                      <a:pt x="213" y="4"/>
                    </a:cubicBezTo>
                    <a:cubicBezTo>
                      <a:pt x="213" y="60"/>
                      <a:pt x="213" y="60"/>
                      <a:pt x="213" y="60"/>
                    </a:cubicBezTo>
                    <a:moveTo>
                      <a:pt x="251" y="60"/>
                    </a:moveTo>
                    <a:cubicBezTo>
                      <a:pt x="220" y="60"/>
                      <a:pt x="220" y="60"/>
                      <a:pt x="220" y="60"/>
                    </a:cubicBezTo>
                    <a:cubicBezTo>
                      <a:pt x="220" y="4"/>
                      <a:pt x="220" y="4"/>
                      <a:pt x="220" y="4"/>
                    </a:cubicBezTo>
                    <a:cubicBezTo>
                      <a:pt x="251" y="4"/>
                      <a:pt x="251" y="4"/>
                      <a:pt x="251" y="4"/>
                    </a:cubicBezTo>
                    <a:cubicBezTo>
                      <a:pt x="251" y="60"/>
                      <a:pt x="251" y="60"/>
                      <a:pt x="251" y="60"/>
                    </a:cubicBezTo>
                    <a:moveTo>
                      <a:pt x="289" y="60"/>
                    </a:moveTo>
                    <a:cubicBezTo>
                      <a:pt x="258" y="60"/>
                      <a:pt x="258" y="60"/>
                      <a:pt x="258" y="60"/>
                    </a:cubicBezTo>
                    <a:cubicBezTo>
                      <a:pt x="258" y="4"/>
                      <a:pt x="258" y="4"/>
                      <a:pt x="258" y="4"/>
                    </a:cubicBezTo>
                    <a:cubicBezTo>
                      <a:pt x="289" y="4"/>
                      <a:pt x="289" y="4"/>
                      <a:pt x="289" y="4"/>
                    </a:cubicBezTo>
                    <a:cubicBezTo>
                      <a:pt x="289" y="60"/>
                      <a:pt x="289" y="60"/>
                      <a:pt x="289" y="60"/>
                    </a:cubicBezTo>
                    <a:moveTo>
                      <a:pt x="329" y="60"/>
                    </a:moveTo>
                    <a:cubicBezTo>
                      <a:pt x="296" y="60"/>
                      <a:pt x="296" y="60"/>
                      <a:pt x="296" y="60"/>
                    </a:cubicBezTo>
                    <a:cubicBezTo>
                      <a:pt x="296" y="4"/>
                      <a:pt x="296" y="4"/>
                      <a:pt x="296" y="4"/>
                    </a:cubicBezTo>
                    <a:cubicBezTo>
                      <a:pt x="329" y="4"/>
                      <a:pt x="329" y="4"/>
                      <a:pt x="329" y="4"/>
                    </a:cubicBezTo>
                    <a:cubicBezTo>
                      <a:pt x="329" y="60"/>
                      <a:pt x="329" y="60"/>
                      <a:pt x="329"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8" name="îṡḷïḑe">
                <a:extLst>
                  <a:ext uri="{FF2B5EF4-FFF2-40B4-BE49-F238E27FC236}">
                    <a16:creationId xmlns:a16="http://schemas.microsoft.com/office/drawing/2014/main" id="{FBE275FF-D2AD-EA40-9B18-D8DAF5A40768}"/>
                  </a:ext>
                </a:extLst>
              </p:cNvPr>
              <p:cNvSpPr/>
              <p:nvPr/>
            </p:nvSpPr>
            <p:spPr bwMode="auto">
              <a:xfrm>
                <a:off x="3399037" y="4911730"/>
                <a:ext cx="6186" cy="3091"/>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9" name="ïṩľïḑè">
                <a:extLst>
                  <a:ext uri="{FF2B5EF4-FFF2-40B4-BE49-F238E27FC236}">
                    <a16:creationId xmlns:a16="http://schemas.microsoft.com/office/drawing/2014/main" id="{A318D3E8-C650-EF41-B4CB-69E1F4844A82}"/>
                  </a:ext>
                </a:extLst>
              </p:cNvPr>
              <p:cNvSpPr/>
              <p:nvPr/>
            </p:nvSpPr>
            <p:spPr bwMode="auto">
              <a:xfrm>
                <a:off x="5186703" y="2468861"/>
                <a:ext cx="139179" cy="114412"/>
              </a:xfrm>
              <a:custGeom>
                <a:avLst/>
                <a:gdLst>
                  <a:gd name="T0" fmla="*/ 88 w 96"/>
                  <a:gd name="T1" fmla="*/ 0 h 79"/>
                  <a:gd name="T2" fmla="*/ 10 w 96"/>
                  <a:gd name="T3" fmla="*/ 61 h 79"/>
                  <a:gd name="T4" fmla="*/ 18 w 96"/>
                  <a:gd name="T5" fmla="*/ 79 h 79"/>
                  <a:gd name="T6" fmla="*/ 24 w 96"/>
                  <a:gd name="T7" fmla="*/ 75 h 79"/>
                  <a:gd name="T8" fmla="*/ 28 w 96"/>
                  <a:gd name="T9" fmla="*/ 75 h 79"/>
                  <a:gd name="T10" fmla="*/ 35 w 96"/>
                  <a:gd name="T11" fmla="*/ 76 h 79"/>
                  <a:gd name="T12" fmla="*/ 38 w 96"/>
                  <a:gd name="T13" fmla="*/ 76 h 79"/>
                  <a:gd name="T14" fmla="*/ 51 w 96"/>
                  <a:gd name="T15" fmla="*/ 71 h 79"/>
                  <a:gd name="T16" fmla="*/ 88 w 96"/>
                  <a:gd name="T17" fmla="*/ 16 h 79"/>
                  <a:gd name="T18" fmla="*/ 96 w 96"/>
                  <a:gd name="T19" fmla="*/ 4 h 79"/>
                  <a:gd name="T20" fmla="*/ 80 w 96"/>
                  <a:gd name="T21" fmla="*/ 11 h 79"/>
                  <a:gd name="T22" fmla="*/ 81 w 96"/>
                  <a:gd name="T23" fmla="*/ 32 h 79"/>
                  <a:gd name="T24" fmla="*/ 77 w 96"/>
                  <a:gd name="T25" fmla="*/ 12 h 79"/>
                  <a:gd name="T26" fmla="*/ 77 w 96"/>
                  <a:gd name="T27" fmla="*/ 12 h 79"/>
                  <a:gd name="T28" fmla="*/ 69 w 96"/>
                  <a:gd name="T29" fmla="*/ 16 h 79"/>
                  <a:gd name="T30" fmla="*/ 71 w 96"/>
                  <a:gd name="T31" fmla="*/ 50 h 79"/>
                  <a:gd name="T32" fmla="*/ 66 w 96"/>
                  <a:gd name="T33" fmla="*/ 17 h 79"/>
                  <a:gd name="T34" fmla="*/ 54 w 96"/>
                  <a:gd name="T35" fmla="*/ 24 h 79"/>
                  <a:gd name="T36" fmla="*/ 58 w 96"/>
                  <a:gd name="T37" fmla="*/ 62 h 79"/>
                  <a:gd name="T38" fmla="*/ 52 w 96"/>
                  <a:gd name="T39" fmla="*/ 25 h 79"/>
                  <a:gd name="T40" fmla="*/ 42 w 96"/>
                  <a:gd name="T41" fmla="*/ 33 h 79"/>
                  <a:gd name="T42" fmla="*/ 46 w 96"/>
                  <a:gd name="T43" fmla="*/ 68 h 79"/>
                  <a:gd name="T44" fmla="*/ 40 w 96"/>
                  <a:gd name="T45" fmla="*/ 35 h 79"/>
                  <a:gd name="T46" fmla="*/ 29 w 96"/>
                  <a:gd name="T47" fmla="*/ 47 h 79"/>
                  <a:gd name="T48" fmla="*/ 32 w 96"/>
                  <a:gd name="T49" fmla="*/ 69 h 79"/>
                  <a:gd name="T50" fmla="*/ 27 w 96"/>
                  <a:gd name="T51" fmla="*/ 49 h 79"/>
                  <a:gd name="T52" fmla="*/ 17 w 96"/>
                  <a:gd name="T53" fmla="*/ 72 h 79"/>
                  <a:gd name="T54" fmla="*/ 25 w 96"/>
                  <a:gd name="T55" fmla="*/ 48 h 79"/>
                  <a:gd name="T56" fmla="*/ 11 w 96"/>
                  <a:gd name="T57" fmla="*/ 55 h 79"/>
                  <a:gd name="T58" fmla="*/ 27 w 96"/>
                  <a:gd name="T59" fmla="*/ 44 h 79"/>
                  <a:gd name="T60" fmla="*/ 36 w 96"/>
                  <a:gd name="T61" fmla="*/ 34 h 79"/>
                  <a:gd name="T62" fmla="*/ 31 w 96"/>
                  <a:gd name="T63" fmla="*/ 33 h 79"/>
                  <a:gd name="T64" fmla="*/ 13 w 96"/>
                  <a:gd name="T65" fmla="*/ 36 h 79"/>
                  <a:gd name="T66" fmla="*/ 30 w 96"/>
                  <a:gd name="T67" fmla="*/ 30 h 79"/>
                  <a:gd name="T68" fmla="*/ 39 w 96"/>
                  <a:gd name="T69" fmla="*/ 31 h 79"/>
                  <a:gd name="T70" fmla="*/ 49 w 96"/>
                  <a:gd name="T71" fmla="*/ 23 h 79"/>
                  <a:gd name="T72" fmla="*/ 34 w 96"/>
                  <a:gd name="T73" fmla="*/ 22 h 79"/>
                  <a:gd name="T74" fmla="*/ 22 w 96"/>
                  <a:gd name="T75" fmla="*/ 23 h 79"/>
                  <a:gd name="T76" fmla="*/ 38 w 96"/>
                  <a:gd name="T77" fmla="*/ 19 h 79"/>
                  <a:gd name="T78" fmla="*/ 52 w 96"/>
                  <a:gd name="T79" fmla="*/ 21 h 79"/>
                  <a:gd name="T80" fmla="*/ 63 w 96"/>
                  <a:gd name="T81" fmla="*/ 15 h 79"/>
                  <a:gd name="T82" fmla="*/ 41 w 96"/>
                  <a:gd name="T83" fmla="*/ 12 h 79"/>
                  <a:gd name="T84" fmla="*/ 37 w 96"/>
                  <a:gd name="T85" fmla="*/ 12 h 79"/>
                  <a:gd name="T86" fmla="*/ 50 w 96"/>
                  <a:gd name="T87" fmla="*/ 10 h 79"/>
                  <a:gd name="T88" fmla="*/ 66 w 96"/>
                  <a:gd name="T89" fmla="*/ 13 h 79"/>
                  <a:gd name="T90" fmla="*/ 74 w 96"/>
                  <a:gd name="T91" fmla="*/ 9 h 79"/>
                  <a:gd name="T92" fmla="*/ 59 w 96"/>
                  <a:gd name="T93" fmla="*/ 7 h 79"/>
                  <a:gd name="T94" fmla="*/ 55 w 96"/>
                  <a:gd name="T95" fmla="*/ 5 h 79"/>
                  <a:gd name="T96" fmla="*/ 62 w 96"/>
                  <a:gd name="T97" fmla="*/ 5 h 79"/>
                  <a:gd name="T98" fmla="*/ 78 w 96"/>
                  <a:gd name="T99" fmla="*/ 8 h 79"/>
                  <a:gd name="T100" fmla="*/ 94 w 96"/>
                  <a:gd name="T101" fmla="*/ 0 h 79"/>
                  <a:gd name="T102" fmla="*/ 88 w 96"/>
                  <a:gd name="T10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79">
                    <a:moveTo>
                      <a:pt x="88" y="0"/>
                    </a:moveTo>
                    <a:cubicBezTo>
                      <a:pt x="68" y="0"/>
                      <a:pt x="0" y="4"/>
                      <a:pt x="10" y="61"/>
                    </a:cubicBezTo>
                    <a:cubicBezTo>
                      <a:pt x="9" y="68"/>
                      <a:pt x="12" y="75"/>
                      <a:pt x="18" y="79"/>
                    </a:cubicBezTo>
                    <a:cubicBezTo>
                      <a:pt x="18" y="79"/>
                      <a:pt x="18" y="75"/>
                      <a:pt x="24" y="75"/>
                    </a:cubicBezTo>
                    <a:cubicBezTo>
                      <a:pt x="25" y="75"/>
                      <a:pt x="27" y="75"/>
                      <a:pt x="28" y="75"/>
                    </a:cubicBezTo>
                    <a:cubicBezTo>
                      <a:pt x="30" y="76"/>
                      <a:pt x="33" y="76"/>
                      <a:pt x="35" y="76"/>
                    </a:cubicBezTo>
                    <a:cubicBezTo>
                      <a:pt x="36" y="76"/>
                      <a:pt x="37" y="76"/>
                      <a:pt x="38" y="76"/>
                    </a:cubicBezTo>
                    <a:cubicBezTo>
                      <a:pt x="43" y="76"/>
                      <a:pt x="48" y="74"/>
                      <a:pt x="51" y="71"/>
                    </a:cubicBezTo>
                    <a:cubicBezTo>
                      <a:pt x="51" y="71"/>
                      <a:pt x="78" y="60"/>
                      <a:pt x="88" y="16"/>
                    </a:cubicBezTo>
                    <a:cubicBezTo>
                      <a:pt x="88" y="16"/>
                      <a:pt x="96" y="6"/>
                      <a:pt x="96" y="4"/>
                    </a:cubicBezTo>
                    <a:cubicBezTo>
                      <a:pt x="80" y="11"/>
                      <a:pt x="80" y="11"/>
                      <a:pt x="80" y="11"/>
                    </a:cubicBezTo>
                    <a:cubicBezTo>
                      <a:pt x="80" y="11"/>
                      <a:pt x="85" y="22"/>
                      <a:pt x="81" y="32"/>
                    </a:cubicBezTo>
                    <a:cubicBezTo>
                      <a:pt x="81" y="32"/>
                      <a:pt x="80" y="12"/>
                      <a:pt x="77" y="12"/>
                    </a:cubicBezTo>
                    <a:cubicBezTo>
                      <a:pt x="77" y="12"/>
                      <a:pt x="77" y="12"/>
                      <a:pt x="77" y="12"/>
                    </a:cubicBezTo>
                    <a:cubicBezTo>
                      <a:pt x="77" y="12"/>
                      <a:pt x="69" y="16"/>
                      <a:pt x="69" y="16"/>
                    </a:cubicBezTo>
                    <a:cubicBezTo>
                      <a:pt x="69" y="16"/>
                      <a:pt x="78" y="36"/>
                      <a:pt x="71" y="50"/>
                    </a:cubicBezTo>
                    <a:cubicBezTo>
                      <a:pt x="71" y="50"/>
                      <a:pt x="74" y="26"/>
                      <a:pt x="66" y="17"/>
                    </a:cubicBezTo>
                    <a:cubicBezTo>
                      <a:pt x="54" y="24"/>
                      <a:pt x="54" y="24"/>
                      <a:pt x="54" y="24"/>
                    </a:cubicBezTo>
                    <a:cubicBezTo>
                      <a:pt x="54" y="24"/>
                      <a:pt x="66" y="45"/>
                      <a:pt x="58" y="62"/>
                    </a:cubicBezTo>
                    <a:cubicBezTo>
                      <a:pt x="58" y="62"/>
                      <a:pt x="60" y="36"/>
                      <a:pt x="52" y="25"/>
                    </a:cubicBezTo>
                    <a:cubicBezTo>
                      <a:pt x="42" y="33"/>
                      <a:pt x="42" y="33"/>
                      <a:pt x="42" y="33"/>
                    </a:cubicBezTo>
                    <a:cubicBezTo>
                      <a:pt x="42" y="33"/>
                      <a:pt x="52" y="54"/>
                      <a:pt x="46" y="68"/>
                    </a:cubicBezTo>
                    <a:cubicBezTo>
                      <a:pt x="46" y="68"/>
                      <a:pt x="45" y="38"/>
                      <a:pt x="40" y="35"/>
                    </a:cubicBezTo>
                    <a:cubicBezTo>
                      <a:pt x="36" y="39"/>
                      <a:pt x="32" y="42"/>
                      <a:pt x="29" y="47"/>
                    </a:cubicBezTo>
                    <a:cubicBezTo>
                      <a:pt x="29" y="47"/>
                      <a:pt x="36" y="61"/>
                      <a:pt x="32" y="69"/>
                    </a:cubicBezTo>
                    <a:cubicBezTo>
                      <a:pt x="32" y="69"/>
                      <a:pt x="29" y="49"/>
                      <a:pt x="27" y="49"/>
                    </a:cubicBezTo>
                    <a:cubicBezTo>
                      <a:pt x="27" y="49"/>
                      <a:pt x="18" y="62"/>
                      <a:pt x="17" y="72"/>
                    </a:cubicBezTo>
                    <a:cubicBezTo>
                      <a:pt x="17" y="63"/>
                      <a:pt x="20" y="55"/>
                      <a:pt x="25" y="48"/>
                    </a:cubicBezTo>
                    <a:cubicBezTo>
                      <a:pt x="20" y="49"/>
                      <a:pt x="15" y="51"/>
                      <a:pt x="11" y="55"/>
                    </a:cubicBezTo>
                    <a:cubicBezTo>
                      <a:pt x="11" y="55"/>
                      <a:pt x="12" y="45"/>
                      <a:pt x="27" y="44"/>
                    </a:cubicBezTo>
                    <a:cubicBezTo>
                      <a:pt x="27" y="44"/>
                      <a:pt x="34" y="34"/>
                      <a:pt x="36" y="34"/>
                    </a:cubicBezTo>
                    <a:cubicBezTo>
                      <a:pt x="36" y="34"/>
                      <a:pt x="34" y="33"/>
                      <a:pt x="31" y="33"/>
                    </a:cubicBezTo>
                    <a:cubicBezTo>
                      <a:pt x="26" y="33"/>
                      <a:pt x="19" y="34"/>
                      <a:pt x="13" y="36"/>
                    </a:cubicBezTo>
                    <a:cubicBezTo>
                      <a:pt x="13" y="36"/>
                      <a:pt x="18" y="30"/>
                      <a:pt x="30" y="30"/>
                    </a:cubicBezTo>
                    <a:cubicBezTo>
                      <a:pt x="33" y="30"/>
                      <a:pt x="36" y="31"/>
                      <a:pt x="39" y="31"/>
                    </a:cubicBezTo>
                    <a:cubicBezTo>
                      <a:pt x="49" y="23"/>
                      <a:pt x="49" y="23"/>
                      <a:pt x="49" y="23"/>
                    </a:cubicBezTo>
                    <a:cubicBezTo>
                      <a:pt x="49" y="23"/>
                      <a:pt x="41" y="22"/>
                      <a:pt x="34" y="22"/>
                    </a:cubicBezTo>
                    <a:cubicBezTo>
                      <a:pt x="29" y="22"/>
                      <a:pt x="25" y="22"/>
                      <a:pt x="22" y="23"/>
                    </a:cubicBezTo>
                    <a:cubicBezTo>
                      <a:pt x="22" y="23"/>
                      <a:pt x="27" y="19"/>
                      <a:pt x="38" y="19"/>
                    </a:cubicBezTo>
                    <a:cubicBezTo>
                      <a:pt x="42" y="19"/>
                      <a:pt x="46" y="20"/>
                      <a:pt x="52" y="21"/>
                    </a:cubicBezTo>
                    <a:cubicBezTo>
                      <a:pt x="63" y="15"/>
                      <a:pt x="63" y="15"/>
                      <a:pt x="63" y="15"/>
                    </a:cubicBezTo>
                    <a:cubicBezTo>
                      <a:pt x="56" y="13"/>
                      <a:pt x="49" y="12"/>
                      <a:pt x="41" y="12"/>
                    </a:cubicBezTo>
                    <a:cubicBezTo>
                      <a:pt x="40" y="12"/>
                      <a:pt x="39" y="12"/>
                      <a:pt x="37" y="12"/>
                    </a:cubicBezTo>
                    <a:cubicBezTo>
                      <a:pt x="37" y="12"/>
                      <a:pt x="41" y="10"/>
                      <a:pt x="50" y="10"/>
                    </a:cubicBezTo>
                    <a:cubicBezTo>
                      <a:pt x="54" y="10"/>
                      <a:pt x="60" y="11"/>
                      <a:pt x="66" y="13"/>
                    </a:cubicBezTo>
                    <a:cubicBezTo>
                      <a:pt x="74" y="9"/>
                      <a:pt x="74" y="9"/>
                      <a:pt x="74" y="9"/>
                    </a:cubicBezTo>
                    <a:cubicBezTo>
                      <a:pt x="74" y="9"/>
                      <a:pt x="62" y="7"/>
                      <a:pt x="59" y="7"/>
                    </a:cubicBezTo>
                    <a:cubicBezTo>
                      <a:pt x="56" y="6"/>
                      <a:pt x="55" y="5"/>
                      <a:pt x="55" y="5"/>
                    </a:cubicBezTo>
                    <a:cubicBezTo>
                      <a:pt x="57" y="5"/>
                      <a:pt x="60" y="5"/>
                      <a:pt x="62" y="5"/>
                    </a:cubicBezTo>
                    <a:cubicBezTo>
                      <a:pt x="67" y="5"/>
                      <a:pt x="73" y="6"/>
                      <a:pt x="78" y="8"/>
                    </a:cubicBezTo>
                    <a:cubicBezTo>
                      <a:pt x="78" y="8"/>
                      <a:pt x="94" y="1"/>
                      <a:pt x="94" y="0"/>
                    </a:cubicBezTo>
                    <a:cubicBezTo>
                      <a:pt x="94" y="0"/>
                      <a:pt x="92" y="0"/>
                      <a:pt x="88"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0" name="iṣḻiḑè">
                <a:extLst>
                  <a:ext uri="{FF2B5EF4-FFF2-40B4-BE49-F238E27FC236}">
                    <a16:creationId xmlns:a16="http://schemas.microsoft.com/office/drawing/2014/main" id="{83EBAE01-9C37-7A4A-B124-8A5E1D39FB37}"/>
                  </a:ext>
                </a:extLst>
              </p:cNvPr>
              <p:cNvSpPr/>
              <p:nvPr/>
            </p:nvSpPr>
            <p:spPr bwMode="auto">
              <a:xfrm>
                <a:off x="4945461" y="2941972"/>
                <a:ext cx="95879" cy="111321"/>
              </a:xfrm>
              <a:custGeom>
                <a:avLst/>
                <a:gdLst>
                  <a:gd name="T0" fmla="*/ 9 w 64"/>
                  <a:gd name="T1" fmla="*/ 22 h 76"/>
                  <a:gd name="T2" fmla="*/ 5 w 64"/>
                  <a:gd name="T3" fmla="*/ 31 h 76"/>
                  <a:gd name="T4" fmla="*/ 5 w 64"/>
                  <a:gd name="T5" fmla="*/ 31 h 76"/>
                  <a:gd name="T6" fmla="*/ 9 w 64"/>
                  <a:gd name="T7" fmla="*/ 33 h 76"/>
                  <a:gd name="T8" fmla="*/ 11 w 64"/>
                  <a:gd name="T9" fmla="*/ 30 h 76"/>
                  <a:gd name="T10" fmla="*/ 9 w 64"/>
                  <a:gd name="T11" fmla="*/ 22 h 76"/>
                  <a:gd name="T12" fmla="*/ 7 w 64"/>
                  <a:gd name="T13" fmla="*/ 0 h 76"/>
                  <a:gd name="T14" fmla="*/ 0 w 64"/>
                  <a:gd name="T15" fmla="*/ 28 h 76"/>
                  <a:gd name="T16" fmla="*/ 0 w 64"/>
                  <a:gd name="T17" fmla="*/ 28 h 76"/>
                  <a:gd name="T18" fmla="*/ 2 w 64"/>
                  <a:gd name="T19" fmla="*/ 30 h 76"/>
                  <a:gd name="T20" fmla="*/ 9 w 64"/>
                  <a:gd name="T21" fmla="*/ 18 h 76"/>
                  <a:gd name="T22" fmla="*/ 7 w 64"/>
                  <a:gd name="T23" fmla="*/ 0 h 76"/>
                  <a:gd name="T24" fmla="*/ 10 w 64"/>
                  <a:gd name="T25" fmla="*/ 0 h 76"/>
                  <a:gd name="T26" fmla="*/ 12 w 64"/>
                  <a:gd name="T27" fmla="*/ 17 h 76"/>
                  <a:gd name="T28" fmla="*/ 17 w 64"/>
                  <a:gd name="T29" fmla="*/ 17 h 76"/>
                  <a:gd name="T30" fmla="*/ 33 w 64"/>
                  <a:gd name="T31" fmla="*/ 22 h 76"/>
                  <a:gd name="T32" fmla="*/ 15 w 64"/>
                  <a:gd name="T33" fmla="*/ 19 h 76"/>
                  <a:gd name="T34" fmla="*/ 12 w 64"/>
                  <a:gd name="T35" fmla="*/ 20 h 76"/>
                  <a:gd name="T36" fmla="*/ 14 w 64"/>
                  <a:gd name="T37" fmla="*/ 29 h 76"/>
                  <a:gd name="T38" fmla="*/ 22 w 64"/>
                  <a:gd name="T39" fmla="*/ 28 h 76"/>
                  <a:gd name="T40" fmla="*/ 48 w 64"/>
                  <a:gd name="T41" fmla="*/ 37 h 76"/>
                  <a:gd name="T42" fmla="*/ 23 w 64"/>
                  <a:gd name="T43" fmla="*/ 31 h 76"/>
                  <a:gd name="T44" fmla="*/ 14 w 64"/>
                  <a:gd name="T45" fmla="*/ 32 h 76"/>
                  <a:gd name="T46" fmla="*/ 15 w 64"/>
                  <a:gd name="T47" fmla="*/ 35 h 76"/>
                  <a:gd name="T48" fmla="*/ 18 w 64"/>
                  <a:gd name="T49" fmla="*/ 36 h 76"/>
                  <a:gd name="T50" fmla="*/ 33 w 64"/>
                  <a:gd name="T51" fmla="*/ 44 h 76"/>
                  <a:gd name="T52" fmla="*/ 55 w 64"/>
                  <a:gd name="T53" fmla="*/ 52 h 76"/>
                  <a:gd name="T54" fmla="*/ 38 w 64"/>
                  <a:gd name="T55" fmla="*/ 47 h 76"/>
                  <a:gd name="T56" fmla="*/ 38 w 64"/>
                  <a:gd name="T57" fmla="*/ 48 h 76"/>
                  <a:gd name="T58" fmla="*/ 53 w 64"/>
                  <a:gd name="T59" fmla="*/ 62 h 76"/>
                  <a:gd name="T60" fmla="*/ 58 w 64"/>
                  <a:gd name="T61" fmla="*/ 66 h 76"/>
                  <a:gd name="T62" fmla="*/ 55 w 64"/>
                  <a:gd name="T63" fmla="*/ 65 h 76"/>
                  <a:gd name="T64" fmla="*/ 55 w 64"/>
                  <a:gd name="T65" fmla="*/ 65 h 76"/>
                  <a:gd name="T66" fmla="*/ 63 w 64"/>
                  <a:gd name="T67" fmla="*/ 76 h 76"/>
                  <a:gd name="T68" fmla="*/ 63 w 64"/>
                  <a:gd name="T69" fmla="*/ 76 h 76"/>
                  <a:gd name="T70" fmla="*/ 63 w 64"/>
                  <a:gd name="T71" fmla="*/ 75 h 76"/>
                  <a:gd name="T72" fmla="*/ 62 w 64"/>
                  <a:gd name="T73" fmla="*/ 61 h 76"/>
                  <a:gd name="T74" fmla="*/ 20 w 64"/>
                  <a:gd name="T75" fmla="*/ 10 h 76"/>
                  <a:gd name="T76" fmla="*/ 10 w 64"/>
                  <a:gd name="T7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76">
                    <a:moveTo>
                      <a:pt x="9" y="22"/>
                    </a:moveTo>
                    <a:cubicBezTo>
                      <a:pt x="9" y="22"/>
                      <a:pt x="7" y="27"/>
                      <a:pt x="5" y="31"/>
                    </a:cubicBezTo>
                    <a:cubicBezTo>
                      <a:pt x="5" y="31"/>
                      <a:pt x="5" y="31"/>
                      <a:pt x="5" y="31"/>
                    </a:cubicBezTo>
                    <a:cubicBezTo>
                      <a:pt x="6" y="32"/>
                      <a:pt x="8" y="32"/>
                      <a:pt x="9" y="33"/>
                    </a:cubicBezTo>
                    <a:cubicBezTo>
                      <a:pt x="10" y="32"/>
                      <a:pt x="10" y="31"/>
                      <a:pt x="11" y="30"/>
                    </a:cubicBezTo>
                    <a:cubicBezTo>
                      <a:pt x="9" y="22"/>
                      <a:pt x="9" y="22"/>
                      <a:pt x="9" y="22"/>
                    </a:cubicBezTo>
                    <a:moveTo>
                      <a:pt x="7" y="0"/>
                    </a:moveTo>
                    <a:cubicBezTo>
                      <a:pt x="7" y="0"/>
                      <a:pt x="2" y="13"/>
                      <a:pt x="0" y="28"/>
                    </a:cubicBezTo>
                    <a:cubicBezTo>
                      <a:pt x="0" y="28"/>
                      <a:pt x="0" y="28"/>
                      <a:pt x="0" y="28"/>
                    </a:cubicBezTo>
                    <a:cubicBezTo>
                      <a:pt x="1" y="29"/>
                      <a:pt x="2" y="29"/>
                      <a:pt x="2" y="30"/>
                    </a:cubicBezTo>
                    <a:cubicBezTo>
                      <a:pt x="4" y="26"/>
                      <a:pt x="6" y="22"/>
                      <a:pt x="9" y="18"/>
                    </a:cubicBezTo>
                    <a:cubicBezTo>
                      <a:pt x="9" y="18"/>
                      <a:pt x="8" y="0"/>
                      <a:pt x="7" y="0"/>
                    </a:cubicBezTo>
                    <a:moveTo>
                      <a:pt x="10" y="0"/>
                    </a:moveTo>
                    <a:cubicBezTo>
                      <a:pt x="12" y="17"/>
                      <a:pt x="12" y="17"/>
                      <a:pt x="12" y="17"/>
                    </a:cubicBezTo>
                    <a:cubicBezTo>
                      <a:pt x="12" y="17"/>
                      <a:pt x="14" y="17"/>
                      <a:pt x="17" y="17"/>
                    </a:cubicBezTo>
                    <a:cubicBezTo>
                      <a:pt x="21" y="17"/>
                      <a:pt x="28" y="18"/>
                      <a:pt x="33" y="22"/>
                    </a:cubicBezTo>
                    <a:cubicBezTo>
                      <a:pt x="33" y="22"/>
                      <a:pt x="21" y="19"/>
                      <a:pt x="15" y="19"/>
                    </a:cubicBezTo>
                    <a:cubicBezTo>
                      <a:pt x="14" y="19"/>
                      <a:pt x="13" y="19"/>
                      <a:pt x="12" y="20"/>
                    </a:cubicBezTo>
                    <a:cubicBezTo>
                      <a:pt x="12" y="20"/>
                      <a:pt x="14" y="29"/>
                      <a:pt x="14" y="29"/>
                    </a:cubicBezTo>
                    <a:cubicBezTo>
                      <a:pt x="14" y="29"/>
                      <a:pt x="17" y="28"/>
                      <a:pt x="22" y="28"/>
                    </a:cubicBezTo>
                    <a:cubicBezTo>
                      <a:pt x="29" y="28"/>
                      <a:pt x="41" y="30"/>
                      <a:pt x="48" y="37"/>
                    </a:cubicBezTo>
                    <a:cubicBezTo>
                      <a:pt x="48" y="37"/>
                      <a:pt x="34" y="31"/>
                      <a:pt x="23" y="31"/>
                    </a:cubicBezTo>
                    <a:cubicBezTo>
                      <a:pt x="20" y="31"/>
                      <a:pt x="17" y="31"/>
                      <a:pt x="14" y="32"/>
                    </a:cubicBezTo>
                    <a:cubicBezTo>
                      <a:pt x="15" y="35"/>
                      <a:pt x="15" y="35"/>
                      <a:pt x="15" y="35"/>
                    </a:cubicBezTo>
                    <a:cubicBezTo>
                      <a:pt x="18" y="36"/>
                      <a:pt x="18" y="36"/>
                      <a:pt x="18" y="36"/>
                    </a:cubicBezTo>
                    <a:cubicBezTo>
                      <a:pt x="23" y="38"/>
                      <a:pt x="29" y="41"/>
                      <a:pt x="33" y="44"/>
                    </a:cubicBezTo>
                    <a:cubicBezTo>
                      <a:pt x="40" y="45"/>
                      <a:pt x="49" y="47"/>
                      <a:pt x="55" y="52"/>
                    </a:cubicBezTo>
                    <a:cubicBezTo>
                      <a:pt x="55" y="52"/>
                      <a:pt x="47" y="49"/>
                      <a:pt x="38" y="47"/>
                    </a:cubicBezTo>
                    <a:cubicBezTo>
                      <a:pt x="38" y="47"/>
                      <a:pt x="38" y="48"/>
                      <a:pt x="38" y="48"/>
                    </a:cubicBezTo>
                    <a:cubicBezTo>
                      <a:pt x="43" y="52"/>
                      <a:pt x="48" y="57"/>
                      <a:pt x="53" y="62"/>
                    </a:cubicBezTo>
                    <a:cubicBezTo>
                      <a:pt x="54" y="63"/>
                      <a:pt x="56" y="64"/>
                      <a:pt x="58" y="66"/>
                    </a:cubicBezTo>
                    <a:cubicBezTo>
                      <a:pt x="58" y="66"/>
                      <a:pt x="56" y="65"/>
                      <a:pt x="55" y="65"/>
                    </a:cubicBezTo>
                    <a:cubicBezTo>
                      <a:pt x="55" y="65"/>
                      <a:pt x="55" y="65"/>
                      <a:pt x="55" y="65"/>
                    </a:cubicBezTo>
                    <a:cubicBezTo>
                      <a:pt x="58" y="69"/>
                      <a:pt x="61" y="73"/>
                      <a:pt x="63" y="76"/>
                    </a:cubicBezTo>
                    <a:cubicBezTo>
                      <a:pt x="63" y="76"/>
                      <a:pt x="63" y="76"/>
                      <a:pt x="63" y="76"/>
                    </a:cubicBezTo>
                    <a:cubicBezTo>
                      <a:pt x="63" y="76"/>
                      <a:pt x="63" y="75"/>
                      <a:pt x="63" y="75"/>
                    </a:cubicBezTo>
                    <a:cubicBezTo>
                      <a:pt x="64" y="71"/>
                      <a:pt x="64" y="66"/>
                      <a:pt x="62" y="61"/>
                    </a:cubicBezTo>
                    <a:cubicBezTo>
                      <a:pt x="62" y="61"/>
                      <a:pt x="59" y="33"/>
                      <a:pt x="20" y="10"/>
                    </a:cubicBezTo>
                    <a:cubicBezTo>
                      <a:pt x="20" y="10"/>
                      <a:pt x="13" y="0"/>
                      <a:pt x="1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1" name="íṥľîďê">
                <a:extLst>
                  <a:ext uri="{FF2B5EF4-FFF2-40B4-BE49-F238E27FC236}">
                    <a16:creationId xmlns:a16="http://schemas.microsoft.com/office/drawing/2014/main" id="{185D165C-6083-304B-826E-59CCEEF7BCCB}"/>
                  </a:ext>
                </a:extLst>
              </p:cNvPr>
              <p:cNvSpPr/>
              <p:nvPr/>
            </p:nvSpPr>
            <p:spPr bwMode="auto">
              <a:xfrm>
                <a:off x="5836201" y="2833745"/>
                <a:ext cx="129900" cy="145334"/>
              </a:xfrm>
              <a:custGeom>
                <a:avLst/>
                <a:gdLst>
                  <a:gd name="T0" fmla="*/ 36 w 90"/>
                  <a:gd name="T1" fmla="*/ 0 h 100"/>
                  <a:gd name="T2" fmla="*/ 38 w 90"/>
                  <a:gd name="T3" fmla="*/ 17 h 100"/>
                  <a:gd name="T4" fmla="*/ 43 w 90"/>
                  <a:gd name="T5" fmla="*/ 17 h 100"/>
                  <a:gd name="T6" fmla="*/ 59 w 90"/>
                  <a:gd name="T7" fmla="*/ 22 h 100"/>
                  <a:gd name="T8" fmla="*/ 41 w 90"/>
                  <a:gd name="T9" fmla="*/ 19 h 100"/>
                  <a:gd name="T10" fmla="*/ 39 w 90"/>
                  <a:gd name="T11" fmla="*/ 20 h 100"/>
                  <a:gd name="T12" fmla="*/ 40 w 90"/>
                  <a:gd name="T13" fmla="*/ 29 h 100"/>
                  <a:gd name="T14" fmla="*/ 48 w 90"/>
                  <a:gd name="T15" fmla="*/ 29 h 100"/>
                  <a:gd name="T16" fmla="*/ 74 w 90"/>
                  <a:gd name="T17" fmla="*/ 37 h 100"/>
                  <a:gd name="T18" fmla="*/ 49 w 90"/>
                  <a:gd name="T19" fmla="*/ 31 h 100"/>
                  <a:gd name="T20" fmla="*/ 41 w 90"/>
                  <a:gd name="T21" fmla="*/ 32 h 100"/>
                  <a:gd name="T22" fmla="*/ 44 w 90"/>
                  <a:gd name="T23" fmla="*/ 45 h 100"/>
                  <a:gd name="T24" fmla="*/ 54 w 90"/>
                  <a:gd name="T25" fmla="*/ 44 h 100"/>
                  <a:gd name="T26" fmla="*/ 81 w 90"/>
                  <a:gd name="T27" fmla="*/ 52 h 100"/>
                  <a:gd name="T28" fmla="*/ 53 w 90"/>
                  <a:gd name="T29" fmla="*/ 47 h 100"/>
                  <a:gd name="T30" fmla="*/ 45 w 90"/>
                  <a:gd name="T31" fmla="*/ 48 h 100"/>
                  <a:gd name="T32" fmla="*/ 49 w 90"/>
                  <a:gd name="T33" fmla="*/ 60 h 100"/>
                  <a:gd name="T34" fmla="*/ 60 w 90"/>
                  <a:gd name="T35" fmla="*/ 59 h 100"/>
                  <a:gd name="T36" fmla="*/ 84 w 90"/>
                  <a:gd name="T37" fmla="*/ 66 h 100"/>
                  <a:gd name="T38" fmla="*/ 57 w 90"/>
                  <a:gd name="T39" fmla="*/ 61 h 100"/>
                  <a:gd name="T40" fmla="*/ 51 w 90"/>
                  <a:gd name="T41" fmla="*/ 63 h 100"/>
                  <a:gd name="T42" fmla="*/ 59 w 90"/>
                  <a:gd name="T43" fmla="*/ 76 h 100"/>
                  <a:gd name="T44" fmla="*/ 66 w 90"/>
                  <a:gd name="T45" fmla="*/ 75 h 100"/>
                  <a:gd name="T46" fmla="*/ 81 w 90"/>
                  <a:gd name="T47" fmla="*/ 80 h 100"/>
                  <a:gd name="T48" fmla="*/ 64 w 90"/>
                  <a:gd name="T49" fmla="*/ 78 h 100"/>
                  <a:gd name="T50" fmla="*/ 60 w 90"/>
                  <a:gd name="T51" fmla="*/ 79 h 100"/>
                  <a:gd name="T52" fmla="*/ 79 w 90"/>
                  <a:gd name="T53" fmla="*/ 95 h 100"/>
                  <a:gd name="T54" fmla="*/ 59 w 90"/>
                  <a:gd name="T55" fmla="*/ 80 h 100"/>
                  <a:gd name="T56" fmla="*/ 61 w 90"/>
                  <a:gd name="T57" fmla="*/ 96 h 100"/>
                  <a:gd name="T58" fmla="*/ 56 w 90"/>
                  <a:gd name="T59" fmla="*/ 77 h 100"/>
                  <a:gd name="T60" fmla="*/ 48 w 90"/>
                  <a:gd name="T61" fmla="*/ 65 h 100"/>
                  <a:gd name="T62" fmla="*/ 44 w 90"/>
                  <a:gd name="T63" fmla="*/ 88 h 100"/>
                  <a:gd name="T64" fmla="*/ 47 w 90"/>
                  <a:gd name="T65" fmla="*/ 62 h 100"/>
                  <a:gd name="T66" fmla="*/ 42 w 90"/>
                  <a:gd name="T67" fmla="*/ 50 h 100"/>
                  <a:gd name="T68" fmla="*/ 34 w 90"/>
                  <a:gd name="T69" fmla="*/ 76 h 100"/>
                  <a:gd name="T70" fmla="*/ 41 w 90"/>
                  <a:gd name="T71" fmla="*/ 47 h 100"/>
                  <a:gd name="T72" fmla="*/ 38 w 90"/>
                  <a:gd name="T73" fmla="*/ 35 h 100"/>
                  <a:gd name="T74" fmla="*/ 28 w 90"/>
                  <a:gd name="T75" fmla="*/ 59 h 100"/>
                  <a:gd name="T76" fmla="*/ 37 w 90"/>
                  <a:gd name="T77" fmla="*/ 31 h 100"/>
                  <a:gd name="T78" fmla="*/ 36 w 90"/>
                  <a:gd name="T79" fmla="*/ 22 h 100"/>
                  <a:gd name="T80" fmla="*/ 29 w 90"/>
                  <a:gd name="T81" fmla="*/ 36 h 100"/>
                  <a:gd name="T82" fmla="*/ 26 w 90"/>
                  <a:gd name="T83" fmla="*/ 39 h 100"/>
                  <a:gd name="T84" fmla="*/ 26 w 90"/>
                  <a:gd name="T85" fmla="*/ 39 h 100"/>
                  <a:gd name="T86" fmla="*/ 35 w 90"/>
                  <a:gd name="T87" fmla="*/ 19 h 100"/>
                  <a:gd name="T88" fmla="*/ 33 w 90"/>
                  <a:gd name="T89" fmla="*/ 1 h 100"/>
                  <a:gd name="T90" fmla="*/ 67 w 90"/>
                  <a:gd name="T91" fmla="*/ 99 h 100"/>
                  <a:gd name="T92" fmla="*/ 74 w 90"/>
                  <a:gd name="T93" fmla="*/ 100 h 100"/>
                  <a:gd name="T94" fmla="*/ 86 w 90"/>
                  <a:gd name="T95" fmla="*/ 95 h 100"/>
                  <a:gd name="T96" fmla="*/ 86 w 90"/>
                  <a:gd name="T97" fmla="*/ 85 h 100"/>
                  <a:gd name="T98" fmla="*/ 89 w 90"/>
                  <a:gd name="T99" fmla="*/ 75 h 100"/>
                  <a:gd name="T100" fmla="*/ 88 w 90"/>
                  <a:gd name="T101" fmla="*/ 62 h 100"/>
                  <a:gd name="T102" fmla="*/ 46 w 90"/>
                  <a:gd name="T103" fmla="*/ 10 h 100"/>
                  <a:gd name="T104" fmla="*/ 36 w 90"/>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100">
                    <a:moveTo>
                      <a:pt x="36" y="0"/>
                    </a:moveTo>
                    <a:cubicBezTo>
                      <a:pt x="38" y="17"/>
                      <a:pt x="38" y="17"/>
                      <a:pt x="38" y="17"/>
                    </a:cubicBezTo>
                    <a:cubicBezTo>
                      <a:pt x="38" y="17"/>
                      <a:pt x="40" y="17"/>
                      <a:pt x="43" y="17"/>
                    </a:cubicBezTo>
                    <a:cubicBezTo>
                      <a:pt x="47" y="17"/>
                      <a:pt x="54" y="18"/>
                      <a:pt x="59" y="22"/>
                    </a:cubicBezTo>
                    <a:cubicBezTo>
                      <a:pt x="59" y="22"/>
                      <a:pt x="47" y="19"/>
                      <a:pt x="41" y="19"/>
                    </a:cubicBezTo>
                    <a:cubicBezTo>
                      <a:pt x="40" y="19"/>
                      <a:pt x="39" y="19"/>
                      <a:pt x="39" y="20"/>
                    </a:cubicBezTo>
                    <a:cubicBezTo>
                      <a:pt x="39" y="21"/>
                      <a:pt x="40" y="29"/>
                      <a:pt x="40" y="29"/>
                    </a:cubicBezTo>
                    <a:cubicBezTo>
                      <a:pt x="40" y="29"/>
                      <a:pt x="43" y="29"/>
                      <a:pt x="48" y="29"/>
                    </a:cubicBezTo>
                    <a:cubicBezTo>
                      <a:pt x="55" y="29"/>
                      <a:pt x="67" y="30"/>
                      <a:pt x="74" y="37"/>
                    </a:cubicBezTo>
                    <a:cubicBezTo>
                      <a:pt x="74" y="37"/>
                      <a:pt x="60" y="31"/>
                      <a:pt x="49" y="31"/>
                    </a:cubicBezTo>
                    <a:cubicBezTo>
                      <a:pt x="46" y="31"/>
                      <a:pt x="43" y="31"/>
                      <a:pt x="41" y="32"/>
                    </a:cubicBezTo>
                    <a:cubicBezTo>
                      <a:pt x="44" y="45"/>
                      <a:pt x="44" y="45"/>
                      <a:pt x="44" y="45"/>
                    </a:cubicBezTo>
                    <a:cubicBezTo>
                      <a:pt x="44" y="45"/>
                      <a:pt x="48" y="44"/>
                      <a:pt x="54" y="44"/>
                    </a:cubicBezTo>
                    <a:cubicBezTo>
                      <a:pt x="62" y="44"/>
                      <a:pt x="73" y="46"/>
                      <a:pt x="81" y="52"/>
                    </a:cubicBezTo>
                    <a:cubicBezTo>
                      <a:pt x="81" y="52"/>
                      <a:pt x="65" y="47"/>
                      <a:pt x="53" y="47"/>
                    </a:cubicBezTo>
                    <a:cubicBezTo>
                      <a:pt x="50" y="47"/>
                      <a:pt x="47" y="47"/>
                      <a:pt x="45" y="48"/>
                    </a:cubicBezTo>
                    <a:cubicBezTo>
                      <a:pt x="49" y="60"/>
                      <a:pt x="49" y="60"/>
                      <a:pt x="49" y="60"/>
                    </a:cubicBezTo>
                    <a:cubicBezTo>
                      <a:pt x="49" y="60"/>
                      <a:pt x="54" y="59"/>
                      <a:pt x="60" y="59"/>
                    </a:cubicBezTo>
                    <a:cubicBezTo>
                      <a:pt x="67" y="59"/>
                      <a:pt x="77" y="60"/>
                      <a:pt x="84" y="66"/>
                    </a:cubicBezTo>
                    <a:cubicBezTo>
                      <a:pt x="84" y="66"/>
                      <a:pt x="66" y="61"/>
                      <a:pt x="57" y="61"/>
                    </a:cubicBezTo>
                    <a:cubicBezTo>
                      <a:pt x="54" y="61"/>
                      <a:pt x="52" y="61"/>
                      <a:pt x="51" y="63"/>
                    </a:cubicBezTo>
                    <a:cubicBezTo>
                      <a:pt x="53" y="67"/>
                      <a:pt x="55" y="72"/>
                      <a:pt x="59" y="76"/>
                    </a:cubicBezTo>
                    <a:cubicBezTo>
                      <a:pt x="59" y="76"/>
                      <a:pt x="62" y="75"/>
                      <a:pt x="66" y="75"/>
                    </a:cubicBezTo>
                    <a:cubicBezTo>
                      <a:pt x="71" y="75"/>
                      <a:pt x="78" y="76"/>
                      <a:pt x="81" y="80"/>
                    </a:cubicBezTo>
                    <a:cubicBezTo>
                      <a:pt x="81" y="80"/>
                      <a:pt x="70" y="78"/>
                      <a:pt x="64" y="78"/>
                    </a:cubicBezTo>
                    <a:cubicBezTo>
                      <a:pt x="62" y="78"/>
                      <a:pt x="61" y="78"/>
                      <a:pt x="60" y="79"/>
                    </a:cubicBezTo>
                    <a:cubicBezTo>
                      <a:pt x="60" y="79"/>
                      <a:pt x="71" y="91"/>
                      <a:pt x="79" y="95"/>
                    </a:cubicBezTo>
                    <a:cubicBezTo>
                      <a:pt x="71" y="92"/>
                      <a:pt x="64" y="87"/>
                      <a:pt x="59" y="80"/>
                    </a:cubicBezTo>
                    <a:cubicBezTo>
                      <a:pt x="58" y="86"/>
                      <a:pt x="59" y="91"/>
                      <a:pt x="61" y="96"/>
                    </a:cubicBezTo>
                    <a:cubicBezTo>
                      <a:pt x="61" y="96"/>
                      <a:pt x="53" y="92"/>
                      <a:pt x="56" y="77"/>
                    </a:cubicBezTo>
                    <a:cubicBezTo>
                      <a:pt x="56" y="77"/>
                      <a:pt x="48" y="67"/>
                      <a:pt x="48" y="65"/>
                    </a:cubicBezTo>
                    <a:cubicBezTo>
                      <a:pt x="48" y="65"/>
                      <a:pt x="43" y="79"/>
                      <a:pt x="44" y="88"/>
                    </a:cubicBezTo>
                    <a:cubicBezTo>
                      <a:pt x="44" y="88"/>
                      <a:pt x="38" y="78"/>
                      <a:pt x="47" y="62"/>
                    </a:cubicBezTo>
                    <a:cubicBezTo>
                      <a:pt x="42" y="50"/>
                      <a:pt x="42" y="50"/>
                      <a:pt x="42" y="50"/>
                    </a:cubicBezTo>
                    <a:cubicBezTo>
                      <a:pt x="42" y="50"/>
                      <a:pt x="34" y="68"/>
                      <a:pt x="34" y="76"/>
                    </a:cubicBezTo>
                    <a:cubicBezTo>
                      <a:pt x="34" y="76"/>
                      <a:pt x="30" y="65"/>
                      <a:pt x="41" y="47"/>
                    </a:cubicBezTo>
                    <a:cubicBezTo>
                      <a:pt x="38" y="35"/>
                      <a:pt x="38" y="35"/>
                      <a:pt x="38" y="35"/>
                    </a:cubicBezTo>
                    <a:cubicBezTo>
                      <a:pt x="33" y="42"/>
                      <a:pt x="30" y="50"/>
                      <a:pt x="28" y="59"/>
                    </a:cubicBezTo>
                    <a:cubicBezTo>
                      <a:pt x="28" y="59"/>
                      <a:pt x="26" y="47"/>
                      <a:pt x="37" y="31"/>
                    </a:cubicBezTo>
                    <a:cubicBezTo>
                      <a:pt x="36" y="22"/>
                      <a:pt x="36" y="22"/>
                      <a:pt x="36" y="22"/>
                    </a:cubicBezTo>
                    <a:cubicBezTo>
                      <a:pt x="36" y="22"/>
                      <a:pt x="30" y="33"/>
                      <a:pt x="29" y="36"/>
                    </a:cubicBezTo>
                    <a:cubicBezTo>
                      <a:pt x="28" y="39"/>
                      <a:pt x="27" y="39"/>
                      <a:pt x="26" y="39"/>
                    </a:cubicBezTo>
                    <a:cubicBezTo>
                      <a:pt x="26" y="39"/>
                      <a:pt x="26" y="39"/>
                      <a:pt x="26" y="39"/>
                    </a:cubicBezTo>
                    <a:cubicBezTo>
                      <a:pt x="27" y="32"/>
                      <a:pt x="30" y="25"/>
                      <a:pt x="35" y="19"/>
                    </a:cubicBezTo>
                    <a:cubicBezTo>
                      <a:pt x="35" y="19"/>
                      <a:pt x="34" y="1"/>
                      <a:pt x="33" y="1"/>
                    </a:cubicBezTo>
                    <a:cubicBezTo>
                      <a:pt x="33" y="1"/>
                      <a:pt x="0" y="91"/>
                      <a:pt x="67" y="99"/>
                    </a:cubicBezTo>
                    <a:cubicBezTo>
                      <a:pt x="70" y="100"/>
                      <a:pt x="72" y="100"/>
                      <a:pt x="74" y="100"/>
                    </a:cubicBezTo>
                    <a:cubicBezTo>
                      <a:pt x="79" y="100"/>
                      <a:pt x="83" y="99"/>
                      <a:pt x="86" y="95"/>
                    </a:cubicBezTo>
                    <a:cubicBezTo>
                      <a:pt x="86" y="95"/>
                      <a:pt x="81" y="94"/>
                      <a:pt x="86" y="85"/>
                    </a:cubicBezTo>
                    <a:cubicBezTo>
                      <a:pt x="87" y="82"/>
                      <a:pt x="89" y="79"/>
                      <a:pt x="89" y="75"/>
                    </a:cubicBezTo>
                    <a:cubicBezTo>
                      <a:pt x="90" y="71"/>
                      <a:pt x="90" y="66"/>
                      <a:pt x="88" y="62"/>
                    </a:cubicBezTo>
                    <a:cubicBezTo>
                      <a:pt x="88" y="62"/>
                      <a:pt x="85" y="33"/>
                      <a:pt x="46" y="10"/>
                    </a:cubicBezTo>
                    <a:cubicBezTo>
                      <a:pt x="46" y="10"/>
                      <a:pt x="39" y="0"/>
                      <a:pt x="36"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2" name="îślïdê">
                <a:extLst>
                  <a:ext uri="{FF2B5EF4-FFF2-40B4-BE49-F238E27FC236}">
                    <a16:creationId xmlns:a16="http://schemas.microsoft.com/office/drawing/2014/main" id="{4C342CBD-294A-6547-9533-01D252B73E0C}"/>
                  </a:ext>
                </a:extLst>
              </p:cNvPr>
              <p:cNvSpPr/>
              <p:nvPr/>
            </p:nvSpPr>
            <p:spPr bwMode="auto">
              <a:xfrm>
                <a:off x="5724858" y="3501669"/>
                <a:ext cx="142271" cy="102043"/>
              </a:xfrm>
              <a:custGeom>
                <a:avLst/>
                <a:gdLst>
                  <a:gd name="T0" fmla="*/ 4 w 98"/>
                  <a:gd name="T1" fmla="*/ 0 h 69"/>
                  <a:gd name="T2" fmla="*/ 3 w 98"/>
                  <a:gd name="T3" fmla="*/ 0 h 69"/>
                  <a:gd name="T4" fmla="*/ 14 w 98"/>
                  <a:gd name="T5" fmla="*/ 13 h 69"/>
                  <a:gd name="T6" fmla="*/ 32 w 98"/>
                  <a:gd name="T7" fmla="*/ 5 h 69"/>
                  <a:gd name="T8" fmla="*/ 34 w 98"/>
                  <a:gd name="T9" fmla="*/ 5 h 69"/>
                  <a:gd name="T10" fmla="*/ 16 w 98"/>
                  <a:gd name="T11" fmla="*/ 15 h 69"/>
                  <a:gd name="T12" fmla="*/ 22 w 98"/>
                  <a:gd name="T13" fmla="*/ 21 h 69"/>
                  <a:gd name="T14" fmla="*/ 52 w 98"/>
                  <a:gd name="T15" fmla="*/ 8 h 69"/>
                  <a:gd name="T16" fmla="*/ 55 w 98"/>
                  <a:gd name="T17" fmla="*/ 8 h 69"/>
                  <a:gd name="T18" fmla="*/ 25 w 98"/>
                  <a:gd name="T19" fmla="*/ 24 h 69"/>
                  <a:gd name="T20" fmla="*/ 35 w 98"/>
                  <a:gd name="T21" fmla="*/ 32 h 69"/>
                  <a:gd name="T22" fmla="*/ 67 w 98"/>
                  <a:gd name="T23" fmla="*/ 17 h 69"/>
                  <a:gd name="T24" fmla="*/ 69 w 98"/>
                  <a:gd name="T25" fmla="*/ 17 h 69"/>
                  <a:gd name="T26" fmla="*/ 37 w 98"/>
                  <a:gd name="T27" fmla="*/ 34 h 69"/>
                  <a:gd name="T28" fmla="*/ 48 w 98"/>
                  <a:gd name="T29" fmla="*/ 41 h 69"/>
                  <a:gd name="T30" fmla="*/ 77 w 98"/>
                  <a:gd name="T31" fmla="*/ 26 h 69"/>
                  <a:gd name="T32" fmla="*/ 79 w 98"/>
                  <a:gd name="T33" fmla="*/ 26 h 69"/>
                  <a:gd name="T34" fmla="*/ 50 w 98"/>
                  <a:gd name="T35" fmla="*/ 43 h 69"/>
                  <a:gd name="T36" fmla="*/ 64 w 98"/>
                  <a:gd name="T37" fmla="*/ 49 h 69"/>
                  <a:gd name="T38" fmla="*/ 83 w 98"/>
                  <a:gd name="T39" fmla="*/ 39 h 69"/>
                  <a:gd name="T40" fmla="*/ 85 w 98"/>
                  <a:gd name="T41" fmla="*/ 39 h 69"/>
                  <a:gd name="T42" fmla="*/ 67 w 98"/>
                  <a:gd name="T43" fmla="*/ 50 h 69"/>
                  <a:gd name="T44" fmla="*/ 86 w 98"/>
                  <a:gd name="T45" fmla="*/ 53 h 69"/>
                  <a:gd name="T46" fmla="*/ 92 w 98"/>
                  <a:gd name="T47" fmla="*/ 52 h 69"/>
                  <a:gd name="T48" fmla="*/ 79 w 98"/>
                  <a:gd name="T49" fmla="*/ 54 h 69"/>
                  <a:gd name="T50" fmla="*/ 67 w 98"/>
                  <a:gd name="T51" fmla="*/ 53 h 69"/>
                  <a:gd name="T52" fmla="*/ 78 w 98"/>
                  <a:gd name="T53" fmla="*/ 63 h 69"/>
                  <a:gd name="T54" fmla="*/ 77 w 98"/>
                  <a:gd name="T55" fmla="*/ 63 h 69"/>
                  <a:gd name="T56" fmla="*/ 63 w 98"/>
                  <a:gd name="T57" fmla="*/ 52 h 69"/>
                  <a:gd name="T58" fmla="*/ 50 w 98"/>
                  <a:gd name="T59" fmla="*/ 46 h 69"/>
                  <a:gd name="T60" fmla="*/ 60 w 98"/>
                  <a:gd name="T61" fmla="*/ 67 h 69"/>
                  <a:gd name="T62" fmla="*/ 47 w 98"/>
                  <a:gd name="T63" fmla="*/ 44 h 69"/>
                  <a:gd name="T64" fmla="*/ 36 w 98"/>
                  <a:gd name="T65" fmla="*/ 37 h 69"/>
                  <a:gd name="T66" fmla="*/ 45 w 98"/>
                  <a:gd name="T67" fmla="*/ 63 h 69"/>
                  <a:gd name="T68" fmla="*/ 33 w 98"/>
                  <a:gd name="T69" fmla="*/ 35 h 69"/>
                  <a:gd name="T70" fmla="*/ 23 w 98"/>
                  <a:gd name="T71" fmla="*/ 27 h 69"/>
                  <a:gd name="T72" fmla="*/ 29 w 98"/>
                  <a:gd name="T73" fmla="*/ 52 h 69"/>
                  <a:gd name="T74" fmla="*/ 21 w 98"/>
                  <a:gd name="T75" fmla="*/ 25 h 69"/>
                  <a:gd name="T76" fmla="*/ 15 w 98"/>
                  <a:gd name="T77" fmla="*/ 18 h 69"/>
                  <a:gd name="T78" fmla="*/ 17 w 98"/>
                  <a:gd name="T79" fmla="*/ 34 h 69"/>
                  <a:gd name="T80" fmla="*/ 17 w 98"/>
                  <a:gd name="T81" fmla="*/ 38 h 69"/>
                  <a:gd name="T82" fmla="*/ 12 w 98"/>
                  <a:gd name="T83" fmla="*/ 16 h 69"/>
                  <a:gd name="T84" fmla="*/ 0 w 98"/>
                  <a:gd name="T85" fmla="*/ 2 h 69"/>
                  <a:gd name="T86" fmla="*/ 0 w 98"/>
                  <a:gd name="T87" fmla="*/ 2 h 69"/>
                  <a:gd name="T88" fmla="*/ 61 w 98"/>
                  <a:gd name="T89" fmla="*/ 69 h 69"/>
                  <a:gd name="T90" fmla="*/ 85 w 98"/>
                  <a:gd name="T91" fmla="*/ 62 h 69"/>
                  <a:gd name="T92" fmla="*/ 98 w 98"/>
                  <a:gd name="T93" fmla="*/ 49 h 69"/>
                  <a:gd name="T94" fmla="*/ 98 w 98"/>
                  <a:gd name="T95" fmla="*/ 49 h 69"/>
                  <a:gd name="T96" fmla="*/ 92 w 98"/>
                  <a:gd name="T97" fmla="*/ 41 h 69"/>
                  <a:gd name="T98" fmla="*/ 89 w 98"/>
                  <a:gd name="T99" fmla="*/ 31 h 69"/>
                  <a:gd name="T100" fmla="*/ 80 w 98"/>
                  <a:gd name="T101" fmla="*/ 21 h 69"/>
                  <a:gd name="T102" fmla="*/ 27 w 98"/>
                  <a:gd name="T103" fmla="*/ 2 h 69"/>
                  <a:gd name="T104" fmla="*/ 16 w 98"/>
                  <a:gd name="T105" fmla="*/ 3 h 69"/>
                  <a:gd name="T106" fmla="*/ 4 w 98"/>
                  <a:gd name="T10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69">
                    <a:moveTo>
                      <a:pt x="4" y="0"/>
                    </a:moveTo>
                    <a:cubicBezTo>
                      <a:pt x="3" y="0"/>
                      <a:pt x="3" y="0"/>
                      <a:pt x="3" y="0"/>
                    </a:cubicBezTo>
                    <a:cubicBezTo>
                      <a:pt x="14" y="13"/>
                      <a:pt x="14" y="13"/>
                      <a:pt x="14" y="13"/>
                    </a:cubicBezTo>
                    <a:cubicBezTo>
                      <a:pt x="14" y="13"/>
                      <a:pt x="23" y="5"/>
                      <a:pt x="32" y="5"/>
                    </a:cubicBezTo>
                    <a:cubicBezTo>
                      <a:pt x="33" y="5"/>
                      <a:pt x="33" y="5"/>
                      <a:pt x="34" y="5"/>
                    </a:cubicBezTo>
                    <a:cubicBezTo>
                      <a:pt x="34" y="5"/>
                      <a:pt x="14" y="12"/>
                      <a:pt x="16" y="15"/>
                    </a:cubicBezTo>
                    <a:cubicBezTo>
                      <a:pt x="16" y="15"/>
                      <a:pt x="22" y="21"/>
                      <a:pt x="22" y="21"/>
                    </a:cubicBezTo>
                    <a:cubicBezTo>
                      <a:pt x="22" y="21"/>
                      <a:pt x="36" y="8"/>
                      <a:pt x="52" y="8"/>
                    </a:cubicBezTo>
                    <a:cubicBezTo>
                      <a:pt x="53" y="8"/>
                      <a:pt x="54" y="8"/>
                      <a:pt x="55" y="8"/>
                    </a:cubicBezTo>
                    <a:cubicBezTo>
                      <a:pt x="55" y="8"/>
                      <a:pt x="30" y="13"/>
                      <a:pt x="25" y="24"/>
                    </a:cubicBezTo>
                    <a:cubicBezTo>
                      <a:pt x="35" y="32"/>
                      <a:pt x="35" y="32"/>
                      <a:pt x="35" y="32"/>
                    </a:cubicBezTo>
                    <a:cubicBezTo>
                      <a:pt x="35" y="32"/>
                      <a:pt x="49" y="17"/>
                      <a:pt x="67" y="17"/>
                    </a:cubicBezTo>
                    <a:cubicBezTo>
                      <a:pt x="68" y="17"/>
                      <a:pt x="68" y="17"/>
                      <a:pt x="69" y="17"/>
                    </a:cubicBezTo>
                    <a:cubicBezTo>
                      <a:pt x="69" y="17"/>
                      <a:pt x="44" y="23"/>
                      <a:pt x="37" y="34"/>
                    </a:cubicBezTo>
                    <a:cubicBezTo>
                      <a:pt x="48" y="41"/>
                      <a:pt x="48" y="41"/>
                      <a:pt x="48" y="41"/>
                    </a:cubicBezTo>
                    <a:cubicBezTo>
                      <a:pt x="48" y="41"/>
                      <a:pt x="62" y="26"/>
                      <a:pt x="77" y="26"/>
                    </a:cubicBezTo>
                    <a:cubicBezTo>
                      <a:pt x="78" y="26"/>
                      <a:pt x="79" y="26"/>
                      <a:pt x="79" y="26"/>
                    </a:cubicBezTo>
                    <a:cubicBezTo>
                      <a:pt x="79" y="26"/>
                      <a:pt x="51" y="37"/>
                      <a:pt x="50" y="43"/>
                    </a:cubicBezTo>
                    <a:cubicBezTo>
                      <a:pt x="55" y="45"/>
                      <a:pt x="59" y="47"/>
                      <a:pt x="64" y="49"/>
                    </a:cubicBezTo>
                    <a:cubicBezTo>
                      <a:pt x="64" y="49"/>
                      <a:pt x="75" y="39"/>
                      <a:pt x="83" y="39"/>
                    </a:cubicBezTo>
                    <a:cubicBezTo>
                      <a:pt x="84" y="39"/>
                      <a:pt x="84" y="39"/>
                      <a:pt x="85" y="39"/>
                    </a:cubicBezTo>
                    <a:cubicBezTo>
                      <a:pt x="85" y="39"/>
                      <a:pt x="67" y="48"/>
                      <a:pt x="67" y="50"/>
                    </a:cubicBezTo>
                    <a:cubicBezTo>
                      <a:pt x="67" y="50"/>
                      <a:pt x="77" y="53"/>
                      <a:pt x="86" y="53"/>
                    </a:cubicBezTo>
                    <a:cubicBezTo>
                      <a:pt x="88" y="53"/>
                      <a:pt x="90" y="53"/>
                      <a:pt x="92" y="52"/>
                    </a:cubicBezTo>
                    <a:cubicBezTo>
                      <a:pt x="88" y="53"/>
                      <a:pt x="83" y="54"/>
                      <a:pt x="79" y="54"/>
                    </a:cubicBezTo>
                    <a:cubicBezTo>
                      <a:pt x="75" y="54"/>
                      <a:pt x="71" y="54"/>
                      <a:pt x="67" y="53"/>
                    </a:cubicBezTo>
                    <a:cubicBezTo>
                      <a:pt x="69" y="57"/>
                      <a:pt x="73" y="61"/>
                      <a:pt x="78" y="63"/>
                    </a:cubicBezTo>
                    <a:cubicBezTo>
                      <a:pt x="78" y="63"/>
                      <a:pt x="77" y="63"/>
                      <a:pt x="77" y="63"/>
                    </a:cubicBezTo>
                    <a:cubicBezTo>
                      <a:pt x="74" y="63"/>
                      <a:pt x="67" y="62"/>
                      <a:pt x="63" y="52"/>
                    </a:cubicBezTo>
                    <a:cubicBezTo>
                      <a:pt x="63" y="52"/>
                      <a:pt x="51" y="48"/>
                      <a:pt x="50" y="46"/>
                    </a:cubicBezTo>
                    <a:cubicBezTo>
                      <a:pt x="50" y="46"/>
                      <a:pt x="53" y="60"/>
                      <a:pt x="60" y="67"/>
                    </a:cubicBezTo>
                    <a:cubicBezTo>
                      <a:pt x="60" y="67"/>
                      <a:pt x="49" y="63"/>
                      <a:pt x="47" y="44"/>
                    </a:cubicBezTo>
                    <a:cubicBezTo>
                      <a:pt x="36" y="37"/>
                      <a:pt x="36" y="37"/>
                      <a:pt x="36" y="37"/>
                    </a:cubicBezTo>
                    <a:cubicBezTo>
                      <a:pt x="36" y="37"/>
                      <a:pt x="39" y="56"/>
                      <a:pt x="45" y="63"/>
                    </a:cubicBezTo>
                    <a:cubicBezTo>
                      <a:pt x="45" y="63"/>
                      <a:pt x="34" y="57"/>
                      <a:pt x="33" y="35"/>
                    </a:cubicBezTo>
                    <a:cubicBezTo>
                      <a:pt x="23" y="27"/>
                      <a:pt x="23" y="27"/>
                      <a:pt x="23" y="27"/>
                    </a:cubicBezTo>
                    <a:cubicBezTo>
                      <a:pt x="24" y="36"/>
                      <a:pt x="26" y="44"/>
                      <a:pt x="29" y="52"/>
                    </a:cubicBezTo>
                    <a:cubicBezTo>
                      <a:pt x="29" y="52"/>
                      <a:pt x="21" y="44"/>
                      <a:pt x="21" y="25"/>
                    </a:cubicBezTo>
                    <a:cubicBezTo>
                      <a:pt x="15" y="18"/>
                      <a:pt x="15" y="18"/>
                      <a:pt x="15" y="18"/>
                    </a:cubicBezTo>
                    <a:cubicBezTo>
                      <a:pt x="15" y="18"/>
                      <a:pt x="16" y="30"/>
                      <a:pt x="17" y="34"/>
                    </a:cubicBezTo>
                    <a:cubicBezTo>
                      <a:pt x="18" y="37"/>
                      <a:pt x="17" y="38"/>
                      <a:pt x="17" y="38"/>
                    </a:cubicBezTo>
                    <a:cubicBezTo>
                      <a:pt x="13" y="31"/>
                      <a:pt x="12" y="23"/>
                      <a:pt x="12" y="16"/>
                    </a:cubicBezTo>
                    <a:cubicBezTo>
                      <a:pt x="12" y="16"/>
                      <a:pt x="1" y="2"/>
                      <a:pt x="0" y="2"/>
                    </a:cubicBezTo>
                    <a:cubicBezTo>
                      <a:pt x="0" y="2"/>
                      <a:pt x="0" y="2"/>
                      <a:pt x="0" y="2"/>
                    </a:cubicBezTo>
                    <a:cubicBezTo>
                      <a:pt x="0" y="2"/>
                      <a:pt x="18" y="69"/>
                      <a:pt x="61" y="69"/>
                    </a:cubicBezTo>
                    <a:cubicBezTo>
                      <a:pt x="68" y="69"/>
                      <a:pt x="76" y="67"/>
                      <a:pt x="85" y="62"/>
                    </a:cubicBezTo>
                    <a:cubicBezTo>
                      <a:pt x="92" y="61"/>
                      <a:pt x="97" y="56"/>
                      <a:pt x="98" y="49"/>
                    </a:cubicBezTo>
                    <a:cubicBezTo>
                      <a:pt x="98" y="49"/>
                      <a:pt x="98" y="49"/>
                      <a:pt x="98" y="49"/>
                    </a:cubicBezTo>
                    <a:cubicBezTo>
                      <a:pt x="96" y="49"/>
                      <a:pt x="93" y="48"/>
                      <a:pt x="92" y="41"/>
                    </a:cubicBezTo>
                    <a:cubicBezTo>
                      <a:pt x="92" y="37"/>
                      <a:pt x="91" y="34"/>
                      <a:pt x="89" y="31"/>
                    </a:cubicBezTo>
                    <a:cubicBezTo>
                      <a:pt x="87" y="27"/>
                      <a:pt x="84" y="23"/>
                      <a:pt x="80" y="21"/>
                    </a:cubicBezTo>
                    <a:cubicBezTo>
                      <a:pt x="80" y="21"/>
                      <a:pt x="64" y="2"/>
                      <a:pt x="27" y="2"/>
                    </a:cubicBezTo>
                    <a:cubicBezTo>
                      <a:pt x="24" y="2"/>
                      <a:pt x="20" y="3"/>
                      <a:pt x="16" y="3"/>
                    </a:cubicBezTo>
                    <a:cubicBezTo>
                      <a:pt x="16" y="3"/>
                      <a:pt x="7" y="0"/>
                      <a:pt x="4"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3" name="ïŝ1iḍe">
                <a:extLst>
                  <a:ext uri="{FF2B5EF4-FFF2-40B4-BE49-F238E27FC236}">
                    <a16:creationId xmlns:a16="http://schemas.microsoft.com/office/drawing/2014/main" id="{2DC1E5DE-DAAB-7245-B5E0-35666EA2471C}"/>
                  </a:ext>
                </a:extLst>
              </p:cNvPr>
              <p:cNvSpPr/>
              <p:nvPr/>
            </p:nvSpPr>
            <p:spPr bwMode="auto">
              <a:xfrm>
                <a:off x="5115568" y="4290189"/>
                <a:ext cx="538156" cy="565881"/>
              </a:xfrm>
              <a:custGeom>
                <a:avLst/>
                <a:gdLst>
                  <a:gd name="T0" fmla="*/ 160 w 367"/>
                  <a:gd name="T1" fmla="*/ 386 h 386"/>
                  <a:gd name="T2" fmla="*/ 324 w 367"/>
                  <a:gd name="T3" fmla="*/ 69 h 386"/>
                  <a:gd name="T4" fmla="*/ 61 w 367"/>
                  <a:gd name="T5" fmla="*/ 0 h 386"/>
                  <a:gd name="T6" fmla="*/ 0 w 367"/>
                  <a:gd name="T7" fmla="*/ 203 h 386"/>
                  <a:gd name="T8" fmla="*/ 160 w 367"/>
                  <a:gd name="T9" fmla="*/ 386 h 386"/>
                </a:gdLst>
                <a:ahLst/>
                <a:cxnLst>
                  <a:cxn ang="0">
                    <a:pos x="T0" y="T1"/>
                  </a:cxn>
                  <a:cxn ang="0">
                    <a:pos x="T2" y="T3"/>
                  </a:cxn>
                  <a:cxn ang="0">
                    <a:pos x="T4" y="T5"/>
                  </a:cxn>
                  <a:cxn ang="0">
                    <a:pos x="T6" y="T7"/>
                  </a:cxn>
                  <a:cxn ang="0">
                    <a:pos x="T8" y="T9"/>
                  </a:cxn>
                </a:cxnLst>
                <a:rect l="0" t="0" r="r" b="b"/>
                <a:pathLst>
                  <a:path w="367" h="386">
                    <a:moveTo>
                      <a:pt x="160" y="386"/>
                    </a:moveTo>
                    <a:cubicBezTo>
                      <a:pt x="160" y="386"/>
                      <a:pt x="367" y="316"/>
                      <a:pt x="324" y="69"/>
                    </a:cubicBezTo>
                    <a:cubicBezTo>
                      <a:pt x="61" y="0"/>
                      <a:pt x="61" y="0"/>
                      <a:pt x="61" y="0"/>
                    </a:cubicBezTo>
                    <a:cubicBezTo>
                      <a:pt x="0" y="203"/>
                      <a:pt x="0" y="203"/>
                      <a:pt x="0" y="203"/>
                    </a:cubicBezTo>
                    <a:cubicBezTo>
                      <a:pt x="160" y="386"/>
                      <a:pt x="160" y="386"/>
                      <a:pt x="160" y="3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224" name="ïşlíḑê">
                <a:extLst>
                  <a:ext uri="{FF2B5EF4-FFF2-40B4-BE49-F238E27FC236}">
                    <a16:creationId xmlns:a16="http://schemas.microsoft.com/office/drawing/2014/main" id="{31FAB3AA-52A3-7442-A052-7E96E85AEFA3}"/>
                  </a:ext>
                </a:extLst>
              </p:cNvPr>
              <p:cNvSpPr/>
              <p:nvPr/>
            </p:nvSpPr>
            <p:spPr bwMode="auto">
              <a:xfrm>
                <a:off x="5338253" y="4843701"/>
                <a:ext cx="12371" cy="12369"/>
              </a:xfrm>
              <a:custGeom>
                <a:avLst/>
                <a:gdLst>
                  <a:gd name="T0" fmla="*/ 0 w 8"/>
                  <a:gd name="T1" fmla="*/ 0 h 9"/>
                  <a:gd name="T2" fmla="*/ 0 w 8"/>
                  <a:gd name="T3" fmla="*/ 1 h 9"/>
                  <a:gd name="T4" fmla="*/ 8 w 8"/>
                  <a:gd name="T5" fmla="*/ 9 h 9"/>
                  <a:gd name="T6" fmla="*/ 8 w 8"/>
                  <a:gd name="T7" fmla="*/ 9 h 9"/>
                  <a:gd name="T8" fmla="*/ 0 w 8"/>
                  <a:gd name="T9" fmla="*/ 0 h 9"/>
                </a:gdLst>
                <a:ahLst/>
                <a:cxnLst>
                  <a:cxn ang="0">
                    <a:pos x="T0" y="T1"/>
                  </a:cxn>
                  <a:cxn ang="0">
                    <a:pos x="T2" y="T3"/>
                  </a:cxn>
                  <a:cxn ang="0">
                    <a:pos x="T4" y="T5"/>
                  </a:cxn>
                  <a:cxn ang="0">
                    <a:pos x="T6" y="T7"/>
                  </a:cxn>
                  <a:cxn ang="0">
                    <a:pos x="T8" y="T9"/>
                  </a:cxn>
                </a:cxnLst>
                <a:rect l="0" t="0" r="r" b="b"/>
                <a:pathLst>
                  <a:path w="8" h="9">
                    <a:moveTo>
                      <a:pt x="0" y="0"/>
                    </a:moveTo>
                    <a:cubicBezTo>
                      <a:pt x="0" y="0"/>
                      <a:pt x="0" y="0"/>
                      <a:pt x="0" y="1"/>
                    </a:cubicBezTo>
                    <a:cubicBezTo>
                      <a:pt x="8" y="9"/>
                      <a:pt x="8" y="9"/>
                      <a:pt x="8" y="9"/>
                    </a:cubicBezTo>
                    <a:cubicBezTo>
                      <a:pt x="8" y="9"/>
                      <a:pt x="8" y="9"/>
                      <a:pt x="8" y="9"/>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5" name="ïsļîḍe">
                <a:extLst>
                  <a:ext uri="{FF2B5EF4-FFF2-40B4-BE49-F238E27FC236}">
                    <a16:creationId xmlns:a16="http://schemas.microsoft.com/office/drawing/2014/main" id="{BE1512C9-157B-7A42-80DB-FB72B1AFB328}"/>
                  </a:ext>
                </a:extLst>
              </p:cNvPr>
              <p:cNvSpPr/>
              <p:nvPr/>
            </p:nvSpPr>
            <p:spPr bwMode="auto">
              <a:xfrm>
                <a:off x="5307325" y="4392234"/>
                <a:ext cx="281448" cy="463836"/>
              </a:xfrm>
              <a:custGeom>
                <a:avLst/>
                <a:gdLst>
                  <a:gd name="T0" fmla="*/ 0 w 192"/>
                  <a:gd name="T1" fmla="*/ 280 h 317"/>
                  <a:gd name="T2" fmla="*/ 20 w 192"/>
                  <a:gd name="T3" fmla="*/ 308 h 317"/>
                  <a:gd name="T4" fmla="*/ 28 w 192"/>
                  <a:gd name="T5" fmla="*/ 317 h 317"/>
                  <a:gd name="T6" fmla="*/ 93 w 192"/>
                  <a:gd name="T7" fmla="*/ 281 h 317"/>
                  <a:gd name="T8" fmla="*/ 64 w 192"/>
                  <a:gd name="T9" fmla="*/ 281 h 317"/>
                  <a:gd name="T10" fmla="*/ 0 w 192"/>
                  <a:gd name="T11" fmla="*/ 280 h 317"/>
                  <a:gd name="T12" fmla="*/ 192 w 192"/>
                  <a:gd name="T13" fmla="*/ 0 h 317"/>
                  <a:gd name="T14" fmla="*/ 192 w 192"/>
                  <a:gd name="T15" fmla="*/ 0 h 317"/>
                  <a:gd name="T16" fmla="*/ 192 w 192"/>
                  <a:gd name="T17" fmla="*/ 0 h 317"/>
                  <a:gd name="T18" fmla="*/ 192 w 192"/>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17">
                    <a:moveTo>
                      <a:pt x="0" y="280"/>
                    </a:moveTo>
                    <a:cubicBezTo>
                      <a:pt x="5" y="289"/>
                      <a:pt x="12" y="298"/>
                      <a:pt x="20" y="308"/>
                    </a:cubicBezTo>
                    <a:cubicBezTo>
                      <a:pt x="28" y="317"/>
                      <a:pt x="28" y="317"/>
                      <a:pt x="28" y="317"/>
                    </a:cubicBezTo>
                    <a:cubicBezTo>
                      <a:pt x="29" y="317"/>
                      <a:pt x="59" y="307"/>
                      <a:pt x="93" y="281"/>
                    </a:cubicBezTo>
                    <a:cubicBezTo>
                      <a:pt x="84" y="281"/>
                      <a:pt x="74" y="281"/>
                      <a:pt x="64" y="281"/>
                    </a:cubicBezTo>
                    <a:cubicBezTo>
                      <a:pt x="41" y="281"/>
                      <a:pt x="18" y="281"/>
                      <a:pt x="0" y="280"/>
                    </a:cubicBezTo>
                    <a:moveTo>
                      <a:pt x="192" y="0"/>
                    </a:moveTo>
                    <a:cubicBezTo>
                      <a:pt x="192" y="0"/>
                      <a:pt x="192" y="0"/>
                      <a:pt x="192" y="0"/>
                    </a:cubicBezTo>
                    <a:cubicBezTo>
                      <a:pt x="192" y="0"/>
                      <a:pt x="192" y="0"/>
                      <a:pt x="192" y="0"/>
                    </a:cubicBezTo>
                    <a:cubicBezTo>
                      <a:pt x="192" y="0"/>
                      <a:pt x="192" y="0"/>
                      <a:pt x="192"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500">
                  <a:ea typeface="宋体" panose="02010600030101010101" pitchFamily="2" charset="-122"/>
                </a:endParaRPr>
              </a:p>
            </p:txBody>
          </p:sp>
          <p:sp>
            <p:nvSpPr>
              <p:cNvPr id="226" name="îŝļîḍè">
                <a:extLst>
                  <a:ext uri="{FF2B5EF4-FFF2-40B4-BE49-F238E27FC236}">
                    <a16:creationId xmlns:a16="http://schemas.microsoft.com/office/drawing/2014/main" id="{10EF80BE-0D52-4247-B7FE-F5FED480FC56}"/>
                  </a:ext>
                </a:extLst>
              </p:cNvPr>
              <p:cNvSpPr/>
              <p:nvPr/>
            </p:nvSpPr>
            <p:spPr bwMode="auto">
              <a:xfrm>
                <a:off x="3828943" y="1807121"/>
                <a:ext cx="160828" cy="173165"/>
              </a:xfrm>
              <a:custGeom>
                <a:avLst/>
                <a:gdLst>
                  <a:gd name="T0" fmla="*/ 6 w 110"/>
                  <a:gd name="T1" fmla="*/ 73 h 119"/>
                  <a:gd name="T2" fmla="*/ 72 w 110"/>
                  <a:gd name="T3" fmla="*/ 96 h 119"/>
                  <a:gd name="T4" fmla="*/ 74 w 110"/>
                  <a:gd name="T5" fmla="*/ 10 h 119"/>
                  <a:gd name="T6" fmla="*/ 6 w 110"/>
                  <a:gd name="T7" fmla="*/ 73 h 119"/>
                </a:gdLst>
                <a:ahLst/>
                <a:cxnLst>
                  <a:cxn ang="0">
                    <a:pos x="T0" y="T1"/>
                  </a:cxn>
                  <a:cxn ang="0">
                    <a:pos x="T2" y="T3"/>
                  </a:cxn>
                  <a:cxn ang="0">
                    <a:pos x="T4" y="T5"/>
                  </a:cxn>
                  <a:cxn ang="0">
                    <a:pos x="T6" y="T7"/>
                  </a:cxn>
                </a:cxnLst>
                <a:rect l="0" t="0" r="r" b="b"/>
                <a:pathLst>
                  <a:path w="110" h="119">
                    <a:moveTo>
                      <a:pt x="6" y="73"/>
                    </a:moveTo>
                    <a:cubicBezTo>
                      <a:pt x="6" y="73"/>
                      <a:pt x="34" y="119"/>
                      <a:pt x="72" y="96"/>
                    </a:cubicBezTo>
                    <a:cubicBezTo>
                      <a:pt x="110" y="73"/>
                      <a:pt x="74" y="10"/>
                      <a:pt x="74" y="10"/>
                    </a:cubicBezTo>
                    <a:cubicBezTo>
                      <a:pt x="74" y="10"/>
                      <a:pt x="0" y="0"/>
                      <a:pt x="6" y="73"/>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7" name="íşļïḋè">
                <a:extLst>
                  <a:ext uri="{FF2B5EF4-FFF2-40B4-BE49-F238E27FC236}">
                    <a16:creationId xmlns:a16="http://schemas.microsoft.com/office/drawing/2014/main" id="{120ABC69-6AE1-694A-8FE6-2B2EA851879A}"/>
                  </a:ext>
                </a:extLst>
              </p:cNvPr>
              <p:cNvSpPr/>
              <p:nvPr/>
            </p:nvSpPr>
            <p:spPr bwMode="auto">
              <a:xfrm>
                <a:off x="3838221" y="1899888"/>
                <a:ext cx="12371" cy="27829"/>
              </a:xfrm>
              <a:custGeom>
                <a:avLst/>
                <a:gdLst>
                  <a:gd name="T0" fmla="*/ 0 w 9"/>
                  <a:gd name="T1" fmla="*/ 1 h 20"/>
                  <a:gd name="T2" fmla="*/ 1 w 9"/>
                  <a:gd name="T3" fmla="*/ 10 h 20"/>
                  <a:gd name="T4" fmla="*/ 5 w 9"/>
                  <a:gd name="T5" fmla="*/ 17 h 20"/>
                  <a:gd name="T6" fmla="*/ 9 w 9"/>
                  <a:gd name="T7" fmla="*/ 20 h 20"/>
                  <a:gd name="T8" fmla="*/ 9 w 9"/>
                  <a:gd name="T9" fmla="*/ 20 h 20"/>
                  <a:gd name="T10" fmla="*/ 1 w 9"/>
                  <a:gd name="T11" fmla="*/ 10 h 20"/>
                  <a:gd name="T12" fmla="*/ 0 w 9"/>
                  <a:gd name="T13" fmla="*/ 1 h 20"/>
                  <a:gd name="T14" fmla="*/ 0 w 9"/>
                  <a:gd name="T15" fmla="*/ 0 h 20"/>
                  <a:gd name="T16" fmla="*/ 0 w 9"/>
                  <a:gd name="T17" fmla="*/ 1 h 20"/>
                  <a:gd name="T18" fmla="*/ 0 w 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0">
                    <a:moveTo>
                      <a:pt x="0" y="1"/>
                    </a:moveTo>
                    <a:cubicBezTo>
                      <a:pt x="0" y="4"/>
                      <a:pt x="0" y="7"/>
                      <a:pt x="1" y="10"/>
                    </a:cubicBezTo>
                    <a:cubicBezTo>
                      <a:pt x="2" y="13"/>
                      <a:pt x="4" y="15"/>
                      <a:pt x="5" y="17"/>
                    </a:cubicBezTo>
                    <a:cubicBezTo>
                      <a:pt x="6" y="18"/>
                      <a:pt x="7" y="19"/>
                      <a:pt x="9" y="20"/>
                    </a:cubicBezTo>
                    <a:cubicBezTo>
                      <a:pt x="9" y="20"/>
                      <a:pt x="9" y="20"/>
                      <a:pt x="9" y="20"/>
                    </a:cubicBezTo>
                    <a:cubicBezTo>
                      <a:pt x="4" y="15"/>
                      <a:pt x="1" y="10"/>
                      <a:pt x="1" y="10"/>
                    </a:cubicBezTo>
                    <a:cubicBezTo>
                      <a:pt x="0" y="7"/>
                      <a:pt x="0" y="4"/>
                      <a:pt x="0" y="1"/>
                    </a:cubicBezTo>
                    <a:moveTo>
                      <a:pt x="0" y="0"/>
                    </a:moveTo>
                    <a:cubicBezTo>
                      <a:pt x="0" y="1"/>
                      <a:pt x="0" y="1"/>
                      <a:pt x="0" y="1"/>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8" name="ïşľîďê">
                <a:extLst>
                  <a:ext uri="{FF2B5EF4-FFF2-40B4-BE49-F238E27FC236}">
                    <a16:creationId xmlns:a16="http://schemas.microsoft.com/office/drawing/2014/main" id="{8F519D4D-DFEE-F541-8E4A-D18D3A9AE19A}"/>
                  </a:ext>
                </a:extLst>
              </p:cNvPr>
              <p:cNvSpPr/>
              <p:nvPr/>
            </p:nvSpPr>
            <p:spPr bwMode="auto">
              <a:xfrm>
                <a:off x="3850592" y="1927718"/>
                <a:ext cx="0" cy="309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9" name="í$lïdé">
                <a:extLst>
                  <a:ext uri="{FF2B5EF4-FFF2-40B4-BE49-F238E27FC236}">
                    <a16:creationId xmlns:a16="http://schemas.microsoft.com/office/drawing/2014/main" id="{F86EB8D5-545F-5344-ACB2-82CC82F973D4}"/>
                  </a:ext>
                </a:extLst>
              </p:cNvPr>
              <p:cNvSpPr/>
              <p:nvPr/>
            </p:nvSpPr>
            <p:spPr bwMode="auto">
              <a:xfrm>
                <a:off x="3835129" y="1841135"/>
                <a:ext cx="102063" cy="111321"/>
              </a:xfrm>
              <a:custGeom>
                <a:avLst/>
                <a:gdLst>
                  <a:gd name="T0" fmla="*/ 18 w 69"/>
                  <a:gd name="T1" fmla="*/ 0 h 78"/>
                  <a:gd name="T2" fmla="*/ 1 w 69"/>
                  <a:gd name="T3" fmla="*/ 40 h 78"/>
                  <a:gd name="T4" fmla="*/ 1 w 69"/>
                  <a:gd name="T5" fmla="*/ 41 h 78"/>
                  <a:gd name="T6" fmla="*/ 1 w 69"/>
                  <a:gd name="T7" fmla="*/ 41 h 78"/>
                  <a:gd name="T8" fmla="*/ 2 w 69"/>
                  <a:gd name="T9" fmla="*/ 50 h 78"/>
                  <a:gd name="T10" fmla="*/ 10 w 69"/>
                  <a:gd name="T11" fmla="*/ 60 h 78"/>
                  <a:gd name="T12" fmla="*/ 10 w 69"/>
                  <a:gd name="T13" fmla="*/ 61 h 78"/>
                  <a:gd name="T14" fmla="*/ 37 w 69"/>
                  <a:gd name="T15" fmla="*/ 78 h 78"/>
                  <a:gd name="T16" fmla="*/ 51 w 69"/>
                  <a:gd name="T17" fmla="*/ 54 h 78"/>
                  <a:gd name="T18" fmla="*/ 59 w 69"/>
                  <a:gd name="T19" fmla="*/ 14 h 78"/>
                  <a:gd name="T20" fmla="*/ 60 w 69"/>
                  <a:gd name="T21" fmla="*/ 6 h 78"/>
                  <a:gd name="T22" fmla="*/ 59 w 69"/>
                  <a:gd name="T23" fmla="*/ 4 h 78"/>
                  <a:gd name="T24" fmla="*/ 59 w 69"/>
                  <a:gd name="T25" fmla="*/ 4 h 78"/>
                  <a:gd name="T26" fmla="*/ 7 w 69"/>
                  <a:gd name="T27" fmla="*/ 57 h 78"/>
                  <a:gd name="T28" fmla="*/ 2 w 69"/>
                  <a:gd name="T29" fmla="*/ 50 h 78"/>
                  <a:gd name="T30" fmla="*/ 18 w 69"/>
                  <a:gd name="T31" fmla="*/ 0 h 78"/>
                  <a:gd name="T32" fmla="*/ 18 w 69"/>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18" y="0"/>
                    </a:moveTo>
                    <a:cubicBezTo>
                      <a:pt x="9" y="8"/>
                      <a:pt x="2" y="21"/>
                      <a:pt x="1" y="40"/>
                    </a:cubicBezTo>
                    <a:cubicBezTo>
                      <a:pt x="1" y="41"/>
                      <a:pt x="1" y="41"/>
                      <a:pt x="1" y="41"/>
                    </a:cubicBezTo>
                    <a:cubicBezTo>
                      <a:pt x="1" y="41"/>
                      <a:pt x="1" y="41"/>
                      <a:pt x="1" y="41"/>
                    </a:cubicBezTo>
                    <a:cubicBezTo>
                      <a:pt x="1" y="44"/>
                      <a:pt x="1" y="47"/>
                      <a:pt x="2" y="50"/>
                    </a:cubicBezTo>
                    <a:cubicBezTo>
                      <a:pt x="2" y="50"/>
                      <a:pt x="5" y="55"/>
                      <a:pt x="10" y="60"/>
                    </a:cubicBezTo>
                    <a:cubicBezTo>
                      <a:pt x="10" y="61"/>
                      <a:pt x="10" y="61"/>
                      <a:pt x="10" y="61"/>
                    </a:cubicBezTo>
                    <a:cubicBezTo>
                      <a:pt x="16" y="68"/>
                      <a:pt x="26" y="75"/>
                      <a:pt x="37" y="78"/>
                    </a:cubicBezTo>
                    <a:cubicBezTo>
                      <a:pt x="40" y="69"/>
                      <a:pt x="45" y="61"/>
                      <a:pt x="51" y="54"/>
                    </a:cubicBezTo>
                    <a:cubicBezTo>
                      <a:pt x="60" y="42"/>
                      <a:pt x="69" y="25"/>
                      <a:pt x="59" y="14"/>
                    </a:cubicBezTo>
                    <a:cubicBezTo>
                      <a:pt x="56" y="12"/>
                      <a:pt x="61" y="10"/>
                      <a:pt x="60" y="6"/>
                    </a:cubicBezTo>
                    <a:cubicBezTo>
                      <a:pt x="59" y="6"/>
                      <a:pt x="59" y="5"/>
                      <a:pt x="59" y="4"/>
                    </a:cubicBezTo>
                    <a:cubicBezTo>
                      <a:pt x="59" y="4"/>
                      <a:pt x="59" y="4"/>
                      <a:pt x="59" y="4"/>
                    </a:cubicBezTo>
                    <a:cubicBezTo>
                      <a:pt x="28" y="12"/>
                      <a:pt x="2" y="28"/>
                      <a:pt x="7" y="57"/>
                    </a:cubicBezTo>
                    <a:cubicBezTo>
                      <a:pt x="5" y="55"/>
                      <a:pt x="3" y="53"/>
                      <a:pt x="2" y="50"/>
                    </a:cubicBezTo>
                    <a:cubicBezTo>
                      <a:pt x="0" y="25"/>
                      <a:pt x="8" y="10"/>
                      <a:pt x="18" y="0"/>
                    </a:cubicBezTo>
                    <a:cubicBezTo>
                      <a:pt x="18" y="0"/>
                      <a:pt x="18" y="0"/>
                      <a:pt x="18"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0" name="iṧ1îḓé">
                <a:extLst>
                  <a:ext uri="{FF2B5EF4-FFF2-40B4-BE49-F238E27FC236}">
                    <a16:creationId xmlns:a16="http://schemas.microsoft.com/office/drawing/2014/main" id="{E1993BCF-6802-3841-939B-B3C1CC6539F1}"/>
                  </a:ext>
                </a:extLst>
              </p:cNvPr>
              <p:cNvSpPr/>
              <p:nvPr/>
            </p:nvSpPr>
            <p:spPr bwMode="auto">
              <a:xfrm>
                <a:off x="5205260" y="4373680"/>
                <a:ext cx="776306" cy="432914"/>
              </a:xfrm>
              <a:custGeom>
                <a:avLst/>
                <a:gdLst>
                  <a:gd name="T0" fmla="*/ 118 w 530"/>
                  <a:gd name="T1" fmla="*/ 0 h 296"/>
                  <a:gd name="T2" fmla="*/ 262 w 530"/>
                  <a:gd name="T3" fmla="*/ 12 h 296"/>
                  <a:gd name="T4" fmla="*/ 530 w 530"/>
                  <a:gd name="T5" fmla="*/ 14 h 296"/>
                  <a:gd name="T6" fmla="*/ 319 w 530"/>
                  <a:gd name="T7" fmla="*/ 274 h 296"/>
                  <a:gd name="T8" fmla="*/ 238 w 530"/>
                  <a:gd name="T9" fmla="*/ 287 h 296"/>
                  <a:gd name="T10" fmla="*/ 31 w 530"/>
                  <a:gd name="T11" fmla="*/ 291 h 296"/>
                  <a:gd name="T12" fmla="*/ 0 w 530"/>
                  <a:gd name="T13" fmla="*/ 158 h 296"/>
                  <a:gd name="T14" fmla="*/ 118 w 530"/>
                  <a:gd name="T15" fmla="*/ 0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296">
                    <a:moveTo>
                      <a:pt x="118" y="0"/>
                    </a:moveTo>
                    <a:cubicBezTo>
                      <a:pt x="262" y="12"/>
                      <a:pt x="262" y="12"/>
                      <a:pt x="262" y="12"/>
                    </a:cubicBezTo>
                    <a:cubicBezTo>
                      <a:pt x="530" y="14"/>
                      <a:pt x="530" y="14"/>
                      <a:pt x="530" y="14"/>
                    </a:cubicBezTo>
                    <a:cubicBezTo>
                      <a:pt x="319" y="274"/>
                      <a:pt x="319" y="274"/>
                      <a:pt x="319" y="274"/>
                    </a:cubicBezTo>
                    <a:cubicBezTo>
                      <a:pt x="319" y="274"/>
                      <a:pt x="252" y="278"/>
                      <a:pt x="238" y="287"/>
                    </a:cubicBezTo>
                    <a:cubicBezTo>
                      <a:pt x="225" y="296"/>
                      <a:pt x="31" y="291"/>
                      <a:pt x="31" y="291"/>
                    </a:cubicBezTo>
                    <a:cubicBezTo>
                      <a:pt x="0" y="158"/>
                      <a:pt x="0" y="158"/>
                      <a:pt x="0" y="158"/>
                    </a:cubicBezTo>
                    <a:cubicBezTo>
                      <a:pt x="118" y="0"/>
                      <a:pt x="118" y="0"/>
                      <a:pt x="118" y="0"/>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900">
                  <a:ea typeface="宋体" panose="02010600030101010101" pitchFamily="2" charset="-122"/>
                </a:endParaRPr>
              </a:p>
            </p:txBody>
          </p:sp>
          <p:sp>
            <p:nvSpPr>
              <p:cNvPr id="231" name="í$ḻidè">
                <a:extLst>
                  <a:ext uri="{FF2B5EF4-FFF2-40B4-BE49-F238E27FC236}">
                    <a16:creationId xmlns:a16="http://schemas.microsoft.com/office/drawing/2014/main" id="{48834052-B7DA-5146-92FE-07F1161E631F}"/>
                  </a:ext>
                </a:extLst>
              </p:cNvPr>
              <p:cNvSpPr/>
              <p:nvPr/>
            </p:nvSpPr>
            <p:spPr bwMode="auto">
              <a:xfrm>
                <a:off x="5270211" y="4392234"/>
                <a:ext cx="711355" cy="411267"/>
              </a:xfrm>
              <a:custGeom>
                <a:avLst/>
                <a:gdLst>
                  <a:gd name="T0" fmla="*/ 217 w 485"/>
                  <a:gd name="T1" fmla="*/ 0 h 281"/>
                  <a:gd name="T2" fmla="*/ 217 w 485"/>
                  <a:gd name="T3" fmla="*/ 0 h 281"/>
                  <a:gd name="T4" fmla="*/ 217 w 485"/>
                  <a:gd name="T5" fmla="*/ 0 h 281"/>
                  <a:gd name="T6" fmla="*/ 217 w 485"/>
                  <a:gd name="T7" fmla="*/ 0 h 281"/>
                  <a:gd name="T8" fmla="*/ 145 w 485"/>
                  <a:gd name="T9" fmla="*/ 32 h 281"/>
                  <a:gd name="T10" fmla="*/ 144 w 485"/>
                  <a:gd name="T11" fmla="*/ 35 h 281"/>
                  <a:gd name="T12" fmla="*/ 144 w 485"/>
                  <a:gd name="T13" fmla="*/ 35 h 281"/>
                  <a:gd name="T14" fmla="*/ 35 w 485"/>
                  <a:gd name="T15" fmla="*/ 162 h 281"/>
                  <a:gd name="T16" fmla="*/ 2 w 485"/>
                  <a:gd name="T17" fmla="*/ 179 h 281"/>
                  <a:gd name="T18" fmla="*/ 0 w 485"/>
                  <a:gd name="T19" fmla="*/ 202 h 281"/>
                  <a:gd name="T20" fmla="*/ 25 w 485"/>
                  <a:gd name="T21" fmla="*/ 280 h 281"/>
                  <a:gd name="T22" fmla="*/ 89 w 485"/>
                  <a:gd name="T23" fmla="*/ 281 h 281"/>
                  <a:gd name="T24" fmla="*/ 193 w 485"/>
                  <a:gd name="T25" fmla="*/ 275 h 281"/>
                  <a:gd name="T26" fmla="*/ 274 w 485"/>
                  <a:gd name="T27" fmla="*/ 262 h 281"/>
                  <a:gd name="T28" fmla="*/ 485 w 485"/>
                  <a:gd name="T29" fmla="*/ 2 h 281"/>
                  <a:gd name="T30" fmla="*/ 217 w 485"/>
                  <a:gd name="T31" fmla="*/ 0 h 281"/>
                  <a:gd name="T32" fmla="*/ 217 w 485"/>
                  <a:gd name="T33" fmla="*/ 0 h 281"/>
                  <a:gd name="T34" fmla="*/ 217 w 485"/>
                  <a:gd name="T35" fmla="*/ 0 h 281"/>
                  <a:gd name="T36" fmla="*/ 217 w 485"/>
                  <a:gd name="T3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281">
                    <a:moveTo>
                      <a:pt x="217" y="0"/>
                    </a:moveTo>
                    <a:cubicBezTo>
                      <a:pt x="217" y="0"/>
                      <a:pt x="217" y="0"/>
                      <a:pt x="217" y="0"/>
                    </a:cubicBezTo>
                    <a:cubicBezTo>
                      <a:pt x="217" y="0"/>
                      <a:pt x="217" y="0"/>
                      <a:pt x="217" y="0"/>
                    </a:cubicBezTo>
                    <a:cubicBezTo>
                      <a:pt x="217" y="0"/>
                      <a:pt x="217" y="0"/>
                      <a:pt x="217" y="0"/>
                    </a:cubicBezTo>
                    <a:cubicBezTo>
                      <a:pt x="217" y="0"/>
                      <a:pt x="185" y="11"/>
                      <a:pt x="145" y="32"/>
                    </a:cubicBezTo>
                    <a:cubicBezTo>
                      <a:pt x="145" y="33"/>
                      <a:pt x="145" y="34"/>
                      <a:pt x="144" y="35"/>
                    </a:cubicBezTo>
                    <a:cubicBezTo>
                      <a:pt x="144" y="35"/>
                      <a:pt x="144" y="35"/>
                      <a:pt x="144" y="35"/>
                    </a:cubicBezTo>
                    <a:cubicBezTo>
                      <a:pt x="148" y="83"/>
                      <a:pt x="98" y="127"/>
                      <a:pt x="35" y="162"/>
                    </a:cubicBezTo>
                    <a:cubicBezTo>
                      <a:pt x="24" y="168"/>
                      <a:pt x="14" y="173"/>
                      <a:pt x="2" y="179"/>
                    </a:cubicBezTo>
                    <a:cubicBezTo>
                      <a:pt x="1" y="186"/>
                      <a:pt x="0" y="194"/>
                      <a:pt x="0" y="202"/>
                    </a:cubicBezTo>
                    <a:cubicBezTo>
                      <a:pt x="0" y="226"/>
                      <a:pt x="7" y="252"/>
                      <a:pt x="25" y="280"/>
                    </a:cubicBezTo>
                    <a:cubicBezTo>
                      <a:pt x="43" y="281"/>
                      <a:pt x="66" y="281"/>
                      <a:pt x="89" y="281"/>
                    </a:cubicBezTo>
                    <a:cubicBezTo>
                      <a:pt x="138" y="281"/>
                      <a:pt x="187" y="280"/>
                      <a:pt x="193" y="275"/>
                    </a:cubicBezTo>
                    <a:cubicBezTo>
                      <a:pt x="207" y="266"/>
                      <a:pt x="274" y="262"/>
                      <a:pt x="274" y="262"/>
                    </a:cubicBezTo>
                    <a:cubicBezTo>
                      <a:pt x="485" y="2"/>
                      <a:pt x="485" y="2"/>
                      <a:pt x="485" y="2"/>
                    </a:cubicBezTo>
                    <a:cubicBezTo>
                      <a:pt x="217" y="0"/>
                      <a:pt x="217" y="0"/>
                      <a:pt x="217" y="0"/>
                    </a:cubicBezTo>
                    <a:cubicBezTo>
                      <a:pt x="217" y="0"/>
                      <a:pt x="217" y="0"/>
                      <a:pt x="217" y="0"/>
                    </a:cubicBezTo>
                    <a:cubicBezTo>
                      <a:pt x="217" y="0"/>
                      <a:pt x="217" y="0"/>
                      <a:pt x="217" y="0"/>
                    </a:cubicBezTo>
                    <a:cubicBezTo>
                      <a:pt x="217" y="0"/>
                      <a:pt x="217" y="0"/>
                      <a:pt x="217" y="0"/>
                    </a:cubicBezTo>
                  </a:path>
                </a:pathLst>
              </a:custGeom>
              <a:solidFill>
                <a:srgbClr val="F29A9A"/>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700">
                  <a:ea typeface="宋体" panose="02010600030101010101" pitchFamily="2" charset="-122"/>
                </a:endParaRPr>
              </a:p>
            </p:txBody>
          </p:sp>
          <p:sp>
            <p:nvSpPr>
              <p:cNvPr id="232" name="íṡlîḓè">
                <a:extLst>
                  <a:ext uri="{FF2B5EF4-FFF2-40B4-BE49-F238E27FC236}">
                    <a16:creationId xmlns:a16="http://schemas.microsoft.com/office/drawing/2014/main" id="{46D7E852-C0AB-4646-B155-7E991B357545}"/>
                  </a:ext>
                </a:extLst>
              </p:cNvPr>
              <p:cNvSpPr>
                <a:spLocks noChangeArrowheads="1"/>
              </p:cNvSpPr>
              <p:nvPr/>
            </p:nvSpPr>
            <p:spPr bwMode="auto">
              <a:xfrm>
                <a:off x="4952051" y="3344231"/>
                <a:ext cx="637050" cy="1558375"/>
              </a:xfrm>
              <a:custGeom>
                <a:avLst/>
                <a:gdLst>
                  <a:gd name="T0" fmla="*/ 146 w 435"/>
                  <a:gd name="T1" fmla="*/ 6 h 1066"/>
                  <a:gd name="T2" fmla="*/ 179 w 435"/>
                  <a:gd name="T3" fmla="*/ 63 h 1066"/>
                  <a:gd name="T4" fmla="*/ 186 w 435"/>
                  <a:gd name="T5" fmla="*/ 162 h 1066"/>
                  <a:gd name="T6" fmla="*/ 227 w 435"/>
                  <a:gd name="T7" fmla="*/ 271 h 1066"/>
                  <a:gd name="T8" fmla="*/ 252 w 435"/>
                  <a:gd name="T9" fmla="*/ 361 h 1066"/>
                  <a:gd name="T10" fmla="*/ 268 w 435"/>
                  <a:gd name="T11" fmla="*/ 436 h 1066"/>
                  <a:gd name="T12" fmla="*/ 288 w 435"/>
                  <a:gd name="T13" fmla="*/ 544 h 1066"/>
                  <a:gd name="T14" fmla="*/ 435 w 435"/>
                  <a:gd name="T15" fmla="*/ 717 h 1066"/>
                  <a:gd name="T16" fmla="*/ 271 w 435"/>
                  <a:gd name="T17" fmla="*/ 1034 h 1066"/>
                  <a:gd name="T18" fmla="*/ 111 w 435"/>
                  <a:gd name="T19" fmla="*/ 1030 h 1066"/>
                  <a:gd name="T20" fmla="*/ 0 w 435"/>
                  <a:gd name="T21" fmla="*/ 455 h 1066"/>
                  <a:gd name="T22" fmla="*/ 25 w 435"/>
                  <a:gd name="T23" fmla="*/ 0 h 1066"/>
                  <a:gd name="T24" fmla="*/ 146 w 435"/>
                  <a:gd name="T25" fmla="*/ 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1066">
                    <a:moveTo>
                      <a:pt x="146" y="6"/>
                    </a:moveTo>
                    <a:cubicBezTo>
                      <a:pt x="179" y="63"/>
                      <a:pt x="179" y="63"/>
                      <a:pt x="179" y="63"/>
                    </a:cubicBezTo>
                    <a:cubicBezTo>
                      <a:pt x="186" y="162"/>
                      <a:pt x="186" y="162"/>
                      <a:pt x="186" y="162"/>
                    </a:cubicBezTo>
                    <a:cubicBezTo>
                      <a:pt x="186" y="162"/>
                      <a:pt x="210" y="246"/>
                      <a:pt x="227" y="271"/>
                    </a:cubicBezTo>
                    <a:cubicBezTo>
                      <a:pt x="245" y="296"/>
                      <a:pt x="252" y="361"/>
                      <a:pt x="252" y="361"/>
                    </a:cubicBezTo>
                    <a:cubicBezTo>
                      <a:pt x="252" y="361"/>
                      <a:pt x="259" y="423"/>
                      <a:pt x="268" y="436"/>
                    </a:cubicBezTo>
                    <a:cubicBezTo>
                      <a:pt x="277" y="449"/>
                      <a:pt x="288" y="544"/>
                      <a:pt x="288" y="544"/>
                    </a:cubicBezTo>
                    <a:cubicBezTo>
                      <a:pt x="288" y="544"/>
                      <a:pt x="366" y="698"/>
                      <a:pt x="435" y="717"/>
                    </a:cubicBezTo>
                    <a:cubicBezTo>
                      <a:pt x="435" y="717"/>
                      <a:pt x="89" y="831"/>
                      <a:pt x="271" y="1034"/>
                    </a:cubicBezTo>
                    <a:cubicBezTo>
                      <a:pt x="271" y="1034"/>
                      <a:pt x="141" y="1066"/>
                      <a:pt x="111" y="1030"/>
                    </a:cubicBezTo>
                    <a:cubicBezTo>
                      <a:pt x="80" y="994"/>
                      <a:pt x="0" y="455"/>
                      <a:pt x="0" y="455"/>
                    </a:cubicBezTo>
                    <a:cubicBezTo>
                      <a:pt x="25" y="0"/>
                      <a:pt x="25" y="0"/>
                      <a:pt x="25" y="0"/>
                    </a:cubicBezTo>
                    <a:cubicBezTo>
                      <a:pt x="146" y="6"/>
                      <a:pt x="146" y="6"/>
                      <a:pt x="146" y="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3" name="í$ḷïḓé">
                <a:extLst>
                  <a:ext uri="{FF2B5EF4-FFF2-40B4-BE49-F238E27FC236}">
                    <a16:creationId xmlns:a16="http://schemas.microsoft.com/office/drawing/2014/main" id="{1B489408-F30E-644E-9E33-2289A18DBBBE}"/>
                  </a:ext>
                </a:extLst>
              </p:cNvPr>
              <p:cNvSpPr>
                <a:spLocks noChangeArrowheads="1"/>
              </p:cNvSpPr>
              <p:nvPr/>
            </p:nvSpPr>
            <p:spPr bwMode="auto">
              <a:xfrm>
                <a:off x="5083913" y="3434993"/>
                <a:ext cx="505188" cy="1440213"/>
              </a:xfrm>
              <a:custGeom>
                <a:avLst/>
                <a:gdLst>
                  <a:gd name="T0" fmla="*/ 130 w 345"/>
                  <a:gd name="T1" fmla="*/ 833 h 984"/>
                  <a:gd name="T2" fmla="*/ 130 w 345"/>
                  <a:gd name="T3" fmla="*/ 833 h 984"/>
                  <a:gd name="T4" fmla="*/ 94 w 345"/>
                  <a:gd name="T5" fmla="*/ 849 h 984"/>
                  <a:gd name="T6" fmla="*/ 80 w 345"/>
                  <a:gd name="T7" fmla="*/ 856 h 984"/>
                  <a:gd name="T8" fmla="*/ 58 w 345"/>
                  <a:gd name="T9" fmla="*/ 864 h 984"/>
                  <a:gd name="T10" fmla="*/ 58 w 345"/>
                  <a:gd name="T11" fmla="*/ 864 h 984"/>
                  <a:gd name="T12" fmla="*/ 58 w 345"/>
                  <a:gd name="T13" fmla="*/ 864 h 984"/>
                  <a:gd name="T14" fmla="*/ 58 w 345"/>
                  <a:gd name="T15" fmla="*/ 893 h 984"/>
                  <a:gd name="T16" fmla="*/ 59 w 345"/>
                  <a:gd name="T17" fmla="*/ 933 h 984"/>
                  <a:gd name="T18" fmla="*/ 59 w 345"/>
                  <a:gd name="T19" fmla="*/ 948 h 984"/>
                  <a:gd name="T20" fmla="*/ 59 w 345"/>
                  <a:gd name="T21" fmla="*/ 983 h 984"/>
                  <a:gd name="T22" fmla="*/ 59 w 345"/>
                  <a:gd name="T23" fmla="*/ 983 h 984"/>
                  <a:gd name="T24" fmla="*/ 82 w 345"/>
                  <a:gd name="T25" fmla="*/ 984 h 984"/>
                  <a:gd name="T26" fmla="*/ 181 w 345"/>
                  <a:gd name="T27" fmla="*/ 971 h 984"/>
                  <a:gd name="T28" fmla="*/ 128 w 345"/>
                  <a:gd name="T29" fmla="*/ 856 h 984"/>
                  <a:gd name="T30" fmla="*/ 130 w 345"/>
                  <a:gd name="T31" fmla="*/ 833 h 984"/>
                  <a:gd name="T32" fmla="*/ 72 w 345"/>
                  <a:gd name="T33" fmla="*/ 154 h 984"/>
                  <a:gd name="T34" fmla="*/ 72 w 345"/>
                  <a:gd name="T35" fmla="*/ 154 h 984"/>
                  <a:gd name="T36" fmla="*/ 72 w 345"/>
                  <a:gd name="T37" fmla="*/ 154 h 984"/>
                  <a:gd name="T38" fmla="*/ 45 w 345"/>
                  <a:gd name="T39" fmla="*/ 201 h 984"/>
                  <a:gd name="T40" fmla="*/ 43 w 345"/>
                  <a:gd name="T41" fmla="*/ 199 h 984"/>
                  <a:gd name="T42" fmla="*/ 72 w 345"/>
                  <a:gd name="T43" fmla="*/ 154 h 984"/>
                  <a:gd name="T44" fmla="*/ 89 w 345"/>
                  <a:gd name="T45" fmla="*/ 0 h 984"/>
                  <a:gd name="T46" fmla="*/ 89 w 345"/>
                  <a:gd name="T47" fmla="*/ 0 h 984"/>
                  <a:gd name="T48" fmla="*/ 25 w 345"/>
                  <a:gd name="T49" fmla="*/ 237 h 984"/>
                  <a:gd name="T50" fmla="*/ 16 w 345"/>
                  <a:gd name="T51" fmla="*/ 358 h 984"/>
                  <a:gd name="T52" fmla="*/ 5 w 345"/>
                  <a:gd name="T53" fmla="*/ 453 h 984"/>
                  <a:gd name="T54" fmla="*/ 16 w 345"/>
                  <a:gd name="T55" fmla="*/ 580 h 984"/>
                  <a:gd name="T56" fmla="*/ 17 w 345"/>
                  <a:gd name="T57" fmla="*/ 587 h 984"/>
                  <a:gd name="T58" fmla="*/ 105 w 345"/>
                  <a:gd name="T59" fmla="*/ 577 h 984"/>
                  <a:gd name="T60" fmla="*/ 271 w 345"/>
                  <a:gd name="T61" fmla="*/ 671 h 984"/>
                  <a:gd name="T62" fmla="*/ 273 w 345"/>
                  <a:gd name="T63" fmla="*/ 686 h 984"/>
                  <a:gd name="T64" fmla="*/ 345 w 345"/>
                  <a:gd name="T65" fmla="*/ 654 h 984"/>
                  <a:gd name="T66" fmla="*/ 341 w 345"/>
                  <a:gd name="T67" fmla="*/ 653 h 984"/>
                  <a:gd name="T68" fmla="*/ 260 w 345"/>
                  <a:gd name="T69" fmla="*/ 580 h 984"/>
                  <a:gd name="T70" fmla="*/ 198 w 345"/>
                  <a:gd name="T71" fmla="*/ 481 h 984"/>
                  <a:gd name="T72" fmla="*/ 178 w 345"/>
                  <a:gd name="T73" fmla="*/ 373 h 984"/>
                  <a:gd name="T74" fmla="*/ 173 w 345"/>
                  <a:gd name="T75" fmla="*/ 358 h 984"/>
                  <a:gd name="T76" fmla="*/ 162 w 345"/>
                  <a:gd name="T77" fmla="*/ 298 h 984"/>
                  <a:gd name="T78" fmla="*/ 137 w 345"/>
                  <a:gd name="T79" fmla="*/ 208 h 984"/>
                  <a:gd name="T80" fmla="*/ 96 w 345"/>
                  <a:gd name="T81" fmla="*/ 99 h 984"/>
                  <a:gd name="T82" fmla="*/ 89 w 345"/>
                  <a:gd name="T83" fmla="*/ 0 h 984"/>
                  <a:gd name="T84" fmla="*/ 89 w 345"/>
                  <a:gd name="T8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5" h="984">
                    <a:moveTo>
                      <a:pt x="130" y="833"/>
                    </a:moveTo>
                    <a:cubicBezTo>
                      <a:pt x="130" y="833"/>
                      <a:pt x="130" y="833"/>
                      <a:pt x="130" y="833"/>
                    </a:cubicBezTo>
                    <a:cubicBezTo>
                      <a:pt x="118" y="839"/>
                      <a:pt x="106" y="844"/>
                      <a:pt x="94" y="849"/>
                    </a:cubicBezTo>
                    <a:cubicBezTo>
                      <a:pt x="89" y="852"/>
                      <a:pt x="84" y="854"/>
                      <a:pt x="80" y="856"/>
                    </a:cubicBezTo>
                    <a:cubicBezTo>
                      <a:pt x="72" y="859"/>
                      <a:pt x="65" y="862"/>
                      <a:pt x="58" y="864"/>
                    </a:cubicBezTo>
                    <a:cubicBezTo>
                      <a:pt x="58" y="864"/>
                      <a:pt x="58" y="864"/>
                      <a:pt x="58" y="864"/>
                    </a:cubicBezTo>
                    <a:cubicBezTo>
                      <a:pt x="58" y="864"/>
                      <a:pt x="58" y="864"/>
                      <a:pt x="58" y="864"/>
                    </a:cubicBezTo>
                    <a:cubicBezTo>
                      <a:pt x="58" y="874"/>
                      <a:pt x="58" y="884"/>
                      <a:pt x="58" y="893"/>
                    </a:cubicBezTo>
                    <a:cubicBezTo>
                      <a:pt x="58" y="907"/>
                      <a:pt x="59" y="920"/>
                      <a:pt x="59" y="933"/>
                    </a:cubicBezTo>
                    <a:cubicBezTo>
                      <a:pt x="59" y="938"/>
                      <a:pt x="59" y="943"/>
                      <a:pt x="59" y="948"/>
                    </a:cubicBezTo>
                    <a:cubicBezTo>
                      <a:pt x="59" y="960"/>
                      <a:pt x="59" y="972"/>
                      <a:pt x="59" y="983"/>
                    </a:cubicBezTo>
                    <a:cubicBezTo>
                      <a:pt x="59" y="983"/>
                      <a:pt x="59" y="983"/>
                      <a:pt x="59" y="983"/>
                    </a:cubicBezTo>
                    <a:cubicBezTo>
                      <a:pt x="66" y="984"/>
                      <a:pt x="74" y="984"/>
                      <a:pt x="82" y="984"/>
                    </a:cubicBezTo>
                    <a:cubicBezTo>
                      <a:pt x="128" y="984"/>
                      <a:pt x="181" y="971"/>
                      <a:pt x="181" y="971"/>
                    </a:cubicBezTo>
                    <a:cubicBezTo>
                      <a:pt x="143" y="929"/>
                      <a:pt x="128" y="891"/>
                      <a:pt x="128" y="856"/>
                    </a:cubicBezTo>
                    <a:cubicBezTo>
                      <a:pt x="128" y="848"/>
                      <a:pt x="129" y="840"/>
                      <a:pt x="130" y="833"/>
                    </a:cubicBezTo>
                    <a:moveTo>
                      <a:pt x="72" y="154"/>
                    </a:moveTo>
                    <a:cubicBezTo>
                      <a:pt x="72" y="154"/>
                      <a:pt x="72" y="154"/>
                      <a:pt x="72" y="154"/>
                    </a:cubicBezTo>
                    <a:cubicBezTo>
                      <a:pt x="72" y="154"/>
                      <a:pt x="72" y="154"/>
                      <a:pt x="72" y="154"/>
                    </a:cubicBezTo>
                    <a:cubicBezTo>
                      <a:pt x="71" y="158"/>
                      <a:pt x="54" y="201"/>
                      <a:pt x="45" y="201"/>
                    </a:cubicBezTo>
                    <a:cubicBezTo>
                      <a:pt x="44" y="201"/>
                      <a:pt x="43" y="200"/>
                      <a:pt x="43" y="199"/>
                    </a:cubicBezTo>
                    <a:cubicBezTo>
                      <a:pt x="35" y="189"/>
                      <a:pt x="70" y="160"/>
                      <a:pt x="72" y="154"/>
                    </a:cubicBezTo>
                    <a:moveTo>
                      <a:pt x="89" y="0"/>
                    </a:moveTo>
                    <a:cubicBezTo>
                      <a:pt x="89" y="0"/>
                      <a:pt x="89" y="0"/>
                      <a:pt x="89" y="0"/>
                    </a:cubicBezTo>
                    <a:cubicBezTo>
                      <a:pt x="25" y="237"/>
                      <a:pt x="25" y="237"/>
                      <a:pt x="25" y="237"/>
                    </a:cubicBezTo>
                    <a:cubicBezTo>
                      <a:pt x="25" y="237"/>
                      <a:pt x="22" y="297"/>
                      <a:pt x="16" y="358"/>
                    </a:cubicBezTo>
                    <a:cubicBezTo>
                      <a:pt x="13" y="393"/>
                      <a:pt x="9" y="428"/>
                      <a:pt x="5" y="453"/>
                    </a:cubicBezTo>
                    <a:cubicBezTo>
                      <a:pt x="0" y="480"/>
                      <a:pt x="6" y="530"/>
                      <a:pt x="16" y="580"/>
                    </a:cubicBezTo>
                    <a:cubicBezTo>
                      <a:pt x="16" y="582"/>
                      <a:pt x="16" y="584"/>
                      <a:pt x="17" y="587"/>
                    </a:cubicBezTo>
                    <a:cubicBezTo>
                      <a:pt x="45" y="580"/>
                      <a:pt x="75" y="577"/>
                      <a:pt x="105" y="577"/>
                    </a:cubicBezTo>
                    <a:cubicBezTo>
                      <a:pt x="183" y="577"/>
                      <a:pt x="257" y="601"/>
                      <a:pt x="271" y="671"/>
                    </a:cubicBezTo>
                    <a:cubicBezTo>
                      <a:pt x="272" y="676"/>
                      <a:pt x="273" y="681"/>
                      <a:pt x="273" y="686"/>
                    </a:cubicBezTo>
                    <a:cubicBezTo>
                      <a:pt x="313" y="665"/>
                      <a:pt x="345" y="654"/>
                      <a:pt x="345" y="654"/>
                    </a:cubicBezTo>
                    <a:cubicBezTo>
                      <a:pt x="344" y="654"/>
                      <a:pt x="343" y="653"/>
                      <a:pt x="341" y="653"/>
                    </a:cubicBezTo>
                    <a:cubicBezTo>
                      <a:pt x="313" y="643"/>
                      <a:pt x="284" y="613"/>
                      <a:pt x="260" y="580"/>
                    </a:cubicBezTo>
                    <a:cubicBezTo>
                      <a:pt x="224" y="533"/>
                      <a:pt x="198" y="481"/>
                      <a:pt x="198" y="481"/>
                    </a:cubicBezTo>
                    <a:cubicBezTo>
                      <a:pt x="198" y="481"/>
                      <a:pt x="187" y="386"/>
                      <a:pt x="178" y="373"/>
                    </a:cubicBezTo>
                    <a:cubicBezTo>
                      <a:pt x="176" y="370"/>
                      <a:pt x="174" y="365"/>
                      <a:pt x="173" y="358"/>
                    </a:cubicBezTo>
                    <a:cubicBezTo>
                      <a:pt x="166" y="336"/>
                      <a:pt x="162" y="298"/>
                      <a:pt x="162" y="298"/>
                    </a:cubicBezTo>
                    <a:cubicBezTo>
                      <a:pt x="162" y="298"/>
                      <a:pt x="155" y="233"/>
                      <a:pt x="137" y="208"/>
                    </a:cubicBezTo>
                    <a:cubicBezTo>
                      <a:pt x="120" y="183"/>
                      <a:pt x="96" y="99"/>
                      <a:pt x="96" y="99"/>
                    </a:cubicBezTo>
                    <a:cubicBezTo>
                      <a:pt x="89" y="0"/>
                      <a:pt x="89" y="0"/>
                      <a:pt x="89" y="0"/>
                    </a:cubicBezTo>
                    <a:cubicBezTo>
                      <a:pt x="89" y="0"/>
                      <a:pt x="89" y="0"/>
                      <a:pt x="89" y="0"/>
                    </a:cubicBezTo>
                  </a:path>
                </a:pathLst>
              </a:custGeom>
              <a:solidFill>
                <a:srgbClr val="C3CCDB"/>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4" name="í$lîḋè">
                <a:extLst>
                  <a:ext uri="{FF2B5EF4-FFF2-40B4-BE49-F238E27FC236}">
                    <a16:creationId xmlns:a16="http://schemas.microsoft.com/office/drawing/2014/main" id="{9CA593D1-2E70-F447-977A-D860966B4154}"/>
                  </a:ext>
                </a:extLst>
              </p:cNvPr>
              <p:cNvSpPr>
                <a:spLocks noChangeArrowheads="1"/>
              </p:cNvSpPr>
              <p:nvPr/>
            </p:nvSpPr>
            <p:spPr bwMode="auto">
              <a:xfrm>
                <a:off x="3881738" y="2179732"/>
                <a:ext cx="813438" cy="810013"/>
              </a:xfrm>
              <a:custGeom>
                <a:avLst/>
                <a:gdLst>
                  <a:gd name="T0" fmla="*/ 456 w 555"/>
                  <a:gd name="T1" fmla="*/ 249 h 554"/>
                  <a:gd name="T2" fmla="*/ 465 w 555"/>
                  <a:gd name="T3" fmla="*/ 400 h 554"/>
                  <a:gd name="T4" fmla="*/ 411 w 555"/>
                  <a:gd name="T5" fmla="*/ 554 h 554"/>
                  <a:gd name="T6" fmla="*/ 35 w 555"/>
                  <a:gd name="T7" fmla="*/ 270 h 554"/>
                  <a:gd name="T8" fmla="*/ 56 w 555"/>
                  <a:gd name="T9" fmla="*/ 90 h 554"/>
                  <a:gd name="T10" fmla="*/ 51 w 555"/>
                  <a:gd name="T11" fmla="*/ 0 h 554"/>
                  <a:gd name="T12" fmla="*/ 488 w 555"/>
                  <a:gd name="T13" fmla="*/ 164 h 554"/>
                  <a:gd name="T14" fmla="*/ 456 w 555"/>
                  <a:gd name="T15" fmla="*/ 249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 h="554">
                    <a:moveTo>
                      <a:pt x="456" y="249"/>
                    </a:moveTo>
                    <a:cubicBezTo>
                      <a:pt x="446" y="299"/>
                      <a:pt x="449" y="351"/>
                      <a:pt x="465" y="400"/>
                    </a:cubicBezTo>
                    <a:cubicBezTo>
                      <a:pt x="411" y="554"/>
                      <a:pt x="411" y="554"/>
                      <a:pt x="411" y="554"/>
                    </a:cubicBezTo>
                    <a:cubicBezTo>
                      <a:pt x="411" y="554"/>
                      <a:pt x="0" y="326"/>
                      <a:pt x="35" y="270"/>
                    </a:cubicBezTo>
                    <a:cubicBezTo>
                      <a:pt x="55" y="239"/>
                      <a:pt x="57" y="156"/>
                      <a:pt x="56" y="90"/>
                    </a:cubicBezTo>
                    <a:cubicBezTo>
                      <a:pt x="54" y="40"/>
                      <a:pt x="51" y="0"/>
                      <a:pt x="51" y="0"/>
                    </a:cubicBezTo>
                    <a:cubicBezTo>
                      <a:pt x="51" y="0"/>
                      <a:pt x="555" y="49"/>
                      <a:pt x="488" y="164"/>
                    </a:cubicBezTo>
                    <a:cubicBezTo>
                      <a:pt x="473" y="190"/>
                      <a:pt x="462" y="219"/>
                      <a:pt x="456" y="249"/>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5" name="ïṧļïḍé">
                <a:extLst>
                  <a:ext uri="{FF2B5EF4-FFF2-40B4-BE49-F238E27FC236}">
                    <a16:creationId xmlns:a16="http://schemas.microsoft.com/office/drawing/2014/main" id="{80F11027-E43D-8044-AC6E-3494BAF68896}"/>
                  </a:ext>
                </a:extLst>
              </p:cNvPr>
              <p:cNvSpPr/>
              <p:nvPr/>
            </p:nvSpPr>
            <p:spPr bwMode="auto">
              <a:xfrm>
                <a:off x="3965029" y="2301880"/>
                <a:ext cx="587641" cy="265933"/>
              </a:xfrm>
              <a:custGeom>
                <a:avLst/>
                <a:gdLst>
                  <a:gd name="T0" fmla="*/ 1 w 402"/>
                  <a:gd name="T1" fmla="*/ 0 h 181"/>
                  <a:gd name="T2" fmla="*/ 0 w 402"/>
                  <a:gd name="T3" fmla="*/ 6 h 181"/>
                  <a:gd name="T4" fmla="*/ 297 w 402"/>
                  <a:gd name="T5" fmla="*/ 181 h 181"/>
                  <a:gd name="T6" fmla="*/ 400 w 402"/>
                  <a:gd name="T7" fmla="*/ 165 h 181"/>
                  <a:gd name="T8" fmla="*/ 402 w 402"/>
                  <a:gd name="T9" fmla="*/ 155 h 181"/>
                  <a:gd name="T10" fmla="*/ 297 w 402"/>
                  <a:gd name="T11" fmla="*/ 172 h 181"/>
                  <a:gd name="T12" fmla="*/ 296 w 402"/>
                  <a:gd name="T13" fmla="*/ 172 h 181"/>
                  <a:gd name="T14" fmla="*/ 1 w 402"/>
                  <a:gd name="T15" fmla="*/ 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181">
                    <a:moveTo>
                      <a:pt x="1" y="0"/>
                    </a:moveTo>
                    <a:cubicBezTo>
                      <a:pt x="1" y="2"/>
                      <a:pt x="0" y="4"/>
                      <a:pt x="0" y="6"/>
                    </a:cubicBezTo>
                    <a:cubicBezTo>
                      <a:pt x="61" y="116"/>
                      <a:pt x="176" y="181"/>
                      <a:pt x="297" y="181"/>
                    </a:cubicBezTo>
                    <a:cubicBezTo>
                      <a:pt x="331" y="181"/>
                      <a:pt x="366" y="175"/>
                      <a:pt x="400" y="165"/>
                    </a:cubicBezTo>
                    <a:cubicBezTo>
                      <a:pt x="401" y="161"/>
                      <a:pt x="401" y="158"/>
                      <a:pt x="402" y="155"/>
                    </a:cubicBezTo>
                    <a:cubicBezTo>
                      <a:pt x="369" y="166"/>
                      <a:pt x="333" y="172"/>
                      <a:pt x="297" y="172"/>
                    </a:cubicBezTo>
                    <a:cubicBezTo>
                      <a:pt x="297" y="172"/>
                      <a:pt x="296" y="172"/>
                      <a:pt x="296" y="172"/>
                    </a:cubicBezTo>
                    <a:cubicBezTo>
                      <a:pt x="170" y="172"/>
                      <a:pt x="59" y="103"/>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6" name="íṧlïḍe">
                <a:extLst>
                  <a:ext uri="{FF2B5EF4-FFF2-40B4-BE49-F238E27FC236}">
                    <a16:creationId xmlns:a16="http://schemas.microsoft.com/office/drawing/2014/main" id="{D473827A-65FE-214A-A2E2-7B2028A378ED}"/>
                  </a:ext>
                </a:extLst>
              </p:cNvPr>
              <p:cNvSpPr>
                <a:spLocks noChangeArrowheads="1"/>
              </p:cNvSpPr>
              <p:nvPr/>
            </p:nvSpPr>
            <p:spPr bwMode="auto">
              <a:xfrm>
                <a:off x="3900576" y="1511857"/>
                <a:ext cx="994963" cy="1041200"/>
              </a:xfrm>
              <a:custGeom>
                <a:avLst/>
                <a:gdLst>
                  <a:gd name="T0" fmla="*/ 679 w 679"/>
                  <a:gd name="T1" fmla="*/ 374 h 713"/>
                  <a:gd name="T2" fmla="*/ 340 w 679"/>
                  <a:gd name="T3" fmla="*/ 713 h 713"/>
                  <a:gd name="T4" fmla="*/ 0 w 679"/>
                  <a:gd name="T5" fmla="*/ 374 h 713"/>
                  <a:gd name="T6" fmla="*/ 62 w 679"/>
                  <a:gd name="T7" fmla="*/ 178 h 713"/>
                  <a:gd name="T8" fmla="*/ 78 w 679"/>
                  <a:gd name="T9" fmla="*/ 158 h 713"/>
                  <a:gd name="T10" fmla="*/ 188 w 679"/>
                  <a:gd name="T11" fmla="*/ 70 h 713"/>
                  <a:gd name="T12" fmla="*/ 261 w 679"/>
                  <a:gd name="T13" fmla="*/ 44 h 713"/>
                  <a:gd name="T14" fmla="*/ 670 w 679"/>
                  <a:gd name="T15" fmla="*/ 296 h 713"/>
                  <a:gd name="T16" fmla="*/ 675 w 679"/>
                  <a:gd name="T17" fmla="*/ 319 h 713"/>
                  <a:gd name="T18" fmla="*/ 679 w 679"/>
                  <a:gd name="T19" fmla="*/ 374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9" h="713">
                    <a:moveTo>
                      <a:pt x="679" y="374"/>
                    </a:moveTo>
                    <a:cubicBezTo>
                      <a:pt x="679" y="561"/>
                      <a:pt x="527" y="713"/>
                      <a:pt x="340" y="713"/>
                    </a:cubicBezTo>
                    <a:cubicBezTo>
                      <a:pt x="152" y="713"/>
                      <a:pt x="0" y="561"/>
                      <a:pt x="0" y="374"/>
                    </a:cubicBezTo>
                    <a:cubicBezTo>
                      <a:pt x="0" y="304"/>
                      <a:pt x="22" y="235"/>
                      <a:pt x="62" y="178"/>
                    </a:cubicBezTo>
                    <a:cubicBezTo>
                      <a:pt x="67" y="171"/>
                      <a:pt x="72" y="164"/>
                      <a:pt x="78" y="158"/>
                    </a:cubicBezTo>
                    <a:cubicBezTo>
                      <a:pt x="108" y="121"/>
                      <a:pt x="146" y="91"/>
                      <a:pt x="188" y="70"/>
                    </a:cubicBezTo>
                    <a:cubicBezTo>
                      <a:pt x="211" y="58"/>
                      <a:pt x="236" y="49"/>
                      <a:pt x="261" y="44"/>
                    </a:cubicBezTo>
                    <a:cubicBezTo>
                      <a:pt x="443" y="0"/>
                      <a:pt x="627" y="113"/>
                      <a:pt x="670" y="296"/>
                    </a:cubicBezTo>
                    <a:cubicBezTo>
                      <a:pt x="672" y="304"/>
                      <a:pt x="673" y="311"/>
                      <a:pt x="675" y="319"/>
                    </a:cubicBezTo>
                    <a:cubicBezTo>
                      <a:pt x="677" y="337"/>
                      <a:pt x="679" y="355"/>
                      <a:pt x="679" y="374"/>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7" name="íŝḷiḋé">
                <a:extLst>
                  <a:ext uri="{FF2B5EF4-FFF2-40B4-BE49-F238E27FC236}">
                    <a16:creationId xmlns:a16="http://schemas.microsoft.com/office/drawing/2014/main" id="{128819AF-6D53-4E4C-9644-A4552DE3AD43}"/>
                  </a:ext>
                </a:extLst>
              </p:cNvPr>
              <p:cNvSpPr>
                <a:spLocks noChangeArrowheads="1"/>
              </p:cNvSpPr>
              <p:nvPr/>
            </p:nvSpPr>
            <p:spPr bwMode="auto">
              <a:xfrm>
                <a:off x="2946713" y="2410919"/>
                <a:ext cx="2267350" cy="2623549"/>
              </a:xfrm>
              <a:custGeom>
                <a:avLst/>
                <a:gdLst>
                  <a:gd name="T0" fmla="*/ 1476 w 1549"/>
                  <a:gd name="T1" fmla="*/ 1281 h 1795"/>
                  <a:gd name="T2" fmla="*/ 1479 w 1549"/>
                  <a:gd name="T3" fmla="*/ 1296 h 1795"/>
                  <a:gd name="T4" fmla="*/ 1505 w 1549"/>
                  <a:gd name="T5" fmla="*/ 1409 h 1795"/>
                  <a:gd name="T6" fmla="*/ 1515 w 1549"/>
                  <a:gd name="T7" fmla="*/ 1475 h 1795"/>
                  <a:gd name="T8" fmla="*/ 1517 w 1549"/>
                  <a:gd name="T9" fmla="*/ 1531 h 1795"/>
                  <a:gd name="T10" fmla="*/ 1518 w 1549"/>
                  <a:gd name="T11" fmla="*/ 1565 h 1795"/>
                  <a:gd name="T12" fmla="*/ 1519 w 1549"/>
                  <a:gd name="T13" fmla="*/ 1634 h 1795"/>
                  <a:gd name="T14" fmla="*/ 1519 w 1549"/>
                  <a:gd name="T15" fmla="*/ 1684 h 1795"/>
                  <a:gd name="T16" fmla="*/ 1512 w 1549"/>
                  <a:gd name="T17" fmla="*/ 1753 h 1795"/>
                  <a:gd name="T18" fmla="*/ 1497 w 1549"/>
                  <a:gd name="T19" fmla="*/ 1785 h 1795"/>
                  <a:gd name="T20" fmla="*/ 1389 w 1549"/>
                  <a:gd name="T21" fmla="*/ 1703 h 1795"/>
                  <a:gd name="T22" fmla="*/ 1371 w 1549"/>
                  <a:gd name="T23" fmla="*/ 1693 h 1795"/>
                  <a:gd name="T24" fmla="*/ 1196 w 1549"/>
                  <a:gd name="T25" fmla="*/ 1657 h 1795"/>
                  <a:gd name="T26" fmla="*/ 1137 w 1549"/>
                  <a:gd name="T27" fmla="*/ 1678 h 1795"/>
                  <a:gd name="T28" fmla="*/ 1053 w 1549"/>
                  <a:gd name="T29" fmla="*/ 1704 h 1795"/>
                  <a:gd name="T30" fmla="*/ 780 w 1549"/>
                  <a:gd name="T31" fmla="*/ 1763 h 1795"/>
                  <a:gd name="T32" fmla="*/ 443 w 1549"/>
                  <a:gd name="T33" fmla="*/ 1766 h 1795"/>
                  <a:gd name="T34" fmla="*/ 440 w 1549"/>
                  <a:gd name="T35" fmla="*/ 1765 h 1795"/>
                  <a:gd name="T36" fmla="*/ 428 w 1549"/>
                  <a:gd name="T37" fmla="*/ 1761 h 1795"/>
                  <a:gd name="T38" fmla="*/ 388 w 1549"/>
                  <a:gd name="T39" fmla="*/ 1747 h 1795"/>
                  <a:gd name="T40" fmla="*/ 350 w 1549"/>
                  <a:gd name="T41" fmla="*/ 1731 h 1795"/>
                  <a:gd name="T42" fmla="*/ 308 w 1549"/>
                  <a:gd name="T43" fmla="*/ 1709 h 1795"/>
                  <a:gd name="T44" fmla="*/ 273 w 1549"/>
                  <a:gd name="T45" fmla="*/ 1665 h 1795"/>
                  <a:gd name="T46" fmla="*/ 257 w 1549"/>
                  <a:gd name="T47" fmla="*/ 1583 h 1795"/>
                  <a:gd name="T48" fmla="*/ 245 w 1549"/>
                  <a:gd name="T49" fmla="*/ 1523 h 1795"/>
                  <a:gd name="T50" fmla="*/ 220 w 1549"/>
                  <a:gd name="T51" fmla="*/ 1397 h 1795"/>
                  <a:gd name="T52" fmla="*/ 208 w 1549"/>
                  <a:gd name="T53" fmla="*/ 1337 h 1795"/>
                  <a:gd name="T54" fmla="*/ 182 w 1549"/>
                  <a:gd name="T55" fmla="*/ 1212 h 1795"/>
                  <a:gd name="T56" fmla="*/ 170 w 1549"/>
                  <a:gd name="T57" fmla="*/ 1152 h 1795"/>
                  <a:gd name="T58" fmla="*/ 145 w 1549"/>
                  <a:gd name="T59" fmla="*/ 1026 h 1795"/>
                  <a:gd name="T60" fmla="*/ 133 w 1549"/>
                  <a:gd name="T61" fmla="*/ 966 h 1795"/>
                  <a:gd name="T62" fmla="*/ 122 w 1549"/>
                  <a:gd name="T63" fmla="*/ 911 h 1795"/>
                  <a:gd name="T64" fmla="*/ 74 w 1549"/>
                  <a:gd name="T65" fmla="*/ 840 h 1795"/>
                  <a:gd name="T66" fmla="*/ 47 w 1549"/>
                  <a:gd name="T67" fmla="*/ 799 h 1795"/>
                  <a:gd name="T68" fmla="*/ 35 w 1549"/>
                  <a:gd name="T69" fmla="*/ 781 h 1795"/>
                  <a:gd name="T70" fmla="*/ 23 w 1549"/>
                  <a:gd name="T71" fmla="*/ 704 h 1795"/>
                  <a:gd name="T72" fmla="*/ 59 w 1549"/>
                  <a:gd name="T73" fmla="*/ 654 h 1795"/>
                  <a:gd name="T74" fmla="*/ 91 w 1549"/>
                  <a:gd name="T75" fmla="*/ 609 h 1795"/>
                  <a:gd name="T76" fmla="*/ 101 w 1549"/>
                  <a:gd name="T77" fmla="*/ 594 h 1795"/>
                  <a:gd name="T78" fmla="*/ 205 w 1549"/>
                  <a:gd name="T79" fmla="*/ 451 h 1795"/>
                  <a:gd name="T80" fmla="*/ 300 w 1549"/>
                  <a:gd name="T81" fmla="*/ 340 h 1795"/>
                  <a:gd name="T82" fmla="*/ 470 w 1549"/>
                  <a:gd name="T83" fmla="*/ 226 h 1795"/>
                  <a:gd name="T84" fmla="*/ 534 w 1549"/>
                  <a:gd name="T85" fmla="*/ 177 h 1795"/>
                  <a:gd name="T86" fmla="*/ 600 w 1549"/>
                  <a:gd name="T87" fmla="*/ 153 h 1795"/>
                  <a:gd name="T88" fmla="*/ 644 w 1549"/>
                  <a:gd name="T89" fmla="*/ 79 h 1795"/>
                  <a:gd name="T90" fmla="*/ 691 w 1549"/>
                  <a:gd name="T91" fmla="*/ 12 h 1795"/>
                  <a:gd name="T92" fmla="*/ 783 w 1549"/>
                  <a:gd name="T93" fmla="*/ 118 h 1795"/>
                  <a:gd name="T94" fmla="*/ 979 w 1549"/>
                  <a:gd name="T95" fmla="*/ 286 h 1795"/>
                  <a:gd name="T96" fmla="*/ 983 w 1549"/>
                  <a:gd name="T97" fmla="*/ 290 h 1795"/>
                  <a:gd name="T98" fmla="*/ 1022 w 1549"/>
                  <a:gd name="T99" fmla="*/ 289 h 1795"/>
                  <a:gd name="T100" fmla="*/ 1070 w 1549"/>
                  <a:gd name="T101" fmla="*/ 245 h 1795"/>
                  <a:gd name="T102" fmla="*/ 1091 w 1549"/>
                  <a:gd name="T103" fmla="*/ 120 h 1795"/>
                  <a:gd name="T104" fmla="*/ 1240 w 1549"/>
                  <a:gd name="T105" fmla="*/ 308 h 1795"/>
                  <a:gd name="T106" fmla="*/ 1367 w 1549"/>
                  <a:gd name="T107" fmla="*/ 393 h 1795"/>
                  <a:gd name="T108" fmla="*/ 1372 w 1549"/>
                  <a:gd name="T109" fmla="*/ 396 h 1795"/>
                  <a:gd name="T110" fmla="*/ 1382 w 1549"/>
                  <a:gd name="T111" fmla="*/ 400 h 1795"/>
                  <a:gd name="T112" fmla="*/ 1401 w 1549"/>
                  <a:gd name="T113" fmla="*/ 409 h 1795"/>
                  <a:gd name="T114" fmla="*/ 1420 w 1549"/>
                  <a:gd name="T115" fmla="*/ 428 h 1795"/>
                  <a:gd name="T116" fmla="*/ 1430 w 1549"/>
                  <a:gd name="T117" fmla="*/ 441 h 1795"/>
                  <a:gd name="T118" fmla="*/ 1518 w 1549"/>
                  <a:gd name="T119" fmla="*/ 571 h 1795"/>
                  <a:gd name="T120" fmla="*/ 1485 w 1549"/>
                  <a:gd name="T121" fmla="*/ 938 h 1795"/>
                  <a:gd name="T122" fmla="*/ 1465 w 1549"/>
                  <a:gd name="T123" fmla="*/ 115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795">
                    <a:moveTo>
                      <a:pt x="1465" y="1154"/>
                    </a:moveTo>
                    <a:cubicBezTo>
                      <a:pt x="1460" y="1181"/>
                      <a:pt x="1466" y="1231"/>
                      <a:pt x="1476" y="1281"/>
                    </a:cubicBezTo>
                    <a:cubicBezTo>
                      <a:pt x="1476" y="1283"/>
                      <a:pt x="1476" y="1285"/>
                      <a:pt x="1477" y="1288"/>
                    </a:cubicBezTo>
                    <a:cubicBezTo>
                      <a:pt x="1477" y="1290"/>
                      <a:pt x="1478" y="1293"/>
                      <a:pt x="1479" y="1296"/>
                    </a:cubicBezTo>
                    <a:cubicBezTo>
                      <a:pt x="1483" y="1318"/>
                      <a:pt x="1488" y="1339"/>
                      <a:pt x="1493" y="1359"/>
                    </a:cubicBezTo>
                    <a:cubicBezTo>
                      <a:pt x="1497" y="1378"/>
                      <a:pt x="1501" y="1395"/>
                      <a:pt x="1505" y="1409"/>
                    </a:cubicBezTo>
                    <a:cubicBezTo>
                      <a:pt x="1511" y="1429"/>
                      <a:pt x="1514" y="1442"/>
                      <a:pt x="1514" y="1442"/>
                    </a:cubicBezTo>
                    <a:cubicBezTo>
                      <a:pt x="1514" y="1442"/>
                      <a:pt x="1515" y="1455"/>
                      <a:pt x="1515" y="1475"/>
                    </a:cubicBezTo>
                    <a:cubicBezTo>
                      <a:pt x="1516" y="1487"/>
                      <a:pt x="1516" y="1501"/>
                      <a:pt x="1517" y="1517"/>
                    </a:cubicBezTo>
                    <a:cubicBezTo>
                      <a:pt x="1517" y="1521"/>
                      <a:pt x="1517" y="1526"/>
                      <a:pt x="1517" y="1531"/>
                    </a:cubicBezTo>
                    <a:cubicBezTo>
                      <a:pt x="1517" y="1539"/>
                      <a:pt x="1517" y="1548"/>
                      <a:pt x="1518" y="1557"/>
                    </a:cubicBezTo>
                    <a:cubicBezTo>
                      <a:pt x="1518" y="1560"/>
                      <a:pt x="1518" y="1562"/>
                      <a:pt x="1518" y="1565"/>
                    </a:cubicBezTo>
                    <a:cubicBezTo>
                      <a:pt x="1518" y="1575"/>
                      <a:pt x="1518" y="1585"/>
                      <a:pt x="1518" y="1594"/>
                    </a:cubicBezTo>
                    <a:cubicBezTo>
                      <a:pt x="1518" y="1608"/>
                      <a:pt x="1519" y="1621"/>
                      <a:pt x="1519" y="1634"/>
                    </a:cubicBezTo>
                    <a:cubicBezTo>
                      <a:pt x="1519" y="1639"/>
                      <a:pt x="1519" y="1644"/>
                      <a:pt x="1519" y="1649"/>
                    </a:cubicBezTo>
                    <a:cubicBezTo>
                      <a:pt x="1519" y="1661"/>
                      <a:pt x="1519" y="1673"/>
                      <a:pt x="1519" y="1684"/>
                    </a:cubicBezTo>
                    <a:cubicBezTo>
                      <a:pt x="1518" y="1715"/>
                      <a:pt x="1517" y="1738"/>
                      <a:pt x="1514" y="1745"/>
                    </a:cubicBezTo>
                    <a:cubicBezTo>
                      <a:pt x="1513" y="1747"/>
                      <a:pt x="1513" y="1750"/>
                      <a:pt x="1512" y="1753"/>
                    </a:cubicBezTo>
                    <a:cubicBezTo>
                      <a:pt x="1508" y="1765"/>
                      <a:pt x="1506" y="1778"/>
                      <a:pt x="1504" y="1790"/>
                    </a:cubicBezTo>
                    <a:cubicBezTo>
                      <a:pt x="1497" y="1785"/>
                      <a:pt x="1497" y="1785"/>
                      <a:pt x="1497" y="1785"/>
                    </a:cubicBezTo>
                    <a:cubicBezTo>
                      <a:pt x="1484" y="1774"/>
                      <a:pt x="1472" y="1763"/>
                      <a:pt x="1459" y="1753"/>
                    </a:cubicBezTo>
                    <a:cubicBezTo>
                      <a:pt x="1437" y="1734"/>
                      <a:pt x="1414" y="1718"/>
                      <a:pt x="1389" y="1703"/>
                    </a:cubicBezTo>
                    <a:cubicBezTo>
                      <a:pt x="1388" y="1702"/>
                      <a:pt x="1386" y="1701"/>
                      <a:pt x="1385" y="1700"/>
                    </a:cubicBezTo>
                    <a:cubicBezTo>
                      <a:pt x="1380" y="1698"/>
                      <a:pt x="1375" y="1695"/>
                      <a:pt x="1371" y="1693"/>
                    </a:cubicBezTo>
                    <a:cubicBezTo>
                      <a:pt x="1361" y="1688"/>
                      <a:pt x="1351" y="1684"/>
                      <a:pt x="1341" y="1680"/>
                    </a:cubicBezTo>
                    <a:cubicBezTo>
                      <a:pt x="1295" y="1662"/>
                      <a:pt x="1246" y="1656"/>
                      <a:pt x="1196" y="1657"/>
                    </a:cubicBezTo>
                    <a:cubicBezTo>
                      <a:pt x="1176" y="1665"/>
                      <a:pt x="1163" y="1670"/>
                      <a:pt x="1163" y="1670"/>
                    </a:cubicBezTo>
                    <a:cubicBezTo>
                      <a:pt x="1137" y="1678"/>
                      <a:pt x="1137" y="1678"/>
                      <a:pt x="1137" y="1678"/>
                    </a:cubicBezTo>
                    <a:cubicBezTo>
                      <a:pt x="1133" y="1679"/>
                      <a:pt x="1133" y="1679"/>
                      <a:pt x="1133" y="1679"/>
                    </a:cubicBezTo>
                    <a:cubicBezTo>
                      <a:pt x="1105" y="1687"/>
                      <a:pt x="1067" y="1699"/>
                      <a:pt x="1053" y="1704"/>
                    </a:cubicBezTo>
                    <a:cubicBezTo>
                      <a:pt x="1030" y="1712"/>
                      <a:pt x="834" y="1753"/>
                      <a:pt x="834" y="1753"/>
                    </a:cubicBezTo>
                    <a:cubicBezTo>
                      <a:pt x="816" y="1758"/>
                      <a:pt x="798" y="1761"/>
                      <a:pt x="780" y="1763"/>
                    </a:cubicBezTo>
                    <a:cubicBezTo>
                      <a:pt x="746" y="1773"/>
                      <a:pt x="712" y="1780"/>
                      <a:pt x="677" y="1785"/>
                    </a:cubicBezTo>
                    <a:cubicBezTo>
                      <a:pt x="599" y="1795"/>
                      <a:pt x="519" y="1788"/>
                      <a:pt x="443" y="1766"/>
                    </a:cubicBezTo>
                    <a:cubicBezTo>
                      <a:pt x="440" y="1766"/>
                      <a:pt x="438" y="1766"/>
                      <a:pt x="436" y="1765"/>
                    </a:cubicBezTo>
                    <a:cubicBezTo>
                      <a:pt x="437" y="1765"/>
                      <a:pt x="439" y="1765"/>
                      <a:pt x="440" y="1765"/>
                    </a:cubicBezTo>
                    <a:cubicBezTo>
                      <a:pt x="435" y="1763"/>
                      <a:pt x="435" y="1763"/>
                      <a:pt x="435" y="1763"/>
                    </a:cubicBezTo>
                    <a:cubicBezTo>
                      <a:pt x="428" y="1761"/>
                      <a:pt x="428" y="1761"/>
                      <a:pt x="428" y="1761"/>
                    </a:cubicBezTo>
                    <a:cubicBezTo>
                      <a:pt x="417" y="1758"/>
                      <a:pt x="406" y="1754"/>
                      <a:pt x="395" y="1750"/>
                    </a:cubicBezTo>
                    <a:cubicBezTo>
                      <a:pt x="388" y="1747"/>
                      <a:pt x="388" y="1747"/>
                      <a:pt x="388" y="1747"/>
                    </a:cubicBezTo>
                    <a:cubicBezTo>
                      <a:pt x="378" y="1743"/>
                      <a:pt x="367" y="1739"/>
                      <a:pt x="357" y="1734"/>
                    </a:cubicBezTo>
                    <a:cubicBezTo>
                      <a:pt x="350" y="1731"/>
                      <a:pt x="350" y="1731"/>
                      <a:pt x="350" y="1731"/>
                    </a:cubicBezTo>
                    <a:cubicBezTo>
                      <a:pt x="340" y="1726"/>
                      <a:pt x="329" y="1721"/>
                      <a:pt x="319" y="1715"/>
                    </a:cubicBezTo>
                    <a:cubicBezTo>
                      <a:pt x="315" y="1713"/>
                      <a:pt x="312" y="1711"/>
                      <a:pt x="308" y="1709"/>
                    </a:cubicBezTo>
                    <a:cubicBezTo>
                      <a:pt x="297" y="1703"/>
                      <a:pt x="287" y="1697"/>
                      <a:pt x="276" y="1690"/>
                    </a:cubicBezTo>
                    <a:cubicBezTo>
                      <a:pt x="274" y="1675"/>
                      <a:pt x="273" y="1665"/>
                      <a:pt x="273" y="1665"/>
                    </a:cubicBezTo>
                    <a:cubicBezTo>
                      <a:pt x="258" y="1587"/>
                      <a:pt x="258" y="1587"/>
                      <a:pt x="258" y="1587"/>
                    </a:cubicBezTo>
                    <a:cubicBezTo>
                      <a:pt x="257" y="1583"/>
                      <a:pt x="257" y="1583"/>
                      <a:pt x="257" y="1583"/>
                    </a:cubicBezTo>
                    <a:cubicBezTo>
                      <a:pt x="246" y="1527"/>
                      <a:pt x="246" y="1527"/>
                      <a:pt x="246" y="1527"/>
                    </a:cubicBezTo>
                    <a:cubicBezTo>
                      <a:pt x="245" y="1523"/>
                      <a:pt x="245" y="1523"/>
                      <a:pt x="245" y="1523"/>
                    </a:cubicBezTo>
                    <a:cubicBezTo>
                      <a:pt x="221" y="1401"/>
                      <a:pt x="221" y="1401"/>
                      <a:pt x="221" y="1401"/>
                    </a:cubicBezTo>
                    <a:cubicBezTo>
                      <a:pt x="220" y="1397"/>
                      <a:pt x="220" y="1397"/>
                      <a:pt x="220" y="1397"/>
                    </a:cubicBezTo>
                    <a:cubicBezTo>
                      <a:pt x="209" y="1341"/>
                      <a:pt x="209" y="1341"/>
                      <a:pt x="209" y="1341"/>
                    </a:cubicBezTo>
                    <a:cubicBezTo>
                      <a:pt x="208" y="1337"/>
                      <a:pt x="208" y="1337"/>
                      <a:pt x="208" y="1337"/>
                    </a:cubicBezTo>
                    <a:cubicBezTo>
                      <a:pt x="183" y="1216"/>
                      <a:pt x="183" y="1216"/>
                      <a:pt x="183" y="1216"/>
                    </a:cubicBezTo>
                    <a:cubicBezTo>
                      <a:pt x="182" y="1212"/>
                      <a:pt x="182" y="1212"/>
                      <a:pt x="182" y="1212"/>
                    </a:cubicBezTo>
                    <a:cubicBezTo>
                      <a:pt x="171" y="1156"/>
                      <a:pt x="171" y="1156"/>
                      <a:pt x="171" y="1156"/>
                    </a:cubicBezTo>
                    <a:cubicBezTo>
                      <a:pt x="170" y="1152"/>
                      <a:pt x="170" y="1152"/>
                      <a:pt x="170" y="1152"/>
                    </a:cubicBezTo>
                    <a:cubicBezTo>
                      <a:pt x="146" y="1030"/>
                      <a:pt x="146" y="1030"/>
                      <a:pt x="146" y="1030"/>
                    </a:cubicBezTo>
                    <a:cubicBezTo>
                      <a:pt x="145" y="1026"/>
                      <a:pt x="145" y="1026"/>
                      <a:pt x="145" y="1026"/>
                    </a:cubicBezTo>
                    <a:cubicBezTo>
                      <a:pt x="134" y="970"/>
                      <a:pt x="134" y="970"/>
                      <a:pt x="134" y="970"/>
                    </a:cubicBezTo>
                    <a:cubicBezTo>
                      <a:pt x="133" y="966"/>
                      <a:pt x="133" y="966"/>
                      <a:pt x="133" y="966"/>
                    </a:cubicBezTo>
                    <a:cubicBezTo>
                      <a:pt x="129" y="944"/>
                      <a:pt x="129" y="944"/>
                      <a:pt x="129" y="944"/>
                    </a:cubicBezTo>
                    <a:cubicBezTo>
                      <a:pt x="122" y="911"/>
                      <a:pt x="122" y="911"/>
                      <a:pt x="122" y="911"/>
                    </a:cubicBezTo>
                    <a:cubicBezTo>
                      <a:pt x="122" y="911"/>
                      <a:pt x="101" y="880"/>
                      <a:pt x="77" y="844"/>
                    </a:cubicBezTo>
                    <a:cubicBezTo>
                      <a:pt x="74" y="840"/>
                      <a:pt x="74" y="840"/>
                      <a:pt x="74" y="840"/>
                    </a:cubicBezTo>
                    <a:cubicBezTo>
                      <a:pt x="67" y="830"/>
                      <a:pt x="60" y="819"/>
                      <a:pt x="53" y="809"/>
                    </a:cubicBezTo>
                    <a:cubicBezTo>
                      <a:pt x="51" y="806"/>
                      <a:pt x="49" y="802"/>
                      <a:pt x="47" y="799"/>
                    </a:cubicBezTo>
                    <a:cubicBezTo>
                      <a:pt x="43" y="794"/>
                      <a:pt x="40" y="789"/>
                      <a:pt x="37" y="784"/>
                    </a:cubicBezTo>
                    <a:cubicBezTo>
                      <a:pt x="35" y="781"/>
                      <a:pt x="35" y="781"/>
                      <a:pt x="35" y="781"/>
                    </a:cubicBezTo>
                    <a:cubicBezTo>
                      <a:pt x="34" y="780"/>
                      <a:pt x="34" y="780"/>
                      <a:pt x="34" y="780"/>
                    </a:cubicBezTo>
                    <a:cubicBezTo>
                      <a:pt x="0" y="727"/>
                      <a:pt x="23" y="704"/>
                      <a:pt x="23" y="704"/>
                    </a:cubicBezTo>
                    <a:cubicBezTo>
                      <a:pt x="23" y="704"/>
                      <a:pt x="37" y="684"/>
                      <a:pt x="56" y="658"/>
                    </a:cubicBezTo>
                    <a:cubicBezTo>
                      <a:pt x="57" y="657"/>
                      <a:pt x="58" y="656"/>
                      <a:pt x="59" y="654"/>
                    </a:cubicBezTo>
                    <a:cubicBezTo>
                      <a:pt x="67" y="643"/>
                      <a:pt x="76" y="631"/>
                      <a:pt x="84" y="619"/>
                    </a:cubicBezTo>
                    <a:cubicBezTo>
                      <a:pt x="91" y="609"/>
                      <a:pt x="91" y="609"/>
                      <a:pt x="91" y="609"/>
                    </a:cubicBezTo>
                    <a:cubicBezTo>
                      <a:pt x="94" y="605"/>
                      <a:pt x="96" y="602"/>
                      <a:pt x="98" y="598"/>
                    </a:cubicBezTo>
                    <a:cubicBezTo>
                      <a:pt x="99" y="597"/>
                      <a:pt x="100" y="596"/>
                      <a:pt x="101" y="594"/>
                    </a:cubicBezTo>
                    <a:cubicBezTo>
                      <a:pt x="120" y="568"/>
                      <a:pt x="135" y="544"/>
                      <a:pt x="138" y="536"/>
                    </a:cubicBezTo>
                    <a:cubicBezTo>
                      <a:pt x="143" y="523"/>
                      <a:pt x="174" y="485"/>
                      <a:pt x="205" y="451"/>
                    </a:cubicBezTo>
                    <a:cubicBezTo>
                      <a:pt x="229" y="424"/>
                      <a:pt x="254" y="401"/>
                      <a:pt x="265" y="395"/>
                    </a:cubicBezTo>
                    <a:cubicBezTo>
                      <a:pt x="289" y="382"/>
                      <a:pt x="300" y="340"/>
                      <a:pt x="300" y="340"/>
                    </a:cubicBezTo>
                    <a:cubicBezTo>
                      <a:pt x="300" y="340"/>
                      <a:pt x="354" y="321"/>
                      <a:pt x="361" y="306"/>
                    </a:cubicBezTo>
                    <a:cubicBezTo>
                      <a:pt x="368" y="292"/>
                      <a:pt x="470" y="226"/>
                      <a:pt x="470" y="226"/>
                    </a:cubicBezTo>
                    <a:cubicBezTo>
                      <a:pt x="470" y="226"/>
                      <a:pt x="511" y="200"/>
                      <a:pt x="528" y="184"/>
                    </a:cubicBezTo>
                    <a:cubicBezTo>
                      <a:pt x="530" y="182"/>
                      <a:pt x="532" y="179"/>
                      <a:pt x="534" y="177"/>
                    </a:cubicBezTo>
                    <a:cubicBezTo>
                      <a:pt x="540" y="166"/>
                      <a:pt x="578" y="158"/>
                      <a:pt x="593" y="155"/>
                    </a:cubicBezTo>
                    <a:cubicBezTo>
                      <a:pt x="597" y="154"/>
                      <a:pt x="600" y="153"/>
                      <a:pt x="600" y="153"/>
                    </a:cubicBezTo>
                    <a:cubicBezTo>
                      <a:pt x="606" y="142"/>
                      <a:pt x="614" y="132"/>
                      <a:pt x="623" y="123"/>
                    </a:cubicBezTo>
                    <a:cubicBezTo>
                      <a:pt x="629" y="117"/>
                      <a:pt x="637" y="98"/>
                      <a:pt x="644" y="79"/>
                    </a:cubicBezTo>
                    <a:cubicBezTo>
                      <a:pt x="651" y="59"/>
                      <a:pt x="656" y="40"/>
                      <a:pt x="656" y="40"/>
                    </a:cubicBezTo>
                    <a:cubicBezTo>
                      <a:pt x="668" y="0"/>
                      <a:pt x="691" y="12"/>
                      <a:pt x="691" y="12"/>
                    </a:cubicBezTo>
                    <a:cubicBezTo>
                      <a:pt x="691" y="17"/>
                      <a:pt x="692" y="23"/>
                      <a:pt x="693" y="28"/>
                    </a:cubicBezTo>
                    <a:cubicBezTo>
                      <a:pt x="703" y="76"/>
                      <a:pt x="755" y="96"/>
                      <a:pt x="783" y="118"/>
                    </a:cubicBezTo>
                    <a:cubicBezTo>
                      <a:pt x="814" y="143"/>
                      <a:pt x="862" y="207"/>
                      <a:pt x="900" y="220"/>
                    </a:cubicBezTo>
                    <a:cubicBezTo>
                      <a:pt x="931" y="231"/>
                      <a:pt x="967" y="272"/>
                      <a:pt x="979" y="286"/>
                    </a:cubicBezTo>
                    <a:cubicBezTo>
                      <a:pt x="980" y="287"/>
                      <a:pt x="980" y="287"/>
                      <a:pt x="980" y="287"/>
                    </a:cubicBezTo>
                    <a:cubicBezTo>
                      <a:pt x="982" y="289"/>
                      <a:pt x="983" y="290"/>
                      <a:pt x="983" y="290"/>
                    </a:cubicBezTo>
                    <a:cubicBezTo>
                      <a:pt x="983" y="290"/>
                      <a:pt x="1004" y="289"/>
                      <a:pt x="1017" y="289"/>
                    </a:cubicBezTo>
                    <a:cubicBezTo>
                      <a:pt x="1022" y="289"/>
                      <a:pt x="1022" y="289"/>
                      <a:pt x="1022" y="289"/>
                    </a:cubicBezTo>
                    <a:cubicBezTo>
                      <a:pt x="1025" y="289"/>
                      <a:pt x="1027" y="288"/>
                      <a:pt x="1029" y="286"/>
                    </a:cubicBezTo>
                    <a:cubicBezTo>
                      <a:pt x="1042" y="277"/>
                      <a:pt x="1062" y="251"/>
                      <a:pt x="1070" y="245"/>
                    </a:cubicBezTo>
                    <a:cubicBezTo>
                      <a:pt x="1080" y="238"/>
                      <a:pt x="1090" y="120"/>
                      <a:pt x="1090" y="120"/>
                    </a:cubicBezTo>
                    <a:cubicBezTo>
                      <a:pt x="1091" y="120"/>
                      <a:pt x="1091" y="120"/>
                      <a:pt x="1091" y="120"/>
                    </a:cubicBezTo>
                    <a:cubicBezTo>
                      <a:pt x="1127" y="103"/>
                      <a:pt x="1166" y="273"/>
                      <a:pt x="1166" y="273"/>
                    </a:cubicBezTo>
                    <a:cubicBezTo>
                      <a:pt x="1166" y="273"/>
                      <a:pt x="1235" y="293"/>
                      <a:pt x="1240" y="308"/>
                    </a:cubicBezTo>
                    <a:cubicBezTo>
                      <a:pt x="1242" y="311"/>
                      <a:pt x="1247" y="316"/>
                      <a:pt x="1254" y="322"/>
                    </a:cubicBezTo>
                    <a:cubicBezTo>
                      <a:pt x="1290" y="349"/>
                      <a:pt x="1327" y="373"/>
                      <a:pt x="1367" y="393"/>
                    </a:cubicBezTo>
                    <a:cubicBezTo>
                      <a:pt x="1368" y="394"/>
                      <a:pt x="1369" y="394"/>
                      <a:pt x="1369" y="395"/>
                    </a:cubicBezTo>
                    <a:cubicBezTo>
                      <a:pt x="1370" y="395"/>
                      <a:pt x="1371" y="395"/>
                      <a:pt x="1372" y="396"/>
                    </a:cubicBezTo>
                    <a:cubicBezTo>
                      <a:pt x="1373" y="397"/>
                      <a:pt x="1375" y="397"/>
                      <a:pt x="1376" y="398"/>
                    </a:cubicBezTo>
                    <a:cubicBezTo>
                      <a:pt x="1378" y="399"/>
                      <a:pt x="1380" y="400"/>
                      <a:pt x="1382" y="400"/>
                    </a:cubicBezTo>
                    <a:cubicBezTo>
                      <a:pt x="1385" y="401"/>
                      <a:pt x="1385" y="401"/>
                      <a:pt x="1385" y="401"/>
                    </a:cubicBezTo>
                    <a:cubicBezTo>
                      <a:pt x="1390" y="403"/>
                      <a:pt x="1396" y="406"/>
                      <a:pt x="1401" y="409"/>
                    </a:cubicBezTo>
                    <a:cubicBezTo>
                      <a:pt x="1402" y="410"/>
                      <a:pt x="1403" y="411"/>
                      <a:pt x="1405" y="413"/>
                    </a:cubicBezTo>
                    <a:cubicBezTo>
                      <a:pt x="1410" y="417"/>
                      <a:pt x="1415" y="422"/>
                      <a:pt x="1420" y="428"/>
                    </a:cubicBezTo>
                    <a:cubicBezTo>
                      <a:pt x="1421" y="428"/>
                      <a:pt x="1421" y="429"/>
                      <a:pt x="1422" y="430"/>
                    </a:cubicBezTo>
                    <a:cubicBezTo>
                      <a:pt x="1425" y="434"/>
                      <a:pt x="1428" y="438"/>
                      <a:pt x="1430" y="441"/>
                    </a:cubicBezTo>
                    <a:cubicBezTo>
                      <a:pt x="1433" y="446"/>
                      <a:pt x="1437" y="452"/>
                      <a:pt x="1440" y="458"/>
                    </a:cubicBezTo>
                    <a:cubicBezTo>
                      <a:pt x="1440" y="458"/>
                      <a:pt x="1500" y="560"/>
                      <a:pt x="1518" y="571"/>
                    </a:cubicBezTo>
                    <a:cubicBezTo>
                      <a:pt x="1537" y="583"/>
                      <a:pt x="1549" y="701"/>
                      <a:pt x="1549" y="701"/>
                    </a:cubicBezTo>
                    <a:cubicBezTo>
                      <a:pt x="1485" y="938"/>
                      <a:pt x="1485" y="938"/>
                      <a:pt x="1485" y="938"/>
                    </a:cubicBezTo>
                    <a:cubicBezTo>
                      <a:pt x="1485" y="938"/>
                      <a:pt x="1482" y="998"/>
                      <a:pt x="1476" y="1059"/>
                    </a:cubicBezTo>
                    <a:cubicBezTo>
                      <a:pt x="1473" y="1094"/>
                      <a:pt x="1469" y="1129"/>
                      <a:pt x="1465" y="1154"/>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38" name="îṣľïḍê">
                <a:extLst>
                  <a:ext uri="{FF2B5EF4-FFF2-40B4-BE49-F238E27FC236}">
                    <a16:creationId xmlns:a16="http://schemas.microsoft.com/office/drawing/2014/main" id="{3E69768D-DA52-AD4C-A4C6-27DA22313DDE}"/>
                  </a:ext>
                </a:extLst>
              </p:cNvPr>
              <p:cNvSpPr/>
              <p:nvPr/>
            </p:nvSpPr>
            <p:spPr bwMode="auto">
              <a:xfrm>
                <a:off x="4125857" y="2734793"/>
                <a:ext cx="259799" cy="148428"/>
              </a:xfrm>
              <a:custGeom>
                <a:avLst/>
                <a:gdLst>
                  <a:gd name="T0" fmla="*/ 177 w 177"/>
                  <a:gd name="T1" fmla="*/ 75 h 101"/>
                  <a:gd name="T2" fmla="*/ 100 w 177"/>
                  <a:gd name="T3" fmla="*/ 101 h 101"/>
                  <a:gd name="T4" fmla="*/ 87 w 177"/>
                  <a:gd name="T5" fmla="*/ 100 h 101"/>
                  <a:gd name="T6" fmla="*/ 0 w 177"/>
                  <a:gd name="T7" fmla="*/ 66 h 101"/>
                  <a:gd name="T8" fmla="*/ 61 w 177"/>
                  <a:gd name="T9" fmla="*/ 0 h 101"/>
                  <a:gd name="T10" fmla="*/ 134 w 177"/>
                  <a:gd name="T11" fmla="*/ 36 h 101"/>
                  <a:gd name="T12" fmla="*/ 161 w 177"/>
                  <a:gd name="T13" fmla="*/ 61 h 101"/>
                  <a:gd name="T14" fmla="*/ 177 w 177"/>
                  <a:gd name="T15" fmla="*/ 75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01">
                    <a:moveTo>
                      <a:pt x="177" y="75"/>
                    </a:moveTo>
                    <a:cubicBezTo>
                      <a:pt x="177" y="75"/>
                      <a:pt x="134" y="99"/>
                      <a:pt x="100" y="101"/>
                    </a:cubicBezTo>
                    <a:cubicBezTo>
                      <a:pt x="96" y="101"/>
                      <a:pt x="91" y="101"/>
                      <a:pt x="87" y="100"/>
                    </a:cubicBezTo>
                    <a:cubicBezTo>
                      <a:pt x="52" y="95"/>
                      <a:pt x="0" y="66"/>
                      <a:pt x="0" y="66"/>
                    </a:cubicBezTo>
                    <a:cubicBezTo>
                      <a:pt x="61" y="0"/>
                      <a:pt x="61" y="0"/>
                      <a:pt x="61" y="0"/>
                    </a:cubicBezTo>
                    <a:cubicBezTo>
                      <a:pt x="134" y="36"/>
                      <a:pt x="134" y="36"/>
                      <a:pt x="134" y="36"/>
                    </a:cubicBezTo>
                    <a:cubicBezTo>
                      <a:pt x="161" y="61"/>
                      <a:pt x="161" y="61"/>
                      <a:pt x="161" y="61"/>
                    </a:cubicBezTo>
                    <a:cubicBezTo>
                      <a:pt x="177" y="75"/>
                      <a:pt x="177" y="75"/>
                      <a:pt x="177" y="75"/>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9" name="ïS1îdé">
                <a:extLst>
                  <a:ext uri="{FF2B5EF4-FFF2-40B4-BE49-F238E27FC236}">
                    <a16:creationId xmlns:a16="http://schemas.microsoft.com/office/drawing/2014/main" id="{544A5995-3B68-0348-858D-2890C1FD7F00}"/>
                  </a:ext>
                </a:extLst>
              </p:cNvPr>
              <p:cNvSpPr/>
              <p:nvPr/>
            </p:nvSpPr>
            <p:spPr bwMode="auto">
              <a:xfrm>
                <a:off x="3912449" y="1933902"/>
                <a:ext cx="974248" cy="364884"/>
              </a:xfrm>
              <a:custGeom>
                <a:avLst/>
                <a:gdLst>
                  <a:gd name="T0" fmla="*/ 35 w 666"/>
                  <a:gd name="T1" fmla="*/ 250 h 251"/>
                  <a:gd name="T2" fmla="*/ 35 w 666"/>
                  <a:gd name="T3" fmla="*/ 251 h 251"/>
                  <a:gd name="T4" fmla="*/ 35 w 666"/>
                  <a:gd name="T5" fmla="*/ 250 h 251"/>
                  <a:gd name="T6" fmla="*/ 35 w 666"/>
                  <a:gd name="T7" fmla="*/ 250 h 251"/>
                  <a:gd name="T8" fmla="*/ 218 w 666"/>
                  <a:gd name="T9" fmla="*/ 0 h 251"/>
                  <a:gd name="T10" fmla="*/ 190 w 666"/>
                  <a:gd name="T11" fmla="*/ 5 h 251"/>
                  <a:gd name="T12" fmla="*/ 165 w 666"/>
                  <a:gd name="T13" fmla="*/ 23 h 251"/>
                  <a:gd name="T14" fmla="*/ 136 w 666"/>
                  <a:gd name="T15" fmla="*/ 81 h 251"/>
                  <a:gd name="T16" fmla="*/ 120 w 666"/>
                  <a:gd name="T17" fmla="*/ 126 h 251"/>
                  <a:gd name="T18" fmla="*/ 115 w 666"/>
                  <a:gd name="T19" fmla="*/ 133 h 251"/>
                  <a:gd name="T20" fmla="*/ 87 w 666"/>
                  <a:gd name="T21" fmla="*/ 146 h 251"/>
                  <a:gd name="T22" fmla="*/ 77 w 666"/>
                  <a:gd name="T23" fmla="*/ 144 h 251"/>
                  <a:gd name="T24" fmla="*/ 26 w 666"/>
                  <a:gd name="T25" fmla="*/ 96 h 251"/>
                  <a:gd name="T26" fmla="*/ 23 w 666"/>
                  <a:gd name="T27" fmla="*/ 95 h 251"/>
                  <a:gd name="T28" fmla="*/ 7 w 666"/>
                  <a:gd name="T29" fmla="*/ 101 h 251"/>
                  <a:gd name="T30" fmla="*/ 2 w 666"/>
                  <a:gd name="T31" fmla="*/ 115 h 251"/>
                  <a:gd name="T32" fmla="*/ 1 w 666"/>
                  <a:gd name="T33" fmla="*/ 111 h 251"/>
                  <a:gd name="T34" fmla="*/ 1 w 666"/>
                  <a:gd name="T35" fmla="*/ 125 h 251"/>
                  <a:gd name="T36" fmla="*/ 23 w 666"/>
                  <a:gd name="T37" fmla="*/ 104 h 251"/>
                  <a:gd name="T38" fmla="*/ 26 w 666"/>
                  <a:gd name="T39" fmla="*/ 104 h 251"/>
                  <a:gd name="T40" fmla="*/ 77 w 666"/>
                  <a:gd name="T41" fmla="*/ 152 h 251"/>
                  <a:gd name="T42" fmla="*/ 87 w 666"/>
                  <a:gd name="T43" fmla="*/ 154 h 251"/>
                  <a:gd name="T44" fmla="*/ 119 w 666"/>
                  <a:gd name="T45" fmla="*/ 136 h 251"/>
                  <a:gd name="T46" fmla="*/ 135 w 666"/>
                  <a:gd name="T47" fmla="*/ 91 h 251"/>
                  <a:gd name="T48" fmla="*/ 190 w 666"/>
                  <a:gd name="T49" fmla="*/ 14 h 251"/>
                  <a:gd name="T50" fmla="*/ 218 w 666"/>
                  <a:gd name="T51" fmla="*/ 9 h 251"/>
                  <a:gd name="T52" fmla="*/ 311 w 666"/>
                  <a:gd name="T53" fmla="*/ 32 h 251"/>
                  <a:gd name="T54" fmla="*/ 387 w 666"/>
                  <a:gd name="T55" fmla="*/ 38 h 251"/>
                  <a:gd name="T56" fmla="*/ 395 w 666"/>
                  <a:gd name="T57" fmla="*/ 38 h 251"/>
                  <a:gd name="T58" fmla="*/ 420 w 666"/>
                  <a:gd name="T59" fmla="*/ 33 h 251"/>
                  <a:gd name="T60" fmla="*/ 439 w 666"/>
                  <a:gd name="T61" fmla="*/ 17 h 251"/>
                  <a:gd name="T62" fmla="*/ 458 w 666"/>
                  <a:gd name="T63" fmla="*/ 11 h 251"/>
                  <a:gd name="T64" fmla="*/ 502 w 666"/>
                  <a:gd name="T65" fmla="*/ 23 h 251"/>
                  <a:gd name="T66" fmla="*/ 574 w 666"/>
                  <a:gd name="T67" fmla="*/ 44 h 251"/>
                  <a:gd name="T68" fmla="*/ 622 w 666"/>
                  <a:gd name="T69" fmla="*/ 50 h 251"/>
                  <a:gd name="T70" fmla="*/ 661 w 666"/>
                  <a:gd name="T71" fmla="*/ 37 h 251"/>
                  <a:gd name="T72" fmla="*/ 666 w 666"/>
                  <a:gd name="T73" fmla="*/ 31 h 251"/>
                  <a:gd name="T74" fmla="*/ 666 w 666"/>
                  <a:gd name="T75" fmla="*/ 31 h 251"/>
                  <a:gd name="T76" fmla="*/ 665 w 666"/>
                  <a:gd name="T77" fmla="*/ 25 h 251"/>
                  <a:gd name="T78" fmla="*/ 662 w 666"/>
                  <a:gd name="T79" fmla="*/ 27 h 251"/>
                  <a:gd name="T80" fmla="*/ 661 w 666"/>
                  <a:gd name="T81" fmla="*/ 28 h 251"/>
                  <a:gd name="T82" fmla="*/ 661 w 666"/>
                  <a:gd name="T83" fmla="*/ 28 h 251"/>
                  <a:gd name="T84" fmla="*/ 622 w 666"/>
                  <a:gd name="T85" fmla="*/ 41 h 251"/>
                  <a:gd name="T86" fmla="*/ 574 w 666"/>
                  <a:gd name="T87" fmla="*/ 36 h 251"/>
                  <a:gd name="T88" fmla="*/ 502 w 666"/>
                  <a:gd name="T89" fmla="*/ 15 h 251"/>
                  <a:gd name="T90" fmla="*/ 458 w 666"/>
                  <a:gd name="T91" fmla="*/ 2 h 251"/>
                  <a:gd name="T92" fmla="*/ 439 w 666"/>
                  <a:gd name="T93" fmla="*/ 8 h 251"/>
                  <a:gd name="T94" fmla="*/ 420 w 666"/>
                  <a:gd name="T95" fmla="*/ 24 h 251"/>
                  <a:gd name="T96" fmla="*/ 395 w 666"/>
                  <a:gd name="T97" fmla="*/ 29 h 251"/>
                  <a:gd name="T98" fmla="*/ 380 w 666"/>
                  <a:gd name="T99" fmla="*/ 29 h 251"/>
                  <a:gd name="T100" fmla="*/ 311 w 666"/>
                  <a:gd name="T101" fmla="*/ 23 h 251"/>
                  <a:gd name="T102" fmla="*/ 218 w 666"/>
                  <a:gd name="T10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6" h="251">
                    <a:moveTo>
                      <a:pt x="35" y="250"/>
                    </a:moveTo>
                    <a:cubicBezTo>
                      <a:pt x="35" y="250"/>
                      <a:pt x="35" y="250"/>
                      <a:pt x="35" y="251"/>
                    </a:cubicBezTo>
                    <a:cubicBezTo>
                      <a:pt x="35" y="250"/>
                      <a:pt x="35" y="250"/>
                      <a:pt x="35" y="250"/>
                    </a:cubicBezTo>
                    <a:cubicBezTo>
                      <a:pt x="35" y="250"/>
                      <a:pt x="35" y="250"/>
                      <a:pt x="35" y="250"/>
                    </a:cubicBezTo>
                    <a:moveTo>
                      <a:pt x="218" y="0"/>
                    </a:moveTo>
                    <a:cubicBezTo>
                      <a:pt x="208" y="0"/>
                      <a:pt x="199" y="2"/>
                      <a:pt x="190" y="5"/>
                    </a:cubicBezTo>
                    <a:cubicBezTo>
                      <a:pt x="180" y="9"/>
                      <a:pt x="172" y="15"/>
                      <a:pt x="165" y="23"/>
                    </a:cubicBezTo>
                    <a:cubicBezTo>
                      <a:pt x="150" y="38"/>
                      <a:pt x="141" y="60"/>
                      <a:pt x="136" y="81"/>
                    </a:cubicBezTo>
                    <a:cubicBezTo>
                      <a:pt x="132" y="97"/>
                      <a:pt x="129" y="113"/>
                      <a:pt x="120" y="126"/>
                    </a:cubicBezTo>
                    <a:cubicBezTo>
                      <a:pt x="118" y="129"/>
                      <a:pt x="117" y="131"/>
                      <a:pt x="115" y="133"/>
                    </a:cubicBezTo>
                    <a:cubicBezTo>
                      <a:pt x="107" y="140"/>
                      <a:pt x="97" y="146"/>
                      <a:pt x="87" y="146"/>
                    </a:cubicBezTo>
                    <a:cubicBezTo>
                      <a:pt x="84" y="146"/>
                      <a:pt x="81" y="145"/>
                      <a:pt x="77" y="144"/>
                    </a:cubicBezTo>
                    <a:cubicBezTo>
                      <a:pt x="55" y="135"/>
                      <a:pt x="52" y="97"/>
                      <a:pt x="26" y="96"/>
                    </a:cubicBezTo>
                    <a:cubicBezTo>
                      <a:pt x="25" y="95"/>
                      <a:pt x="24" y="95"/>
                      <a:pt x="23" y="95"/>
                    </a:cubicBezTo>
                    <a:cubicBezTo>
                      <a:pt x="16" y="95"/>
                      <a:pt x="10" y="98"/>
                      <a:pt x="7" y="101"/>
                    </a:cubicBezTo>
                    <a:cubicBezTo>
                      <a:pt x="4" y="105"/>
                      <a:pt x="2" y="110"/>
                      <a:pt x="2" y="115"/>
                    </a:cubicBezTo>
                    <a:cubicBezTo>
                      <a:pt x="2" y="114"/>
                      <a:pt x="1" y="113"/>
                      <a:pt x="1" y="111"/>
                    </a:cubicBezTo>
                    <a:cubicBezTo>
                      <a:pt x="0" y="116"/>
                      <a:pt x="0" y="120"/>
                      <a:pt x="1" y="125"/>
                    </a:cubicBezTo>
                    <a:cubicBezTo>
                      <a:pt x="2" y="113"/>
                      <a:pt x="8" y="104"/>
                      <a:pt x="23" y="104"/>
                    </a:cubicBezTo>
                    <a:cubicBezTo>
                      <a:pt x="24" y="104"/>
                      <a:pt x="25" y="104"/>
                      <a:pt x="26" y="104"/>
                    </a:cubicBezTo>
                    <a:cubicBezTo>
                      <a:pt x="52" y="106"/>
                      <a:pt x="55" y="143"/>
                      <a:pt x="77" y="152"/>
                    </a:cubicBezTo>
                    <a:cubicBezTo>
                      <a:pt x="81" y="154"/>
                      <a:pt x="84" y="154"/>
                      <a:pt x="87" y="154"/>
                    </a:cubicBezTo>
                    <a:cubicBezTo>
                      <a:pt x="99" y="154"/>
                      <a:pt x="112" y="146"/>
                      <a:pt x="119" y="136"/>
                    </a:cubicBezTo>
                    <a:cubicBezTo>
                      <a:pt x="128" y="123"/>
                      <a:pt x="131" y="106"/>
                      <a:pt x="135" y="91"/>
                    </a:cubicBezTo>
                    <a:cubicBezTo>
                      <a:pt x="143" y="59"/>
                      <a:pt x="159" y="26"/>
                      <a:pt x="190" y="14"/>
                    </a:cubicBezTo>
                    <a:cubicBezTo>
                      <a:pt x="199" y="10"/>
                      <a:pt x="208" y="9"/>
                      <a:pt x="218" y="9"/>
                    </a:cubicBezTo>
                    <a:cubicBezTo>
                      <a:pt x="248" y="9"/>
                      <a:pt x="280" y="24"/>
                      <a:pt x="311" y="32"/>
                    </a:cubicBezTo>
                    <a:cubicBezTo>
                      <a:pt x="336" y="37"/>
                      <a:pt x="362" y="38"/>
                      <a:pt x="387" y="38"/>
                    </a:cubicBezTo>
                    <a:cubicBezTo>
                      <a:pt x="390" y="38"/>
                      <a:pt x="392" y="38"/>
                      <a:pt x="395" y="38"/>
                    </a:cubicBezTo>
                    <a:cubicBezTo>
                      <a:pt x="403" y="37"/>
                      <a:pt x="413" y="37"/>
                      <a:pt x="420" y="33"/>
                    </a:cubicBezTo>
                    <a:cubicBezTo>
                      <a:pt x="427" y="29"/>
                      <a:pt x="432" y="21"/>
                      <a:pt x="439" y="17"/>
                    </a:cubicBezTo>
                    <a:cubicBezTo>
                      <a:pt x="445" y="12"/>
                      <a:pt x="452" y="11"/>
                      <a:pt x="458" y="11"/>
                    </a:cubicBezTo>
                    <a:cubicBezTo>
                      <a:pt x="473" y="11"/>
                      <a:pt x="488" y="18"/>
                      <a:pt x="502" y="23"/>
                    </a:cubicBezTo>
                    <a:cubicBezTo>
                      <a:pt x="525" y="33"/>
                      <a:pt x="549" y="40"/>
                      <a:pt x="574" y="44"/>
                    </a:cubicBezTo>
                    <a:cubicBezTo>
                      <a:pt x="589" y="47"/>
                      <a:pt x="606" y="50"/>
                      <a:pt x="622" y="50"/>
                    </a:cubicBezTo>
                    <a:cubicBezTo>
                      <a:pt x="637" y="50"/>
                      <a:pt x="651" y="47"/>
                      <a:pt x="661" y="37"/>
                    </a:cubicBezTo>
                    <a:cubicBezTo>
                      <a:pt x="663" y="35"/>
                      <a:pt x="665" y="33"/>
                      <a:pt x="666" y="31"/>
                    </a:cubicBezTo>
                    <a:cubicBezTo>
                      <a:pt x="666" y="31"/>
                      <a:pt x="666" y="31"/>
                      <a:pt x="666" y="31"/>
                    </a:cubicBezTo>
                    <a:cubicBezTo>
                      <a:pt x="666" y="29"/>
                      <a:pt x="665" y="27"/>
                      <a:pt x="665" y="25"/>
                    </a:cubicBezTo>
                    <a:cubicBezTo>
                      <a:pt x="664" y="26"/>
                      <a:pt x="663" y="27"/>
                      <a:pt x="662" y="27"/>
                    </a:cubicBezTo>
                    <a:cubicBezTo>
                      <a:pt x="662" y="28"/>
                      <a:pt x="662" y="28"/>
                      <a:pt x="661" y="28"/>
                    </a:cubicBezTo>
                    <a:cubicBezTo>
                      <a:pt x="661" y="28"/>
                      <a:pt x="661" y="28"/>
                      <a:pt x="661" y="28"/>
                    </a:cubicBezTo>
                    <a:cubicBezTo>
                      <a:pt x="651" y="38"/>
                      <a:pt x="637" y="41"/>
                      <a:pt x="622" y="41"/>
                    </a:cubicBezTo>
                    <a:cubicBezTo>
                      <a:pt x="606" y="41"/>
                      <a:pt x="589" y="38"/>
                      <a:pt x="574" y="36"/>
                    </a:cubicBezTo>
                    <a:cubicBezTo>
                      <a:pt x="549" y="32"/>
                      <a:pt x="525" y="25"/>
                      <a:pt x="502" y="15"/>
                    </a:cubicBezTo>
                    <a:cubicBezTo>
                      <a:pt x="488" y="9"/>
                      <a:pt x="473" y="2"/>
                      <a:pt x="458" y="2"/>
                    </a:cubicBezTo>
                    <a:cubicBezTo>
                      <a:pt x="452" y="2"/>
                      <a:pt x="445" y="4"/>
                      <a:pt x="439" y="8"/>
                    </a:cubicBezTo>
                    <a:cubicBezTo>
                      <a:pt x="432" y="13"/>
                      <a:pt x="427" y="20"/>
                      <a:pt x="420" y="24"/>
                    </a:cubicBezTo>
                    <a:cubicBezTo>
                      <a:pt x="413" y="29"/>
                      <a:pt x="403" y="29"/>
                      <a:pt x="395" y="29"/>
                    </a:cubicBezTo>
                    <a:cubicBezTo>
                      <a:pt x="390" y="29"/>
                      <a:pt x="385" y="29"/>
                      <a:pt x="380" y="29"/>
                    </a:cubicBezTo>
                    <a:cubicBezTo>
                      <a:pt x="357" y="29"/>
                      <a:pt x="334" y="28"/>
                      <a:pt x="311" y="23"/>
                    </a:cubicBezTo>
                    <a:cubicBezTo>
                      <a:pt x="280" y="16"/>
                      <a:pt x="248" y="0"/>
                      <a:pt x="218"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240" name="íŝ1îḋè">
                <a:extLst>
                  <a:ext uri="{FF2B5EF4-FFF2-40B4-BE49-F238E27FC236}">
                    <a16:creationId xmlns:a16="http://schemas.microsoft.com/office/drawing/2014/main" id="{FAE4C4CE-E3EF-184F-B1F6-4F1A90194B66}"/>
                  </a:ext>
                </a:extLst>
              </p:cNvPr>
              <p:cNvSpPr>
                <a:spLocks noChangeArrowheads="1"/>
              </p:cNvSpPr>
              <p:nvPr/>
            </p:nvSpPr>
            <p:spPr bwMode="auto">
              <a:xfrm>
                <a:off x="3854338" y="1469044"/>
                <a:ext cx="1048050" cy="844263"/>
              </a:xfrm>
              <a:custGeom>
                <a:avLst/>
                <a:gdLst>
                  <a:gd name="T0" fmla="*/ 713 w 716"/>
                  <a:gd name="T1" fmla="*/ 325 h 578"/>
                  <a:gd name="T2" fmla="*/ 701 w 716"/>
                  <a:gd name="T3" fmla="*/ 345 h 578"/>
                  <a:gd name="T4" fmla="*/ 614 w 716"/>
                  <a:gd name="T5" fmla="*/ 353 h 578"/>
                  <a:gd name="T6" fmla="*/ 542 w 716"/>
                  <a:gd name="T7" fmla="*/ 332 h 578"/>
                  <a:gd name="T8" fmla="*/ 479 w 716"/>
                  <a:gd name="T9" fmla="*/ 325 h 578"/>
                  <a:gd name="T10" fmla="*/ 460 w 716"/>
                  <a:gd name="T11" fmla="*/ 341 h 578"/>
                  <a:gd name="T12" fmla="*/ 435 w 716"/>
                  <a:gd name="T13" fmla="*/ 346 h 578"/>
                  <a:gd name="T14" fmla="*/ 351 w 716"/>
                  <a:gd name="T15" fmla="*/ 340 h 578"/>
                  <a:gd name="T16" fmla="*/ 230 w 716"/>
                  <a:gd name="T17" fmla="*/ 322 h 578"/>
                  <a:gd name="T18" fmla="*/ 175 w 716"/>
                  <a:gd name="T19" fmla="*/ 399 h 578"/>
                  <a:gd name="T20" fmla="*/ 159 w 716"/>
                  <a:gd name="T21" fmla="*/ 444 h 578"/>
                  <a:gd name="T22" fmla="*/ 117 w 716"/>
                  <a:gd name="T23" fmla="*/ 461 h 578"/>
                  <a:gd name="T24" fmla="*/ 66 w 716"/>
                  <a:gd name="T25" fmla="*/ 413 h 578"/>
                  <a:gd name="T26" fmla="*/ 45 w 716"/>
                  <a:gd name="T27" fmla="*/ 462 h 578"/>
                  <a:gd name="T28" fmla="*/ 74 w 716"/>
                  <a:gd name="T29" fmla="*/ 578 h 578"/>
                  <a:gd name="T30" fmla="*/ 50 w 716"/>
                  <a:gd name="T31" fmla="*/ 578 h 578"/>
                  <a:gd name="T32" fmla="*/ 36 w 716"/>
                  <a:gd name="T33" fmla="*/ 556 h 578"/>
                  <a:gd name="T34" fmla="*/ 8 w 716"/>
                  <a:gd name="T35" fmla="*/ 546 h 578"/>
                  <a:gd name="T36" fmla="*/ 1 w 716"/>
                  <a:gd name="T37" fmla="*/ 519 h 578"/>
                  <a:gd name="T38" fmla="*/ 16 w 716"/>
                  <a:gd name="T39" fmla="*/ 459 h 578"/>
                  <a:gd name="T40" fmla="*/ 24 w 716"/>
                  <a:gd name="T41" fmla="*/ 421 h 578"/>
                  <a:gd name="T42" fmla="*/ 15 w 716"/>
                  <a:gd name="T43" fmla="*/ 405 h 578"/>
                  <a:gd name="T44" fmla="*/ 16 w 716"/>
                  <a:gd name="T45" fmla="*/ 352 h 578"/>
                  <a:gd name="T46" fmla="*/ 24 w 716"/>
                  <a:gd name="T47" fmla="*/ 332 h 578"/>
                  <a:gd name="T48" fmla="*/ 38 w 716"/>
                  <a:gd name="T49" fmla="*/ 308 h 578"/>
                  <a:gd name="T50" fmla="*/ 46 w 716"/>
                  <a:gd name="T51" fmla="*/ 268 h 578"/>
                  <a:gd name="T52" fmla="*/ 47 w 716"/>
                  <a:gd name="T53" fmla="*/ 260 h 578"/>
                  <a:gd name="T54" fmla="*/ 46 w 716"/>
                  <a:gd name="T55" fmla="*/ 258 h 578"/>
                  <a:gd name="T56" fmla="*/ 49 w 716"/>
                  <a:gd name="T57" fmla="*/ 246 h 578"/>
                  <a:gd name="T58" fmla="*/ 50 w 716"/>
                  <a:gd name="T59" fmla="*/ 244 h 578"/>
                  <a:gd name="T60" fmla="*/ 52 w 716"/>
                  <a:gd name="T61" fmla="*/ 241 h 578"/>
                  <a:gd name="T62" fmla="*/ 87 w 716"/>
                  <a:gd name="T63" fmla="*/ 203 h 578"/>
                  <a:gd name="T64" fmla="*/ 109 w 716"/>
                  <a:gd name="T65" fmla="*/ 181 h 578"/>
                  <a:gd name="T66" fmla="*/ 105 w 716"/>
                  <a:gd name="T67" fmla="*/ 144 h 578"/>
                  <a:gd name="T68" fmla="*/ 163 w 716"/>
                  <a:gd name="T69" fmla="*/ 92 h 578"/>
                  <a:gd name="T70" fmla="*/ 199 w 716"/>
                  <a:gd name="T71" fmla="*/ 90 h 578"/>
                  <a:gd name="T72" fmla="*/ 248 w 716"/>
                  <a:gd name="T73" fmla="*/ 87 h 578"/>
                  <a:gd name="T74" fmla="*/ 351 w 716"/>
                  <a:gd name="T75" fmla="*/ 22 h 578"/>
                  <a:gd name="T76" fmla="*/ 478 w 716"/>
                  <a:gd name="T77" fmla="*/ 18 h 578"/>
                  <a:gd name="T78" fmla="*/ 594 w 716"/>
                  <a:gd name="T79" fmla="*/ 89 h 578"/>
                  <a:gd name="T80" fmla="*/ 640 w 716"/>
                  <a:gd name="T81" fmla="*/ 105 h 578"/>
                  <a:gd name="T82" fmla="*/ 674 w 716"/>
                  <a:gd name="T83" fmla="*/ 149 h 578"/>
                  <a:gd name="T84" fmla="*/ 698 w 716"/>
                  <a:gd name="T85" fmla="*/ 228 h 578"/>
                  <a:gd name="T86" fmla="*/ 715 w 716"/>
                  <a:gd name="T87" fmla="*/ 303 h 578"/>
                  <a:gd name="T88" fmla="*/ 713 w 716"/>
                  <a:gd name="T89" fmla="*/ 32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578">
                    <a:moveTo>
                      <a:pt x="713" y="325"/>
                    </a:moveTo>
                    <a:cubicBezTo>
                      <a:pt x="711" y="333"/>
                      <a:pt x="707" y="340"/>
                      <a:pt x="701" y="345"/>
                    </a:cubicBezTo>
                    <a:cubicBezTo>
                      <a:pt x="680" y="365"/>
                      <a:pt x="643" y="357"/>
                      <a:pt x="614" y="353"/>
                    </a:cubicBezTo>
                    <a:cubicBezTo>
                      <a:pt x="589" y="349"/>
                      <a:pt x="565" y="342"/>
                      <a:pt x="542" y="332"/>
                    </a:cubicBezTo>
                    <a:cubicBezTo>
                      <a:pt x="521" y="323"/>
                      <a:pt x="497" y="313"/>
                      <a:pt x="479" y="325"/>
                    </a:cubicBezTo>
                    <a:cubicBezTo>
                      <a:pt x="472" y="330"/>
                      <a:pt x="467" y="337"/>
                      <a:pt x="460" y="341"/>
                    </a:cubicBezTo>
                    <a:cubicBezTo>
                      <a:pt x="453" y="346"/>
                      <a:pt x="443" y="346"/>
                      <a:pt x="435" y="346"/>
                    </a:cubicBezTo>
                    <a:cubicBezTo>
                      <a:pt x="407" y="346"/>
                      <a:pt x="379" y="346"/>
                      <a:pt x="351" y="340"/>
                    </a:cubicBezTo>
                    <a:cubicBezTo>
                      <a:pt x="311" y="330"/>
                      <a:pt x="268" y="306"/>
                      <a:pt x="230" y="322"/>
                    </a:cubicBezTo>
                    <a:cubicBezTo>
                      <a:pt x="199" y="335"/>
                      <a:pt x="183" y="368"/>
                      <a:pt x="175" y="399"/>
                    </a:cubicBezTo>
                    <a:cubicBezTo>
                      <a:pt x="171" y="415"/>
                      <a:pt x="168" y="431"/>
                      <a:pt x="159" y="444"/>
                    </a:cubicBezTo>
                    <a:cubicBezTo>
                      <a:pt x="150" y="458"/>
                      <a:pt x="132" y="467"/>
                      <a:pt x="117" y="461"/>
                    </a:cubicBezTo>
                    <a:cubicBezTo>
                      <a:pt x="95" y="452"/>
                      <a:pt x="92" y="414"/>
                      <a:pt x="66" y="413"/>
                    </a:cubicBezTo>
                    <a:cubicBezTo>
                      <a:pt x="37" y="411"/>
                      <a:pt x="37" y="441"/>
                      <a:pt x="45" y="462"/>
                    </a:cubicBezTo>
                    <a:cubicBezTo>
                      <a:pt x="60" y="500"/>
                      <a:pt x="81" y="538"/>
                      <a:pt x="74" y="578"/>
                    </a:cubicBezTo>
                    <a:cubicBezTo>
                      <a:pt x="67" y="578"/>
                      <a:pt x="56" y="578"/>
                      <a:pt x="50" y="578"/>
                    </a:cubicBezTo>
                    <a:cubicBezTo>
                      <a:pt x="55" y="569"/>
                      <a:pt x="45" y="559"/>
                      <a:pt x="36" y="556"/>
                    </a:cubicBezTo>
                    <a:cubicBezTo>
                      <a:pt x="26" y="553"/>
                      <a:pt x="15" y="553"/>
                      <a:pt x="8" y="546"/>
                    </a:cubicBezTo>
                    <a:cubicBezTo>
                      <a:pt x="0" y="539"/>
                      <a:pt x="0" y="528"/>
                      <a:pt x="1" y="519"/>
                    </a:cubicBezTo>
                    <a:cubicBezTo>
                      <a:pt x="3" y="498"/>
                      <a:pt x="8" y="478"/>
                      <a:pt x="16" y="459"/>
                    </a:cubicBezTo>
                    <a:cubicBezTo>
                      <a:pt x="21" y="447"/>
                      <a:pt x="28" y="434"/>
                      <a:pt x="24" y="421"/>
                    </a:cubicBezTo>
                    <a:cubicBezTo>
                      <a:pt x="22" y="416"/>
                      <a:pt x="19" y="410"/>
                      <a:pt x="15" y="405"/>
                    </a:cubicBezTo>
                    <a:cubicBezTo>
                      <a:pt x="7" y="389"/>
                      <a:pt x="9" y="369"/>
                      <a:pt x="16" y="352"/>
                    </a:cubicBezTo>
                    <a:cubicBezTo>
                      <a:pt x="19" y="345"/>
                      <a:pt x="21" y="339"/>
                      <a:pt x="24" y="332"/>
                    </a:cubicBezTo>
                    <a:cubicBezTo>
                      <a:pt x="27" y="323"/>
                      <a:pt x="32" y="315"/>
                      <a:pt x="38" y="308"/>
                    </a:cubicBezTo>
                    <a:cubicBezTo>
                      <a:pt x="47" y="296"/>
                      <a:pt x="56" y="279"/>
                      <a:pt x="46" y="268"/>
                    </a:cubicBezTo>
                    <a:cubicBezTo>
                      <a:pt x="43" y="266"/>
                      <a:pt x="48" y="264"/>
                      <a:pt x="47" y="260"/>
                    </a:cubicBezTo>
                    <a:cubicBezTo>
                      <a:pt x="46" y="260"/>
                      <a:pt x="46" y="259"/>
                      <a:pt x="46" y="258"/>
                    </a:cubicBezTo>
                    <a:cubicBezTo>
                      <a:pt x="45" y="254"/>
                      <a:pt x="47" y="250"/>
                      <a:pt x="49" y="246"/>
                    </a:cubicBezTo>
                    <a:cubicBezTo>
                      <a:pt x="49" y="246"/>
                      <a:pt x="50" y="245"/>
                      <a:pt x="50" y="244"/>
                    </a:cubicBezTo>
                    <a:cubicBezTo>
                      <a:pt x="51" y="243"/>
                      <a:pt x="51" y="242"/>
                      <a:pt x="52" y="241"/>
                    </a:cubicBezTo>
                    <a:cubicBezTo>
                      <a:pt x="61" y="226"/>
                      <a:pt x="73" y="214"/>
                      <a:pt x="87" y="203"/>
                    </a:cubicBezTo>
                    <a:cubicBezTo>
                      <a:pt x="95" y="197"/>
                      <a:pt x="105" y="191"/>
                      <a:pt x="109" y="181"/>
                    </a:cubicBezTo>
                    <a:cubicBezTo>
                      <a:pt x="113" y="169"/>
                      <a:pt x="106" y="156"/>
                      <a:pt x="105" y="144"/>
                    </a:cubicBezTo>
                    <a:cubicBezTo>
                      <a:pt x="104" y="115"/>
                      <a:pt x="135" y="95"/>
                      <a:pt x="163" y="92"/>
                    </a:cubicBezTo>
                    <a:cubicBezTo>
                      <a:pt x="175" y="90"/>
                      <a:pt x="187" y="90"/>
                      <a:pt x="199" y="90"/>
                    </a:cubicBezTo>
                    <a:cubicBezTo>
                      <a:pt x="216" y="91"/>
                      <a:pt x="232" y="91"/>
                      <a:pt x="248" y="87"/>
                    </a:cubicBezTo>
                    <a:cubicBezTo>
                      <a:pt x="287" y="76"/>
                      <a:pt x="315" y="42"/>
                      <a:pt x="351" y="22"/>
                    </a:cubicBezTo>
                    <a:cubicBezTo>
                      <a:pt x="390" y="1"/>
                      <a:pt x="437" y="0"/>
                      <a:pt x="478" y="18"/>
                    </a:cubicBezTo>
                    <a:cubicBezTo>
                      <a:pt x="519" y="37"/>
                      <a:pt x="551" y="75"/>
                      <a:pt x="594" y="89"/>
                    </a:cubicBezTo>
                    <a:cubicBezTo>
                      <a:pt x="609" y="95"/>
                      <a:pt x="626" y="97"/>
                      <a:pt x="640" y="105"/>
                    </a:cubicBezTo>
                    <a:cubicBezTo>
                      <a:pt x="656" y="115"/>
                      <a:pt x="665" y="132"/>
                      <a:pt x="674" y="149"/>
                    </a:cubicBezTo>
                    <a:cubicBezTo>
                      <a:pt x="686" y="175"/>
                      <a:pt x="689" y="201"/>
                      <a:pt x="698" y="228"/>
                    </a:cubicBezTo>
                    <a:cubicBezTo>
                      <a:pt x="705" y="249"/>
                      <a:pt x="714" y="278"/>
                      <a:pt x="715" y="303"/>
                    </a:cubicBezTo>
                    <a:cubicBezTo>
                      <a:pt x="716" y="310"/>
                      <a:pt x="715" y="317"/>
                      <a:pt x="713" y="325"/>
                    </a:cubicBezTo>
                  </a:path>
                </a:pathLst>
              </a:custGeom>
              <a:solidFill>
                <a:srgbClr val="89636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41" name="îṡḻîḍê">
                <a:extLst>
                  <a:ext uri="{FF2B5EF4-FFF2-40B4-BE49-F238E27FC236}">
                    <a16:creationId xmlns:a16="http://schemas.microsoft.com/office/drawing/2014/main" id="{EB900615-33AD-E944-9812-BA31E1332E19}"/>
                  </a:ext>
                </a:extLst>
              </p:cNvPr>
              <p:cNvSpPr/>
              <p:nvPr/>
            </p:nvSpPr>
            <p:spPr bwMode="auto">
              <a:xfrm>
                <a:off x="3918635" y="1850413"/>
                <a:ext cx="12371" cy="21645"/>
              </a:xfrm>
              <a:custGeom>
                <a:avLst/>
                <a:gdLst>
                  <a:gd name="T0" fmla="*/ 4 w 8"/>
                  <a:gd name="T1" fmla="*/ 0 h 15"/>
                  <a:gd name="T2" fmla="*/ 3 w 8"/>
                  <a:gd name="T3" fmla="*/ 7 h 15"/>
                  <a:gd name="T4" fmla="*/ 7 w 8"/>
                  <a:gd name="T5" fmla="*/ 15 h 15"/>
                  <a:gd name="T6" fmla="*/ 4 w 8"/>
                  <a:gd name="T7" fmla="*/ 0 h 15"/>
                </a:gdLst>
                <a:ahLst/>
                <a:cxnLst>
                  <a:cxn ang="0">
                    <a:pos x="T0" y="T1"/>
                  </a:cxn>
                  <a:cxn ang="0">
                    <a:pos x="T2" y="T3"/>
                  </a:cxn>
                  <a:cxn ang="0">
                    <a:pos x="T4" y="T5"/>
                  </a:cxn>
                  <a:cxn ang="0">
                    <a:pos x="T6" y="T7"/>
                  </a:cxn>
                </a:cxnLst>
                <a:rect l="0" t="0" r="r" b="b"/>
                <a:pathLst>
                  <a:path w="8" h="15">
                    <a:moveTo>
                      <a:pt x="4" y="0"/>
                    </a:moveTo>
                    <a:cubicBezTo>
                      <a:pt x="5" y="3"/>
                      <a:pt x="0" y="5"/>
                      <a:pt x="3" y="7"/>
                    </a:cubicBezTo>
                    <a:cubicBezTo>
                      <a:pt x="5" y="9"/>
                      <a:pt x="6" y="12"/>
                      <a:pt x="7" y="15"/>
                    </a:cubicBezTo>
                    <a:cubicBezTo>
                      <a:pt x="8" y="9"/>
                      <a:pt x="7" y="4"/>
                      <a:pt x="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2" name="iŝḷîḑê">
                <a:extLst>
                  <a:ext uri="{FF2B5EF4-FFF2-40B4-BE49-F238E27FC236}">
                    <a16:creationId xmlns:a16="http://schemas.microsoft.com/office/drawing/2014/main" id="{8537ED81-324A-0544-8B90-C6E9636A28AB}"/>
                  </a:ext>
                </a:extLst>
              </p:cNvPr>
              <p:cNvSpPr/>
              <p:nvPr/>
            </p:nvSpPr>
            <p:spPr bwMode="auto">
              <a:xfrm>
                <a:off x="4886697" y="1918442"/>
                <a:ext cx="18557" cy="49476"/>
              </a:xfrm>
              <a:custGeom>
                <a:avLst/>
                <a:gdLst>
                  <a:gd name="T0" fmla="*/ 12 w 12"/>
                  <a:gd name="T1" fmla="*/ 0 h 33"/>
                  <a:gd name="T2" fmla="*/ 11 w 12"/>
                  <a:gd name="T3" fmla="*/ 1 h 33"/>
                  <a:gd name="T4" fmla="*/ 10 w 12"/>
                  <a:gd name="T5" fmla="*/ 2 h 33"/>
                  <a:gd name="T6" fmla="*/ 8 w 12"/>
                  <a:gd name="T7" fmla="*/ 17 h 33"/>
                  <a:gd name="T8" fmla="*/ 8 w 12"/>
                  <a:gd name="T9" fmla="*/ 17 h 33"/>
                  <a:gd name="T10" fmla="*/ 0 w 12"/>
                  <a:gd name="T11" fmla="*/ 33 h 33"/>
                  <a:gd name="T12" fmla="*/ 0 w 12"/>
                  <a:gd name="T13" fmla="*/ 33 h 33"/>
                  <a:gd name="T14" fmla="*/ 12 w 12"/>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3">
                    <a:moveTo>
                      <a:pt x="12" y="0"/>
                    </a:moveTo>
                    <a:cubicBezTo>
                      <a:pt x="11" y="0"/>
                      <a:pt x="11" y="0"/>
                      <a:pt x="11" y="1"/>
                    </a:cubicBezTo>
                    <a:cubicBezTo>
                      <a:pt x="11" y="1"/>
                      <a:pt x="11" y="2"/>
                      <a:pt x="10" y="2"/>
                    </a:cubicBezTo>
                    <a:cubicBezTo>
                      <a:pt x="10" y="7"/>
                      <a:pt x="9" y="12"/>
                      <a:pt x="8" y="17"/>
                    </a:cubicBezTo>
                    <a:cubicBezTo>
                      <a:pt x="8" y="17"/>
                      <a:pt x="8" y="17"/>
                      <a:pt x="8" y="17"/>
                    </a:cubicBezTo>
                    <a:cubicBezTo>
                      <a:pt x="7" y="23"/>
                      <a:pt x="4" y="28"/>
                      <a:pt x="0" y="33"/>
                    </a:cubicBezTo>
                    <a:cubicBezTo>
                      <a:pt x="0" y="33"/>
                      <a:pt x="0" y="33"/>
                      <a:pt x="0" y="33"/>
                    </a:cubicBezTo>
                    <a:cubicBezTo>
                      <a:pt x="8" y="24"/>
                      <a:pt x="11" y="13"/>
                      <a:pt x="1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3" name="îśḻîdé">
                <a:extLst>
                  <a:ext uri="{FF2B5EF4-FFF2-40B4-BE49-F238E27FC236}">
                    <a16:creationId xmlns:a16="http://schemas.microsoft.com/office/drawing/2014/main" id="{2814AF0E-D80B-D34B-BFAB-D155E87778E2}"/>
                  </a:ext>
                </a:extLst>
              </p:cNvPr>
              <p:cNvSpPr/>
              <p:nvPr/>
            </p:nvSpPr>
            <p:spPr bwMode="auto">
              <a:xfrm>
                <a:off x="4886697" y="1967918"/>
                <a:ext cx="3092" cy="0"/>
              </a:xfrm>
              <a:prstGeom prst="ellipse">
                <a:avLst/>
              </a:pr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4" name="ïşľîdè">
                <a:extLst>
                  <a:ext uri="{FF2B5EF4-FFF2-40B4-BE49-F238E27FC236}">
                    <a16:creationId xmlns:a16="http://schemas.microsoft.com/office/drawing/2014/main" id="{5DC56AF3-4B1D-2D4F-A2B2-FFE998DD45F7}"/>
                  </a:ext>
                </a:extLst>
              </p:cNvPr>
              <p:cNvSpPr/>
              <p:nvPr/>
            </p:nvSpPr>
            <p:spPr bwMode="auto">
              <a:xfrm>
                <a:off x="3915543" y="1964825"/>
                <a:ext cx="971154" cy="160796"/>
              </a:xfrm>
              <a:custGeom>
                <a:avLst/>
                <a:gdLst>
                  <a:gd name="T0" fmla="*/ 6 w 664"/>
                  <a:gd name="T1" fmla="*/ 78 h 110"/>
                  <a:gd name="T2" fmla="*/ 0 w 664"/>
                  <a:gd name="T3" fmla="*/ 88 h 110"/>
                  <a:gd name="T4" fmla="*/ 1 w 664"/>
                  <a:gd name="T5" fmla="*/ 92 h 110"/>
                  <a:gd name="T6" fmla="*/ 6 w 664"/>
                  <a:gd name="T7" fmla="*/ 78 h 110"/>
                  <a:gd name="T8" fmla="*/ 664 w 664"/>
                  <a:gd name="T9" fmla="*/ 1 h 110"/>
                  <a:gd name="T10" fmla="*/ 660 w 664"/>
                  <a:gd name="T11" fmla="*/ 5 h 110"/>
                  <a:gd name="T12" fmla="*/ 661 w 664"/>
                  <a:gd name="T13" fmla="*/ 4 h 110"/>
                  <a:gd name="T14" fmla="*/ 664 w 664"/>
                  <a:gd name="T15" fmla="*/ 2 h 110"/>
                  <a:gd name="T16" fmla="*/ 664 w 664"/>
                  <a:gd name="T17" fmla="*/ 1 h 110"/>
                  <a:gd name="T18" fmla="*/ 164 w 664"/>
                  <a:gd name="T19" fmla="*/ 0 h 110"/>
                  <a:gd name="T20" fmla="*/ 134 w 664"/>
                  <a:gd name="T21" fmla="*/ 59 h 110"/>
                  <a:gd name="T22" fmla="*/ 118 w 664"/>
                  <a:gd name="T23" fmla="*/ 104 h 110"/>
                  <a:gd name="T24" fmla="*/ 114 w 664"/>
                  <a:gd name="T25" fmla="*/ 110 h 110"/>
                  <a:gd name="T26" fmla="*/ 119 w 664"/>
                  <a:gd name="T27" fmla="*/ 103 h 110"/>
                  <a:gd name="T28" fmla="*/ 135 w 664"/>
                  <a:gd name="T29" fmla="*/ 58 h 110"/>
                  <a:gd name="T30" fmla="*/ 164 w 664"/>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10">
                    <a:moveTo>
                      <a:pt x="6" y="78"/>
                    </a:moveTo>
                    <a:cubicBezTo>
                      <a:pt x="3" y="81"/>
                      <a:pt x="1" y="84"/>
                      <a:pt x="0" y="88"/>
                    </a:cubicBezTo>
                    <a:cubicBezTo>
                      <a:pt x="0" y="90"/>
                      <a:pt x="1" y="91"/>
                      <a:pt x="1" y="92"/>
                    </a:cubicBezTo>
                    <a:cubicBezTo>
                      <a:pt x="1" y="87"/>
                      <a:pt x="3" y="82"/>
                      <a:pt x="6" y="78"/>
                    </a:cubicBezTo>
                    <a:moveTo>
                      <a:pt x="664" y="1"/>
                    </a:moveTo>
                    <a:cubicBezTo>
                      <a:pt x="663" y="3"/>
                      <a:pt x="662" y="4"/>
                      <a:pt x="660" y="5"/>
                    </a:cubicBezTo>
                    <a:cubicBezTo>
                      <a:pt x="661" y="5"/>
                      <a:pt x="661" y="5"/>
                      <a:pt x="661" y="4"/>
                    </a:cubicBezTo>
                    <a:cubicBezTo>
                      <a:pt x="662" y="4"/>
                      <a:pt x="663" y="3"/>
                      <a:pt x="664" y="2"/>
                    </a:cubicBezTo>
                    <a:cubicBezTo>
                      <a:pt x="664" y="2"/>
                      <a:pt x="664" y="1"/>
                      <a:pt x="664" y="1"/>
                    </a:cubicBezTo>
                    <a:moveTo>
                      <a:pt x="164" y="0"/>
                    </a:moveTo>
                    <a:cubicBezTo>
                      <a:pt x="149" y="15"/>
                      <a:pt x="139" y="38"/>
                      <a:pt x="134" y="59"/>
                    </a:cubicBezTo>
                    <a:cubicBezTo>
                      <a:pt x="130" y="75"/>
                      <a:pt x="127" y="91"/>
                      <a:pt x="118" y="104"/>
                    </a:cubicBezTo>
                    <a:cubicBezTo>
                      <a:pt x="116" y="106"/>
                      <a:pt x="115" y="108"/>
                      <a:pt x="114" y="110"/>
                    </a:cubicBezTo>
                    <a:cubicBezTo>
                      <a:pt x="116" y="108"/>
                      <a:pt x="117" y="106"/>
                      <a:pt x="119" y="103"/>
                    </a:cubicBezTo>
                    <a:cubicBezTo>
                      <a:pt x="128" y="90"/>
                      <a:pt x="131" y="74"/>
                      <a:pt x="135" y="58"/>
                    </a:cubicBezTo>
                    <a:cubicBezTo>
                      <a:pt x="140" y="37"/>
                      <a:pt x="149" y="15"/>
                      <a:pt x="164"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5" name="íṧļïḍé">
                <a:extLst>
                  <a:ext uri="{FF2B5EF4-FFF2-40B4-BE49-F238E27FC236}">
                    <a16:creationId xmlns:a16="http://schemas.microsoft.com/office/drawing/2014/main" id="{41DE6C5E-E5E1-6C46-8342-9A0C849C67F1}"/>
                  </a:ext>
                </a:extLst>
              </p:cNvPr>
              <p:cNvSpPr/>
              <p:nvPr/>
            </p:nvSpPr>
            <p:spPr bwMode="auto">
              <a:xfrm>
                <a:off x="3915543" y="1918442"/>
                <a:ext cx="980432" cy="225733"/>
              </a:xfrm>
              <a:custGeom>
                <a:avLst/>
                <a:gdLst>
                  <a:gd name="T0" fmla="*/ 218 w 672"/>
                  <a:gd name="T1" fmla="*/ 0 h 155"/>
                  <a:gd name="T2" fmla="*/ 190 w 672"/>
                  <a:gd name="T3" fmla="*/ 5 h 155"/>
                  <a:gd name="T4" fmla="*/ 135 w 672"/>
                  <a:gd name="T5" fmla="*/ 82 h 155"/>
                  <a:gd name="T6" fmla="*/ 119 w 672"/>
                  <a:gd name="T7" fmla="*/ 128 h 155"/>
                  <a:gd name="T8" fmla="*/ 87 w 672"/>
                  <a:gd name="T9" fmla="*/ 146 h 155"/>
                  <a:gd name="T10" fmla="*/ 77 w 672"/>
                  <a:gd name="T11" fmla="*/ 144 h 155"/>
                  <a:gd name="T12" fmla="*/ 26 w 672"/>
                  <a:gd name="T13" fmla="*/ 96 h 155"/>
                  <a:gd name="T14" fmla="*/ 23 w 672"/>
                  <a:gd name="T15" fmla="*/ 96 h 155"/>
                  <a:gd name="T16" fmla="*/ 0 w 672"/>
                  <a:gd name="T17" fmla="*/ 121 h 155"/>
                  <a:gd name="T18" fmla="*/ 6 w 672"/>
                  <a:gd name="T19" fmla="*/ 111 h 155"/>
                  <a:gd name="T20" fmla="*/ 23 w 672"/>
                  <a:gd name="T21" fmla="*/ 104 h 155"/>
                  <a:gd name="T22" fmla="*/ 26 w 672"/>
                  <a:gd name="T23" fmla="*/ 104 h 155"/>
                  <a:gd name="T24" fmla="*/ 77 w 672"/>
                  <a:gd name="T25" fmla="*/ 153 h 155"/>
                  <a:gd name="T26" fmla="*/ 87 w 672"/>
                  <a:gd name="T27" fmla="*/ 155 h 155"/>
                  <a:gd name="T28" fmla="*/ 114 w 672"/>
                  <a:gd name="T29" fmla="*/ 143 h 155"/>
                  <a:gd name="T30" fmla="*/ 118 w 672"/>
                  <a:gd name="T31" fmla="*/ 137 h 155"/>
                  <a:gd name="T32" fmla="*/ 134 w 672"/>
                  <a:gd name="T33" fmla="*/ 92 h 155"/>
                  <a:gd name="T34" fmla="*/ 164 w 672"/>
                  <a:gd name="T35" fmla="*/ 33 h 155"/>
                  <a:gd name="T36" fmla="*/ 190 w 672"/>
                  <a:gd name="T37" fmla="*/ 14 h 155"/>
                  <a:gd name="T38" fmla="*/ 218 w 672"/>
                  <a:gd name="T39" fmla="*/ 9 h 155"/>
                  <a:gd name="T40" fmla="*/ 311 w 672"/>
                  <a:gd name="T41" fmla="*/ 32 h 155"/>
                  <a:gd name="T42" fmla="*/ 380 w 672"/>
                  <a:gd name="T43" fmla="*/ 38 h 155"/>
                  <a:gd name="T44" fmla="*/ 395 w 672"/>
                  <a:gd name="T45" fmla="*/ 38 h 155"/>
                  <a:gd name="T46" fmla="*/ 420 w 672"/>
                  <a:gd name="T47" fmla="*/ 33 h 155"/>
                  <a:gd name="T48" fmla="*/ 439 w 672"/>
                  <a:gd name="T49" fmla="*/ 17 h 155"/>
                  <a:gd name="T50" fmla="*/ 459 w 672"/>
                  <a:gd name="T51" fmla="*/ 11 h 155"/>
                  <a:gd name="T52" fmla="*/ 502 w 672"/>
                  <a:gd name="T53" fmla="*/ 24 h 155"/>
                  <a:gd name="T54" fmla="*/ 574 w 672"/>
                  <a:gd name="T55" fmla="*/ 45 h 155"/>
                  <a:gd name="T56" fmla="*/ 622 w 672"/>
                  <a:gd name="T57" fmla="*/ 50 h 155"/>
                  <a:gd name="T58" fmla="*/ 660 w 672"/>
                  <a:gd name="T59" fmla="*/ 38 h 155"/>
                  <a:gd name="T60" fmla="*/ 664 w 672"/>
                  <a:gd name="T61" fmla="*/ 34 h 155"/>
                  <a:gd name="T62" fmla="*/ 664 w 672"/>
                  <a:gd name="T63" fmla="*/ 34 h 155"/>
                  <a:gd name="T64" fmla="*/ 672 w 672"/>
                  <a:gd name="T65" fmla="*/ 18 h 155"/>
                  <a:gd name="T66" fmla="*/ 672 w 672"/>
                  <a:gd name="T67" fmla="*/ 18 h 155"/>
                  <a:gd name="T68" fmla="*/ 672 w 672"/>
                  <a:gd name="T69" fmla="*/ 18 h 155"/>
                  <a:gd name="T70" fmla="*/ 669 w 672"/>
                  <a:gd name="T71" fmla="*/ 18 h 155"/>
                  <a:gd name="T72" fmla="*/ 661 w 672"/>
                  <a:gd name="T73" fmla="*/ 29 h 155"/>
                  <a:gd name="T74" fmla="*/ 622 w 672"/>
                  <a:gd name="T75" fmla="*/ 42 h 155"/>
                  <a:gd name="T76" fmla="*/ 574 w 672"/>
                  <a:gd name="T77" fmla="*/ 36 h 155"/>
                  <a:gd name="T78" fmla="*/ 502 w 672"/>
                  <a:gd name="T79" fmla="*/ 15 h 155"/>
                  <a:gd name="T80" fmla="*/ 459 w 672"/>
                  <a:gd name="T81" fmla="*/ 2 h 155"/>
                  <a:gd name="T82" fmla="*/ 439 w 672"/>
                  <a:gd name="T83" fmla="*/ 8 h 155"/>
                  <a:gd name="T84" fmla="*/ 420 w 672"/>
                  <a:gd name="T85" fmla="*/ 24 h 155"/>
                  <a:gd name="T86" fmla="*/ 395 w 672"/>
                  <a:gd name="T87" fmla="*/ 29 h 155"/>
                  <a:gd name="T88" fmla="*/ 386 w 672"/>
                  <a:gd name="T89" fmla="*/ 29 h 155"/>
                  <a:gd name="T90" fmla="*/ 311 w 672"/>
                  <a:gd name="T91" fmla="*/ 23 h 155"/>
                  <a:gd name="T92" fmla="*/ 218 w 672"/>
                  <a:gd name="T9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2" h="155">
                    <a:moveTo>
                      <a:pt x="218" y="0"/>
                    </a:moveTo>
                    <a:cubicBezTo>
                      <a:pt x="208" y="0"/>
                      <a:pt x="199" y="2"/>
                      <a:pt x="190" y="5"/>
                    </a:cubicBezTo>
                    <a:cubicBezTo>
                      <a:pt x="159" y="18"/>
                      <a:pt x="143" y="51"/>
                      <a:pt x="135" y="82"/>
                    </a:cubicBezTo>
                    <a:cubicBezTo>
                      <a:pt x="131" y="98"/>
                      <a:pt x="128" y="114"/>
                      <a:pt x="119" y="128"/>
                    </a:cubicBezTo>
                    <a:cubicBezTo>
                      <a:pt x="112" y="138"/>
                      <a:pt x="99" y="146"/>
                      <a:pt x="87" y="146"/>
                    </a:cubicBezTo>
                    <a:cubicBezTo>
                      <a:pt x="84" y="146"/>
                      <a:pt x="81" y="145"/>
                      <a:pt x="77" y="144"/>
                    </a:cubicBezTo>
                    <a:cubicBezTo>
                      <a:pt x="55" y="135"/>
                      <a:pt x="52" y="98"/>
                      <a:pt x="26" y="96"/>
                    </a:cubicBezTo>
                    <a:cubicBezTo>
                      <a:pt x="25" y="96"/>
                      <a:pt x="24" y="96"/>
                      <a:pt x="23" y="96"/>
                    </a:cubicBezTo>
                    <a:cubicBezTo>
                      <a:pt x="6" y="96"/>
                      <a:pt x="0" y="107"/>
                      <a:pt x="0" y="121"/>
                    </a:cubicBezTo>
                    <a:cubicBezTo>
                      <a:pt x="1" y="117"/>
                      <a:pt x="3" y="114"/>
                      <a:pt x="6" y="111"/>
                    </a:cubicBezTo>
                    <a:cubicBezTo>
                      <a:pt x="9" y="107"/>
                      <a:pt x="15" y="104"/>
                      <a:pt x="23" y="104"/>
                    </a:cubicBezTo>
                    <a:cubicBezTo>
                      <a:pt x="24" y="104"/>
                      <a:pt x="25" y="104"/>
                      <a:pt x="26" y="104"/>
                    </a:cubicBezTo>
                    <a:cubicBezTo>
                      <a:pt x="52" y="106"/>
                      <a:pt x="55" y="144"/>
                      <a:pt x="77" y="153"/>
                    </a:cubicBezTo>
                    <a:cubicBezTo>
                      <a:pt x="81" y="154"/>
                      <a:pt x="84" y="155"/>
                      <a:pt x="87" y="155"/>
                    </a:cubicBezTo>
                    <a:cubicBezTo>
                      <a:pt x="97" y="155"/>
                      <a:pt x="106" y="150"/>
                      <a:pt x="114" y="143"/>
                    </a:cubicBezTo>
                    <a:cubicBezTo>
                      <a:pt x="115" y="141"/>
                      <a:pt x="116" y="139"/>
                      <a:pt x="118" y="137"/>
                    </a:cubicBezTo>
                    <a:cubicBezTo>
                      <a:pt x="127" y="124"/>
                      <a:pt x="130" y="108"/>
                      <a:pt x="134" y="92"/>
                    </a:cubicBezTo>
                    <a:cubicBezTo>
                      <a:pt x="139" y="71"/>
                      <a:pt x="149" y="48"/>
                      <a:pt x="164" y="33"/>
                    </a:cubicBezTo>
                    <a:cubicBezTo>
                      <a:pt x="171" y="25"/>
                      <a:pt x="180" y="18"/>
                      <a:pt x="190" y="14"/>
                    </a:cubicBezTo>
                    <a:cubicBezTo>
                      <a:pt x="199" y="10"/>
                      <a:pt x="208" y="9"/>
                      <a:pt x="218" y="9"/>
                    </a:cubicBezTo>
                    <a:cubicBezTo>
                      <a:pt x="248" y="9"/>
                      <a:pt x="280" y="24"/>
                      <a:pt x="311" y="32"/>
                    </a:cubicBezTo>
                    <a:cubicBezTo>
                      <a:pt x="334" y="37"/>
                      <a:pt x="357" y="38"/>
                      <a:pt x="380" y="38"/>
                    </a:cubicBezTo>
                    <a:cubicBezTo>
                      <a:pt x="385" y="38"/>
                      <a:pt x="390" y="38"/>
                      <a:pt x="395" y="38"/>
                    </a:cubicBezTo>
                    <a:cubicBezTo>
                      <a:pt x="403" y="38"/>
                      <a:pt x="412" y="37"/>
                      <a:pt x="420" y="33"/>
                    </a:cubicBezTo>
                    <a:cubicBezTo>
                      <a:pt x="427" y="29"/>
                      <a:pt x="432" y="22"/>
                      <a:pt x="439" y="17"/>
                    </a:cubicBezTo>
                    <a:cubicBezTo>
                      <a:pt x="445" y="13"/>
                      <a:pt x="452" y="11"/>
                      <a:pt x="459" y="11"/>
                    </a:cubicBezTo>
                    <a:cubicBezTo>
                      <a:pt x="473" y="11"/>
                      <a:pt x="488" y="18"/>
                      <a:pt x="502" y="24"/>
                    </a:cubicBezTo>
                    <a:cubicBezTo>
                      <a:pt x="525" y="33"/>
                      <a:pt x="549" y="40"/>
                      <a:pt x="574" y="45"/>
                    </a:cubicBezTo>
                    <a:cubicBezTo>
                      <a:pt x="589" y="47"/>
                      <a:pt x="606" y="50"/>
                      <a:pt x="622" y="50"/>
                    </a:cubicBezTo>
                    <a:cubicBezTo>
                      <a:pt x="636" y="50"/>
                      <a:pt x="650" y="47"/>
                      <a:pt x="660" y="38"/>
                    </a:cubicBezTo>
                    <a:cubicBezTo>
                      <a:pt x="662" y="37"/>
                      <a:pt x="663" y="36"/>
                      <a:pt x="664" y="34"/>
                    </a:cubicBezTo>
                    <a:cubicBezTo>
                      <a:pt x="664" y="34"/>
                      <a:pt x="664" y="34"/>
                      <a:pt x="664" y="34"/>
                    </a:cubicBezTo>
                    <a:cubicBezTo>
                      <a:pt x="668" y="29"/>
                      <a:pt x="671" y="24"/>
                      <a:pt x="672" y="18"/>
                    </a:cubicBezTo>
                    <a:cubicBezTo>
                      <a:pt x="672" y="18"/>
                      <a:pt x="672" y="18"/>
                      <a:pt x="672" y="18"/>
                    </a:cubicBezTo>
                    <a:cubicBezTo>
                      <a:pt x="672" y="18"/>
                      <a:pt x="672" y="18"/>
                      <a:pt x="672" y="18"/>
                    </a:cubicBezTo>
                    <a:cubicBezTo>
                      <a:pt x="671" y="18"/>
                      <a:pt x="670" y="18"/>
                      <a:pt x="669" y="18"/>
                    </a:cubicBezTo>
                    <a:cubicBezTo>
                      <a:pt x="667" y="22"/>
                      <a:pt x="665" y="25"/>
                      <a:pt x="661" y="29"/>
                    </a:cubicBezTo>
                    <a:cubicBezTo>
                      <a:pt x="651" y="38"/>
                      <a:pt x="637" y="42"/>
                      <a:pt x="622" y="42"/>
                    </a:cubicBezTo>
                    <a:cubicBezTo>
                      <a:pt x="606" y="42"/>
                      <a:pt x="589" y="38"/>
                      <a:pt x="574" y="36"/>
                    </a:cubicBezTo>
                    <a:cubicBezTo>
                      <a:pt x="549" y="32"/>
                      <a:pt x="525" y="25"/>
                      <a:pt x="502" y="15"/>
                    </a:cubicBezTo>
                    <a:cubicBezTo>
                      <a:pt x="488" y="9"/>
                      <a:pt x="473" y="2"/>
                      <a:pt x="459" y="2"/>
                    </a:cubicBezTo>
                    <a:cubicBezTo>
                      <a:pt x="452" y="2"/>
                      <a:pt x="445" y="4"/>
                      <a:pt x="439" y="8"/>
                    </a:cubicBezTo>
                    <a:cubicBezTo>
                      <a:pt x="432" y="13"/>
                      <a:pt x="427" y="20"/>
                      <a:pt x="420" y="24"/>
                    </a:cubicBezTo>
                    <a:cubicBezTo>
                      <a:pt x="413" y="29"/>
                      <a:pt x="403" y="29"/>
                      <a:pt x="395" y="29"/>
                    </a:cubicBezTo>
                    <a:cubicBezTo>
                      <a:pt x="392" y="29"/>
                      <a:pt x="389" y="29"/>
                      <a:pt x="386" y="29"/>
                    </a:cubicBezTo>
                    <a:cubicBezTo>
                      <a:pt x="361" y="29"/>
                      <a:pt x="336" y="29"/>
                      <a:pt x="311" y="23"/>
                    </a:cubicBezTo>
                    <a:cubicBezTo>
                      <a:pt x="280" y="16"/>
                      <a:pt x="248" y="0"/>
                      <a:pt x="218"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4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6" name="ïṧļîḍê">
                <a:extLst>
                  <a:ext uri="{FF2B5EF4-FFF2-40B4-BE49-F238E27FC236}">
                    <a16:creationId xmlns:a16="http://schemas.microsoft.com/office/drawing/2014/main" id="{321CC826-08E0-5A4E-95BF-665BE864B9B0}"/>
                  </a:ext>
                </a:extLst>
              </p:cNvPr>
              <p:cNvSpPr/>
              <p:nvPr/>
            </p:nvSpPr>
            <p:spPr bwMode="auto">
              <a:xfrm>
                <a:off x="3869149" y="2017394"/>
                <a:ext cx="24743" cy="71121"/>
              </a:xfrm>
              <a:custGeom>
                <a:avLst/>
                <a:gdLst>
                  <a:gd name="T0" fmla="*/ 0 w 16"/>
                  <a:gd name="T1" fmla="*/ 0 h 48"/>
                  <a:gd name="T2" fmla="*/ 6 w 16"/>
                  <a:gd name="T3" fmla="*/ 28 h 48"/>
                  <a:gd name="T4" fmla="*/ 14 w 16"/>
                  <a:gd name="T5" fmla="*/ 44 h 48"/>
                  <a:gd name="T6" fmla="*/ 15 w 16"/>
                  <a:gd name="T7" fmla="*/ 48 h 48"/>
                  <a:gd name="T8" fmla="*/ 14 w 16"/>
                  <a:gd name="T9" fmla="*/ 35 h 48"/>
                  <a:gd name="T10" fmla="*/ 6 w 16"/>
                  <a:gd name="T11" fmla="*/ 19 h 48"/>
                  <a:gd name="T12" fmla="*/ 0 w 1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0"/>
                    </a:moveTo>
                    <a:cubicBezTo>
                      <a:pt x="0" y="10"/>
                      <a:pt x="1" y="19"/>
                      <a:pt x="6" y="28"/>
                    </a:cubicBezTo>
                    <a:cubicBezTo>
                      <a:pt x="9" y="33"/>
                      <a:pt x="12" y="38"/>
                      <a:pt x="14" y="44"/>
                    </a:cubicBezTo>
                    <a:cubicBezTo>
                      <a:pt x="15" y="45"/>
                      <a:pt x="15" y="46"/>
                      <a:pt x="15" y="48"/>
                    </a:cubicBezTo>
                    <a:cubicBezTo>
                      <a:pt x="16" y="44"/>
                      <a:pt x="15" y="39"/>
                      <a:pt x="14" y="35"/>
                    </a:cubicBezTo>
                    <a:cubicBezTo>
                      <a:pt x="12" y="30"/>
                      <a:pt x="9" y="24"/>
                      <a:pt x="6" y="19"/>
                    </a:cubicBezTo>
                    <a:cubicBezTo>
                      <a:pt x="3" y="13"/>
                      <a:pt x="1" y="7"/>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7" name="îşlíďé">
                <a:extLst>
                  <a:ext uri="{FF2B5EF4-FFF2-40B4-BE49-F238E27FC236}">
                    <a16:creationId xmlns:a16="http://schemas.microsoft.com/office/drawing/2014/main" id="{0F372BD1-73BA-A243-9DD3-8D8C9F8D0234}"/>
                  </a:ext>
                </a:extLst>
              </p:cNvPr>
              <p:cNvSpPr/>
              <p:nvPr/>
            </p:nvSpPr>
            <p:spPr bwMode="auto">
              <a:xfrm>
                <a:off x="3961935" y="2304971"/>
                <a:ext cx="3094" cy="9278"/>
              </a:xfrm>
              <a:custGeom>
                <a:avLst/>
                <a:gdLst>
                  <a:gd name="T0" fmla="*/ 1 w 1"/>
                  <a:gd name="T1" fmla="*/ 0 h 4"/>
                  <a:gd name="T2" fmla="*/ 0 w 1"/>
                  <a:gd name="T3" fmla="*/ 4 h 4"/>
                  <a:gd name="T4" fmla="*/ 1 w 1"/>
                  <a:gd name="T5" fmla="*/ 4 h 4"/>
                  <a:gd name="T6" fmla="*/ 1 w 1"/>
                  <a:gd name="T7" fmla="*/ 3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0" y="1"/>
                      <a:pt x="0" y="3"/>
                      <a:pt x="0" y="4"/>
                    </a:cubicBezTo>
                    <a:cubicBezTo>
                      <a:pt x="0" y="4"/>
                      <a:pt x="0" y="4"/>
                      <a:pt x="1" y="4"/>
                    </a:cubicBezTo>
                    <a:cubicBezTo>
                      <a:pt x="1" y="4"/>
                      <a:pt x="1" y="3"/>
                      <a:pt x="1" y="3"/>
                    </a:cubicBezTo>
                    <a:cubicBezTo>
                      <a:pt x="1" y="2"/>
                      <a:pt x="1" y="1"/>
                      <a:pt x="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8" name="isľiḓê">
                <a:extLst>
                  <a:ext uri="{FF2B5EF4-FFF2-40B4-BE49-F238E27FC236}">
                    <a16:creationId xmlns:a16="http://schemas.microsoft.com/office/drawing/2014/main" id="{581283B5-3680-1147-BAB9-A2FBB4C94FEA}"/>
                  </a:ext>
                </a:extLst>
              </p:cNvPr>
              <p:cNvSpPr/>
              <p:nvPr/>
            </p:nvSpPr>
            <p:spPr bwMode="auto">
              <a:xfrm>
                <a:off x="3965029" y="2304971"/>
                <a:ext cx="0" cy="9278"/>
              </a:xfrm>
              <a:custGeom>
                <a:avLst/>
                <a:gdLst>
                  <a:gd name="T0" fmla="*/ 0 h 4"/>
                  <a:gd name="T1" fmla="*/ 0 h 4"/>
                  <a:gd name="T2" fmla="*/ 3 h 4"/>
                  <a:gd name="T3" fmla="*/ 4 h 4"/>
                  <a:gd name="T4" fmla="*/ 4 h 4"/>
                  <a:gd name="T5" fmla="*/ 3 h 4"/>
                  <a:gd name="T6" fmla="*/ 3 h 4"/>
                  <a:gd name="T7" fmla="*/ 0 h 4"/>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4">
                    <a:moveTo>
                      <a:pt x="0" y="0"/>
                    </a:moveTo>
                    <a:cubicBezTo>
                      <a:pt x="0" y="0"/>
                      <a:pt x="0" y="0"/>
                      <a:pt x="0" y="0"/>
                    </a:cubicBezTo>
                    <a:cubicBezTo>
                      <a:pt x="0" y="1"/>
                      <a:pt x="0" y="2"/>
                      <a:pt x="0" y="3"/>
                    </a:cubicBezTo>
                    <a:cubicBezTo>
                      <a:pt x="0" y="3"/>
                      <a:pt x="0" y="4"/>
                      <a:pt x="0" y="4"/>
                    </a:cubicBezTo>
                    <a:cubicBezTo>
                      <a:pt x="0" y="4"/>
                      <a:pt x="0" y="4"/>
                      <a:pt x="0" y="4"/>
                    </a:cubicBezTo>
                    <a:cubicBezTo>
                      <a:pt x="0" y="4"/>
                      <a:pt x="0" y="4"/>
                      <a:pt x="0" y="3"/>
                    </a:cubicBezTo>
                    <a:cubicBezTo>
                      <a:pt x="0" y="3"/>
                      <a:pt x="0" y="3"/>
                      <a:pt x="0" y="3"/>
                    </a:cubicBezTo>
                    <a:cubicBezTo>
                      <a:pt x="0" y="2"/>
                      <a:pt x="0" y="1"/>
                      <a:pt x="0"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9" name="îŝļíḓe">
                <a:extLst>
                  <a:ext uri="{FF2B5EF4-FFF2-40B4-BE49-F238E27FC236}">
                    <a16:creationId xmlns:a16="http://schemas.microsoft.com/office/drawing/2014/main" id="{176E0E85-520B-D047-AD7F-87964CE462EE}"/>
                  </a:ext>
                </a:extLst>
              </p:cNvPr>
              <p:cNvSpPr/>
              <p:nvPr/>
            </p:nvSpPr>
            <p:spPr bwMode="auto">
              <a:xfrm>
                <a:off x="3965029" y="2298786"/>
                <a:ext cx="0" cy="12369"/>
              </a:xfrm>
              <a:custGeom>
                <a:avLst/>
                <a:gdLst>
                  <a:gd name="T0" fmla="*/ 0 w 1"/>
                  <a:gd name="T1" fmla="*/ 0 h 8"/>
                  <a:gd name="T2" fmla="*/ 0 w 1"/>
                  <a:gd name="T3" fmla="*/ 5 h 8"/>
                  <a:gd name="T4" fmla="*/ 0 w 1"/>
                  <a:gd name="T5" fmla="*/ 8 h 8"/>
                  <a:gd name="T6" fmla="*/ 0 w 1"/>
                  <a:gd name="T7" fmla="*/ 8 h 8"/>
                  <a:gd name="T8" fmla="*/ 1 w 1"/>
                  <a:gd name="T9" fmla="*/ 2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2"/>
                      <a:pt x="0" y="3"/>
                      <a:pt x="0" y="5"/>
                    </a:cubicBezTo>
                    <a:cubicBezTo>
                      <a:pt x="0" y="6"/>
                      <a:pt x="0" y="7"/>
                      <a:pt x="0" y="8"/>
                    </a:cubicBezTo>
                    <a:cubicBezTo>
                      <a:pt x="0" y="8"/>
                      <a:pt x="0" y="8"/>
                      <a:pt x="0" y="8"/>
                    </a:cubicBezTo>
                    <a:cubicBezTo>
                      <a:pt x="0" y="6"/>
                      <a:pt x="1" y="4"/>
                      <a:pt x="1" y="2"/>
                    </a:cubicBezTo>
                    <a:cubicBezTo>
                      <a:pt x="0" y="1"/>
                      <a:pt x="0" y="1"/>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0" name="ïslíḋé">
                <a:extLst>
                  <a:ext uri="{FF2B5EF4-FFF2-40B4-BE49-F238E27FC236}">
                    <a16:creationId xmlns:a16="http://schemas.microsoft.com/office/drawing/2014/main" id="{75E7359F-BA1A-6E43-AFD0-F85992793063}"/>
                  </a:ext>
                </a:extLst>
              </p:cNvPr>
              <p:cNvSpPr/>
              <p:nvPr/>
            </p:nvSpPr>
            <p:spPr bwMode="auto">
              <a:xfrm>
                <a:off x="3965029" y="2283326"/>
                <a:ext cx="0" cy="18553"/>
              </a:xfrm>
              <a:custGeom>
                <a:avLst/>
                <a:gdLst>
                  <a:gd name="T0" fmla="*/ 1 w 1"/>
                  <a:gd name="T1" fmla="*/ 0 h 14"/>
                  <a:gd name="T2" fmla="*/ 0 w 1"/>
                  <a:gd name="T3" fmla="*/ 11 h 14"/>
                  <a:gd name="T4" fmla="*/ 0 w 1"/>
                  <a:gd name="T5" fmla="*/ 12 h 14"/>
                  <a:gd name="T6" fmla="*/ 0 w 1"/>
                  <a:gd name="T7" fmla="*/ 12 h 14"/>
                  <a:gd name="T8" fmla="*/ 0 w 1"/>
                  <a:gd name="T9" fmla="*/ 12 h 14"/>
                  <a:gd name="T10" fmla="*/ 1 w 1"/>
                  <a:gd name="T11" fmla="*/ 14 h 14"/>
                  <a:gd name="T12" fmla="*/ 1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1" y="0"/>
                    </a:moveTo>
                    <a:cubicBezTo>
                      <a:pt x="1" y="4"/>
                      <a:pt x="1" y="7"/>
                      <a:pt x="0" y="11"/>
                    </a:cubicBezTo>
                    <a:cubicBezTo>
                      <a:pt x="0" y="11"/>
                      <a:pt x="0" y="12"/>
                      <a:pt x="0" y="12"/>
                    </a:cubicBezTo>
                    <a:cubicBezTo>
                      <a:pt x="0" y="12"/>
                      <a:pt x="0" y="12"/>
                      <a:pt x="0" y="12"/>
                    </a:cubicBezTo>
                    <a:cubicBezTo>
                      <a:pt x="0" y="12"/>
                      <a:pt x="0" y="12"/>
                      <a:pt x="0" y="12"/>
                    </a:cubicBezTo>
                    <a:cubicBezTo>
                      <a:pt x="0" y="13"/>
                      <a:pt x="0" y="13"/>
                      <a:pt x="1" y="14"/>
                    </a:cubicBezTo>
                    <a:cubicBezTo>
                      <a:pt x="1" y="9"/>
                      <a:pt x="1" y="5"/>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1" name="íśliḓê">
                <a:extLst>
                  <a:ext uri="{FF2B5EF4-FFF2-40B4-BE49-F238E27FC236}">
                    <a16:creationId xmlns:a16="http://schemas.microsoft.com/office/drawing/2014/main" id="{041B61A0-2BA2-9C48-A7D2-A2E23153E128}"/>
                  </a:ext>
                </a:extLst>
              </p:cNvPr>
              <p:cNvSpPr/>
              <p:nvPr/>
            </p:nvSpPr>
            <p:spPr bwMode="auto">
              <a:xfrm>
                <a:off x="3965029" y="2298786"/>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2" name="í$ḷïde">
                <a:extLst>
                  <a:ext uri="{FF2B5EF4-FFF2-40B4-BE49-F238E27FC236}">
                    <a16:creationId xmlns:a16="http://schemas.microsoft.com/office/drawing/2014/main" id="{2D32A87D-F033-274C-8A30-340A6D08422E}"/>
                  </a:ext>
                </a:extLst>
              </p:cNvPr>
              <p:cNvSpPr/>
              <p:nvPr/>
            </p:nvSpPr>
            <p:spPr bwMode="auto">
              <a:xfrm>
                <a:off x="3927915" y="2298786"/>
                <a:ext cx="37114" cy="15462"/>
              </a:xfrm>
              <a:custGeom>
                <a:avLst/>
                <a:gdLst>
                  <a:gd name="T0" fmla="*/ 24 w 24"/>
                  <a:gd name="T1" fmla="*/ 0 h 9"/>
                  <a:gd name="T2" fmla="*/ 24 w 24"/>
                  <a:gd name="T3" fmla="*/ 0 h 9"/>
                  <a:gd name="T4" fmla="*/ 1 w 24"/>
                  <a:gd name="T5" fmla="*/ 0 h 9"/>
                  <a:gd name="T6" fmla="*/ 0 w 24"/>
                  <a:gd name="T7" fmla="*/ 8 h 9"/>
                  <a:gd name="T8" fmla="*/ 23 w 24"/>
                  <a:gd name="T9" fmla="*/ 9 h 9"/>
                  <a:gd name="T10" fmla="*/ 24 w 24"/>
                  <a:gd name="T11" fmla="*/ 5 h 9"/>
                  <a:gd name="T12" fmla="*/ 24 w 24"/>
                  <a:gd name="T13" fmla="*/ 5 h 9"/>
                  <a:gd name="T14" fmla="*/ 24 w 24"/>
                  <a:gd name="T15" fmla="*/ 0 h 9"/>
                  <a:gd name="T16" fmla="*/ 24 w 24"/>
                  <a:gd name="T17" fmla="*/ 0 h 9"/>
                  <a:gd name="T18" fmla="*/ 24 w 2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
                    <a:moveTo>
                      <a:pt x="24" y="0"/>
                    </a:moveTo>
                    <a:cubicBezTo>
                      <a:pt x="24" y="0"/>
                      <a:pt x="24" y="0"/>
                      <a:pt x="24" y="0"/>
                    </a:cubicBezTo>
                    <a:cubicBezTo>
                      <a:pt x="1" y="0"/>
                      <a:pt x="1" y="0"/>
                      <a:pt x="1" y="0"/>
                    </a:cubicBezTo>
                    <a:cubicBezTo>
                      <a:pt x="2" y="3"/>
                      <a:pt x="1" y="6"/>
                      <a:pt x="0" y="8"/>
                    </a:cubicBezTo>
                    <a:cubicBezTo>
                      <a:pt x="6" y="8"/>
                      <a:pt x="17" y="9"/>
                      <a:pt x="23" y="9"/>
                    </a:cubicBezTo>
                    <a:cubicBezTo>
                      <a:pt x="23" y="8"/>
                      <a:pt x="23" y="6"/>
                      <a:pt x="24" y="5"/>
                    </a:cubicBezTo>
                    <a:cubicBezTo>
                      <a:pt x="24" y="5"/>
                      <a:pt x="24" y="5"/>
                      <a:pt x="24" y="5"/>
                    </a:cubicBezTo>
                    <a:cubicBezTo>
                      <a:pt x="24" y="3"/>
                      <a:pt x="24" y="2"/>
                      <a:pt x="24" y="0"/>
                    </a:cubicBezTo>
                    <a:cubicBezTo>
                      <a:pt x="24" y="0"/>
                      <a:pt x="24" y="0"/>
                      <a:pt x="24" y="0"/>
                    </a:cubicBezTo>
                    <a:cubicBezTo>
                      <a:pt x="24" y="0"/>
                      <a:pt x="24" y="0"/>
                      <a:pt x="2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3" name="íś1ïḍe">
                <a:extLst>
                  <a:ext uri="{FF2B5EF4-FFF2-40B4-BE49-F238E27FC236}">
                    <a16:creationId xmlns:a16="http://schemas.microsoft.com/office/drawing/2014/main" id="{4C58E1BB-D93B-194A-9826-BC3D9ED55F7B}"/>
                  </a:ext>
                </a:extLst>
              </p:cNvPr>
              <p:cNvSpPr/>
              <p:nvPr/>
            </p:nvSpPr>
            <p:spPr bwMode="auto">
              <a:xfrm>
                <a:off x="3856778" y="2227666"/>
                <a:ext cx="77322" cy="71121"/>
              </a:xfrm>
              <a:custGeom>
                <a:avLst/>
                <a:gdLst>
                  <a:gd name="T0" fmla="*/ 0 w 53"/>
                  <a:gd name="T1" fmla="*/ 0 h 48"/>
                  <a:gd name="T2" fmla="*/ 7 w 53"/>
                  <a:gd name="T3" fmla="*/ 26 h 48"/>
                  <a:gd name="T4" fmla="*/ 35 w 53"/>
                  <a:gd name="T5" fmla="*/ 36 h 48"/>
                  <a:gd name="T6" fmla="*/ 49 w 53"/>
                  <a:gd name="T7" fmla="*/ 48 h 48"/>
                  <a:gd name="T8" fmla="*/ 35 w 53"/>
                  <a:gd name="T9" fmla="*/ 27 h 48"/>
                  <a:gd name="T10" fmla="*/ 7 w 53"/>
                  <a:gd name="T11" fmla="*/ 17 h 48"/>
                  <a:gd name="T12" fmla="*/ 0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0" y="0"/>
                    </a:moveTo>
                    <a:cubicBezTo>
                      <a:pt x="0" y="9"/>
                      <a:pt x="0" y="19"/>
                      <a:pt x="7" y="26"/>
                    </a:cubicBezTo>
                    <a:cubicBezTo>
                      <a:pt x="14" y="33"/>
                      <a:pt x="25" y="33"/>
                      <a:pt x="35" y="36"/>
                    </a:cubicBezTo>
                    <a:cubicBezTo>
                      <a:pt x="41" y="37"/>
                      <a:pt x="46" y="42"/>
                      <a:pt x="49" y="48"/>
                    </a:cubicBezTo>
                    <a:cubicBezTo>
                      <a:pt x="53" y="39"/>
                      <a:pt x="44" y="30"/>
                      <a:pt x="35" y="27"/>
                    </a:cubicBezTo>
                    <a:cubicBezTo>
                      <a:pt x="25" y="24"/>
                      <a:pt x="14" y="24"/>
                      <a:pt x="7" y="17"/>
                    </a:cubicBezTo>
                    <a:cubicBezTo>
                      <a:pt x="3" y="12"/>
                      <a:pt x="0" y="6"/>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4" name="ïṡḻïdé">
                <a:extLst>
                  <a:ext uri="{FF2B5EF4-FFF2-40B4-BE49-F238E27FC236}">
                    <a16:creationId xmlns:a16="http://schemas.microsoft.com/office/drawing/2014/main" id="{B8572AF6-5A9D-1042-97D5-400C23A6BAB5}"/>
                  </a:ext>
                </a:extLst>
              </p:cNvPr>
              <p:cNvSpPr>
                <a:spLocks noChangeArrowheads="1"/>
              </p:cNvSpPr>
              <p:nvPr/>
            </p:nvSpPr>
            <p:spPr bwMode="auto">
              <a:xfrm>
                <a:off x="4386926" y="3027419"/>
                <a:ext cx="196938" cy="1438500"/>
              </a:xfrm>
              <a:custGeom>
                <a:avLst/>
                <a:gdLst>
                  <a:gd name="T0" fmla="*/ 14 w 135"/>
                  <a:gd name="T1" fmla="*/ 0 h 984"/>
                  <a:gd name="T2" fmla="*/ 9 w 135"/>
                  <a:gd name="T3" fmla="*/ 12 h 984"/>
                  <a:gd name="T4" fmla="*/ 9 w 135"/>
                  <a:gd name="T5" fmla="*/ 11 h 984"/>
                  <a:gd name="T6" fmla="*/ 5 w 135"/>
                  <a:gd name="T7" fmla="*/ 53 h 984"/>
                  <a:gd name="T8" fmla="*/ 25 w 135"/>
                  <a:gd name="T9" fmla="*/ 197 h 984"/>
                  <a:gd name="T10" fmla="*/ 85 w 135"/>
                  <a:gd name="T11" fmla="*/ 377 h 984"/>
                  <a:gd name="T12" fmla="*/ 100 w 135"/>
                  <a:gd name="T13" fmla="*/ 494 h 984"/>
                  <a:gd name="T14" fmla="*/ 117 w 135"/>
                  <a:gd name="T15" fmla="*/ 605 h 984"/>
                  <a:gd name="T16" fmla="*/ 120 w 135"/>
                  <a:gd name="T17" fmla="*/ 620 h 984"/>
                  <a:gd name="T18" fmla="*/ 121 w 135"/>
                  <a:gd name="T19" fmla="*/ 623 h 984"/>
                  <a:gd name="T20" fmla="*/ 123 w 135"/>
                  <a:gd name="T21" fmla="*/ 631 h 984"/>
                  <a:gd name="T22" fmla="*/ 124 w 135"/>
                  <a:gd name="T23" fmla="*/ 638 h 984"/>
                  <a:gd name="T24" fmla="*/ 124 w 135"/>
                  <a:gd name="T25" fmla="*/ 651 h 984"/>
                  <a:gd name="T26" fmla="*/ 125 w 135"/>
                  <a:gd name="T27" fmla="*/ 657 h 984"/>
                  <a:gd name="T28" fmla="*/ 127 w 135"/>
                  <a:gd name="T29" fmla="*/ 689 h 984"/>
                  <a:gd name="T30" fmla="*/ 131 w 135"/>
                  <a:gd name="T31" fmla="*/ 762 h 984"/>
                  <a:gd name="T32" fmla="*/ 131 w 135"/>
                  <a:gd name="T33" fmla="*/ 984 h 984"/>
                  <a:gd name="T34" fmla="*/ 135 w 135"/>
                  <a:gd name="T35" fmla="*/ 984 h 984"/>
                  <a:gd name="T36" fmla="*/ 135 w 135"/>
                  <a:gd name="T37" fmla="*/ 983 h 984"/>
                  <a:gd name="T38" fmla="*/ 135 w 135"/>
                  <a:gd name="T39" fmla="*/ 762 h 984"/>
                  <a:gd name="T40" fmla="*/ 131 w 135"/>
                  <a:gd name="T41" fmla="*/ 692 h 984"/>
                  <a:gd name="T42" fmla="*/ 130 w 135"/>
                  <a:gd name="T43" fmla="*/ 678 h 984"/>
                  <a:gd name="T44" fmla="*/ 130 w 135"/>
                  <a:gd name="T45" fmla="*/ 668 h 984"/>
                  <a:gd name="T46" fmla="*/ 129 w 135"/>
                  <a:gd name="T47" fmla="*/ 655 h 984"/>
                  <a:gd name="T48" fmla="*/ 128 w 135"/>
                  <a:gd name="T49" fmla="*/ 642 h 984"/>
                  <a:gd name="T50" fmla="*/ 128 w 135"/>
                  <a:gd name="T51" fmla="*/ 633 h 984"/>
                  <a:gd name="T52" fmla="*/ 128 w 135"/>
                  <a:gd name="T53" fmla="*/ 630 h 984"/>
                  <a:gd name="T54" fmla="*/ 127 w 135"/>
                  <a:gd name="T55" fmla="*/ 630 h 984"/>
                  <a:gd name="T56" fmla="*/ 125 w 135"/>
                  <a:gd name="T57" fmla="*/ 620 h 984"/>
                  <a:gd name="T58" fmla="*/ 124 w 135"/>
                  <a:gd name="T59" fmla="*/ 618 h 984"/>
                  <a:gd name="T60" fmla="*/ 123 w 135"/>
                  <a:gd name="T61" fmla="*/ 615 h 984"/>
                  <a:gd name="T62" fmla="*/ 104 w 135"/>
                  <a:gd name="T63" fmla="*/ 494 h 984"/>
                  <a:gd name="T64" fmla="*/ 89 w 135"/>
                  <a:gd name="T65" fmla="*/ 376 h 984"/>
                  <a:gd name="T66" fmla="*/ 29 w 135"/>
                  <a:gd name="T67" fmla="*/ 197 h 984"/>
                  <a:gd name="T68" fmla="*/ 9 w 135"/>
                  <a:gd name="T69" fmla="*/ 53 h 984"/>
                  <a:gd name="T70" fmla="*/ 14 w 135"/>
                  <a:gd name="T71" fmla="*/ 5 h 984"/>
                  <a:gd name="T72" fmla="*/ 14 w 135"/>
                  <a:gd name="T73" fmla="*/ 0 h 984"/>
                  <a:gd name="T74" fmla="*/ 14 w 135"/>
                  <a:gd name="T7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984">
                    <a:moveTo>
                      <a:pt x="14" y="0"/>
                    </a:moveTo>
                    <a:cubicBezTo>
                      <a:pt x="12" y="3"/>
                      <a:pt x="10" y="7"/>
                      <a:pt x="9" y="12"/>
                    </a:cubicBezTo>
                    <a:cubicBezTo>
                      <a:pt x="9" y="12"/>
                      <a:pt x="9" y="12"/>
                      <a:pt x="9" y="11"/>
                    </a:cubicBezTo>
                    <a:cubicBezTo>
                      <a:pt x="8" y="30"/>
                      <a:pt x="7" y="50"/>
                      <a:pt x="5" y="53"/>
                    </a:cubicBezTo>
                    <a:cubicBezTo>
                      <a:pt x="0" y="60"/>
                      <a:pt x="13" y="178"/>
                      <a:pt x="25" y="197"/>
                    </a:cubicBezTo>
                    <a:cubicBezTo>
                      <a:pt x="37" y="217"/>
                      <a:pt x="83" y="321"/>
                      <a:pt x="85" y="377"/>
                    </a:cubicBezTo>
                    <a:cubicBezTo>
                      <a:pt x="85" y="377"/>
                      <a:pt x="99" y="477"/>
                      <a:pt x="100" y="494"/>
                    </a:cubicBezTo>
                    <a:cubicBezTo>
                      <a:pt x="100" y="506"/>
                      <a:pt x="110" y="568"/>
                      <a:pt x="117" y="605"/>
                    </a:cubicBezTo>
                    <a:cubicBezTo>
                      <a:pt x="118" y="611"/>
                      <a:pt x="119" y="616"/>
                      <a:pt x="120" y="620"/>
                    </a:cubicBezTo>
                    <a:cubicBezTo>
                      <a:pt x="120" y="621"/>
                      <a:pt x="121" y="622"/>
                      <a:pt x="121" y="623"/>
                    </a:cubicBezTo>
                    <a:cubicBezTo>
                      <a:pt x="122" y="626"/>
                      <a:pt x="122" y="628"/>
                      <a:pt x="123" y="631"/>
                    </a:cubicBezTo>
                    <a:cubicBezTo>
                      <a:pt x="124" y="638"/>
                      <a:pt x="124" y="638"/>
                      <a:pt x="124" y="638"/>
                    </a:cubicBezTo>
                    <a:cubicBezTo>
                      <a:pt x="124" y="651"/>
                      <a:pt x="124" y="651"/>
                      <a:pt x="124" y="651"/>
                    </a:cubicBezTo>
                    <a:cubicBezTo>
                      <a:pt x="125" y="657"/>
                      <a:pt x="125" y="657"/>
                      <a:pt x="125" y="657"/>
                    </a:cubicBezTo>
                    <a:cubicBezTo>
                      <a:pt x="127" y="689"/>
                      <a:pt x="127" y="689"/>
                      <a:pt x="127" y="689"/>
                    </a:cubicBezTo>
                    <a:cubicBezTo>
                      <a:pt x="131" y="762"/>
                      <a:pt x="131" y="762"/>
                      <a:pt x="131" y="762"/>
                    </a:cubicBezTo>
                    <a:cubicBezTo>
                      <a:pt x="131" y="984"/>
                      <a:pt x="131" y="984"/>
                      <a:pt x="131" y="984"/>
                    </a:cubicBezTo>
                    <a:cubicBezTo>
                      <a:pt x="132" y="984"/>
                      <a:pt x="134" y="984"/>
                      <a:pt x="135" y="984"/>
                    </a:cubicBezTo>
                    <a:cubicBezTo>
                      <a:pt x="135" y="983"/>
                      <a:pt x="135" y="983"/>
                      <a:pt x="135" y="983"/>
                    </a:cubicBezTo>
                    <a:cubicBezTo>
                      <a:pt x="135" y="762"/>
                      <a:pt x="135" y="762"/>
                      <a:pt x="135" y="762"/>
                    </a:cubicBezTo>
                    <a:cubicBezTo>
                      <a:pt x="131" y="692"/>
                      <a:pt x="131" y="692"/>
                      <a:pt x="131" y="692"/>
                    </a:cubicBezTo>
                    <a:cubicBezTo>
                      <a:pt x="130" y="678"/>
                      <a:pt x="130" y="678"/>
                      <a:pt x="130" y="678"/>
                    </a:cubicBezTo>
                    <a:cubicBezTo>
                      <a:pt x="130" y="668"/>
                      <a:pt x="130" y="668"/>
                      <a:pt x="130" y="668"/>
                    </a:cubicBezTo>
                    <a:cubicBezTo>
                      <a:pt x="129" y="655"/>
                      <a:pt x="129" y="655"/>
                      <a:pt x="129" y="655"/>
                    </a:cubicBezTo>
                    <a:cubicBezTo>
                      <a:pt x="128" y="642"/>
                      <a:pt x="128" y="642"/>
                      <a:pt x="128" y="642"/>
                    </a:cubicBezTo>
                    <a:cubicBezTo>
                      <a:pt x="128" y="633"/>
                      <a:pt x="128" y="633"/>
                      <a:pt x="128" y="633"/>
                    </a:cubicBezTo>
                    <a:cubicBezTo>
                      <a:pt x="128" y="630"/>
                      <a:pt x="128" y="630"/>
                      <a:pt x="128" y="630"/>
                    </a:cubicBezTo>
                    <a:cubicBezTo>
                      <a:pt x="127" y="630"/>
                      <a:pt x="127" y="630"/>
                      <a:pt x="127" y="630"/>
                    </a:cubicBezTo>
                    <a:cubicBezTo>
                      <a:pt x="127" y="628"/>
                      <a:pt x="126" y="624"/>
                      <a:pt x="125" y="620"/>
                    </a:cubicBezTo>
                    <a:cubicBezTo>
                      <a:pt x="124" y="618"/>
                      <a:pt x="124" y="618"/>
                      <a:pt x="124" y="618"/>
                    </a:cubicBezTo>
                    <a:cubicBezTo>
                      <a:pt x="124" y="617"/>
                      <a:pt x="124" y="616"/>
                      <a:pt x="123" y="615"/>
                    </a:cubicBezTo>
                    <a:cubicBezTo>
                      <a:pt x="116" y="581"/>
                      <a:pt x="105" y="508"/>
                      <a:pt x="104" y="494"/>
                    </a:cubicBezTo>
                    <a:cubicBezTo>
                      <a:pt x="104" y="477"/>
                      <a:pt x="89" y="376"/>
                      <a:pt x="89" y="376"/>
                    </a:cubicBezTo>
                    <a:cubicBezTo>
                      <a:pt x="88" y="321"/>
                      <a:pt x="41" y="217"/>
                      <a:pt x="29" y="197"/>
                    </a:cubicBezTo>
                    <a:cubicBezTo>
                      <a:pt x="18" y="178"/>
                      <a:pt x="5" y="60"/>
                      <a:pt x="9" y="53"/>
                    </a:cubicBezTo>
                    <a:cubicBezTo>
                      <a:pt x="11" y="49"/>
                      <a:pt x="13" y="25"/>
                      <a:pt x="14" y="5"/>
                    </a:cubicBezTo>
                    <a:cubicBezTo>
                      <a:pt x="14" y="3"/>
                      <a:pt x="14" y="2"/>
                      <a:pt x="14" y="0"/>
                    </a:cubicBezTo>
                    <a:cubicBezTo>
                      <a:pt x="14" y="0"/>
                      <a:pt x="14" y="0"/>
                      <a:pt x="1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55" name="iṥḻíḓè">
                <a:extLst>
                  <a:ext uri="{FF2B5EF4-FFF2-40B4-BE49-F238E27FC236}">
                    <a16:creationId xmlns:a16="http://schemas.microsoft.com/office/drawing/2014/main" id="{0BEE9668-41D1-694C-81C9-AD7D4A75C7F7}"/>
                  </a:ext>
                </a:extLst>
              </p:cNvPr>
              <p:cNvSpPr/>
              <p:nvPr/>
            </p:nvSpPr>
            <p:spPr bwMode="auto">
              <a:xfrm>
                <a:off x="4908346" y="4865345"/>
                <a:ext cx="64951" cy="30922"/>
              </a:xfrm>
              <a:custGeom>
                <a:avLst/>
                <a:gdLst>
                  <a:gd name="T0" fmla="*/ 0 w 43"/>
                  <a:gd name="T1" fmla="*/ 0 h 20"/>
                  <a:gd name="T2" fmla="*/ 0 w 43"/>
                  <a:gd name="T3" fmla="*/ 0 h 20"/>
                  <a:gd name="T4" fmla="*/ 0 w 43"/>
                  <a:gd name="T5" fmla="*/ 0 h 20"/>
                  <a:gd name="T6" fmla="*/ 30 w 43"/>
                  <a:gd name="T7" fmla="*/ 13 h 20"/>
                  <a:gd name="T8" fmla="*/ 43 w 43"/>
                  <a:gd name="T9" fmla="*/ 20 h 20"/>
                  <a:gd name="T10" fmla="*/ 43 w 43"/>
                  <a:gd name="T11" fmla="*/ 20 h 20"/>
                  <a:gd name="T12" fmla="*/ 30 w 43"/>
                  <a:gd name="T13" fmla="*/ 13 h 20"/>
                  <a:gd name="T14" fmla="*/ 0 w 43"/>
                  <a:gd name="T15" fmla="*/ 0 h 20"/>
                  <a:gd name="T16" fmla="*/ 0 w 4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0">
                    <a:moveTo>
                      <a:pt x="0" y="0"/>
                    </a:moveTo>
                    <a:cubicBezTo>
                      <a:pt x="0" y="0"/>
                      <a:pt x="0" y="0"/>
                      <a:pt x="0" y="0"/>
                    </a:cubicBezTo>
                    <a:cubicBezTo>
                      <a:pt x="0" y="0"/>
                      <a:pt x="0" y="0"/>
                      <a:pt x="0" y="0"/>
                    </a:cubicBezTo>
                    <a:cubicBezTo>
                      <a:pt x="10" y="4"/>
                      <a:pt x="20" y="8"/>
                      <a:pt x="30" y="13"/>
                    </a:cubicBezTo>
                    <a:cubicBezTo>
                      <a:pt x="34" y="15"/>
                      <a:pt x="39" y="18"/>
                      <a:pt x="43" y="20"/>
                    </a:cubicBezTo>
                    <a:cubicBezTo>
                      <a:pt x="43" y="20"/>
                      <a:pt x="43" y="20"/>
                      <a:pt x="43" y="20"/>
                    </a:cubicBezTo>
                    <a:cubicBezTo>
                      <a:pt x="39" y="18"/>
                      <a:pt x="34" y="15"/>
                      <a:pt x="30" y="13"/>
                    </a:cubicBezTo>
                    <a:cubicBezTo>
                      <a:pt x="20" y="8"/>
                      <a:pt x="10" y="4"/>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6" name="î$ḷîdé">
                <a:extLst>
                  <a:ext uri="{FF2B5EF4-FFF2-40B4-BE49-F238E27FC236}">
                    <a16:creationId xmlns:a16="http://schemas.microsoft.com/office/drawing/2014/main" id="{EBD12ED0-3F3B-1B4A-9B2B-E7FE0C082B42}"/>
                  </a:ext>
                </a:extLst>
              </p:cNvPr>
              <p:cNvSpPr/>
              <p:nvPr/>
            </p:nvSpPr>
            <p:spPr bwMode="auto">
              <a:xfrm>
                <a:off x="4605247" y="4834423"/>
                <a:ext cx="105157" cy="30922"/>
              </a:xfrm>
              <a:custGeom>
                <a:avLst/>
                <a:gdLst>
                  <a:gd name="T0" fmla="*/ 71 w 71"/>
                  <a:gd name="T1" fmla="*/ 0 h 22"/>
                  <a:gd name="T2" fmla="*/ 63 w 71"/>
                  <a:gd name="T3" fmla="*/ 0 h 22"/>
                  <a:gd name="T4" fmla="*/ 30 w 71"/>
                  <a:gd name="T5" fmla="*/ 13 h 22"/>
                  <a:gd name="T6" fmla="*/ 4 w 71"/>
                  <a:gd name="T7" fmla="*/ 21 h 22"/>
                  <a:gd name="T8" fmla="*/ 4 w 71"/>
                  <a:gd name="T9" fmla="*/ 21 h 22"/>
                  <a:gd name="T10" fmla="*/ 0 w 71"/>
                  <a:gd name="T11" fmla="*/ 22 h 22"/>
                  <a:gd name="T12" fmla="*/ 0 w 71"/>
                  <a:gd name="T13" fmla="*/ 22 h 22"/>
                  <a:gd name="T14" fmla="*/ 0 w 71"/>
                  <a:gd name="T15" fmla="*/ 22 h 22"/>
                  <a:gd name="T16" fmla="*/ 4 w 71"/>
                  <a:gd name="T17" fmla="*/ 21 h 22"/>
                  <a:gd name="T18" fmla="*/ 30 w 71"/>
                  <a:gd name="T19" fmla="*/ 13 h 22"/>
                  <a:gd name="T20" fmla="*/ 63 w 71"/>
                  <a:gd name="T21" fmla="*/ 0 h 22"/>
                  <a:gd name="T22" fmla="*/ 71 w 71"/>
                  <a:gd name="T23" fmla="*/ 0 h 22"/>
                  <a:gd name="T24" fmla="*/ 71 w 7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22">
                    <a:moveTo>
                      <a:pt x="71" y="0"/>
                    </a:moveTo>
                    <a:cubicBezTo>
                      <a:pt x="68" y="0"/>
                      <a:pt x="65" y="0"/>
                      <a:pt x="63" y="0"/>
                    </a:cubicBezTo>
                    <a:cubicBezTo>
                      <a:pt x="43" y="8"/>
                      <a:pt x="30" y="13"/>
                      <a:pt x="30" y="13"/>
                    </a:cubicBezTo>
                    <a:cubicBezTo>
                      <a:pt x="4" y="21"/>
                      <a:pt x="4" y="21"/>
                      <a:pt x="4" y="21"/>
                    </a:cubicBezTo>
                    <a:cubicBezTo>
                      <a:pt x="4" y="21"/>
                      <a:pt x="4" y="21"/>
                      <a:pt x="4" y="21"/>
                    </a:cubicBezTo>
                    <a:cubicBezTo>
                      <a:pt x="0" y="22"/>
                      <a:pt x="0" y="22"/>
                      <a:pt x="0" y="22"/>
                    </a:cubicBezTo>
                    <a:cubicBezTo>
                      <a:pt x="0" y="22"/>
                      <a:pt x="0" y="22"/>
                      <a:pt x="0" y="22"/>
                    </a:cubicBezTo>
                    <a:cubicBezTo>
                      <a:pt x="0" y="22"/>
                      <a:pt x="0" y="22"/>
                      <a:pt x="0" y="22"/>
                    </a:cubicBezTo>
                    <a:cubicBezTo>
                      <a:pt x="4" y="21"/>
                      <a:pt x="4" y="21"/>
                      <a:pt x="4" y="21"/>
                    </a:cubicBezTo>
                    <a:cubicBezTo>
                      <a:pt x="30" y="13"/>
                      <a:pt x="30" y="13"/>
                      <a:pt x="30" y="13"/>
                    </a:cubicBezTo>
                    <a:cubicBezTo>
                      <a:pt x="30" y="13"/>
                      <a:pt x="43" y="8"/>
                      <a:pt x="63" y="0"/>
                    </a:cubicBezTo>
                    <a:cubicBezTo>
                      <a:pt x="65" y="0"/>
                      <a:pt x="68" y="0"/>
                      <a:pt x="71" y="0"/>
                    </a:cubicBezTo>
                    <a:cubicBezTo>
                      <a:pt x="71" y="0"/>
                      <a:pt x="71"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7" name="ísľîḓé">
                <a:extLst>
                  <a:ext uri="{FF2B5EF4-FFF2-40B4-BE49-F238E27FC236}">
                    <a16:creationId xmlns:a16="http://schemas.microsoft.com/office/drawing/2014/main" id="{ED3C17FC-0FBA-2E48-83A9-F77F523F47E5}"/>
                  </a:ext>
                </a:extLst>
              </p:cNvPr>
              <p:cNvSpPr>
                <a:spLocks noChangeArrowheads="1"/>
              </p:cNvSpPr>
              <p:nvPr/>
            </p:nvSpPr>
            <p:spPr bwMode="auto">
              <a:xfrm>
                <a:off x="4393776" y="2979469"/>
                <a:ext cx="585675" cy="1921425"/>
              </a:xfrm>
              <a:custGeom>
                <a:avLst/>
                <a:gdLst>
                  <a:gd name="T0" fmla="*/ 400 w 400"/>
                  <a:gd name="T1" fmla="*/ 1314 h 1314"/>
                  <a:gd name="T2" fmla="*/ 395 w 400"/>
                  <a:gd name="T3" fmla="*/ 1311 h 1314"/>
                  <a:gd name="T4" fmla="*/ 382 w 400"/>
                  <a:gd name="T5" fmla="*/ 1304 h 1314"/>
                  <a:gd name="T6" fmla="*/ 352 w 400"/>
                  <a:gd name="T7" fmla="*/ 1291 h 1314"/>
                  <a:gd name="T8" fmla="*/ 207 w 400"/>
                  <a:gd name="T9" fmla="*/ 1268 h 1314"/>
                  <a:gd name="T10" fmla="*/ 174 w 400"/>
                  <a:gd name="T11" fmla="*/ 1281 h 1314"/>
                  <a:gd name="T12" fmla="*/ 148 w 400"/>
                  <a:gd name="T13" fmla="*/ 1289 h 1314"/>
                  <a:gd name="T14" fmla="*/ 147 w 400"/>
                  <a:gd name="T15" fmla="*/ 1280 h 1314"/>
                  <a:gd name="T16" fmla="*/ 146 w 400"/>
                  <a:gd name="T17" fmla="*/ 1273 h 1314"/>
                  <a:gd name="T18" fmla="*/ 130 w 400"/>
                  <a:gd name="T19" fmla="*/ 1101 h 1314"/>
                  <a:gd name="T20" fmla="*/ 130 w 400"/>
                  <a:gd name="T21" fmla="*/ 1025 h 1314"/>
                  <a:gd name="T22" fmla="*/ 130 w 400"/>
                  <a:gd name="T23" fmla="*/ 1016 h 1314"/>
                  <a:gd name="T24" fmla="*/ 130 w 400"/>
                  <a:gd name="T25" fmla="*/ 795 h 1314"/>
                  <a:gd name="T26" fmla="*/ 126 w 400"/>
                  <a:gd name="T27" fmla="*/ 725 h 1314"/>
                  <a:gd name="T28" fmla="*/ 125 w 400"/>
                  <a:gd name="T29" fmla="*/ 711 h 1314"/>
                  <a:gd name="T30" fmla="*/ 125 w 400"/>
                  <a:gd name="T31" fmla="*/ 701 h 1314"/>
                  <a:gd name="T32" fmla="*/ 124 w 400"/>
                  <a:gd name="T33" fmla="*/ 688 h 1314"/>
                  <a:gd name="T34" fmla="*/ 123 w 400"/>
                  <a:gd name="T35" fmla="*/ 675 h 1314"/>
                  <a:gd name="T36" fmla="*/ 123 w 400"/>
                  <a:gd name="T37" fmla="*/ 666 h 1314"/>
                  <a:gd name="T38" fmla="*/ 123 w 400"/>
                  <a:gd name="T39" fmla="*/ 663 h 1314"/>
                  <a:gd name="T40" fmla="*/ 122 w 400"/>
                  <a:gd name="T41" fmla="*/ 663 h 1314"/>
                  <a:gd name="T42" fmla="*/ 120 w 400"/>
                  <a:gd name="T43" fmla="*/ 653 h 1314"/>
                  <a:gd name="T44" fmla="*/ 119 w 400"/>
                  <a:gd name="T45" fmla="*/ 651 h 1314"/>
                  <a:gd name="T46" fmla="*/ 118 w 400"/>
                  <a:gd name="T47" fmla="*/ 648 h 1314"/>
                  <a:gd name="T48" fmla="*/ 99 w 400"/>
                  <a:gd name="T49" fmla="*/ 527 h 1314"/>
                  <a:gd name="T50" fmla="*/ 84 w 400"/>
                  <a:gd name="T51" fmla="*/ 409 h 1314"/>
                  <a:gd name="T52" fmla="*/ 24 w 400"/>
                  <a:gd name="T53" fmla="*/ 230 h 1314"/>
                  <a:gd name="T54" fmla="*/ 4 w 400"/>
                  <a:gd name="T55" fmla="*/ 86 h 1314"/>
                  <a:gd name="T56" fmla="*/ 9 w 400"/>
                  <a:gd name="T57" fmla="*/ 38 h 1314"/>
                  <a:gd name="T58" fmla="*/ 9 w 400"/>
                  <a:gd name="T59" fmla="*/ 33 h 1314"/>
                  <a:gd name="T60" fmla="*/ 10 w 400"/>
                  <a:gd name="T61" fmla="*/ 11 h 1314"/>
                  <a:gd name="T62" fmla="*/ 52 w 400"/>
                  <a:gd name="T63" fmla="*/ 3 h 1314"/>
                  <a:gd name="T64" fmla="*/ 63 w 400"/>
                  <a:gd name="T65" fmla="*/ 1 h 1314"/>
                  <a:gd name="T66" fmla="*/ 65 w 400"/>
                  <a:gd name="T67" fmla="*/ 1 h 1314"/>
                  <a:gd name="T68" fmla="*/ 69 w 400"/>
                  <a:gd name="T69" fmla="*/ 0 h 1314"/>
                  <a:gd name="T70" fmla="*/ 80 w 400"/>
                  <a:gd name="T71" fmla="*/ 23 h 1314"/>
                  <a:gd name="T72" fmla="*/ 81 w 400"/>
                  <a:gd name="T73" fmla="*/ 24 h 1314"/>
                  <a:gd name="T74" fmla="*/ 101 w 400"/>
                  <a:gd name="T75" fmla="*/ 86 h 1314"/>
                  <a:gd name="T76" fmla="*/ 130 w 400"/>
                  <a:gd name="T77" fmla="*/ 176 h 1314"/>
                  <a:gd name="T78" fmla="*/ 196 w 400"/>
                  <a:gd name="T79" fmla="*/ 335 h 1314"/>
                  <a:gd name="T80" fmla="*/ 245 w 400"/>
                  <a:gd name="T81" fmla="*/ 501 h 1314"/>
                  <a:gd name="T82" fmla="*/ 270 w 400"/>
                  <a:gd name="T83" fmla="*/ 678 h 1314"/>
                  <a:gd name="T84" fmla="*/ 298 w 400"/>
                  <a:gd name="T85" fmla="*/ 837 h 1314"/>
                  <a:gd name="T86" fmla="*/ 330 w 400"/>
                  <a:gd name="T87" fmla="*/ 941 h 1314"/>
                  <a:gd name="T88" fmla="*/ 336 w 400"/>
                  <a:gd name="T89" fmla="*/ 979 h 1314"/>
                  <a:gd name="T90" fmla="*/ 338 w 400"/>
                  <a:gd name="T91" fmla="*/ 986 h 1314"/>
                  <a:gd name="T92" fmla="*/ 352 w 400"/>
                  <a:gd name="T93" fmla="*/ 1072 h 1314"/>
                  <a:gd name="T94" fmla="*/ 366 w 400"/>
                  <a:gd name="T95" fmla="*/ 1152 h 1314"/>
                  <a:gd name="T96" fmla="*/ 375 w 400"/>
                  <a:gd name="T97" fmla="*/ 1212 h 1314"/>
                  <a:gd name="T98" fmla="*/ 377 w 400"/>
                  <a:gd name="T99" fmla="*/ 1220 h 1314"/>
                  <a:gd name="T100" fmla="*/ 392 w 400"/>
                  <a:gd name="T101" fmla="*/ 1282 h 1314"/>
                  <a:gd name="T102" fmla="*/ 400 w 400"/>
                  <a:gd name="T103" fmla="*/ 131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1314">
                    <a:moveTo>
                      <a:pt x="400" y="1314"/>
                    </a:moveTo>
                    <a:cubicBezTo>
                      <a:pt x="399" y="1313"/>
                      <a:pt x="397" y="1312"/>
                      <a:pt x="395" y="1311"/>
                    </a:cubicBezTo>
                    <a:cubicBezTo>
                      <a:pt x="391" y="1309"/>
                      <a:pt x="386" y="1306"/>
                      <a:pt x="382" y="1304"/>
                    </a:cubicBezTo>
                    <a:cubicBezTo>
                      <a:pt x="372" y="1299"/>
                      <a:pt x="362" y="1295"/>
                      <a:pt x="352" y="1291"/>
                    </a:cubicBezTo>
                    <a:cubicBezTo>
                      <a:pt x="306" y="1273"/>
                      <a:pt x="257" y="1267"/>
                      <a:pt x="207" y="1268"/>
                    </a:cubicBezTo>
                    <a:cubicBezTo>
                      <a:pt x="187" y="1276"/>
                      <a:pt x="174" y="1281"/>
                      <a:pt x="174" y="1281"/>
                    </a:cubicBezTo>
                    <a:cubicBezTo>
                      <a:pt x="148" y="1289"/>
                      <a:pt x="148" y="1289"/>
                      <a:pt x="148" y="1289"/>
                    </a:cubicBezTo>
                    <a:cubicBezTo>
                      <a:pt x="148" y="1286"/>
                      <a:pt x="147" y="1283"/>
                      <a:pt x="147" y="1280"/>
                    </a:cubicBezTo>
                    <a:cubicBezTo>
                      <a:pt x="147" y="1277"/>
                      <a:pt x="147" y="1275"/>
                      <a:pt x="146" y="1273"/>
                    </a:cubicBezTo>
                    <a:cubicBezTo>
                      <a:pt x="137" y="1188"/>
                      <a:pt x="130" y="1101"/>
                      <a:pt x="130" y="1101"/>
                    </a:cubicBezTo>
                    <a:cubicBezTo>
                      <a:pt x="130" y="1025"/>
                      <a:pt x="130" y="1025"/>
                      <a:pt x="130" y="1025"/>
                    </a:cubicBezTo>
                    <a:cubicBezTo>
                      <a:pt x="130" y="1016"/>
                      <a:pt x="130" y="1016"/>
                      <a:pt x="130" y="1016"/>
                    </a:cubicBezTo>
                    <a:cubicBezTo>
                      <a:pt x="130" y="795"/>
                      <a:pt x="130" y="795"/>
                      <a:pt x="130" y="795"/>
                    </a:cubicBezTo>
                    <a:cubicBezTo>
                      <a:pt x="126" y="725"/>
                      <a:pt x="126" y="725"/>
                      <a:pt x="126" y="725"/>
                    </a:cubicBezTo>
                    <a:cubicBezTo>
                      <a:pt x="125" y="711"/>
                      <a:pt x="125" y="711"/>
                      <a:pt x="125" y="711"/>
                    </a:cubicBezTo>
                    <a:cubicBezTo>
                      <a:pt x="125" y="701"/>
                      <a:pt x="125" y="701"/>
                      <a:pt x="125" y="701"/>
                    </a:cubicBezTo>
                    <a:cubicBezTo>
                      <a:pt x="124" y="688"/>
                      <a:pt x="124" y="688"/>
                      <a:pt x="124" y="688"/>
                    </a:cubicBezTo>
                    <a:cubicBezTo>
                      <a:pt x="123" y="675"/>
                      <a:pt x="123" y="675"/>
                      <a:pt x="123" y="675"/>
                    </a:cubicBezTo>
                    <a:cubicBezTo>
                      <a:pt x="123" y="666"/>
                      <a:pt x="123" y="666"/>
                      <a:pt x="123" y="666"/>
                    </a:cubicBezTo>
                    <a:cubicBezTo>
                      <a:pt x="123" y="663"/>
                      <a:pt x="123" y="663"/>
                      <a:pt x="123" y="663"/>
                    </a:cubicBezTo>
                    <a:cubicBezTo>
                      <a:pt x="122" y="663"/>
                      <a:pt x="122" y="663"/>
                      <a:pt x="122" y="663"/>
                    </a:cubicBezTo>
                    <a:cubicBezTo>
                      <a:pt x="122" y="661"/>
                      <a:pt x="121" y="657"/>
                      <a:pt x="120" y="653"/>
                    </a:cubicBezTo>
                    <a:cubicBezTo>
                      <a:pt x="119" y="651"/>
                      <a:pt x="119" y="651"/>
                      <a:pt x="119" y="651"/>
                    </a:cubicBezTo>
                    <a:cubicBezTo>
                      <a:pt x="119" y="650"/>
                      <a:pt x="119" y="649"/>
                      <a:pt x="118" y="648"/>
                    </a:cubicBezTo>
                    <a:cubicBezTo>
                      <a:pt x="111" y="614"/>
                      <a:pt x="100" y="541"/>
                      <a:pt x="99" y="527"/>
                    </a:cubicBezTo>
                    <a:cubicBezTo>
                      <a:pt x="99" y="510"/>
                      <a:pt x="84" y="409"/>
                      <a:pt x="84" y="409"/>
                    </a:cubicBezTo>
                    <a:cubicBezTo>
                      <a:pt x="83" y="354"/>
                      <a:pt x="36" y="250"/>
                      <a:pt x="24" y="230"/>
                    </a:cubicBezTo>
                    <a:cubicBezTo>
                      <a:pt x="13" y="211"/>
                      <a:pt x="0" y="93"/>
                      <a:pt x="4" y="86"/>
                    </a:cubicBezTo>
                    <a:cubicBezTo>
                      <a:pt x="6" y="82"/>
                      <a:pt x="8" y="58"/>
                      <a:pt x="9" y="38"/>
                    </a:cubicBezTo>
                    <a:cubicBezTo>
                      <a:pt x="9" y="36"/>
                      <a:pt x="9" y="35"/>
                      <a:pt x="9" y="33"/>
                    </a:cubicBezTo>
                    <a:cubicBezTo>
                      <a:pt x="9" y="21"/>
                      <a:pt x="10" y="11"/>
                      <a:pt x="10" y="11"/>
                    </a:cubicBezTo>
                    <a:cubicBezTo>
                      <a:pt x="52" y="3"/>
                      <a:pt x="52" y="3"/>
                      <a:pt x="52" y="3"/>
                    </a:cubicBezTo>
                    <a:cubicBezTo>
                      <a:pt x="63" y="1"/>
                      <a:pt x="63" y="1"/>
                      <a:pt x="63" y="1"/>
                    </a:cubicBezTo>
                    <a:cubicBezTo>
                      <a:pt x="65" y="1"/>
                      <a:pt x="65" y="1"/>
                      <a:pt x="65" y="1"/>
                    </a:cubicBezTo>
                    <a:cubicBezTo>
                      <a:pt x="69" y="0"/>
                      <a:pt x="69" y="0"/>
                      <a:pt x="69" y="0"/>
                    </a:cubicBezTo>
                    <a:cubicBezTo>
                      <a:pt x="69" y="0"/>
                      <a:pt x="74" y="9"/>
                      <a:pt x="80" y="23"/>
                    </a:cubicBezTo>
                    <a:cubicBezTo>
                      <a:pt x="81" y="24"/>
                      <a:pt x="81" y="24"/>
                      <a:pt x="81" y="24"/>
                    </a:cubicBezTo>
                    <a:cubicBezTo>
                      <a:pt x="90" y="44"/>
                      <a:pt x="101" y="71"/>
                      <a:pt x="101" y="86"/>
                    </a:cubicBezTo>
                    <a:cubicBezTo>
                      <a:pt x="100" y="113"/>
                      <a:pt x="130" y="176"/>
                      <a:pt x="130" y="176"/>
                    </a:cubicBezTo>
                    <a:cubicBezTo>
                      <a:pt x="133" y="191"/>
                      <a:pt x="196" y="335"/>
                      <a:pt x="196" y="335"/>
                    </a:cubicBezTo>
                    <a:cubicBezTo>
                      <a:pt x="196" y="335"/>
                      <a:pt x="248" y="477"/>
                      <a:pt x="245" y="501"/>
                    </a:cubicBezTo>
                    <a:cubicBezTo>
                      <a:pt x="242" y="524"/>
                      <a:pt x="270" y="678"/>
                      <a:pt x="270" y="678"/>
                    </a:cubicBezTo>
                    <a:cubicBezTo>
                      <a:pt x="298" y="837"/>
                      <a:pt x="298" y="837"/>
                      <a:pt x="298" y="837"/>
                    </a:cubicBezTo>
                    <a:cubicBezTo>
                      <a:pt x="312" y="868"/>
                      <a:pt x="330" y="941"/>
                      <a:pt x="330" y="941"/>
                    </a:cubicBezTo>
                    <a:cubicBezTo>
                      <a:pt x="336" y="979"/>
                      <a:pt x="336" y="979"/>
                      <a:pt x="336" y="979"/>
                    </a:cubicBezTo>
                    <a:cubicBezTo>
                      <a:pt x="338" y="986"/>
                      <a:pt x="338" y="986"/>
                      <a:pt x="338" y="986"/>
                    </a:cubicBezTo>
                    <a:cubicBezTo>
                      <a:pt x="352" y="1072"/>
                      <a:pt x="352" y="1072"/>
                      <a:pt x="352" y="1072"/>
                    </a:cubicBezTo>
                    <a:cubicBezTo>
                      <a:pt x="366" y="1152"/>
                      <a:pt x="366" y="1152"/>
                      <a:pt x="366" y="1152"/>
                    </a:cubicBezTo>
                    <a:cubicBezTo>
                      <a:pt x="366" y="1152"/>
                      <a:pt x="370" y="1180"/>
                      <a:pt x="375" y="1212"/>
                    </a:cubicBezTo>
                    <a:cubicBezTo>
                      <a:pt x="376" y="1215"/>
                      <a:pt x="376" y="1217"/>
                      <a:pt x="377" y="1220"/>
                    </a:cubicBezTo>
                    <a:cubicBezTo>
                      <a:pt x="380" y="1241"/>
                      <a:pt x="385" y="1262"/>
                      <a:pt x="392" y="1282"/>
                    </a:cubicBezTo>
                    <a:cubicBezTo>
                      <a:pt x="395" y="1293"/>
                      <a:pt x="398" y="1303"/>
                      <a:pt x="400" y="1314"/>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58" name="iŝļîdè">
                <a:extLst>
                  <a:ext uri="{FF2B5EF4-FFF2-40B4-BE49-F238E27FC236}">
                    <a16:creationId xmlns:a16="http://schemas.microsoft.com/office/drawing/2014/main" id="{BDEAFBEF-8737-0C4E-A544-28328FBB80C7}"/>
                  </a:ext>
                </a:extLst>
              </p:cNvPr>
              <p:cNvSpPr>
                <a:spLocks noChangeArrowheads="1"/>
              </p:cNvSpPr>
              <p:nvPr/>
            </p:nvSpPr>
            <p:spPr bwMode="auto">
              <a:xfrm>
                <a:off x="3847488" y="1208744"/>
                <a:ext cx="1078875" cy="715825"/>
              </a:xfrm>
              <a:custGeom>
                <a:avLst/>
                <a:gdLst>
                  <a:gd name="T0" fmla="*/ 737 w 737"/>
                  <a:gd name="T1" fmla="*/ 471 h 490"/>
                  <a:gd name="T2" fmla="*/ 708 w 737"/>
                  <a:gd name="T3" fmla="*/ 490 h 490"/>
                  <a:gd name="T4" fmla="*/ 613 w 737"/>
                  <a:gd name="T5" fmla="*/ 479 h 490"/>
                  <a:gd name="T6" fmla="*/ 447 w 737"/>
                  <a:gd name="T7" fmla="*/ 464 h 490"/>
                  <a:gd name="T8" fmla="*/ 246 w 737"/>
                  <a:gd name="T9" fmla="*/ 458 h 490"/>
                  <a:gd name="T10" fmla="*/ 114 w 737"/>
                  <a:gd name="T11" fmla="*/ 419 h 490"/>
                  <a:gd name="T12" fmla="*/ 98 w 737"/>
                  <a:gd name="T13" fmla="*/ 422 h 490"/>
                  <a:gd name="T14" fmla="*/ 88 w 737"/>
                  <a:gd name="T15" fmla="*/ 423 h 490"/>
                  <a:gd name="T16" fmla="*/ 42 w 737"/>
                  <a:gd name="T17" fmla="*/ 430 h 490"/>
                  <a:gd name="T18" fmla="*/ 0 w 737"/>
                  <a:gd name="T19" fmla="*/ 431 h 490"/>
                  <a:gd name="T20" fmla="*/ 0 w 737"/>
                  <a:gd name="T21" fmla="*/ 415 h 490"/>
                  <a:gd name="T22" fmla="*/ 24 w 737"/>
                  <a:gd name="T23" fmla="*/ 372 h 490"/>
                  <a:gd name="T24" fmla="*/ 94 w 737"/>
                  <a:gd name="T25" fmla="*/ 178 h 490"/>
                  <a:gd name="T26" fmla="*/ 187 w 737"/>
                  <a:gd name="T27" fmla="*/ 90 h 490"/>
                  <a:gd name="T28" fmla="*/ 321 w 737"/>
                  <a:gd name="T29" fmla="*/ 36 h 490"/>
                  <a:gd name="T30" fmla="*/ 333 w 737"/>
                  <a:gd name="T31" fmla="*/ 34 h 490"/>
                  <a:gd name="T32" fmla="*/ 371 w 737"/>
                  <a:gd name="T33" fmla="*/ 29 h 490"/>
                  <a:gd name="T34" fmla="*/ 375 w 737"/>
                  <a:gd name="T35" fmla="*/ 26 h 490"/>
                  <a:gd name="T36" fmla="*/ 458 w 737"/>
                  <a:gd name="T37" fmla="*/ 38 h 490"/>
                  <a:gd name="T38" fmla="*/ 466 w 737"/>
                  <a:gd name="T39" fmla="*/ 49 h 490"/>
                  <a:gd name="T40" fmla="*/ 652 w 737"/>
                  <a:gd name="T41" fmla="*/ 183 h 490"/>
                  <a:gd name="T42" fmla="*/ 718 w 737"/>
                  <a:gd name="T43" fmla="*/ 436 h 490"/>
                  <a:gd name="T44" fmla="*/ 721 w 737"/>
                  <a:gd name="T45" fmla="*/ 454 h 490"/>
                  <a:gd name="T46" fmla="*/ 727 w 737"/>
                  <a:gd name="T47" fmla="*/ 460 h 490"/>
                  <a:gd name="T48" fmla="*/ 729 w 737"/>
                  <a:gd name="T49" fmla="*/ 462 h 490"/>
                  <a:gd name="T50" fmla="*/ 733 w 737"/>
                  <a:gd name="T51" fmla="*/ 467 h 490"/>
                  <a:gd name="T52" fmla="*/ 734 w 737"/>
                  <a:gd name="T53" fmla="*/ 467 h 490"/>
                  <a:gd name="T54" fmla="*/ 735 w 737"/>
                  <a:gd name="T55" fmla="*/ 468 h 490"/>
                  <a:gd name="T56" fmla="*/ 737 w 737"/>
                  <a:gd name="T57" fmla="*/ 471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7" h="490">
                    <a:moveTo>
                      <a:pt x="737" y="471"/>
                    </a:moveTo>
                    <a:cubicBezTo>
                      <a:pt x="737" y="471"/>
                      <a:pt x="722" y="490"/>
                      <a:pt x="708" y="490"/>
                    </a:cubicBezTo>
                    <a:cubicBezTo>
                      <a:pt x="694" y="490"/>
                      <a:pt x="641" y="488"/>
                      <a:pt x="613" y="479"/>
                    </a:cubicBezTo>
                    <a:cubicBezTo>
                      <a:pt x="585" y="471"/>
                      <a:pt x="447" y="464"/>
                      <a:pt x="447" y="464"/>
                    </a:cubicBezTo>
                    <a:cubicBezTo>
                      <a:pt x="447" y="464"/>
                      <a:pt x="253" y="465"/>
                      <a:pt x="246" y="458"/>
                    </a:cubicBezTo>
                    <a:cubicBezTo>
                      <a:pt x="240" y="452"/>
                      <a:pt x="126" y="417"/>
                      <a:pt x="114" y="419"/>
                    </a:cubicBezTo>
                    <a:cubicBezTo>
                      <a:pt x="111" y="419"/>
                      <a:pt x="106" y="420"/>
                      <a:pt x="98" y="422"/>
                    </a:cubicBezTo>
                    <a:cubicBezTo>
                      <a:pt x="88" y="423"/>
                      <a:pt x="88" y="423"/>
                      <a:pt x="88" y="423"/>
                    </a:cubicBezTo>
                    <a:cubicBezTo>
                      <a:pt x="75" y="425"/>
                      <a:pt x="57" y="428"/>
                      <a:pt x="42" y="430"/>
                    </a:cubicBezTo>
                    <a:cubicBezTo>
                      <a:pt x="22" y="432"/>
                      <a:pt x="5" y="433"/>
                      <a:pt x="0" y="431"/>
                    </a:cubicBezTo>
                    <a:cubicBezTo>
                      <a:pt x="0" y="415"/>
                      <a:pt x="0" y="415"/>
                      <a:pt x="0" y="415"/>
                    </a:cubicBezTo>
                    <a:cubicBezTo>
                      <a:pt x="0" y="415"/>
                      <a:pt x="22" y="382"/>
                      <a:pt x="24" y="372"/>
                    </a:cubicBezTo>
                    <a:cubicBezTo>
                      <a:pt x="25" y="363"/>
                      <a:pt x="44" y="227"/>
                      <a:pt x="94" y="178"/>
                    </a:cubicBezTo>
                    <a:cubicBezTo>
                      <a:pt x="114" y="139"/>
                      <a:pt x="147" y="108"/>
                      <a:pt x="187" y="90"/>
                    </a:cubicBezTo>
                    <a:cubicBezTo>
                      <a:pt x="254" y="61"/>
                      <a:pt x="321" y="36"/>
                      <a:pt x="321" y="36"/>
                    </a:cubicBezTo>
                    <a:cubicBezTo>
                      <a:pt x="333" y="34"/>
                      <a:pt x="333" y="34"/>
                      <a:pt x="333" y="34"/>
                    </a:cubicBezTo>
                    <a:cubicBezTo>
                      <a:pt x="371" y="29"/>
                      <a:pt x="371" y="29"/>
                      <a:pt x="371" y="29"/>
                    </a:cubicBezTo>
                    <a:cubicBezTo>
                      <a:pt x="372" y="28"/>
                      <a:pt x="373" y="27"/>
                      <a:pt x="375" y="26"/>
                    </a:cubicBezTo>
                    <a:cubicBezTo>
                      <a:pt x="385" y="18"/>
                      <a:pt x="417" y="0"/>
                      <a:pt x="458" y="38"/>
                    </a:cubicBezTo>
                    <a:cubicBezTo>
                      <a:pt x="466" y="49"/>
                      <a:pt x="466" y="49"/>
                      <a:pt x="466" y="49"/>
                    </a:cubicBezTo>
                    <a:cubicBezTo>
                      <a:pt x="466" y="49"/>
                      <a:pt x="593" y="79"/>
                      <a:pt x="652" y="183"/>
                    </a:cubicBezTo>
                    <a:cubicBezTo>
                      <a:pt x="711" y="287"/>
                      <a:pt x="714" y="389"/>
                      <a:pt x="718" y="436"/>
                    </a:cubicBezTo>
                    <a:cubicBezTo>
                      <a:pt x="718" y="436"/>
                      <a:pt x="715" y="449"/>
                      <a:pt x="721" y="454"/>
                    </a:cubicBezTo>
                    <a:cubicBezTo>
                      <a:pt x="723" y="456"/>
                      <a:pt x="725" y="458"/>
                      <a:pt x="727" y="460"/>
                    </a:cubicBezTo>
                    <a:cubicBezTo>
                      <a:pt x="728" y="461"/>
                      <a:pt x="728" y="461"/>
                      <a:pt x="729" y="462"/>
                    </a:cubicBezTo>
                    <a:cubicBezTo>
                      <a:pt x="730" y="463"/>
                      <a:pt x="732" y="465"/>
                      <a:pt x="733" y="467"/>
                    </a:cubicBezTo>
                    <a:cubicBezTo>
                      <a:pt x="734" y="467"/>
                      <a:pt x="734" y="467"/>
                      <a:pt x="734" y="467"/>
                    </a:cubicBezTo>
                    <a:cubicBezTo>
                      <a:pt x="734" y="467"/>
                      <a:pt x="734" y="468"/>
                      <a:pt x="735" y="468"/>
                    </a:cubicBezTo>
                    <a:cubicBezTo>
                      <a:pt x="737" y="471"/>
                      <a:pt x="737" y="471"/>
                      <a:pt x="737" y="471"/>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59" name="işļiḍê">
                <a:extLst>
                  <a:ext uri="{FF2B5EF4-FFF2-40B4-BE49-F238E27FC236}">
                    <a16:creationId xmlns:a16="http://schemas.microsoft.com/office/drawing/2014/main" id="{C8C51857-3C43-E341-A3D3-8F50B021AC24}"/>
                  </a:ext>
                </a:extLst>
              </p:cNvPr>
              <p:cNvSpPr/>
              <p:nvPr/>
            </p:nvSpPr>
            <p:spPr bwMode="auto">
              <a:xfrm>
                <a:off x="4899069" y="1847319"/>
                <a:ext cx="21649" cy="43291"/>
              </a:xfrm>
              <a:custGeom>
                <a:avLst/>
                <a:gdLst>
                  <a:gd name="T0" fmla="*/ 0 w 15"/>
                  <a:gd name="T1" fmla="*/ 7 h 30"/>
                  <a:gd name="T2" fmla="*/ 3 w 15"/>
                  <a:gd name="T3" fmla="*/ 18 h 30"/>
                  <a:gd name="T4" fmla="*/ 9 w 15"/>
                  <a:gd name="T5" fmla="*/ 24 h 30"/>
                  <a:gd name="T6" fmla="*/ 11 w 15"/>
                  <a:gd name="T7" fmla="*/ 26 h 30"/>
                  <a:gd name="T8" fmla="*/ 15 w 15"/>
                  <a:gd name="T9" fmla="*/ 30 h 30"/>
                  <a:gd name="T10" fmla="*/ 15 w 15"/>
                  <a:gd name="T11" fmla="*/ 30 h 30"/>
                  <a:gd name="T12" fmla="*/ 11 w 15"/>
                  <a:gd name="T13" fmla="*/ 25 h 30"/>
                  <a:gd name="T14" fmla="*/ 9 w 15"/>
                  <a:gd name="T15" fmla="*/ 24 h 30"/>
                  <a:gd name="T16" fmla="*/ 3 w 15"/>
                  <a:gd name="T17" fmla="*/ 18 h 30"/>
                  <a:gd name="T18" fmla="*/ 0 w 15"/>
                  <a:gd name="T19" fmla="*/ 7 h 30"/>
                  <a:gd name="T20" fmla="*/ 0 w 15"/>
                  <a:gd name="T21" fmla="*/ 0 h 30"/>
                  <a:gd name="T22" fmla="*/ 0 w 15"/>
                  <a:gd name="T23" fmla="*/ 0 h 30"/>
                  <a:gd name="T24" fmla="*/ 0 w 15"/>
                  <a:gd name="T25" fmla="*/ 0 h 30"/>
                  <a:gd name="T26" fmla="*/ 0 w 15"/>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0">
                    <a:moveTo>
                      <a:pt x="0" y="7"/>
                    </a:moveTo>
                    <a:cubicBezTo>
                      <a:pt x="0" y="11"/>
                      <a:pt x="0" y="16"/>
                      <a:pt x="3" y="18"/>
                    </a:cubicBezTo>
                    <a:cubicBezTo>
                      <a:pt x="5" y="20"/>
                      <a:pt x="7" y="22"/>
                      <a:pt x="9" y="24"/>
                    </a:cubicBezTo>
                    <a:cubicBezTo>
                      <a:pt x="10" y="25"/>
                      <a:pt x="10" y="25"/>
                      <a:pt x="11" y="26"/>
                    </a:cubicBezTo>
                    <a:cubicBezTo>
                      <a:pt x="12" y="27"/>
                      <a:pt x="14" y="29"/>
                      <a:pt x="15" y="30"/>
                    </a:cubicBezTo>
                    <a:cubicBezTo>
                      <a:pt x="15" y="30"/>
                      <a:pt x="15" y="30"/>
                      <a:pt x="15" y="30"/>
                    </a:cubicBezTo>
                    <a:cubicBezTo>
                      <a:pt x="14" y="29"/>
                      <a:pt x="12" y="27"/>
                      <a:pt x="11" y="25"/>
                    </a:cubicBezTo>
                    <a:cubicBezTo>
                      <a:pt x="10" y="25"/>
                      <a:pt x="10" y="24"/>
                      <a:pt x="9" y="24"/>
                    </a:cubicBezTo>
                    <a:cubicBezTo>
                      <a:pt x="7" y="22"/>
                      <a:pt x="5" y="20"/>
                      <a:pt x="3" y="18"/>
                    </a:cubicBezTo>
                    <a:cubicBezTo>
                      <a:pt x="0" y="15"/>
                      <a:pt x="0" y="11"/>
                      <a:pt x="0" y="7"/>
                    </a:cubicBezTo>
                    <a:moveTo>
                      <a:pt x="0" y="0"/>
                    </a:moveTo>
                    <a:cubicBezTo>
                      <a:pt x="0" y="0"/>
                      <a:pt x="0" y="0"/>
                      <a:pt x="0" y="0"/>
                    </a:cubicBezTo>
                    <a:cubicBezTo>
                      <a:pt x="0" y="0"/>
                      <a:pt x="0" y="0"/>
                      <a:pt x="0" y="0"/>
                    </a:cubicBezTo>
                    <a:cubicBezTo>
                      <a:pt x="0" y="0"/>
                      <a:pt x="0" y="0"/>
                      <a:pt x="0" y="0"/>
                    </a:cubicBezTo>
                  </a:path>
                </a:pathLst>
              </a:custGeom>
              <a:solidFill>
                <a:srgbClr val="3F7EE8"/>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0" name="îṣ1îďe">
                <a:extLst>
                  <a:ext uri="{FF2B5EF4-FFF2-40B4-BE49-F238E27FC236}">
                    <a16:creationId xmlns:a16="http://schemas.microsoft.com/office/drawing/2014/main" id="{18EB96CD-A2BC-7446-975E-577A8B27FED3}"/>
                  </a:ext>
                </a:extLst>
              </p:cNvPr>
              <p:cNvSpPr/>
              <p:nvPr/>
            </p:nvSpPr>
            <p:spPr bwMode="auto">
              <a:xfrm>
                <a:off x="3986678" y="1757645"/>
                <a:ext cx="934040" cy="148428"/>
              </a:xfrm>
              <a:custGeom>
                <a:avLst/>
                <a:gdLst>
                  <a:gd name="T0" fmla="*/ 269 w 638"/>
                  <a:gd name="T1" fmla="*/ 0 h 102"/>
                  <a:gd name="T2" fmla="*/ 0 w 638"/>
                  <a:gd name="T3" fmla="*/ 30 h 102"/>
                  <a:gd name="T4" fmla="*/ 0 w 638"/>
                  <a:gd name="T5" fmla="*/ 33 h 102"/>
                  <a:gd name="T6" fmla="*/ 0 w 638"/>
                  <a:gd name="T7" fmla="*/ 33 h 102"/>
                  <a:gd name="T8" fmla="*/ 12 w 638"/>
                  <a:gd name="T9" fmla="*/ 33 h 102"/>
                  <a:gd name="T10" fmla="*/ 112 w 638"/>
                  <a:gd name="T11" fmla="*/ 54 h 102"/>
                  <a:gd name="T12" fmla="*/ 188 w 638"/>
                  <a:gd name="T13" fmla="*/ 75 h 102"/>
                  <a:gd name="T14" fmla="*/ 526 w 638"/>
                  <a:gd name="T15" fmla="*/ 94 h 102"/>
                  <a:gd name="T16" fmla="*/ 561 w 638"/>
                  <a:gd name="T17" fmla="*/ 101 h 102"/>
                  <a:gd name="T18" fmla="*/ 580 w 638"/>
                  <a:gd name="T19" fmla="*/ 102 h 102"/>
                  <a:gd name="T20" fmla="*/ 638 w 638"/>
                  <a:gd name="T21" fmla="*/ 90 h 102"/>
                  <a:gd name="T22" fmla="*/ 634 w 638"/>
                  <a:gd name="T23" fmla="*/ 86 h 102"/>
                  <a:gd name="T24" fmla="*/ 632 w 638"/>
                  <a:gd name="T25" fmla="*/ 84 h 102"/>
                  <a:gd name="T26" fmla="*/ 626 w 638"/>
                  <a:gd name="T27" fmla="*/ 78 h 102"/>
                  <a:gd name="T28" fmla="*/ 623 w 638"/>
                  <a:gd name="T29" fmla="*/ 67 h 102"/>
                  <a:gd name="T30" fmla="*/ 623 w 638"/>
                  <a:gd name="T31" fmla="*/ 60 h 102"/>
                  <a:gd name="T32" fmla="*/ 623 w 638"/>
                  <a:gd name="T33" fmla="*/ 60 h 102"/>
                  <a:gd name="T34" fmla="*/ 368 w 638"/>
                  <a:gd name="T35" fmla="*/ 7 h 102"/>
                  <a:gd name="T36" fmla="*/ 269 w 638"/>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8" h="102">
                    <a:moveTo>
                      <a:pt x="269" y="0"/>
                    </a:moveTo>
                    <a:cubicBezTo>
                      <a:pt x="138" y="0"/>
                      <a:pt x="0" y="30"/>
                      <a:pt x="0" y="30"/>
                    </a:cubicBezTo>
                    <a:cubicBezTo>
                      <a:pt x="0" y="33"/>
                      <a:pt x="0" y="33"/>
                      <a:pt x="0" y="33"/>
                    </a:cubicBezTo>
                    <a:cubicBezTo>
                      <a:pt x="0" y="33"/>
                      <a:pt x="0" y="33"/>
                      <a:pt x="0" y="33"/>
                    </a:cubicBezTo>
                    <a:cubicBezTo>
                      <a:pt x="4" y="33"/>
                      <a:pt x="8" y="33"/>
                      <a:pt x="12" y="33"/>
                    </a:cubicBezTo>
                    <a:cubicBezTo>
                      <a:pt x="44" y="33"/>
                      <a:pt x="80" y="38"/>
                      <a:pt x="112" y="54"/>
                    </a:cubicBezTo>
                    <a:cubicBezTo>
                      <a:pt x="112" y="54"/>
                      <a:pt x="157" y="75"/>
                      <a:pt x="188" y="75"/>
                    </a:cubicBezTo>
                    <a:cubicBezTo>
                      <a:pt x="218" y="75"/>
                      <a:pt x="467" y="77"/>
                      <a:pt x="526" y="94"/>
                    </a:cubicBezTo>
                    <a:cubicBezTo>
                      <a:pt x="537" y="97"/>
                      <a:pt x="549" y="100"/>
                      <a:pt x="561" y="101"/>
                    </a:cubicBezTo>
                    <a:cubicBezTo>
                      <a:pt x="567" y="102"/>
                      <a:pt x="573" y="102"/>
                      <a:pt x="580" y="102"/>
                    </a:cubicBezTo>
                    <a:cubicBezTo>
                      <a:pt x="600" y="102"/>
                      <a:pt x="619" y="98"/>
                      <a:pt x="638" y="90"/>
                    </a:cubicBezTo>
                    <a:cubicBezTo>
                      <a:pt x="637" y="89"/>
                      <a:pt x="635" y="87"/>
                      <a:pt x="634" y="86"/>
                    </a:cubicBezTo>
                    <a:cubicBezTo>
                      <a:pt x="633" y="85"/>
                      <a:pt x="633" y="85"/>
                      <a:pt x="632" y="84"/>
                    </a:cubicBezTo>
                    <a:cubicBezTo>
                      <a:pt x="630" y="82"/>
                      <a:pt x="628" y="80"/>
                      <a:pt x="626" y="78"/>
                    </a:cubicBezTo>
                    <a:cubicBezTo>
                      <a:pt x="623" y="76"/>
                      <a:pt x="623" y="71"/>
                      <a:pt x="623" y="67"/>
                    </a:cubicBezTo>
                    <a:cubicBezTo>
                      <a:pt x="623" y="63"/>
                      <a:pt x="623" y="60"/>
                      <a:pt x="623" y="60"/>
                    </a:cubicBezTo>
                    <a:cubicBezTo>
                      <a:pt x="623" y="60"/>
                      <a:pt x="623" y="60"/>
                      <a:pt x="623" y="60"/>
                    </a:cubicBezTo>
                    <a:cubicBezTo>
                      <a:pt x="621" y="59"/>
                      <a:pt x="513" y="32"/>
                      <a:pt x="368" y="7"/>
                    </a:cubicBezTo>
                    <a:cubicBezTo>
                      <a:pt x="337" y="2"/>
                      <a:pt x="303" y="0"/>
                      <a:pt x="269" y="0"/>
                    </a:cubicBezTo>
                  </a:path>
                </a:pathLst>
              </a:custGeom>
              <a:solidFill>
                <a:srgbClr val="F1C74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1" name="ïSļíḋê">
                <a:extLst>
                  <a:ext uri="{FF2B5EF4-FFF2-40B4-BE49-F238E27FC236}">
                    <a16:creationId xmlns:a16="http://schemas.microsoft.com/office/drawing/2014/main" id="{435B5222-822C-2448-B364-0410FD2C10B3}"/>
                  </a:ext>
                </a:extLst>
              </p:cNvPr>
              <p:cNvSpPr/>
              <p:nvPr/>
            </p:nvSpPr>
            <p:spPr bwMode="auto">
              <a:xfrm>
                <a:off x="3835129" y="1834950"/>
                <a:ext cx="86600" cy="86583"/>
              </a:xfrm>
              <a:custGeom>
                <a:avLst/>
                <a:gdLst>
                  <a:gd name="T0" fmla="*/ 60 w 60"/>
                  <a:gd name="T1" fmla="*/ 0 h 60"/>
                  <a:gd name="T2" fmla="*/ 51 w 60"/>
                  <a:gd name="T3" fmla="*/ 1 h 60"/>
                  <a:gd name="T4" fmla="*/ 18 w 60"/>
                  <a:gd name="T5" fmla="*/ 3 h 60"/>
                  <a:gd name="T6" fmla="*/ 18 w 60"/>
                  <a:gd name="T7" fmla="*/ 3 h 60"/>
                  <a:gd name="T8" fmla="*/ 2 w 60"/>
                  <a:gd name="T9" fmla="*/ 53 h 60"/>
                  <a:gd name="T10" fmla="*/ 7 w 60"/>
                  <a:gd name="T11" fmla="*/ 60 h 60"/>
                  <a:gd name="T12" fmla="*/ 59 w 60"/>
                  <a:gd name="T13" fmla="*/ 7 h 60"/>
                  <a:gd name="T14" fmla="*/ 60 w 6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60" y="0"/>
                    </a:moveTo>
                    <a:cubicBezTo>
                      <a:pt x="57" y="0"/>
                      <a:pt x="54" y="1"/>
                      <a:pt x="51" y="1"/>
                    </a:cubicBezTo>
                    <a:cubicBezTo>
                      <a:pt x="38" y="2"/>
                      <a:pt x="27" y="3"/>
                      <a:pt x="18" y="3"/>
                    </a:cubicBezTo>
                    <a:cubicBezTo>
                      <a:pt x="18" y="3"/>
                      <a:pt x="18" y="3"/>
                      <a:pt x="18" y="3"/>
                    </a:cubicBezTo>
                    <a:cubicBezTo>
                      <a:pt x="8" y="13"/>
                      <a:pt x="0" y="28"/>
                      <a:pt x="2" y="53"/>
                    </a:cubicBezTo>
                    <a:cubicBezTo>
                      <a:pt x="3" y="56"/>
                      <a:pt x="5" y="58"/>
                      <a:pt x="7" y="60"/>
                    </a:cubicBezTo>
                    <a:cubicBezTo>
                      <a:pt x="2" y="31"/>
                      <a:pt x="28" y="15"/>
                      <a:pt x="59" y="7"/>
                    </a:cubicBezTo>
                    <a:cubicBezTo>
                      <a:pt x="59" y="5"/>
                      <a:pt x="59" y="2"/>
                      <a:pt x="60"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2" name="íṧlîḍè">
                <a:extLst>
                  <a:ext uri="{FF2B5EF4-FFF2-40B4-BE49-F238E27FC236}">
                    <a16:creationId xmlns:a16="http://schemas.microsoft.com/office/drawing/2014/main" id="{040760E4-D0ED-0040-97BB-E008DA089D40}"/>
                  </a:ext>
                </a:extLst>
              </p:cNvPr>
              <p:cNvSpPr/>
              <p:nvPr/>
            </p:nvSpPr>
            <p:spPr bwMode="auto">
              <a:xfrm>
                <a:off x="4902161" y="1921533"/>
                <a:ext cx="0" cy="0"/>
              </a:xfrm>
              <a:custGeom>
                <a:avLst/>
                <a:gdLst>
                  <a:gd name="T0" fmla="*/ 0 h 2"/>
                  <a:gd name="T1" fmla="*/ 0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1"/>
                      <a:pt x="0" y="2"/>
                    </a:cubicBezTo>
                    <a:cubicBezTo>
                      <a:pt x="0" y="2"/>
                      <a:pt x="0" y="1"/>
                      <a:pt x="0" y="1"/>
                    </a:cubicBezTo>
                    <a:cubicBezTo>
                      <a:pt x="0" y="1"/>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3" name="îśļíḓè">
                <a:extLst>
                  <a:ext uri="{FF2B5EF4-FFF2-40B4-BE49-F238E27FC236}">
                    <a16:creationId xmlns:a16="http://schemas.microsoft.com/office/drawing/2014/main" id="{C34675C9-87D3-E841-8085-829680639FF5}"/>
                  </a:ext>
                </a:extLst>
              </p:cNvPr>
              <p:cNvSpPr/>
              <p:nvPr/>
            </p:nvSpPr>
            <p:spPr bwMode="auto">
              <a:xfrm>
                <a:off x="3921729" y="1822582"/>
                <a:ext cx="980432" cy="120598"/>
              </a:xfrm>
              <a:custGeom>
                <a:avLst/>
                <a:gdLst>
                  <a:gd name="T0" fmla="*/ 65 w 669"/>
                  <a:gd name="T1" fmla="*/ 0 h 84"/>
                  <a:gd name="T2" fmla="*/ 64 w 669"/>
                  <a:gd name="T3" fmla="*/ 0 h 84"/>
                  <a:gd name="T4" fmla="*/ 48 w 669"/>
                  <a:gd name="T5" fmla="*/ 3 h 84"/>
                  <a:gd name="T6" fmla="*/ 38 w 669"/>
                  <a:gd name="T7" fmla="*/ 4 h 84"/>
                  <a:gd name="T8" fmla="*/ 2 w 669"/>
                  <a:gd name="T9" fmla="*/ 10 h 84"/>
                  <a:gd name="T10" fmla="*/ 1 w 669"/>
                  <a:gd name="T11" fmla="*/ 14 h 84"/>
                  <a:gd name="T12" fmla="*/ 2 w 669"/>
                  <a:gd name="T13" fmla="*/ 10 h 84"/>
                  <a:gd name="T14" fmla="*/ 1 w 669"/>
                  <a:gd name="T15" fmla="*/ 10 h 84"/>
                  <a:gd name="T16" fmla="*/ 0 w 669"/>
                  <a:gd name="T17" fmla="*/ 17 h 84"/>
                  <a:gd name="T18" fmla="*/ 0 w 669"/>
                  <a:gd name="T19" fmla="*/ 17 h 84"/>
                  <a:gd name="T20" fmla="*/ 17 w 669"/>
                  <a:gd name="T21" fmla="*/ 14 h 84"/>
                  <a:gd name="T22" fmla="*/ 39 w 669"/>
                  <a:gd name="T23" fmla="*/ 13 h 84"/>
                  <a:gd name="T24" fmla="*/ 77 w 669"/>
                  <a:gd name="T25" fmla="*/ 19 h 84"/>
                  <a:gd name="T26" fmla="*/ 206 w 669"/>
                  <a:gd name="T27" fmla="*/ 53 h 84"/>
                  <a:gd name="T28" fmla="*/ 364 w 669"/>
                  <a:gd name="T29" fmla="*/ 62 h 84"/>
                  <a:gd name="T30" fmla="*/ 409 w 669"/>
                  <a:gd name="T31" fmla="*/ 60 h 84"/>
                  <a:gd name="T32" fmla="*/ 436 w 669"/>
                  <a:gd name="T33" fmla="*/ 58 h 84"/>
                  <a:gd name="T34" fmla="*/ 549 w 669"/>
                  <a:gd name="T35" fmla="*/ 73 h 84"/>
                  <a:gd name="T36" fmla="*/ 568 w 669"/>
                  <a:gd name="T37" fmla="*/ 76 h 84"/>
                  <a:gd name="T38" fmla="*/ 655 w 669"/>
                  <a:gd name="T39" fmla="*/ 84 h 84"/>
                  <a:gd name="T40" fmla="*/ 664 w 669"/>
                  <a:gd name="T41" fmla="*/ 84 h 84"/>
                  <a:gd name="T42" fmla="*/ 669 w 669"/>
                  <a:gd name="T43" fmla="*/ 70 h 84"/>
                  <a:gd name="T44" fmla="*/ 669 w 669"/>
                  <a:gd name="T45" fmla="*/ 68 h 84"/>
                  <a:gd name="T46" fmla="*/ 658 w 669"/>
                  <a:gd name="T47" fmla="*/ 71 h 84"/>
                  <a:gd name="T48" fmla="*/ 563 w 669"/>
                  <a:gd name="T49" fmla="*/ 60 h 84"/>
                  <a:gd name="T50" fmla="*/ 397 w 669"/>
                  <a:gd name="T51" fmla="*/ 45 h 84"/>
                  <a:gd name="T52" fmla="*/ 381 w 669"/>
                  <a:gd name="T53" fmla="*/ 45 h 84"/>
                  <a:gd name="T54" fmla="*/ 196 w 669"/>
                  <a:gd name="T55" fmla="*/ 39 h 84"/>
                  <a:gd name="T56" fmla="*/ 65 w 669"/>
                  <a:gd name="T5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9" h="84">
                    <a:moveTo>
                      <a:pt x="65" y="0"/>
                    </a:moveTo>
                    <a:cubicBezTo>
                      <a:pt x="65" y="0"/>
                      <a:pt x="64" y="0"/>
                      <a:pt x="64" y="0"/>
                    </a:cubicBezTo>
                    <a:cubicBezTo>
                      <a:pt x="61" y="0"/>
                      <a:pt x="56" y="1"/>
                      <a:pt x="48" y="3"/>
                    </a:cubicBezTo>
                    <a:cubicBezTo>
                      <a:pt x="38" y="4"/>
                      <a:pt x="38" y="4"/>
                      <a:pt x="38" y="4"/>
                    </a:cubicBezTo>
                    <a:cubicBezTo>
                      <a:pt x="28" y="6"/>
                      <a:pt x="15" y="8"/>
                      <a:pt x="2" y="10"/>
                    </a:cubicBezTo>
                    <a:cubicBezTo>
                      <a:pt x="3" y="11"/>
                      <a:pt x="2" y="13"/>
                      <a:pt x="1" y="14"/>
                    </a:cubicBezTo>
                    <a:cubicBezTo>
                      <a:pt x="1" y="12"/>
                      <a:pt x="1" y="11"/>
                      <a:pt x="2" y="10"/>
                    </a:cubicBezTo>
                    <a:cubicBezTo>
                      <a:pt x="1" y="10"/>
                      <a:pt x="1" y="10"/>
                      <a:pt x="1" y="10"/>
                    </a:cubicBezTo>
                    <a:cubicBezTo>
                      <a:pt x="0" y="12"/>
                      <a:pt x="0" y="15"/>
                      <a:pt x="0" y="17"/>
                    </a:cubicBezTo>
                    <a:cubicBezTo>
                      <a:pt x="0" y="17"/>
                      <a:pt x="0" y="17"/>
                      <a:pt x="0" y="17"/>
                    </a:cubicBezTo>
                    <a:cubicBezTo>
                      <a:pt x="6" y="16"/>
                      <a:pt x="12" y="15"/>
                      <a:pt x="17" y="14"/>
                    </a:cubicBezTo>
                    <a:cubicBezTo>
                      <a:pt x="25" y="13"/>
                      <a:pt x="32" y="13"/>
                      <a:pt x="39" y="13"/>
                    </a:cubicBezTo>
                    <a:cubicBezTo>
                      <a:pt x="54" y="13"/>
                      <a:pt x="67" y="15"/>
                      <a:pt x="77" y="19"/>
                    </a:cubicBezTo>
                    <a:cubicBezTo>
                      <a:pt x="114" y="34"/>
                      <a:pt x="206" y="53"/>
                      <a:pt x="206" y="53"/>
                    </a:cubicBezTo>
                    <a:cubicBezTo>
                      <a:pt x="206" y="53"/>
                      <a:pt x="298" y="62"/>
                      <a:pt x="364" y="62"/>
                    </a:cubicBezTo>
                    <a:cubicBezTo>
                      <a:pt x="382" y="62"/>
                      <a:pt x="398" y="61"/>
                      <a:pt x="409" y="60"/>
                    </a:cubicBezTo>
                    <a:cubicBezTo>
                      <a:pt x="417" y="58"/>
                      <a:pt x="426" y="58"/>
                      <a:pt x="436" y="58"/>
                    </a:cubicBezTo>
                    <a:cubicBezTo>
                      <a:pt x="478" y="58"/>
                      <a:pt x="530" y="68"/>
                      <a:pt x="549" y="73"/>
                    </a:cubicBezTo>
                    <a:cubicBezTo>
                      <a:pt x="555" y="74"/>
                      <a:pt x="562" y="75"/>
                      <a:pt x="568" y="76"/>
                    </a:cubicBezTo>
                    <a:cubicBezTo>
                      <a:pt x="587" y="79"/>
                      <a:pt x="627" y="84"/>
                      <a:pt x="655" y="84"/>
                    </a:cubicBezTo>
                    <a:cubicBezTo>
                      <a:pt x="658" y="84"/>
                      <a:pt x="662" y="84"/>
                      <a:pt x="664" y="84"/>
                    </a:cubicBezTo>
                    <a:cubicBezTo>
                      <a:pt x="667" y="80"/>
                      <a:pt x="668" y="75"/>
                      <a:pt x="669" y="70"/>
                    </a:cubicBezTo>
                    <a:cubicBezTo>
                      <a:pt x="669" y="69"/>
                      <a:pt x="669" y="69"/>
                      <a:pt x="669" y="68"/>
                    </a:cubicBezTo>
                    <a:cubicBezTo>
                      <a:pt x="666" y="70"/>
                      <a:pt x="662" y="71"/>
                      <a:pt x="658" y="71"/>
                    </a:cubicBezTo>
                    <a:cubicBezTo>
                      <a:pt x="644" y="71"/>
                      <a:pt x="591" y="69"/>
                      <a:pt x="563" y="60"/>
                    </a:cubicBezTo>
                    <a:cubicBezTo>
                      <a:pt x="535" y="52"/>
                      <a:pt x="397" y="45"/>
                      <a:pt x="397" y="45"/>
                    </a:cubicBezTo>
                    <a:cubicBezTo>
                      <a:pt x="397" y="45"/>
                      <a:pt x="391" y="45"/>
                      <a:pt x="381" y="45"/>
                    </a:cubicBezTo>
                    <a:cubicBezTo>
                      <a:pt x="333" y="45"/>
                      <a:pt x="202" y="45"/>
                      <a:pt x="196" y="39"/>
                    </a:cubicBezTo>
                    <a:cubicBezTo>
                      <a:pt x="190" y="33"/>
                      <a:pt x="82" y="0"/>
                      <a:pt x="65"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4" name="iṥľîḋé">
                <a:extLst>
                  <a:ext uri="{FF2B5EF4-FFF2-40B4-BE49-F238E27FC236}">
                    <a16:creationId xmlns:a16="http://schemas.microsoft.com/office/drawing/2014/main" id="{B563F64A-0A68-0744-9DCF-3F44B72CB13D}"/>
                  </a:ext>
                </a:extLst>
              </p:cNvPr>
              <p:cNvSpPr/>
              <p:nvPr/>
            </p:nvSpPr>
            <p:spPr bwMode="auto">
              <a:xfrm>
                <a:off x="3921729" y="1834950"/>
                <a:ext cx="3092" cy="6184"/>
              </a:xfrm>
              <a:custGeom>
                <a:avLst/>
                <a:gdLst>
                  <a:gd name="T0" fmla="*/ 1 w 2"/>
                  <a:gd name="T1" fmla="*/ 0 h 4"/>
                  <a:gd name="T2" fmla="*/ 1 w 2"/>
                  <a:gd name="T3" fmla="*/ 0 h 4"/>
                  <a:gd name="T4" fmla="*/ 0 w 2"/>
                  <a:gd name="T5" fmla="*/ 4 h 4"/>
                  <a:gd name="T6" fmla="*/ 1 w 2"/>
                  <a:gd name="T7" fmla="*/ 0 h 4"/>
                </a:gdLst>
                <a:ahLst/>
                <a:cxnLst>
                  <a:cxn ang="0">
                    <a:pos x="T0" y="T1"/>
                  </a:cxn>
                  <a:cxn ang="0">
                    <a:pos x="T2" y="T3"/>
                  </a:cxn>
                  <a:cxn ang="0">
                    <a:pos x="T4" y="T5"/>
                  </a:cxn>
                  <a:cxn ang="0">
                    <a:pos x="T6" y="T7"/>
                  </a:cxn>
                </a:cxnLst>
                <a:rect l="0" t="0" r="r" b="b"/>
                <a:pathLst>
                  <a:path w="2" h="4">
                    <a:moveTo>
                      <a:pt x="1" y="0"/>
                    </a:moveTo>
                    <a:cubicBezTo>
                      <a:pt x="1" y="0"/>
                      <a:pt x="1" y="0"/>
                      <a:pt x="1" y="0"/>
                    </a:cubicBezTo>
                    <a:cubicBezTo>
                      <a:pt x="0" y="1"/>
                      <a:pt x="0" y="2"/>
                      <a:pt x="0" y="4"/>
                    </a:cubicBezTo>
                    <a:cubicBezTo>
                      <a:pt x="1" y="3"/>
                      <a:pt x="2" y="1"/>
                      <a:pt x="1"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5" name="îṩḷïḓé">
                <a:extLst>
                  <a:ext uri="{FF2B5EF4-FFF2-40B4-BE49-F238E27FC236}">
                    <a16:creationId xmlns:a16="http://schemas.microsoft.com/office/drawing/2014/main" id="{C8161A87-3A4F-1C47-B5F3-4E06ECCC21E1}"/>
                  </a:ext>
                </a:extLst>
              </p:cNvPr>
              <p:cNvSpPr/>
              <p:nvPr/>
            </p:nvSpPr>
            <p:spPr bwMode="auto">
              <a:xfrm>
                <a:off x="4895975" y="1921533"/>
                <a:ext cx="6186" cy="21647"/>
              </a:xfrm>
              <a:custGeom>
                <a:avLst/>
                <a:gdLst>
                  <a:gd name="T0" fmla="*/ 2 w 2"/>
                  <a:gd name="T1" fmla="*/ 0 h 15"/>
                  <a:gd name="T2" fmla="*/ 2 w 2"/>
                  <a:gd name="T3" fmla="*/ 1 h 15"/>
                  <a:gd name="T4" fmla="*/ 0 w 2"/>
                  <a:gd name="T5" fmla="*/ 15 h 15"/>
                  <a:gd name="T6" fmla="*/ 2 w 2"/>
                  <a:gd name="T7" fmla="*/ 0 h 15"/>
                </a:gdLst>
                <a:ahLst/>
                <a:cxnLst>
                  <a:cxn ang="0">
                    <a:pos x="T0" y="T1"/>
                  </a:cxn>
                  <a:cxn ang="0">
                    <a:pos x="T2" y="T3"/>
                  </a:cxn>
                  <a:cxn ang="0">
                    <a:pos x="T4" y="T5"/>
                  </a:cxn>
                  <a:cxn ang="0">
                    <a:pos x="T6" y="T7"/>
                  </a:cxn>
                </a:cxnLst>
                <a:rect l="0" t="0" r="r" b="b"/>
                <a:pathLst>
                  <a:path w="2" h="15">
                    <a:moveTo>
                      <a:pt x="2" y="0"/>
                    </a:moveTo>
                    <a:cubicBezTo>
                      <a:pt x="2" y="0"/>
                      <a:pt x="2" y="1"/>
                      <a:pt x="2" y="1"/>
                    </a:cubicBezTo>
                    <a:cubicBezTo>
                      <a:pt x="2" y="6"/>
                      <a:pt x="1" y="10"/>
                      <a:pt x="0" y="15"/>
                    </a:cubicBezTo>
                    <a:cubicBezTo>
                      <a:pt x="1" y="10"/>
                      <a:pt x="2" y="5"/>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6" name="íŝ1iďé">
                <a:extLst>
                  <a:ext uri="{FF2B5EF4-FFF2-40B4-BE49-F238E27FC236}">
                    <a16:creationId xmlns:a16="http://schemas.microsoft.com/office/drawing/2014/main" id="{5C766149-0478-6D4A-9CD1-6FFAEA802E51}"/>
                  </a:ext>
                </a:extLst>
              </p:cNvPr>
              <p:cNvSpPr/>
              <p:nvPr/>
            </p:nvSpPr>
            <p:spPr bwMode="auto">
              <a:xfrm>
                <a:off x="4892883" y="1921533"/>
                <a:ext cx="9278" cy="21647"/>
              </a:xfrm>
              <a:custGeom>
                <a:avLst/>
                <a:gdLst>
                  <a:gd name="T0" fmla="*/ 5 w 5"/>
                  <a:gd name="T1" fmla="*/ 0 h 14"/>
                  <a:gd name="T2" fmla="*/ 0 w 5"/>
                  <a:gd name="T3" fmla="*/ 14 h 14"/>
                  <a:gd name="T4" fmla="*/ 3 w 5"/>
                  <a:gd name="T5" fmla="*/ 14 h 14"/>
                  <a:gd name="T6" fmla="*/ 3 w 5"/>
                  <a:gd name="T7" fmla="*/ 14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cubicBezTo>
                      <a:pt x="4" y="5"/>
                      <a:pt x="3" y="10"/>
                      <a:pt x="0" y="14"/>
                    </a:cubicBezTo>
                    <a:cubicBezTo>
                      <a:pt x="1" y="14"/>
                      <a:pt x="2" y="14"/>
                      <a:pt x="3" y="14"/>
                    </a:cubicBezTo>
                    <a:cubicBezTo>
                      <a:pt x="3" y="14"/>
                      <a:pt x="3" y="14"/>
                      <a:pt x="3" y="14"/>
                    </a:cubicBezTo>
                    <a:cubicBezTo>
                      <a:pt x="4" y="9"/>
                      <a:pt x="5" y="5"/>
                      <a:pt x="5"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7" name="iṣľïdè">
                <a:extLst>
                  <a:ext uri="{FF2B5EF4-FFF2-40B4-BE49-F238E27FC236}">
                    <a16:creationId xmlns:a16="http://schemas.microsoft.com/office/drawing/2014/main" id="{2FFE3644-C455-2F4C-BD3D-B5475BEB8AFA}"/>
                  </a:ext>
                </a:extLst>
              </p:cNvPr>
              <p:cNvSpPr/>
              <p:nvPr/>
            </p:nvSpPr>
            <p:spPr bwMode="auto">
              <a:xfrm>
                <a:off x="3859872" y="1822582"/>
                <a:ext cx="1042289" cy="102045"/>
              </a:xfrm>
              <a:custGeom>
                <a:avLst/>
                <a:gdLst>
                  <a:gd name="T0" fmla="*/ 106 w 710"/>
                  <a:gd name="T1" fmla="*/ 0 h 71"/>
                  <a:gd name="T2" fmla="*/ 105 w 710"/>
                  <a:gd name="T3" fmla="*/ 0 h 71"/>
                  <a:gd name="T4" fmla="*/ 89 w 710"/>
                  <a:gd name="T5" fmla="*/ 3 h 71"/>
                  <a:gd name="T6" fmla="*/ 89 w 710"/>
                  <a:gd name="T7" fmla="*/ 3 h 71"/>
                  <a:gd name="T8" fmla="*/ 79 w 710"/>
                  <a:gd name="T9" fmla="*/ 4 h 71"/>
                  <a:gd name="T10" fmla="*/ 79 w 710"/>
                  <a:gd name="T11" fmla="*/ 4 h 71"/>
                  <a:gd name="T12" fmla="*/ 33 w 710"/>
                  <a:gd name="T13" fmla="*/ 11 h 71"/>
                  <a:gd name="T14" fmla="*/ 0 w 710"/>
                  <a:gd name="T15" fmla="*/ 13 h 71"/>
                  <a:gd name="T16" fmla="*/ 0 w 710"/>
                  <a:gd name="T17" fmla="*/ 13 h 71"/>
                  <a:gd name="T18" fmla="*/ 0 w 710"/>
                  <a:gd name="T19" fmla="*/ 13 h 71"/>
                  <a:gd name="T20" fmla="*/ 0 w 710"/>
                  <a:gd name="T21" fmla="*/ 13 h 71"/>
                  <a:gd name="T22" fmla="*/ 33 w 710"/>
                  <a:gd name="T23" fmla="*/ 11 h 71"/>
                  <a:gd name="T24" fmla="*/ 42 w 710"/>
                  <a:gd name="T25" fmla="*/ 10 h 71"/>
                  <a:gd name="T26" fmla="*/ 43 w 710"/>
                  <a:gd name="T27" fmla="*/ 10 h 71"/>
                  <a:gd name="T28" fmla="*/ 43 w 710"/>
                  <a:gd name="T29" fmla="*/ 10 h 71"/>
                  <a:gd name="T30" fmla="*/ 79 w 710"/>
                  <a:gd name="T31" fmla="*/ 4 h 71"/>
                  <a:gd name="T32" fmla="*/ 89 w 710"/>
                  <a:gd name="T33" fmla="*/ 3 h 71"/>
                  <a:gd name="T34" fmla="*/ 105 w 710"/>
                  <a:gd name="T35" fmla="*/ 0 h 71"/>
                  <a:gd name="T36" fmla="*/ 106 w 710"/>
                  <a:gd name="T37" fmla="*/ 0 h 71"/>
                  <a:gd name="T38" fmla="*/ 237 w 710"/>
                  <a:gd name="T39" fmla="*/ 39 h 71"/>
                  <a:gd name="T40" fmla="*/ 422 w 710"/>
                  <a:gd name="T41" fmla="*/ 45 h 71"/>
                  <a:gd name="T42" fmla="*/ 438 w 710"/>
                  <a:gd name="T43" fmla="*/ 45 h 71"/>
                  <a:gd name="T44" fmla="*/ 604 w 710"/>
                  <a:gd name="T45" fmla="*/ 60 h 71"/>
                  <a:gd name="T46" fmla="*/ 699 w 710"/>
                  <a:gd name="T47" fmla="*/ 71 h 71"/>
                  <a:gd name="T48" fmla="*/ 710 w 710"/>
                  <a:gd name="T49" fmla="*/ 68 h 71"/>
                  <a:gd name="T50" fmla="*/ 710 w 710"/>
                  <a:gd name="T51" fmla="*/ 68 h 71"/>
                  <a:gd name="T52" fmla="*/ 710 w 710"/>
                  <a:gd name="T53" fmla="*/ 68 h 71"/>
                  <a:gd name="T54" fmla="*/ 699 w 710"/>
                  <a:gd name="T55" fmla="*/ 71 h 71"/>
                  <a:gd name="T56" fmla="*/ 604 w 710"/>
                  <a:gd name="T57" fmla="*/ 60 h 71"/>
                  <a:gd name="T58" fmla="*/ 438 w 710"/>
                  <a:gd name="T59" fmla="*/ 45 h 71"/>
                  <a:gd name="T60" fmla="*/ 422 w 710"/>
                  <a:gd name="T61" fmla="*/ 45 h 71"/>
                  <a:gd name="T62" fmla="*/ 237 w 710"/>
                  <a:gd name="T63" fmla="*/ 39 h 71"/>
                  <a:gd name="T64" fmla="*/ 106 w 710"/>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0" h="71">
                    <a:moveTo>
                      <a:pt x="106" y="0"/>
                    </a:moveTo>
                    <a:cubicBezTo>
                      <a:pt x="106" y="0"/>
                      <a:pt x="105" y="0"/>
                      <a:pt x="105" y="0"/>
                    </a:cubicBezTo>
                    <a:cubicBezTo>
                      <a:pt x="102" y="0"/>
                      <a:pt x="97" y="1"/>
                      <a:pt x="89" y="3"/>
                    </a:cubicBezTo>
                    <a:cubicBezTo>
                      <a:pt x="89" y="3"/>
                      <a:pt x="89" y="3"/>
                      <a:pt x="89" y="3"/>
                    </a:cubicBezTo>
                    <a:cubicBezTo>
                      <a:pt x="79" y="4"/>
                      <a:pt x="79" y="4"/>
                      <a:pt x="79" y="4"/>
                    </a:cubicBezTo>
                    <a:cubicBezTo>
                      <a:pt x="79" y="4"/>
                      <a:pt x="79" y="4"/>
                      <a:pt x="79" y="4"/>
                    </a:cubicBezTo>
                    <a:cubicBezTo>
                      <a:pt x="63" y="4"/>
                      <a:pt x="48" y="7"/>
                      <a:pt x="33" y="11"/>
                    </a:cubicBezTo>
                    <a:cubicBezTo>
                      <a:pt x="20" y="12"/>
                      <a:pt x="9" y="13"/>
                      <a:pt x="0" y="13"/>
                    </a:cubicBezTo>
                    <a:cubicBezTo>
                      <a:pt x="0" y="13"/>
                      <a:pt x="0" y="13"/>
                      <a:pt x="0" y="13"/>
                    </a:cubicBezTo>
                    <a:cubicBezTo>
                      <a:pt x="0" y="13"/>
                      <a:pt x="0" y="13"/>
                      <a:pt x="0" y="13"/>
                    </a:cubicBezTo>
                    <a:cubicBezTo>
                      <a:pt x="0" y="13"/>
                      <a:pt x="0" y="13"/>
                      <a:pt x="0" y="13"/>
                    </a:cubicBezTo>
                    <a:cubicBezTo>
                      <a:pt x="9" y="13"/>
                      <a:pt x="20" y="12"/>
                      <a:pt x="33" y="11"/>
                    </a:cubicBezTo>
                    <a:cubicBezTo>
                      <a:pt x="36" y="11"/>
                      <a:pt x="39" y="10"/>
                      <a:pt x="42" y="10"/>
                    </a:cubicBezTo>
                    <a:cubicBezTo>
                      <a:pt x="42" y="10"/>
                      <a:pt x="42" y="10"/>
                      <a:pt x="43" y="10"/>
                    </a:cubicBezTo>
                    <a:cubicBezTo>
                      <a:pt x="43" y="10"/>
                      <a:pt x="43" y="10"/>
                      <a:pt x="43" y="10"/>
                    </a:cubicBezTo>
                    <a:cubicBezTo>
                      <a:pt x="56" y="8"/>
                      <a:pt x="69" y="6"/>
                      <a:pt x="79" y="4"/>
                    </a:cubicBezTo>
                    <a:cubicBezTo>
                      <a:pt x="89" y="3"/>
                      <a:pt x="89" y="3"/>
                      <a:pt x="89" y="3"/>
                    </a:cubicBezTo>
                    <a:cubicBezTo>
                      <a:pt x="97" y="1"/>
                      <a:pt x="102" y="0"/>
                      <a:pt x="105" y="0"/>
                    </a:cubicBezTo>
                    <a:cubicBezTo>
                      <a:pt x="105" y="0"/>
                      <a:pt x="106" y="0"/>
                      <a:pt x="106" y="0"/>
                    </a:cubicBezTo>
                    <a:cubicBezTo>
                      <a:pt x="123" y="0"/>
                      <a:pt x="231" y="33"/>
                      <a:pt x="237" y="39"/>
                    </a:cubicBezTo>
                    <a:cubicBezTo>
                      <a:pt x="243" y="45"/>
                      <a:pt x="374" y="45"/>
                      <a:pt x="422" y="45"/>
                    </a:cubicBezTo>
                    <a:cubicBezTo>
                      <a:pt x="432" y="45"/>
                      <a:pt x="438" y="45"/>
                      <a:pt x="438" y="45"/>
                    </a:cubicBezTo>
                    <a:cubicBezTo>
                      <a:pt x="438" y="45"/>
                      <a:pt x="576" y="52"/>
                      <a:pt x="604" y="60"/>
                    </a:cubicBezTo>
                    <a:cubicBezTo>
                      <a:pt x="632" y="69"/>
                      <a:pt x="685" y="71"/>
                      <a:pt x="699" y="71"/>
                    </a:cubicBezTo>
                    <a:cubicBezTo>
                      <a:pt x="703" y="71"/>
                      <a:pt x="707" y="70"/>
                      <a:pt x="710" y="68"/>
                    </a:cubicBezTo>
                    <a:cubicBezTo>
                      <a:pt x="710" y="68"/>
                      <a:pt x="710" y="68"/>
                      <a:pt x="710" y="68"/>
                    </a:cubicBezTo>
                    <a:cubicBezTo>
                      <a:pt x="710" y="68"/>
                      <a:pt x="710" y="68"/>
                      <a:pt x="710" y="68"/>
                    </a:cubicBezTo>
                    <a:cubicBezTo>
                      <a:pt x="707" y="70"/>
                      <a:pt x="703" y="71"/>
                      <a:pt x="699" y="71"/>
                    </a:cubicBezTo>
                    <a:cubicBezTo>
                      <a:pt x="685" y="71"/>
                      <a:pt x="632" y="69"/>
                      <a:pt x="604" y="60"/>
                    </a:cubicBezTo>
                    <a:cubicBezTo>
                      <a:pt x="576" y="52"/>
                      <a:pt x="438" y="45"/>
                      <a:pt x="438" y="45"/>
                    </a:cubicBezTo>
                    <a:cubicBezTo>
                      <a:pt x="438" y="45"/>
                      <a:pt x="432" y="45"/>
                      <a:pt x="422" y="45"/>
                    </a:cubicBezTo>
                    <a:cubicBezTo>
                      <a:pt x="374" y="45"/>
                      <a:pt x="243" y="45"/>
                      <a:pt x="237" y="39"/>
                    </a:cubicBezTo>
                    <a:cubicBezTo>
                      <a:pt x="231" y="33"/>
                      <a:pt x="123" y="0"/>
                      <a:pt x="106"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8" name="íṩļíḑe">
                <a:extLst>
                  <a:ext uri="{FF2B5EF4-FFF2-40B4-BE49-F238E27FC236}">
                    <a16:creationId xmlns:a16="http://schemas.microsoft.com/office/drawing/2014/main" id="{AFC1DEBD-F5EF-0140-AC24-8C2C97ACBC79}"/>
                  </a:ext>
                </a:extLst>
              </p:cNvPr>
              <p:cNvSpPr/>
              <p:nvPr/>
            </p:nvSpPr>
            <p:spPr bwMode="auto">
              <a:xfrm>
                <a:off x="4920718" y="1890611"/>
                <a:ext cx="6186" cy="6184"/>
              </a:xfrm>
              <a:custGeom>
                <a:avLst/>
                <a:gdLst>
                  <a:gd name="T0" fmla="*/ 0 w 4"/>
                  <a:gd name="T1" fmla="*/ 0 h 5"/>
                  <a:gd name="T2" fmla="*/ 0 w 4"/>
                  <a:gd name="T3" fmla="*/ 0 h 5"/>
                  <a:gd name="T4" fmla="*/ 0 w 4"/>
                  <a:gd name="T5" fmla="*/ 0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0" y="0"/>
                    </a:moveTo>
                    <a:cubicBezTo>
                      <a:pt x="0" y="0"/>
                      <a:pt x="0" y="0"/>
                      <a:pt x="0" y="0"/>
                    </a:cubicBezTo>
                    <a:cubicBezTo>
                      <a:pt x="0" y="0"/>
                      <a:pt x="0" y="0"/>
                      <a:pt x="0" y="0"/>
                    </a:cubicBezTo>
                    <a:cubicBezTo>
                      <a:pt x="1" y="1"/>
                      <a:pt x="1" y="1"/>
                      <a:pt x="1" y="1"/>
                    </a:cubicBezTo>
                    <a:cubicBezTo>
                      <a:pt x="1" y="1"/>
                      <a:pt x="1" y="1"/>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9" name="iṡḻîḓè">
                <a:extLst>
                  <a:ext uri="{FF2B5EF4-FFF2-40B4-BE49-F238E27FC236}">
                    <a16:creationId xmlns:a16="http://schemas.microsoft.com/office/drawing/2014/main" id="{EA5CC98C-28A8-4043-BFA3-F78CC00ADF21}"/>
                  </a:ext>
                </a:extLst>
              </p:cNvPr>
              <p:cNvSpPr/>
              <p:nvPr/>
            </p:nvSpPr>
            <p:spPr bwMode="auto">
              <a:xfrm>
                <a:off x="3847501" y="1807121"/>
                <a:ext cx="142271" cy="34014"/>
              </a:xfrm>
              <a:custGeom>
                <a:avLst/>
                <a:gdLst>
                  <a:gd name="T0" fmla="*/ 95 w 97"/>
                  <a:gd name="T1" fmla="*/ 0 h 23"/>
                  <a:gd name="T2" fmla="*/ 13 w 97"/>
                  <a:gd name="T3" fmla="*/ 13 h 23"/>
                  <a:gd name="T4" fmla="*/ 0 w 97"/>
                  <a:gd name="T5" fmla="*/ 19 h 23"/>
                  <a:gd name="T6" fmla="*/ 0 w 97"/>
                  <a:gd name="T7" fmla="*/ 22 h 23"/>
                  <a:gd name="T8" fmla="*/ 9 w 97"/>
                  <a:gd name="T9" fmla="*/ 23 h 23"/>
                  <a:gd name="T10" fmla="*/ 10 w 97"/>
                  <a:gd name="T11" fmla="*/ 23 h 23"/>
                  <a:gd name="T12" fmla="*/ 13 w 97"/>
                  <a:gd name="T13" fmla="*/ 22 h 23"/>
                  <a:gd name="T14" fmla="*/ 54 w 97"/>
                  <a:gd name="T15" fmla="*/ 13 h 23"/>
                  <a:gd name="T16" fmla="*/ 61 w 97"/>
                  <a:gd name="T17" fmla="*/ 12 h 23"/>
                  <a:gd name="T18" fmla="*/ 97 w 97"/>
                  <a:gd name="T19" fmla="*/ 9 h 23"/>
                  <a:gd name="T20" fmla="*/ 95 w 97"/>
                  <a:gd name="T21" fmla="*/ 0 h 23"/>
                  <a:gd name="T22" fmla="*/ 95 w 97"/>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
                    <a:moveTo>
                      <a:pt x="95" y="0"/>
                    </a:moveTo>
                    <a:cubicBezTo>
                      <a:pt x="67" y="1"/>
                      <a:pt x="40" y="5"/>
                      <a:pt x="13" y="13"/>
                    </a:cubicBezTo>
                    <a:cubicBezTo>
                      <a:pt x="8" y="14"/>
                      <a:pt x="4" y="17"/>
                      <a:pt x="0" y="19"/>
                    </a:cubicBezTo>
                    <a:cubicBezTo>
                      <a:pt x="0" y="22"/>
                      <a:pt x="0" y="22"/>
                      <a:pt x="0" y="22"/>
                    </a:cubicBezTo>
                    <a:cubicBezTo>
                      <a:pt x="2" y="23"/>
                      <a:pt x="5" y="23"/>
                      <a:pt x="9" y="23"/>
                    </a:cubicBezTo>
                    <a:cubicBezTo>
                      <a:pt x="10" y="23"/>
                      <a:pt x="10" y="23"/>
                      <a:pt x="10" y="23"/>
                    </a:cubicBezTo>
                    <a:cubicBezTo>
                      <a:pt x="13" y="22"/>
                      <a:pt x="13" y="22"/>
                      <a:pt x="13" y="22"/>
                    </a:cubicBezTo>
                    <a:cubicBezTo>
                      <a:pt x="26" y="18"/>
                      <a:pt x="40" y="15"/>
                      <a:pt x="54" y="13"/>
                    </a:cubicBezTo>
                    <a:cubicBezTo>
                      <a:pt x="57" y="12"/>
                      <a:pt x="59" y="12"/>
                      <a:pt x="61" y="12"/>
                    </a:cubicBezTo>
                    <a:cubicBezTo>
                      <a:pt x="72" y="10"/>
                      <a:pt x="84" y="9"/>
                      <a:pt x="97" y="9"/>
                    </a:cubicBezTo>
                    <a:cubicBezTo>
                      <a:pt x="95" y="0"/>
                      <a:pt x="95" y="0"/>
                      <a:pt x="95" y="0"/>
                    </a:cubicBezTo>
                    <a:cubicBezTo>
                      <a:pt x="95" y="0"/>
                      <a:pt x="95" y="0"/>
                      <a:pt x="95"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0" name="ïśḷïḓê">
                <a:extLst>
                  <a:ext uri="{FF2B5EF4-FFF2-40B4-BE49-F238E27FC236}">
                    <a16:creationId xmlns:a16="http://schemas.microsoft.com/office/drawing/2014/main" id="{71336E66-234D-C64D-8C9C-47F048C2214B}"/>
                  </a:ext>
                </a:extLst>
              </p:cNvPr>
              <p:cNvSpPr/>
              <p:nvPr/>
            </p:nvSpPr>
            <p:spPr bwMode="auto">
              <a:xfrm>
                <a:off x="4920718" y="1890611"/>
                <a:ext cx="6186" cy="6184"/>
              </a:xfrm>
              <a:custGeom>
                <a:avLst/>
                <a:gdLst>
                  <a:gd name="T0" fmla="*/ 0 w 4"/>
                  <a:gd name="T1" fmla="*/ 0 h 5"/>
                  <a:gd name="T2" fmla="*/ 0 w 4"/>
                  <a:gd name="T3" fmla="*/ 0 h 5"/>
                  <a:gd name="T4" fmla="*/ 0 w 4"/>
                  <a:gd name="T5" fmla="*/ 1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 name="T20" fmla="*/ 0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0"/>
                    </a:moveTo>
                    <a:cubicBezTo>
                      <a:pt x="0" y="0"/>
                      <a:pt x="0" y="0"/>
                      <a:pt x="0" y="0"/>
                    </a:cubicBezTo>
                    <a:cubicBezTo>
                      <a:pt x="0" y="0"/>
                      <a:pt x="0" y="0"/>
                      <a:pt x="0" y="1"/>
                    </a:cubicBezTo>
                    <a:cubicBezTo>
                      <a:pt x="1" y="1"/>
                      <a:pt x="1" y="1"/>
                      <a:pt x="1" y="1"/>
                    </a:cubicBezTo>
                    <a:cubicBezTo>
                      <a:pt x="1" y="1"/>
                      <a:pt x="1" y="2"/>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cubicBezTo>
                      <a:pt x="0" y="0"/>
                      <a:pt x="0" y="0"/>
                      <a:pt x="0" y="0"/>
                    </a:cubicBezTo>
                  </a:path>
                </a:pathLst>
              </a:custGeom>
              <a:solidFill>
                <a:srgbClr val="3971D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1" name="iṥḻîḋê">
                <a:extLst>
                  <a:ext uri="{FF2B5EF4-FFF2-40B4-BE49-F238E27FC236}">
                    <a16:creationId xmlns:a16="http://schemas.microsoft.com/office/drawing/2014/main" id="{99087E41-95C9-A14A-BA10-DAA33548D614}"/>
                  </a:ext>
                </a:extLst>
              </p:cNvPr>
              <p:cNvSpPr/>
              <p:nvPr/>
            </p:nvSpPr>
            <p:spPr bwMode="auto">
              <a:xfrm>
                <a:off x="3986678" y="1807121"/>
                <a:ext cx="940226" cy="114412"/>
              </a:xfrm>
              <a:custGeom>
                <a:avLst/>
                <a:gdLst>
                  <a:gd name="T0" fmla="*/ 12 w 642"/>
                  <a:gd name="T1" fmla="*/ 0 h 78"/>
                  <a:gd name="T2" fmla="*/ 0 w 642"/>
                  <a:gd name="T3" fmla="*/ 0 h 78"/>
                  <a:gd name="T4" fmla="*/ 0 w 642"/>
                  <a:gd name="T5" fmla="*/ 0 h 78"/>
                  <a:gd name="T6" fmla="*/ 0 w 642"/>
                  <a:gd name="T7" fmla="*/ 0 h 78"/>
                  <a:gd name="T8" fmla="*/ 2 w 642"/>
                  <a:gd name="T9" fmla="*/ 9 h 78"/>
                  <a:gd name="T10" fmla="*/ 12 w 642"/>
                  <a:gd name="T11" fmla="*/ 9 h 78"/>
                  <a:gd name="T12" fmla="*/ 112 w 642"/>
                  <a:gd name="T13" fmla="*/ 30 h 78"/>
                  <a:gd name="T14" fmla="*/ 188 w 642"/>
                  <a:gd name="T15" fmla="*/ 51 h 78"/>
                  <a:gd name="T16" fmla="*/ 526 w 642"/>
                  <a:gd name="T17" fmla="*/ 70 h 78"/>
                  <a:gd name="T18" fmla="*/ 561 w 642"/>
                  <a:gd name="T19" fmla="*/ 77 h 78"/>
                  <a:gd name="T20" fmla="*/ 580 w 642"/>
                  <a:gd name="T21" fmla="*/ 78 h 78"/>
                  <a:gd name="T22" fmla="*/ 624 w 642"/>
                  <a:gd name="T23" fmla="*/ 71 h 78"/>
                  <a:gd name="T24" fmla="*/ 624 w 642"/>
                  <a:gd name="T25" fmla="*/ 78 h 78"/>
                  <a:gd name="T26" fmla="*/ 642 w 642"/>
                  <a:gd name="T27" fmla="*/ 62 h 78"/>
                  <a:gd name="T28" fmla="*/ 640 w 642"/>
                  <a:gd name="T29" fmla="*/ 59 h 78"/>
                  <a:gd name="T30" fmla="*/ 639 w 642"/>
                  <a:gd name="T31" fmla="*/ 58 h 78"/>
                  <a:gd name="T32" fmla="*/ 638 w 642"/>
                  <a:gd name="T33" fmla="*/ 58 h 78"/>
                  <a:gd name="T34" fmla="*/ 638 w 642"/>
                  <a:gd name="T35" fmla="*/ 57 h 78"/>
                  <a:gd name="T36" fmla="*/ 580 w 642"/>
                  <a:gd name="T37" fmla="*/ 69 h 78"/>
                  <a:gd name="T38" fmla="*/ 561 w 642"/>
                  <a:gd name="T39" fmla="*/ 68 h 78"/>
                  <a:gd name="T40" fmla="*/ 526 w 642"/>
                  <a:gd name="T41" fmla="*/ 61 h 78"/>
                  <a:gd name="T42" fmla="*/ 188 w 642"/>
                  <a:gd name="T43" fmla="*/ 42 h 78"/>
                  <a:gd name="T44" fmla="*/ 112 w 642"/>
                  <a:gd name="T45" fmla="*/ 21 h 78"/>
                  <a:gd name="T46" fmla="*/ 12 w 642"/>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78">
                    <a:moveTo>
                      <a:pt x="12" y="0"/>
                    </a:moveTo>
                    <a:cubicBezTo>
                      <a:pt x="8" y="0"/>
                      <a:pt x="4" y="0"/>
                      <a:pt x="0" y="0"/>
                    </a:cubicBezTo>
                    <a:cubicBezTo>
                      <a:pt x="0" y="0"/>
                      <a:pt x="0" y="0"/>
                      <a:pt x="0" y="0"/>
                    </a:cubicBezTo>
                    <a:cubicBezTo>
                      <a:pt x="0" y="0"/>
                      <a:pt x="0" y="0"/>
                      <a:pt x="0" y="0"/>
                    </a:cubicBezTo>
                    <a:cubicBezTo>
                      <a:pt x="2" y="9"/>
                      <a:pt x="2" y="9"/>
                      <a:pt x="2" y="9"/>
                    </a:cubicBezTo>
                    <a:cubicBezTo>
                      <a:pt x="5" y="9"/>
                      <a:pt x="9" y="9"/>
                      <a:pt x="12" y="9"/>
                    </a:cubicBezTo>
                    <a:cubicBezTo>
                      <a:pt x="44" y="9"/>
                      <a:pt x="80" y="14"/>
                      <a:pt x="112" y="30"/>
                    </a:cubicBezTo>
                    <a:cubicBezTo>
                      <a:pt x="112" y="30"/>
                      <a:pt x="157" y="51"/>
                      <a:pt x="188" y="51"/>
                    </a:cubicBezTo>
                    <a:cubicBezTo>
                      <a:pt x="219" y="51"/>
                      <a:pt x="468" y="53"/>
                      <a:pt x="526" y="70"/>
                    </a:cubicBezTo>
                    <a:cubicBezTo>
                      <a:pt x="537" y="73"/>
                      <a:pt x="549" y="76"/>
                      <a:pt x="561" y="77"/>
                    </a:cubicBezTo>
                    <a:cubicBezTo>
                      <a:pt x="567" y="78"/>
                      <a:pt x="573" y="78"/>
                      <a:pt x="580" y="78"/>
                    </a:cubicBezTo>
                    <a:cubicBezTo>
                      <a:pt x="595" y="78"/>
                      <a:pt x="610" y="76"/>
                      <a:pt x="624" y="71"/>
                    </a:cubicBezTo>
                    <a:cubicBezTo>
                      <a:pt x="625" y="73"/>
                      <a:pt x="625" y="76"/>
                      <a:pt x="624" y="78"/>
                    </a:cubicBezTo>
                    <a:cubicBezTo>
                      <a:pt x="634" y="72"/>
                      <a:pt x="642" y="62"/>
                      <a:pt x="642" y="62"/>
                    </a:cubicBezTo>
                    <a:cubicBezTo>
                      <a:pt x="640" y="59"/>
                      <a:pt x="640" y="59"/>
                      <a:pt x="640" y="59"/>
                    </a:cubicBezTo>
                    <a:cubicBezTo>
                      <a:pt x="639" y="59"/>
                      <a:pt x="639" y="58"/>
                      <a:pt x="639" y="58"/>
                    </a:cubicBezTo>
                    <a:cubicBezTo>
                      <a:pt x="638" y="58"/>
                      <a:pt x="638" y="58"/>
                      <a:pt x="638" y="58"/>
                    </a:cubicBezTo>
                    <a:cubicBezTo>
                      <a:pt x="638" y="57"/>
                      <a:pt x="638" y="57"/>
                      <a:pt x="638" y="57"/>
                    </a:cubicBezTo>
                    <a:cubicBezTo>
                      <a:pt x="619" y="65"/>
                      <a:pt x="600" y="69"/>
                      <a:pt x="580" y="69"/>
                    </a:cubicBezTo>
                    <a:cubicBezTo>
                      <a:pt x="573" y="69"/>
                      <a:pt x="567" y="69"/>
                      <a:pt x="561" y="68"/>
                    </a:cubicBezTo>
                    <a:cubicBezTo>
                      <a:pt x="549" y="67"/>
                      <a:pt x="537" y="64"/>
                      <a:pt x="526" y="61"/>
                    </a:cubicBezTo>
                    <a:cubicBezTo>
                      <a:pt x="467" y="44"/>
                      <a:pt x="218" y="42"/>
                      <a:pt x="188" y="42"/>
                    </a:cubicBezTo>
                    <a:cubicBezTo>
                      <a:pt x="157" y="42"/>
                      <a:pt x="112" y="21"/>
                      <a:pt x="112" y="21"/>
                    </a:cubicBezTo>
                    <a:cubicBezTo>
                      <a:pt x="80" y="5"/>
                      <a:pt x="44" y="0"/>
                      <a:pt x="12" y="0"/>
                    </a:cubicBezTo>
                  </a:path>
                </a:pathLst>
              </a:custGeom>
              <a:solidFill>
                <a:srgbClr val="D8B34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2" name="iṣľïḋe">
                <a:extLst>
                  <a:ext uri="{FF2B5EF4-FFF2-40B4-BE49-F238E27FC236}">
                    <a16:creationId xmlns:a16="http://schemas.microsoft.com/office/drawing/2014/main" id="{BEE7D913-EFE4-3749-901B-EA9D66B489B8}"/>
                  </a:ext>
                </a:extLst>
              </p:cNvPr>
              <p:cNvSpPr/>
              <p:nvPr/>
            </p:nvSpPr>
            <p:spPr bwMode="auto">
              <a:xfrm>
                <a:off x="3859872" y="1819490"/>
                <a:ext cx="132991" cy="21645"/>
              </a:xfrm>
              <a:custGeom>
                <a:avLst/>
                <a:gdLst>
                  <a:gd name="T0" fmla="*/ 88 w 89"/>
                  <a:gd name="T1" fmla="*/ 0 h 14"/>
                  <a:gd name="T2" fmla="*/ 52 w 89"/>
                  <a:gd name="T3" fmla="*/ 3 h 14"/>
                  <a:gd name="T4" fmla="*/ 45 w 89"/>
                  <a:gd name="T5" fmla="*/ 4 h 14"/>
                  <a:gd name="T6" fmla="*/ 4 w 89"/>
                  <a:gd name="T7" fmla="*/ 13 h 14"/>
                  <a:gd name="T8" fmla="*/ 1 w 89"/>
                  <a:gd name="T9" fmla="*/ 14 h 14"/>
                  <a:gd name="T10" fmla="*/ 0 w 89"/>
                  <a:gd name="T11" fmla="*/ 14 h 14"/>
                  <a:gd name="T12" fmla="*/ 0 w 89"/>
                  <a:gd name="T13" fmla="*/ 14 h 14"/>
                  <a:gd name="T14" fmla="*/ 33 w 89"/>
                  <a:gd name="T15" fmla="*/ 12 h 14"/>
                  <a:gd name="T16" fmla="*/ 79 w 89"/>
                  <a:gd name="T17" fmla="*/ 5 h 14"/>
                  <a:gd name="T18" fmla="*/ 79 w 89"/>
                  <a:gd name="T19" fmla="*/ 5 h 14"/>
                  <a:gd name="T20" fmla="*/ 89 w 89"/>
                  <a:gd name="T21" fmla="*/ 4 h 14"/>
                  <a:gd name="T22" fmla="*/ 88 w 89"/>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14">
                    <a:moveTo>
                      <a:pt x="88" y="0"/>
                    </a:moveTo>
                    <a:cubicBezTo>
                      <a:pt x="75" y="0"/>
                      <a:pt x="63" y="1"/>
                      <a:pt x="52" y="3"/>
                    </a:cubicBezTo>
                    <a:cubicBezTo>
                      <a:pt x="50" y="3"/>
                      <a:pt x="48" y="3"/>
                      <a:pt x="45" y="4"/>
                    </a:cubicBezTo>
                    <a:cubicBezTo>
                      <a:pt x="31" y="6"/>
                      <a:pt x="17" y="9"/>
                      <a:pt x="4" y="13"/>
                    </a:cubicBezTo>
                    <a:cubicBezTo>
                      <a:pt x="1" y="14"/>
                      <a:pt x="1" y="14"/>
                      <a:pt x="1" y="14"/>
                    </a:cubicBezTo>
                    <a:cubicBezTo>
                      <a:pt x="1" y="14"/>
                      <a:pt x="1" y="14"/>
                      <a:pt x="0" y="14"/>
                    </a:cubicBezTo>
                    <a:cubicBezTo>
                      <a:pt x="0" y="14"/>
                      <a:pt x="0" y="14"/>
                      <a:pt x="0" y="14"/>
                    </a:cubicBezTo>
                    <a:cubicBezTo>
                      <a:pt x="9" y="14"/>
                      <a:pt x="20" y="13"/>
                      <a:pt x="33" y="12"/>
                    </a:cubicBezTo>
                    <a:cubicBezTo>
                      <a:pt x="48" y="8"/>
                      <a:pt x="63" y="5"/>
                      <a:pt x="79" y="5"/>
                    </a:cubicBezTo>
                    <a:cubicBezTo>
                      <a:pt x="79" y="5"/>
                      <a:pt x="79" y="5"/>
                      <a:pt x="79" y="5"/>
                    </a:cubicBezTo>
                    <a:cubicBezTo>
                      <a:pt x="89" y="4"/>
                      <a:pt x="89" y="4"/>
                      <a:pt x="89" y="4"/>
                    </a:cubicBezTo>
                    <a:cubicBezTo>
                      <a:pt x="88" y="0"/>
                      <a:pt x="88" y="0"/>
                      <a:pt x="88"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3" name="i$ľiḋê">
                <a:extLst>
                  <a:ext uri="{FF2B5EF4-FFF2-40B4-BE49-F238E27FC236}">
                    <a16:creationId xmlns:a16="http://schemas.microsoft.com/office/drawing/2014/main" id="{8FBFC4F0-9E4B-F142-A998-EDE43915C21F}"/>
                  </a:ext>
                </a:extLst>
              </p:cNvPr>
              <p:cNvSpPr/>
              <p:nvPr/>
            </p:nvSpPr>
            <p:spPr bwMode="auto">
              <a:xfrm>
                <a:off x="3989772" y="1819490"/>
                <a:ext cx="912389" cy="105136"/>
              </a:xfrm>
              <a:custGeom>
                <a:avLst/>
                <a:gdLst>
                  <a:gd name="T0" fmla="*/ 10 w 623"/>
                  <a:gd name="T1" fmla="*/ 0 h 72"/>
                  <a:gd name="T2" fmla="*/ 0 w 623"/>
                  <a:gd name="T3" fmla="*/ 0 h 72"/>
                  <a:gd name="T4" fmla="*/ 1 w 623"/>
                  <a:gd name="T5" fmla="*/ 4 h 72"/>
                  <a:gd name="T6" fmla="*/ 17 w 623"/>
                  <a:gd name="T7" fmla="*/ 1 h 72"/>
                  <a:gd name="T8" fmla="*/ 18 w 623"/>
                  <a:gd name="T9" fmla="*/ 1 h 72"/>
                  <a:gd name="T10" fmla="*/ 149 w 623"/>
                  <a:gd name="T11" fmla="*/ 40 h 72"/>
                  <a:gd name="T12" fmla="*/ 334 w 623"/>
                  <a:gd name="T13" fmla="*/ 46 h 72"/>
                  <a:gd name="T14" fmla="*/ 350 w 623"/>
                  <a:gd name="T15" fmla="*/ 46 h 72"/>
                  <a:gd name="T16" fmla="*/ 516 w 623"/>
                  <a:gd name="T17" fmla="*/ 61 h 72"/>
                  <a:gd name="T18" fmla="*/ 611 w 623"/>
                  <a:gd name="T19" fmla="*/ 72 h 72"/>
                  <a:gd name="T20" fmla="*/ 622 w 623"/>
                  <a:gd name="T21" fmla="*/ 69 h 72"/>
                  <a:gd name="T22" fmla="*/ 622 w 623"/>
                  <a:gd name="T23" fmla="*/ 62 h 72"/>
                  <a:gd name="T24" fmla="*/ 578 w 623"/>
                  <a:gd name="T25" fmla="*/ 69 h 72"/>
                  <a:gd name="T26" fmla="*/ 559 w 623"/>
                  <a:gd name="T27" fmla="*/ 68 h 72"/>
                  <a:gd name="T28" fmla="*/ 524 w 623"/>
                  <a:gd name="T29" fmla="*/ 61 h 72"/>
                  <a:gd name="T30" fmla="*/ 186 w 623"/>
                  <a:gd name="T31" fmla="*/ 42 h 72"/>
                  <a:gd name="T32" fmla="*/ 110 w 623"/>
                  <a:gd name="T33" fmla="*/ 21 h 72"/>
                  <a:gd name="T34" fmla="*/ 10 w 623"/>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3" h="72">
                    <a:moveTo>
                      <a:pt x="10" y="0"/>
                    </a:moveTo>
                    <a:cubicBezTo>
                      <a:pt x="7" y="0"/>
                      <a:pt x="3" y="0"/>
                      <a:pt x="0" y="0"/>
                    </a:cubicBezTo>
                    <a:cubicBezTo>
                      <a:pt x="1" y="4"/>
                      <a:pt x="1" y="4"/>
                      <a:pt x="1" y="4"/>
                    </a:cubicBezTo>
                    <a:cubicBezTo>
                      <a:pt x="9" y="2"/>
                      <a:pt x="14" y="1"/>
                      <a:pt x="17" y="1"/>
                    </a:cubicBezTo>
                    <a:cubicBezTo>
                      <a:pt x="17" y="1"/>
                      <a:pt x="18" y="1"/>
                      <a:pt x="18" y="1"/>
                    </a:cubicBezTo>
                    <a:cubicBezTo>
                      <a:pt x="35" y="1"/>
                      <a:pt x="143" y="34"/>
                      <a:pt x="149" y="40"/>
                    </a:cubicBezTo>
                    <a:cubicBezTo>
                      <a:pt x="155" y="46"/>
                      <a:pt x="286" y="46"/>
                      <a:pt x="334" y="46"/>
                    </a:cubicBezTo>
                    <a:cubicBezTo>
                      <a:pt x="344" y="46"/>
                      <a:pt x="350" y="46"/>
                      <a:pt x="350" y="46"/>
                    </a:cubicBezTo>
                    <a:cubicBezTo>
                      <a:pt x="350" y="46"/>
                      <a:pt x="488" y="53"/>
                      <a:pt x="516" y="61"/>
                    </a:cubicBezTo>
                    <a:cubicBezTo>
                      <a:pt x="544" y="70"/>
                      <a:pt x="597" y="72"/>
                      <a:pt x="611" y="72"/>
                    </a:cubicBezTo>
                    <a:cubicBezTo>
                      <a:pt x="615" y="72"/>
                      <a:pt x="619" y="71"/>
                      <a:pt x="622" y="69"/>
                    </a:cubicBezTo>
                    <a:cubicBezTo>
                      <a:pt x="623" y="67"/>
                      <a:pt x="623" y="64"/>
                      <a:pt x="622" y="62"/>
                    </a:cubicBezTo>
                    <a:cubicBezTo>
                      <a:pt x="608" y="67"/>
                      <a:pt x="593" y="69"/>
                      <a:pt x="578" y="69"/>
                    </a:cubicBezTo>
                    <a:cubicBezTo>
                      <a:pt x="571" y="69"/>
                      <a:pt x="565" y="69"/>
                      <a:pt x="559" y="68"/>
                    </a:cubicBezTo>
                    <a:cubicBezTo>
                      <a:pt x="547" y="67"/>
                      <a:pt x="535" y="64"/>
                      <a:pt x="524" y="61"/>
                    </a:cubicBezTo>
                    <a:cubicBezTo>
                      <a:pt x="466" y="44"/>
                      <a:pt x="217" y="42"/>
                      <a:pt x="186" y="42"/>
                    </a:cubicBezTo>
                    <a:cubicBezTo>
                      <a:pt x="155" y="42"/>
                      <a:pt x="110" y="21"/>
                      <a:pt x="110" y="21"/>
                    </a:cubicBezTo>
                    <a:cubicBezTo>
                      <a:pt x="78" y="5"/>
                      <a:pt x="42" y="0"/>
                      <a:pt x="10" y="0"/>
                    </a:cubicBezTo>
                  </a:path>
                </a:pathLst>
              </a:custGeom>
              <a:solidFill>
                <a:srgbClr val="C2A14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4" name="iṩḻíḑè">
                <a:extLst>
                  <a:ext uri="{FF2B5EF4-FFF2-40B4-BE49-F238E27FC236}">
                    <a16:creationId xmlns:a16="http://schemas.microsoft.com/office/drawing/2014/main" id="{E43916B6-A905-5249-AD89-2CEC2F948397}"/>
                  </a:ext>
                </a:extLst>
              </p:cNvPr>
              <p:cNvSpPr/>
              <p:nvPr/>
            </p:nvSpPr>
            <p:spPr bwMode="auto">
              <a:xfrm>
                <a:off x="3773272" y="1782383"/>
                <a:ext cx="1184560" cy="160796"/>
              </a:xfrm>
              <a:custGeom>
                <a:avLst/>
                <a:gdLst>
                  <a:gd name="T0" fmla="*/ 49 w 809"/>
                  <a:gd name="T1" fmla="*/ 96 h 110"/>
                  <a:gd name="T2" fmla="*/ 64 w 809"/>
                  <a:gd name="T3" fmla="*/ 34 h 110"/>
                  <a:gd name="T4" fmla="*/ 258 w 809"/>
                  <a:gd name="T5" fmla="*/ 42 h 110"/>
                  <a:gd name="T6" fmla="*/ 334 w 809"/>
                  <a:gd name="T7" fmla="*/ 63 h 110"/>
                  <a:gd name="T8" fmla="*/ 672 w 809"/>
                  <a:gd name="T9" fmla="*/ 82 h 110"/>
                  <a:gd name="T10" fmla="*/ 707 w 809"/>
                  <a:gd name="T11" fmla="*/ 90 h 110"/>
                  <a:gd name="T12" fmla="*/ 797 w 809"/>
                  <a:gd name="T13" fmla="*/ 73 h 110"/>
                  <a:gd name="T14" fmla="*/ 806 w 809"/>
                  <a:gd name="T15" fmla="*/ 71 h 110"/>
                  <a:gd name="T16" fmla="*/ 774 w 809"/>
                  <a:gd name="T17" fmla="*/ 106 h 110"/>
                  <a:gd name="T18" fmla="*/ 669 w 809"/>
                  <a:gd name="T19" fmla="*/ 99 h 110"/>
                  <a:gd name="T20" fmla="*/ 650 w 809"/>
                  <a:gd name="T21" fmla="*/ 95 h 110"/>
                  <a:gd name="T22" fmla="*/ 510 w 809"/>
                  <a:gd name="T23" fmla="*/ 82 h 110"/>
                  <a:gd name="T24" fmla="*/ 307 w 809"/>
                  <a:gd name="T25" fmla="*/ 76 h 110"/>
                  <a:gd name="T26" fmla="*/ 177 w 809"/>
                  <a:gd name="T27" fmla="*/ 41 h 110"/>
                  <a:gd name="T28" fmla="*/ 49 w 809"/>
                  <a:gd name="T29" fmla="*/ 9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10">
                    <a:moveTo>
                      <a:pt x="49" y="96"/>
                    </a:moveTo>
                    <a:cubicBezTo>
                      <a:pt x="49" y="96"/>
                      <a:pt x="0" y="59"/>
                      <a:pt x="64" y="34"/>
                    </a:cubicBezTo>
                    <a:cubicBezTo>
                      <a:pt x="64" y="34"/>
                      <a:pt x="174" y="0"/>
                      <a:pt x="258" y="42"/>
                    </a:cubicBezTo>
                    <a:cubicBezTo>
                      <a:pt x="258" y="42"/>
                      <a:pt x="303" y="63"/>
                      <a:pt x="334" y="63"/>
                    </a:cubicBezTo>
                    <a:cubicBezTo>
                      <a:pt x="365" y="63"/>
                      <a:pt x="614" y="66"/>
                      <a:pt x="672" y="82"/>
                    </a:cubicBezTo>
                    <a:cubicBezTo>
                      <a:pt x="683" y="86"/>
                      <a:pt x="695" y="88"/>
                      <a:pt x="707" y="90"/>
                    </a:cubicBezTo>
                    <a:cubicBezTo>
                      <a:pt x="738" y="93"/>
                      <a:pt x="770" y="88"/>
                      <a:pt x="797" y="73"/>
                    </a:cubicBezTo>
                    <a:cubicBezTo>
                      <a:pt x="801" y="70"/>
                      <a:pt x="805" y="69"/>
                      <a:pt x="806" y="71"/>
                    </a:cubicBezTo>
                    <a:cubicBezTo>
                      <a:pt x="809" y="75"/>
                      <a:pt x="807" y="100"/>
                      <a:pt x="774" y="106"/>
                    </a:cubicBezTo>
                    <a:cubicBezTo>
                      <a:pt x="749" y="110"/>
                      <a:pt x="693" y="102"/>
                      <a:pt x="669" y="99"/>
                    </a:cubicBezTo>
                    <a:cubicBezTo>
                      <a:pt x="663" y="98"/>
                      <a:pt x="656" y="96"/>
                      <a:pt x="650" y="95"/>
                    </a:cubicBezTo>
                    <a:cubicBezTo>
                      <a:pt x="627" y="90"/>
                      <a:pt x="554" y="76"/>
                      <a:pt x="510" y="82"/>
                    </a:cubicBezTo>
                    <a:cubicBezTo>
                      <a:pt x="457" y="90"/>
                      <a:pt x="307" y="76"/>
                      <a:pt x="307" y="76"/>
                    </a:cubicBezTo>
                    <a:cubicBezTo>
                      <a:pt x="307" y="76"/>
                      <a:pt x="215" y="57"/>
                      <a:pt x="177" y="41"/>
                    </a:cubicBezTo>
                    <a:cubicBezTo>
                      <a:pt x="140" y="26"/>
                      <a:pt x="35" y="39"/>
                      <a:pt x="49" y="96"/>
                    </a:cubicBezTo>
                    <a:close/>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5" name="îŝḻïḋé">
                <a:extLst>
                  <a:ext uri="{FF2B5EF4-FFF2-40B4-BE49-F238E27FC236}">
                    <a16:creationId xmlns:a16="http://schemas.microsoft.com/office/drawing/2014/main" id="{878AEAE0-A265-F049-BD5D-2F6E7976880D}"/>
                  </a:ext>
                </a:extLst>
              </p:cNvPr>
              <p:cNvSpPr/>
              <p:nvPr/>
            </p:nvSpPr>
            <p:spPr bwMode="auto">
              <a:xfrm>
                <a:off x="4336170" y="1244334"/>
                <a:ext cx="61857" cy="15460"/>
              </a:xfrm>
              <a:custGeom>
                <a:avLst/>
                <a:gdLst>
                  <a:gd name="T0" fmla="*/ 42 w 42"/>
                  <a:gd name="T1" fmla="*/ 0 h 9"/>
                  <a:gd name="T2" fmla="*/ 38 w 42"/>
                  <a:gd name="T3" fmla="*/ 4 h 9"/>
                  <a:gd name="T4" fmla="*/ 0 w 42"/>
                  <a:gd name="T5" fmla="*/ 9 h 9"/>
                  <a:gd name="T6" fmla="*/ 0 w 42"/>
                  <a:gd name="T7" fmla="*/ 9 h 9"/>
                  <a:gd name="T8" fmla="*/ 38 w 42"/>
                  <a:gd name="T9" fmla="*/ 4 h 9"/>
                  <a:gd name="T10" fmla="*/ 42 w 42"/>
                  <a:gd name="T11" fmla="*/ 1 h 9"/>
                  <a:gd name="T12" fmla="*/ 42 w 42"/>
                  <a:gd name="T13" fmla="*/ 1 h 9"/>
                  <a:gd name="T14" fmla="*/ 42 w 4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
                    <a:moveTo>
                      <a:pt x="42" y="0"/>
                    </a:moveTo>
                    <a:cubicBezTo>
                      <a:pt x="40" y="1"/>
                      <a:pt x="39" y="2"/>
                      <a:pt x="38" y="4"/>
                    </a:cubicBezTo>
                    <a:cubicBezTo>
                      <a:pt x="0" y="9"/>
                      <a:pt x="0" y="9"/>
                      <a:pt x="0" y="9"/>
                    </a:cubicBezTo>
                    <a:cubicBezTo>
                      <a:pt x="0" y="9"/>
                      <a:pt x="0" y="9"/>
                      <a:pt x="0" y="9"/>
                    </a:cubicBezTo>
                    <a:cubicBezTo>
                      <a:pt x="38" y="4"/>
                      <a:pt x="38" y="4"/>
                      <a:pt x="38" y="4"/>
                    </a:cubicBezTo>
                    <a:cubicBezTo>
                      <a:pt x="39" y="3"/>
                      <a:pt x="40" y="2"/>
                      <a:pt x="42" y="1"/>
                    </a:cubicBezTo>
                    <a:cubicBezTo>
                      <a:pt x="42" y="1"/>
                      <a:pt x="42" y="1"/>
                      <a:pt x="42" y="1"/>
                    </a:cubicBezTo>
                    <a:cubicBezTo>
                      <a:pt x="42" y="1"/>
                      <a:pt x="42" y="0"/>
                      <a:pt x="4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6" name="ïśḻîḓé">
                <a:extLst>
                  <a:ext uri="{FF2B5EF4-FFF2-40B4-BE49-F238E27FC236}">
                    <a16:creationId xmlns:a16="http://schemas.microsoft.com/office/drawing/2014/main" id="{15311548-7423-AC4C-94D4-DA3D7BB682B8}"/>
                  </a:ext>
                </a:extLst>
              </p:cNvPr>
              <p:cNvSpPr/>
              <p:nvPr/>
            </p:nvSpPr>
            <p:spPr bwMode="auto">
              <a:xfrm>
                <a:off x="4336170" y="1247425"/>
                <a:ext cx="111343" cy="105136"/>
              </a:xfrm>
              <a:custGeom>
                <a:avLst/>
                <a:gdLst>
                  <a:gd name="T0" fmla="*/ 42 w 77"/>
                  <a:gd name="T1" fmla="*/ 0 h 72"/>
                  <a:gd name="T2" fmla="*/ 42 w 77"/>
                  <a:gd name="T3" fmla="*/ 0 h 72"/>
                  <a:gd name="T4" fmla="*/ 38 w 77"/>
                  <a:gd name="T5" fmla="*/ 3 h 72"/>
                  <a:gd name="T6" fmla="*/ 0 w 77"/>
                  <a:gd name="T7" fmla="*/ 8 h 72"/>
                  <a:gd name="T8" fmla="*/ 77 w 77"/>
                  <a:gd name="T9" fmla="*/ 72 h 72"/>
                  <a:gd name="T10" fmla="*/ 42 w 77"/>
                  <a:gd name="T11" fmla="*/ 0 h 72"/>
                </a:gdLst>
                <a:ahLst/>
                <a:cxnLst>
                  <a:cxn ang="0">
                    <a:pos x="T0" y="T1"/>
                  </a:cxn>
                  <a:cxn ang="0">
                    <a:pos x="T2" y="T3"/>
                  </a:cxn>
                  <a:cxn ang="0">
                    <a:pos x="T4" y="T5"/>
                  </a:cxn>
                  <a:cxn ang="0">
                    <a:pos x="T6" y="T7"/>
                  </a:cxn>
                  <a:cxn ang="0">
                    <a:pos x="T8" y="T9"/>
                  </a:cxn>
                  <a:cxn ang="0">
                    <a:pos x="T10" y="T11"/>
                  </a:cxn>
                </a:cxnLst>
                <a:rect l="0" t="0" r="r" b="b"/>
                <a:pathLst>
                  <a:path w="77" h="72">
                    <a:moveTo>
                      <a:pt x="42" y="0"/>
                    </a:moveTo>
                    <a:cubicBezTo>
                      <a:pt x="42" y="0"/>
                      <a:pt x="42" y="0"/>
                      <a:pt x="42" y="0"/>
                    </a:cubicBezTo>
                    <a:cubicBezTo>
                      <a:pt x="40" y="1"/>
                      <a:pt x="39" y="2"/>
                      <a:pt x="38" y="3"/>
                    </a:cubicBezTo>
                    <a:cubicBezTo>
                      <a:pt x="0" y="8"/>
                      <a:pt x="0" y="8"/>
                      <a:pt x="0" y="8"/>
                    </a:cubicBezTo>
                    <a:cubicBezTo>
                      <a:pt x="22" y="25"/>
                      <a:pt x="73" y="66"/>
                      <a:pt x="77" y="72"/>
                    </a:cubicBezTo>
                    <a:cubicBezTo>
                      <a:pt x="77" y="72"/>
                      <a:pt x="69" y="28"/>
                      <a:pt x="42"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7" name="íṣlîdê">
                <a:extLst>
                  <a:ext uri="{FF2B5EF4-FFF2-40B4-BE49-F238E27FC236}">
                    <a16:creationId xmlns:a16="http://schemas.microsoft.com/office/drawing/2014/main" id="{70F28325-34B9-D041-8265-2C608F460959}"/>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8" name="ï$1ïḑè">
                <a:extLst>
                  <a:ext uri="{FF2B5EF4-FFF2-40B4-BE49-F238E27FC236}">
                    <a16:creationId xmlns:a16="http://schemas.microsoft.com/office/drawing/2014/main" id="{ECF62E82-0CDA-CB47-B440-66D20706D906}"/>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9" name="ïŝ1ïḑe">
                <a:extLst>
                  <a:ext uri="{FF2B5EF4-FFF2-40B4-BE49-F238E27FC236}">
                    <a16:creationId xmlns:a16="http://schemas.microsoft.com/office/drawing/2014/main" id="{FB294D47-19DD-2D4A-899B-415AB88F29D9}"/>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0" name="ïṣḻîdé">
                <a:extLst>
                  <a:ext uri="{FF2B5EF4-FFF2-40B4-BE49-F238E27FC236}">
                    <a16:creationId xmlns:a16="http://schemas.microsoft.com/office/drawing/2014/main" id="{765EFB2C-80D5-A944-9F4C-5164A5702D8C}"/>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1" name="ïṩlîdê">
                <a:extLst>
                  <a:ext uri="{FF2B5EF4-FFF2-40B4-BE49-F238E27FC236}">
                    <a16:creationId xmlns:a16="http://schemas.microsoft.com/office/drawing/2014/main" id="{B5611830-86E6-5447-9E2A-8D5938D96761}"/>
                  </a:ext>
                </a:extLst>
              </p:cNvPr>
              <p:cNvSpPr/>
              <p:nvPr/>
            </p:nvSpPr>
            <p:spPr bwMode="auto">
              <a:xfrm>
                <a:off x="3748529" y="2824467"/>
                <a:ext cx="330934" cy="281395"/>
              </a:xfrm>
              <a:custGeom>
                <a:avLst/>
                <a:gdLst>
                  <a:gd name="T0" fmla="*/ 0 w 224"/>
                  <a:gd name="T1" fmla="*/ 0 h 191"/>
                  <a:gd name="T2" fmla="*/ 184 w 224"/>
                  <a:gd name="T3" fmla="*/ 191 h 191"/>
                  <a:gd name="T4" fmla="*/ 186 w 224"/>
                  <a:gd name="T5" fmla="*/ 190 h 191"/>
                  <a:gd name="T6" fmla="*/ 0 w 224"/>
                  <a:gd name="T7" fmla="*/ 0 h 191"/>
                </a:gdLst>
                <a:ahLst/>
                <a:cxnLst>
                  <a:cxn ang="0">
                    <a:pos x="T0" y="T1"/>
                  </a:cxn>
                  <a:cxn ang="0">
                    <a:pos x="T2" y="T3"/>
                  </a:cxn>
                  <a:cxn ang="0">
                    <a:pos x="T4" y="T5"/>
                  </a:cxn>
                  <a:cxn ang="0">
                    <a:pos x="T6" y="T7"/>
                  </a:cxn>
                </a:cxnLst>
                <a:rect l="0" t="0" r="r" b="b"/>
                <a:pathLst>
                  <a:path w="224" h="191">
                    <a:moveTo>
                      <a:pt x="0" y="0"/>
                    </a:moveTo>
                    <a:cubicBezTo>
                      <a:pt x="5" y="7"/>
                      <a:pt x="144" y="191"/>
                      <a:pt x="184" y="191"/>
                    </a:cubicBezTo>
                    <a:cubicBezTo>
                      <a:pt x="185" y="191"/>
                      <a:pt x="186" y="191"/>
                      <a:pt x="186" y="190"/>
                    </a:cubicBezTo>
                    <a:cubicBezTo>
                      <a:pt x="224" y="18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282" name="iṩļïḓé">
                <a:extLst>
                  <a:ext uri="{FF2B5EF4-FFF2-40B4-BE49-F238E27FC236}">
                    <a16:creationId xmlns:a16="http://schemas.microsoft.com/office/drawing/2014/main" id="{996AA8B7-DBDD-794D-9C71-8FBC6441323C}"/>
                  </a:ext>
                </a:extLst>
              </p:cNvPr>
              <p:cNvSpPr/>
              <p:nvPr/>
            </p:nvSpPr>
            <p:spPr bwMode="auto">
              <a:xfrm>
                <a:off x="4453699" y="3078031"/>
                <a:ext cx="52577" cy="71122"/>
              </a:xfrm>
              <a:custGeom>
                <a:avLst/>
                <a:gdLst>
                  <a:gd name="T0" fmla="*/ 0 w 35"/>
                  <a:gd name="T1" fmla="*/ 0 h 49"/>
                  <a:gd name="T2" fmla="*/ 28 w 35"/>
                  <a:gd name="T3" fmla="*/ 49 h 49"/>
                  <a:gd name="T4" fmla="*/ 30 w 35"/>
                  <a:gd name="T5" fmla="*/ 47 h 49"/>
                  <a:gd name="T6" fmla="*/ 0 w 35"/>
                  <a:gd name="T7" fmla="*/ 0 h 49"/>
                </a:gdLst>
                <a:ahLst/>
                <a:cxnLst>
                  <a:cxn ang="0">
                    <a:pos x="T0" y="T1"/>
                  </a:cxn>
                  <a:cxn ang="0">
                    <a:pos x="T2" y="T3"/>
                  </a:cxn>
                  <a:cxn ang="0">
                    <a:pos x="T4" y="T5"/>
                  </a:cxn>
                  <a:cxn ang="0">
                    <a:pos x="T6" y="T7"/>
                  </a:cxn>
                </a:cxnLst>
                <a:rect l="0" t="0" r="r" b="b"/>
                <a:pathLst>
                  <a:path w="35" h="49">
                    <a:moveTo>
                      <a:pt x="0" y="0"/>
                    </a:moveTo>
                    <a:cubicBezTo>
                      <a:pt x="0" y="0"/>
                      <a:pt x="20" y="49"/>
                      <a:pt x="28" y="49"/>
                    </a:cubicBezTo>
                    <a:cubicBezTo>
                      <a:pt x="29" y="49"/>
                      <a:pt x="29" y="48"/>
                      <a:pt x="30" y="47"/>
                    </a:cubicBezTo>
                    <a:cubicBezTo>
                      <a:pt x="35" y="34"/>
                      <a:pt x="0" y="0"/>
                      <a:pt x="0"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3" name="îṩľiḑè">
                <a:extLst>
                  <a:ext uri="{FF2B5EF4-FFF2-40B4-BE49-F238E27FC236}">
                    <a16:creationId xmlns:a16="http://schemas.microsoft.com/office/drawing/2014/main" id="{151CF6CB-7167-694D-8EAE-6785322139D9}"/>
                  </a:ext>
                </a:extLst>
              </p:cNvPr>
              <p:cNvSpPr/>
              <p:nvPr/>
            </p:nvSpPr>
            <p:spPr bwMode="auto">
              <a:xfrm>
                <a:off x="3850592" y="3415086"/>
                <a:ext cx="46394" cy="216457"/>
              </a:xfrm>
              <a:custGeom>
                <a:avLst/>
                <a:gdLst>
                  <a:gd name="T0" fmla="*/ 30 w 32"/>
                  <a:gd name="T1" fmla="*/ 0 h 148"/>
                  <a:gd name="T2" fmla="*/ 16 w 32"/>
                  <a:gd name="T3" fmla="*/ 148 h 148"/>
                  <a:gd name="T4" fmla="*/ 17 w 32"/>
                  <a:gd name="T5" fmla="*/ 148 h 148"/>
                  <a:gd name="T6" fmla="*/ 30 w 32"/>
                  <a:gd name="T7" fmla="*/ 0 h 148"/>
                </a:gdLst>
                <a:ahLst/>
                <a:cxnLst>
                  <a:cxn ang="0">
                    <a:pos x="T0" y="T1"/>
                  </a:cxn>
                  <a:cxn ang="0">
                    <a:pos x="T2" y="T3"/>
                  </a:cxn>
                  <a:cxn ang="0">
                    <a:pos x="T4" y="T5"/>
                  </a:cxn>
                  <a:cxn ang="0">
                    <a:pos x="T6" y="T7"/>
                  </a:cxn>
                </a:cxnLst>
                <a:rect l="0" t="0" r="r" b="b"/>
                <a:pathLst>
                  <a:path w="32" h="148">
                    <a:moveTo>
                      <a:pt x="30" y="0"/>
                    </a:moveTo>
                    <a:cubicBezTo>
                      <a:pt x="30" y="0"/>
                      <a:pt x="0" y="144"/>
                      <a:pt x="16" y="148"/>
                    </a:cubicBezTo>
                    <a:cubicBezTo>
                      <a:pt x="16" y="148"/>
                      <a:pt x="16" y="148"/>
                      <a:pt x="17" y="148"/>
                    </a:cubicBezTo>
                    <a:cubicBezTo>
                      <a:pt x="32" y="148"/>
                      <a:pt x="30" y="0"/>
                      <a:pt x="3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4" name="íṧ1îḓé">
                <a:extLst>
                  <a:ext uri="{FF2B5EF4-FFF2-40B4-BE49-F238E27FC236}">
                    <a16:creationId xmlns:a16="http://schemas.microsoft.com/office/drawing/2014/main" id="{D1060A7F-8452-1048-8C8A-DF7ADBB8D872}"/>
                  </a:ext>
                </a:extLst>
              </p:cNvPr>
              <p:cNvSpPr/>
              <p:nvPr/>
            </p:nvSpPr>
            <p:spPr bwMode="auto">
              <a:xfrm>
                <a:off x="4472256" y="4228344"/>
                <a:ext cx="89692" cy="166981"/>
              </a:xfrm>
              <a:custGeom>
                <a:avLst/>
                <a:gdLst>
                  <a:gd name="T0" fmla="*/ 0 w 63"/>
                  <a:gd name="T1" fmla="*/ 0 h 115"/>
                  <a:gd name="T2" fmla="*/ 56 w 63"/>
                  <a:gd name="T3" fmla="*/ 115 h 115"/>
                  <a:gd name="T4" fmla="*/ 57 w 63"/>
                  <a:gd name="T5" fmla="*/ 115 h 115"/>
                  <a:gd name="T6" fmla="*/ 0 w 63"/>
                  <a:gd name="T7" fmla="*/ 0 h 115"/>
                </a:gdLst>
                <a:ahLst/>
                <a:cxnLst>
                  <a:cxn ang="0">
                    <a:pos x="T0" y="T1"/>
                  </a:cxn>
                  <a:cxn ang="0">
                    <a:pos x="T2" y="T3"/>
                  </a:cxn>
                  <a:cxn ang="0">
                    <a:pos x="T4" y="T5"/>
                  </a:cxn>
                  <a:cxn ang="0">
                    <a:pos x="T6" y="T7"/>
                  </a:cxn>
                </a:cxnLst>
                <a:rect l="0" t="0" r="r" b="b"/>
                <a:pathLst>
                  <a:path w="63" h="115">
                    <a:moveTo>
                      <a:pt x="0" y="0"/>
                    </a:moveTo>
                    <a:cubicBezTo>
                      <a:pt x="5" y="15"/>
                      <a:pt x="47" y="110"/>
                      <a:pt x="56" y="115"/>
                    </a:cubicBezTo>
                    <a:cubicBezTo>
                      <a:pt x="57" y="115"/>
                      <a:pt x="57" y="115"/>
                      <a:pt x="57" y="115"/>
                    </a:cubicBezTo>
                    <a:cubicBezTo>
                      <a:pt x="63" y="11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5" name="îSļîḓe">
                <a:extLst>
                  <a:ext uri="{FF2B5EF4-FFF2-40B4-BE49-F238E27FC236}">
                    <a16:creationId xmlns:a16="http://schemas.microsoft.com/office/drawing/2014/main" id="{1B451E15-B923-FF43-9628-57D3CD4BF7C7}"/>
                  </a:ext>
                </a:extLst>
              </p:cNvPr>
              <p:cNvSpPr/>
              <p:nvPr/>
            </p:nvSpPr>
            <p:spPr bwMode="auto">
              <a:xfrm>
                <a:off x="5134125" y="3662465"/>
                <a:ext cx="55671" cy="68029"/>
              </a:xfrm>
              <a:custGeom>
                <a:avLst/>
                <a:gdLst>
                  <a:gd name="T0" fmla="*/ 37 w 37"/>
                  <a:gd name="T1" fmla="*/ 0 h 47"/>
                  <a:gd name="T2" fmla="*/ 8 w 37"/>
                  <a:gd name="T3" fmla="*/ 45 h 47"/>
                  <a:gd name="T4" fmla="*/ 10 w 37"/>
                  <a:gd name="T5" fmla="*/ 47 h 47"/>
                  <a:gd name="T6" fmla="*/ 37 w 37"/>
                  <a:gd name="T7" fmla="*/ 0 h 47"/>
                  <a:gd name="T8" fmla="*/ 37 w 37"/>
                  <a:gd name="T9" fmla="*/ 0 h 47"/>
                  <a:gd name="T10" fmla="*/ 37 w 37"/>
                  <a:gd name="T11" fmla="*/ 0 h 47"/>
                  <a:gd name="T12" fmla="*/ 37 w 3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37" y="0"/>
                    </a:moveTo>
                    <a:cubicBezTo>
                      <a:pt x="35" y="6"/>
                      <a:pt x="0" y="35"/>
                      <a:pt x="8" y="45"/>
                    </a:cubicBezTo>
                    <a:cubicBezTo>
                      <a:pt x="8" y="46"/>
                      <a:pt x="9" y="47"/>
                      <a:pt x="10" y="47"/>
                    </a:cubicBezTo>
                    <a:cubicBezTo>
                      <a:pt x="19" y="47"/>
                      <a:pt x="36" y="4"/>
                      <a:pt x="37" y="0"/>
                    </a:cubicBezTo>
                    <a:moveTo>
                      <a:pt x="37" y="0"/>
                    </a:moveTo>
                    <a:cubicBezTo>
                      <a:pt x="37" y="0"/>
                      <a:pt x="37" y="0"/>
                      <a:pt x="37" y="0"/>
                    </a:cubicBezTo>
                    <a:cubicBezTo>
                      <a:pt x="37" y="0"/>
                      <a:pt x="37" y="0"/>
                      <a:pt x="37"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6" name="îŝļîďé">
                <a:extLst>
                  <a:ext uri="{FF2B5EF4-FFF2-40B4-BE49-F238E27FC236}">
                    <a16:creationId xmlns:a16="http://schemas.microsoft.com/office/drawing/2014/main" id="{8C5E193B-D701-DD41-B32E-FCF004B3F283}"/>
                  </a:ext>
                </a:extLst>
              </p:cNvPr>
              <p:cNvSpPr/>
              <p:nvPr/>
            </p:nvSpPr>
            <p:spPr bwMode="auto">
              <a:xfrm>
                <a:off x="4766075" y="4048994"/>
                <a:ext cx="34022" cy="139152"/>
              </a:xfrm>
              <a:custGeom>
                <a:avLst/>
                <a:gdLst>
                  <a:gd name="T0" fmla="*/ 8 w 25"/>
                  <a:gd name="T1" fmla="*/ 0 h 96"/>
                  <a:gd name="T2" fmla="*/ 14 w 25"/>
                  <a:gd name="T3" fmla="*/ 95 h 96"/>
                  <a:gd name="T4" fmla="*/ 16 w 25"/>
                  <a:gd name="T5" fmla="*/ 96 h 96"/>
                  <a:gd name="T6" fmla="*/ 8 w 25"/>
                  <a:gd name="T7" fmla="*/ 0 h 96"/>
                </a:gdLst>
                <a:ahLst/>
                <a:cxnLst>
                  <a:cxn ang="0">
                    <a:pos x="T0" y="T1"/>
                  </a:cxn>
                  <a:cxn ang="0">
                    <a:pos x="T2" y="T3"/>
                  </a:cxn>
                  <a:cxn ang="0">
                    <a:pos x="T4" y="T5"/>
                  </a:cxn>
                  <a:cxn ang="0">
                    <a:pos x="T6" y="T7"/>
                  </a:cxn>
                </a:cxnLst>
                <a:rect l="0" t="0" r="r" b="b"/>
                <a:pathLst>
                  <a:path w="25" h="96">
                    <a:moveTo>
                      <a:pt x="8" y="0"/>
                    </a:moveTo>
                    <a:cubicBezTo>
                      <a:pt x="7" y="4"/>
                      <a:pt x="0" y="80"/>
                      <a:pt x="14" y="95"/>
                    </a:cubicBezTo>
                    <a:cubicBezTo>
                      <a:pt x="15" y="96"/>
                      <a:pt x="15" y="96"/>
                      <a:pt x="16" y="96"/>
                    </a:cubicBezTo>
                    <a:cubicBezTo>
                      <a:pt x="25" y="96"/>
                      <a:pt x="8" y="0"/>
                      <a:pt x="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7" name="îs1iḑe">
                <a:extLst>
                  <a:ext uri="{FF2B5EF4-FFF2-40B4-BE49-F238E27FC236}">
                    <a16:creationId xmlns:a16="http://schemas.microsoft.com/office/drawing/2014/main" id="{433AA651-8534-4446-B122-45CBE4CFE30F}"/>
                  </a:ext>
                </a:extLst>
              </p:cNvPr>
              <p:cNvSpPr/>
              <p:nvPr/>
            </p:nvSpPr>
            <p:spPr bwMode="auto">
              <a:xfrm>
                <a:off x="5273302" y="4444801"/>
                <a:ext cx="213407" cy="210272"/>
              </a:xfrm>
              <a:custGeom>
                <a:avLst/>
                <a:gdLst>
                  <a:gd name="T0" fmla="*/ 142 w 146"/>
                  <a:gd name="T1" fmla="*/ 0 h 144"/>
                  <a:gd name="T2" fmla="*/ 3 w 146"/>
                  <a:gd name="T3" fmla="*/ 134 h 144"/>
                  <a:gd name="T4" fmla="*/ 0 w 146"/>
                  <a:gd name="T5" fmla="*/ 144 h 144"/>
                  <a:gd name="T6" fmla="*/ 33 w 146"/>
                  <a:gd name="T7" fmla="*/ 127 h 144"/>
                  <a:gd name="T8" fmla="*/ 142 w 146"/>
                  <a:gd name="T9" fmla="*/ 0 h 144"/>
                  <a:gd name="T10" fmla="*/ 142 w 146"/>
                  <a:gd name="T11" fmla="*/ 0 h 144"/>
                </a:gdLst>
                <a:ahLst/>
                <a:cxnLst>
                  <a:cxn ang="0">
                    <a:pos x="T0" y="T1"/>
                  </a:cxn>
                  <a:cxn ang="0">
                    <a:pos x="T2" y="T3"/>
                  </a:cxn>
                  <a:cxn ang="0">
                    <a:pos x="T4" y="T5"/>
                  </a:cxn>
                  <a:cxn ang="0">
                    <a:pos x="T6" y="T7"/>
                  </a:cxn>
                  <a:cxn ang="0">
                    <a:pos x="T8" y="T9"/>
                  </a:cxn>
                  <a:cxn ang="0">
                    <a:pos x="T10" y="T11"/>
                  </a:cxn>
                </a:cxnLst>
                <a:rect l="0" t="0" r="r" b="b"/>
                <a:pathLst>
                  <a:path w="146" h="144">
                    <a:moveTo>
                      <a:pt x="142" y="0"/>
                    </a:moveTo>
                    <a:cubicBezTo>
                      <a:pt x="139" y="52"/>
                      <a:pt x="75" y="98"/>
                      <a:pt x="3" y="134"/>
                    </a:cubicBezTo>
                    <a:cubicBezTo>
                      <a:pt x="2" y="137"/>
                      <a:pt x="1" y="140"/>
                      <a:pt x="0" y="144"/>
                    </a:cubicBezTo>
                    <a:cubicBezTo>
                      <a:pt x="12" y="138"/>
                      <a:pt x="22" y="133"/>
                      <a:pt x="33" y="127"/>
                    </a:cubicBezTo>
                    <a:cubicBezTo>
                      <a:pt x="96" y="92"/>
                      <a:pt x="146" y="48"/>
                      <a:pt x="142" y="0"/>
                    </a:cubicBezTo>
                    <a:cubicBezTo>
                      <a:pt x="142" y="0"/>
                      <a:pt x="142" y="0"/>
                      <a:pt x="142" y="0"/>
                    </a:cubicBezTo>
                  </a:path>
                </a:pathLst>
              </a:custGeom>
              <a:solidFill>
                <a:srgbClr val="D98A8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8" name="ïsḻíḋe">
                <a:extLst>
                  <a:ext uri="{FF2B5EF4-FFF2-40B4-BE49-F238E27FC236}">
                    <a16:creationId xmlns:a16="http://schemas.microsoft.com/office/drawing/2014/main" id="{A1909DEC-8F5C-F044-9DEA-F48BA78CA208}"/>
                  </a:ext>
                </a:extLst>
              </p:cNvPr>
              <p:cNvSpPr/>
              <p:nvPr/>
            </p:nvSpPr>
            <p:spPr bwMode="auto">
              <a:xfrm>
                <a:off x="5168146" y="4639613"/>
                <a:ext cx="111343" cy="58752"/>
              </a:xfrm>
              <a:custGeom>
                <a:avLst/>
                <a:gdLst>
                  <a:gd name="T0" fmla="*/ 75 w 75"/>
                  <a:gd name="T1" fmla="*/ 0 h 41"/>
                  <a:gd name="T2" fmla="*/ 0 w 75"/>
                  <a:gd name="T3" fmla="*/ 33 h 41"/>
                  <a:gd name="T4" fmla="*/ 0 w 75"/>
                  <a:gd name="T5" fmla="*/ 41 h 41"/>
                  <a:gd name="T6" fmla="*/ 0 w 75"/>
                  <a:gd name="T7" fmla="*/ 41 h 41"/>
                  <a:gd name="T8" fmla="*/ 22 w 75"/>
                  <a:gd name="T9" fmla="*/ 33 h 41"/>
                  <a:gd name="T10" fmla="*/ 36 w 75"/>
                  <a:gd name="T11" fmla="*/ 26 h 41"/>
                  <a:gd name="T12" fmla="*/ 72 w 75"/>
                  <a:gd name="T13" fmla="*/ 10 h 41"/>
                  <a:gd name="T14" fmla="*/ 72 w 75"/>
                  <a:gd name="T15" fmla="*/ 10 h 41"/>
                  <a:gd name="T16" fmla="*/ 75 w 7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1">
                    <a:moveTo>
                      <a:pt x="75" y="0"/>
                    </a:moveTo>
                    <a:cubicBezTo>
                      <a:pt x="50" y="12"/>
                      <a:pt x="24" y="23"/>
                      <a:pt x="0" y="33"/>
                    </a:cubicBezTo>
                    <a:cubicBezTo>
                      <a:pt x="0" y="36"/>
                      <a:pt x="0" y="38"/>
                      <a:pt x="0" y="41"/>
                    </a:cubicBezTo>
                    <a:cubicBezTo>
                      <a:pt x="0" y="41"/>
                      <a:pt x="0" y="41"/>
                      <a:pt x="0" y="41"/>
                    </a:cubicBezTo>
                    <a:cubicBezTo>
                      <a:pt x="7" y="39"/>
                      <a:pt x="14" y="36"/>
                      <a:pt x="22" y="33"/>
                    </a:cubicBezTo>
                    <a:cubicBezTo>
                      <a:pt x="26" y="31"/>
                      <a:pt x="31" y="29"/>
                      <a:pt x="36" y="26"/>
                    </a:cubicBezTo>
                    <a:cubicBezTo>
                      <a:pt x="48" y="21"/>
                      <a:pt x="60" y="16"/>
                      <a:pt x="72" y="10"/>
                    </a:cubicBezTo>
                    <a:cubicBezTo>
                      <a:pt x="72" y="10"/>
                      <a:pt x="72" y="10"/>
                      <a:pt x="72" y="10"/>
                    </a:cubicBezTo>
                    <a:cubicBezTo>
                      <a:pt x="73" y="6"/>
                      <a:pt x="74" y="3"/>
                      <a:pt x="75"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9" name="ïš1íḋe">
                <a:extLst>
                  <a:ext uri="{FF2B5EF4-FFF2-40B4-BE49-F238E27FC236}">
                    <a16:creationId xmlns:a16="http://schemas.microsoft.com/office/drawing/2014/main" id="{5804AD26-15F1-EF49-82AC-861A74FF700C}"/>
                  </a:ext>
                </a:extLst>
              </p:cNvPr>
              <p:cNvSpPr/>
              <p:nvPr/>
            </p:nvSpPr>
            <p:spPr bwMode="auto">
              <a:xfrm>
                <a:off x="3646464" y="4685995"/>
                <a:ext cx="1521681" cy="309224"/>
              </a:xfrm>
              <a:custGeom>
                <a:avLst/>
                <a:gdLst>
                  <a:gd name="T0" fmla="*/ 653 w 1039"/>
                  <a:gd name="T1" fmla="*/ 114 h 210"/>
                  <a:gd name="T2" fmla="*/ 574 w 1039"/>
                  <a:gd name="T3" fmla="*/ 139 h 210"/>
                  <a:gd name="T4" fmla="*/ 355 w 1039"/>
                  <a:gd name="T5" fmla="*/ 187 h 210"/>
                  <a:gd name="T6" fmla="*/ 212 w 1039"/>
                  <a:gd name="T7" fmla="*/ 201 h 210"/>
                  <a:gd name="T8" fmla="*/ 164 w 1039"/>
                  <a:gd name="T9" fmla="*/ 200 h 210"/>
                  <a:gd name="T10" fmla="*/ 146 w 1039"/>
                  <a:gd name="T11" fmla="*/ 201 h 210"/>
                  <a:gd name="T12" fmla="*/ 11 w 1039"/>
                  <a:gd name="T13" fmla="*/ 188 h 210"/>
                  <a:gd name="T14" fmla="*/ 0 w 1039"/>
                  <a:gd name="T15" fmla="*/ 195 h 210"/>
                  <a:gd name="T16" fmla="*/ 0 w 1039"/>
                  <a:gd name="T17" fmla="*/ 195 h 210"/>
                  <a:gd name="T18" fmla="*/ 146 w 1039"/>
                  <a:gd name="T19" fmla="*/ 210 h 210"/>
                  <a:gd name="T20" fmla="*/ 164 w 1039"/>
                  <a:gd name="T21" fmla="*/ 209 h 210"/>
                  <a:gd name="T22" fmla="*/ 209 w 1039"/>
                  <a:gd name="T23" fmla="*/ 210 h 210"/>
                  <a:gd name="T24" fmla="*/ 300 w 1039"/>
                  <a:gd name="T25" fmla="*/ 206 h 210"/>
                  <a:gd name="T26" fmla="*/ 355 w 1039"/>
                  <a:gd name="T27" fmla="*/ 196 h 210"/>
                  <a:gd name="T28" fmla="*/ 574 w 1039"/>
                  <a:gd name="T29" fmla="*/ 147 h 210"/>
                  <a:gd name="T30" fmla="*/ 654 w 1039"/>
                  <a:gd name="T31" fmla="*/ 122 h 210"/>
                  <a:gd name="T32" fmla="*/ 653 w 1039"/>
                  <a:gd name="T33" fmla="*/ 114 h 210"/>
                  <a:gd name="T34" fmla="*/ 653 w 1039"/>
                  <a:gd name="T35" fmla="*/ 114 h 210"/>
                  <a:gd name="T36" fmla="*/ 1039 w 1039"/>
                  <a:gd name="T37" fmla="*/ 0 h 210"/>
                  <a:gd name="T38" fmla="*/ 902 w 1039"/>
                  <a:gd name="T39" fmla="*/ 45 h 210"/>
                  <a:gd name="T40" fmla="*/ 889 w 1039"/>
                  <a:gd name="T41" fmla="*/ 43 h 210"/>
                  <a:gd name="T42" fmla="*/ 885 w 1039"/>
                  <a:gd name="T43" fmla="*/ 43 h 210"/>
                  <a:gd name="T44" fmla="*/ 885 w 1039"/>
                  <a:gd name="T45" fmla="*/ 44 h 210"/>
                  <a:gd name="T46" fmla="*/ 887 w 1039"/>
                  <a:gd name="T47" fmla="*/ 52 h 210"/>
                  <a:gd name="T48" fmla="*/ 887 w 1039"/>
                  <a:gd name="T49" fmla="*/ 52 h 210"/>
                  <a:gd name="T50" fmla="*/ 890 w 1039"/>
                  <a:gd name="T51" fmla="*/ 52 h 210"/>
                  <a:gd name="T52" fmla="*/ 902 w 1039"/>
                  <a:gd name="T53" fmla="*/ 53 h 210"/>
                  <a:gd name="T54" fmla="*/ 956 w 1039"/>
                  <a:gd name="T55" fmla="*/ 37 h 210"/>
                  <a:gd name="T56" fmla="*/ 977 w 1039"/>
                  <a:gd name="T57" fmla="*/ 31 h 210"/>
                  <a:gd name="T58" fmla="*/ 1039 w 1039"/>
                  <a:gd name="T59" fmla="*/ 8 h 210"/>
                  <a:gd name="T60" fmla="*/ 1039 w 1039"/>
                  <a:gd name="T6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9" h="210">
                    <a:moveTo>
                      <a:pt x="653" y="114"/>
                    </a:moveTo>
                    <a:cubicBezTo>
                      <a:pt x="625" y="122"/>
                      <a:pt x="587" y="134"/>
                      <a:pt x="574" y="139"/>
                    </a:cubicBezTo>
                    <a:cubicBezTo>
                      <a:pt x="551" y="147"/>
                      <a:pt x="355" y="187"/>
                      <a:pt x="355" y="187"/>
                    </a:cubicBezTo>
                    <a:cubicBezTo>
                      <a:pt x="315" y="199"/>
                      <a:pt x="254" y="201"/>
                      <a:pt x="212" y="201"/>
                    </a:cubicBezTo>
                    <a:cubicBezTo>
                      <a:pt x="184" y="201"/>
                      <a:pt x="164" y="200"/>
                      <a:pt x="164" y="200"/>
                    </a:cubicBezTo>
                    <a:cubicBezTo>
                      <a:pt x="158" y="201"/>
                      <a:pt x="152" y="201"/>
                      <a:pt x="146" y="201"/>
                    </a:cubicBezTo>
                    <a:cubicBezTo>
                      <a:pt x="104" y="201"/>
                      <a:pt x="49" y="194"/>
                      <a:pt x="11" y="188"/>
                    </a:cubicBezTo>
                    <a:cubicBezTo>
                      <a:pt x="8" y="191"/>
                      <a:pt x="4" y="193"/>
                      <a:pt x="0" y="195"/>
                    </a:cubicBezTo>
                    <a:cubicBezTo>
                      <a:pt x="0" y="195"/>
                      <a:pt x="0" y="195"/>
                      <a:pt x="0" y="195"/>
                    </a:cubicBezTo>
                    <a:cubicBezTo>
                      <a:pt x="38" y="201"/>
                      <a:pt x="100" y="210"/>
                      <a:pt x="146" y="210"/>
                    </a:cubicBezTo>
                    <a:cubicBezTo>
                      <a:pt x="152" y="210"/>
                      <a:pt x="158" y="209"/>
                      <a:pt x="164" y="209"/>
                    </a:cubicBezTo>
                    <a:cubicBezTo>
                      <a:pt x="179" y="210"/>
                      <a:pt x="194" y="210"/>
                      <a:pt x="209" y="210"/>
                    </a:cubicBezTo>
                    <a:cubicBezTo>
                      <a:pt x="240" y="210"/>
                      <a:pt x="270" y="209"/>
                      <a:pt x="300" y="206"/>
                    </a:cubicBezTo>
                    <a:cubicBezTo>
                      <a:pt x="319" y="204"/>
                      <a:pt x="337" y="201"/>
                      <a:pt x="355" y="196"/>
                    </a:cubicBezTo>
                    <a:cubicBezTo>
                      <a:pt x="355" y="196"/>
                      <a:pt x="551" y="155"/>
                      <a:pt x="574" y="147"/>
                    </a:cubicBezTo>
                    <a:cubicBezTo>
                      <a:pt x="588" y="142"/>
                      <a:pt x="626" y="130"/>
                      <a:pt x="654" y="122"/>
                    </a:cubicBezTo>
                    <a:cubicBezTo>
                      <a:pt x="654" y="119"/>
                      <a:pt x="653" y="116"/>
                      <a:pt x="653" y="114"/>
                    </a:cubicBezTo>
                    <a:cubicBezTo>
                      <a:pt x="653" y="114"/>
                      <a:pt x="653" y="114"/>
                      <a:pt x="653" y="114"/>
                    </a:cubicBezTo>
                    <a:moveTo>
                      <a:pt x="1039" y="0"/>
                    </a:moveTo>
                    <a:cubicBezTo>
                      <a:pt x="965" y="28"/>
                      <a:pt x="902" y="45"/>
                      <a:pt x="902" y="45"/>
                    </a:cubicBezTo>
                    <a:cubicBezTo>
                      <a:pt x="898" y="44"/>
                      <a:pt x="894" y="43"/>
                      <a:pt x="889" y="43"/>
                    </a:cubicBezTo>
                    <a:cubicBezTo>
                      <a:pt x="888" y="43"/>
                      <a:pt x="887" y="43"/>
                      <a:pt x="885" y="43"/>
                    </a:cubicBezTo>
                    <a:cubicBezTo>
                      <a:pt x="885" y="44"/>
                      <a:pt x="885" y="44"/>
                      <a:pt x="885" y="44"/>
                    </a:cubicBezTo>
                    <a:cubicBezTo>
                      <a:pt x="886" y="47"/>
                      <a:pt x="886" y="49"/>
                      <a:pt x="887" y="52"/>
                    </a:cubicBezTo>
                    <a:cubicBezTo>
                      <a:pt x="887" y="52"/>
                      <a:pt x="887" y="52"/>
                      <a:pt x="887" y="52"/>
                    </a:cubicBezTo>
                    <a:cubicBezTo>
                      <a:pt x="888" y="52"/>
                      <a:pt x="889" y="52"/>
                      <a:pt x="890" y="52"/>
                    </a:cubicBezTo>
                    <a:cubicBezTo>
                      <a:pt x="894" y="52"/>
                      <a:pt x="898" y="53"/>
                      <a:pt x="902" y="53"/>
                    </a:cubicBezTo>
                    <a:cubicBezTo>
                      <a:pt x="902" y="53"/>
                      <a:pt x="924" y="48"/>
                      <a:pt x="956" y="37"/>
                    </a:cubicBezTo>
                    <a:cubicBezTo>
                      <a:pt x="963" y="35"/>
                      <a:pt x="970" y="33"/>
                      <a:pt x="977" y="31"/>
                    </a:cubicBezTo>
                    <a:cubicBezTo>
                      <a:pt x="996" y="24"/>
                      <a:pt x="1017" y="17"/>
                      <a:pt x="1039" y="8"/>
                    </a:cubicBezTo>
                    <a:cubicBezTo>
                      <a:pt x="1039" y="5"/>
                      <a:pt x="1039" y="3"/>
                      <a:pt x="1039"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0" name="îśļïḋê">
                <a:extLst>
                  <a:ext uri="{FF2B5EF4-FFF2-40B4-BE49-F238E27FC236}">
                    <a16:creationId xmlns:a16="http://schemas.microsoft.com/office/drawing/2014/main" id="{6115DF48-39B1-574D-85A0-B5F0B5E45980}"/>
                  </a:ext>
                </a:extLst>
              </p:cNvPr>
              <p:cNvSpPr/>
              <p:nvPr/>
            </p:nvSpPr>
            <p:spPr bwMode="auto">
              <a:xfrm>
                <a:off x="4605247" y="4849885"/>
                <a:ext cx="6186" cy="15460"/>
              </a:xfrm>
              <a:custGeom>
                <a:avLst/>
                <a:gdLst>
                  <a:gd name="T0" fmla="*/ 4 w 5"/>
                  <a:gd name="T1" fmla="*/ 0 h 10"/>
                  <a:gd name="T2" fmla="*/ 0 w 5"/>
                  <a:gd name="T3" fmla="*/ 2 h 10"/>
                  <a:gd name="T4" fmla="*/ 0 w 5"/>
                  <a:gd name="T5" fmla="*/ 2 h 10"/>
                  <a:gd name="T6" fmla="*/ 1 w 5"/>
                  <a:gd name="T7" fmla="*/ 10 h 10"/>
                  <a:gd name="T8" fmla="*/ 1 w 5"/>
                  <a:gd name="T9" fmla="*/ 10 h 10"/>
                  <a:gd name="T10" fmla="*/ 5 w 5"/>
                  <a:gd name="T11" fmla="*/ 9 h 10"/>
                  <a:gd name="T12" fmla="*/ 4 w 5"/>
                  <a:gd name="T13" fmla="*/ 0 h 10"/>
                  <a:gd name="T14" fmla="*/ 4 w 5"/>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4" y="0"/>
                    </a:moveTo>
                    <a:cubicBezTo>
                      <a:pt x="3" y="1"/>
                      <a:pt x="1" y="1"/>
                      <a:pt x="0" y="2"/>
                    </a:cubicBezTo>
                    <a:cubicBezTo>
                      <a:pt x="0" y="2"/>
                      <a:pt x="0" y="2"/>
                      <a:pt x="0" y="2"/>
                    </a:cubicBezTo>
                    <a:cubicBezTo>
                      <a:pt x="0" y="4"/>
                      <a:pt x="1" y="7"/>
                      <a:pt x="1" y="10"/>
                    </a:cubicBezTo>
                    <a:cubicBezTo>
                      <a:pt x="1" y="10"/>
                      <a:pt x="1" y="10"/>
                      <a:pt x="1" y="10"/>
                    </a:cubicBezTo>
                    <a:cubicBezTo>
                      <a:pt x="5" y="9"/>
                      <a:pt x="5" y="9"/>
                      <a:pt x="5" y="9"/>
                    </a:cubicBezTo>
                    <a:cubicBezTo>
                      <a:pt x="5" y="6"/>
                      <a:pt x="4" y="3"/>
                      <a:pt x="4" y="0"/>
                    </a:cubicBezTo>
                    <a:cubicBezTo>
                      <a:pt x="4" y="0"/>
                      <a:pt x="4" y="0"/>
                      <a:pt x="4"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1" name="íṣḷíde">
                <a:extLst>
                  <a:ext uri="{FF2B5EF4-FFF2-40B4-BE49-F238E27FC236}">
                    <a16:creationId xmlns:a16="http://schemas.microsoft.com/office/drawing/2014/main" id="{8CDB22E0-451D-F14A-A3B9-9E43DF2939A1}"/>
                  </a:ext>
                </a:extLst>
              </p:cNvPr>
              <p:cNvSpPr/>
              <p:nvPr/>
            </p:nvSpPr>
            <p:spPr bwMode="auto">
              <a:xfrm>
                <a:off x="4608341" y="4750933"/>
                <a:ext cx="337119" cy="114412"/>
              </a:xfrm>
              <a:custGeom>
                <a:avLst/>
                <a:gdLst>
                  <a:gd name="T0" fmla="*/ 228 w 230"/>
                  <a:gd name="T1" fmla="*/ 0 h 78"/>
                  <a:gd name="T2" fmla="*/ 27 w 230"/>
                  <a:gd name="T3" fmla="*/ 61 h 78"/>
                  <a:gd name="T4" fmla="*/ 0 w 230"/>
                  <a:gd name="T5" fmla="*/ 69 h 78"/>
                  <a:gd name="T6" fmla="*/ 0 w 230"/>
                  <a:gd name="T7" fmla="*/ 69 h 78"/>
                  <a:gd name="T8" fmla="*/ 1 w 230"/>
                  <a:gd name="T9" fmla="*/ 78 h 78"/>
                  <a:gd name="T10" fmla="*/ 1 w 230"/>
                  <a:gd name="T11" fmla="*/ 78 h 78"/>
                  <a:gd name="T12" fmla="*/ 27 w 230"/>
                  <a:gd name="T13" fmla="*/ 70 h 78"/>
                  <a:gd name="T14" fmla="*/ 60 w 230"/>
                  <a:gd name="T15" fmla="*/ 57 h 78"/>
                  <a:gd name="T16" fmla="*/ 205 w 230"/>
                  <a:gd name="T17" fmla="*/ 12 h 78"/>
                  <a:gd name="T18" fmla="*/ 226 w 230"/>
                  <a:gd name="T19" fmla="*/ 9 h 78"/>
                  <a:gd name="T20" fmla="*/ 230 w 230"/>
                  <a:gd name="T21" fmla="*/ 9 h 78"/>
                  <a:gd name="T22" fmla="*/ 228 w 230"/>
                  <a:gd name="T23" fmla="*/ 1 h 78"/>
                  <a:gd name="T24" fmla="*/ 228 w 230"/>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78">
                    <a:moveTo>
                      <a:pt x="228" y="0"/>
                    </a:moveTo>
                    <a:cubicBezTo>
                      <a:pt x="166" y="3"/>
                      <a:pt x="27" y="61"/>
                      <a:pt x="27" y="61"/>
                    </a:cubicBezTo>
                    <a:cubicBezTo>
                      <a:pt x="27" y="61"/>
                      <a:pt x="15" y="65"/>
                      <a:pt x="0" y="69"/>
                    </a:cubicBezTo>
                    <a:cubicBezTo>
                      <a:pt x="0" y="69"/>
                      <a:pt x="0" y="69"/>
                      <a:pt x="0" y="69"/>
                    </a:cubicBezTo>
                    <a:cubicBezTo>
                      <a:pt x="0" y="72"/>
                      <a:pt x="1" y="75"/>
                      <a:pt x="1" y="78"/>
                    </a:cubicBezTo>
                    <a:cubicBezTo>
                      <a:pt x="1" y="78"/>
                      <a:pt x="1" y="78"/>
                      <a:pt x="1" y="78"/>
                    </a:cubicBezTo>
                    <a:cubicBezTo>
                      <a:pt x="27" y="70"/>
                      <a:pt x="27" y="70"/>
                      <a:pt x="27" y="70"/>
                    </a:cubicBezTo>
                    <a:cubicBezTo>
                      <a:pt x="27" y="70"/>
                      <a:pt x="40" y="64"/>
                      <a:pt x="60" y="57"/>
                    </a:cubicBezTo>
                    <a:cubicBezTo>
                      <a:pt x="98" y="42"/>
                      <a:pt x="161" y="20"/>
                      <a:pt x="205" y="12"/>
                    </a:cubicBezTo>
                    <a:cubicBezTo>
                      <a:pt x="212" y="11"/>
                      <a:pt x="219" y="10"/>
                      <a:pt x="226" y="9"/>
                    </a:cubicBezTo>
                    <a:cubicBezTo>
                      <a:pt x="227" y="9"/>
                      <a:pt x="228" y="9"/>
                      <a:pt x="230" y="9"/>
                    </a:cubicBezTo>
                    <a:cubicBezTo>
                      <a:pt x="229" y="6"/>
                      <a:pt x="229" y="4"/>
                      <a:pt x="228" y="1"/>
                    </a:cubicBezTo>
                    <a:cubicBezTo>
                      <a:pt x="228" y="1"/>
                      <a:pt x="228" y="1"/>
                      <a:pt x="22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2" name="işļïḍè">
                <a:extLst>
                  <a:ext uri="{FF2B5EF4-FFF2-40B4-BE49-F238E27FC236}">
                    <a16:creationId xmlns:a16="http://schemas.microsoft.com/office/drawing/2014/main" id="{4560F255-0570-2744-981C-E8EC0AA5428D}"/>
                  </a:ext>
                </a:extLst>
              </p:cNvPr>
              <p:cNvSpPr>
                <a:spLocks noChangeArrowheads="1"/>
              </p:cNvSpPr>
              <p:nvPr/>
            </p:nvSpPr>
            <p:spPr bwMode="auto">
              <a:xfrm>
                <a:off x="3597463" y="4224456"/>
                <a:ext cx="1923138" cy="765488"/>
              </a:xfrm>
              <a:custGeom>
                <a:avLst/>
                <a:gdLst>
                  <a:gd name="T0" fmla="*/ 0 w 1313"/>
                  <a:gd name="T1" fmla="*/ 498 h 524"/>
                  <a:gd name="T2" fmla="*/ 198 w 1313"/>
                  <a:gd name="T3" fmla="*/ 517 h 524"/>
                  <a:gd name="T4" fmla="*/ 389 w 1313"/>
                  <a:gd name="T5" fmla="*/ 504 h 524"/>
                  <a:gd name="T6" fmla="*/ 608 w 1313"/>
                  <a:gd name="T7" fmla="*/ 456 h 524"/>
                  <a:gd name="T8" fmla="*/ 718 w 1313"/>
                  <a:gd name="T9" fmla="*/ 421 h 524"/>
                  <a:gd name="T10" fmla="*/ 936 w 1313"/>
                  <a:gd name="T11" fmla="*/ 362 h 524"/>
                  <a:gd name="T12" fmla="*/ 1286 w 1313"/>
                  <a:gd name="T13" fmla="*/ 132 h 524"/>
                  <a:gd name="T14" fmla="*/ 946 w 1313"/>
                  <a:gd name="T15" fmla="*/ 80 h 524"/>
                  <a:gd name="T16" fmla="*/ 845 w 1313"/>
                  <a:gd name="T17" fmla="*/ 142 h 524"/>
                  <a:gd name="T18" fmla="*/ 732 w 1313"/>
                  <a:gd name="T19" fmla="*/ 161 h 524"/>
                  <a:gd name="T20" fmla="*/ 537 w 1313"/>
                  <a:gd name="T21" fmla="*/ 185 h 524"/>
                  <a:gd name="T22" fmla="*/ 335 w 1313"/>
                  <a:gd name="T23" fmla="*/ 167 h 524"/>
                  <a:gd name="T24" fmla="*/ 242 w 1313"/>
                  <a:gd name="T25" fmla="*/ 164 h 524"/>
                  <a:gd name="T26" fmla="*/ 0 w 1313"/>
                  <a:gd name="T27" fmla="*/ 49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3" h="524">
                    <a:moveTo>
                      <a:pt x="0" y="498"/>
                    </a:moveTo>
                    <a:cubicBezTo>
                      <a:pt x="0" y="498"/>
                      <a:pt x="130" y="522"/>
                      <a:pt x="198" y="517"/>
                    </a:cubicBezTo>
                    <a:cubicBezTo>
                      <a:pt x="198" y="517"/>
                      <a:pt x="322" y="524"/>
                      <a:pt x="389" y="504"/>
                    </a:cubicBezTo>
                    <a:cubicBezTo>
                      <a:pt x="389" y="504"/>
                      <a:pt x="585" y="464"/>
                      <a:pt x="608" y="456"/>
                    </a:cubicBezTo>
                    <a:cubicBezTo>
                      <a:pt x="630" y="448"/>
                      <a:pt x="718" y="421"/>
                      <a:pt x="718" y="421"/>
                    </a:cubicBezTo>
                    <a:cubicBezTo>
                      <a:pt x="718" y="421"/>
                      <a:pt x="888" y="350"/>
                      <a:pt x="936" y="362"/>
                    </a:cubicBezTo>
                    <a:cubicBezTo>
                      <a:pt x="936" y="362"/>
                      <a:pt x="1313" y="264"/>
                      <a:pt x="1286" y="132"/>
                    </a:cubicBezTo>
                    <a:cubicBezTo>
                      <a:pt x="1259" y="0"/>
                      <a:pt x="1021" y="30"/>
                      <a:pt x="946" y="80"/>
                    </a:cubicBezTo>
                    <a:cubicBezTo>
                      <a:pt x="871" y="129"/>
                      <a:pt x="882" y="134"/>
                      <a:pt x="845" y="142"/>
                    </a:cubicBezTo>
                    <a:cubicBezTo>
                      <a:pt x="845" y="142"/>
                      <a:pt x="768" y="161"/>
                      <a:pt x="732" y="161"/>
                    </a:cubicBezTo>
                    <a:cubicBezTo>
                      <a:pt x="696" y="160"/>
                      <a:pt x="537" y="185"/>
                      <a:pt x="537" y="185"/>
                    </a:cubicBezTo>
                    <a:cubicBezTo>
                      <a:pt x="537" y="185"/>
                      <a:pt x="412" y="191"/>
                      <a:pt x="335" y="167"/>
                    </a:cubicBezTo>
                    <a:cubicBezTo>
                      <a:pt x="257" y="143"/>
                      <a:pt x="242" y="164"/>
                      <a:pt x="242" y="164"/>
                    </a:cubicBezTo>
                    <a:cubicBezTo>
                      <a:pt x="0" y="498"/>
                      <a:pt x="0" y="498"/>
                      <a:pt x="0" y="498"/>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93" name="íSlïḑé">
                <a:extLst>
                  <a:ext uri="{FF2B5EF4-FFF2-40B4-BE49-F238E27FC236}">
                    <a16:creationId xmlns:a16="http://schemas.microsoft.com/office/drawing/2014/main" id="{B8235F7D-290E-E943-BDE5-0C91B7EF8F91}"/>
                  </a:ext>
                </a:extLst>
              </p:cNvPr>
              <p:cNvSpPr>
                <a:spLocks noChangeArrowheads="1"/>
              </p:cNvSpPr>
              <p:nvPr/>
            </p:nvSpPr>
            <p:spPr bwMode="auto">
              <a:xfrm>
                <a:off x="3448476" y="3143869"/>
                <a:ext cx="559988" cy="1308350"/>
              </a:xfrm>
              <a:custGeom>
                <a:avLst/>
                <a:gdLst>
                  <a:gd name="T0" fmla="*/ 313 w 383"/>
                  <a:gd name="T1" fmla="*/ 853 h 895"/>
                  <a:gd name="T2" fmla="*/ 308 w 383"/>
                  <a:gd name="T3" fmla="*/ 854 h 895"/>
                  <a:gd name="T4" fmla="*/ 308 w 383"/>
                  <a:gd name="T5" fmla="*/ 854 h 895"/>
                  <a:gd name="T6" fmla="*/ 315 w 383"/>
                  <a:gd name="T7" fmla="*/ 859 h 895"/>
                  <a:gd name="T8" fmla="*/ 334 w 383"/>
                  <a:gd name="T9" fmla="*/ 876 h 895"/>
                  <a:gd name="T10" fmla="*/ 375 w 383"/>
                  <a:gd name="T11" fmla="*/ 895 h 895"/>
                  <a:gd name="T12" fmla="*/ 375 w 383"/>
                  <a:gd name="T13" fmla="*/ 895 h 895"/>
                  <a:gd name="T14" fmla="*/ 383 w 383"/>
                  <a:gd name="T15" fmla="*/ 895 h 895"/>
                  <a:gd name="T16" fmla="*/ 383 w 383"/>
                  <a:gd name="T17" fmla="*/ 895 h 895"/>
                  <a:gd name="T18" fmla="*/ 334 w 383"/>
                  <a:gd name="T19" fmla="*/ 870 h 895"/>
                  <a:gd name="T20" fmla="*/ 324 w 383"/>
                  <a:gd name="T21" fmla="*/ 859 h 895"/>
                  <a:gd name="T22" fmla="*/ 313 w 383"/>
                  <a:gd name="T23" fmla="*/ 853 h 895"/>
                  <a:gd name="T24" fmla="*/ 4 w 383"/>
                  <a:gd name="T25" fmla="*/ 0 h 895"/>
                  <a:gd name="T26" fmla="*/ 0 w 383"/>
                  <a:gd name="T27" fmla="*/ 0 h 895"/>
                  <a:gd name="T28" fmla="*/ 0 w 383"/>
                  <a:gd name="T29" fmla="*/ 0 h 895"/>
                  <a:gd name="T30" fmla="*/ 234 w 383"/>
                  <a:gd name="T31" fmla="*/ 301 h 895"/>
                  <a:gd name="T32" fmla="*/ 236 w 383"/>
                  <a:gd name="T33" fmla="*/ 307 h 895"/>
                  <a:gd name="T34" fmla="*/ 279 w 383"/>
                  <a:gd name="T35" fmla="*/ 393 h 895"/>
                  <a:gd name="T36" fmla="*/ 273 w 383"/>
                  <a:gd name="T37" fmla="*/ 412 h 895"/>
                  <a:gd name="T38" fmla="*/ 282 w 383"/>
                  <a:gd name="T39" fmla="*/ 506 h 895"/>
                  <a:gd name="T40" fmla="*/ 301 w 383"/>
                  <a:gd name="T41" fmla="*/ 560 h 895"/>
                  <a:gd name="T42" fmla="*/ 305 w 383"/>
                  <a:gd name="T43" fmla="*/ 571 h 895"/>
                  <a:gd name="T44" fmla="*/ 311 w 383"/>
                  <a:gd name="T45" fmla="*/ 671 h 895"/>
                  <a:gd name="T46" fmla="*/ 276 w 383"/>
                  <a:gd name="T47" fmla="*/ 744 h 895"/>
                  <a:gd name="T48" fmla="*/ 257 w 383"/>
                  <a:gd name="T49" fmla="*/ 790 h 895"/>
                  <a:gd name="T50" fmla="*/ 270 w 383"/>
                  <a:gd name="T51" fmla="*/ 819 h 895"/>
                  <a:gd name="T52" fmla="*/ 283 w 383"/>
                  <a:gd name="T53" fmla="*/ 858 h 895"/>
                  <a:gd name="T54" fmla="*/ 291 w 383"/>
                  <a:gd name="T55" fmla="*/ 855 h 895"/>
                  <a:gd name="T56" fmla="*/ 291 w 383"/>
                  <a:gd name="T57" fmla="*/ 855 h 895"/>
                  <a:gd name="T58" fmla="*/ 278 w 383"/>
                  <a:gd name="T59" fmla="*/ 819 h 895"/>
                  <a:gd name="T60" fmla="*/ 265 w 383"/>
                  <a:gd name="T61" fmla="*/ 790 h 895"/>
                  <a:gd name="T62" fmla="*/ 284 w 383"/>
                  <a:gd name="T63" fmla="*/ 744 h 895"/>
                  <a:gd name="T64" fmla="*/ 319 w 383"/>
                  <a:gd name="T65" fmla="*/ 671 h 895"/>
                  <a:gd name="T66" fmla="*/ 313 w 383"/>
                  <a:gd name="T67" fmla="*/ 571 h 895"/>
                  <a:gd name="T68" fmla="*/ 309 w 383"/>
                  <a:gd name="T69" fmla="*/ 560 h 895"/>
                  <a:gd name="T70" fmla="*/ 290 w 383"/>
                  <a:gd name="T71" fmla="*/ 506 h 895"/>
                  <a:gd name="T72" fmla="*/ 281 w 383"/>
                  <a:gd name="T73" fmla="*/ 412 h 895"/>
                  <a:gd name="T74" fmla="*/ 287 w 383"/>
                  <a:gd name="T75" fmla="*/ 393 h 895"/>
                  <a:gd name="T76" fmla="*/ 245 w 383"/>
                  <a:gd name="T77" fmla="*/ 307 h 895"/>
                  <a:gd name="T78" fmla="*/ 243 w 383"/>
                  <a:gd name="T79" fmla="*/ 301 h 895"/>
                  <a:gd name="T80" fmla="*/ 4 w 383"/>
                  <a:gd name="T8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3" h="895">
                    <a:moveTo>
                      <a:pt x="313" y="853"/>
                    </a:moveTo>
                    <a:cubicBezTo>
                      <a:pt x="311" y="853"/>
                      <a:pt x="310" y="853"/>
                      <a:pt x="308" y="854"/>
                    </a:cubicBezTo>
                    <a:cubicBezTo>
                      <a:pt x="308" y="854"/>
                      <a:pt x="308" y="854"/>
                      <a:pt x="308" y="854"/>
                    </a:cubicBezTo>
                    <a:cubicBezTo>
                      <a:pt x="311" y="854"/>
                      <a:pt x="314" y="856"/>
                      <a:pt x="315" y="859"/>
                    </a:cubicBezTo>
                    <a:cubicBezTo>
                      <a:pt x="316" y="864"/>
                      <a:pt x="324" y="870"/>
                      <a:pt x="334" y="876"/>
                    </a:cubicBezTo>
                    <a:cubicBezTo>
                      <a:pt x="347" y="883"/>
                      <a:pt x="361" y="889"/>
                      <a:pt x="375" y="895"/>
                    </a:cubicBezTo>
                    <a:cubicBezTo>
                      <a:pt x="375" y="895"/>
                      <a:pt x="375" y="895"/>
                      <a:pt x="375" y="895"/>
                    </a:cubicBezTo>
                    <a:cubicBezTo>
                      <a:pt x="377" y="895"/>
                      <a:pt x="380" y="895"/>
                      <a:pt x="383" y="895"/>
                    </a:cubicBezTo>
                    <a:cubicBezTo>
                      <a:pt x="383" y="895"/>
                      <a:pt x="383" y="895"/>
                      <a:pt x="383" y="895"/>
                    </a:cubicBezTo>
                    <a:cubicBezTo>
                      <a:pt x="383" y="895"/>
                      <a:pt x="351" y="882"/>
                      <a:pt x="334" y="870"/>
                    </a:cubicBezTo>
                    <a:cubicBezTo>
                      <a:pt x="328" y="867"/>
                      <a:pt x="324" y="863"/>
                      <a:pt x="324" y="859"/>
                    </a:cubicBezTo>
                    <a:cubicBezTo>
                      <a:pt x="323" y="855"/>
                      <a:pt x="318" y="853"/>
                      <a:pt x="313" y="853"/>
                    </a:cubicBezTo>
                    <a:moveTo>
                      <a:pt x="4" y="0"/>
                    </a:moveTo>
                    <a:cubicBezTo>
                      <a:pt x="3" y="0"/>
                      <a:pt x="1" y="0"/>
                      <a:pt x="0" y="0"/>
                    </a:cubicBezTo>
                    <a:cubicBezTo>
                      <a:pt x="0" y="0"/>
                      <a:pt x="0" y="0"/>
                      <a:pt x="0" y="0"/>
                    </a:cubicBezTo>
                    <a:cubicBezTo>
                      <a:pt x="142" y="5"/>
                      <a:pt x="221" y="256"/>
                      <a:pt x="234" y="301"/>
                    </a:cubicBezTo>
                    <a:cubicBezTo>
                      <a:pt x="236" y="305"/>
                      <a:pt x="236" y="307"/>
                      <a:pt x="236" y="307"/>
                    </a:cubicBezTo>
                    <a:cubicBezTo>
                      <a:pt x="236" y="307"/>
                      <a:pt x="296" y="367"/>
                      <a:pt x="279" y="393"/>
                    </a:cubicBezTo>
                    <a:cubicBezTo>
                      <a:pt x="275" y="399"/>
                      <a:pt x="273" y="406"/>
                      <a:pt x="273" y="412"/>
                    </a:cubicBezTo>
                    <a:cubicBezTo>
                      <a:pt x="268" y="448"/>
                      <a:pt x="282" y="506"/>
                      <a:pt x="282" y="506"/>
                    </a:cubicBezTo>
                    <a:cubicBezTo>
                      <a:pt x="282" y="506"/>
                      <a:pt x="286" y="522"/>
                      <a:pt x="301" y="560"/>
                    </a:cubicBezTo>
                    <a:cubicBezTo>
                      <a:pt x="302" y="563"/>
                      <a:pt x="303" y="567"/>
                      <a:pt x="305" y="571"/>
                    </a:cubicBezTo>
                    <a:cubicBezTo>
                      <a:pt x="314" y="595"/>
                      <a:pt x="316" y="635"/>
                      <a:pt x="311" y="671"/>
                    </a:cubicBezTo>
                    <a:cubicBezTo>
                      <a:pt x="306" y="706"/>
                      <a:pt x="294" y="737"/>
                      <a:pt x="276" y="744"/>
                    </a:cubicBezTo>
                    <a:cubicBezTo>
                      <a:pt x="238" y="760"/>
                      <a:pt x="248" y="776"/>
                      <a:pt x="257" y="790"/>
                    </a:cubicBezTo>
                    <a:cubicBezTo>
                      <a:pt x="262" y="799"/>
                      <a:pt x="266" y="809"/>
                      <a:pt x="270" y="819"/>
                    </a:cubicBezTo>
                    <a:cubicBezTo>
                      <a:pt x="276" y="838"/>
                      <a:pt x="283" y="858"/>
                      <a:pt x="283" y="858"/>
                    </a:cubicBezTo>
                    <a:cubicBezTo>
                      <a:pt x="285" y="857"/>
                      <a:pt x="288" y="856"/>
                      <a:pt x="291" y="855"/>
                    </a:cubicBezTo>
                    <a:cubicBezTo>
                      <a:pt x="291" y="855"/>
                      <a:pt x="291" y="855"/>
                      <a:pt x="291" y="855"/>
                    </a:cubicBezTo>
                    <a:cubicBezTo>
                      <a:pt x="289" y="849"/>
                      <a:pt x="284" y="834"/>
                      <a:pt x="278" y="819"/>
                    </a:cubicBezTo>
                    <a:cubicBezTo>
                      <a:pt x="275" y="809"/>
                      <a:pt x="271" y="799"/>
                      <a:pt x="265" y="790"/>
                    </a:cubicBezTo>
                    <a:cubicBezTo>
                      <a:pt x="257" y="776"/>
                      <a:pt x="246" y="760"/>
                      <a:pt x="284" y="744"/>
                    </a:cubicBezTo>
                    <a:cubicBezTo>
                      <a:pt x="303" y="737"/>
                      <a:pt x="314" y="706"/>
                      <a:pt x="319" y="671"/>
                    </a:cubicBezTo>
                    <a:cubicBezTo>
                      <a:pt x="324" y="635"/>
                      <a:pt x="322" y="595"/>
                      <a:pt x="313" y="571"/>
                    </a:cubicBezTo>
                    <a:cubicBezTo>
                      <a:pt x="309" y="560"/>
                      <a:pt x="309" y="560"/>
                      <a:pt x="309" y="560"/>
                    </a:cubicBezTo>
                    <a:cubicBezTo>
                      <a:pt x="295" y="522"/>
                      <a:pt x="290" y="506"/>
                      <a:pt x="290" y="506"/>
                    </a:cubicBezTo>
                    <a:cubicBezTo>
                      <a:pt x="290" y="506"/>
                      <a:pt x="276" y="448"/>
                      <a:pt x="281" y="412"/>
                    </a:cubicBezTo>
                    <a:cubicBezTo>
                      <a:pt x="282" y="406"/>
                      <a:pt x="284" y="399"/>
                      <a:pt x="287" y="393"/>
                    </a:cubicBezTo>
                    <a:cubicBezTo>
                      <a:pt x="305" y="367"/>
                      <a:pt x="245" y="307"/>
                      <a:pt x="245" y="307"/>
                    </a:cubicBezTo>
                    <a:cubicBezTo>
                      <a:pt x="245" y="307"/>
                      <a:pt x="244" y="305"/>
                      <a:pt x="243" y="301"/>
                    </a:cubicBezTo>
                    <a:cubicBezTo>
                      <a:pt x="230" y="255"/>
                      <a:pt x="149" y="0"/>
                      <a:pt x="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94" name="îsḻíḓê">
                <a:extLst>
                  <a:ext uri="{FF2B5EF4-FFF2-40B4-BE49-F238E27FC236}">
                    <a16:creationId xmlns:a16="http://schemas.microsoft.com/office/drawing/2014/main" id="{A7EDFCF2-1375-7C4B-95BC-919AAF903C84}"/>
                  </a:ext>
                </a:extLst>
              </p:cNvPr>
              <p:cNvSpPr/>
              <p:nvPr/>
            </p:nvSpPr>
            <p:spPr bwMode="auto">
              <a:xfrm>
                <a:off x="3584607" y="4992128"/>
                <a:ext cx="6186" cy="0"/>
              </a:xfrm>
              <a:custGeom>
                <a:avLst/>
                <a:gdLst>
                  <a:gd name="T0" fmla="*/ 4 w 4"/>
                  <a:gd name="T1" fmla="*/ 0 w 4"/>
                  <a:gd name="T2" fmla="*/ 1 w 4"/>
                  <a:gd name="T3" fmla="*/ 4 w 4"/>
                  <a:gd name="T4" fmla="*/ 4 w 4"/>
                </a:gdLst>
                <a:ahLst/>
                <a:cxnLst>
                  <a:cxn ang="0">
                    <a:pos x="T0" y="0"/>
                  </a:cxn>
                  <a:cxn ang="0">
                    <a:pos x="T1" y="0"/>
                  </a:cxn>
                  <a:cxn ang="0">
                    <a:pos x="T2" y="0"/>
                  </a:cxn>
                  <a:cxn ang="0">
                    <a:pos x="T3" y="0"/>
                  </a:cxn>
                  <a:cxn ang="0">
                    <a:pos x="T4" y="0"/>
                  </a:cxn>
                </a:cxnLst>
                <a:rect l="0" t="0" r="r" b="b"/>
                <a:pathLst>
                  <a:path w="4">
                    <a:moveTo>
                      <a:pt x="4" y="0"/>
                    </a:moveTo>
                    <a:cubicBezTo>
                      <a:pt x="2" y="0"/>
                      <a:pt x="1" y="0"/>
                      <a:pt x="0" y="0"/>
                    </a:cubicBezTo>
                    <a:cubicBezTo>
                      <a:pt x="0" y="0"/>
                      <a:pt x="0" y="0"/>
                      <a:pt x="1" y="0"/>
                    </a:cubicBezTo>
                    <a:cubicBezTo>
                      <a:pt x="2" y="0"/>
                      <a:pt x="3" y="0"/>
                      <a:pt x="4" y="0"/>
                    </a:cubicBezTo>
                    <a:cubicBezTo>
                      <a:pt x="4" y="0"/>
                      <a:pt x="4" y="0"/>
                      <a:pt x="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5" name="iśľídé">
                <a:extLst>
                  <a:ext uri="{FF2B5EF4-FFF2-40B4-BE49-F238E27FC236}">
                    <a16:creationId xmlns:a16="http://schemas.microsoft.com/office/drawing/2014/main" id="{9850FCE6-26A4-B04F-A571-489DD8540D4B}"/>
                  </a:ext>
                </a:extLst>
              </p:cNvPr>
              <p:cNvSpPr/>
              <p:nvPr/>
            </p:nvSpPr>
            <p:spPr bwMode="auto">
              <a:xfrm>
                <a:off x="3584607" y="4970481"/>
                <a:ext cx="61857" cy="21647"/>
              </a:xfrm>
              <a:custGeom>
                <a:avLst/>
                <a:gdLst>
                  <a:gd name="T0" fmla="*/ 36 w 42"/>
                  <a:gd name="T1" fmla="*/ 0 h 15"/>
                  <a:gd name="T2" fmla="*/ 36 w 42"/>
                  <a:gd name="T3" fmla="*/ 0 h 15"/>
                  <a:gd name="T4" fmla="*/ 3 w 42"/>
                  <a:gd name="T5" fmla="*/ 14 h 15"/>
                  <a:gd name="T6" fmla="*/ 3 w 42"/>
                  <a:gd name="T7" fmla="*/ 14 h 15"/>
                  <a:gd name="T8" fmla="*/ 3 w 42"/>
                  <a:gd name="T9" fmla="*/ 14 h 15"/>
                  <a:gd name="T10" fmla="*/ 3 w 42"/>
                  <a:gd name="T11" fmla="*/ 14 h 15"/>
                  <a:gd name="T12" fmla="*/ 0 w 42"/>
                  <a:gd name="T13" fmla="*/ 14 h 15"/>
                  <a:gd name="T14" fmla="*/ 3 w 42"/>
                  <a:gd name="T15" fmla="*/ 15 h 15"/>
                  <a:gd name="T16" fmla="*/ 6 w 42"/>
                  <a:gd name="T17" fmla="*/ 15 h 15"/>
                  <a:gd name="T18" fmla="*/ 42 w 42"/>
                  <a:gd name="T19" fmla="*/ 1 h 15"/>
                  <a:gd name="T20" fmla="*/ 36 w 42"/>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5">
                    <a:moveTo>
                      <a:pt x="36" y="0"/>
                    </a:moveTo>
                    <a:cubicBezTo>
                      <a:pt x="36" y="0"/>
                      <a:pt x="36" y="0"/>
                      <a:pt x="36" y="0"/>
                    </a:cubicBezTo>
                    <a:cubicBezTo>
                      <a:pt x="26" y="7"/>
                      <a:pt x="15" y="11"/>
                      <a:pt x="3" y="14"/>
                    </a:cubicBezTo>
                    <a:cubicBezTo>
                      <a:pt x="3" y="14"/>
                      <a:pt x="3" y="14"/>
                      <a:pt x="3" y="14"/>
                    </a:cubicBezTo>
                    <a:cubicBezTo>
                      <a:pt x="3" y="14"/>
                      <a:pt x="3" y="14"/>
                      <a:pt x="3" y="14"/>
                    </a:cubicBezTo>
                    <a:cubicBezTo>
                      <a:pt x="3" y="14"/>
                      <a:pt x="3" y="14"/>
                      <a:pt x="3" y="14"/>
                    </a:cubicBezTo>
                    <a:cubicBezTo>
                      <a:pt x="2" y="14"/>
                      <a:pt x="1" y="14"/>
                      <a:pt x="0" y="14"/>
                    </a:cubicBezTo>
                    <a:cubicBezTo>
                      <a:pt x="1" y="15"/>
                      <a:pt x="2" y="15"/>
                      <a:pt x="3" y="15"/>
                    </a:cubicBezTo>
                    <a:cubicBezTo>
                      <a:pt x="4" y="15"/>
                      <a:pt x="5" y="15"/>
                      <a:pt x="6" y="15"/>
                    </a:cubicBezTo>
                    <a:cubicBezTo>
                      <a:pt x="19" y="14"/>
                      <a:pt x="33" y="7"/>
                      <a:pt x="42" y="1"/>
                    </a:cubicBezTo>
                    <a:cubicBezTo>
                      <a:pt x="36" y="0"/>
                      <a:pt x="36" y="0"/>
                      <a:pt x="3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6" name="iṧḻiďê">
                <a:extLst>
                  <a:ext uri="{FF2B5EF4-FFF2-40B4-BE49-F238E27FC236}">
                    <a16:creationId xmlns:a16="http://schemas.microsoft.com/office/drawing/2014/main" id="{299C0C32-DF36-1644-998B-C46356D81C13}"/>
                  </a:ext>
                </a:extLst>
              </p:cNvPr>
              <p:cNvSpPr/>
              <p:nvPr/>
            </p:nvSpPr>
            <p:spPr bwMode="auto">
              <a:xfrm>
                <a:off x="3637187" y="4961206"/>
                <a:ext cx="27835" cy="12369"/>
              </a:xfrm>
              <a:custGeom>
                <a:avLst/>
                <a:gdLst>
                  <a:gd name="T0" fmla="*/ 10 w 17"/>
                  <a:gd name="T1" fmla="*/ 0 h 8"/>
                  <a:gd name="T2" fmla="*/ 10 w 17"/>
                  <a:gd name="T3" fmla="*/ 0 h 8"/>
                  <a:gd name="T4" fmla="*/ 9 w 17"/>
                  <a:gd name="T5" fmla="*/ 1 h 8"/>
                  <a:gd name="T6" fmla="*/ 0 w 17"/>
                  <a:gd name="T7" fmla="*/ 7 h 8"/>
                  <a:gd name="T8" fmla="*/ 6 w 17"/>
                  <a:gd name="T9" fmla="*/ 8 h 8"/>
                  <a:gd name="T10" fmla="*/ 6 w 17"/>
                  <a:gd name="T11" fmla="*/ 8 h 8"/>
                  <a:gd name="T12" fmla="*/ 17 w 17"/>
                  <a:gd name="T13" fmla="*/ 1 h 8"/>
                  <a:gd name="T14" fmla="*/ 10 w 1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0" y="0"/>
                    </a:moveTo>
                    <a:cubicBezTo>
                      <a:pt x="10" y="0"/>
                      <a:pt x="10" y="0"/>
                      <a:pt x="10" y="0"/>
                    </a:cubicBezTo>
                    <a:cubicBezTo>
                      <a:pt x="9" y="1"/>
                      <a:pt x="9" y="1"/>
                      <a:pt x="9" y="1"/>
                    </a:cubicBezTo>
                    <a:cubicBezTo>
                      <a:pt x="9" y="1"/>
                      <a:pt x="5" y="4"/>
                      <a:pt x="0" y="7"/>
                    </a:cubicBezTo>
                    <a:cubicBezTo>
                      <a:pt x="6" y="8"/>
                      <a:pt x="6" y="8"/>
                      <a:pt x="6" y="8"/>
                    </a:cubicBezTo>
                    <a:cubicBezTo>
                      <a:pt x="6" y="8"/>
                      <a:pt x="6" y="8"/>
                      <a:pt x="6" y="8"/>
                    </a:cubicBezTo>
                    <a:cubicBezTo>
                      <a:pt x="10" y="6"/>
                      <a:pt x="14" y="4"/>
                      <a:pt x="17" y="1"/>
                    </a:cubicBezTo>
                    <a:cubicBezTo>
                      <a:pt x="14" y="1"/>
                      <a:pt x="12" y="0"/>
                      <a:pt x="10"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7" name="íṩ1ïḍe">
                <a:extLst>
                  <a:ext uri="{FF2B5EF4-FFF2-40B4-BE49-F238E27FC236}">
                    <a16:creationId xmlns:a16="http://schemas.microsoft.com/office/drawing/2014/main" id="{B2B2396D-19C0-6D4D-9CCF-3AB7F768F552}"/>
                  </a:ext>
                </a:extLst>
              </p:cNvPr>
              <p:cNvSpPr/>
              <p:nvPr/>
            </p:nvSpPr>
            <p:spPr bwMode="auto">
              <a:xfrm>
                <a:off x="3652650" y="4450985"/>
                <a:ext cx="355678" cy="510221"/>
              </a:xfrm>
              <a:custGeom>
                <a:avLst/>
                <a:gdLst>
                  <a:gd name="T0" fmla="*/ 235 w 243"/>
                  <a:gd name="T1" fmla="*/ 0 h 349"/>
                  <a:gd name="T2" fmla="*/ 235 w 243"/>
                  <a:gd name="T3" fmla="*/ 0 h 349"/>
                  <a:gd name="T4" fmla="*/ 235 w 243"/>
                  <a:gd name="T5" fmla="*/ 0 h 349"/>
                  <a:gd name="T6" fmla="*/ 232 w 243"/>
                  <a:gd name="T7" fmla="*/ 9 h 349"/>
                  <a:gd name="T8" fmla="*/ 130 w 243"/>
                  <a:gd name="T9" fmla="*/ 148 h 349"/>
                  <a:gd name="T10" fmla="*/ 115 w 243"/>
                  <a:gd name="T11" fmla="*/ 183 h 349"/>
                  <a:gd name="T12" fmla="*/ 83 w 243"/>
                  <a:gd name="T13" fmla="*/ 240 h 349"/>
                  <a:gd name="T14" fmla="*/ 0 w 243"/>
                  <a:gd name="T15" fmla="*/ 348 h 349"/>
                  <a:gd name="T16" fmla="*/ 7 w 243"/>
                  <a:gd name="T17" fmla="*/ 349 h 349"/>
                  <a:gd name="T18" fmla="*/ 7 w 243"/>
                  <a:gd name="T19" fmla="*/ 349 h 349"/>
                  <a:gd name="T20" fmla="*/ 7 w 243"/>
                  <a:gd name="T21" fmla="*/ 349 h 349"/>
                  <a:gd name="T22" fmla="*/ 83 w 243"/>
                  <a:gd name="T23" fmla="*/ 254 h 349"/>
                  <a:gd name="T24" fmla="*/ 124 w 243"/>
                  <a:gd name="T25" fmla="*/ 183 h 349"/>
                  <a:gd name="T26" fmla="*/ 138 w 243"/>
                  <a:gd name="T27" fmla="*/ 148 h 349"/>
                  <a:gd name="T28" fmla="*/ 241 w 243"/>
                  <a:gd name="T29" fmla="*/ 9 h 349"/>
                  <a:gd name="T30" fmla="*/ 243 w 243"/>
                  <a:gd name="T31" fmla="*/ 0 h 349"/>
                  <a:gd name="T32" fmla="*/ 243 w 243"/>
                  <a:gd name="T33" fmla="*/ 0 h 349"/>
                  <a:gd name="T34" fmla="*/ 235 w 243"/>
                  <a:gd name="T3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349">
                    <a:moveTo>
                      <a:pt x="235" y="0"/>
                    </a:moveTo>
                    <a:cubicBezTo>
                      <a:pt x="235" y="0"/>
                      <a:pt x="235" y="0"/>
                      <a:pt x="235" y="0"/>
                    </a:cubicBezTo>
                    <a:cubicBezTo>
                      <a:pt x="235" y="0"/>
                      <a:pt x="235" y="0"/>
                      <a:pt x="235" y="0"/>
                    </a:cubicBezTo>
                    <a:cubicBezTo>
                      <a:pt x="234" y="3"/>
                      <a:pt x="234" y="6"/>
                      <a:pt x="232" y="9"/>
                    </a:cubicBezTo>
                    <a:cubicBezTo>
                      <a:pt x="217" y="46"/>
                      <a:pt x="130" y="148"/>
                      <a:pt x="130" y="148"/>
                    </a:cubicBezTo>
                    <a:cubicBezTo>
                      <a:pt x="126" y="160"/>
                      <a:pt x="121" y="172"/>
                      <a:pt x="115" y="183"/>
                    </a:cubicBezTo>
                    <a:cubicBezTo>
                      <a:pt x="106" y="203"/>
                      <a:pt x="95" y="222"/>
                      <a:pt x="83" y="240"/>
                    </a:cubicBezTo>
                    <a:cubicBezTo>
                      <a:pt x="58" y="278"/>
                      <a:pt x="30" y="314"/>
                      <a:pt x="0" y="348"/>
                    </a:cubicBezTo>
                    <a:cubicBezTo>
                      <a:pt x="2" y="348"/>
                      <a:pt x="4" y="349"/>
                      <a:pt x="7" y="349"/>
                    </a:cubicBezTo>
                    <a:cubicBezTo>
                      <a:pt x="7" y="349"/>
                      <a:pt x="7" y="349"/>
                      <a:pt x="7" y="349"/>
                    </a:cubicBezTo>
                    <a:cubicBezTo>
                      <a:pt x="7" y="349"/>
                      <a:pt x="7" y="349"/>
                      <a:pt x="7" y="349"/>
                    </a:cubicBezTo>
                    <a:cubicBezTo>
                      <a:pt x="35" y="319"/>
                      <a:pt x="60" y="287"/>
                      <a:pt x="83" y="254"/>
                    </a:cubicBezTo>
                    <a:cubicBezTo>
                      <a:pt x="98" y="231"/>
                      <a:pt x="112" y="208"/>
                      <a:pt x="124" y="183"/>
                    </a:cubicBezTo>
                    <a:cubicBezTo>
                      <a:pt x="130" y="172"/>
                      <a:pt x="135" y="160"/>
                      <a:pt x="138" y="148"/>
                    </a:cubicBezTo>
                    <a:cubicBezTo>
                      <a:pt x="138" y="148"/>
                      <a:pt x="226" y="46"/>
                      <a:pt x="241" y="9"/>
                    </a:cubicBezTo>
                    <a:cubicBezTo>
                      <a:pt x="242" y="6"/>
                      <a:pt x="243" y="3"/>
                      <a:pt x="243" y="0"/>
                    </a:cubicBezTo>
                    <a:cubicBezTo>
                      <a:pt x="243" y="0"/>
                      <a:pt x="243" y="0"/>
                      <a:pt x="243" y="0"/>
                    </a:cubicBezTo>
                    <a:cubicBezTo>
                      <a:pt x="240" y="0"/>
                      <a:pt x="237" y="0"/>
                      <a:pt x="235"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700">
                  <a:ea typeface="宋体" panose="02010600030101010101" pitchFamily="2" charset="-122"/>
                </a:endParaRPr>
              </a:p>
            </p:txBody>
          </p:sp>
          <p:sp>
            <p:nvSpPr>
              <p:cNvPr id="298" name="îSľîdè">
                <a:extLst>
                  <a:ext uri="{FF2B5EF4-FFF2-40B4-BE49-F238E27FC236}">
                    <a16:creationId xmlns:a16="http://schemas.microsoft.com/office/drawing/2014/main" id="{4293D4FD-DBAC-644E-B0BF-D49CC7141FCF}"/>
                  </a:ext>
                </a:extLst>
              </p:cNvPr>
              <p:cNvSpPr>
                <a:spLocks noChangeArrowheads="1"/>
              </p:cNvSpPr>
              <p:nvPr/>
            </p:nvSpPr>
            <p:spPr bwMode="auto">
              <a:xfrm>
                <a:off x="3070013" y="3140444"/>
                <a:ext cx="928175" cy="1851213"/>
              </a:xfrm>
              <a:custGeom>
                <a:avLst/>
                <a:gdLst>
                  <a:gd name="T0" fmla="*/ 631 w 634"/>
                  <a:gd name="T1" fmla="*/ 906 h 1266"/>
                  <a:gd name="T2" fmla="*/ 514 w 634"/>
                  <a:gd name="T3" fmla="*/ 1080 h 1266"/>
                  <a:gd name="T4" fmla="*/ 399 w 634"/>
                  <a:gd name="T5" fmla="*/ 1245 h 1266"/>
                  <a:gd name="T6" fmla="*/ 389 w 634"/>
                  <a:gd name="T7" fmla="*/ 1252 h 1266"/>
                  <a:gd name="T8" fmla="*/ 351 w 634"/>
                  <a:gd name="T9" fmla="*/ 1264 h 1266"/>
                  <a:gd name="T10" fmla="*/ 311 w 634"/>
                  <a:gd name="T11" fmla="*/ 1251 h 1266"/>
                  <a:gd name="T12" fmla="*/ 273 w 634"/>
                  <a:gd name="T13" fmla="*/ 1235 h 1266"/>
                  <a:gd name="T14" fmla="*/ 235 w 634"/>
                  <a:gd name="T15" fmla="*/ 1216 h 1266"/>
                  <a:gd name="T16" fmla="*/ 192 w 634"/>
                  <a:gd name="T17" fmla="*/ 1191 h 1266"/>
                  <a:gd name="T18" fmla="*/ 145 w 634"/>
                  <a:gd name="T19" fmla="*/ 1158 h 1266"/>
                  <a:gd name="T20" fmla="*/ 126 w 634"/>
                  <a:gd name="T21" fmla="*/ 1088 h 1266"/>
                  <a:gd name="T22" fmla="*/ 128 w 634"/>
                  <a:gd name="T23" fmla="*/ 1070 h 1266"/>
                  <a:gd name="T24" fmla="*/ 114 w 634"/>
                  <a:gd name="T25" fmla="*/ 1049 h 1266"/>
                  <a:gd name="T26" fmla="*/ 108 w 634"/>
                  <a:gd name="T27" fmla="*/ 1028 h 1266"/>
                  <a:gd name="T28" fmla="*/ 79 w 634"/>
                  <a:gd name="T29" fmla="*/ 976 h 1266"/>
                  <a:gd name="T30" fmla="*/ 70 w 634"/>
                  <a:gd name="T31" fmla="*/ 898 h 1266"/>
                  <a:gd name="T32" fmla="*/ 61 w 634"/>
                  <a:gd name="T33" fmla="*/ 843 h 1266"/>
                  <a:gd name="T34" fmla="*/ 57 w 634"/>
                  <a:gd name="T35" fmla="*/ 802 h 1266"/>
                  <a:gd name="T36" fmla="*/ 1 w 634"/>
                  <a:gd name="T37" fmla="*/ 653 h 1266"/>
                  <a:gd name="T38" fmla="*/ 16 w 634"/>
                  <a:gd name="T39" fmla="*/ 531 h 1266"/>
                  <a:gd name="T40" fmla="*/ 21 w 634"/>
                  <a:gd name="T41" fmla="*/ 521 h 1266"/>
                  <a:gd name="T42" fmla="*/ 34 w 634"/>
                  <a:gd name="T43" fmla="*/ 467 h 1266"/>
                  <a:gd name="T44" fmla="*/ 31 w 634"/>
                  <a:gd name="T45" fmla="*/ 375 h 1266"/>
                  <a:gd name="T46" fmla="*/ 26 w 634"/>
                  <a:gd name="T47" fmla="*/ 341 h 1266"/>
                  <a:gd name="T48" fmla="*/ 25 w 634"/>
                  <a:gd name="T49" fmla="*/ 281 h 1266"/>
                  <a:gd name="T50" fmla="*/ 59 w 634"/>
                  <a:gd name="T51" fmla="*/ 155 h 1266"/>
                  <a:gd name="T52" fmla="*/ 83 w 634"/>
                  <a:gd name="T53" fmla="*/ 115 h 1266"/>
                  <a:gd name="T54" fmla="*/ 98 w 634"/>
                  <a:gd name="T55" fmla="*/ 95 h 1266"/>
                  <a:gd name="T56" fmla="*/ 259 w 634"/>
                  <a:gd name="T57" fmla="*/ 2 h 1266"/>
                  <a:gd name="T58" fmla="*/ 495 w 634"/>
                  <a:gd name="T59" fmla="*/ 309 h 1266"/>
                  <a:gd name="T60" fmla="*/ 532 w 634"/>
                  <a:gd name="T61" fmla="*/ 414 h 1266"/>
                  <a:gd name="T62" fmla="*/ 560 w 634"/>
                  <a:gd name="T63" fmla="*/ 562 h 1266"/>
                  <a:gd name="T64" fmla="*/ 570 w 634"/>
                  <a:gd name="T65" fmla="*/ 673 h 1266"/>
                  <a:gd name="T66" fmla="*/ 516 w 634"/>
                  <a:gd name="T67" fmla="*/ 792 h 1266"/>
                  <a:gd name="T68" fmla="*/ 542 w 634"/>
                  <a:gd name="T69" fmla="*/ 860 h 1266"/>
                  <a:gd name="T70" fmla="*/ 567 w 634"/>
                  <a:gd name="T71" fmla="*/ 856 h 1266"/>
                  <a:gd name="T72" fmla="*/ 593 w 634"/>
                  <a:gd name="T73" fmla="*/ 878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4" h="1266">
                    <a:moveTo>
                      <a:pt x="634" y="897"/>
                    </a:moveTo>
                    <a:cubicBezTo>
                      <a:pt x="633" y="900"/>
                      <a:pt x="633" y="903"/>
                      <a:pt x="631" y="906"/>
                    </a:cubicBezTo>
                    <a:cubicBezTo>
                      <a:pt x="616" y="943"/>
                      <a:pt x="529" y="1045"/>
                      <a:pt x="529" y="1045"/>
                    </a:cubicBezTo>
                    <a:cubicBezTo>
                      <a:pt x="525" y="1057"/>
                      <a:pt x="520" y="1069"/>
                      <a:pt x="514" y="1080"/>
                    </a:cubicBezTo>
                    <a:cubicBezTo>
                      <a:pt x="505" y="1100"/>
                      <a:pt x="494" y="1119"/>
                      <a:pt x="482" y="1137"/>
                    </a:cubicBezTo>
                    <a:cubicBezTo>
                      <a:pt x="457" y="1175"/>
                      <a:pt x="429" y="1211"/>
                      <a:pt x="399" y="1245"/>
                    </a:cubicBezTo>
                    <a:cubicBezTo>
                      <a:pt x="398" y="1246"/>
                      <a:pt x="398" y="1246"/>
                      <a:pt x="398" y="1246"/>
                    </a:cubicBezTo>
                    <a:cubicBezTo>
                      <a:pt x="398" y="1246"/>
                      <a:pt x="394" y="1249"/>
                      <a:pt x="389" y="1252"/>
                    </a:cubicBezTo>
                    <a:cubicBezTo>
                      <a:pt x="379" y="1259"/>
                      <a:pt x="368" y="1263"/>
                      <a:pt x="356" y="1266"/>
                    </a:cubicBezTo>
                    <a:cubicBezTo>
                      <a:pt x="351" y="1264"/>
                      <a:pt x="351" y="1264"/>
                      <a:pt x="351" y="1264"/>
                    </a:cubicBezTo>
                    <a:cubicBezTo>
                      <a:pt x="344" y="1262"/>
                      <a:pt x="344" y="1262"/>
                      <a:pt x="344" y="1262"/>
                    </a:cubicBezTo>
                    <a:cubicBezTo>
                      <a:pt x="333" y="1259"/>
                      <a:pt x="322" y="1255"/>
                      <a:pt x="311" y="1251"/>
                    </a:cubicBezTo>
                    <a:cubicBezTo>
                      <a:pt x="304" y="1248"/>
                      <a:pt x="304" y="1248"/>
                      <a:pt x="304" y="1248"/>
                    </a:cubicBezTo>
                    <a:cubicBezTo>
                      <a:pt x="294" y="1244"/>
                      <a:pt x="283" y="1240"/>
                      <a:pt x="273" y="1235"/>
                    </a:cubicBezTo>
                    <a:cubicBezTo>
                      <a:pt x="266" y="1232"/>
                      <a:pt x="266" y="1232"/>
                      <a:pt x="266" y="1232"/>
                    </a:cubicBezTo>
                    <a:cubicBezTo>
                      <a:pt x="256" y="1227"/>
                      <a:pt x="245" y="1222"/>
                      <a:pt x="235" y="1216"/>
                    </a:cubicBezTo>
                    <a:cubicBezTo>
                      <a:pt x="231" y="1214"/>
                      <a:pt x="228" y="1212"/>
                      <a:pt x="224" y="1210"/>
                    </a:cubicBezTo>
                    <a:cubicBezTo>
                      <a:pt x="213" y="1204"/>
                      <a:pt x="203" y="1198"/>
                      <a:pt x="192" y="1191"/>
                    </a:cubicBezTo>
                    <a:cubicBezTo>
                      <a:pt x="181" y="1184"/>
                      <a:pt x="170" y="1177"/>
                      <a:pt x="160" y="1169"/>
                    </a:cubicBezTo>
                    <a:cubicBezTo>
                      <a:pt x="155" y="1166"/>
                      <a:pt x="150" y="1162"/>
                      <a:pt x="145" y="1158"/>
                    </a:cubicBezTo>
                    <a:cubicBezTo>
                      <a:pt x="140" y="1148"/>
                      <a:pt x="135" y="1139"/>
                      <a:pt x="133" y="1134"/>
                    </a:cubicBezTo>
                    <a:cubicBezTo>
                      <a:pt x="126" y="1121"/>
                      <a:pt x="126" y="1102"/>
                      <a:pt x="126" y="1088"/>
                    </a:cubicBezTo>
                    <a:cubicBezTo>
                      <a:pt x="126" y="1087"/>
                      <a:pt x="126" y="1086"/>
                      <a:pt x="127" y="1084"/>
                    </a:cubicBezTo>
                    <a:cubicBezTo>
                      <a:pt x="127" y="1076"/>
                      <a:pt x="128" y="1070"/>
                      <a:pt x="128" y="1070"/>
                    </a:cubicBezTo>
                    <a:cubicBezTo>
                      <a:pt x="128" y="1070"/>
                      <a:pt x="125" y="1066"/>
                      <a:pt x="121" y="1060"/>
                    </a:cubicBezTo>
                    <a:cubicBezTo>
                      <a:pt x="119" y="1056"/>
                      <a:pt x="117" y="1053"/>
                      <a:pt x="114" y="1049"/>
                    </a:cubicBezTo>
                    <a:cubicBezTo>
                      <a:pt x="110" y="1042"/>
                      <a:pt x="107" y="1035"/>
                      <a:pt x="108" y="1031"/>
                    </a:cubicBezTo>
                    <a:cubicBezTo>
                      <a:pt x="108" y="1030"/>
                      <a:pt x="108" y="1029"/>
                      <a:pt x="108" y="1028"/>
                    </a:cubicBezTo>
                    <a:cubicBezTo>
                      <a:pt x="108" y="1027"/>
                      <a:pt x="108" y="1026"/>
                      <a:pt x="107" y="1024"/>
                    </a:cubicBezTo>
                    <a:cubicBezTo>
                      <a:pt x="104" y="1012"/>
                      <a:pt x="91" y="990"/>
                      <a:pt x="79" y="976"/>
                    </a:cubicBezTo>
                    <a:cubicBezTo>
                      <a:pt x="70" y="966"/>
                      <a:pt x="69" y="929"/>
                      <a:pt x="70" y="902"/>
                    </a:cubicBezTo>
                    <a:cubicBezTo>
                      <a:pt x="70" y="901"/>
                      <a:pt x="70" y="900"/>
                      <a:pt x="70" y="898"/>
                    </a:cubicBezTo>
                    <a:cubicBezTo>
                      <a:pt x="70" y="885"/>
                      <a:pt x="71" y="875"/>
                      <a:pt x="71" y="875"/>
                    </a:cubicBezTo>
                    <a:cubicBezTo>
                      <a:pt x="67" y="873"/>
                      <a:pt x="63" y="858"/>
                      <a:pt x="61" y="843"/>
                    </a:cubicBezTo>
                    <a:cubicBezTo>
                      <a:pt x="60" y="839"/>
                      <a:pt x="60" y="839"/>
                      <a:pt x="60" y="839"/>
                    </a:cubicBezTo>
                    <a:cubicBezTo>
                      <a:pt x="58" y="820"/>
                      <a:pt x="57" y="802"/>
                      <a:pt x="57" y="802"/>
                    </a:cubicBezTo>
                    <a:cubicBezTo>
                      <a:pt x="27" y="780"/>
                      <a:pt x="13" y="747"/>
                      <a:pt x="7" y="717"/>
                    </a:cubicBezTo>
                    <a:cubicBezTo>
                      <a:pt x="2" y="696"/>
                      <a:pt x="0" y="674"/>
                      <a:pt x="1" y="653"/>
                    </a:cubicBezTo>
                    <a:cubicBezTo>
                      <a:pt x="1" y="652"/>
                      <a:pt x="1" y="652"/>
                      <a:pt x="1" y="652"/>
                    </a:cubicBezTo>
                    <a:cubicBezTo>
                      <a:pt x="1" y="652"/>
                      <a:pt x="5" y="564"/>
                      <a:pt x="16" y="531"/>
                    </a:cubicBezTo>
                    <a:cubicBezTo>
                      <a:pt x="16" y="529"/>
                      <a:pt x="17" y="528"/>
                      <a:pt x="17" y="527"/>
                    </a:cubicBezTo>
                    <a:cubicBezTo>
                      <a:pt x="18" y="524"/>
                      <a:pt x="19" y="523"/>
                      <a:pt x="21" y="521"/>
                    </a:cubicBezTo>
                    <a:cubicBezTo>
                      <a:pt x="27" y="512"/>
                      <a:pt x="31" y="492"/>
                      <a:pt x="33" y="471"/>
                    </a:cubicBezTo>
                    <a:cubicBezTo>
                      <a:pt x="34" y="467"/>
                      <a:pt x="34" y="467"/>
                      <a:pt x="34" y="467"/>
                    </a:cubicBezTo>
                    <a:cubicBezTo>
                      <a:pt x="37" y="439"/>
                      <a:pt x="38" y="411"/>
                      <a:pt x="38" y="411"/>
                    </a:cubicBezTo>
                    <a:cubicBezTo>
                      <a:pt x="31" y="375"/>
                      <a:pt x="31" y="375"/>
                      <a:pt x="31" y="375"/>
                    </a:cubicBezTo>
                    <a:cubicBezTo>
                      <a:pt x="29" y="365"/>
                      <a:pt x="27" y="355"/>
                      <a:pt x="26" y="345"/>
                    </a:cubicBezTo>
                    <a:cubicBezTo>
                      <a:pt x="26" y="344"/>
                      <a:pt x="26" y="342"/>
                      <a:pt x="26" y="341"/>
                    </a:cubicBezTo>
                    <a:cubicBezTo>
                      <a:pt x="24" y="322"/>
                      <a:pt x="23" y="304"/>
                      <a:pt x="25" y="285"/>
                    </a:cubicBezTo>
                    <a:cubicBezTo>
                      <a:pt x="25" y="284"/>
                      <a:pt x="25" y="282"/>
                      <a:pt x="25" y="281"/>
                    </a:cubicBezTo>
                    <a:cubicBezTo>
                      <a:pt x="28" y="239"/>
                      <a:pt x="39" y="197"/>
                      <a:pt x="57" y="159"/>
                    </a:cubicBezTo>
                    <a:cubicBezTo>
                      <a:pt x="58" y="158"/>
                      <a:pt x="59" y="156"/>
                      <a:pt x="59" y="155"/>
                    </a:cubicBezTo>
                    <a:cubicBezTo>
                      <a:pt x="65" y="145"/>
                      <a:pt x="70" y="135"/>
                      <a:pt x="77" y="125"/>
                    </a:cubicBezTo>
                    <a:cubicBezTo>
                      <a:pt x="79" y="122"/>
                      <a:pt x="81" y="118"/>
                      <a:pt x="83" y="115"/>
                    </a:cubicBezTo>
                    <a:cubicBezTo>
                      <a:pt x="87" y="110"/>
                      <a:pt x="91" y="104"/>
                      <a:pt x="95" y="99"/>
                    </a:cubicBezTo>
                    <a:cubicBezTo>
                      <a:pt x="98" y="95"/>
                      <a:pt x="98" y="95"/>
                      <a:pt x="98" y="95"/>
                    </a:cubicBezTo>
                    <a:cubicBezTo>
                      <a:pt x="110" y="80"/>
                      <a:pt x="124" y="66"/>
                      <a:pt x="139" y="53"/>
                    </a:cubicBezTo>
                    <a:cubicBezTo>
                      <a:pt x="183" y="15"/>
                      <a:pt x="223" y="0"/>
                      <a:pt x="259" y="2"/>
                    </a:cubicBezTo>
                    <a:cubicBezTo>
                      <a:pt x="401" y="7"/>
                      <a:pt x="480" y="258"/>
                      <a:pt x="493" y="303"/>
                    </a:cubicBezTo>
                    <a:cubicBezTo>
                      <a:pt x="495" y="307"/>
                      <a:pt x="495" y="309"/>
                      <a:pt x="495" y="309"/>
                    </a:cubicBezTo>
                    <a:cubicBezTo>
                      <a:pt x="495" y="309"/>
                      <a:pt x="555" y="369"/>
                      <a:pt x="538" y="395"/>
                    </a:cubicBezTo>
                    <a:cubicBezTo>
                      <a:pt x="534" y="401"/>
                      <a:pt x="532" y="408"/>
                      <a:pt x="532" y="414"/>
                    </a:cubicBezTo>
                    <a:cubicBezTo>
                      <a:pt x="527" y="450"/>
                      <a:pt x="541" y="508"/>
                      <a:pt x="541" y="508"/>
                    </a:cubicBezTo>
                    <a:cubicBezTo>
                      <a:pt x="541" y="508"/>
                      <a:pt x="545" y="524"/>
                      <a:pt x="560" y="562"/>
                    </a:cubicBezTo>
                    <a:cubicBezTo>
                      <a:pt x="561" y="565"/>
                      <a:pt x="562" y="569"/>
                      <a:pt x="564" y="573"/>
                    </a:cubicBezTo>
                    <a:cubicBezTo>
                      <a:pt x="573" y="597"/>
                      <a:pt x="575" y="637"/>
                      <a:pt x="570" y="673"/>
                    </a:cubicBezTo>
                    <a:cubicBezTo>
                      <a:pt x="565" y="708"/>
                      <a:pt x="553" y="739"/>
                      <a:pt x="535" y="746"/>
                    </a:cubicBezTo>
                    <a:cubicBezTo>
                      <a:pt x="497" y="762"/>
                      <a:pt x="507" y="778"/>
                      <a:pt x="516" y="792"/>
                    </a:cubicBezTo>
                    <a:cubicBezTo>
                      <a:pt x="521" y="801"/>
                      <a:pt x="525" y="811"/>
                      <a:pt x="529" y="821"/>
                    </a:cubicBezTo>
                    <a:cubicBezTo>
                      <a:pt x="535" y="840"/>
                      <a:pt x="542" y="860"/>
                      <a:pt x="542" y="860"/>
                    </a:cubicBezTo>
                    <a:cubicBezTo>
                      <a:pt x="544" y="859"/>
                      <a:pt x="547" y="858"/>
                      <a:pt x="550" y="857"/>
                    </a:cubicBezTo>
                    <a:cubicBezTo>
                      <a:pt x="555" y="856"/>
                      <a:pt x="561" y="855"/>
                      <a:pt x="567" y="856"/>
                    </a:cubicBezTo>
                    <a:cubicBezTo>
                      <a:pt x="570" y="856"/>
                      <a:pt x="573" y="858"/>
                      <a:pt x="574" y="861"/>
                    </a:cubicBezTo>
                    <a:cubicBezTo>
                      <a:pt x="575" y="866"/>
                      <a:pt x="583" y="872"/>
                      <a:pt x="593" y="878"/>
                    </a:cubicBezTo>
                    <a:cubicBezTo>
                      <a:pt x="606" y="885"/>
                      <a:pt x="620" y="891"/>
                      <a:pt x="634" y="897"/>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299" name="iṣḷïḋe">
                <a:extLst>
                  <a:ext uri="{FF2B5EF4-FFF2-40B4-BE49-F238E27FC236}">
                    <a16:creationId xmlns:a16="http://schemas.microsoft.com/office/drawing/2014/main" id="{DA15C2AA-5DB8-B647-A394-060547B1239A}"/>
                  </a:ext>
                </a:extLst>
              </p:cNvPr>
              <p:cNvSpPr/>
              <p:nvPr/>
            </p:nvSpPr>
            <p:spPr bwMode="auto">
              <a:xfrm>
                <a:off x="3225837" y="3758324"/>
                <a:ext cx="603106" cy="290671"/>
              </a:xfrm>
              <a:custGeom>
                <a:avLst/>
                <a:gdLst>
                  <a:gd name="T0" fmla="*/ 151 w 413"/>
                  <a:gd name="T1" fmla="*/ 0 h 199"/>
                  <a:gd name="T2" fmla="*/ 0 w 413"/>
                  <a:gd name="T3" fmla="*/ 90 h 199"/>
                  <a:gd name="T4" fmla="*/ 173 w 413"/>
                  <a:gd name="T5" fmla="*/ 47 h 199"/>
                  <a:gd name="T6" fmla="*/ 193 w 413"/>
                  <a:gd name="T7" fmla="*/ 51 h 199"/>
                  <a:gd name="T8" fmla="*/ 413 w 413"/>
                  <a:gd name="T9" fmla="*/ 199 h 199"/>
                  <a:gd name="T10" fmla="*/ 191 w 413"/>
                  <a:gd name="T11" fmla="*/ 7 h 199"/>
                  <a:gd name="T12" fmla="*/ 151 w 413"/>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413" h="199">
                    <a:moveTo>
                      <a:pt x="151" y="0"/>
                    </a:moveTo>
                    <a:cubicBezTo>
                      <a:pt x="66" y="0"/>
                      <a:pt x="0" y="90"/>
                      <a:pt x="0" y="90"/>
                    </a:cubicBezTo>
                    <a:cubicBezTo>
                      <a:pt x="12" y="89"/>
                      <a:pt x="122" y="47"/>
                      <a:pt x="173" y="47"/>
                    </a:cubicBezTo>
                    <a:cubicBezTo>
                      <a:pt x="182" y="47"/>
                      <a:pt x="189" y="49"/>
                      <a:pt x="193" y="51"/>
                    </a:cubicBezTo>
                    <a:cubicBezTo>
                      <a:pt x="224" y="71"/>
                      <a:pt x="413" y="199"/>
                      <a:pt x="413" y="199"/>
                    </a:cubicBezTo>
                    <a:cubicBezTo>
                      <a:pt x="413" y="199"/>
                      <a:pt x="294" y="43"/>
                      <a:pt x="191" y="7"/>
                    </a:cubicBezTo>
                    <a:cubicBezTo>
                      <a:pt x="177" y="2"/>
                      <a:pt x="164" y="0"/>
                      <a:pt x="15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0" name="išḷïḍê">
                <a:extLst>
                  <a:ext uri="{FF2B5EF4-FFF2-40B4-BE49-F238E27FC236}">
                    <a16:creationId xmlns:a16="http://schemas.microsoft.com/office/drawing/2014/main" id="{5EE4C3DA-D460-5D43-AE34-7A267B37807E}"/>
                  </a:ext>
                </a:extLst>
              </p:cNvPr>
              <p:cNvSpPr/>
              <p:nvPr/>
            </p:nvSpPr>
            <p:spPr bwMode="auto">
              <a:xfrm>
                <a:off x="3538216" y="4234528"/>
                <a:ext cx="250520" cy="71122"/>
              </a:xfrm>
              <a:custGeom>
                <a:avLst/>
                <a:gdLst>
                  <a:gd name="T0" fmla="*/ 0 w 171"/>
                  <a:gd name="T1" fmla="*/ 0 h 50"/>
                  <a:gd name="T2" fmla="*/ 171 w 171"/>
                  <a:gd name="T3" fmla="*/ 50 h 50"/>
                  <a:gd name="T4" fmla="*/ 0 w 171"/>
                  <a:gd name="T5" fmla="*/ 0 h 50"/>
                </a:gdLst>
                <a:ahLst/>
                <a:cxnLst>
                  <a:cxn ang="0">
                    <a:pos x="T0" y="T1"/>
                  </a:cxn>
                  <a:cxn ang="0">
                    <a:pos x="T2" y="T3"/>
                  </a:cxn>
                  <a:cxn ang="0">
                    <a:pos x="T4" y="T5"/>
                  </a:cxn>
                </a:cxnLst>
                <a:rect l="0" t="0" r="r" b="b"/>
                <a:pathLst>
                  <a:path w="171" h="50">
                    <a:moveTo>
                      <a:pt x="0" y="0"/>
                    </a:moveTo>
                    <a:cubicBezTo>
                      <a:pt x="171" y="50"/>
                      <a:pt x="171" y="50"/>
                      <a:pt x="171" y="50"/>
                    </a:cubicBezTo>
                    <a:cubicBezTo>
                      <a:pt x="148" y="29"/>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1" name="îŝḷiḓé">
                <a:extLst>
                  <a:ext uri="{FF2B5EF4-FFF2-40B4-BE49-F238E27FC236}">
                    <a16:creationId xmlns:a16="http://schemas.microsoft.com/office/drawing/2014/main" id="{A1F9CA57-82B6-EB4F-81C2-BFA83C90BC47}"/>
                  </a:ext>
                </a:extLst>
              </p:cNvPr>
              <p:cNvSpPr/>
              <p:nvPr/>
            </p:nvSpPr>
            <p:spPr bwMode="auto">
              <a:xfrm>
                <a:off x="3414502" y="4556121"/>
                <a:ext cx="80414" cy="179350"/>
              </a:xfrm>
              <a:custGeom>
                <a:avLst/>
                <a:gdLst>
                  <a:gd name="T0" fmla="*/ 56 w 56"/>
                  <a:gd name="T1" fmla="*/ 0 h 123"/>
                  <a:gd name="T2" fmla="*/ 4 w 56"/>
                  <a:gd name="T3" fmla="*/ 123 h 123"/>
                  <a:gd name="T4" fmla="*/ 55 w 56"/>
                  <a:gd name="T5" fmla="*/ 51 h 123"/>
                  <a:gd name="T6" fmla="*/ 56 w 56"/>
                  <a:gd name="T7" fmla="*/ 0 h 123"/>
                </a:gdLst>
                <a:ahLst/>
                <a:cxnLst>
                  <a:cxn ang="0">
                    <a:pos x="T0" y="T1"/>
                  </a:cxn>
                  <a:cxn ang="0">
                    <a:pos x="T2" y="T3"/>
                  </a:cxn>
                  <a:cxn ang="0">
                    <a:pos x="T4" y="T5"/>
                  </a:cxn>
                  <a:cxn ang="0">
                    <a:pos x="T6" y="T7"/>
                  </a:cxn>
                </a:cxnLst>
                <a:rect l="0" t="0" r="r" b="b"/>
                <a:pathLst>
                  <a:path w="56" h="123">
                    <a:moveTo>
                      <a:pt x="56" y="0"/>
                    </a:moveTo>
                    <a:cubicBezTo>
                      <a:pt x="54" y="2"/>
                      <a:pt x="0" y="123"/>
                      <a:pt x="4" y="123"/>
                    </a:cubicBezTo>
                    <a:cubicBezTo>
                      <a:pt x="9" y="123"/>
                      <a:pt x="55" y="51"/>
                      <a:pt x="55" y="51"/>
                    </a:cubicBezTo>
                    <a:cubicBezTo>
                      <a:pt x="56" y="0"/>
                      <a:pt x="56" y="0"/>
                      <a:pt x="5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2" name="í$1iḍe">
                <a:extLst>
                  <a:ext uri="{FF2B5EF4-FFF2-40B4-BE49-F238E27FC236}">
                    <a16:creationId xmlns:a16="http://schemas.microsoft.com/office/drawing/2014/main" id="{1A024601-B203-1E45-A582-140CDC0DFE85}"/>
                  </a:ext>
                </a:extLst>
              </p:cNvPr>
              <p:cNvSpPr/>
              <p:nvPr/>
            </p:nvSpPr>
            <p:spPr bwMode="auto">
              <a:xfrm>
                <a:off x="3581516" y="4345849"/>
                <a:ext cx="64949" cy="24738"/>
              </a:xfrm>
              <a:custGeom>
                <a:avLst/>
                <a:gdLst>
                  <a:gd name="T0" fmla="*/ 43 w 43"/>
                  <a:gd name="T1" fmla="*/ 0 h 17"/>
                  <a:gd name="T2" fmla="*/ 5 w 43"/>
                  <a:gd name="T3" fmla="*/ 16 h 17"/>
                  <a:gd name="T4" fmla="*/ 6 w 43"/>
                  <a:gd name="T5" fmla="*/ 17 h 17"/>
                  <a:gd name="T6" fmla="*/ 43 w 43"/>
                  <a:gd name="T7" fmla="*/ 0 h 17"/>
                </a:gdLst>
                <a:ahLst/>
                <a:cxnLst>
                  <a:cxn ang="0">
                    <a:pos x="T0" y="T1"/>
                  </a:cxn>
                  <a:cxn ang="0">
                    <a:pos x="T2" y="T3"/>
                  </a:cxn>
                  <a:cxn ang="0">
                    <a:pos x="T4" y="T5"/>
                  </a:cxn>
                  <a:cxn ang="0">
                    <a:pos x="T6" y="T7"/>
                  </a:cxn>
                </a:cxnLst>
                <a:rect l="0" t="0" r="r" b="b"/>
                <a:pathLst>
                  <a:path w="43" h="17">
                    <a:moveTo>
                      <a:pt x="43" y="0"/>
                    </a:moveTo>
                    <a:cubicBezTo>
                      <a:pt x="43" y="0"/>
                      <a:pt x="0" y="15"/>
                      <a:pt x="5" y="16"/>
                    </a:cubicBezTo>
                    <a:cubicBezTo>
                      <a:pt x="5" y="17"/>
                      <a:pt x="5" y="17"/>
                      <a:pt x="6" y="17"/>
                    </a:cubicBezTo>
                    <a:cubicBezTo>
                      <a:pt x="13" y="17"/>
                      <a:pt x="42" y="6"/>
                      <a:pt x="43"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3" name="îṣḷîďé">
                <a:extLst>
                  <a:ext uri="{FF2B5EF4-FFF2-40B4-BE49-F238E27FC236}">
                    <a16:creationId xmlns:a16="http://schemas.microsoft.com/office/drawing/2014/main" id="{33415EFD-0CD5-6945-9D81-5A52A955CA9C}"/>
                  </a:ext>
                </a:extLst>
              </p:cNvPr>
              <p:cNvSpPr/>
              <p:nvPr/>
            </p:nvSpPr>
            <p:spPr bwMode="auto">
              <a:xfrm>
                <a:off x="3581516" y="4611782"/>
                <a:ext cx="58763" cy="80398"/>
              </a:xfrm>
              <a:custGeom>
                <a:avLst/>
                <a:gdLst>
                  <a:gd name="T0" fmla="*/ 0 w 40"/>
                  <a:gd name="T1" fmla="*/ 0 h 54"/>
                  <a:gd name="T2" fmla="*/ 34 w 40"/>
                  <a:gd name="T3" fmla="*/ 54 h 54"/>
                  <a:gd name="T4" fmla="*/ 35 w 40"/>
                  <a:gd name="T5" fmla="*/ 53 h 54"/>
                  <a:gd name="T6" fmla="*/ 0 w 40"/>
                  <a:gd name="T7" fmla="*/ 0 h 54"/>
                </a:gdLst>
                <a:ahLst/>
                <a:cxnLst>
                  <a:cxn ang="0">
                    <a:pos x="T0" y="T1"/>
                  </a:cxn>
                  <a:cxn ang="0">
                    <a:pos x="T2" y="T3"/>
                  </a:cxn>
                  <a:cxn ang="0">
                    <a:pos x="T4" y="T5"/>
                  </a:cxn>
                  <a:cxn ang="0">
                    <a:pos x="T6" y="T7"/>
                  </a:cxn>
                </a:cxnLst>
                <a:rect l="0" t="0" r="r" b="b"/>
                <a:pathLst>
                  <a:path w="40" h="54">
                    <a:moveTo>
                      <a:pt x="0" y="0"/>
                    </a:moveTo>
                    <a:cubicBezTo>
                      <a:pt x="6" y="14"/>
                      <a:pt x="27" y="54"/>
                      <a:pt x="34" y="54"/>
                    </a:cubicBezTo>
                    <a:cubicBezTo>
                      <a:pt x="34" y="54"/>
                      <a:pt x="35" y="54"/>
                      <a:pt x="35" y="53"/>
                    </a:cubicBezTo>
                    <a:cubicBezTo>
                      <a:pt x="40" y="46"/>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4" name="íṩliḋè">
                <a:extLst>
                  <a:ext uri="{FF2B5EF4-FFF2-40B4-BE49-F238E27FC236}">
                    <a16:creationId xmlns:a16="http://schemas.microsoft.com/office/drawing/2014/main" id="{800F0935-B146-DD46-9225-49AC329FB0D4}"/>
                  </a:ext>
                </a:extLst>
              </p:cNvPr>
              <p:cNvSpPr/>
              <p:nvPr/>
            </p:nvSpPr>
            <p:spPr bwMode="auto">
              <a:xfrm>
                <a:off x="3813478" y="2666764"/>
                <a:ext cx="355678" cy="275208"/>
              </a:xfrm>
              <a:custGeom>
                <a:avLst/>
                <a:gdLst>
                  <a:gd name="T0" fmla="*/ 0 w 241"/>
                  <a:gd name="T1" fmla="*/ 0 h 187"/>
                  <a:gd name="T2" fmla="*/ 7 w 241"/>
                  <a:gd name="T3" fmla="*/ 40 h 187"/>
                  <a:gd name="T4" fmla="*/ 29 w 241"/>
                  <a:gd name="T5" fmla="*/ 94 h 187"/>
                  <a:gd name="T6" fmla="*/ 54 w 241"/>
                  <a:gd name="T7" fmla="*/ 123 h 187"/>
                  <a:gd name="T8" fmla="*/ 102 w 241"/>
                  <a:gd name="T9" fmla="*/ 187 h 187"/>
                  <a:gd name="T10" fmla="*/ 203 w 241"/>
                  <a:gd name="T11" fmla="*/ 159 h 187"/>
                  <a:gd name="T12" fmla="*/ 241 w 241"/>
                  <a:gd name="T13" fmla="*/ 126 h 187"/>
                  <a:gd name="T14" fmla="*/ 235 w 241"/>
                  <a:gd name="T15" fmla="*/ 123 h 187"/>
                  <a:gd name="T16" fmla="*/ 203 w 241"/>
                  <a:gd name="T17" fmla="*/ 151 h 187"/>
                  <a:gd name="T18" fmla="*/ 101 w 241"/>
                  <a:gd name="T19" fmla="*/ 178 h 187"/>
                  <a:gd name="T20" fmla="*/ 53 w 241"/>
                  <a:gd name="T21" fmla="*/ 114 h 187"/>
                  <a:gd name="T22" fmla="*/ 29 w 241"/>
                  <a:gd name="T23" fmla="*/ 85 h 187"/>
                  <a:gd name="T24" fmla="*/ 7 w 241"/>
                  <a:gd name="T25" fmla="*/ 31 h 187"/>
                  <a:gd name="T26" fmla="*/ 0 w 241"/>
                  <a:gd name="T2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87">
                    <a:moveTo>
                      <a:pt x="0" y="0"/>
                    </a:moveTo>
                    <a:cubicBezTo>
                      <a:pt x="0" y="17"/>
                      <a:pt x="2" y="34"/>
                      <a:pt x="7" y="40"/>
                    </a:cubicBezTo>
                    <a:cubicBezTo>
                      <a:pt x="19" y="55"/>
                      <a:pt x="27" y="84"/>
                      <a:pt x="29" y="94"/>
                    </a:cubicBezTo>
                    <a:cubicBezTo>
                      <a:pt x="30" y="104"/>
                      <a:pt x="55" y="109"/>
                      <a:pt x="54" y="123"/>
                    </a:cubicBezTo>
                    <a:cubicBezTo>
                      <a:pt x="52" y="137"/>
                      <a:pt x="102" y="187"/>
                      <a:pt x="102" y="187"/>
                    </a:cubicBezTo>
                    <a:cubicBezTo>
                      <a:pt x="102" y="187"/>
                      <a:pt x="166" y="181"/>
                      <a:pt x="203" y="159"/>
                    </a:cubicBezTo>
                    <a:cubicBezTo>
                      <a:pt x="215" y="152"/>
                      <a:pt x="228" y="140"/>
                      <a:pt x="241" y="126"/>
                    </a:cubicBezTo>
                    <a:cubicBezTo>
                      <a:pt x="239" y="125"/>
                      <a:pt x="237" y="124"/>
                      <a:pt x="235" y="123"/>
                    </a:cubicBezTo>
                    <a:cubicBezTo>
                      <a:pt x="224" y="135"/>
                      <a:pt x="213" y="145"/>
                      <a:pt x="203" y="151"/>
                    </a:cubicBezTo>
                    <a:cubicBezTo>
                      <a:pt x="165" y="172"/>
                      <a:pt x="101" y="178"/>
                      <a:pt x="101" y="178"/>
                    </a:cubicBezTo>
                    <a:cubicBezTo>
                      <a:pt x="101" y="178"/>
                      <a:pt x="52" y="129"/>
                      <a:pt x="53" y="114"/>
                    </a:cubicBezTo>
                    <a:cubicBezTo>
                      <a:pt x="55" y="100"/>
                      <a:pt x="30" y="95"/>
                      <a:pt x="29" y="85"/>
                    </a:cubicBezTo>
                    <a:cubicBezTo>
                      <a:pt x="27" y="75"/>
                      <a:pt x="18" y="46"/>
                      <a:pt x="7" y="31"/>
                    </a:cubicBezTo>
                    <a:cubicBezTo>
                      <a:pt x="3" y="26"/>
                      <a:pt x="1" y="14"/>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0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305" name="ïSļïde">
                <a:extLst>
                  <a:ext uri="{FF2B5EF4-FFF2-40B4-BE49-F238E27FC236}">
                    <a16:creationId xmlns:a16="http://schemas.microsoft.com/office/drawing/2014/main" id="{472B9D46-4C98-1A41-8921-4A22CB5887B8}"/>
                  </a:ext>
                </a:extLst>
              </p:cNvPr>
              <p:cNvSpPr/>
              <p:nvPr/>
            </p:nvSpPr>
            <p:spPr bwMode="auto">
              <a:xfrm>
                <a:off x="4159877" y="2762622"/>
                <a:ext cx="201036" cy="89676"/>
              </a:xfrm>
              <a:custGeom>
                <a:avLst/>
                <a:gdLst>
                  <a:gd name="T0" fmla="*/ 68 w 137"/>
                  <a:gd name="T1" fmla="*/ 0 h 62"/>
                  <a:gd name="T2" fmla="*/ 0 w 137"/>
                  <a:gd name="T3" fmla="*/ 59 h 62"/>
                  <a:gd name="T4" fmla="*/ 6 w 137"/>
                  <a:gd name="T5" fmla="*/ 62 h 62"/>
                  <a:gd name="T6" fmla="*/ 68 w 137"/>
                  <a:gd name="T7" fmla="*/ 8 h 62"/>
                  <a:gd name="T8" fmla="*/ 75 w 137"/>
                  <a:gd name="T9" fmla="*/ 11 h 62"/>
                  <a:gd name="T10" fmla="*/ 127 w 137"/>
                  <a:gd name="T11" fmla="*/ 51 h 62"/>
                  <a:gd name="T12" fmla="*/ 136 w 137"/>
                  <a:gd name="T13" fmla="*/ 49 h 62"/>
                  <a:gd name="T14" fmla="*/ 137 w 137"/>
                  <a:gd name="T15" fmla="*/ 49 h 62"/>
                  <a:gd name="T16" fmla="*/ 75 w 137"/>
                  <a:gd name="T17" fmla="*/ 2 h 62"/>
                  <a:gd name="T18" fmla="*/ 68 w 137"/>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62">
                    <a:moveTo>
                      <a:pt x="68" y="0"/>
                    </a:moveTo>
                    <a:cubicBezTo>
                      <a:pt x="52" y="0"/>
                      <a:pt x="26" y="33"/>
                      <a:pt x="0" y="59"/>
                    </a:cubicBezTo>
                    <a:cubicBezTo>
                      <a:pt x="2" y="60"/>
                      <a:pt x="4" y="61"/>
                      <a:pt x="6" y="62"/>
                    </a:cubicBezTo>
                    <a:cubicBezTo>
                      <a:pt x="30" y="37"/>
                      <a:pt x="53" y="8"/>
                      <a:pt x="68" y="8"/>
                    </a:cubicBezTo>
                    <a:cubicBezTo>
                      <a:pt x="71" y="8"/>
                      <a:pt x="73" y="9"/>
                      <a:pt x="75" y="11"/>
                    </a:cubicBezTo>
                    <a:cubicBezTo>
                      <a:pt x="87" y="22"/>
                      <a:pt x="111" y="39"/>
                      <a:pt x="127" y="51"/>
                    </a:cubicBezTo>
                    <a:cubicBezTo>
                      <a:pt x="130" y="50"/>
                      <a:pt x="133" y="49"/>
                      <a:pt x="136" y="49"/>
                    </a:cubicBezTo>
                    <a:cubicBezTo>
                      <a:pt x="137" y="49"/>
                      <a:pt x="137" y="49"/>
                      <a:pt x="137" y="49"/>
                    </a:cubicBezTo>
                    <a:cubicBezTo>
                      <a:pt x="123" y="39"/>
                      <a:pt x="90" y="16"/>
                      <a:pt x="75" y="2"/>
                    </a:cubicBezTo>
                    <a:cubicBezTo>
                      <a:pt x="73" y="0"/>
                      <a:pt x="70" y="0"/>
                      <a:pt x="6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6" name="iṥḻíḋé">
                <a:extLst>
                  <a:ext uri="{FF2B5EF4-FFF2-40B4-BE49-F238E27FC236}">
                    <a16:creationId xmlns:a16="http://schemas.microsoft.com/office/drawing/2014/main" id="{E834AFCA-221A-F24F-A6FF-131DE555CDC0}"/>
                  </a:ext>
                </a:extLst>
              </p:cNvPr>
              <p:cNvSpPr/>
              <p:nvPr/>
            </p:nvSpPr>
            <p:spPr bwMode="auto">
              <a:xfrm>
                <a:off x="3813478" y="2410107"/>
                <a:ext cx="565992" cy="519496"/>
              </a:xfrm>
              <a:custGeom>
                <a:avLst/>
                <a:gdLst>
                  <a:gd name="T0" fmla="*/ 386 w 386"/>
                  <a:gd name="T1" fmla="*/ 286 h 354"/>
                  <a:gd name="T2" fmla="*/ 380 w 386"/>
                  <a:gd name="T3" fmla="*/ 295 h 354"/>
                  <a:gd name="T4" fmla="*/ 310 w 386"/>
                  <a:gd name="T5" fmla="*/ 242 h 354"/>
                  <a:gd name="T6" fmla="*/ 203 w 386"/>
                  <a:gd name="T7" fmla="*/ 327 h 354"/>
                  <a:gd name="T8" fmla="*/ 101 w 386"/>
                  <a:gd name="T9" fmla="*/ 354 h 354"/>
                  <a:gd name="T10" fmla="*/ 53 w 386"/>
                  <a:gd name="T11" fmla="*/ 290 h 354"/>
                  <a:gd name="T12" fmla="*/ 29 w 386"/>
                  <a:gd name="T13" fmla="*/ 261 h 354"/>
                  <a:gd name="T14" fmla="*/ 7 w 386"/>
                  <a:gd name="T15" fmla="*/ 207 h 354"/>
                  <a:gd name="T16" fmla="*/ 0 w 386"/>
                  <a:gd name="T17" fmla="*/ 155 h 354"/>
                  <a:gd name="T18" fmla="*/ 7 w 386"/>
                  <a:gd name="T19" fmla="*/ 153 h 354"/>
                  <a:gd name="T20" fmla="*/ 30 w 386"/>
                  <a:gd name="T21" fmla="*/ 123 h 354"/>
                  <a:gd name="T22" fmla="*/ 64 w 386"/>
                  <a:gd name="T23" fmla="*/ 40 h 354"/>
                  <a:gd name="T24" fmla="*/ 98 w 386"/>
                  <a:gd name="T25" fmla="*/ 12 h 354"/>
                  <a:gd name="T26" fmla="*/ 190 w 386"/>
                  <a:gd name="T27" fmla="*/ 118 h 354"/>
                  <a:gd name="T28" fmla="*/ 307 w 386"/>
                  <a:gd name="T29" fmla="*/ 220 h 354"/>
                  <a:gd name="T30" fmla="*/ 386 w 386"/>
                  <a:gd name="T31" fmla="*/ 28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6" h="354">
                    <a:moveTo>
                      <a:pt x="386" y="286"/>
                    </a:moveTo>
                    <a:cubicBezTo>
                      <a:pt x="380" y="295"/>
                      <a:pt x="380" y="295"/>
                      <a:pt x="380" y="295"/>
                    </a:cubicBezTo>
                    <a:cubicBezTo>
                      <a:pt x="380" y="295"/>
                      <a:pt x="330" y="260"/>
                      <a:pt x="310" y="242"/>
                    </a:cubicBezTo>
                    <a:cubicBezTo>
                      <a:pt x="289" y="225"/>
                      <a:pt x="241" y="305"/>
                      <a:pt x="203" y="327"/>
                    </a:cubicBezTo>
                    <a:cubicBezTo>
                      <a:pt x="165" y="348"/>
                      <a:pt x="101" y="354"/>
                      <a:pt x="101" y="354"/>
                    </a:cubicBezTo>
                    <a:cubicBezTo>
                      <a:pt x="101" y="354"/>
                      <a:pt x="52" y="305"/>
                      <a:pt x="53" y="290"/>
                    </a:cubicBezTo>
                    <a:cubicBezTo>
                      <a:pt x="55" y="276"/>
                      <a:pt x="30" y="271"/>
                      <a:pt x="29" y="261"/>
                    </a:cubicBezTo>
                    <a:cubicBezTo>
                      <a:pt x="27" y="251"/>
                      <a:pt x="18" y="222"/>
                      <a:pt x="7" y="207"/>
                    </a:cubicBezTo>
                    <a:cubicBezTo>
                      <a:pt x="1" y="200"/>
                      <a:pt x="0" y="176"/>
                      <a:pt x="0" y="155"/>
                    </a:cubicBezTo>
                    <a:cubicBezTo>
                      <a:pt x="7" y="153"/>
                      <a:pt x="7" y="153"/>
                      <a:pt x="7" y="153"/>
                    </a:cubicBezTo>
                    <a:cubicBezTo>
                      <a:pt x="13" y="142"/>
                      <a:pt x="21" y="132"/>
                      <a:pt x="30" y="123"/>
                    </a:cubicBezTo>
                    <a:cubicBezTo>
                      <a:pt x="43" y="111"/>
                      <a:pt x="64" y="40"/>
                      <a:pt x="64" y="40"/>
                    </a:cubicBezTo>
                    <a:cubicBezTo>
                      <a:pt x="75" y="0"/>
                      <a:pt x="98" y="12"/>
                      <a:pt x="98" y="12"/>
                    </a:cubicBezTo>
                    <a:cubicBezTo>
                      <a:pt x="98" y="72"/>
                      <a:pt x="160" y="94"/>
                      <a:pt x="190" y="118"/>
                    </a:cubicBezTo>
                    <a:cubicBezTo>
                      <a:pt x="221" y="143"/>
                      <a:pt x="269" y="207"/>
                      <a:pt x="307" y="220"/>
                    </a:cubicBezTo>
                    <a:cubicBezTo>
                      <a:pt x="338" y="231"/>
                      <a:pt x="374" y="272"/>
                      <a:pt x="386" y="2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307" name="íṩlïdê">
                <a:extLst>
                  <a:ext uri="{FF2B5EF4-FFF2-40B4-BE49-F238E27FC236}">
                    <a16:creationId xmlns:a16="http://schemas.microsoft.com/office/drawing/2014/main" id="{7E84329D-F757-7144-8CA8-471F822CBD70}"/>
                  </a:ext>
                </a:extLst>
              </p:cNvPr>
              <p:cNvSpPr/>
              <p:nvPr/>
            </p:nvSpPr>
            <p:spPr bwMode="auto">
              <a:xfrm>
                <a:off x="4252663" y="2836836"/>
                <a:ext cx="95879" cy="46385"/>
              </a:xfrm>
              <a:custGeom>
                <a:avLst/>
                <a:gdLst>
                  <a:gd name="T0" fmla="*/ 62 w 64"/>
                  <a:gd name="T1" fmla="*/ 0 h 31"/>
                  <a:gd name="T2" fmla="*/ 0 w 64"/>
                  <a:gd name="T3" fmla="*/ 31 h 31"/>
                  <a:gd name="T4" fmla="*/ 64 w 64"/>
                  <a:gd name="T5" fmla="*/ 1 h 31"/>
                  <a:gd name="T6" fmla="*/ 62 w 64"/>
                  <a:gd name="T7" fmla="*/ 0 h 31"/>
                </a:gdLst>
                <a:ahLst/>
                <a:cxnLst>
                  <a:cxn ang="0">
                    <a:pos x="T0" y="T1"/>
                  </a:cxn>
                  <a:cxn ang="0">
                    <a:pos x="T2" y="T3"/>
                  </a:cxn>
                  <a:cxn ang="0">
                    <a:pos x="T4" y="T5"/>
                  </a:cxn>
                  <a:cxn ang="0">
                    <a:pos x="T6" y="T7"/>
                  </a:cxn>
                </a:cxnLst>
                <a:rect l="0" t="0" r="r" b="b"/>
                <a:pathLst>
                  <a:path w="64" h="31">
                    <a:moveTo>
                      <a:pt x="62" y="0"/>
                    </a:moveTo>
                    <a:cubicBezTo>
                      <a:pt x="31" y="8"/>
                      <a:pt x="0" y="31"/>
                      <a:pt x="0" y="31"/>
                    </a:cubicBezTo>
                    <a:cubicBezTo>
                      <a:pt x="0" y="31"/>
                      <a:pt x="34" y="11"/>
                      <a:pt x="64" y="1"/>
                    </a:cubicBezTo>
                    <a:cubicBezTo>
                      <a:pt x="63" y="1"/>
                      <a:pt x="63" y="0"/>
                      <a:pt x="62"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8" name="iṧlîḍé">
                <a:extLst>
                  <a:ext uri="{FF2B5EF4-FFF2-40B4-BE49-F238E27FC236}">
                    <a16:creationId xmlns:a16="http://schemas.microsoft.com/office/drawing/2014/main" id="{5BFAEFB9-7565-DD48-9317-C1F8CB883BBD}"/>
                  </a:ext>
                </a:extLst>
              </p:cNvPr>
              <p:cNvSpPr/>
              <p:nvPr/>
            </p:nvSpPr>
            <p:spPr bwMode="auto">
              <a:xfrm>
                <a:off x="4345448" y="2833745"/>
                <a:ext cx="15465" cy="3091"/>
              </a:xfrm>
              <a:custGeom>
                <a:avLst/>
                <a:gdLst>
                  <a:gd name="T0" fmla="*/ 9 w 10"/>
                  <a:gd name="T1" fmla="*/ 0 h 3"/>
                  <a:gd name="T2" fmla="*/ 0 w 10"/>
                  <a:gd name="T3" fmla="*/ 2 h 3"/>
                  <a:gd name="T4" fmla="*/ 2 w 10"/>
                  <a:gd name="T5" fmla="*/ 3 h 3"/>
                  <a:gd name="T6" fmla="*/ 10 w 10"/>
                  <a:gd name="T7" fmla="*/ 0 h 3"/>
                  <a:gd name="T8" fmla="*/ 10 w 10"/>
                  <a:gd name="T9" fmla="*/ 0 h 3"/>
                  <a:gd name="T10" fmla="*/ 9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9" y="0"/>
                    </a:moveTo>
                    <a:cubicBezTo>
                      <a:pt x="6" y="0"/>
                      <a:pt x="3" y="1"/>
                      <a:pt x="0" y="2"/>
                    </a:cubicBezTo>
                    <a:cubicBezTo>
                      <a:pt x="1" y="2"/>
                      <a:pt x="1" y="3"/>
                      <a:pt x="2" y="3"/>
                    </a:cubicBezTo>
                    <a:cubicBezTo>
                      <a:pt x="5" y="2"/>
                      <a:pt x="8" y="1"/>
                      <a:pt x="10" y="0"/>
                    </a:cubicBezTo>
                    <a:cubicBezTo>
                      <a:pt x="10" y="0"/>
                      <a:pt x="10" y="0"/>
                      <a:pt x="10" y="0"/>
                    </a:cubicBezTo>
                    <a:cubicBezTo>
                      <a:pt x="9" y="0"/>
                      <a:pt x="9" y="0"/>
                      <a:pt x="9" y="0"/>
                    </a:cubicBezTo>
                  </a:path>
                </a:pathLst>
              </a:custGeom>
              <a:solidFill>
                <a:srgbClr val="50536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9" name="íṩḻiḍe">
                <a:extLst>
                  <a:ext uri="{FF2B5EF4-FFF2-40B4-BE49-F238E27FC236}">
                    <a16:creationId xmlns:a16="http://schemas.microsoft.com/office/drawing/2014/main" id="{37016F0C-D470-F149-B944-2799FF87C46A}"/>
                  </a:ext>
                </a:extLst>
              </p:cNvPr>
              <p:cNvSpPr/>
              <p:nvPr/>
            </p:nvSpPr>
            <p:spPr bwMode="auto">
              <a:xfrm>
                <a:off x="4360913" y="2833745"/>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0" name="îṥľíḋé">
                <a:extLst>
                  <a:ext uri="{FF2B5EF4-FFF2-40B4-BE49-F238E27FC236}">
                    <a16:creationId xmlns:a16="http://schemas.microsoft.com/office/drawing/2014/main" id="{F8E15263-7458-F44F-823A-896C040AE4D4}"/>
                  </a:ext>
                </a:extLst>
              </p:cNvPr>
              <p:cNvSpPr/>
              <p:nvPr/>
            </p:nvSpPr>
            <p:spPr bwMode="auto">
              <a:xfrm>
                <a:off x="4512462" y="3013095"/>
                <a:ext cx="0" cy="3091"/>
              </a:xfrm>
              <a:custGeom>
                <a:avLst/>
                <a:gdLst>
                  <a:gd name="T0" fmla="*/ 0 w 1"/>
                  <a:gd name="T1" fmla="*/ 0 h 2"/>
                  <a:gd name="T2" fmla="*/ 0 w 1"/>
                  <a:gd name="T3" fmla="*/ 0 h 2"/>
                  <a:gd name="T4" fmla="*/ 1 w 1"/>
                  <a:gd name="T5" fmla="*/ 1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1" y="1"/>
                      <a:pt x="1" y="1"/>
                      <a:pt x="1" y="1"/>
                    </a:cubicBezTo>
                    <a:cubicBezTo>
                      <a:pt x="1" y="2"/>
                      <a:pt x="1" y="2"/>
                      <a:pt x="1" y="2"/>
                    </a:cubicBezTo>
                    <a:cubicBezTo>
                      <a:pt x="1" y="2"/>
                      <a:pt x="1" y="1"/>
                      <a:pt x="1" y="1"/>
                    </a:cubicBezTo>
                    <a:cubicBezTo>
                      <a:pt x="1" y="1"/>
                      <a:pt x="1"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1" name="iṥlidê">
                <a:extLst>
                  <a:ext uri="{FF2B5EF4-FFF2-40B4-BE49-F238E27FC236}">
                    <a16:creationId xmlns:a16="http://schemas.microsoft.com/office/drawing/2014/main" id="{C448284D-BB12-1349-8CFE-F20B16E64B2B}"/>
                  </a:ext>
                </a:extLst>
              </p:cNvPr>
              <p:cNvSpPr/>
              <p:nvPr/>
            </p:nvSpPr>
            <p:spPr bwMode="auto">
              <a:xfrm>
                <a:off x="4407305" y="3003817"/>
                <a:ext cx="105157" cy="30922"/>
              </a:xfrm>
              <a:custGeom>
                <a:avLst/>
                <a:gdLst>
                  <a:gd name="T0" fmla="*/ 36 w 72"/>
                  <a:gd name="T1" fmla="*/ 0 h 22"/>
                  <a:gd name="T2" fmla="*/ 0 w 72"/>
                  <a:gd name="T3" fmla="*/ 16 h 22"/>
                  <a:gd name="T4" fmla="*/ 0 w 72"/>
                  <a:gd name="T5" fmla="*/ 22 h 22"/>
                  <a:gd name="T6" fmla="*/ 36 w 72"/>
                  <a:gd name="T7" fmla="*/ 4 h 22"/>
                  <a:gd name="T8" fmla="*/ 72 w 72"/>
                  <a:gd name="T9" fmla="*/ 11 h 22"/>
                  <a:gd name="T10" fmla="*/ 72 w 72"/>
                  <a:gd name="T11" fmla="*/ 9 h 22"/>
                  <a:gd name="T12" fmla="*/ 72 w 72"/>
                  <a:gd name="T13" fmla="*/ 8 h 22"/>
                  <a:gd name="T14" fmla="*/ 71 w 72"/>
                  <a:gd name="T15" fmla="*/ 7 h 22"/>
                  <a:gd name="T16" fmla="*/ 71 w 72"/>
                  <a:gd name="T17" fmla="*/ 7 h 22"/>
                  <a:gd name="T18" fmla="*/ 36 w 72"/>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2">
                    <a:moveTo>
                      <a:pt x="36" y="0"/>
                    </a:moveTo>
                    <a:cubicBezTo>
                      <a:pt x="22" y="0"/>
                      <a:pt x="8" y="4"/>
                      <a:pt x="0" y="16"/>
                    </a:cubicBezTo>
                    <a:cubicBezTo>
                      <a:pt x="0" y="18"/>
                      <a:pt x="0" y="20"/>
                      <a:pt x="0" y="22"/>
                    </a:cubicBezTo>
                    <a:cubicBezTo>
                      <a:pt x="8" y="8"/>
                      <a:pt x="22" y="4"/>
                      <a:pt x="36" y="4"/>
                    </a:cubicBezTo>
                    <a:cubicBezTo>
                      <a:pt x="54" y="4"/>
                      <a:pt x="72" y="11"/>
                      <a:pt x="72" y="11"/>
                    </a:cubicBezTo>
                    <a:cubicBezTo>
                      <a:pt x="72" y="11"/>
                      <a:pt x="72" y="10"/>
                      <a:pt x="72" y="9"/>
                    </a:cubicBezTo>
                    <a:cubicBezTo>
                      <a:pt x="72" y="9"/>
                      <a:pt x="72" y="9"/>
                      <a:pt x="72" y="8"/>
                    </a:cubicBezTo>
                    <a:cubicBezTo>
                      <a:pt x="71" y="7"/>
                      <a:pt x="71" y="7"/>
                      <a:pt x="71" y="7"/>
                    </a:cubicBezTo>
                    <a:cubicBezTo>
                      <a:pt x="71" y="7"/>
                      <a:pt x="71" y="7"/>
                      <a:pt x="71" y="7"/>
                    </a:cubicBezTo>
                    <a:cubicBezTo>
                      <a:pt x="67" y="5"/>
                      <a:pt x="52" y="0"/>
                      <a:pt x="36"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2" name="iśľiḋè">
                <a:extLst>
                  <a:ext uri="{FF2B5EF4-FFF2-40B4-BE49-F238E27FC236}">
                    <a16:creationId xmlns:a16="http://schemas.microsoft.com/office/drawing/2014/main" id="{45F073C2-80F1-654D-977E-373C701289F6}"/>
                  </a:ext>
                </a:extLst>
              </p:cNvPr>
              <p:cNvSpPr/>
              <p:nvPr/>
            </p:nvSpPr>
            <p:spPr bwMode="auto">
              <a:xfrm>
                <a:off x="4252663" y="2824467"/>
                <a:ext cx="281450" cy="219550"/>
              </a:xfrm>
              <a:custGeom>
                <a:avLst/>
                <a:gdLst>
                  <a:gd name="T0" fmla="*/ 0 w 192"/>
                  <a:gd name="T1" fmla="*/ 39 h 151"/>
                  <a:gd name="T2" fmla="*/ 96 w 192"/>
                  <a:gd name="T3" fmla="*/ 4 h 151"/>
                  <a:gd name="T4" fmla="*/ 192 w 192"/>
                  <a:gd name="T5" fmla="*/ 9 h 151"/>
                  <a:gd name="T6" fmla="*/ 173 w 192"/>
                  <a:gd name="T7" fmla="*/ 69 h 151"/>
                  <a:gd name="T8" fmla="*/ 177 w 192"/>
                  <a:gd name="T9" fmla="*/ 129 h 151"/>
                  <a:gd name="T10" fmla="*/ 100 w 192"/>
                  <a:gd name="T11" fmla="*/ 151 h 151"/>
                  <a:gd name="T12" fmla="*/ 41 w 192"/>
                  <a:gd name="T13" fmla="*/ 81 h 151"/>
                  <a:gd name="T14" fmla="*/ 0 w 192"/>
                  <a:gd name="T15" fmla="*/ 39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51">
                    <a:moveTo>
                      <a:pt x="0" y="39"/>
                    </a:moveTo>
                    <a:cubicBezTo>
                      <a:pt x="0" y="39"/>
                      <a:pt x="65" y="0"/>
                      <a:pt x="96" y="4"/>
                    </a:cubicBezTo>
                    <a:cubicBezTo>
                      <a:pt x="129" y="7"/>
                      <a:pt x="192" y="9"/>
                      <a:pt x="192" y="9"/>
                    </a:cubicBezTo>
                    <a:cubicBezTo>
                      <a:pt x="192" y="9"/>
                      <a:pt x="170" y="59"/>
                      <a:pt x="173" y="69"/>
                    </a:cubicBezTo>
                    <a:cubicBezTo>
                      <a:pt x="176" y="79"/>
                      <a:pt x="177" y="129"/>
                      <a:pt x="177" y="129"/>
                    </a:cubicBezTo>
                    <a:cubicBezTo>
                      <a:pt x="177" y="129"/>
                      <a:pt x="111" y="103"/>
                      <a:pt x="100" y="151"/>
                    </a:cubicBezTo>
                    <a:cubicBezTo>
                      <a:pt x="100" y="151"/>
                      <a:pt x="65" y="97"/>
                      <a:pt x="41" y="81"/>
                    </a:cubicBezTo>
                    <a:cubicBezTo>
                      <a:pt x="25" y="70"/>
                      <a:pt x="11" y="56"/>
                      <a:pt x="0" y="39"/>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3" name="íṣlíďé">
                <a:extLst>
                  <a:ext uri="{FF2B5EF4-FFF2-40B4-BE49-F238E27FC236}">
                    <a16:creationId xmlns:a16="http://schemas.microsoft.com/office/drawing/2014/main" id="{A5DE5679-C742-D745-9FB6-F4629CF32539}"/>
                  </a:ext>
                </a:extLst>
              </p:cNvPr>
              <p:cNvSpPr/>
              <p:nvPr/>
            </p:nvSpPr>
            <p:spPr bwMode="auto">
              <a:xfrm>
                <a:off x="4447513" y="2595641"/>
                <a:ext cx="352585" cy="352515"/>
              </a:xfrm>
              <a:custGeom>
                <a:avLst/>
                <a:gdLst>
                  <a:gd name="T0" fmla="*/ 71 w 242"/>
                  <a:gd name="T1" fmla="*/ 0 h 240"/>
                  <a:gd name="T2" fmla="*/ 65 w 242"/>
                  <a:gd name="T3" fmla="*/ 2 h 240"/>
                  <a:gd name="T4" fmla="*/ 45 w 242"/>
                  <a:gd name="T5" fmla="*/ 127 h 240"/>
                  <a:gd name="T6" fmla="*/ 0 w 242"/>
                  <a:gd name="T7" fmla="*/ 162 h 240"/>
                  <a:gd name="T8" fmla="*/ 60 w 242"/>
                  <a:gd name="T9" fmla="*/ 165 h 240"/>
                  <a:gd name="T10" fmla="*/ 53 w 242"/>
                  <a:gd name="T11" fmla="*/ 183 h 240"/>
                  <a:gd name="T12" fmla="*/ 70 w 242"/>
                  <a:gd name="T13" fmla="*/ 185 h 240"/>
                  <a:gd name="T14" fmla="*/ 80 w 242"/>
                  <a:gd name="T15" fmla="*/ 184 h 240"/>
                  <a:gd name="T16" fmla="*/ 120 w 242"/>
                  <a:gd name="T17" fmla="*/ 159 h 240"/>
                  <a:gd name="T18" fmla="*/ 134 w 242"/>
                  <a:gd name="T19" fmla="*/ 170 h 240"/>
                  <a:gd name="T20" fmla="*/ 234 w 242"/>
                  <a:gd name="T21" fmla="*/ 240 h 240"/>
                  <a:gd name="T22" fmla="*/ 229 w 242"/>
                  <a:gd name="T23" fmla="*/ 204 h 240"/>
                  <a:gd name="T24" fmla="*/ 215 w 242"/>
                  <a:gd name="T25" fmla="*/ 189 h 240"/>
                  <a:gd name="T26" fmla="*/ 141 w 242"/>
                  <a:gd name="T27" fmla="*/ 154 h 240"/>
                  <a:gd name="T28" fmla="*/ 71 w 242"/>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40">
                    <a:moveTo>
                      <a:pt x="71" y="0"/>
                    </a:moveTo>
                    <a:cubicBezTo>
                      <a:pt x="69" y="0"/>
                      <a:pt x="67" y="1"/>
                      <a:pt x="65" y="2"/>
                    </a:cubicBezTo>
                    <a:cubicBezTo>
                      <a:pt x="65" y="2"/>
                      <a:pt x="55" y="119"/>
                      <a:pt x="45" y="127"/>
                    </a:cubicBezTo>
                    <a:cubicBezTo>
                      <a:pt x="38" y="132"/>
                      <a:pt x="15" y="152"/>
                      <a:pt x="0" y="162"/>
                    </a:cubicBezTo>
                    <a:cubicBezTo>
                      <a:pt x="30" y="164"/>
                      <a:pt x="60" y="165"/>
                      <a:pt x="60" y="165"/>
                    </a:cubicBezTo>
                    <a:cubicBezTo>
                      <a:pt x="60" y="165"/>
                      <a:pt x="57" y="173"/>
                      <a:pt x="53" y="183"/>
                    </a:cubicBezTo>
                    <a:cubicBezTo>
                      <a:pt x="59" y="185"/>
                      <a:pt x="65" y="185"/>
                      <a:pt x="70" y="185"/>
                    </a:cubicBezTo>
                    <a:cubicBezTo>
                      <a:pt x="74" y="185"/>
                      <a:pt x="78" y="185"/>
                      <a:pt x="80" y="184"/>
                    </a:cubicBezTo>
                    <a:cubicBezTo>
                      <a:pt x="93" y="176"/>
                      <a:pt x="107" y="159"/>
                      <a:pt x="120" y="159"/>
                    </a:cubicBezTo>
                    <a:cubicBezTo>
                      <a:pt x="125" y="159"/>
                      <a:pt x="130" y="162"/>
                      <a:pt x="134" y="170"/>
                    </a:cubicBezTo>
                    <a:cubicBezTo>
                      <a:pt x="148" y="198"/>
                      <a:pt x="215" y="240"/>
                      <a:pt x="234" y="240"/>
                    </a:cubicBezTo>
                    <a:cubicBezTo>
                      <a:pt x="242" y="240"/>
                      <a:pt x="237" y="224"/>
                      <a:pt x="229" y="204"/>
                    </a:cubicBezTo>
                    <a:cubicBezTo>
                      <a:pt x="222" y="197"/>
                      <a:pt x="217" y="192"/>
                      <a:pt x="215" y="189"/>
                    </a:cubicBezTo>
                    <a:cubicBezTo>
                      <a:pt x="210" y="175"/>
                      <a:pt x="141" y="154"/>
                      <a:pt x="141" y="154"/>
                    </a:cubicBezTo>
                    <a:cubicBezTo>
                      <a:pt x="141" y="154"/>
                      <a:pt x="106"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000">
                  <a:ea typeface="宋体" panose="02010600030101010101" pitchFamily="2" charset="-122"/>
                </a:endParaRPr>
              </a:p>
            </p:txBody>
          </p:sp>
          <p:sp>
            <p:nvSpPr>
              <p:cNvPr id="314" name="iṡḷïḑé">
                <a:extLst>
                  <a:ext uri="{FF2B5EF4-FFF2-40B4-BE49-F238E27FC236}">
                    <a16:creationId xmlns:a16="http://schemas.microsoft.com/office/drawing/2014/main" id="{B501C9C8-7C77-344B-82EA-0DBD10EAD96E}"/>
                  </a:ext>
                </a:extLst>
              </p:cNvPr>
              <p:cNvSpPr/>
              <p:nvPr/>
            </p:nvSpPr>
            <p:spPr bwMode="auto">
              <a:xfrm>
                <a:off x="4441327" y="2833745"/>
                <a:ext cx="92785" cy="27829"/>
              </a:xfrm>
              <a:custGeom>
                <a:avLst/>
                <a:gdLst>
                  <a:gd name="T0" fmla="*/ 5 w 65"/>
                  <a:gd name="T1" fmla="*/ 0 h 21"/>
                  <a:gd name="T2" fmla="*/ 0 w 65"/>
                  <a:gd name="T3" fmla="*/ 4 h 21"/>
                  <a:gd name="T4" fmla="*/ 58 w 65"/>
                  <a:gd name="T5" fmla="*/ 21 h 21"/>
                  <a:gd name="T6" fmla="*/ 65 w 65"/>
                  <a:gd name="T7" fmla="*/ 3 h 21"/>
                  <a:gd name="T8" fmla="*/ 5 w 65"/>
                  <a:gd name="T9" fmla="*/ 0 h 21"/>
                </a:gdLst>
                <a:ahLst/>
                <a:cxnLst>
                  <a:cxn ang="0">
                    <a:pos x="T0" y="T1"/>
                  </a:cxn>
                  <a:cxn ang="0">
                    <a:pos x="T2" y="T3"/>
                  </a:cxn>
                  <a:cxn ang="0">
                    <a:pos x="T4" y="T5"/>
                  </a:cxn>
                  <a:cxn ang="0">
                    <a:pos x="T6" y="T7"/>
                  </a:cxn>
                  <a:cxn ang="0">
                    <a:pos x="T8" y="T9"/>
                  </a:cxn>
                </a:cxnLst>
                <a:rect l="0" t="0" r="r" b="b"/>
                <a:pathLst>
                  <a:path w="65" h="21">
                    <a:moveTo>
                      <a:pt x="5" y="0"/>
                    </a:moveTo>
                    <a:cubicBezTo>
                      <a:pt x="3" y="2"/>
                      <a:pt x="1" y="3"/>
                      <a:pt x="0" y="4"/>
                    </a:cubicBezTo>
                    <a:cubicBezTo>
                      <a:pt x="15" y="10"/>
                      <a:pt x="39" y="18"/>
                      <a:pt x="58" y="21"/>
                    </a:cubicBezTo>
                    <a:cubicBezTo>
                      <a:pt x="62" y="11"/>
                      <a:pt x="65" y="3"/>
                      <a:pt x="65" y="3"/>
                    </a:cubicBezTo>
                    <a:cubicBezTo>
                      <a:pt x="65" y="3"/>
                      <a:pt x="35" y="2"/>
                      <a:pt x="5"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5" name="is1ïḓé">
                <a:extLst>
                  <a:ext uri="{FF2B5EF4-FFF2-40B4-BE49-F238E27FC236}">
                    <a16:creationId xmlns:a16="http://schemas.microsoft.com/office/drawing/2014/main" id="{ABF83A20-80ED-AD4E-93DB-439079CDAC4C}"/>
                  </a:ext>
                </a:extLst>
              </p:cNvPr>
              <p:cNvSpPr/>
              <p:nvPr/>
            </p:nvSpPr>
            <p:spPr bwMode="auto">
              <a:xfrm>
                <a:off x="4450605" y="2558535"/>
                <a:ext cx="349493" cy="377253"/>
              </a:xfrm>
              <a:custGeom>
                <a:avLst/>
                <a:gdLst>
                  <a:gd name="T0" fmla="*/ 230 w 238"/>
                  <a:gd name="T1" fmla="*/ 258 h 258"/>
                  <a:gd name="T2" fmla="*/ 130 w 238"/>
                  <a:gd name="T3" fmla="*/ 188 h 258"/>
                  <a:gd name="T4" fmla="*/ 76 w 238"/>
                  <a:gd name="T5" fmla="*/ 201 h 258"/>
                  <a:gd name="T6" fmla="*/ 0 w 238"/>
                  <a:gd name="T7" fmla="*/ 185 h 258"/>
                  <a:gd name="T8" fmla="*/ 41 w 238"/>
                  <a:gd name="T9" fmla="*/ 144 h 258"/>
                  <a:gd name="T10" fmla="*/ 61 w 238"/>
                  <a:gd name="T11" fmla="*/ 19 h 258"/>
                  <a:gd name="T12" fmla="*/ 137 w 238"/>
                  <a:gd name="T13" fmla="*/ 172 h 258"/>
                  <a:gd name="T14" fmla="*/ 211 w 238"/>
                  <a:gd name="T15" fmla="*/ 207 h 258"/>
                  <a:gd name="T16" fmla="*/ 225 w 238"/>
                  <a:gd name="T17" fmla="*/ 221 h 258"/>
                  <a:gd name="T18" fmla="*/ 230 w 238"/>
                  <a:gd name="T1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58">
                    <a:moveTo>
                      <a:pt x="230" y="258"/>
                    </a:moveTo>
                    <a:cubicBezTo>
                      <a:pt x="211" y="258"/>
                      <a:pt x="144" y="215"/>
                      <a:pt x="130" y="188"/>
                    </a:cubicBezTo>
                    <a:cubicBezTo>
                      <a:pt x="115" y="160"/>
                      <a:pt x="95" y="191"/>
                      <a:pt x="76" y="201"/>
                    </a:cubicBezTo>
                    <a:cubicBezTo>
                      <a:pt x="64" y="207"/>
                      <a:pt x="26" y="195"/>
                      <a:pt x="0" y="185"/>
                    </a:cubicBezTo>
                    <a:cubicBezTo>
                      <a:pt x="13" y="176"/>
                      <a:pt x="33" y="150"/>
                      <a:pt x="41" y="144"/>
                    </a:cubicBezTo>
                    <a:cubicBezTo>
                      <a:pt x="51" y="137"/>
                      <a:pt x="61" y="19"/>
                      <a:pt x="61" y="19"/>
                    </a:cubicBezTo>
                    <a:cubicBezTo>
                      <a:pt x="98" y="0"/>
                      <a:pt x="137" y="172"/>
                      <a:pt x="137" y="172"/>
                    </a:cubicBezTo>
                    <a:cubicBezTo>
                      <a:pt x="137" y="172"/>
                      <a:pt x="206" y="192"/>
                      <a:pt x="211" y="207"/>
                    </a:cubicBezTo>
                    <a:cubicBezTo>
                      <a:pt x="213" y="210"/>
                      <a:pt x="218" y="215"/>
                      <a:pt x="225" y="221"/>
                    </a:cubicBezTo>
                    <a:cubicBezTo>
                      <a:pt x="233" y="241"/>
                      <a:pt x="238" y="258"/>
                      <a:pt x="230" y="258"/>
                    </a:cubicBezTo>
                    <a:close/>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100">
                  <a:ea typeface="宋体" panose="02010600030101010101" pitchFamily="2" charset="-122"/>
                </a:endParaRPr>
              </a:p>
            </p:txBody>
          </p:sp>
          <p:sp>
            <p:nvSpPr>
              <p:cNvPr id="316" name="íSlîḓé">
                <a:extLst>
                  <a:ext uri="{FF2B5EF4-FFF2-40B4-BE49-F238E27FC236}">
                    <a16:creationId xmlns:a16="http://schemas.microsoft.com/office/drawing/2014/main" id="{D384E7AB-31A6-874F-AD2D-1DBE860C7DAA}"/>
                  </a:ext>
                </a:extLst>
              </p:cNvPr>
              <p:cNvSpPr>
                <a:spLocks noChangeArrowheads="1"/>
              </p:cNvSpPr>
              <p:nvPr/>
            </p:nvSpPr>
            <p:spPr bwMode="auto">
              <a:xfrm>
                <a:off x="5164401" y="4015531"/>
                <a:ext cx="1335750" cy="808300"/>
              </a:xfrm>
              <a:custGeom>
                <a:avLst/>
                <a:gdLst>
                  <a:gd name="T0" fmla="*/ 3 w 912"/>
                  <a:gd name="T1" fmla="*/ 537 h 552"/>
                  <a:gd name="T2" fmla="*/ 636 w 912"/>
                  <a:gd name="T3" fmla="*/ 9 h 552"/>
                  <a:gd name="T4" fmla="*/ 659 w 912"/>
                  <a:gd name="T5" fmla="*/ 1 h 552"/>
                  <a:gd name="T6" fmla="*/ 895 w 912"/>
                  <a:gd name="T7" fmla="*/ 7 h 552"/>
                  <a:gd name="T8" fmla="*/ 888 w 912"/>
                  <a:gd name="T9" fmla="*/ 45 h 552"/>
                  <a:gd name="T10" fmla="*/ 290 w 912"/>
                  <a:gd name="T11" fmla="*/ 535 h 552"/>
                  <a:gd name="T12" fmla="*/ 267 w 912"/>
                  <a:gd name="T13" fmla="*/ 544 h 552"/>
                  <a:gd name="T14" fmla="*/ 9 w 912"/>
                  <a:gd name="T15" fmla="*/ 552 h 552"/>
                  <a:gd name="T16" fmla="*/ 0 w 912"/>
                  <a:gd name="T17" fmla="*/ 544 h 552"/>
                  <a:gd name="T18" fmla="*/ 3 w 912"/>
                  <a:gd name="T19" fmla="*/ 53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2" h="552">
                    <a:moveTo>
                      <a:pt x="3" y="537"/>
                    </a:moveTo>
                    <a:cubicBezTo>
                      <a:pt x="636" y="9"/>
                      <a:pt x="636" y="9"/>
                      <a:pt x="636" y="9"/>
                    </a:cubicBezTo>
                    <a:cubicBezTo>
                      <a:pt x="643" y="3"/>
                      <a:pt x="651" y="0"/>
                      <a:pt x="659" y="1"/>
                    </a:cubicBezTo>
                    <a:cubicBezTo>
                      <a:pt x="895" y="7"/>
                      <a:pt x="895" y="7"/>
                      <a:pt x="895" y="7"/>
                    </a:cubicBezTo>
                    <a:cubicBezTo>
                      <a:pt x="895" y="7"/>
                      <a:pt x="912" y="19"/>
                      <a:pt x="888" y="45"/>
                    </a:cubicBezTo>
                    <a:cubicBezTo>
                      <a:pt x="290" y="535"/>
                      <a:pt x="290" y="535"/>
                      <a:pt x="290" y="535"/>
                    </a:cubicBezTo>
                    <a:cubicBezTo>
                      <a:pt x="284" y="540"/>
                      <a:pt x="276" y="543"/>
                      <a:pt x="267" y="544"/>
                    </a:cubicBezTo>
                    <a:cubicBezTo>
                      <a:pt x="9" y="552"/>
                      <a:pt x="9" y="552"/>
                      <a:pt x="9" y="552"/>
                    </a:cubicBezTo>
                    <a:cubicBezTo>
                      <a:pt x="4" y="552"/>
                      <a:pt x="0" y="549"/>
                      <a:pt x="0" y="544"/>
                    </a:cubicBezTo>
                    <a:cubicBezTo>
                      <a:pt x="0" y="541"/>
                      <a:pt x="1" y="538"/>
                      <a:pt x="3" y="537"/>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317" name="îşḷíḋe">
                <a:extLst>
                  <a:ext uri="{FF2B5EF4-FFF2-40B4-BE49-F238E27FC236}">
                    <a16:creationId xmlns:a16="http://schemas.microsoft.com/office/drawing/2014/main" id="{591D5134-B355-464C-A355-40A09D5A0F4B}"/>
                  </a:ext>
                </a:extLst>
              </p:cNvPr>
              <p:cNvSpPr>
                <a:spLocks noChangeArrowheads="1"/>
              </p:cNvSpPr>
              <p:nvPr/>
            </p:nvSpPr>
            <p:spPr bwMode="auto">
              <a:xfrm>
                <a:off x="5616501" y="4299806"/>
                <a:ext cx="654175" cy="695275"/>
              </a:xfrm>
              <a:custGeom>
                <a:avLst/>
                <a:gdLst>
                  <a:gd name="T0" fmla="*/ 0 w 446"/>
                  <a:gd name="T1" fmla="*/ 278 h 476"/>
                  <a:gd name="T2" fmla="*/ 292 w 446"/>
                  <a:gd name="T3" fmla="*/ 291 h 476"/>
                  <a:gd name="T4" fmla="*/ 355 w 446"/>
                  <a:gd name="T5" fmla="*/ 5 h 476"/>
                  <a:gd name="T6" fmla="*/ 0 w 446"/>
                  <a:gd name="T7" fmla="*/ 278 h 476"/>
                </a:gdLst>
                <a:ahLst/>
                <a:cxnLst>
                  <a:cxn ang="0">
                    <a:pos x="T0" y="T1"/>
                  </a:cxn>
                  <a:cxn ang="0">
                    <a:pos x="T2" y="T3"/>
                  </a:cxn>
                  <a:cxn ang="0">
                    <a:pos x="T4" y="T5"/>
                  </a:cxn>
                  <a:cxn ang="0">
                    <a:pos x="T6" y="T7"/>
                  </a:cxn>
                </a:cxnLst>
                <a:rect l="0" t="0" r="r" b="b"/>
                <a:pathLst>
                  <a:path w="446" h="476">
                    <a:moveTo>
                      <a:pt x="0" y="278"/>
                    </a:moveTo>
                    <a:cubicBezTo>
                      <a:pt x="0" y="278"/>
                      <a:pt x="139" y="476"/>
                      <a:pt x="292" y="291"/>
                    </a:cubicBezTo>
                    <a:cubicBezTo>
                      <a:pt x="446" y="107"/>
                      <a:pt x="402" y="10"/>
                      <a:pt x="355" y="5"/>
                    </a:cubicBezTo>
                    <a:cubicBezTo>
                      <a:pt x="308" y="0"/>
                      <a:pt x="46" y="202"/>
                      <a:pt x="0" y="278"/>
                    </a:cubicBezTo>
                    <a:close/>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90000"/>
                  </a:lnSpc>
                </a:pPr>
                <a:endParaRPr lang="zh-CN" altLang="en-US">
                  <a:ea typeface="宋体" panose="02010600030101010101" pitchFamily="2" charset="-122"/>
                </a:endParaRPr>
              </a:p>
            </p:txBody>
          </p:sp>
          <p:sp>
            <p:nvSpPr>
              <p:cNvPr id="318" name="íṡlíḑê">
                <a:extLst>
                  <a:ext uri="{FF2B5EF4-FFF2-40B4-BE49-F238E27FC236}">
                    <a16:creationId xmlns:a16="http://schemas.microsoft.com/office/drawing/2014/main" id="{2AF27A30-A3E4-F44C-8441-B87D0042A60C}"/>
                  </a:ext>
                </a:extLst>
              </p:cNvPr>
              <p:cNvSpPr/>
              <p:nvPr/>
            </p:nvSpPr>
            <p:spPr bwMode="auto">
              <a:xfrm>
                <a:off x="6983648" y="1145382"/>
                <a:ext cx="637127" cy="367976"/>
              </a:xfrm>
              <a:custGeom>
                <a:avLst/>
                <a:gdLst>
                  <a:gd name="T0" fmla="*/ 265 w 435"/>
                  <a:gd name="T1" fmla="*/ 0 h 252"/>
                  <a:gd name="T2" fmla="*/ 0 w 435"/>
                  <a:gd name="T3" fmla="*/ 219 h 252"/>
                  <a:gd name="T4" fmla="*/ 1 w 435"/>
                  <a:gd name="T5" fmla="*/ 219 h 252"/>
                  <a:gd name="T6" fmla="*/ 60 w 435"/>
                  <a:gd name="T7" fmla="*/ 177 h 252"/>
                  <a:gd name="T8" fmla="*/ 98 w 435"/>
                  <a:gd name="T9" fmla="*/ 94 h 252"/>
                  <a:gd name="T10" fmla="*/ 95 w 435"/>
                  <a:gd name="T11" fmla="*/ 109 h 252"/>
                  <a:gd name="T12" fmla="*/ 73 w 435"/>
                  <a:gd name="T13" fmla="*/ 169 h 252"/>
                  <a:gd name="T14" fmla="*/ 101 w 435"/>
                  <a:gd name="T15" fmla="*/ 148 h 252"/>
                  <a:gd name="T16" fmla="*/ 160 w 435"/>
                  <a:gd name="T17" fmla="*/ 45 h 252"/>
                  <a:gd name="T18" fmla="*/ 114 w 435"/>
                  <a:gd name="T19" fmla="*/ 141 h 252"/>
                  <a:gd name="T20" fmla="*/ 160 w 435"/>
                  <a:gd name="T21" fmla="*/ 116 h 252"/>
                  <a:gd name="T22" fmla="*/ 230 w 435"/>
                  <a:gd name="T23" fmla="*/ 16 h 252"/>
                  <a:gd name="T24" fmla="*/ 173 w 435"/>
                  <a:gd name="T25" fmla="*/ 110 h 252"/>
                  <a:gd name="T26" fmla="*/ 223 w 435"/>
                  <a:gd name="T27" fmla="*/ 92 h 252"/>
                  <a:gd name="T28" fmla="*/ 294 w 435"/>
                  <a:gd name="T29" fmla="*/ 11 h 252"/>
                  <a:gd name="T30" fmla="*/ 236 w 435"/>
                  <a:gd name="T31" fmla="*/ 87 h 252"/>
                  <a:gd name="T32" fmla="*/ 293 w 435"/>
                  <a:gd name="T33" fmla="*/ 77 h 252"/>
                  <a:gd name="T34" fmla="*/ 349 w 435"/>
                  <a:gd name="T35" fmla="*/ 40 h 252"/>
                  <a:gd name="T36" fmla="*/ 363 w 435"/>
                  <a:gd name="T37" fmla="*/ 42 h 252"/>
                  <a:gd name="T38" fmla="*/ 309 w 435"/>
                  <a:gd name="T39" fmla="*/ 76 h 252"/>
                  <a:gd name="T40" fmla="*/ 321 w 435"/>
                  <a:gd name="T41" fmla="*/ 75 h 252"/>
                  <a:gd name="T42" fmla="*/ 409 w 435"/>
                  <a:gd name="T43" fmla="*/ 98 h 252"/>
                  <a:gd name="T44" fmla="*/ 324 w 435"/>
                  <a:gd name="T45" fmla="*/ 86 h 252"/>
                  <a:gd name="T46" fmla="*/ 309 w 435"/>
                  <a:gd name="T47" fmla="*/ 86 h 252"/>
                  <a:gd name="T48" fmla="*/ 370 w 435"/>
                  <a:gd name="T49" fmla="*/ 146 h 252"/>
                  <a:gd name="T50" fmla="*/ 296 w 435"/>
                  <a:gd name="T51" fmla="*/ 89 h 252"/>
                  <a:gd name="T52" fmla="*/ 293 w 435"/>
                  <a:gd name="T53" fmla="*/ 88 h 252"/>
                  <a:gd name="T54" fmla="*/ 235 w 435"/>
                  <a:gd name="T55" fmla="*/ 102 h 252"/>
                  <a:gd name="T56" fmla="*/ 337 w 435"/>
                  <a:gd name="T57" fmla="*/ 192 h 252"/>
                  <a:gd name="T58" fmla="*/ 224 w 435"/>
                  <a:gd name="T59" fmla="*/ 105 h 252"/>
                  <a:gd name="T60" fmla="*/ 174 w 435"/>
                  <a:gd name="T61" fmla="*/ 125 h 252"/>
                  <a:gd name="T62" fmla="*/ 289 w 435"/>
                  <a:gd name="T63" fmla="*/ 221 h 252"/>
                  <a:gd name="T64" fmla="*/ 164 w 435"/>
                  <a:gd name="T65" fmla="*/ 130 h 252"/>
                  <a:gd name="T66" fmla="*/ 117 w 435"/>
                  <a:gd name="T67" fmla="*/ 156 h 252"/>
                  <a:gd name="T68" fmla="*/ 223 w 435"/>
                  <a:gd name="T69" fmla="*/ 244 h 252"/>
                  <a:gd name="T70" fmla="*/ 106 w 435"/>
                  <a:gd name="T71" fmla="*/ 163 h 252"/>
                  <a:gd name="T72" fmla="*/ 74 w 435"/>
                  <a:gd name="T73" fmla="*/ 184 h 252"/>
                  <a:gd name="T74" fmla="*/ 138 w 435"/>
                  <a:gd name="T75" fmla="*/ 239 h 252"/>
                  <a:gd name="T76" fmla="*/ 66 w 435"/>
                  <a:gd name="T77" fmla="*/ 190 h 252"/>
                  <a:gd name="T78" fmla="*/ 8 w 435"/>
                  <a:gd name="T79" fmla="*/ 232 h 252"/>
                  <a:gd name="T80" fmla="*/ 25 w 435"/>
                  <a:gd name="T81" fmla="*/ 235 h 252"/>
                  <a:gd name="T82" fmla="*/ 66 w 435"/>
                  <a:gd name="T83" fmla="*/ 231 h 252"/>
                  <a:gd name="T84" fmla="*/ 193 w 435"/>
                  <a:gd name="T85" fmla="*/ 252 h 252"/>
                  <a:gd name="T86" fmla="*/ 336 w 435"/>
                  <a:gd name="T87" fmla="*/ 215 h 252"/>
                  <a:gd name="T88" fmla="*/ 380 w 435"/>
                  <a:gd name="T89" fmla="*/ 182 h 252"/>
                  <a:gd name="T90" fmla="*/ 400 w 435"/>
                  <a:gd name="T91" fmla="*/ 144 h 252"/>
                  <a:gd name="T92" fmla="*/ 426 w 435"/>
                  <a:gd name="T93" fmla="*/ 116 h 252"/>
                  <a:gd name="T94" fmla="*/ 432 w 435"/>
                  <a:gd name="T95" fmla="*/ 117 h 252"/>
                  <a:gd name="T96" fmla="*/ 389 w 435"/>
                  <a:gd name="T97" fmla="*/ 52 h 252"/>
                  <a:gd name="T98" fmla="*/ 265 w 435"/>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5" h="252">
                    <a:moveTo>
                      <a:pt x="265" y="0"/>
                    </a:moveTo>
                    <a:cubicBezTo>
                      <a:pt x="113" y="0"/>
                      <a:pt x="0" y="219"/>
                      <a:pt x="0" y="219"/>
                    </a:cubicBezTo>
                    <a:cubicBezTo>
                      <a:pt x="0" y="219"/>
                      <a:pt x="1" y="219"/>
                      <a:pt x="1" y="219"/>
                    </a:cubicBezTo>
                    <a:cubicBezTo>
                      <a:pt x="7" y="219"/>
                      <a:pt x="60" y="177"/>
                      <a:pt x="60" y="177"/>
                    </a:cubicBezTo>
                    <a:cubicBezTo>
                      <a:pt x="65" y="146"/>
                      <a:pt x="78" y="117"/>
                      <a:pt x="98" y="94"/>
                    </a:cubicBezTo>
                    <a:cubicBezTo>
                      <a:pt x="98" y="94"/>
                      <a:pt x="101" y="96"/>
                      <a:pt x="95" y="109"/>
                    </a:cubicBezTo>
                    <a:cubicBezTo>
                      <a:pt x="89" y="122"/>
                      <a:pt x="73" y="169"/>
                      <a:pt x="73" y="169"/>
                    </a:cubicBezTo>
                    <a:cubicBezTo>
                      <a:pt x="101" y="148"/>
                      <a:pt x="101" y="148"/>
                      <a:pt x="101" y="148"/>
                    </a:cubicBezTo>
                    <a:cubicBezTo>
                      <a:pt x="120" y="70"/>
                      <a:pt x="160" y="45"/>
                      <a:pt x="160" y="45"/>
                    </a:cubicBezTo>
                    <a:cubicBezTo>
                      <a:pt x="136" y="77"/>
                      <a:pt x="114" y="141"/>
                      <a:pt x="114" y="141"/>
                    </a:cubicBezTo>
                    <a:cubicBezTo>
                      <a:pt x="160" y="116"/>
                      <a:pt x="160" y="116"/>
                      <a:pt x="160" y="116"/>
                    </a:cubicBezTo>
                    <a:cubicBezTo>
                      <a:pt x="183" y="32"/>
                      <a:pt x="230" y="16"/>
                      <a:pt x="230" y="16"/>
                    </a:cubicBezTo>
                    <a:cubicBezTo>
                      <a:pt x="203" y="38"/>
                      <a:pt x="173" y="110"/>
                      <a:pt x="173" y="110"/>
                    </a:cubicBezTo>
                    <a:cubicBezTo>
                      <a:pt x="223" y="92"/>
                      <a:pt x="223" y="92"/>
                      <a:pt x="223" y="92"/>
                    </a:cubicBezTo>
                    <a:cubicBezTo>
                      <a:pt x="246" y="20"/>
                      <a:pt x="294" y="11"/>
                      <a:pt x="294" y="11"/>
                    </a:cubicBezTo>
                    <a:cubicBezTo>
                      <a:pt x="262" y="34"/>
                      <a:pt x="236" y="87"/>
                      <a:pt x="236" y="87"/>
                    </a:cubicBezTo>
                    <a:cubicBezTo>
                      <a:pt x="242" y="81"/>
                      <a:pt x="293" y="77"/>
                      <a:pt x="293" y="77"/>
                    </a:cubicBezTo>
                    <a:cubicBezTo>
                      <a:pt x="314" y="46"/>
                      <a:pt x="336" y="40"/>
                      <a:pt x="349" y="40"/>
                    </a:cubicBezTo>
                    <a:cubicBezTo>
                      <a:pt x="357" y="40"/>
                      <a:pt x="363" y="42"/>
                      <a:pt x="363" y="42"/>
                    </a:cubicBezTo>
                    <a:cubicBezTo>
                      <a:pt x="332" y="48"/>
                      <a:pt x="309" y="76"/>
                      <a:pt x="309" y="76"/>
                    </a:cubicBezTo>
                    <a:cubicBezTo>
                      <a:pt x="313" y="75"/>
                      <a:pt x="317" y="75"/>
                      <a:pt x="321" y="75"/>
                    </a:cubicBezTo>
                    <a:cubicBezTo>
                      <a:pt x="367" y="75"/>
                      <a:pt x="409" y="98"/>
                      <a:pt x="409" y="98"/>
                    </a:cubicBezTo>
                    <a:cubicBezTo>
                      <a:pt x="385" y="87"/>
                      <a:pt x="346" y="86"/>
                      <a:pt x="324" y="86"/>
                    </a:cubicBezTo>
                    <a:cubicBezTo>
                      <a:pt x="315" y="86"/>
                      <a:pt x="309" y="86"/>
                      <a:pt x="309" y="86"/>
                    </a:cubicBezTo>
                    <a:cubicBezTo>
                      <a:pt x="305" y="94"/>
                      <a:pt x="370" y="146"/>
                      <a:pt x="370" y="146"/>
                    </a:cubicBezTo>
                    <a:cubicBezTo>
                      <a:pt x="334" y="145"/>
                      <a:pt x="296" y="89"/>
                      <a:pt x="296" y="89"/>
                    </a:cubicBezTo>
                    <a:cubicBezTo>
                      <a:pt x="295" y="88"/>
                      <a:pt x="294" y="88"/>
                      <a:pt x="293" y="88"/>
                    </a:cubicBezTo>
                    <a:cubicBezTo>
                      <a:pt x="276" y="88"/>
                      <a:pt x="235" y="102"/>
                      <a:pt x="235" y="102"/>
                    </a:cubicBezTo>
                    <a:cubicBezTo>
                      <a:pt x="232" y="125"/>
                      <a:pt x="337" y="192"/>
                      <a:pt x="337" y="192"/>
                    </a:cubicBezTo>
                    <a:cubicBezTo>
                      <a:pt x="274" y="184"/>
                      <a:pt x="224" y="105"/>
                      <a:pt x="224" y="105"/>
                    </a:cubicBezTo>
                    <a:cubicBezTo>
                      <a:pt x="174" y="125"/>
                      <a:pt x="174" y="125"/>
                      <a:pt x="174" y="125"/>
                    </a:cubicBezTo>
                    <a:cubicBezTo>
                      <a:pt x="194" y="173"/>
                      <a:pt x="289" y="221"/>
                      <a:pt x="289" y="221"/>
                    </a:cubicBezTo>
                    <a:cubicBezTo>
                      <a:pt x="214" y="212"/>
                      <a:pt x="164" y="130"/>
                      <a:pt x="164" y="130"/>
                    </a:cubicBezTo>
                    <a:cubicBezTo>
                      <a:pt x="117" y="156"/>
                      <a:pt x="117" y="156"/>
                      <a:pt x="117" y="156"/>
                    </a:cubicBezTo>
                    <a:cubicBezTo>
                      <a:pt x="130" y="201"/>
                      <a:pt x="223" y="244"/>
                      <a:pt x="223" y="244"/>
                    </a:cubicBezTo>
                    <a:cubicBezTo>
                      <a:pt x="157" y="238"/>
                      <a:pt x="106" y="163"/>
                      <a:pt x="106" y="163"/>
                    </a:cubicBezTo>
                    <a:cubicBezTo>
                      <a:pt x="106" y="163"/>
                      <a:pt x="76" y="182"/>
                      <a:pt x="74" y="184"/>
                    </a:cubicBezTo>
                    <a:cubicBezTo>
                      <a:pt x="66" y="193"/>
                      <a:pt x="138" y="239"/>
                      <a:pt x="138" y="239"/>
                    </a:cubicBezTo>
                    <a:cubicBezTo>
                      <a:pt x="95" y="234"/>
                      <a:pt x="66" y="190"/>
                      <a:pt x="66" y="190"/>
                    </a:cubicBezTo>
                    <a:cubicBezTo>
                      <a:pt x="8" y="232"/>
                      <a:pt x="8" y="232"/>
                      <a:pt x="8" y="232"/>
                    </a:cubicBezTo>
                    <a:cubicBezTo>
                      <a:pt x="11" y="234"/>
                      <a:pt x="17" y="235"/>
                      <a:pt x="25" y="235"/>
                    </a:cubicBezTo>
                    <a:cubicBezTo>
                      <a:pt x="42" y="235"/>
                      <a:pt x="66" y="231"/>
                      <a:pt x="66" y="231"/>
                    </a:cubicBezTo>
                    <a:cubicBezTo>
                      <a:pt x="115" y="247"/>
                      <a:pt x="157" y="252"/>
                      <a:pt x="193" y="252"/>
                    </a:cubicBezTo>
                    <a:cubicBezTo>
                      <a:pt x="286" y="252"/>
                      <a:pt x="336" y="215"/>
                      <a:pt x="336" y="215"/>
                    </a:cubicBezTo>
                    <a:cubicBezTo>
                      <a:pt x="354" y="209"/>
                      <a:pt x="369" y="197"/>
                      <a:pt x="380" y="182"/>
                    </a:cubicBezTo>
                    <a:cubicBezTo>
                      <a:pt x="388" y="170"/>
                      <a:pt x="395" y="158"/>
                      <a:pt x="400" y="144"/>
                    </a:cubicBezTo>
                    <a:cubicBezTo>
                      <a:pt x="409" y="120"/>
                      <a:pt x="420" y="116"/>
                      <a:pt x="426" y="116"/>
                    </a:cubicBezTo>
                    <a:cubicBezTo>
                      <a:pt x="430" y="116"/>
                      <a:pt x="432" y="117"/>
                      <a:pt x="432" y="117"/>
                    </a:cubicBezTo>
                    <a:cubicBezTo>
                      <a:pt x="435" y="68"/>
                      <a:pt x="389" y="52"/>
                      <a:pt x="389" y="52"/>
                    </a:cubicBezTo>
                    <a:cubicBezTo>
                      <a:pt x="346" y="15"/>
                      <a:pt x="304" y="0"/>
                      <a:pt x="265" y="0"/>
                    </a:cubicBezTo>
                  </a:path>
                </a:pathLst>
              </a:custGeom>
              <a:solidFill>
                <a:srgbClr val="4285F4">
                  <a:alpha val="20000"/>
                </a:srgbClr>
              </a:solidFill>
              <a:ln>
                <a:noFill/>
              </a:ln>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319" name="î$ļïdê">
                <a:extLst>
                  <a:ext uri="{FF2B5EF4-FFF2-40B4-BE49-F238E27FC236}">
                    <a16:creationId xmlns:a16="http://schemas.microsoft.com/office/drawing/2014/main" id="{118D933E-68FC-1944-B5EA-2DF45486A001}"/>
                  </a:ext>
                </a:extLst>
              </p:cNvPr>
              <p:cNvSpPr/>
              <p:nvPr/>
            </p:nvSpPr>
            <p:spPr bwMode="auto">
              <a:xfrm>
                <a:off x="8063051" y="1593756"/>
                <a:ext cx="287636" cy="163890"/>
              </a:xfrm>
              <a:custGeom>
                <a:avLst/>
                <a:gdLst>
                  <a:gd name="T0" fmla="*/ 119 w 196"/>
                  <a:gd name="T1" fmla="*/ 0 h 114"/>
                  <a:gd name="T2" fmla="*/ 0 w 196"/>
                  <a:gd name="T3" fmla="*/ 99 h 114"/>
                  <a:gd name="T4" fmla="*/ 0 w 196"/>
                  <a:gd name="T5" fmla="*/ 99 h 114"/>
                  <a:gd name="T6" fmla="*/ 27 w 196"/>
                  <a:gd name="T7" fmla="*/ 80 h 114"/>
                  <a:gd name="T8" fmla="*/ 44 w 196"/>
                  <a:gd name="T9" fmla="*/ 42 h 114"/>
                  <a:gd name="T10" fmla="*/ 43 w 196"/>
                  <a:gd name="T11" fmla="*/ 49 h 114"/>
                  <a:gd name="T12" fmla="*/ 32 w 196"/>
                  <a:gd name="T13" fmla="*/ 76 h 114"/>
                  <a:gd name="T14" fmla="*/ 45 w 196"/>
                  <a:gd name="T15" fmla="*/ 67 h 114"/>
                  <a:gd name="T16" fmla="*/ 72 w 196"/>
                  <a:gd name="T17" fmla="*/ 21 h 114"/>
                  <a:gd name="T18" fmla="*/ 51 w 196"/>
                  <a:gd name="T19" fmla="*/ 64 h 114"/>
                  <a:gd name="T20" fmla="*/ 72 w 196"/>
                  <a:gd name="T21" fmla="*/ 52 h 114"/>
                  <a:gd name="T22" fmla="*/ 104 w 196"/>
                  <a:gd name="T23" fmla="*/ 7 h 114"/>
                  <a:gd name="T24" fmla="*/ 78 w 196"/>
                  <a:gd name="T25" fmla="*/ 50 h 114"/>
                  <a:gd name="T26" fmla="*/ 100 w 196"/>
                  <a:gd name="T27" fmla="*/ 41 h 114"/>
                  <a:gd name="T28" fmla="*/ 132 w 196"/>
                  <a:gd name="T29" fmla="*/ 5 h 114"/>
                  <a:gd name="T30" fmla="*/ 106 w 196"/>
                  <a:gd name="T31" fmla="*/ 39 h 114"/>
                  <a:gd name="T32" fmla="*/ 132 w 196"/>
                  <a:gd name="T33" fmla="*/ 35 h 114"/>
                  <a:gd name="T34" fmla="*/ 157 w 196"/>
                  <a:gd name="T35" fmla="*/ 18 h 114"/>
                  <a:gd name="T36" fmla="*/ 163 w 196"/>
                  <a:gd name="T37" fmla="*/ 19 h 114"/>
                  <a:gd name="T38" fmla="*/ 139 w 196"/>
                  <a:gd name="T39" fmla="*/ 34 h 114"/>
                  <a:gd name="T40" fmla="*/ 144 w 196"/>
                  <a:gd name="T41" fmla="*/ 34 h 114"/>
                  <a:gd name="T42" fmla="*/ 184 w 196"/>
                  <a:gd name="T43" fmla="*/ 44 h 114"/>
                  <a:gd name="T44" fmla="*/ 146 w 196"/>
                  <a:gd name="T45" fmla="*/ 39 h 114"/>
                  <a:gd name="T46" fmla="*/ 139 w 196"/>
                  <a:gd name="T47" fmla="*/ 39 h 114"/>
                  <a:gd name="T48" fmla="*/ 167 w 196"/>
                  <a:gd name="T49" fmla="*/ 66 h 114"/>
                  <a:gd name="T50" fmla="*/ 133 w 196"/>
                  <a:gd name="T51" fmla="*/ 40 h 114"/>
                  <a:gd name="T52" fmla="*/ 132 w 196"/>
                  <a:gd name="T53" fmla="*/ 40 h 114"/>
                  <a:gd name="T54" fmla="*/ 106 w 196"/>
                  <a:gd name="T55" fmla="*/ 46 h 114"/>
                  <a:gd name="T56" fmla="*/ 152 w 196"/>
                  <a:gd name="T57" fmla="*/ 87 h 114"/>
                  <a:gd name="T58" fmla="*/ 101 w 196"/>
                  <a:gd name="T59" fmla="*/ 48 h 114"/>
                  <a:gd name="T60" fmla="*/ 78 w 196"/>
                  <a:gd name="T61" fmla="*/ 56 h 114"/>
                  <a:gd name="T62" fmla="*/ 130 w 196"/>
                  <a:gd name="T63" fmla="*/ 100 h 114"/>
                  <a:gd name="T64" fmla="*/ 74 w 196"/>
                  <a:gd name="T65" fmla="*/ 58 h 114"/>
                  <a:gd name="T66" fmla="*/ 53 w 196"/>
                  <a:gd name="T67" fmla="*/ 70 h 114"/>
                  <a:gd name="T68" fmla="*/ 101 w 196"/>
                  <a:gd name="T69" fmla="*/ 110 h 114"/>
                  <a:gd name="T70" fmla="*/ 47 w 196"/>
                  <a:gd name="T71" fmla="*/ 74 h 114"/>
                  <a:gd name="T72" fmla="*/ 33 w 196"/>
                  <a:gd name="T73" fmla="*/ 83 h 114"/>
                  <a:gd name="T74" fmla="*/ 62 w 196"/>
                  <a:gd name="T75" fmla="*/ 108 h 114"/>
                  <a:gd name="T76" fmla="*/ 29 w 196"/>
                  <a:gd name="T77" fmla="*/ 86 h 114"/>
                  <a:gd name="T78" fmla="*/ 3 w 196"/>
                  <a:gd name="T79" fmla="*/ 105 h 114"/>
                  <a:gd name="T80" fmla="*/ 11 w 196"/>
                  <a:gd name="T81" fmla="*/ 106 h 114"/>
                  <a:gd name="T82" fmla="*/ 29 w 196"/>
                  <a:gd name="T83" fmla="*/ 105 h 114"/>
                  <a:gd name="T84" fmla="*/ 87 w 196"/>
                  <a:gd name="T85" fmla="*/ 114 h 114"/>
                  <a:gd name="T86" fmla="*/ 151 w 196"/>
                  <a:gd name="T87" fmla="*/ 97 h 114"/>
                  <a:gd name="T88" fmla="*/ 171 w 196"/>
                  <a:gd name="T89" fmla="*/ 82 h 114"/>
                  <a:gd name="T90" fmla="*/ 180 w 196"/>
                  <a:gd name="T91" fmla="*/ 65 h 114"/>
                  <a:gd name="T92" fmla="*/ 192 w 196"/>
                  <a:gd name="T93" fmla="*/ 52 h 114"/>
                  <a:gd name="T94" fmla="*/ 195 w 196"/>
                  <a:gd name="T95" fmla="*/ 53 h 114"/>
                  <a:gd name="T96" fmla="*/ 175 w 196"/>
                  <a:gd name="T97" fmla="*/ 23 h 114"/>
                  <a:gd name="T98" fmla="*/ 119 w 196"/>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14">
                    <a:moveTo>
                      <a:pt x="119" y="0"/>
                    </a:moveTo>
                    <a:cubicBezTo>
                      <a:pt x="51" y="0"/>
                      <a:pt x="0" y="99"/>
                      <a:pt x="0" y="99"/>
                    </a:cubicBezTo>
                    <a:cubicBezTo>
                      <a:pt x="0" y="99"/>
                      <a:pt x="0" y="99"/>
                      <a:pt x="0" y="99"/>
                    </a:cubicBezTo>
                    <a:cubicBezTo>
                      <a:pt x="3" y="99"/>
                      <a:pt x="27" y="80"/>
                      <a:pt x="27" y="80"/>
                    </a:cubicBezTo>
                    <a:cubicBezTo>
                      <a:pt x="29" y="66"/>
                      <a:pt x="35" y="53"/>
                      <a:pt x="44" y="42"/>
                    </a:cubicBezTo>
                    <a:cubicBezTo>
                      <a:pt x="44" y="42"/>
                      <a:pt x="45" y="44"/>
                      <a:pt x="43" y="49"/>
                    </a:cubicBezTo>
                    <a:cubicBezTo>
                      <a:pt x="40" y="55"/>
                      <a:pt x="32" y="76"/>
                      <a:pt x="32" y="76"/>
                    </a:cubicBezTo>
                    <a:cubicBezTo>
                      <a:pt x="45" y="67"/>
                      <a:pt x="45" y="67"/>
                      <a:pt x="45" y="67"/>
                    </a:cubicBezTo>
                    <a:cubicBezTo>
                      <a:pt x="54" y="32"/>
                      <a:pt x="72" y="21"/>
                      <a:pt x="72" y="21"/>
                    </a:cubicBezTo>
                    <a:cubicBezTo>
                      <a:pt x="61" y="35"/>
                      <a:pt x="51" y="64"/>
                      <a:pt x="51" y="64"/>
                    </a:cubicBezTo>
                    <a:cubicBezTo>
                      <a:pt x="72" y="52"/>
                      <a:pt x="72" y="52"/>
                      <a:pt x="72" y="52"/>
                    </a:cubicBezTo>
                    <a:cubicBezTo>
                      <a:pt x="82" y="14"/>
                      <a:pt x="104" y="7"/>
                      <a:pt x="104"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4" y="34"/>
                    </a:cubicBezTo>
                    <a:cubicBezTo>
                      <a:pt x="166" y="34"/>
                      <a:pt x="184" y="44"/>
                      <a:pt x="184" y="44"/>
                    </a:cubicBezTo>
                    <a:cubicBezTo>
                      <a:pt x="174" y="39"/>
                      <a:pt x="156" y="39"/>
                      <a:pt x="146" y="39"/>
                    </a:cubicBezTo>
                    <a:cubicBezTo>
                      <a:pt x="142" y="39"/>
                      <a:pt x="139" y="39"/>
                      <a:pt x="139" y="39"/>
                    </a:cubicBezTo>
                    <a:cubicBezTo>
                      <a:pt x="137" y="42"/>
                      <a:pt x="167" y="66"/>
                      <a:pt x="167" y="66"/>
                    </a:cubicBezTo>
                    <a:cubicBezTo>
                      <a:pt x="150" y="65"/>
                      <a:pt x="133" y="40"/>
                      <a:pt x="133" y="40"/>
                    </a:cubicBezTo>
                    <a:cubicBezTo>
                      <a:pt x="133" y="40"/>
                      <a:pt x="132" y="40"/>
                      <a:pt x="132" y="40"/>
                    </a:cubicBezTo>
                    <a:cubicBezTo>
                      <a:pt x="124" y="40"/>
                      <a:pt x="106" y="46"/>
                      <a:pt x="106" y="46"/>
                    </a:cubicBezTo>
                    <a:cubicBezTo>
                      <a:pt x="104" y="57"/>
                      <a:pt x="152" y="87"/>
                      <a:pt x="152" y="87"/>
                    </a:cubicBezTo>
                    <a:cubicBezTo>
                      <a:pt x="123" y="83"/>
                      <a:pt x="101" y="48"/>
                      <a:pt x="101" y="48"/>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7" y="74"/>
                      <a:pt x="47" y="74"/>
                    </a:cubicBezTo>
                    <a:cubicBezTo>
                      <a:pt x="47" y="74"/>
                      <a:pt x="34" y="82"/>
                      <a:pt x="33" y="83"/>
                    </a:cubicBezTo>
                    <a:cubicBezTo>
                      <a:pt x="30" y="88"/>
                      <a:pt x="62" y="108"/>
                      <a:pt x="62" y="108"/>
                    </a:cubicBezTo>
                    <a:cubicBezTo>
                      <a:pt x="43" y="106"/>
                      <a:pt x="29" y="86"/>
                      <a:pt x="29" y="86"/>
                    </a:cubicBezTo>
                    <a:cubicBezTo>
                      <a:pt x="3" y="105"/>
                      <a:pt x="3" y="105"/>
                      <a:pt x="3" y="105"/>
                    </a:cubicBezTo>
                    <a:cubicBezTo>
                      <a:pt x="5" y="106"/>
                      <a:pt x="7" y="106"/>
                      <a:pt x="11" y="106"/>
                    </a:cubicBezTo>
                    <a:cubicBezTo>
                      <a:pt x="18" y="106"/>
                      <a:pt x="29" y="105"/>
                      <a:pt x="29" y="105"/>
                    </a:cubicBezTo>
                    <a:cubicBezTo>
                      <a:pt x="51" y="112"/>
                      <a:pt x="71" y="114"/>
                      <a:pt x="87" y="114"/>
                    </a:cubicBezTo>
                    <a:cubicBezTo>
                      <a:pt x="129" y="114"/>
                      <a:pt x="151" y="97"/>
                      <a:pt x="151" y="97"/>
                    </a:cubicBezTo>
                    <a:cubicBezTo>
                      <a:pt x="159" y="95"/>
                      <a:pt x="166" y="89"/>
                      <a:pt x="171" y="82"/>
                    </a:cubicBezTo>
                    <a:cubicBezTo>
                      <a:pt x="175" y="77"/>
                      <a:pt x="178" y="71"/>
                      <a:pt x="180" y="65"/>
                    </a:cubicBezTo>
                    <a:cubicBezTo>
                      <a:pt x="184" y="54"/>
                      <a:pt x="189" y="52"/>
                      <a:pt x="192" y="52"/>
                    </a:cubicBezTo>
                    <a:cubicBezTo>
                      <a:pt x="194" y="52"/>
                      <a:pt x="195" y="53"/>
                      <a:pt x="195" y="53"/>
                    </a:cubicBezTo>
                    <a:cubicBezTo>
                      <a:pt x="196" y="31"/>
                      <a:pt x="175" y="23"/>
                      <a:pt x="175" y="23"/>
                    </a:cubicBezTo>
                    <a:cubicBezTo>
                      <a:pt x="156" y="7"/>
                      <a:pt x="137" y="0"/>
                      <a:pt x="119"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20" name="i$1îdê">
                <a:extLst>
                  <a:ext uri="{FF2B5EF4-FFF2-40B4-BE49-F238E27FC236}">
                    <a16:creationId xmlns:a16="http://schemas.microsoft.com/office/drawing/2014/main" id="{6F9862C5-3236-7D49-93FF-E459DA4A99D2}"/>
                  </a:ext>
                </a:extLst>
              </p:cNvPr>
              <p:cNvSpPr/>
              <p:nvPr/>
            </p:nvSpPr>
            <p:spPr bwMode="auto">
              <a:xfrm>
                <a:off x="6785706" y="1856597"/>
                <a:ext cx="287634" cy="166981"/>
              </a:xfrm>
              <a:custGeom>
                <a:avLst/>
                <a:gdLst>
                  <a:gd name="T0" fmla="*/ 120 w 197"/>
                  <a:gd name="T1" fmla="*/ 0 h 114"/>
                  <a:gd name="T2" fmla="*/ 0 w 197"/>
                  <a:gd name="T3" fmla="*/ 99 h 114"/>
                  <a:gd name="T4" fmla="*/ 0 w 197"/>
                  <a:gd name="T5" fmla="*/ 99 h 114"/>
                  <a:gd name="T6" fmla="*/ 27 w 197"/>
                  <a:gd name="T7" fmla="*/ 80 h 114"/>
                  <a:gd name="T8" fmla="*/ 44 w 197"/>
                  <a:gd name="T9" fmla="*/ 42 h 114"/>
                  <a:gd name="T10" fmla="*/ 43 w 197"/>
                  <a:gd name="T11" fmla="*/ 49 h 114"/>
                  <a:gd name="T12" fmla="*/ 32 w 197"/>
                  <a:gd name="T13" fmla="*/ 76 h 114"/>
                  <a:gd name="T14" fmla="*/ 45 w 197"/>
                  <a:gd name="T15" fmla="*/ 67 h 114"/>
                  <a:gd name="T16" fmla="*/ 72 w 197"/>
                  <a:gd name="T17" fmla="*/ 21 h 114"/>
                  <a:gd name="T18" fmla="*/ 51 w 197"/>
                  <a:gd name="T19" fmla="*/ 64 h 114"/>
                  <a:gd name="T20" fmla="*/ 72 w 197"/>
                  <a:gd name="T21" fmla="*/ 52 h 114"/>
                  <a:gd name="T22" fmla="*/ 103 w 197"/>
                  <a:gd name="T23" fmla="*/ 7 h 114"/>
                  <a:gd name="T24" fmla="*/ 78 w 197"/>
                  <a:gd name="T25" fmla="*/ 50 h 114"/>
                  <a:gd name="T26" fmla="*/ 100 w 197"/>
                  <a:gd name="T27" fmla="*/ 41 h 114"/>
                  <a:gd name="T28" fmla="*/ 132 w 197"/>
                  <a:gd name="T29" fmla="*/ 5 h 114"/>
                  <a:gd name="T30" fmla="*/ 106 w 197"/>
                  <a:gd name="T31" fmla="*/ 39 h 114"/>
                  <a:gd name="T32" fmla="*/ 132 w 197"/>
                  <a:gd name="T33" fmla="*/ 35 h 114"/>
                  <a:gd name="T34" fmla="*/ 157 w 197"/>
                  <a:gd name="T35" fmla="*/ 18 h 114"/>
                  <a:gd name="T36" fmla="*/ 163 w 197"/>
                  <a:gd name="T37" fmla="*/ 19 h 114"/>
                  <a:gd name="T38" fmla="*/ 139 w 197"/>
                  <a:gd name="T39" fmla="*/ 34 h 114"/>
                  <a:gd name="T40" fmla="*/ 145 w 197"/>
                  <a:gd name="T41" fmla="*/ 34 h 114"/>
                  <a:gd name="T42" fmla="*/ 185 w 197"/>
                  <a:gd name="T43" fmla="*/ 44 h 114"/>
                  <a:gd name="T44" fmla="*/ 146 w 197"/>
                  <a:gd name="T45" fmla="*/ 39 h 114"/>
                  <a:gd name="T46" fmla="*/ 139 w 197"/>
                  <a:gd name="T47" fmla="*/ 39 h 114"/>
                  <a:gd name="T48" fmla="*/ 167 w 197"/>
                  <a:gd name="T49" fmla="*/ 66 h 114"/>
                  <a:gd name="T50" fmla="*/ 133 w 197"/>
                  <a:gd name="T51" fmla="*/ 40 h 114"/>
                  <a:gd name="T52" fmla="*/ 132 w 197"/>
                  <a:gd name="T53" fmla="*/ 40 h 114"/>
                  <a:gd name="T54" fmla="*/ 106 w 197"/>
                  <a:gd name="T55" fmla="*/ 46 h 114"/>
                  <a:gd name="T56" fmla="*/ 152 w 197"/>
                  <a:gd name="T57" fmla="*/ 87 h 114"/>
                  <a:gd name="T58" fmla="*/ 101 w 197"/>
                  <a:gd name="T59" fmla="*/ 47 h 114"/>
                  <a:gd name="T60" fmla="*/ 78 w 197"/>
                  <a:gd name="T61" fmla="*/ 56 h 114"/>
                  <a:gd name="T62" fmla="*/ 130 w 197"/>
                  <a:gd name="T63" fmla="*/ 100 h 114"/>
                  <a:gd name="T64" fmla="*/ 74 w 197"/>
                  <a:gd name="T65" fmla="*/ 58 h 114"/>
                  <a:gd name="T66" fmla="*/ 53 w 197"/>
                  <a:gd name="T67" fmla="*/ 70 h 114"/>
                  <a:gd name="T68" fmla="*/ 101 w 197"/>
                  <a:gd name="T69" fmla="*/ 110 h 114"/>
                  <a:gd name="T70" fmla="*/ 48 w 197"/>
                  <a:gd name="T71" fmla="*/ 74 h 114"/>
                  <a:gd name="T72" fmla="*/ 33 w 197"/>
                  <a:gd name="T73" fmla="*/ 83 h 114"/>
                  <a:gd name="T74" fmla="*/ 62 w 197"/>
                  <a:gd name="T75" fmla="*/ 108 h 114"/>
                  <a:gd name="T76" fmla="*/ 30 w 197"/>
                  <a:gd name="T77" fmla="*/ 86 h 114"/>
                  <a:gd name="T78" fmla="*/ 4 w 197"/>
                  <a:gd name="T79" fmla="*/ 105 h 114"/>
                  <a:gd name="T80" fmla="*/ 11 w 197"/>
                  <a:gd name="T81" fmla="*/ 106 h 114"/>
                  <a:gd name="T82" fmla="*/ 30 w 197"/>
                  <a:gd name="T83" fmla="*/ 105 h 114"/>
                  <a:gd name="T84" fmla="*/ 87 w 197"/>
                  <a:gd name="T85" fmla="*/ 114 h 114"/>
                  <a:gd name="T86" fmla="*/ 151 w 197"/>
                  <a:gd name="T87" fmla="*/ 97 h 114"/>
                  <a:gd name="T88" fmla="*/ 172 w 197"/>
                  <a:gd name="T89" fmla="*/ 82 h 114"/>
                  <a:gd name="T90" fmla="*/ 181 w 197"/>
                  <a:gd name="T91" fmla="*/ 65 h 114"/>
                  <a:gd name="T92" fmla="*/ 193 w 197"/>
                  <a:gd name="T93" fmla="*/ 52 h 114"/>
                  <a:gd name="T94" fmla="*/ 195 w 197"/>
                  <a:gd name="T95" fmla="*/ 53 h 114"/>
                  <a:gd name="T96" fmla="*/ 176 w 197"/>
                  <a:gd name="T97" fmla="*/ 23 h 114"/>
                  <a:gd name="T98" fmla="*/ 120 w 197"/>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14">
                    <a:moveTo>
                      <a:pt x="120" y="0"/>
                    </a:moveTo>
                    <a:cubicBezTo>
                      <a:pt x="51" y="0"/>
                      <a:pt x="0" y="99"/>
                      <a:pt x="0" y="99"/>
                    </a:cubicBezTo>
                    <a:cubicBezTo>
                      <a:pt x="0" y="99"/>
                      <a:pt x="0" y="99"/>
                      <a:pt x="0" y="99"/>
                    </a:cubicBezTo>
                    <a:cubicBezTo>
                      <a:pt x="3" y="99"/>
                      <a:pt x="27" y="80"/>
                      <a:pt x="27" y="80"/>
                    </a:cubicBezTo>
                    <a:cubicBezTo>
                      <a:pt x="29" y="66"/>
                      <a:pt x="35" y="53"/>
                      <a:pt x="44" y="42"/>
                    </a:cubicBezTo>
                    <a:cubicBezTo>
                      <a:pt x="44" y="42"/>
                      <a:pt x="45" y="43"/>
                      <a:pt x="43" y="49"/>
                    </a:cubicBezTo>
                    <a:cubicBezTo>
                      <a:pt x="40" y="55"/>
                      <a:pt x="32" y="76"/>
                      <a:pt x="32" y="76"/>
                    </a:cubicBezTo>
                    <a:cubicBezTo>
                      <a:pt x="45" y="67"/>
                      <a:pt x="45" y="67"/>
                      <a:pt x="45" y="67"/>
                    </a:cubicBezTo>
                    <a:cubicBezTo>
                      <a:pt x="54" y="31"/>
                      <a:pt x="72" y="21"/>
                      <a:pt x="72" y="21"/>
                    </a:cubicBezTo>
                    <a:cubicBezTo>
                      <a:pt x="61" y="35"/>
                      <a:pt x="51" y="64"/>
                      <a:pt x="51" y="64"/>
                    </a:cubicBezTo>
                    <a:cubicBezTo>
                      <a:pt x="72" y="52"/>
                      <a:pt x="72" y="52"/>
                      <a:pt x="72" y="52"/>
                    </a:cubicBezTo>
                    <a:cubicBezTo>
                      <a:pt x="82" y="14"/>
                      <a:pt x="103" y="7"/>
                      <a:pt x="103"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5" y="34"/>
                    </a:cubicBezTo>
                    <a:cubicBezTo>
                      <a:pt x="166" y="34"/>
                      <a:pt x="185" y="44"/>
                      <a:pt x="185" y="44"/>
                    </a:cubicBezTo>
                    <a:cubicBezTo>
                      <a:pt x="174" y="39"/>
                      <a:pt x="156" y="39"/>
                      <a:pt x="146" y="39"/>
                    </a:cubicBezTo>
                    <a:cubicBezTo>
                      <a:pt x="142" y="39"/>
                      <a:pt x="139" y="39"/>
                      <a:pt x="139" y="39"/>
                    </a:cubicBezTo>
                    <a:cubicBezTo>
                      <a:pt x="138" y="42"/>
                      <a:pt x="167" y="66"/>
                      <a:pt x="167" y="66"/>
                    </a:cubicBezTo>
                    <a:cubicBezTo>
                      <a:pt x="150" y="65"/>
                      <a:pt x="133" y="40"/>
                      <a:pt x="133" y="40"/>
                    </a:cubicBezTo>
                    <a:cubicBezTo>
                      <a:pt x="133" y="40"/>
                      <a:pt x="133" y="40"/>
                      <a:pt x="132" y="40"/>
                    </a:cubicBezTo>
                    <a:cubicBezTo>
                      <a:pt x="125" y="40"/>
                      <a:pt x="106" y="46"/>
                      <a:pt x="106" y="46"/>
                    </a:cubicBezTo>
                    <a:cubicBezTo>
                      <a:pt x="105" y="57"/>
                      <a:pt x="152" y="87"/>
                      <a:pt x="152" y="87"/>
                    </a:cubicBezTo>
                    <a:cubicBezTo>
                      <a:pt x="124" y="83"/>
                      <a:pt x="101" y="47"/>
                      <a:pt x="101" y="47"/>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8" y="74"/>
                      <a:pt x="48" y="74"/>
                    </a:cubicBezTo>
                    <a:cubicBezTo>
                      <a:pt x="48" y="74"/>
                      <a:pt x="34" y="82"/>
                      <a:pt x="33" y="83"/>
                    </a:cubicBezTo>
                    <a:cubicBezTo>
                      <a:pt x="30" y="87"/>
                      <a:pt x="62" y="108"/>
                      <a:pt x="62" y="108"/>
                    </a:cubicBezTo>
                    <a:cubicBezTo>
                      <a:pt x="43" y="106"/>
                      <a:pt x="30" y="86"/>
                      <a:pt x="30" y="86"/>
                    </a:cubicBezTo>
                    <a:cubicBezTo>
                      <a:pt x="4" y="105"/>
                      <a:pt x="4" y="105"/>
                      <a:pt x="4" y="105"/>
                    </a:cubicBezTo>
                    <a:cubicBezTo>
                      <a:pt x="5" y="106"/>
                      <a:pt x="7" y="106"/>
                      <a:pt x="11" y="106"/>
                    </a:cubicBezTo>
                    <a:cubicBezTo>
                      <a:pt x="19" y="106"/>
                      <a:pt x="30" y="105"/>
                      <a:pt x="30" y="105"/>
                    </a:cubicBezTo>
                    <a:cubicBezTo>
                      <a:pt x="52" y="112"/>
                      <a:pt x="71" y="114"/>
                      <a:pt x="87" y="114"/>
                    </a:cubicBezTo>
                    <a:cubicBezTo>
                      <a:pt x="129" y="114"/>
                      <a:pt x="151" y="97"/>
                      <a:pt x="151" y="97"/>
                    </a:cubicBezTo>
                    <a:cubicBezTo>
                      <a:pt x="160" y="95"/>
                      <a:pt x="167" y="89"/>
                      <a:pt x="172" y="82"/>
                    </a:cubicBezTo>
                    <a:cubicBezTo>
                      <a:pt x="175" y="77"/>
                      <a:pt x="178" y="71"/>
                      <a:pt x="181" y="65"/>
                    </a:cubicBezTo>
                    <a:cubicBezTo>
                      <a:pt x="185" y="54"/>
                      <a:pt x="190" y="52"/>
                      <a:pt x="193" y="52"/>
                    </a:cubicBezTo>
                    <a:cubicBezTo>
                      <a:pt x="194" y="52"/>
                      <a:pt x="195" y="53"/>
                      <a:pt x="195" y="53"/>
                    </a:cubicBezTo>
                    <a:cubicBezTo>
                      <a:pt x="197" y="31"/>
                      <a:pt x="176" y="23"/>
                      <a:pt x="176" y="23"/>
                    </a:cubicBezTo>
                    <a:cubicBezTo>
                      <a:pt x="156" y="7"/>
                      <a:pt x="137" y="0"/>
                      <a:pt x="12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grpSp>
        <p:sp>
          <p:nvSpPr>
            <p:cNvPr id="182" name="矩形 181">
              <a:extLst>
                <a:ext uri="{FF2B5EF4-FFF2-40B4-BE49-F238E27FC236}">
                  <a16:creationId xmlns:a16="http://schemas.microsoft.com/office/drawing/2014/main" id="{F916E633-2DE5-5940-8DF4-2F56D6FE2EE5}"/>
                </a:ext>
              </a:extLst>
            </p:cNvPr>
            <p:cNvSpPr/>
            <p:nvPr/>
          </p:nvSpPr>
          <p:spPr bwMode="auto">
            <a:xfrm>
              <a:off x="3596636" y="2456067"/>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An average improvement of 9.36 % of </a:t>
              </a:r>
              <a:r>
                <a:rPr lang="en-US" altLang="zh-CN" sz="1600" dirty="0"/>
                <a:t>R² value can be achieved compared to DNN without transfer learning.</a:t>
              </a:r>
            </a:p>
          </p:txBody>
        </p:sp>
        <p:sp>
          <p:nvSpPr>
            <p:cNvPr id="183" name="文本框 182">
              <a:extLst>
                <a:ext uri="{FF2B5EF4-FFF2-40B4-BE49-F238E27FC236}">
                  <a16:creationId xmlns:a16="http://schemas.microsoft.com/office/drawing/2014/main" id="{A1DD3E22-67EE-4F46-B8B7-CC1F39E05F45}"/>
                </a:ext>
              </a:extLst>
            </p:cNvPr>
            <p:cNvSpPr txBox="1"/>
            <p:nvPr/>
          </p:nvSpPr>
          <p:spPr bwMode="auto">
            <a:xfrm>
              <a:off x="3596636" y="2097100"/>
              <a:ext cx="5676964"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GB" altLang="zh-CN" b="1" dirty="0"/>
                <a:t>Analyse the improvement due to transfer learning</a:t>
              </a:r>
            </a:p>
          </p:txBody>
        </p:sp>
        <p:sp>
          <p:nvSpPr>
            <p:cNvPr id="184" name="矩形 183">
              <a:extLst>
                <a:ext uri="{FF2B5EF4-FFF2-40B4-BE49-F238E27FC236}">
                  <a16:creationId xmlns:a16="http://schemas.microsoft.com/office/drawing/2014/main" id="{AE453A95-0DF1-A943-A9CC-A09653A361CF}"/>
                </a:ext>
              </a:extLst>
            </p:cNvPr>
            <p:cNvSpPr/>
            <p:nvPr/>
          </p:nvSpPr>
          <p:spPr bwMode="auto">
            <a:xfrm>
              <a:off x="3670722" y="3873089"/>
              <a:ext cx="6235277" cy="99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Five most important features: solid density, holding pressure, thermal conductivity, no flow temperature and ejection temperature</a:t>
              </a:r>
              <a:endParaRPr lang="en-US" altLang="zh-CN" sz="1600" dirty="0"/>
            </a:p>
          </p:txBody>
        </p:sp>
        <p:sp>
          <p:nvSpPr>
            <p:cNvPr id="185" name="文本框 184">
              <a:extLst>
                <a:ext uri="{FF2B5EF4-FFF2-40B4-BE49-F238E27FC236}">
                  <a16:creationId xmlns:a16="http://schemas.microsoft.com/office/drawing/2014/main" id="{4FD0441B-4457-9143-93EA-122E89534A94}"/>
                </a:ext>
              </a:extLst>
            </p:cNvPr>
            <p:cNvSpPr txBox="1"/>
            <p:nvPr/>
          </p:nvSpPr>
          <p:spPr bwMode="auto">
            <a:xfrm>
              <a:off x="3670722" y="3514123"/>
              <a:ext cx="4234687"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Apply feature ranking method</a:t>
              </a:r>
            </a:p>
          </p:txBody>
        </p:sp>
      </p:grpSp>
    </p:spTree>
    <p:extLst>
      <p:ext uri="{BB962C8B-B14F-4D97-AF65-F5344CB8AC3E}">
        <p14:creationId xmlns:p14="http://schemas.microsoft.com/office/powerpoint/2010/main" val="3873535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F8C24-E7B2-FF4D-9DC7-CCFE94F21FB9}"/>
              </a:ext>
            </a:extLst>
          </p:cNvPr>
          <p:cNvSpPr>
            <a:spLocks noGrp="1"/>
          </p:cNvSpPr>
          <p:nvPr>
            <p:ph type="title"/>
          </p:nvPr>
        </p:nvSpPr>
        <p:spPr/>
        <p:txBody>
          <a:bodyPr/>
          <a:lstStyle/>
          <a:p>
            <a:r>
              <a:rPr lang="en-GB" dirty="0"/>
              <a:t>Conclusion and outlook</a:t>
            </a:r>
          </a:p>
        </p:txBody>
      </p:sp>
      <p:grpSp>
        <p:nvGrpSpPr>
          <p:cNvPr id="3" name="组合 2">
            <a:extLst>
              <a:ext uri="{FF2B5EF4-FFF2-40B4-BE49-F238E27FC236}">
                <a16:creationId xmlns:a16="http://schemas.microsoft.com/office/drawing/2014/main" id="{82BF756C-53E2-2C46-8704-685A8D824962}"/>
              </a:ext>
            </a:extLst>
          </p:cNvPr>
          <p:cNvGrpSpPr/>
          <p:nvPr/>
        </p:nvGrpSpPr>
        <p:grpSpPr>
          <a:xfrm>
            <a:off x="128330" y="789671"/>
            <a:ext cx="9777669" cy="4079529"/>
            <a:chOff x="128330" y="789671"/>
            <a:chExt cx="9777669" cy="4079529"/>
          </a:xfrm>
        </p:grpSpPr>
        <p:cxnSp>
          <p:nvCxnSpPr>
            <p:cNvPr id="5" name="直接连接符 8">
              <a:extLst>
                <a:ext uri="{FF2B5EF4-FFF2-40B4-BE49-F238E27FC236}">
                  <a16:creationId xmlns:a16="http://schemas.microsoft.com/office/drawing/2014/main" id="{E9798130-8D31-544C-B573-C16E74FB840F}"/>
                </a:ext>
              </a:extLst>
            </p:cNvPr>
            <p:cNvCxnSpPr/>
            <p:nvPr/>
          </p:nvCxnSpPr>
          <p:spPr>
            <a:xfrm>
              <a:off x="3053254" y="1860713"/>
              <a:ext cx="53546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ïṧ1îḑe">
              <a:extLst>
                <a:ext uri="{FF2B5EF4-FFF2-40B4-BE49-F238E27FC236}">
                  <a16:creationId xmlns:a16="http://schemas.microsoft.com/office/drawing/2014/main" id="{94C57FE0-1E99-894E-A89D-8071C7CBB9CD}"/>
                </a:ext>
              </a:extLst>
            </p:cNvPr>
            <p:cNvSpPr>
              <a:spLocks noChangeArrowheads="1"/>
            </p:cNvSpPr>
            <p:nvPr/>
          </p:nvSpPr>
          <p:spPr bwMode="auto">
            <a:xfrm>
              <a:off x="3167555" y="1070738"/>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438CD4"/>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7" name="îsḻïḓe">
              <a:extLst>
                <a:ext uri="{FF2B5EF4-FFF2-40B4-BE49-F238E27FC236}">
                  <a16:creationId xmlns:a16="http://schemas.microsoft.com/office/drawing/2014/main" id="{918563A0-6123-2F48-AF5D-558E52C4B4A7}"/>
                </a:ext>
              </a:extLst>
            </p:cNvPr>
            <p:cNvSpPr>
              <a:spLocks noChangeArrowheads="1"/>
            </p:cNvSpPr>
            <p:nvPr/>
          </p:nvSpPr>
          <p:spPr bwMode="auto">
            <a:xfrm>
              <a:off x="3167555" y="241232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00B050"/>
            </a:solidFill>
            <a:ln>
              <a:noFill/>
            </a:ln>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8" name="ïṡļïḋè">
              <a:extLst>
                <a:ext uri="{FF2B5EF4-FFF2-40B4-BE49-F238E27FC236}">
                  <a16:creationId xmlns:a16="http://schemas.microsoft.com/office/drawing/2014/main" id="{3ADA7117-C54F-F14D-AE38-C2AEF779FDF9}"/>
                </a:ext>
              </a:extLst>
            </p:cNvPr>
            <p:cNvSpPr>
              <a:spLocks noChangeArrowheads="1"/>
            </p:cNvSpPr>
            <p:nvPr/>
          </p:nvSpPr>
          <p:spPr bwMode="auto">
            <a:xfrm>
              <a:off x="3153723" y="3741249"/>
              <a:ext cx="442913" cy="444500"/>
            </a:xfrm>
            <a:custGeom>
              <a:avLst/>
              <a:gdLst>
                <a:gd name="T0" fmla="*/ 331102 w 606795"/>
                <a:gd name="T1" fmla="*/ 212914 h 608697"/>
                <a:gd name="T2" fmla="*/ 279379 w 606795"/>
                <a:gd name="T3" fmla="*/ 264565 h 608697"/>
                <a:gd name="T4" fmla="*/ 203186 w 606795"/>
                <a:gd name="T5" fmla="*/ 335093 h 608697"/>
                <a:gd name="T6" fmla="*/ 344776 w 606795"/>
                <a:gd name="T7" fmla="*/ 335093 h 608697"/>
                <a:gd name="T8" fmla="*/ 395204 w 606795"/>
                <a:gd name="T9" fmla="*/ 279178 h 608697"/>
                <a:gd name="T10" fmla="*/ 408926 w 606795"/>
                <a:gd name="T11" fmla="*/ 335093 h 608697"/>
                <a:gd name="T12" fmla="*/ 139084 w 606795"/>
                <a:gd name="T13" fmla="*/ 334997 h 608697"/>
                <a:gd name="T14" fmla="*/ 273958 w 606795"/>
                <a:gd name="T15" fmla="*/ 61462 h 608697"/>
                <a:gd name="T16" fmla="*/ 399687 w 606795"/>
                <a:gd name="T17" fmla="*/ 101508 h 608697"/>
                <a:gd name="T18" fmla="*/ 380068 w 606795"/>
                <a:gd name="T19" fmla="*/ 164069 h 608697"/>
                <a:gd name="T20" fmla="*/ 72627 w 606795"/>
                <a:gd name="T21" fmla="*/ 335079 h 608697"/>
                <a:gd name="T22" fmla="*/ 475480 w 606795"/>
                <a:gd name="T23" fmla="*/ 335079 h 608697"/>
                <a:gd name="T24" fmla="*/ 470395 w 606795"/>
                <a:gd name="T25" fmla="*/ 204115 h 608697"/>
                <a:gd name="T26" fmla="*/ 509203 w 606795"/>
                <a:gd name="T27" fmla="*/ 206941 h 608697"/>
                <a:gd name="T28" fmla="*/ 548011 w 606795"/>
                <a:gd name="T29" fmla="*/ 335079 h 608697"/>
                <a:gd name="T30" fmla="*/ 0 w 606795"/>
                <a:gd name="T31" fmla="*/ 335079 h 608697"/>
                <a:gd name="T32" fmla="*/ 505808 w 606795"/>
                <a:gd name="T33" fmla="*/ 0 h 608697"/>
                <a:gd name="T34" fmla="*/ 516075 w 606795"/>
                <a:gd name="T35" fmla="*/ 55382 h 608697"/>
                <a:gd name="T36" fmla="*/ 548028 w 606795"/>
                <a:gd name="T37" fmla="*/ 31236 h 608697"/>
                <a:gd name="T38" fmla="*/ 572689 w 606795"/>
                <a:gd name="T39" fmla="*/ 48100 h 608697"/>
                <a:gd name="T40" fmla="*/ 556424 w 606795"/>
                <a:gd name="T41" fmla="*/ 91074 h 608697"/>
                <a:gd name="T42" fmla="*/ 604930 w 606795"/>
                <a:gd name="T43" fmla="*/ 105398 h 608697"/>
                <a:gd name="T44" fmla="*/ 509070 w 606795"/>
                <a:gd name="T45" fmla="*/ 187800 h 608697"/>
                <a:gd name="T46" fmla="*/ 504800 w 606795"/>
                <a:gd name="T47" fmla="*/ 187609 h 608697"/>
                <a:gd name="T48" fmla="*/ 434177 w 606795"/>
                <a:gd name="T49" fmla="*/ 213144 h 608697"/>
                <a:gd name="T50" fmla="*/ 385432 w 606795"/>
                <a:gd name="T51" fmla="*/ 261819 h 608697"/>
                <a:gd name="T52" fmla="*/ 319031 w 606795"/>
                <a:gd name="T53" fmla="*/ 328124 h 608697"/>
                <a:gd name="T54" fmla="*/ 291588 w 606795"/>
                <a:gd name="T55" fmla="*/ 333633 h 608697"/>
                <a:gd name="T56" fmla="*/ 274844 w 606795"/>
                <a:gd name="T57" fmla="*/ 316386 h 608697"/>
                <a:gd name="T58" fmla="*/ 280697 w 606795"/>
                <a:gd name="T59" fmla="*/ 290324 h 608697"/>
                <a:gd name="T60" fmla="*/ 347290 w 606795"/>
                <a:gd name="T61" fmla="*/ 223827 h 608697"/>
                <a:gd name="T62" fmla="*/ 396035 w 606795"/>
                <a:gd name="T63" fmla="*/ 175153 h 608697"/>
                <a:gd name="T64" fmla="*/ 419016 w 606795"/>
                <a:gd name="T65" fmla="*/ 102907 h 608697"/>
                <a:gd name="T66" fmla="*/ 428084 w 606795"/>
                <a:gd name="T67" fmla="*/ 74976 h 608697"/>
                <a:gd name="T68" fmla="*/ 505808 w 606795"/>
                <a:gd name="T69" fmla="*/ 0 h 608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795" h="608697">
                  <a:moveTo>
                    <a:pt x="274005" y="200265"/>
                  </a:moveTo>
                  <a:cubicBezTo>
                    <a:pt x="294445" y="200265"/>
                    <a:pt x="313733" y="204817"/>
                    <a:pt x="331102" y="212914"/>
                  </a:cubicBezTo>
                  <a:lnTo>
                    <a:pt x="329998" y="214016"/>
                  </a:lnTo>
                  <a:lnTo>
                    <a:pt x="279379" y="264565"/>
                  </a:lnTo>
                  <a:cubicBezTo>
                    <a:pt x="277604" y="264421"/>
                    <a:pt x="275828" y="264373"/>
                    <a:pt x="274005" y="264373"/>
                  </a:cubicBezTo>
                  <a:cubicBezTo>
                    <a:pt x="234949" y="264373"/>
                    <a:pt x="203186" y="296044"/>
                    <a:pt x="203186" y="335093"/>
                  </a:cubicBezTo>
                  <a:cubicBezTo>
                    <a:pt x="203186" y="374094"/>
                    <a:pt x="234805" y="405813"/>
                    <a:pt x="273957" y="405813"/>
                  </a:cubicBezTo>
                  <a:cubicBezTo>
                    <a:pt x="313109" y="405813"/>
                    <a:pt x="344776" y="374094"/>
                    <a:pt x="344776" y="335093"/>
                  </a:cubicBezTo>
                  <a:cubicBezTo>
                    <a:pt x="344776" y="333272"/>
                    <a:pt x="344728" y="331499"/>
                    <a:pt x="344584" y="329727"/>
                  </a:cubicBezTo>
                  <a:lnTo>
                    <a:pt x="395204" y="279178"/>
                  </a:lnTo>
                  <a:lnTo>
                    <a:pt x="396259" y="278076"/>
                  </a:lnTo>
                  <a:cubicBezTo>
                    <a:pt x="404368" y="295421"/>
                    <a:pt x="408926" y="314682"/>
                    <a:pt x="408926" y="335093"/>
                  </a:cubicBezTo>
                  <a:cubicBezTo>
                    <a:pt x="408926" y="409502"/>
                    <a:pt x="348567" y="469825"/>
                    <a:pt x="274005" y="469825"/>
                  </a:cubicBezTo>
                  <a:cubicBezTo>
                    <a:pt x="199491" y="469825"/>
                    <a:pt x="139084" y="409454"/>
                    <a:pt x="139084" y="334997"/>
                  </a:cubicBezTo>
                  <a:cubicBezTo>
                    <a:pt x="139084" y="260588"/>
                    <a:pt x="199491" y="200265"/>
                    <a:pt x="274005" y="200265"/>
                  </a:cubicBezTo>
                  <a:close/>
                  <a:moveTo>
                    <a:pt x="273958" y="61462"/>
                  </a:moveTo>
                  <a:cubicBezTo>
                    <a:pt x="319385" y="61462"/>
                    <a:pt x="362127" y="72480"/>
                    <a:pt x="399831" y="91976"/>
                  </a:cubicBezTo>
                  <a:cubicBezTo>
                    <a:pt x="399495" y="95089"/>
                    <a:pt x="399447" y="98299"/>
                    <a:pt x="399687" y="101508"/>
                  </a:cubicBezTo>
                  <a:lnTo>
                    <a:pt x="402757" y="141411"/>
                  </a:lnTo>
                  <a:lnTo>
                    <a:pt x="380068" y="164069"/>
                  </a:lnTo>
                  <a:cubicBezTo>
                    <a:pt x="349319" y="145003"/>
                    <a:pt x="312957" y="133938"/>
                    <a:pt x="274006" y="133938"/>
                  </a:cubicBezTo>
                  <a:cubicBezTo>
                    <a:pt x="162811" y="133938"/>
                    <a:pt x="72627" y="223994"/>
                    <a:pt x="72627" y="335079"/>
                  </a:cubicBezTo>
                  <a:cubicBezTo>
                    <a:pt x="72627" y="446117"/>
                    <a:pt x="162859" y="536173"/>
                    <a:pt x="274101" y="536173"/>
                  </a:cubicBezTo>
                  <a:cubicBezTo>
                    <a:pt x="385296" y="536173"/>
                    <a:pt x="475480" y="446117"/>
                    <a:pt x="475480" y="335079"/>
                  </a:cubicBezTo>
                  <a:cubicBezTo>
                    <a:pt x="475480" y="296231"/>
                    <a:pt x="464447" y="259969"/>
                    <a:pt x="445307" y="229168"/>
                  </a:cubicBezTo>
                  <a:lnTo>
                    <a:pt x="470395" y="204115"/>
                  </a:lnTo>
                  <a:lnTo>
                    <a:pt x="505222" y="206797"/>
                  </a:lnTo>
                  <a:cubicBezTo>
                    <a:pt x="506565" y="206893"/>
                    <a:pt x="507908" y="206941"/>
                    <a:pt x="509203" y="206941"/>
                  </a:cubicBezTo>
                  <a:cubicBezTo>
                    <a:pt x="511458" y="206941"/>
                    <a:pt x="513760" y="206797"/>
                    <a:pt x="515967" y="206510"/>
                  </a:cubicBezTo>
                  <a:cubicBezTo>
                    <a:pt x="536450" y="244832"/>
                    <a:pt x="548011" y="288566"/>
                    <a:pt x="548011" y="335079"/>
                  </a:cubicBezTo>
                  <a:cubicBezTo>
                    <a:pt x="548011" y="486163"/>
                    <a:pt x="425351" y="608697"/>
                    <a:pt x="274006" y="608697"/>
                  </a:cubicBezTo>
                  <a:cubicBezTo>
                    <a:pt x="122708" y="608697"/>
                    <a:pt x="0" y="486163"/>
                    <a:pt x="0" y="335079"/>
                  </a:cubicBezTo>
                  <a:cubicBezTo>
                    <a:pt x="0" y="183948"/>
                    <a:pt x="122708" y="61462"/>
                    <a:pt x="273958" y="61462"/>
                  </a:cubicBezTo>
                  <a:close/>
                  <a:moveTo>
                    <a:pt x="505808" y="0"/>
                  </a:moveTo>
                  <a:cubicBezTo>
                    <a:pt x="508927" y="0"/>
                    <a:pt x="511949" y="2252"/>
                    <a:pt x="512237" y="5893"/>
                  </a:cubicBezTo>
                  <a:lnTo>
                    <a:pt x="516075" y="55382"/>
                  </a:lnTo>
                  <a:lnTo>
                    <a:pt x="534691" y="36794"/>
                  </a:lnTo>
                  <a:cubicBezTo>
                    <a:pt x="538337" y="33105"/>
                    <a:pt x="543231" y="31236"/>
                    <a:pt x="548028" y="31236"/>
                  </a:cubicBezTo>
                  <a:cubicBezTo>
                    <a:pt x="552826" y="31236"/>
                    <a:pt x="557720" y="33105"/>
                    <a:pt x="561414" y="36794"/>
                  </a:cubicBezTo>
                  <a:lnTo>
                    <a:pt x="572689" y="48100"/>
                  </a:lnTo>
                  <a:cubicBezTo>
                    <a:pt x="580077" y="55526"/>
                    <a:pt x="580077" y="67455"/>
                    <a:pt x="572689" y="74881"/>
                  </a:cubicBezTo>
                  <a:lnTo>
                    <a:pt x="556424" y="91074"/>
                  </a:lnTo>
                  <a:lnTo>
                    <a:pt x="600900" y="94523"/>
                  </a:lnTo>
                  <a:cubicBezTo>
                    <a:pt x="606321" y="94906"/>
                    <a:pt x="608768" y="101565"/>
                    <a:pt x="604930" y="105398"/>
                  </a:cubicBezTo>
                  <a:lnTo>
                    <a:pt x="531716" y="178458"/>
                  </a:lnTo>
                  <a:cubicBezTo>
                    <a:pt x="525671" y="184495"/>
                    <a:pt x="517515" y="187800"/>
                    <a:pt x="509070" y="187800"/>
                  </a:cubicBezTo>
                  <a:cubicBezTo>
                    <a:pt x="508303" y="187800"/>
                    <a:pt x="507487" y="187800"/>
                    <a:pt x="506672" y="187752"/>
                  </a:cubicBezTo>
                  <a:lnTo>
                    <a:pt x="504800" y="187609"/>
                  </a:lnTo>
                  <a:lnTo>
                    <a:pt x="462964" y="184399"/>
                  </a:lnTo>
                  <a:lnTo>
                    <a:pt x="434177" y="213144"/>
                  </a:lnTo>
                  <a:lnTo>
                    <a:pt x="386536" y="260765"/>
                  </a:lnTo>
                  <a:lnTo>
                    <a:pt x="385432" y="261819"/>
                  </a:lnTo>
                  <a:lnTo>
                    <a:pt x="339326" y="307906"/>
                  </a:lnTo>
                  <a:lnTo>
                    <a:pt x="319031" y="328124"/>
                  </a:lnTo>
                  <a:cubicBezTo>
                    <a:pt x="316296" y="330950"/>
                    <a:pt x="312506" y="332627"/>
                    <a:pt x="308524" y="332819"/>
                  </a:cubicBezTo>
                  <a:lnTo>
                    <a:pt x="291588" y="333633"/>
                  </a:lnTo>
                  <a:lnTo>
                    <a:pt x="290772" y="333633"/>
                  </a:lnTo>
                  <a:cubicBezTo>
                    <a:pt x="281465" y="333633"/>
                    <a:pt x="274076" y="325728"/>
                    <a:pt x="274844" y="316386"/>
                  </a:cubicBezTo>
                  <a:lnTo>
                    <a:pt x="276091" y="300337"/>
                  </a:lnTo>
                  <a:cubicBezTo>
                    <a:pt x="276379" y="296600"/>
                    <a:pt x="278010" y="293007"/>
                    <a:pt x="280697" y="290324"/>
                  </a:cubicBezTo>
                  <a:lnTo>
                    <a:pt x="301183" y="269867"/>
                  </a:lnTo>
                  <a:lnTo>
                    <a:pt x="347290" y="223827"/>
                  </a:lnTo>
                  <a:lnTo>
                    <a:pt x="348393" y="222725"/>
                  </a:lnTo>
                  <a:lnTo>
                    <a:pt x="396035" y="175153"/>
                  </a:lnTo>
                  <a:lnTo>
                    <a:pt x="422519" y="148707"/>
                  </a:lnTo>
                  <a:lnTo>
                    <a:pt x="419016" y="102907"/>
                  </a:lnTo>
                  <a:lnTo>
                    <a:pt x="418825" y="100032"/>
                  </a:lnTo>
                  <a:cubicBezTo>
                    <a:pt x="418105" y="90690"/>
                    <a:pt x="421511" y="81588"/>
                    <a:pt x="428084" y="74976"/>
                  </a:cubicBezTo>
                  <a:lnTo>
                    <a:pt x="501346" y="1868"/>
                  </a:lnTo>
                  <a:cubicBezTo>
                    <a:pt x="502641" y="575"/>
                    <a:pt x="504225" y="0"/>
                    <a:pt x="505808" y="0"/>
                  </a:cubicBez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en-US">
                <a:ea typeface="宋体" panose="02010600030101010101" pitchFamily="2" charset="-122"/>
              </a:endParaRPr>
            </a:p>
          </p:txBody>
        </p:sp>
        <p:cxnSp>
          <p:nvCxnSpPr>
            <p:cNvPr id="9" name="直接连接符 25">
              <a:extLst>
                <a:ext uri="{FF2B5EF4-FFF2-40B4-BE49-F238E27FC236}">
                  <a16:creationId xmlns:a16="http://schemas.microsoft.com/office/drawing/2014/main" id="{5C376418-4222-9C45-98BB-F83C4C88F1CA}"/>
                </a:ext>
              </a:extLst>
            </p:cNvPr>
            <p:cNvCxnSpPr/>
            <p:nvPr/>
          </p:nvCxnSpPr>
          <p:spPr>
            <a:xfrm>
              <a:off x="3054843" y="3364959"/>
              <a:ext cx="53546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7CEFA298-A0E3-9B45-B09E-97859D11D1BE}"/>
                </a:ext>
              </a:extLst>
            </p:cNvPr>
            <p:cNvSpPr/>
            <p:nvPr/>
          </p:nvSpPr>
          <p:spPr bwMode="auto">
            <a:xfrm>
              <a:off x="3683578" y="1148638"/>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600" dirty="0"/>
                <a:t>R² test score is </a:t>
              </a:r>
              <a:r>
                <a:rPr lang="en-GB" altLang="zh-CN" sz="1600" dirty="0"/>
                <a:t>0.9207</a:t>
              </a:r>
              <a:r>
                <a:rPr lang="en-US" altLang="zh-CN" sz="1600" dirty="0"/>
                <a:t> and it surpasses the state-of-the-art performance of 0.90 </a:t>
              </a:r>
              <a:r>
                <a:rPr lang="en-GB" altLang="zh-CN" sz="1600" dirty="0"/>
                <a:t>[TGH+18]</a:t>
              </a:r>
              <a:endParaRPr lang="en-US" altLang="zh-CN" sz="1600" dirty="0"/>
            </a:p>
          </p:txBody>
        </p:sp>
        <p:sp>
          <p:nvSpPr>
            <p:cNvPr id="12" name="文本框 11">
              <a:extLst>
                <a:ext uri="{FF2B5EF4-FFF2-40B4-BE49-F238E27FC236}">
                  <a16:creationId xmlns:a16="http://schemas.microsoft.com/office/drawing/2014/main" id="{704691FD-6203-BB4F-85C8-1FA20BC8D435}"/>
                </a:ext>
              </a:extLst>
            </p:cNvPr>
            <p:cNvSpPr txBox="1"/>
            <p:nvPr/>
          </p:nvSpPr>
          <p:spPr bwMode="auto">
            <a:xfrm>
              <a:off x="3683578" y="789671"/>
              <a:ext cx="3213692"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Develop DNN-ETL model</a:t>
              </a:r>
            </a:p>
          </p:txBody>
        </p:sp>
        <p:grpSp>
          <p:nvGrpSpPr>
            <p:cNvPr id="10" name="iş1ï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a:extLst>
                <a:ext uri="{FF2B5EF4-FFF2-40B4-BE49-F238E27FC236}">
                  <a16:creationId xmlns:a16="http://schemas.microsoft.com/office/drawing/2014/main" id="{FCA67C68-950D-C947-BF41-F555E29F9185}"/>
                </a:ext>
              </a:extLst>
            </p:cNvPr>
            <p:cNvGrpSpPr/>
            <p:nvPr/>
          </p:nvGrpSpPr>
          <p:grpSpPr bwMode="auto">
            <a:xfrm>
              <a:off x="128330" y="1372440"/>
              <a:ext cx="2908300" cy="2290762"/>
              <a:chOff x="2922738" y="1145382"/>
              <a:chExt cx="6346524" cy="4567237"/>
            </a:xfrm>
          </p:grpSpPr>
          <p:sp>
            <p:nvSpPr>
              <p:cNvPr id="13" name="íṣ1ïḋè">
                <a:extLst>
                  <a:ext uri="{FF2B5EF4-FFF2-40B4-BE49-F238E27FC236}">
                    <a16:creationId xmlns:a16="http://schemas.microsoft.com/office/drawing/2014/main" id="{1A0EF880-0E1A-DC49-9D30-270D07A16AD4}"/>
                  </a:ext>
                </a:extLst>
              </p:cNvPr>
              <p:cNvSpPr>
                <a:spLocks noChangeArrowheads="1"/>
              </p:cNvSpPr>
              <p:nvPr/>
            </p:nvSpPr>
            <p:spPr bwMode="auto">
              <a:xfrm>
                <a:off x="2922738" y="1559807"/>
                <a:ext cx="6346524" cy="4152812"/>
              </a:xfrm>
              <a:custGeom>
                <a:avLst/>
                <a:gdLst>
                  <a:gd name="T0" fmla="*/ 3671 w 4335"/>
                  <a:gd name="T1" fmla="*/ 2673 h 2840"/>
                  <a:gd name="T2" fmla="*/ 2998 w 4335"/>
                  <a:gd name="T3" fmla="*/ 2833 h 2840"/>
                  <a:gd name="T4" fmla="*/ 2540 w 4335"/>
                  <a:gd name="T5" fmla="*/ 2815 h 2840"/>
                  <a:gd name="T6" fmla="*/ 1812 w 4335"/>
                  <a:gd name="T7" fmla="*/ 2570 h 2840"/>
                  <a:gd name="T8" fmla="*/ 1520 w 4335"/>
                  <a:gd name="T9" fmla="*/ 2372 h 2840"/>
                  <a:gd name="T10" fmla="*/ 1474 w 4335"/>
                  <a:gd name="T11" fmla="*/ 2335 h 2840"/>
                  <a:gd name="T12" fmla="*/ 1400 w 4335"/>
                  <a:gd name="T13" fmla="*/ 2282 h 2840"/>
                  <a:gd name="T14" fmla="*/ 1357 w 4335"/>
                  <a:gd name="T15" fmla="*/ 2262 h 2840"/>
                  <a:gd name="T16" fmla="*/ 1186 w 4335"/>
                  <a:gd name="T17" fmla="*/ 2240 h 2840"/>
                  <a:gd name="T18" fmla="*/ 1147 w 4335"/>
                  <a:gd name="T19" fmla="*/ 2244 h 2840"/>
                  <a:gd name="T20" fmla="*/ 871 w 4335"/>
                  <a:gd name="T21" fmla="*/ 2322 h 2840"/>
                  <a:gd name="T22" fmla="*/ 796 w 4335"/>
                  <a:gd name="T23" fmla="*/ 2345 h 2840"/>
                  <a:gd name="T24" fmla="*/ 459 w 4335"/>
                  <a:gd name="T25" fmla="*/ 2348 h 2840"/>
                  <a:gd name="T26" fmla="*/ 451 w 4335"/>
                  <a:gd name="T27" fmla="*/ 2345 h 2840"/>
                  <a:gd name="T28" fmla="*/ 411 w 4335"/>
                  <a:gd name="T29" fmla="*/ 2332 h 2840"/>
                  <a:gd name="T30" fmla="*/ 373 w 4335"/>
                  <a:gd name="T31" fmla="*/ 2316 h 2840"/>
                  <a:gd name="T32" fmla="*/ 335 w 4335"/>
                  <a:gd name="T33" fmla="*/ 2297 h 2840"/>
                  <a:gd name="T34" fmla="*/ 292 w 4335"/>
                  <a:gd name="T35" fmla="*/ 2272 h 2840"/>
                  <a:gd name="T36" fmla="*/ 245 w 4335"/>
                  <a:gd name="T37" fmla="*/ 2239 h 2840"/>
                  <a:gd name="T38" fmla="*/ 164 w 4335"/>
                  <a:gd name="T39" fmla="*/ 2165 h 2840"/>
                  <a:gd name="T40" fmla="*/ 139 w 4335"/>
                  <a:gd name="T41" fmla="*/ 2136 h 2840"/>
                  <a:gd name="T42" fmla="*/ 115 w 4335"/>
                  <a:gd name="T43" fmla="*/ 2105 h 2840"/>
                  <a:gd name="T44" fmla="*/ 46 w 4335"/>
                  <a:gd name="T45" fmla="*/ 1979 h 2840"/>
                  <a:gd name="T46" fmla="*/ 26 w 4335"/>
                  <a:gd name="T47" fmla="*/ 1920 h 2840"/>
                  <a:gd name="T48" fmla="*/ 0 w 4335"/>
                  <a:gd name="T49" fmla="*/ 1647 h 2840"/>
                  <a:gd name="T50" fmla="*/ 24 w 4335"/>
                  <a:gd name="T51" fmla="*/ 1179 h 2840"/>
                  <a:gd name="T52" fmla="*/ 54 w 4335"/>
                  <a:gd name="T53" fmla="*/ 1033 h 2840"/>
                  <a:gd name="T54" fmla="*/ 304 w 4335"/>
                  <a:gd name="T55" fmla="*/ 568 h 2840"/>
                  <a:gd name="T56" fmla="*/ 686 w 4335"/>
                  <a:gd name="T57" fmla="*/ 215 h 2840"/>
                  <a:gd name="T58" fmla="*/ 703 w 4335"/>
                  <a:gd name="T59" fmla="*/ 204 h 2840"/>
                  <a:gd name="T60" fmla="*/ 728 w 4335"/>
                  <a:gd name="T61" fmla="*/ 188 h 2840"/>
                  <a:gd name="T62" fmla="*/ 745 w 4335"/>
                  <a:gd name="T63" fmla="*/ 178 h 2840"/>
                  <a:gd name="T64" fmla="*/ 759 w 4335"/>
                  <a:gd name="T65" fmla="*/ 170 h 2840"/>
                  <a:gd name="T66" fmla="*/ 890 w 4335"/>
                  <a:gd name="T67" fmla="*/ 102 h 2840"/>
                  <a:gd name="T68" fmla="*/ 1076 w 4335"/>
                  <a:gd name="T69" fmla="*/ 39 h 2840"/>
                  <a:gd name="T70" fmla="*/ 1203 w 4335"/>
                  <a:gd name="T71" fmla="*/ 15 h 2840"/>
                  <a:gd name="T72" fmla="*/ 2044 w 4335"/>
                  <a:gd name="T73" fmla="*/ 248 h 2840"/>
                  <a:gd name="T74" fmla="*/ 2550 w 4335"/>
                  <a:gd name="T75" fmla="*/ 467 h 2840"/>
                  <a:gd name="T76" fmla="*/ 3227 w 4335"/>
                  <a:gd name="T77" fmla="*/ 530 h 2840"/>
                  <a:gd name="T78" fmla="*/ 4175 w 4335"/>
                  <a:gd name="T79" fmla="*/ 1391 h 2840"/>
                  <a:gd name="T80" fmla="*/ 4217 w 4335"/>
                  <a:gd name="T81" fmla="*/ 2211 h 2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35" h="2840">
                    <a:moveTo>
                      <a:pt x="4217" y="2211"/>
                    </a:moveTo>
                    <a:cubicBezTo>
                      <a:pt x="4110" y="2430"/>
                      <a:pt x="3895" y="2577"/>
                      <a:pt x="3671" y="2673"/>
                    </a:cubicBezTo>
                    <a:cubicBezTo>
                      <a:pt x="3492" y="2750"/>
                      <a:pt x="3303" y="2801"/>
                      <a:pt x="3109" y="2823"/>
                    </a:cubicBezTo>
                    <a:cubicBezTo>
                      <a:pt x="3072" y="2828"/>
                      <a:pt x="3035" y="2831"/>
                      <a:pt x="2998" y="2833"/>
                    </a:cubicBezTo>
                    <a:cubicBezTo>
                      <a:pt x="2902" y="2840"/>
                      <a:pt x="2807" y="2840"/>
                      <a:pt x="2711" y="2833"/>
                    </a:cubicBezTo>
                    <a:cubicBezTo>
                      <a:pt x="2654" y="2829"/>
                      <a:pt x="2597" y="2823"/>
                      <a:pt x="2540" y="2815"/>
                    </a:cubicBezTo>
                    <a:cubicBezTo>
                      <a:pt x="2342" y="2786"/>
                      <a:pt x="2149" y="2730"/>
                      <a:pt x="1967" y="2648"/>
                    </a:cubicBezTo>
                    <a:cubicBezTo>
                      <a:pt x="1914" y="2624"/>
                      <a:pt x="1863" y="2598"/>
                      <a:pt x="1812" y="2570"/>
                    </a:cubicBezTo>
                    <a:cubicBezTo>
                      <a:pt x="1728" y="2524"/>
                      <a:pt x="1647" y="2471"/>
                      <a:pt x="1570" y="2412"/>
                    </a:cubicBezTo>
                    <a:cubicBezTo>
                      <a:pt x="1553" y="2399"/>
                      <a:pt x="1537" y="2386"/>
                      <a:pt x="1520" y="2372"/>
                    </a:cubicBezTo>
                    <a:cubicBezTo>
                      <a:pt x="1513" y="2367"/>
                      <a:pt x="1513" y="2367"/>
                      <a:pt x="1513" y="2367"/>
                    </a:cubicBezTo>
                    <a:cubicBezTo>
                      <a:pt x="1500" y="2356"/>
                      <a:pt x="1487" y="2345"/>
                      <a:pt x="1474" y="2335"/>
                    </a:cubicBezTo>
                    <a:cubicBezTo>
                      <a:pt x="1453" y="2316"/>
                      <a:pt x="1429" y="2300"/>
                      <a:pt x="1405" y="2285"/>
                    </a:cubicBezTo>
                    <a:cubicBezTo>
                      <a:pt x="1404" y="2284"/>
                      <a:pt x="1402" y="2283"/>
                      <a:pt x="1400" y="2282"/>
                    </a:cubicBezTo>
                    <a:cubicBezTo>
                      <a:pt x="1396" y="2280"/>
                      <a:pt x="1391" y="2277"/>
                      <a:pt x="1387" y="2275"/>
                    </a:cubicBezTo>
                    <a:cubicBezTo>
                      <a:pt x="1377" y="2270"/>
                      <a:pt x="1367" y="2266"/>
                      <a:pt x="1357" y="2262"/>
                    </a:cubicBezTo>
                    <a:cubicBezTo>
                      <a:pt x="1311" y="2244"/>
                      <a:pt x="1262" y="2238"/>
                      <a:pt x="1211" y="2239"/>
                    </a:cubicBezTo>
                    <a:cubicBezTo>
                      <a:pt x="1203" y="2239"/>
                      <a:pt x="1195" y="2240"/>
                      <a:pt x="1186" y="2240"/>
                    </a:cubicBezTo>
                    <a:cubicBezTo>
                      <a:pt x="1175" y="2241"/>
                      <a:pt x="1163" y="2242"/>
                      <a:pt x="1151" y="2244"/>
                    </a:cubicBezTo>
                    <a:cubicBezTo>
                      <a:pt x="1147" y="2244"/>
                      <a:pt x="1147" y="2244"/>
                      <a:pt x="1147" y="2244"/>
                    </a:cubicBezTo>
                    <a:cubicBezTo>
                      <a:pt x="1110" y="2249"/>
                      <a:pt x="1073" y="2257"/>
                      <a:pt x="1037" y="2268"/>
                    </a:cubicBezTo>
                    <a:cubicBezTo>
                      <a:pt x="981" y="2284"/>
                      <a:pt x="926" y="2304"/>
                      <a:pt x="871" y="2322"/>
                    </a:cubicBezTo>
                    <a:cubicBezTo>
                      <a:pt x="848" y="2330"/>
                      <a:pt x="824" y="2337"/>
                      <a:pt x="801" y="2344"/>
                    </a:cubicBezTo>
                    <a:cubicBezTo>
                      <a:pt x="796" y="2345"/>
                      <a:pt x="796" y="2345"/>
                      <a:pt x="796" y="2345"/>
                    </a:cubicBezTo>
                    <a:cubicBezTo>
                      <a:pt x="762" y="2354"/>
                      <a:pt x="728" y="2362"/>
                      <a:pt x="693" y="2366"/>
                    </a:cubicBezTo>
                    <a:cubicBezTo>
                      <a:pt x="615" y="2376"/>
                      <a:pt x="535" y="2370"/>
                      <a:pt x="459" y="2348"/>
                    </a:cubicBezTo>
                    <a:cubicBezTo>
                      <a:pt x="456" y="2347"/>
                      <a:pt x="456" y="2347"/>
                      <a:pt x="456" y="2347"/>
                    </a:cubicBezTo>
                    <a:cubicBezTo>
                      <a:pt x="451" y="2345"/>
                      <a:pt x="451" y="2345"/>
                      <a:pt x="451" y="2345"/>
                    </a:cubicBezTo>
                    <a:cubicBezTo>
                      <a:pt x="445" y="2343"/>
                      <a:pt x="445" y="2343"/>
                      <a:pt x="445" y="2343"/>
                    </a:cubicBezTo>
                    <a:cubicBezTo>
                      <a:pt x="433" y="2340"/>
                      <a:pt x="422" y="2336"/>
                      <a:pt x="411" y="2332"/>
                    </a:cubicBezTo>
                    <a:cubicBezTo>
                      <a:pt x="405" y="2329"/>
                      <a:pt x="405" y="2329"/>
                      <a:pt x="405" y="2329"/>
                    </a:cubicBezTo>
                    <a:cubicBezTo>
                      <a:pt x="394" y="2325"/>
                      <a:pt x="383" y="2321"/>
                      <a:pt x="373" y="2316"/>
                    </a:cubicBezTo>
                    <a:cubicBezTo>
                      <a:pt x="367" y="2313"/>
                      <a:pt x="367" y="2313"/>
                      <a:pt x="367" y="2313"/>
                    </a:cubicBezTo>
                    <a:cubicBezTo>
                      <a:pt x="356" y="2308"/>
                      <a:pt x="345" y="2303"/>
                      <a:pt x="335" y="2297"/>
                    </a:cubicBezTo>
                    <a:cubicBezTo>
                      <a:pt x="332" y="2295"/>
                      <a:pt x="328" y="2293"/>
                      <a:pt x="324" y="2291"/>
                    </a:cubicBezTo>
                    <a:cubicBezTo>
                      <a:pt x="313" y="2285"/>
                      <a:pt x="303" y="2279"/>
                      <a:pt x="292" y="2272"/>
                    </a:cubicBezTo>
                    <a:cubicBezTo>
                      <a:pt x="281" y="2265"/>
                      <a:pt x="270" y="2258"/>
                      <a:pt x="260" y="2250"/>
                    </a:cubicBezTo>
                    <a:cubicBezTo>
                      <a:pt x="255" y="2246"/>
                      <a:pt x="250" y="2243"/>
                      <a:pt x="245" y="2239"/>
                    </a:cubicBezTo>
                    <a:cubicBezTo>
                      <a:pt x="217" y="2218"/>
                      <a:pt x="192" y="2195"/>
                      <a:pt x="168" y="2169"/>
                    </a:cubicBezTo>
                    <a:cubicBezTo>
                      <a:pt x="166" y="2168"/>
                      <a:pt x="165" y="2167"/>
                      <a:pt x="164" y="2165"/>
                    </a:cubicBezTo>
                    <a:cubicBezTo>
                      <a:pt x="158" y="2158"/>
                      <a:pt x="151" y="2151"/>
                      <a:pt x="145" y="2144"/>
                    </a:cubicBezTo>
                    <a:cubicBezTo>
                      <a:pt x="143" y="2142"/>
                      <a:pt x="141" y="2139"/>
                      <a:pt x="139" y="2136"/>
                    </a:cubicBezTo>
                    <a:cubicBezTo>
                      <a:pt x="131" y="2127"/>
                      <a:pt x="124" y="2119"/>
                      <a:pt x="118" y="2109"/>
                    </a:cubicBezTo>
                    <a:cubicBezTo>
                      <a:pt x="117" y="2108"/>
                      <a:pt x="116" y="2107"/>
                      <a:pt x="115" y="2105"/>
                    </a:cubicBezTo>
                    <a:cubicBezTo>
                      <a:pt x="88" y="2068"/>
                      <a:pt x="65" y="2027"/>
                      <a:pt x="47" y="1983"/>
                    </a:cubicBezTo>
                    <a:cubicBezTo>
                      <a:pt x="47" y="1982"/>
                      <a:pt x="46" y="1981"/>
                      <a:pt x="46" y="1979"/>
                    </a:cubicBezTo>
                    <a:cubicBezTo>
                      <a:pt x="41" y="1966"/>
                      <a:pt x="36" y="1952"/>
                      <a:pt x="31" y="1937"/>
                    </a:cubicBezTo>
                    <a:cubicBezTo>
                      <a:pt x="29" y="1932"/>
                      <a:pt x="28" y="1925"/>
                      <a:pt x="26" y="1920"/>
                    </a:cubicBezTo>
                    <a:cubicBezTo>
                      <a:pt x="26" y="1918"/>
                      <a:pt x="25" y="1916"/>
                      <a:pt x="25" y="1914"/>
                    </a:cubicBezTo>
                    <a:cubicBezTo>
                      <a:pt x="3" y="1827"/>
                      <a:pt x="0" y="1737"/>
                      <a:pt x="0" y="1647"/>
                    </a:cubicBezTo>
                    <a:cubicBezTo>
                      <a:pt x="0" y="1637"/>
                      <a:pt x="0" y="1626"/>
                      <a:pt x="0" y="1616"/>
                    </a:cubicBezTo>
                    <a:cubicBezTo>
                      <a:pt x="1" y="1470"/>
                      <a:pt x="3" y="1323"/>
                      <a:pt x="24" y="1179"/>
                    </a:cubicBezTo>
                    <a:cubicBezTo>
                      <a:pt x="24" y="1178"/>
                      <a:pt x="25" y="1177"/>
                      <a:pt x="25" y="1176"/>
                    </a:cubicBezTo>
                    <a:cubicBezTo>
                      <a:pt x="32" y="1128"/>
                      <a:pt x="42" y="1080"/>
                      <a:pt x="54" y="1033"/>
                    </a:cubicBezTo>
                    <a:cubicBezTo>
                      <a:pt x="67" y="984"/>
                      <a:pt x="83" y="935"/>
                      <a:pt x="103" y="888"/>
                    </a:cubicBezTo>
                    <a:cubicBezTo>
                      <a:pt x="153" y="772"/>
                      <a:pt x="224" y="666"/>
                      <a:pt x="304" y="568"/>
                    </a:cubicBezTo>
                    <a:cubicBezTo>
                      <a:pt x="400" y="451"/>
                      <a:pt x="510" y="342"/>
                      <a:pt x="633" y="252"/>
                    </a:cubicBezTo>
                    <a:cubicBezTo>
                      <a:pt x="650" y="240"/>
                      <a:pt x="668" y="227"/>
                      <a:pt x="686" y="215"/>
                    </a:cubicBezTo>
                    <a:cubicBezTo>
                      <a:pt x="694" y="209"/>
                      <a:pt x="694" y="209"/>
                      <a:pt x="694" y="209"/>
                    </a:cubicBezTo>
                    <a:cubicBezTo>
                      <a:pt x="697" y="207"/>
                      <a:pt x="700" y="205"/>
                      <a:pt x="703" y="204"/>
                    </a:cubicBezTo>
                    <a:cubicBezTo>
                      <a:pt x="709" y="200"/>
                      <a:pt x="715" y="196"/>
                      <a:pt x="721" y="192"/>
                    </a:cubicBezTo>
                    <a:cubicBezTo>
                      <a:pt x="728" y="188"/>
                      <a:pt x="728" y="188"/>
                      <a:pt x="728" y="188"/>
                    </a:cubicBezTo>
                    <a:cubicBezTo>
                      <a:pt x="741" y="180"/>
                      <a:pt x="741" y="180"/>
                      <a:pt x="741" y="180"/>
                    </a:cubicBezTo>
                    <a:cubicBezTo>
                      <a:pt x="745" y="178"/>
                      <a:pt x="745" y="178"/>
                      <a:pt x="745" y="178"/>
                    </a:cubicBezTo>
                    <a:cubicBezTo>
                      <a:pt x="752" y="174"/>
                      <a:pt x="752" y="174"/>
                      <a:pt x="752" y="174"/>
                    </a:cubicBezTo>
                    <a:cubicBezTo>
                      <a:pt x="759" y="170"/>
                      <a:pt x="759" y="170"/>
                      <a:pt x="759" y="170"/>
                    </a:cubicBezTo>
                    <a:cubicBezTo>
                      <a:pt x="767" y="165"/>
                      <a:pt x="775" y="160"/>
                      <a:pt x="783" y="156"/>
                    </a:cubicBezTo>
                    <a:cubicBezTo>
                      <a:pt x="818" y="136"/>
                      <a:pt x="854" y="118"/>
                      <a:pt x="890" y="102"/>
                    </a:cubicBezTo>
                    <a:cubicBezTo>
                      <a:pt x="901" y="98"/>
                      <a:pt x="912" y="93"/>
                      <a:pt x="923" y="89"/>
                    </a:cubicBezTo>
                    <a:cubicBezTo>
                      <a:pt x="973" y="68"/>
                      <a:pt x="1024" y="52"/>
                      <a:pt x="1076" y="39"/>
                    </a:cubicBezTo>
                    <a:cubicBezTo>
                      <a:pt x="1095" y="34"/>
                      <a:pt x="1114" y="29"/>
                      <a:pt x="1134" y="26"/>
                    </a:cubicBezTo>
                    <a:cubicBezTo>
                      <a:pt x="1157" y="21"/>
                      <a:pt x="1180" y="18"/>
                      <a:pt x="1203" y="15"/>
                    </a:cubicBezTo>
                    <a:cubicBezTo>
                      <a:pt x="1240" y="10"/>
                      <a:pt x="1277" y="7"/>
                      <a:pt x="1314" y="6"/>
                    </a:cubicBezTo>
                    <a:cubicBezTo>
                      <a:pt x="1575" y="0"/>
                      <a:pt x="1839" y="85"/>
                      <a:pt x="2044" y="248"/>
                    </a:cubicBezTo>
                    <a:cubicBezTo>
                      <a:pt x="2125" y="313"/>
                      <a:pt x="2199" y="390"/>
                      <a:pt x="2290" y="440"/>
                    </a:cubicBezTo>
                    <a:cubicBezTo>
                      <a:pt x="2370" y="483"/>
                      <a:pt x="2464" y="501"/>
                      <a:pt x="2550" y="467"/>
                    </a:cubicBezTo>
                    <a:cubicBezTo>
                      <a:pt x="2621" y="439"/>
                      <a:pt x="2667" y="425"/>
                      <a:pt x="2746" y="429"/>
                    </a:cubicBezTo>
                    <a:cubicBezTo>
                      <a:pt x="2911" y="438"/>
                      <a:pt x="3073" y="472"/>
                      <a:pt x="3227" y="530"/>
                    </a:cubicBezTo>
                    <a:cubicBezTo>
                      <a:pt x="3234" y="532"/>
                      <a:pt x="3240" y="534"/>
                      <a:pt x="3246" y="537"/>
                    </a:cubicBezTo>
                    <a:cubicBezTo>
                      <a:pt x="3649" y="691"/>
                      <a:pt x="3995" y="997"/>
                      <a:pt x="4175" y="1391"/>
                    </a:cubicBezTo>
                    <a:cubicBezTo>
                      <a:pt x="4180" y="1401"/>
                      <a:pt x="4185" y="1411"/>
                      <a:pt x="4189" y="1422"/>
                    </a:cubicBezTo>
                    <a:cubicBezTo>
                      <a:pt x="4296" y="1673"/>
                      <a:pt x="4335" y="1966"/>
                      <a:pt x="4217" y="2211"/>
                    </a:cubicBezTo>
                  </a:path>
                </a:pathLst>
              </a:custGeom>
              <a:solidFill>
                <a:srgbClr val="4285F4">
                  <a:alpha val="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4" name="îṧḻîdé">
                <a:extLst>
                  <a:ext uri="{FF2B5EF4-FFF2-40B4-BE49-F238E27FC236}">
                    <a16:creationId xmlns:a16="http://schemas.microsoft.com/office/drawing/2014/main" id="{33362A24-EC05-F64D-B718-E174F9D356F9}"/>
                  </a:ext>
                </a:extLst>
              </p:cNvPr>
              <p:cNvSpPr>
                <a:spLocks noChangeArrowheads="1"/>
              </p:cNvSpPr>
              <p:nvPr/>
            </p:nvSpPr>
            <p:spPr bwMode="auto">
              <a:xfrm>
                <a:off x="2922738" y="2525657"/>
                <a:ext cx="1173063" cy="2508812"/>
              </a:xfrm>
              <a:custGeom>
                <a:avLst/>
                <a:gdLst>
                  <a:gd name="T0" fmla="*/ 801 w 801"/>
                  <a:gd name="T1" fmla="*/ 166 h 1716"/>
                  <a:gd name="T2" fmla="*/ 801 w 801"/>
                  <a:gd name="T3" fmla="*/ 1683 h 1716"/>
                  <a:gd name="T4" fmla="*/ 795 w 801"/>
                  <a:gd name="T5" fmla="*/ 1684 h 1716"/>
                  <a:gd name="T6" fmla="*/ 693 w 801"/>
                  <a:gd name="T7" fmla="*/ 1706 h 1716"/>
                  <a:gd name="T8" fmla="*/ 459 w 801"/>
                  <a:gd name="T9" fmla="*/ 1687 h 1716"/>
                  <a:gd name="T10" fmla="*/ 456 w 801"/>
                  <a:gd name="T11" fmla="*/ 1686 h 1716"/>
                  <a:gd name="T12" fmla="*/ 451 w 801"/>
                  <a:gd name="T13" fmla="*/ 1684 h 1716"/>
                  <a:gd name="T14" fmla="*/ 444 w 801"/>
                  <a:gd name="T15" fmla="*/ 1682 h 1716"/>
                  <a:gd name="T16" fmla="*/ 411 w 801"/>
                  <a:gd name="T17" fmla="*/ 1671 h 1716"/>
                  <a:gd name="T18" fmla="*/ 404 w 801"/>
                  <a:gd name="T19" fmla="*/ 1668 h 1716"/>
                  <a:gd name="T20" fmla="*/ 373 w 801"/>
                  <a:gd name="T21" fmla="*/ 1655 h 1716"/>
                  <a:gd name="T22" fmla="*/ 366 w 801"/>
                  <a:gd name="T23" fmla="*/ 1652 h 1716"/>
                  <a:gd name="T24" fmla="*/ 335 w 801"/>
                  <a:gd name="T25" fmla="*/ 1636 h 1716"/>
                  <a:gd name="T26" fmla="*/ 324 w 801"/>
                  <a:gd name="T27" fmla="*/ 1630 h 1716"/>
                  <a:gd name="T28" fmla="*/ 292 w 801"/>
                  <a:gd name="T29" fmla="*/ 1611 h 1716"/>
                  <a:gd name="T30" fmla="*/ 260 w 801"/>
                  <a:gd name="T31" fmla="*/ 1589 h 1716"/>
                  <a:gd name="T32" fmla="*/ 245 w 801"/>
                  <a:gd name="T33" fmla="*/ 1578 h 1716"/>
                  <a:gd name="T34" fmla="*/ 168 w 801"/>
                  <a:gd name="T35" fmla="*/ 1508 h 1716"/>
                  <a:gd name="T36" fmla="*/ 164 w 801"/>
                  <a:gd name="T37" fmla="*/ 1504 h 1716"/>
                  <a:gd name="T38" fmla="*/ 145 w 801"/>
                  <a:gd name="T39" fmla="*/ 1483 h 1716"/>
                  <a:gd name="T40" fmla="*/ 138 w 801"/>
                  <a:gd name="T41" fmla="*/ 1475 h 1716"/>
                  <a:gd name="T42" fmla="*/ 118 w 801"/>
                  <a:gd name="T43" fmla="*/ 1448 h 1716"/>
                  <a:gd name="T44" fmla="*/ 115 w 801"/>
                  <a:gd name="T45" fmla="*/ 1444 h 1716"/>
                  <a:gd name="T46" fmla="*/ 47 w 801"/>
                  <a:gd name="T47" fmla="*/ 1322 h 1716"/>
                  <a:gd name="T48" fmla="*/ 46 w 801"/>
                  <a:gd name="T49" fmla="*/ 1318 h 1716"/>
                  <a:gd name="T50" fmla="*/ 31 w 801"/>
                  <a:gd name="T51" fmla="*/ 1277 h 1716"/>
                  <a:gd name="T52" fmla="*/ 26 w 801"/>
                  <a:gd name="T53" fmla="*/ 1259 h 1716"/>
                  <a:gd name="T54" fmla="*/ 25 w 801"/>
                  <a:gd name="T55" fmla="*/ 1253 h 1716"/>
                  <a:gd name="T56" fmla="*/ 0 w 801"/>
                  <a:gd name="T57" fmla="*/ 986 h 1716"/>
                  <a:gd name="T58" fmla="*/ 0 w 801"/>
                  <a:gd name="T59" fmla="*/ 955 h 1716"/>
                  <a:gd name="T60" fmla="*/ 24 w 801"/>
                  <a:gd name="T61" fmla="*/ 518 h 1716"/>
                  <a:gd name="T62" fmla="*/ 25 w 801"/>
                  <a:gd name="T63" fmla="*/ 515 h 1716"/>
                  <a:gd name="T64" fmla="*/ 54 w 801"/>
                  <a:gd name="T65" fmla="*/ 372 h 1716"/>
                  <a:gd name="T66" fmla="*/ 463 w 801"/>
                  <a:gd name="T67" fmla="*/ 372 h 1716"/>
                  <a:gd name="T68" fmla="*/ 463 w 801"/>
                  <a:gd name="T69" fmla="*/ 166 h 1716"/>
                  <a:gd name="T70" fmla="*/ 544 w 801"/>
                  <a:gd name="T71" fmla="*/ 166 h 1716"/>
                  <a:gd name="T72" fmla="*/ 544 w 801"/>
                  <a:gd name="T73" fmla="*/ 0 h 1716"/>
                  <a:gd name="T74" fmla="*/ 719 w 801"/>
                  <a:gd name="T75" fmla="*/ 0 h 1716"/>
                  <a:gd name="T76" fmla="*/ 719 w 801"/>
                  <a:gd name="T77" fmla="*/ 166 h 1716"/>
                  <a:gd name="T78" fmla="*/ 801 w 801"/>
                  <a:gd name="T79" fmla="*/ 16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1716">
                    <a:moveTo>
                      <a:pt x="801" y="166"/>
                    </a:moveTo>
                    <a:cubicBezTo>
                      <a:pt x="801" y="1683"/>
                      <a:pt x="801" y="1683"/>
                      <a:pt x="801" y="1683"/>
                    </a:cubicBezTo>
                    <a:cubicBezTo>
                      <a:pt x="795" y="1684"/>
                      <a:pt x="795" y="1684"/>
                      <a:pt x="795" y="1684"/>
                    </a:cubicBezTo>
                    <a:cubicBezTo>
                      <a:pt x="762" y="1694"/>
                      <a:pt x="728" y="1701"/>
                      <a:pt x="693" y="1706"/>
                    </a:cubicBezTo>
                    <a:cubicBezTo>
                      <a:pt x="614" y="1716"/>
                      <a:pt x="535" y="1709"/>
                      <a:pt x="459" y="1687"/>
                    </a:cubicBezTo>
                    <a:cubicBezTo>
                      <a:pt x="456" y="1686"/>
                      <a:pt x="456" y="1686"/>
                      <a:pt x="456" y="1686"/>
                    </a:cubicBezTo>
                    <a:cubicBezTo>
                      <a:pt x="451" y="1684"/>
                      <a:pt x="451" y="1684"/>
                      <a:pt x="451" y="1684"/>
                    </a:cubicBezTo>
                    <a:cubicBezTo>
                      <a:pt x="444" y="1682"/>
                      <a:pt x="444" y="1682"/>
                      <a:pt x="444" y="1682"/>
                    </a:cubicBezTo>
                    <a:cubicBezTo>
                      <a:pt x="433" y="1679"/>
                      <a:pt x="422" y="1675"/>
                      <a:pt x="411" y="1671"/>
                    </a:cubicBezTo>
                    <a:cubicBezTo>
                      <a:pt x="404" y="1668"/>
                      <a:pt x="404" y="1668"/>
                      <a:pt x="404" y="1668"/>
                    </a:cubicBezTo>
                    <a:cubicBezTo>
                      <a:pt x="394" y="1664"/>
                      <a:pt x="383" y="1660"/>
                      <a:pt x="373" y="1655"/>
                    </a:cubicBezTo>
                    <a:cubicBezTo>
                      <a:pt x="366" y="1652"/>
                      <a:pt x="366" y="1652"/>
                      <a:pt x="366" y="1652"/>
                    </a:cubicBezTo>
                    <a:cubicBezTo>
                      <a:pt x="356" y="1647"/>
                      <a:pt x="345" y="1642"/>
                      <a:pt x="335" y="1636"/>
                    </a:cubicBezTo>
                    <a:cubicBezTo>
                      <a:pt x="331" y="1634"/>
                      <a:pt x="328" y="1632"/>
                      <a:pt x="324" y="1630"/>
                    </a:cubicBezTo>
                    <a:cubicBezTo>
                      <a:pt x="313" y="1624"/>
                      <a:pt x="303" y="1618"/>
                      <a:pt x="292" y="1611"/>
                    </a:cubicBezTo>
                    <a:cubicBezTo>
                      <a:pt x="281" y="1604"/>
                      <a:pt x="270" y="1597"/>
                      <a:pt x="260" y="1589"/>
                    </a:cubicBezTo>
                    <a:cubicBezTo>
                      <a:pt x="255" y="1586"/>
                      <a:pt x="250" y="1582"/>
                      <a:pt x="245" y="1578"/>
                    </a:cubicBezTo>
                    <a:cubicBezTo>
                      <a:pt x="217" y="1557"/>
                      <a:pt x="191" y="1534"/>
                      <a:pt x="168" y="1508"/>
                    </a:cubicBezTo>
                    <a:cubicBezTo>
                      <a:pt x="166" y="1507"/>
                      <a:pt x="165" y="1506"/>
                      <a:pt x="164" y="1504"/>
                    </a:cubicBezTo>
                    <a:cubicBezTo>
                      <a:pt x="157" y="1497"/>
                      <a:pt x="151" y="1490"/>
                      <a:pt x="145" y="1483"/>
                    </a:cubicBezTo>
                    <a:cubicBezTo>
                      <a:pt x="143" y="1481"/>
                      <a:pt x="141" y="1478"/>
                      <a:pt x="138" y="1475"/>
                    </a:cubicBezTo>
                    <a:cubicBezTo>
                      <a:pt x="131" y="1467"/>
                      <a:pt x="124" y="1458"/>
                      <a:pt x="118" y="1448"/>
                    </a:cubicBezTo>
                    <a:cubicBezTo>
                      <a:pt x="117" y="1447"/>
                      <a:pt x="116" y="1446"/>
                      <a:pt x="115" y="1444"/>
                    </a:cubicBezTo>
                    <a:cubicBezTo>
                      <a:pt x="87" y="1407"/>
                      <a:pt x="65" y="1366"/>
                      <a:pt x="47" y="1322"/>
                    </a:cubicBezTo>
                    <a:cubicBezTo>
                      <a:pt x="47" y="1321"/>
                      <a:pt x="46" y="1320"/>
                      <a:pt x="46" y="1318"/>
                    </a:cubicBezTo>
                    <a:cubicBezTo>
                      <a:pt x="40" y="1305"/>
                      <a:pt x="36" y="1291"/>
                      <a:pt x="31" y="1277"/>
                    </a:cubicBezTo>
                    <a:cubicBezTo>
                      <a:pt x="29" y="1271"/>
                      <a:pt x="28" y="1265"/>
                      <a:pt x="26" y="1259"/>
                    </a:cubicBezTo>
                    <a:cubicBezTo>
                      <a:pt x="26" y="1257"/>
                      <a:pt x="25" y="1255"/>
                      <a:pt x="25" y="1253"/>
                    </a:cubicBezTo>
                    <a:cubicBezTo>
                      <a:pt x="3" y="1166"/>
                      <a:pt x="0" y="1076"/>
                      <a:pt x="0" y="986"/>
                    </a:cubicBezTo>
                    <a:cubicBezTo>
                      <a:pt x="0" y="976"/>
                      <a:pt x="0" y="965"/>
                      <a:pt x="0" y="955"/>
                    </a:cubicBezTo>
                    <a:cubicBezTo>
                      <a:pt x="1" y="809"/>
                      <a:pt x="3" y="662"/>
                      <a:pt x="24" y="518"/>
                    </a:cubicBezTo>
                    <a:cubicBezTo>
                      <a:pt x="24" y="517"/>
                      <a:pt x="25" y="516"/>
                      <a:pt x="25" y="515"/>
                    </a:cubicBezTo>
                    <a:cubicBezTo>
                      <a:pt x="32" y="467"/>
                      <a:pt x="42" y="419"/>
                      <a:pt x="54" y="372"/>
                    </a:cubicBezTo>
                    <a:cubicBezTo>
                      <a:pt x="463" y="372"/>
                      <a:pt x="463" y="372"/>
                      <a:pt x="463" y="372"/>
                    </a:cubicBezTo>
                    <a:cubicBezTo>
                      <a:pt x="463" y="166"/>
                      <a:pt x="463" y="166"/>
                      <a:pt x="463" y="166"/>
                    </a:cubicBezTo>
                    <a:cubicBezTo>
                      <a:pt x="544" y="166"/>
                      <a:pt x="544" y="166"/>
                      <a:pt x="544" y="166"/>
                    </a:cubicBezTo>
                    <a:cubicBezTo>
                      <a:pt x="544" y="0"/>
                      <a:pt x="544" y="0"/>
                      <a:pt x="544" y="0"/>
                    </a:cubicBezTo>
                    <a:cubicBezTo>
                      <a:pt x="719" y="0"/>
                      <a:pt x="719" y="0"/>
                      <a:pt x="719" y="0"/>
                    </a:cubicBezTo>
                    <a:cubicBezTo>
                      <a:pt x="719" y="166"/>
                      <a:pt x="719" y="166"/>
                      <a:pt x="719" y="166"/>
                    </a:cubicBezTo>
                    <a:cubicBezTo>
                      <a:pt x="801" y="166"/>
                      <a:pt x="801" y="166"/>
                      <a:pt x="801" y="166"/>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5" name="íṧlíḑe">
                <a:extLst>
                  <a:ext uri="{FF2B5EF4-FFF2-40B4-BE49-F238E27FC236}">
                    <a16:creationId xmlns:a16="http://schemas.microsoft.com/office/drawing/2014/main" id="{AE492F22-5F33-4744-9688-0A1275821B38}"/>
                  </a:ext>
                </a:extLst>
              </p:cNvPr>
              <p:cNvSpPr>
                <a:spLocks noChangeArrowheads="1"/>
              </p:cNvSpPr>
              <p:nvPr/>
            </p:nvSpPr>
            <p:spPr bwMode="auto">
              <a:xfrm>
                <a:off x="4909238" y="2333857"/>
                <a:ext cx="4360024" cy="3378762"/>
              </a:xfrm>
              <a:custGeom>
                <a:avLst/>
                <a:gdLst>
                  <a:gd name="T0" fmla="*/ 2860 w 2978"/>
                  <a:gd name="T1" fmla="*/ 1681 h 2310"/>
                  <a:gd name="T2" fmla="*/ 2314 w 2978"/>
                  <a:gd name="T3" fmla="*/ 2143 h 2310"/>
                  <a:gd name="T4" fmla="*/ 1752 w 2978"/>
                  <a:gd name="T5" fmla="*/ 2293 h 2310"/>
                  <a:gd name="T6" fmla="*/ 1641 w 2978"/>
                  <a:gd name="T7" fmla="*/ 2303 h 2310"/>
                  <a:gd name="T8" fmla="*/ 1354 w 2978"/>
                  <a:gd name="T9" fmla="*/ 2303 h 2310"/>
                  <a:gd name="T10" fmla="*/ 1183 w 2978"/>
                  <a:gd name="T11" fmla="*/ 2285 h 2310"/>
                  <a:gd name="T12" fmla="*/ 610 w 2978"/>
                  <a:gd name="T13" fmla="*/ 2118 h 2310"/>
                  <a:gd name="T14" fmla="*/ 455 w 2978"/>
                  <a:gd name="T15" fmla="*/ 2040 h 2310"/>
                  <a:gd name="T16" fmla="*/ 213 w 2978"/>
                  <a:gd name="T17" fmla="*/ 1882 h 2310"/>
                  <a:gd name="T18" fmla="*/ 163 w 2978"/>
                  <a:gd name="T19" fmla="*/ 1842 h 2310"/>
                  <a:gd name="T20" fmla="*/ 156 w 2978"/>
                  <a:gd name="T21" fmla="*/ 1837 h 2310"/>
                  <a:gd name="T22" fmla="*/ 117 w 2978"/>
                  <a:gd name="T23" fmla="*/ 1805 h 2310"/>
                  <a:gd name="T24" fmla="*/ 48 w 2978"/>
                  <a:gd name="T25" fmla="*/ 1755 h 2310"/>
                  <a:gd name="T26" fmla="*/ 43 w 2978"/>
                  <a:gd name="T27" fmla="*/ 1752 h 2310"/>
                  <a:gd name="T28" fmla="*/ 30 w 2978"/>
                  <a:gd name="T29" fmla="*/ 1745 h 2310"/>
                  <a:gd name="T30" fmla="*/ 0 w 2978"/>
                  <a:gd name="T31" fmla="*/ 1732 h 2310"/>
                  <a:gd name="T32" fmla="*/ 0 w 2978"/>
                  <a:gd name="T33" fmla="*/ 1111 h 2310"/>
                  <a:gd name="T34" fmla="*/ 743 w 2978"/>
                  <a:gd name="T35" fmla="*/ 1111 h 2310"/>
                  <a:gd name="T36" fmla="*/ 743 w 2978"/>
                  <a:gd name="T37" fmla="*/ 1250 h 2310"/>
                  <a:gd name="T38" fmla="*/ 1068 w 2978"/>
                  <a:gd name="T39" fmla="*/ 1250 h 2310"/>
                  <a:gd name="T40" fmla="*/ 1068 w 2978"/>
                  <a:gd name="T41" fmla="*/ 239 h 2310"/>
                  <a:gd name="T42" fmla="*/ 1452 w 2978"/>
                  <a:gd name="T43" fmla="*/ 239 h 2310"/>
                  <a:gd name="T44" fmla="*/ 1452 w 2978"/>
                  <a:gd name="T45" fmla="*/ 643 h 2310"/>
                  <a:gd name="T46" fmla="*/ 1642 w 2978"/>
                  <a:gd name="T47" fmla="*/ 643 h 2310"/>
                  <a:gd name="T48" fmla="*/ 1642 w 2978"/>
                  <a:gd name="T49" fmla="*/ 404 h 2310"/>
                  <a:gd name="T50" fmla="*/ 1798 w 2978"/>
                  <a:gd name="T51" fmla="*/ 404 h 2310"/>
                  <a:gd name="T52" fmla="*/ 1798 w 2978"/>
                  <a:gd name="T53" fmla="*/ 149 h 2310"/>
                  <a:gd name="T54" fmla="*/ 1870 w 2978"/>
                  <a:gd name="T55" fmla="*/ 149 h 2310"/>
                  <a:gd name="T56" fmla="*/ 1870 w 2978"/>
                  <a:gd name="T57" fmla="*/ 0 h 2310"/>
                  <a:gd name="T58" fmla="*/ 1889 w 2978"/>
                  <a:gd name="T59" fmla="*/ 7 h 2310"/>
                  <a:gd name="T60" fmla="*/ 1889 w 2978"/>
                  <a:gd name="T61" fmla="*/ 149 h 2310"/>
                  <a:gd name="T62" fmla="*/ 1959 w 2978"/>
                  <a:gd name="T63" fmla="*/ 149 h 2310"/>
                  <a:gd name="T64" fmla="*/ 1959 w 2978"/>
                  <a:gd name="T65" fmla="*/ 404 h 2310"/>
                  <a:gd name="T66" fmla="*/ 2116 w 2978"/>
                  <a:gd name="T67" fmla="*/ 404 h 2310"/>
                  <a:gd name="T68" fmla="*/ 2116 w 2978"/>
                  <a:gd name="T69" fmla="*/ 643 h 2310"/>
                  <a:gd name="T70" fmla="*/ 2347 w 2978"/>
                  <a:gd name="T71" fmla="*/ 643 h 2310"/>
                  <a:gd name="T72" fmla="*/ 2347 w 2978"/>
                  <a:gd name="T73" fmla="*/ 1555 h 2310"/>
                  <a:gd name="T74" fmla="*/ 2714 w 2978"/>
                  <a:gd name="T75" fmla="*/ 1555 h 2310"/>
                  <a:gd name="T76" fmla="*/ 2714 w 2978"/>
                  <a:gd name="T77" fmla="*/ 892 h 2310"/>
                  <a:gd name="T78" fmla="*/ 2832 w 2978"/>
                  <a:gd name="T79" fmla="*/ 892 h 2310"/>
                  <a:gd name="T80" fmla="*/ 2860 w 2978"/>
                  <a:gd name="T81" fmla="*/ 1681 h 2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8" h="2310">
                    <a:moveTo>
                      <a:pt x="2860" y="1681"/>
                    </a:moveTo>
                    <a:cubicBezTo>
                      <a:pt x="2753" y="1900"/>
                      <a:pt x="2538" y="2047"/>
                      <a:pt x="2314" y="2143"/>
                    </a:cubicBezTo>
                    <a:cubicBezTo>
                      <a:pt x="2135" y="2220"/>
                      <a:pt x="1946" y="2271"/>
                      <a:pt x="1752" y="2293"/>
                    </a:cubicBezTo>
                    <a:cubicBezTo>
                      <a:pt x="1715" y="2298"/>
                      <a:pt x="1678" y="2301"/>
                      <a:pt x="1641" y="2303"/>
                    </a:cubicBezTo>
                    <a:cubicBezTo>
                      <a:pt x="1545" y="2310"/>
                      <a:pt x="1450" y="2310"/>
                      <a:pt x="1354" y="2303"/>
                    </a:cubicBezTo>
                    <a:cubicBezTo>
                      <a:pt x="1297" y="2299"/>
                      <a:pt x="1240" y="2293"/>
                      <a:pt x="1183" y="2285"/>
                    </a:cubicBezTo>
                    <a:cubicBezTo>
                      <a:pt x="985" y="2256"/>
                      <a:pt x="792" y="2200"/>
                      <a:pt x="610" y="2118"/>
                    </a:cubicBezTo>
                    <a:cubicBezTo>
                      <a:pt x="557" y="2094"/>
                      <a:pt x="506" y="2068"/>
                      <a:pt x="455" y="2040"/>
                    </a:cubicBezTo>
                    <a:cubicBezTo>
                      <a:pt x="371" y="1994"/>
                      <a:pt x="290" y="1941"/>
                      <a:pt x="213" y="1882"/>
                    </a:cubicBezTo>
                    <a:cubicBezTo>
                      <a:pt x="196" y="1869"/>
                      <a:pt x="180" y="1856"/>
                      <a:pt x="163" y="1842"/>
                    </a:cubicBezTo>
                    <a:cubicBezTo>
                      <a:pt x="156" y="1837"/>
                      <a:pt x="156" y="1837"/>
                      <a:pt x="156" y="1837"/>
                    </a:cubicBezTo>
                    <a:cubicBezTo>
                      <a:pt x="143" y="1826"/>
                      <a:pt x="130" y="1815"/>
                      <a:pt x="117" y="1805"/>
                    </a:cubicBezTo>
                    <a:cubicBezTo>
                      <a:pt x="96" y="1786"/>
                      <a:pt x="72" y="1770"/>
                      <a:pt x="48" y="1755"/>
                    </a:cubicBezTo>
                    <a:cubicBezTo>
                      <a:pt x="47" y="1754"/>
                      <a:pt x="45" y="1753"/>
                      <a:pt x="43" y="1752"/>
                    </a:cubicBezTo>
                    <a:cubicBezTo>
                      <a:pt x="39" y="1750"/>
                      <a:pt x="34" y="1747"/>
                      <a:pt x="30" y="1745"/>
                    </a:cubicBezTo>
                    <a:cubicBezTo>
                      <a:pt x="20" y="1740"/>
                      <a:pt x="10" y="1736"/>
                      <a:pt x="0" y="1732"/>
                    </a:cubicBezTo>
                    <a:cubicBezTo>
                      <a:pt x="0" y="1111"/>
                      <a:pt x="0" y="1111"/>
                      <a:pt x="0" y="1111"/>
                    </a:cubicBezTo>
                    <a:cubicBezTo>
                      <a:pt x="743" y="1111"/>
                      <a:pt x="743" y="1111"/>
                      <a:pt x="743" y="1111"/>
                    </a:cubicBezTo>
                    <a:cubicBezTo>
                      <a:pt x="743" y="1250"/>
                      <a:pt x="743" y="1250"/>
                      <a:pt x="743" y="1250"/>
                    </a:cubicBezTo>
                    <a:cubicBezTo>
                      <a:pt x="1068" y="1250"/>
                      <a:pt x="1068" y="1250"/>
                      <a:pt x="1068" y="1250"/>
                    </a:cubicBezTo>
                    <a:cubicBezTo>
                      <a:pt x="1068" y="239"/>
                      <a:pt x="1068" y="239"/>
                      <a:pt x="1068" y="239"/>
                    </a:cubicBezTo>
                    <a:cubicBezTo>
                      <a:pt x="1452" y="239"/>
                      <a:pt x="1452" y="239"/>
                      <a:pt x="1452" y="239"/>
                    </a:cubicBezTo>
                    <a:cubicBezTo>
                      <a:pt x="1452" y="643"/>
                      <a:pt x="1452" y="643"/>
                      <a:pt x="1452" y="643"/>
                    </a:cubicBezTo>
                    <a:cubicBezTo>
                      <a:pt x="1642" y="643"/>
                      <a:pt x="1642" y="643"/>
                      <a:pt x="1642" y="643"/>
                    </a:cubicBezTo>
                    <a:cubicBezTo>
                      <a:pt x="1642" y="404"/>
                      <a:pt x="1642" y="404"/>
                      <a:pt x="1642" y="404"/>
                    </a:cubicBezTo>
                    <a:cubicBezTo>
                      <a:pt x="1798" y="404"/>
                      <a:pt x="1798" y="404"/>
                      <a:pt x="1798" y="404"/>
                    </a:cubicBezTo>
                    <a:cubicBezTo>
                      <a:pt x="1798" y="149"/>
                      <a:pt x="1798" y="149"/>
                      <a:pt x="1798" y="149"/>
                    </a:cubicBezTo>
                    <a:cubicBezTo>
                      <a:pt x="1870" y="149"/>
                      <a:pt x="1870" y="149"/>
                      <a:pt x="1870" y="149"/>
                    </a:cubicBezTo>
                    <a:cubicBezTo>
                      <a:pt x="1870" y="0"/>
                      <a:pt x="1870" y="0"/>
                      <a:pt x="1870" y="0"/>
                    </a:cubicBezTo>
                    <a:cubicBezTo>
                      <a:pt x="1877" y="2"/>
                      <a:pt x="1883" y="4"/>
                      <a:pt x="1889" y="7"/>
                    </a:cubicBezTo>
                    <a:cubicBezTo>
                      <a:pt x="1889" y="149"/>
                      <a:pt x="1889" y="149"/>
                      <a:pt x="1889" y="149"/>
                    </a:cubicBezTo>
                    <a:cubicBezTo>
                      <a:pt x="1959" y="149"/>
                      <a:pt x="1959" y="149"/>
                      <a:pt x="1959" y="149"/>
                    </a:cubicBezTo>
                    <a:cubicBezTo>
                      <a:pt x="1959" y="404"/>
                      <a:pt x="1959" y="404"/>
                      <a:pt x="1959" y="404"/>
                    </a:cubicBezTo>
                    <a:cubicBezTo>
                      <a:pt x="2116" y="404"/>
                      <a:pt x="2116" y="404"/>
                      <a:pt x="2116" y="404"/>
                    </a:cubicBezTo>
                    <a:cubicBezTo>
                      <a:pt x="2116" y="643"/>
                      <a:pt x="2116" y="643"/>
                      <a:pt x="2116" y="643"/>
                    </a:cubicBezTo>
                    <a:cubicBezTo>
                      <a:pt x="2347" y="643"/>
                      <a:pt x="2347" y="643"/>
                      <a:pt x="2347" y="643"/>
                    </a:cubicBezTo>
                    <a:cubicBezTo>
                      <a:pt x="2347" y="1555"/>
                      <a:pt x="2347" y="1555"/>
                      <a:pt x="2347" y="1555"/>
                    </a:cubicBezTo>
                    <a:cubicBezTo>
                      <a:pt x="2714" y="1555"/>
                      <a:pt x="2714" y="1555"/>
                      <a:pt x="2714" y="1555"/>
                    </a:cubicBezTo>
                    <a:cubicBezTo>
                      <a:pt x="2714" y="892"/>
                      <a:pt x="2714" y="892"/>
                      <a:pt x="2714" y="892"/>
                    </a:cubicBezTo>
                    <a:cubicBezTo>
                      <a:pt x="2832" y="892"/>
                      <a:pt x="2832" y="892"/>
                      <a:pt x="2832" y="892"/>
                    </a:cubicBezTo>
                    <a:cubicBezTo>
                      <a:pt x="2939" y="1143"/>
                      <a:pt x="2978" y="1436"/>
                      <a:pt x="2860" y="1681"/>
                    </a:cubicBezTo>
                  </a:path>
                </a:pathLst>
              </a:custGeom>
              <a:solidFill>
                <a:srgbClr val="4285F4">
                  <a:alpha val="2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6" name="îSlíḋè">
                <a:extLst>
                  <a:ext uri="{FF2B5EF4-FFF2-40B4-BE49-F238E27FC236}">
                    <a16:creationId xmlns:a16="http://schemas.microsoft.com/office/drawing/2014/main" id="{45915614-596D-824A-A98C-DEB79680E635}"/>
                  </a:ext>
                </a:extLst>
              </p:cNvPr>
              <p:cNvSpPr/>
              <p:nvPr/>
            </p:nvSpPr>
            <p:spPr bwMode="auto">
              <a:xfrm>
                <a:off x="6643435" y="2904865"/>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7" name="iṧlîďé">
                <a:extLst>
                  <a:ext uri="{FF2B5EF4-FFF2-40B4-BE49-F238E27FC236}">
                    <a16:creationId xmlns:a16="http://schemas.microsoft.com/office/drawing/2014/main" id="{F4E69F37-BCA8-7249-9659-D21C61A5ACEB}"/>
                  </a:ext>
                </a:extLst>
              </p:cNvPr>
              <p:cNvSpPr/>
              <p:nvPr/>
            </p:nvSpPr>
            <p:spPr bwMode="auto">
              <a:xfrm>
                <a:off x="6643435" y="3427455"/>
                <a:ext cx="247428" cy="250470"/>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8" name="í$lïde">
                <a:extLst>
                  <a:ext uri="{FF2B5EF4-FFF2-40B4-BE49-F238E27FC236}">
                    <a16:creationId xmlns:a16="http://schemas.microsoft.com/office/drawing/2014/main" id="{1B82380B-B25B-E344-AA32-91B3950BE4E4}"/>
                  </a:ext>
                </a:extLst>
              </p:cNvPr>
              <p:cNvSpPr/>
              <p:nvPr/>
            </p:nvSpPr>
            <p:spPr bwMode="auto">
              <a:xfrm>
                <a:off x="6643435" y="3943858"/>
                <a:ext cx="247428" cy="250472"/>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9" name="îŝlîďé">
                <a:extLst>
                  <a:ext uri="{FF2B5EF4-FFF2-40B4-BE49-F238E27FC236}">
                    <a16:creationId xmlns:a16="http://schemas.microsoft.com/office/drawing/2014/main" id="{B704A98E-13BB-7848-992D-DA95B527D59A}"/>
                  </a:ext>
                </a:extLst>
              </p:cNvPr>
              <p:cNvSpPr/>
              <p:nvPr/>
            </p:nvSpPr>
            <p:spPr bwMode="auto">
              <a:xfrm>
                <a:off x="6643435" y="4463354"/>
                <a:ext cx="247428" cy="253564"/>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0" name="ïSḷïďe">
                <a:extLst>
                  <a:ext uri="{FF2B5EF4-FFF2-40B4-BE49-F238E27FC236}">
                    <a16:creationId xmlns:a16="http://schemas.microsoft.com/office/drawing/2014/main" id="{05667F0A-2367-894D-B8EF-921D17DFDEA0}"/>
                  </a:ext>
                </a:extLst>
              </p:cNvPr>
              <p:cNvSpPr/>
              <p:nvPr/>
            </p:nvSpPr>
            <p:spPr bwMode="auto">
              <a:xfrm>
                <a:off x="6643435" y="4985944"/>
                <a:ext cx="247428" cy="247379"/>
              </a:xfrm>
              <a:prstGeom prst="rect">
                <a:avLst/>
              </a:prstGeom>
              <a:solidFill>
                <a:srgbClr val="4285F4">
                  <a:alpha val="20000"/>
                </a:srgbClr>
              </a:solidFill>
              <a:ln>
                <a:noFill/>
              </a:ln>
            </p:spPr>
            <p:txBody>
              <a:bodyPr anchor="ctr">
                <a:normAutofit fontScale="6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1" name="îŝlíḓé">
                <a:extLst>
                  <a:ext uri="{FF2B5EF4-FFF2-40B4-BE49-F238E27FC236}">
                    <a16:creationId xmlns:a16="http://schemas.microsoft.com/office/drawing/2014/main" id="{99CA9733-A7EB-A64A-AA00-895558FDFC1E}"/>
                  </a:ext>
                </a:extLst>
              </p:cNvPr>
              <p:cNvSpPr/>
              <p:nvPr/>
            </p:nvSpPr>
            <p:spPr bwMode="auto">
              <a:xfrm>
                <a:off x="6643435" y="5505440"/>
                <a:ext cx="247428" cy="197903"/>
              </a:xfrm>
              <a:custGeom>
                <a:avLst/>
                <a:gdLst>
                  <a:gd name="T0" fmla="*/ 171 w 171"/>
                  <a:gd name="T1" fmla="*/ 0 h 135"/>
                  <a:gd name="T2" fmla="*/ 171 w 171"/>
                  <a:gd name="T3" fmla="*/ 135 h 135"/>
                  <a:gd name="T4" fmla="*/ 0 w 171"/>
                  <a:gd name="T5" fmla="*/ 117 h 135"/>
                  <a:gd name="T6" fmla="*/ 0 w 171"/>
                  <a:gd name="T7" fmla="*/ 0 h 135"/>
                  <a:gd name="T8" fmla="*/ 171 w 171"/>
                  <a:gd name="T9" fmla="*/ 0 h 135"/>
                </a:gdLst>
                <a:ahLst/>
                <a:cxnLst>
                  <a:cxn ang="0">
                    <a:pos x="T0" y="T1"/>
                  </a:cxn>
                  <a:cxn ang="0">
                    <a:pos x="T2" y="T3"/>
                  </a:cxn>
                  <a:cxn ang="0">
                    <a:pos x="T4" y="T5"/>
                  </a:cxn>
                  <a:cxn ang="0">
                    <a:pos x="T6" y="T7"/>
                  </a:cxn>
                  <a:cxn ang="0">
                    <a:pos x="T8" y="T9"/>
                  </a:cxn>
                </a:cxnLst>
                <a:rect l="0" t="0" r="r" b="b"/>
                <a:pathLst>
                  <a:path w="171" h="135">
                    <a:moveTo>
                      <a:pt x="171" y="0"/>
                    </a:moveTo>
                    <a:cubicBezTo>
                      <a:pt x="171" y="135"/>
                      <a:pt x="171" y="135"/>
                      <a:pt x="171" y="135"/>
                    </a:cubicBezTo>
                    <a:cubicBezTo>
                      <a:pt x="114" y="131"/>
                      <a:pt x="57" y="125"/>
                      <a:pt x="0" y="117"/>
                    </a:cubicBezTo>
                    <a:cubicBezTo>
                      <a:pt x="0" y="0"/>
                      <a:pt x="0" y="0"/>
                      <a:pt x="0" y="0"/>
                    </a:cubicBezTo>
                    <a:lnTo>
                      <a:pt x="171"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2" name="îSľîďé">
                <a:extLst>
                  <a:ext uri="{FF2B5EF4-FFF2-40B4-BE49-F238E27FC236}">
                    <a16:creationId xmlns:a16="http://schemas.microsoft.com/office/drawing/2014/main" id="{BCBBCA28-3436-A14A-AF41-CCBA19BCEBB1}"/>
                  </a:ext>
                </a:extLst>
              </p:cNvPr>
              <p:cNvSpPr/>
              <p:nvPr/>
            </p:nvSpPr>
            <p:spPr bwMode="auto">
              <a:xfrm>
                <a:off x="4991854" y="4284004"/>
                <a:ext cx="878369" cy="114414"/>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3" name="isḷiḋê">
                <a:extLst>
                  <a:ext uri="{FF2B5EF4-FFF2-40B4-BE49-F238E27FC236}">
                    <a16:creationId xmlns:a16="http://schemas.microsoft.com/office/drawing/2014/main" id="{2F8C41A0-D24D-134C-B1AE-67FE520092B7}"/>
                  </a:ext>
                </a:extLst>
              </p:cNvPr>
              <p:cNvSpPr/>
              <p:nvPr/>
            </p:nvSpPr>
            <p:spPr bwMode="auto">
              <a:xfrm>
                <a:off x="4991854" y="4284004"/>
                <a:ext cx="878369" cy="11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4" name="íṣḷíḑê">
                <a:extLst>
                  <a:ext uri="{FF2B5EF4-FFF2-40B4-BE49-F238E27FC236}">
                    <a16:creationId xmlns:a16="http://schemas.microsoft.com/office/drawing/2014/main" id="{98B70909-1103-504A-B2FD-EE424FD66019}"/>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5" name="ïS1îḍe">
                <a:extLst>
                  <a:ext uri="{FF2B5EF4-FFF2-40B4-BE49-F238E27FC236}">
                    <a16:creationId xmlns:a16="http://schemas.microsoft.com/office/drawing/2014/main" id="{EAB49BB5-C399-7340-8DF3-0A0F9749372D}"/>
                  </a:ext>
                </a:extLst>
              </p:cNvPr>
              <p:cNvSpPr/>
              <p:nvPr/>
            </p:nvSpPr>
            <p:spPr bwMode="auto">
              <a:xfrm>
                <a:off x="5700115" y="4627244"/>
                <a:ext cx="170108" cy="114412"/>
              </a:xfrm>
              <a:custGeom>
                <a:avLst/>
                <a:gdLst>
                  <a:gd name="T0" fmla="*/ 101 w 101"/>
                  <a:gd name="T1" fmla="*/ 0 h 66"/>
                  <a:gd name="T2" fmla="*/ 55 w 101"/>
                  <a:gd name="T3" fmla="*/ 0 h 66"/>
                  <a:gd name="T4" fmla="*/ 0 w 101"/>
                  <a:gd name="T5" fmla="*/ 66 h 66"/>
                  <a:gd name="T6" fmla="*/ 101 w 101"/>
                  <a:gd name="T7" fmla="*/ 66 h 66"/>
                  <a:gd name="T8" fmla="*/ 101 w 101"/>
                  <a:gd name="T9" fmla="*/ 0 h 66"/>
                </a:gdLst>
                <a:ahLst/>
                <a:cxnLst>
                  <a:cxn ang="0">
                    <a:pos x="T0" y="T1"/>
                  </a:cxn>
                  <a:cxn ang="0">
                    <a:pos x="T2" y="T3"/>
                  </a:cxn>
                  <a:cxn ang="0">
                    <a:pos x="T4" y="T5"/>
                  </a:cxn>
                  <a:cxn ang="0">
                    <a:pos x="T6" y="T7"/>
                  </a:cxn>
                  <a:cxn ang="0">
                    <a:pos x="T8" y="T9"/>
                  </a:cxn>
                </a:cxnLst>
                <a:rect l="0" t="0" r="r" b="b"/>
                <a:pathLst>
                  <a:path w="101" h="66">
                    <a:moveTo>
                      <a:pt x="101" y="0"/>
                    </a:moveTo>
                    <a:lnTo>
                      <a:pt x="55" y="0"/>
                    </a:lnTo>
                    <a:lnTo>
                      <a:pt x="0" y="66"/>
                    </a:lnTo>
                    <a:lnTo>
                      <a:pt x="101" y="66"/>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6" name="ïsḻïďè">
                <a:extLst>
                  <a:ext uri="{FF2B5EF4-FFF2-40B4-BE49-F238E27FC236}">
                    <a16:creationId xmlns:a16="http://schemas.microsoft.com/office/drawing/2014/main" id="{B7382769-7BEC-C049-BD91-059D4ADBD82E}"/>
                  </a:ext>
                </a:extLst>
              </p:cNvPr>
              <p:cNvSpPr/>
              <p:nvPr/>
            </p:nvSpPr>
            <p:spPr bwMode="auto">
              <a:xfrm>
                <a:off x="5081546" y="4973575"/>
                <a:ext cx="788677" cy="111321"/>
              </a:xfrm>
              <a:custGeom>
                <a:avLst/>
                <a:gdLst>
                  <a:gd name="T0" fmla="*/ 540 w 540"/>
                  <a:gd name="T1" fmla="*/ 0 h 77"/>
                  <a:gd name="T2" fmla="*/ 540 w 540"/>
                  <a:gd name="T3" fmla="*/ 77 h 77"/>
                  <a:gd name="T4" fmla="*/ 96 w 540"/>
                  <a:gd name="T5" fmla="*/ 77 h 77"/>
                  <a:gd name="T6" fmla="*/ 46 w 540"/>
                  <a:gd name="T7" fmla="*/ 37 h 77"/>
                  <a:gd name="T8" fmla="*/ 39 w 540"/>
                  <a:gd name="T9" fmla="*/ 32 h 77"/>
                  <a:gd name="T10" fmla="*/ 0 w 540"/>
                  <a:gd name="T11" fmla="*/ 0 h 77"/>
                  <a:gd name="T12" fmla="*/ 540 w 54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540" h="77">
                    <a:moveTo>
                      <a:pt x="540" y="0"/>
                    </a:moveTo>
                    <a:cubicBezTo>
                      <a:pt x="540" y="77"/>
                      <a:pt x="540" y="77"/>
                      <a:pt x="540" y="77"/>
                    </a:cubicBezTo>
                    <a:cubicBezTo>
                      <a:pt x="96" y="77"/>
                      <a:pt x="96" y="77"/>
                      <a:pt x="96" y="77"/>
                    </a:cubicBezTo>
                    <a:cubicBezTo>
                      <a:pt x="79" y="64"/>
                      <a:pt x="63" y="51"/>
                      <a:pt x="46" y="37"/>
                    </a:cubicBezTo>
                    <a:cubicBezTo>
                      <a:pt x="39" y="32"/>
                      <a:pt x="39" y="32"/>
                      <a:pt x="39" y="32"/>
                    </a:cubicBezTo>
                    <a:cubicBezTo>
                      <a:pt x="26" y="21"/>
                      <a:pt x="13" y="10"/>
                      <a:pt x="0" y="0"/>
                    </a:cubicBezTo>
                    <a:lnTo>
                      <a:pt x="540"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7" name="íşľîḋê">
                <a:extLst>
                  <a:ext uri="{FF2B5EF4-FFF2-40B4-BE49-F238E27FC236}">
                    <a16:creationId xmlns:a16="http://schemas.microsoft.com/office/drawing/2014/main" id="{CFF2277C-62FD-0C46-A2EC-712CF7727B9F}"/>
                  </a:ext>
                </a:extLst>
              </p:cNvPr>
              <p:cNvSpPr/>
              <p:nvPr/>
            </p:nvSpPr>
            <p:spPr bwMode="auto">
              <a:xfrm>
                <a:off x="5576402" y="5316812"/>
                <a:ext cx="293822" cy="114414"/>
              </a:xfrm>
              <a:custGeom>
                <a:avLst/>
                <a:gdLst>
                  <a:gd name="T0" fmla="*/ 202 w 202"/>
                  <a:gd name="T1" fmla="*/ 0 h 78"/>
                  <a:gd name="T2" fmla="*/ 202 w 202"/>
                  <a:gd name="T3" fmla="*/ 78 h 78"/>
                  <a:gd name="T4" fmla="*/ 155 w 202"/>
                  <a:gd name="T5" fmla="*/ 78 h 78"/>
                  <a:gd name="T6" fmla="*/ 0 w 202"/>
                  <a:gd name="T7" fmla="*/ 0 h 78"/>
                  <a:gd name="T8" fmla="*/ 202 w 202"/>
                  <a:gd name="T9" fmla="*/ 0 h 78"/>
                </a:gdLst>
                <a:ahLst/>
                <a:cxnLst>
                  <a:cxn ang="0">
                    <a:pos x="T0" y="T1"/>
                  </a:cxn>
                  <a:cxn ang="0">
                    <a:pos x="T2" y="T3"/>
                  </a:cxn>
                  <a:cxn ang="0">
                    <a:pos x="T4" y="T5"/>
                  </a:cxn>
                  <a:cxn ang="0">
                    <a:pos x="T6" y="T7"/>
                  </a:cxn>
                  <a:cxn ang="0">
                    <a:pos x="T8" y="T9"/>
                  </a:cxn>
                </a:cxnLst>
                <a:rect l="0" t="0" r="r" b="b"/>
                <a:pathLst>
                  <a:path w="202" h="78">
                    <a:moveTo>
                      <a:pt x="202" y="0"/>
                    </a:moveTo>
                    <a:cubicBezTo>
                      <a:pt x="202" y="78"/>
                      <a:pt x="202" y="78"/>
                      <a:pt x="202" y="78"/>
                    </a:cubicBezTo>
                    <a:cubicBezTo>
                      <a:pt x="155" y="78"/>
                      <a:pt x="155" y="78"/>
                      <a:pt x="155" y="78"/>
                    </a:cubicBezTo>
                    <a:cubicBezTo>
                      <a:pt x="102" y="54"/>
                      <a:pt x="51" y="28"/>
                      <a:pt x="0" y="0"/>
                    </a:cubicBezTo>
                    <a:lnTo>
                      <a:pt x="202" y="0"/>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8" name="î$ḷîḋê">
                <a:extLst>
                  <a:ext uri="{FF2B5EF4-FFF2-40B4-BE49-F238E27FC236}">
                    <a16:creationId xmlns:a16="http://schemas.microsoft.com/office/drawing/2014/main" id="{5DCCB6C3-1236-1344-83BA-01240891F7BF}"/>
                  </a:ext>
                </a:extLst>
              </p:cNvPr>
              <p:cNvSpPr/>
              <p:nvPr/>
            </p:nvSpPr>
            <p:spPr bwMode="auto">
              <a:xfrm>
                <a:off x="7311490" y="3585158"/>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29" name="ïŝḷîḑe">
                <a:extLst>
                  <a:ext uri="{FF2B5EF4-FFF2-40B4-BE49-F238E27FC236}">
                    <a16:creationId xmlns:a16="http://schemas.microsoft.com/office/drawing/2014/main" id="{3F346854-6A04-7A4D-AF99-16C9627846E4}"/>
                  </a:ext>
                </a:extLst>
              </p:cNvPr>
              <p:cNvSpPr/>
              <p:nvPr/>
            </p:nvSpPr>
            <p:spPr bwMode="auto">
              <a:xfrm>
                <a:off x="7936246" y="3585158"/>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0" name="íṩ1íḑê">
                <a:extLst>
                  <a:ext uri="{FF2B5EF4-FFF2-40B4-BE49-F238E27FC236}">
                    <a16:creationId xmlns:a16="http://schemas.microsoft.com/office/drawing/2014/main" id="{52798BDD-E1F4-3747-AD5B-CCD81DB74E50}"/>
                  </a:ext>
                </a:extLst>
              </p:cNvPr>
              <p:cNvSpPr/>
              <p:nvPr/>
            </p:nvSpPr>
            <p:spPr bwMode="auto">
              <a:xfrm>
                <a:off x="7311490" y="3987149"/>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1" name="íSļíḓê">
                <a:extLst>
                  <a:ext uri="{FF2B5EF4-FFF2-40B4-BE49-F238E27FC236}">
                    <a16:creationId xmlns:a16="http://schemas.microsoft.com/office/drawing/2014/main" id="{6B9E0FD3-A8A5-FB4B-98B2-B56812C05C6F}"/>
                  </a:ext>
                </a:extLst>
              </p:cNvPr>
              <p:cNvSpPr/>
              <p:nvPr/>
            </p:nvSpPr>
            <p:spPr bwMode="auto">
              <a:xfrm>
                <a:off x="7936246" y="3987149"/>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2" name="îślîḓè">
                <a:extLst>
                  <a:ext uri="{FF2B5EF4-FFF2-40B4-BE49-F238E27FC236}">
                    <a16:creationId xmlns:a16="http://schemas.microsoft.com/office/drawing/2014/main" id="{8CEBF8FF-D380-C543-BC93-FFCD892FBF4A}"/>
                  </a:ext>
                </a:extLst>
              </p:cNvPr>
              <p:cNvSpPr/>
              <p:nvPr/>
            </p:nvSpPr>
            <p:spPr bwMode="auto">
              <a:xfrm>
                <a:off x="7311490" y="4389140"/>
                <a:ext cx="163920"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3" name="îŝľîḑè">
                <a:extLst>
                  <a:ext uri="{FF2B5EF4-FFF2-40B4-BE49-F238E27FC236}">
                    <a16:creationId xmlns:a16="http://schemas.microsoft.com/office/drawing/2014/main" id="{36B96934-5C5D-C24A-92D8-862688724A9B}"/>
                  </a:ext>
                </a:extLst>
              </p:cNvPr>
              <p:cNvSpPr/>
              <p:nvPr/>
            </p:nvSpPr>
            <p:spPr bwMode="auto">
              <a:xfrm>
                <a:off x="7936246" y="4389140"/>
                <a:ext cx="160828" cy="163890"/>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4" name="iSḷíḓê">
                <a:extLst>
                  <a:ext uri="{FF2B5EF4-FFF2-40B4-BE49-F238E27FC236}">
                    <a16:creationId xmlns:a16="http://schemas.microsoft.com/office/drawing/2014/main" id="{68A0EFAD-F55F-7B44-927C-4455D984B900}"/>
                  </a:ext>
                </a:extLst>
              </p:cNvPr>
              <p:cNvSpPr/>
              <p:nvPr/>
            </p:nvSpPr>
            <p:spPr bwMode="auto">
              <a:xfrm>
                <a:off x="7311490" y="4794225"/>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5" name="íSļîḍè">
                <a:extLst>
                  <a:ext uri="{FF2B5EF4-FFF2-40B4-BE49-F238E27FC236}">
                    <a16:creationId xmlns:a16="http://schemas.microsoft.com/office/drawing/2014/main" id="{8379A022-D394-F14A-B354-F23E6A1370F8}"/>
                  </a:ext>
                </a:extLst>
              </p:cNvPr>
              <p:cNvSpPr/>
              <p:nvPr/>
            </p:nvSpPr>
            <p:spPr bwMode="auto">
              <a:xfrm>
                <a:off x="7936246" y="4794225"/>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6" name="iSľîḋe">
                <a:extLst>
                  <a:ext uri="{FF2B5EF4-FFF2-40B4-BE49-F238E27FC236}">
                    <a16:creationId xmlns:a16="http://schemas.microsoft.com/office/drawing/2014/main" id="{443655E2-71F6-CA4F-A152-35F2F0DDC0AD}"/>
                  </a:ext>
                </a:extLst>
              </p:cNvPr>
              <p:cNvSpPr/>
              <p:nvPr/>
            </p:nvSpPr>
            <p:spPr bwMode="auto">
              <a:xfrm>
                <a:off x="7311490" y="5196216"/>
                <a:ext cx="163920"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7" name="íṡľïḋe">
                <a:extLst>
                  <a:ext uri="{FF2B5EF4-FFF2-40B4-BE49-F238E27FC236}">
                    <a16:creationId xmlns:a16="http://schemas.microsoft.com/office/drawing/2014/main" id="{1A905867-CE60-3642-831E-3A02432C6188}"/>
                  </a:ext>
                </a:extLst>
              </p:cNvPr>
              <p:cNvSpPr/>
              <p:nvPr/>
            </p:nvSpPr>
            <p:spPr bwMode="auto">
              <a:xfrm>
                <a:off x="7936246" y="5196216"/>
                <a:ext cx="160828" cy="160796"/>
              </a:xfrm>
              <a:prstGeom prst="rect">
                <a:avLst/>
              </a:pr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8" name="î$ḻíḋê">
                <a:extLst>
                  <a:ext uri="{FF2B5EF4-FFF2-40B4-BE49-F238E27FC236}">
                    <a16:creationId xmlns:a16="http://schemas.microsoft.com/office/drawing/2014/main" id="{940C1A14-D4AC-5241-832A-C8E24E746603}"/>
                  </a:ext>
                </a:extLst>
              </p:cNvPr>
              <p:cNvSpPr/>
              <p:nvPr/>
            </p:nvSpPr>
            <p:spPr bwMode="auto">
              <a:xfrm>
                <a:off x="7311490" y="5595114"/>
                <a:ext cx="163920" cy="108229"/>
              </a:xfrm>
              <a:custGeom>
                <a:avLst/>
                <a:gdLst>
                  <a:gd name="T0" fmla="*/ 0 w 95"/>
                  <a:gd name="T1" fmla="*/ 62 h 62"/>
                  <a:gd name="T2" fmla="*/ 0 w 95"/>
                  <a:gd name="T3" fmla="*/ 0 h 62"/>
                  <a:gd name="T4" fmla="*/ 95 w 95"/>
                  <a:gd name="T5" fmla="*/ 0 h 62"/>
                  <a:gd name="T6" fmla="*/ 95 w 95"/>
                  <a:gd name="T7" fmla="*/ 53 h 62"/>
                  <a:gd name="T8" fmla="*/ 0 w 95"/>
                  <a:gd name="T9" fmla="*/ 62 h 62"/>
                </a:gdLst>
                <a:ahLst/>
                <a:cxnLst>
                  <a:cxn ang="0">
                    <a:pos x="T0" y="T1"/>
                  </a:cxn>
                  <a:cxn ang="0">
                    <a:pos x="T2" y="T3"/>
                  </a:cxn>
                  <a:cxn ang="0">
                    <a:pos x="T4" y="T5"/>
                  </a:cxn>
                  <a:cxn ang="0">
                    <a:pos x="T6" y="T7"/>
                  </a:cxn>
                  <a:cxn ang="0">
                    <a:pos x="T8" y="T9"/>
                  </a:cxn>
                </a:cxnLst>
                <a:rect l="0" t="0" r="r" b="b"/>
                <a:pathLst>
                  <a:path w="95" h="62">
                    <a:moveTo>
                      <a:pt x="0" y="62"/>
                    </a:moveTo>
                    <a:lnTo>
                      <a:pt x="0" y="0"/>
                    </a:lnTo>
                    <a:lnTo>
                      <a:pt x="95" y="0"/>
                    </a:lnTo>
                    <a:lnTo>
                      <a:pt x="95" y="53"/>
                    </a:lnTo>
                    <a:lnTo>
                      <a:pt x="0" y="6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39" name="ïṧḻïḋé">
                <a:extLst>
                  <a:ext uri="{FF2B5EF4-FFF2-40B4-BE49-F238E27FC236}">
                    <a16:creationId xmlns:a16="http://schemas.microsoft.com/office/drawing/2014/main" id="{52AAF674-8FA7-4642-A93D-929ECFAFB1AA}"/>
                  </a:ext>
                </a:extLst>
              </p:cNvPr>
              <p:cNvSpPr/>
              <p:nvPr/>
            </p:nvSpPr>
            <p:spPr bwMode="auto">
              <a:xfrm>
                <a:off x="2959852" y="3279027"/>
                <a:ext cx="624755" cy="95858"/>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1 h 55"/>
                  <a:gd name="T12" fmla="*/ 6 w 365"/>
                  <a:gd name="T13" fmla="*/ 51 h 55"/>
                  <a:gd name="T14" fmla="*/ 6 w 365"/>
                  <a:gd name="T15" fmla="*/ 3 h 55"/>
                  <a:gd name="T16" fmla="*/ 32 w 365"/>
                  <a:gd name="T17" fmla="*/ 3 h 55"/>
                  <a:gd name="T18" fmla="*/ 32 w 365"/>
                  <a:gd name="T19" fmla="*/ 51 h 55"/>
                  <a:gd name="T20" fmla="*/ 65 w 365"/>
                  <a:gd name="T21" fmla="*/ 51 h 55"/>
                  <a:gd name="T22" fmla="*/ 38 w 365"/>
                  <a:gd name="T23" fmla="*/ 51 h 55"/>
                  <a:gd name="T24" fmla="*/ 38 w 365"/>
                  <a:gd name="T25" fmla="*/ 3 h 55"/>
                  <a:gd name="T26" fmla="*/ 65 w 365"/>
                  <a:gd name="T27" fmla="*/ 3 h 55"/>
                  <a:gd name="T28" fmla="*/ 65 w 365"/>
                  <a:gd name="T29" fmla="*/ 51 h 55"/>
                  <a:gd name="T30" fmla="*/ 97 w 365"/>
                  <a:gd name="T31" fmla="*/ 51 h 55"/>
                  <a:gd name="T32" fmla="*/ 70 w 365"/>
                  <a:gd name="T33" fmla="*/ 51 h 55"/>
                  <a:gd name="T34" fmla="*/ 70 w 365"/>
                  <a:gd name="T35" fmla="*/ 3 h 55"/>
                  <a:gd name="T36" fmla="*/ 97 w 365"/>
                  <a:gd name="T37" fmla="*/ 3 h 55"/>
                  <a:gd name="T38" fmla="*/ 97 w 365"/>
                  <a:gd name="T39" fmla="*/ 51 h 55"/>
                  <a:gd name="T40" fmla="*/ 129 w 365"/>
                  <a:gd name="T41" fmla="*/ 51 h 55"/>
                  <a:gd name="T42" fmla="*/ 103 w 365"/>
                  <a:gd name="T43" fmla="*/ 51 h 55"/>
                  <a:gd name="T44" fmla="*/ 103 w 365"/>
                  <a:gd name="T45" fmla="*/ 3 h 55"/>
                  <a:gd name="T46" fmla="*/ 129 w 365"/>
                  <a:gd name="T47" fmla="*/ 3 h 55"/>
                  <a:gd name="T48" fmla="*/ 129 w 365"/>
                  <a:gd name="T49" fmla="*/ 51 h 55"/>
                  <a:gd name="T50" fmla="*/ 162 w 365"/>
                  <a:gd name="T51" fmla="*/ 51 h 55"/>
                  <a:gd name="T52" fmla="*/ 135 w 365"/>
                  <a:gd name="T53" fmla="*/ 51 h 55"/>
                  <a:gd name="T54" fmla="*/ 135 w 365"/>
                  <a:gd name="T55" fmla="*/ 3 h 55"/>
                  <a:gd name="T56" fmla="*/ 162 w 365"/>
                  <a:gd name="T57" fmla="*/ 3 h 55"/>
                  <a:gd name="T58" fmla="*/ 162 w 365"/>
                  <a:gd name="T59" fmla="*/ 51 h 55"/>
                  <a:gd name="T60" fmla="*/ 194 w 365"/>
                  <a:gd name="T61" fmla="*/ 51 h 55"/>
                  <a:gd name="T62" fmla="*/ 168 w 365"/>
                  <a:gd name="T63" fmla="*/ 51 h 55"/>
                  <a:gd name="T64" fmla="*/ 168 w 365"/>
                  <a:gd name="T65" fmla="*/ 3 h 55"/>
                  <a:gd name="T66" fmla="*/ 194 w 365"/>
                  <a:gd name="T67" fmla="*/ 3 h 55"/>
                  <a:gd name="T68" fmla="*/ 194 w 365"/>
                  <a:gd name="T69" fmla="*/ 51 h 55"/>
                  <a:gd name="T70" fmla="*/ 227 w 365"/>
                  <a:gd name="T71" fmla="*/ 51 h 55"/>
                  <a:gd name="T72" fmla="*/ 200 w 365"/>
                  <a:gd name="T73" fmla="*/ 51 h 55"/>
                  <a:gd name="T74" fmla="*/ 200 w 365"/>
                  <a:gd name="T75" fmla="*/ 3 h 55"/>
                  <a:gd name="T76" fmla="*/ 227 w 365"/>
                  <a:gd name="T77" fmla="*/ 3 h 55"/>
                  <a:gd name="T78" fmla="*/ 227 w 365"/>
                  <a:gd name="T79" fmla="*/ 51 h 55"/>
                  <a:gd name="T80" fmla="*/ 259 w 365"/>
                  <a:gd name="T81" fmla="*/ 51 h 55"/>
                  <a:gd name="T82" fmla="*/ 233 w 365"/>
                  <a:gd name="T83" fmla="*/ 51 h 55"/>
                  <a:gd name="T84" fmla="*/ 233 w 365"/>
                  <a:gd name="T85" fmla="*/ 3 h 55"/>
                  <a:gd name="T86" fmla="*/ 259 w 365"/>
                  <a:gd name="T87" fmla="*/ 3 h 55"/>
                  <a:gd name="T88" fmla="*/ 259 w 365"/>
                  <a:gd name="T89" fmla="*/ 51 h 55"/>
                  <a:gd name="T90" fmla="*/ 292 w 365"/>
                  <a:gd name="T91" fmla="*/ 51 h 55"/>
                  <a:gd name="T92" fmla="*/ 265 w 365"/>
                  <a:gd name="T93" fmla="*/ 51 h 55"/>
                  <a:gd name="T94" fmla="*/ 265 w 365"/>
                  <a:gd name="T95" fmla="*/ 3 h 55"/>
                  <a:gd name="T96" fmla="*/ 292 w 365"/>
                  <a:gd name="T97" fmla="*/ 3 h 55"/>
                  <a:gd name="T98" fmla="*/ 292 w 365"/>
                  <a:gd name="T99" fmla="*/ 51 h 55"/>
                  <a:gd name="T100" fmla="*/ 324 w 365"/>
                  <a:gd name="T101" fmla="*/ 51 h 55"/>
                  <a:gd name="T102" fmla="*/ 298 w 365"/>
                  <a:gd name="T103" fmla="*/ 51 h 55"/>
                  <a:gd name="T104" fmla="*/ 298 w 365"/>
                  <a:gd name="T105" fmla="*/ 3 h 55"/>
                  <a:gd name="T106" fmla="*/ 324 w 365"/>
                  <a:gd name="T107" fmla="*/ 3 h 55"/>
                  <a:gd name="T108" fmla="*/ 324 w 365"/>
                  <a:gd name="T109" fmla="*/ 51 h 55"/>
                  <a:gd name="T110" fmla="*/ 359 w 365"/>
                  <a:gd name="T111" fmla="*/ 51 h 55"/>
                  <a:gd name="T112" fmla="*/ 330 w 365"/>
                  <a:gd name="T113" fmla="*/ 51 h 55"/>
                  <a:gd name="T114" fmla="*/ 330 w 365"/>
                  <a:gd name="T115" fmla="*/ 3 h 55"/>
                  <a:gd name="T116" fmla="*/ 359 w 365"/>
                  <a:gd name="T117" fmla="*/ 3 h 55"/>
                  <a:gd name="T118" fmla="*/ 359 w 365"/>
                  <a:gd name="T119"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0" name="islïďé">
                <a:extLst>
                  <a:ext uri="{FF2B5EF4-FFF2-40B4-BE49-F238E27FC236}">
                    <a16:creationId xmlns:a16="http://schemas.microsoft.com/office/drawing/2014/main" id="{73CDD944-89A4-C84E-8F82-955398243A97}"/>
                  </a:ext>
                </a:extLst>
              </p:cNvPr>
              <p:cNvSpPr/>
              <p:nvPr/>
            </p:nvSpPr>
            <p:spPr bwMode="auto">
              <a:xfrm>
                <a:off x="2959852" y="3551144"/>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1" name="íšḷïḍê">
                <a:extLst>
                  <a:ext uri="{FF2B5EF4-FFF2-40B4-BE49-F238E27FC236}">
                    <a16:creationId xmlns:a16="http://schemas.microsoft.com/office/drawing/2014/main" id="{C4AF5625-225C-9443-823A-197C609F8A89}"/>
                  </a:ext>
                </a:extLst>
              </p:cNvPr>
              <p:cNvSpPr/>
              <p:nvPr/>
            </p:nvSpPr>
            <p:spPr bwMode="auto">
              <a:xfrm>
                <a:off x="2959852" y="3823262"/>
                <a:ext cx="624755" cy="92767"/>
              </a:xfrm>
              <a:custGeom>
                <a:avLst/>
                <a:gdLst>
                  <a:gd name="T0" fmla="*/ 0 w 365"/>
                  <a:gd name="T1" fmla="*/ 0 h 54"/>
                  <a:gd name="T2" fmla="*/ 0 w 365"/>
                  <a:gd name="T3" fmla="*/ 54 h 54"/>
                  <a:gd name="T4" fmla="*/ 365 w 365"/>
                  <a:gd name="T5" fmla="*/ 54 h 54"/>
                  <a:gd name="T6" fmla="*/ 365 w 365"/>
                  <a:gd name="T7" fmla="*/ 0 h 54"/>
                  <a:gd name="T8" fmla="*/ 0 w 365"/>
                  <a:gd name="T9" fmla="*/ 0 h 54"/>
                  <a:gd name="T10" fmla="*/ 32 w 365"/>
                  <a:gd name="T11" fmla="*/ 51 h 54"/>
                  <a:gd name="T12" fmla="*/ 6 w 365"/>
                  <a:gd name="T13" fmla="*/ 51 h 54"/>
                  <a:gd name="T14" fmla="*/ 6 w 365"/>
                  <a:gd name="T15" fmla="*/ 3 h 54"/>
                  <a:gd name="T16" fmla="*/ 32 w 365"/>
                  <a:gd name="T17" fmla="*/ 3 h 54"/>
                  <a:gd name="T18" fmla="*/ 32 w 365"/>
                  <a:gd name="T19" fmla="*/ 51 h 54"/>
                  <a:gd name="T20" fmla="*/ 65 w 365"/>
                  <a:gd name="T21" fmla="*/ 51 h 54"/>
                  <a:gd name="T22" fmla="*/ 38 w 365"/>
                  <a:gd name="T23" fmla="*/ 51 h 54"/>
                  <a:gd name="T24" fmla="*/ 38 w 365"/>
                  <a:gd name="T25" fmla="*/ 3 h 54"/>
                  <a:gd name="T26" fmla="*/ 65 w 365"/>
                  <a:gd name="T27" fmla="*/ 3 h 54"/>
                  <a:gd name="T28" fmla="*/ 65 w 365"/>
                  <a:gd name="T29" fmla="*/ 51 h 54"/>
                  <a:gd name="T30" fmla="*/ 97 w 365"/>
                  <a:gd name="T31" fmla="*/ 51 h 54"/>
                  <a:gd name="T32" fmla="*/ 70 w 365"/>
                  <a:gd name="T33" fmla="*/ 51 h 54"/>
                  <a:gd name="T34" fmla="*/ 70 w 365"/>
                  <a:gd name="T35" fmla="*/ 3 h 54"/>
                  <a:gd name="T36" fmla="*/ 97 w 365"/>
                  <a:gd name="T37" fmla="*/ 3 h 54"/>
                  <a:gd name="T38" fmla="*/ 97 w 365"/>
                  <a:gd name="T39" fmla="*/ 51 h 54"/>
                  <a:gd name="T40" fmla="*/ 129 w 365"/>
                  <a:gd name="T41" fmla="*/ 51 h 54"/>
                  <a:gd name="T42" fmla="*/ 103 w 365"/>
                  <a:gd name="T43" fmla="*/ 51 h 54"/>
                  <a:gd name="T44" fmla="*/ 103 w 365"/>
                  <a:gd name="T45" fmla="*/ 3 h 54"/>
                  <a:gd name="T46" fmla="*/ 129 w 365"/>
                  <a:gd name="T47" fmla="*/ 3 h 54"/>
                  <a:gd name="T48" fmla="*/ 129 w 365"/>
                  <a:gd name="T49" fmla="*/ 51 h 54"/>
                  <a:gd name="T50" fmla="*/ 162 w 365"/>
                  <a:gd name="T51" fmla="*/ 51 h 54"/>
                  <a:gd name="T52" fmla="*/ 135 w 365"/>
                  <a:gd name="T53" fmla="*/ 51 h 54"/>
                  <a:gd name="T54" fmla="*/ 135 w 365"/>
                  <a:gd name="T55" fmla="*/ 3 h 54"/>
                  <a:gd name="T56" fmla="*/ 162 w 365"/>
                  <a:gd name="T57" fmla="*/ 3 h 54"/>
                  <a:gd name="T58" fmla="*/ 162 w 365"/>
                  <a:gd name="T59" fmla="*/ 51 h 54"/>
                  <a:gd name="T60" fmla="*/ 194 w 365"/>
                  <a:gd name="T61" fmla="*/ 51 h 54"/>
                  <a:gd name="T62" fmla="*/ 168 w 365"/>
                  <a:gd name="T63" fmla="*/ 51 h 54"/>
                  <a:gd name="T64" fmla="*/ 168 w 365"/>
                  <a:gd name="T65" fmla="*/ 3 h 54"/>
                  <a:gd name="T66" fmla="*/ 194 w 365"/>
                  <a:gd name="T67" fmla="*/ 3 h 54"/>
                  <a:gd name="T68" fmla="*/ 194 w 365"/>
                  <a:gd name="T69" fmla="*/ 51 h 54"/>
                  <a:gd name="T70" fmla="*/ 227 w 365"/>
                  <a:gd name="T71" fmla="*/ 51 h 54"/>
                  <a:gd name="T72" fmla="*/ 200 w 365"/>
                  <a:gd name="T73" fmla="*/ 51 h 54"/>
                  <a:gd name="T74" fmla="*/ 200 w 365"/>
                  <a:gd name="T75" fmla="*/ 3 h 54"/>
                  <a:gd name="T76" fmla="*/ 227 w 365"/>
                  <a:gd name="T77" fmla="*/ 3 h 54"/>
                  <a:gd name="T78" fmla="*/ 227 w 365"/>
                  <a:gd name="T79" fmla="*/ 51 h 54"/>
                  <a:gd name="T80" fmla="*/ 259 w 365"/>
                  <a:gd name="T81" fmla="*/ 51 h 54"/>
                  <a:gd name="T82" fmla="*/ 233 w 365"/>
                  <a:gd name="T83" fmla="*/ 51 h 54"/>
                  <a:gd name="T84" fmla="*/ 233 w 365"/>
                  <a:gd name="T85" fmla="*/ 3 h 54"/>
                  <a:gd name="T86" fmla="*/ 259 w 365"/>
                  <a:gd name="T87" fmla="*/ 3 h 54"/>
                  <a:gd name="T88" fmla="*/ 259 w 365"/>
                  <a:gd name="T89" fmla="*/ 51 h 54"/>
                  <a:gd name="T90" fmla="*/ 292 w 365"/>
                  <a:gd name="T91" fmla="*/ 51 h 54"/>
                  <a:gd name="T92" fmla="*/ 265 w 365"/>
                  <a:gd name="T93" fmla="*/ 51 h 54"/>
                  <a:gd name="T94" fmla="*/ 265 w 365"/>
                  <a:gd name="T95" fmla="*/ 3 h 54"/>
                  <a:gd name="T96" fmla="*/ 292 w 365"/>
                  <a:gd name="T97" fmla="*/ 3 h 54"/>
                  <a:gd name="T98" fmla="*/ 292 w 365"/>
                  <a:gd name="T99" fmla="*/ 51 h 54"/>
                  <a:gd name="T100" fmla="*/ 324 w 365"/>
                  <a:gd name="T101" fmla="*/ 51 h 54"/>
                  <a:gd name="T102" fmla="*/ 298 w 365"/>
                  <a:gd name="T103" fmla="*/ 51 h 54"/>
                  <a:gd name="T104" fmla="*/ 298 w 365"/>
                  <a:gd name="T105" fmla="*/ 3 h 54"/>
                  <a:gd name="T106" fmla="*/ 324 w 365"/>
                  <a:gd name="T107" fmla="*/ 3 h 54"/>
                  <a:gd name="T108" fmla="*/ 324 w 365"/>
                  <a:gd name="T109" fmla="*/ 51 h 54"/>
                  <a:gd name="T110" fmla="*/ 359 w 365"/>
                  <a:gd name="T111" fmla="*/ 51 h 54"/>
                  <a:gd name="T112" fmla="*/ 330 w 365"/>
                  <a:gd name="T113" fmla="*/ 51 h 54"/>
                  <a:gd name="T114" fmla="*/ 330 w 365"/>
                  <a:gd name="T115" fmla="*/ 3 h 54"/>
                  <a:gd name="T116" fmla="*/ 359 w 365"/>
                  <a:gd name="T117" fmla="*/ 3 h 54"/>
                  <a:gd name="T118" fmla="*/ 359 w 365"/>
                  <a:gd name="T1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4">
                    <a:moveTo>
                      <a:pt x="0" y="0"/>
                    </a:moveTo>
                    <a:lnTo>
                      <a:pt x="0" y="54"/>
                    </a:lnTo>
                    <a:lnTo>
                      <a:pt x="365" y="54"/>
                    </a:lnTo>
                    <a:lnTo>
                      <a:pt x="365" y="0"/>
                    </a:lnTo>
                    <a:lnTo>
                      <a:pt x="0" y="0"/>
                    </a:lnTo>
                    <a:close/>
                    <a:moveTo>
                      <a:pt x="32" y="51"/>
                    </a:moveTo>
                    <a:lnTo>
                      <a:pt x="6" y="51"/>
                    </a:lnTo>
                    <a:lnTo>
                      <a:pt x="6" y="3"/>
                    </a:lnTo>
                    <a:lnTo>
                      <a:pt x="32" y="3"/>
                    </a:lnTo>
                    <a:lnTo>
                      <a:pt x="32" y="51"/>
                    </a:lnTo>
                    <a:close/>
                    <a:moveTo>
                      <a:pt x="65" y="51"/>
                    </a:moveTo>
                    <a:lnTo>
                      <a:pt x="38" y="51"/>
                    </a:lnTo>
                    <a:lnTo>
                      <a:pt x="38" y="3"/>
                    </a:lnTo>
                    <a:lnTo>
                      <a:pt x="65" y="3"/>
                    </a:lnTo>
                    <a:lnTo>
                      <a:pt x="65" y="51"/>
                    </a:lnTo>
                    <a:close/>
                    <a:moveTo>
                      <a:pt x="97" y="51"/>
                    </a:moveTo>
                    <a:lnTo>
                      <a:pt x="70" y="51"/>
                    </a:lnTo>
                    <a:lnTo>
                      <a:pt x="70" y="3"/>
                    </a:lnTo>
                    <a:lnTo>
                      <a:pt x="97" y="3"/>
                    </a:lnTo>
                    <a:lnTo>
                      <a:pt x="97" y="51"/>
                    </a:lnTo>
                    <a:close/>
                    <a:moveTo>
                      <a:pt x="129" y="51"/>
                    </a:moveTo>
                    <a:lnTo>
                      <a:pt x="103" y="51"/>
                    </a:lnTo>
                    <a:lnTo>
                      <a:pt x="103" y="3"/>
                    </a:lnTo>
                    <a:lnTo>
                      <a:pt x="129" y="3"/>
                    </a:lnTo>
                    <a:lnTo>
                      <a:pt x="129" y="51"/>
                    </a:lnTo>
                    <a:close/>
                    <a:moveTo>
                      <a:pt x="162" y="51"/>
                    </a:moveTo>
                    <a:lnTo>
                      <a:pt x="135" y="51"/>
                    </a:lnTo>
                    <a:lnTo>
                      <a:pt x="135" y="3"/>
                    </a:lnTo>
                    <a:lnTo>
                      <a:pt x="162" y="3"/>
                    </a:lnTo>
                    <a:lnTo>
                      <a:pt x="162" y="51"/>
                    </a:lnTo>
                    <a:close/>
                    <a:moveTo>
                      <a:pt x="194" y="51"/>
                    </a:moveTo>
                    <a:lnTo>
                      <a:pt x="168" y="51"/>
                    </a:lnTo>
                    <a:lnTo>
                      <a:pt x="168" y="3"/>
                    </a:lnTo>
                    <a:lnTo>
                      <a:pt x="194" y="3"/>
                    </a:lnTo>
                    <a:lnTo>
                      <a:pt x="194" y="51"/>
                    </a:lnTo>
                    <a:close/>
                    <a:moveTo>
                      <a:pt x="227" y="51"/>
                    </a:moveTo>
                    <a:lnTo>
                      <a:pt x="200" y="51"/>
                    </a:lnTo>
                    <a:lnTo>
                      <a:pt x="200" y="3"/>
                    </a:lnTo>
                    <a:lnTo>
                      <a:pt x="227" y="3"/>
                    </a:lnTo>
                    <a:lnTo>
                      <a:pt x="227" y="51"/>
                    </a:lnTo>
                    <a:close/>
                    <a:moveTo>
                      <a:pt x="259" y="51"/>
                    </a:moveTo>
                    <a:lnTo>
                      <a:pt x="233" y="51"/>
                    </a:lnTo>
                    <a:lnTo>
                      <a:pt x="233" y="3"/>
                    </a:lnTo>
                    <a:lnTo>
                      <a:pt x="259" y="3"/>
                    </a:lnTo>
                    <a:lnTo>
                      <a:pt x="259" y="51"/>
                    </a:lnTo>
                    <a:close/>
                    <a:moveTo>
                      <a:pt x="292" y="51"/>
                    </a:moveTo>
                    <a:lnTo>
                      <a:pt x="265" y="51"/>
                    </a:lnTo>
                    <a:lnTo>
                      <a:pt x="265" y="3"/>
                    </a:lnTo>
                    <a:lnTo>
                      <a:pt x="292" y="3"/>
                    </a:lnTo>
                    <a:lnTo>
                      <a:pt x="292" y="51"/>
                    </a:lnTo>
                    <a:close/>
                    <a:moveTo>
                      <a:pt x="324" y="51"/>
                    </a:moveTo>
                    <a:lnTo>
                      <a:pt x="298" y="51"/>
                    </a:lnTo>
                    <a:lnTo>
                      <a:pt x="298" y="3"/>
                    </a:lnTo>
                    <a:lnTo>
                      <a:pt x="324" y="3"/>
                    </a:lnTo>
                    <a:lnTo>
                      <a:pt x="324" y="51"/>
                    </a:lnTo>
                    <a:close/>
                    <a:moveTo>
                      <a:pt x="359" y="51"/>
                    </a:moveTo>
                    <a:lnTo>
                      <a:pt x="330" y="51"/>
                    </a:lnTo>
                    <a:lnTo>
                      <a:pt x="330" y="3"/>
                    </a:lnTo>
                    <a:lnTo>
                      <a:pt x="359" y="3"/>
                    </a:lnTo>
                    <a:lnTo>
                      <a:pt x="359" y="51"/>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2" name="ïšļíḍè">
                <a:extLst>
                  <a:ext uri="{FF2B5EF4-FFF2-40B4-BE49-F238E27FC236}">
                    <a16:creationId xmlns:a16="http://schemas.microsoft.com/office/drawing/2014/main" id="{6D28E0E6-593D-3347-B15E-3EFC2373A7BA}"/>
                  </a:ext>
                </a:extLst>
              </p:cNvPr>
              <p:cNvSpPr/>
              <p:nvPr/>
            </p:nvSpPr>
            <p:spPr bwMode="auto">
              <a:xfrm>
                <a:off x="2959852" y="4095379"/>
                <a:ext cx="624755" cy="92767"/>
              </a:xfrm>
              <a:custGeom>
                <a:avLst/>
                <a:gdLst>
                  <a:gd name="T0" fmla="*/ 0 w 365"/>
                  <a:gd name="T1" fmla="*/ 0 h 55"/>
                  <a:gd name="T2" fmla="*/ 0 w 365"/>
                  <a:gd name="T3" fmla="*/ 55 h 55"/>
                  <a:gd name="T4" fmla="*/ 365 w 365"/>
                  <a:gd name="T5" fmla="*/ 55 h 55"/>
                  <a:gd name="T6" fmla="*/ 365 w 365"/>
                  <a:gd name="T7" fmla="*/ 0 h 55"/>
                  <a:gd name="T8" fmla="*/ 0 w 365"/>
                  <a:gd name="T9" fmla="*/ 0 h 55"/>
                  <a:gd name="T10" fmla="*/ 32 w 365"/>
                  <a:gd name="T11" fmla="*/ 52 h 55"/>
                  <a:gd name="T12" fmla="*/ 6 w 365"/>
                  <a:gd name="T13" fmla="*/ 52 h 55"/>
                  <a:gd name="T14" fmla="*/ 6 w 365"/>
                  <a:gd name="T15" fmla="*/ 4 h 55"/>
                  <a:gd name="T16" fmla="*/ 32 w 365"/>
                  <a:gd name="T17" fmla="*/ 4 h 55"/>
                  <a:gd name="T18" fmla="*/ 32 w 365"/>
                  <a:gd name="T19" fmla="*/ 52 h 55"/>
                  <a:gd name="T20" fmla="*/ 65 w 365"/>
                  <a:gd name="T21" fmla="*/ 52 h 55"/>
                  <a:gd name="T22" fmla="*/ 38 w 365"/>
                  <a:gd name="T23" fmla="*/ 52 h 55"/>
                  <a:gd name="T24" fmla="*/ 38 w 365"/>
                  <a:gd name="T25" fmla="*/ 4 h 55"/>
                  <a:gd name="T26" fmla="*/ 65 w 365"/>
                  <a:gd name="T27" fmla="*/ 4 h 55"/>
                  <a:gd name="T28" fmla="*/ 65 w 365"/>
                  <a:gd name="T29" fmla="*/ 52 h 55"/>
                  <a:gd name="T30" fmla="*/ 97 w 365"/>
                  <a:gd name="T31" fmla="*/ 52 h 55"/>
                  <a:gd name="T32" fmla="*/ 70 w 365"/>
                  <a:gd name="T33" fmla="*/ 52 h 55"/>
                  <a:gd name="T34" fmla="*/ 70 w 365"/>
                  <a:gd name="T35" fmla="*/ 4 h 55"/>
                  <a:gd name="T36" fmla="*/ 97 w 365"/>
                  <a:gd name="T37" fmla="*/ 4 h 55"/>
                  <a:gd name="T38" fmla="*/ 97 w 365"/>
                  <a:gd name="T39" fmla="*/ 52 h 55"/>
                  <a:gd name="T40" fmla="*/ 129 w 365"/>
                  <a:gd name="T41" fmla="*/ 52 h 55"/>
                  <a:gd name="T42" fmla="*/ 103 w 365"/>
                  <a:gd name="T43" fmla="*/ 52 h 55"/>
                  <a:gd name="T44" fmla="*/ 103 w 365"/>
                  <a:gd name="T45" fmla="*/ 4 h 55"/>
                  <a:gd name="T46" fmla="*/ 129 w 365"/>
                  <a:gd name="T47" fmla="*/ 4 h 55"/>
                  <a:gd name="T48" fmla="*/ 129 w 365"/>
                  <a:gd name="T49" fmla="*/ 52 h 55"/>
                  <a:gd name="T50" fmla="*/ 162 w 365"/>
                  <a:gd name="T51" fmla="*/ 52 h 55"/>
                  <a:gd name="T52" fmla="*/ 135 w 365"/>
                  <a:gd name="T53" fmla="*/ 52 h 55"/>
                  <a:gd name="T54" fmla="*/ 135 w 365"/>
                  <a:gd name="T55" fmla="*/ 4 h 55"/>
                  <a:gd name="T56" fmla="*/ 162 w 365"/>
                  <a:gd name="T57" fmla="*/ 4 h 55"/>
                  <a:gd name="T58" fmla="*/ 162 w 365"/>
                  <a:gd name="T59" fmla="*/ 52 h 55"/>
                  <a:gd name="T60" fmla="*/ 194 w 365"/>
                  <a:gd name="T61" fmla="*/ 52 h 55"/>
                  <a:gd name="T62" fmla="*/ 168 w 365"/>
                  <a:gd name="T63" fmla="*/ 52 h 55"/>
                  <a:gd name="T64" fmla="*/ 168 w 365"/>
                  <a:gd name="T65" fmla="*/ 4 h 55"/>
                  <a:gd name="T66" fmla="*/ 194 w 365"/>
                  <a:gd name="T67" fmla="*/ 4 h 55"/>
                  <a:gd name="T68" fmla="*/ 194 w 365"/>
                  <a:gd name="T69" fmla="*/ 52 h 55"/>
                  <a:gd name="T70" fmla="*/ 227 w 365"/>
                  <a:gd name="T71" fmla="*/ 52 h 55"/>
                  <a:gd name="T72" fmla="*/ 200 w 365"/>
                  <a:gd name="T73" fmla="*/ 52 h 55"/>
                  <a:gd name="T74" fmla="*/ 200 w 365"/>
                  <a:gd name="T75" fmla="*/ 4 h 55"/>
                  <a:gd name="T76" fmla="*/ 227 w 365"/>
                  <a:gd name="T77" fmla="*/ 4 h 55"/>
                  <a:gd name="T78" fmla="*/ 227 w 365"/>
                  <a:gd name="T79" fmla="*/ 52 h 55"/>
                  <a:gd name="T80" fmla="*/ 259 w 365"/>
                  <a:gd name="T81" fmla="*/ 52 h 55"/>
                  <a:gd name="T82" fmla="*/ 233 w 365"/>
                  <a:gd name="T83" fmla="*/ 52 h 55"/>
                  <a:gd name="T84" fmla="*/ 233 w 365"/>
                  <a:gd name="T85" fmla="*/ 4 h 55"/>
                  <a:gd name="T86" fmla="*/ 259 w 365"/>
                  <a:gd name="T87" fmla="*/ 4 h 55"/>
                  <a:gd name="T88" fmla="*/ 259 w 365"/>
                  <a:gd name="T89" fmla="*/ 52 h 55"/>
                  <a:gd name="T90" fmla="*/ 292 w 365"/>
                  <a:gd name="T91" fmla="*/ 52 h 55"/>
                  <a:gd name="T92" fmla="*/ 265 w 365"/>
                  <a:gd name="T93" fmla="*/ 52 h 55"/>
                  <a:gd name="T94" fmla="*/ 265 w 365"/>
                  <a:gd name="T95" fmla="*/ 4 h 55"/>
                  <a:gd name="T96" fmla="*/ 292 w 365"/>
                  <a:gd name="T97" fmla="*/ 4 h 55"/>
                  <a:gd name="T98" fmla="*/ 292 w 365"/>
                  <a:gd name="T99" fmla="*/ 52 h 55"/>
                  <a:gd name="T100" fmla="*/ 324 w 365"/>
                  <a:gd name="T101" fmla="*/ 52 h 55"/>
                  <a:gd name="T102" fmla="*/ 298 w 365"/>
                  <a:gd name="T103" fmla="*/ 52 h 55"/>
                  <a:gd name="T104" fmla="*/ 298 w 365"/>
                  <a:gd name="T105" fmla="*/ 4 h 55"/>
                  <a:gd name="T106" fmla="*/ 324 w 365"/>
                  <a:gd name="T107" fmla="*/ 4 h 55"/>
                  <a:gd name="T108" fmla="*/ 324 w 365"/>
                  <a:gd name="T109" fmla="*/ 52 h 55"/>
                  <a:gd name="T110" fmla="*/ 359 w 365"/>
                  <a:gd name="T111" fmla="*/ 52 h 55"/>
                  <a:gd name="T112" fmla="*/ 330 w 365"/>
                  <a:gd name="T113" fmla="*/ 52 h 55"/>
                  <a:gd name="T114" fmla="*/ 330 w 365"/>
                  <a:gd name="T115" fmla="*/ 4 h 55"/>
                  <a:gd name="T116" fmla="*/ 359 w 365"/>
                  <a:gd name="T117" fmla="*/ 4 h 55"/>
                  <a:gd name="T118" fmla="*/ 359 w 365"/>
                  <a:gd name="T119"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5" h="55">
                    <a:moveTo>
                      <a:pt x="0" y="0"/>
                    </a:moveTo>
                    <a:lnTo>
                      <a:pt x="0" y="55"/>
                    </a:lnTo>
                    <a:lnTo>
                      <a:pt x="365" y="55"/>
                    </a:lnTo>
                    <a:lnTo>
                      <a:pt x="365" y="0"/>
                    </a:lnTo>
                    <a:lnTo>
                      <a:pt x="0" y="0"/>
                    </a:lnTo>
                    <a:close/>
                    <a:moveTo>
                      <a:pt x="32" y="52"/>
                    </a:moveTo>
                    <a:lnTo>
                      <a:pt x="6" y="52"/>
                    </a:lnTo>
                    <a:lnTo>
                      <a:pt x="6" y="4"/>
                    </a:lnTo>
                    <a:lnTo>
                      <a:pt x="32" y="4"/>
                    </a:lnTo>
                    <a:lnTo>
                      <a:pt x="32" y="52"/>
                    </a:lnTo>
                    <a:close/>
                    <a:moveTo>
                      <a:pt x="65" y="52"/>
                    </a:moveTo>
                    <a:lnTo>
                      <a:pt x="38" y="52"/>
                    </a:lnTo>
                    <a:lnTo>
                      <a:pt x="38" y="4"/>
                    </a:lnTo>
                    <a:lnTo>
                      <a:pt x="65" y="4"/>
                    </a:lnTo>
                    <a:lnTo>
                      <a:pt x="65" y="52"/>
                    </a:lnTo>
                    <a:close/>
                    <a:moveTo>
                      <a:pt x="97" y="52"/>
                    </a:moveTo>
                    <a:lnTo>
                      <a:pt x="70" y="52"/>
                    </a:lnTo>
                    <a:lnTo>
                      <a:pt x="70" y="4"/>
                    </a:lnTo>
                    <a:lnTo>
                      <a:pt x="97" y="4"/>
                    </a:lnTo>
                    <a:lnTo>
                      <a:pt x="97" y="52"/>
                    </a:lnTo>
                    <a:close/>
                    <a:moveTo>
                      <a:pt x="129" y="52"/>
                    </a:moveTo>
                    <a:lnTo>
                      <a:pt x="103" y="52"/>
                    </a:lnTo>
                    <a:lnTo>
                      <a:pt x="103" y="4"/>
                    </a:lnTo>
                    <a:lnTo>
                      <a:pt x="129" y="4"/>
                    </a:lnTo>
                    <a:lnTo>
                      <a:pt x="129" y="52"/>
                    </a:lnTo>
                    <a:close/>
                    <a:moveTo>
                      <a:pt x="162" y="52"/>
                    </a:moveTo>
                    <a:lnTo>
                      <a:pt x="135" y="52"/>
                    </a:lnTo>
                    <a:lnTo>
                      <a:pt x="135" y="4"/>
                    </a:lnTo>
                    <a:lnTo>
                      <a:pt x="162" y="4"/>
                    </a:lnTo>
                    <a:lnTo>
                      <a:pt x="162" y="52"/>
                    </a:lnTo>
                    <a:close/>
                    <a:moveTo>
                      <a:pt x="194" y="52"/>
                    </a:moveTo>
                    <a:lnTo>
                      <a:pt x="168" y="52"/>
                    </a:lnTo>
                    <a:lnTo>
                      <a:pt x="168" y="4"/>
                    </a:lnTo>
                    <a:lnTo>
                      <a:pt x="194" y="4"/>
                    </a:lnTo>
                    <a:lnTo>
                      <a:pt x="194" y="52"/>
                    </a:lnTo>
                    <a:close/>
                    <a:moveTo>
                      <a:pt x="227" y="52"/>
                    </a:moveTo>
                    <a:lnTo>
                      <a:pt x="200" y="52"/>
                    </a:lnTo>
                    <a:lnTo>
                      <a:pt x="200" y="4"/>
                    </a:lnTo>
                    <a:lnTo>
                      <a:pt x="227" y="4"/>
                    </a:lnTo>
                    <a:lnTo>
                      <a:pt x="227" y="52"/>
                    </a:lnTo>
                    <a:close/>
                    <a:moveTo>
                      <a:pt x="259" y="52"/>
                    </a:moveTo>
                    <a:lnTo>
                      <a:pt x="233" y="52"/>
                    </a:lnTo>
                    <a:lnTo>
                      <a:pt x="233" y="4"/>
                    </a:lnTo>
                    <a:lnTo>
                      <a:pt x="259" y="4"/>
                    </a:lnTo>
                    <a:lnTo>
                      <a:pt x="259" y="52"/>
                    </a:lnTo>
                    <a:close/>
                    <a:moveTo>
                      <a:pt x="292" y="52"/>
                    </a:moveTo>
                    <a:lnTo>
                      <a:pt x="265" y="52"/>
                    </a:lnTo>
                    <a:lnTo>
                      <a:pt x="265" y="4"/>
                    </a:lnTo>
                    <a:lnTo>
                      <a:pt x="292" y="4"/>
                    </a:lnTo>
                    <a:lnTo>
                      <a:pt x="292" y="52"/>
                    </a:lnTo>
                    <a:close/>
                    <a:moveTo>
                      <a:pt x="324" y="52"/>
                    </a:moveTo>
                    <a:lnTo>
                      <a:pt x="298" y="52"/>
                    </a:lnTo>
                    <a:lnTo>
                      <a:pt x="298" y="4"/>
                    </a:lnTo>
                    <a:lnTo>
                      <a:pt x="324" y="4"/>
                    </a:lnTo>
                    <a:lnTo>
                      <a:pt x="324" y="52"/>
                    </a:lnTo>
                    <a:close/>
                    <a:moveTo>
                      <a:pt x="359" y="52"/>
                    </a:moveTo>
                    <a:lnTo>
                      <a:pt x="330" y="52"/>
                    </a:lnTo>
                    <a:lnTo>
                      <a:pt x="330" y="4"/>
                    </a:lnTo>
                    <a:lnTo>
                      <a:pt x="359" y="4"/>
                    </a:lnTo>
                    <a:lnTo>
                      <a:pt x="359" y="52"/>
                    </a:lnTo>
                    <a:close/>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3" name="ï$ḷîḓé">
                <a:extLst>
                  <a:ext uri="{FF2B5EF4-FFF2-40B4-BE49-F238E27FC236}">
                    <a16:creationId xmlns:a16="http://schemas.microsoft.com/office/drawing/2014/main" id="{C5F6C8A7-3177-694A-BD22-8199F0D21936}"/>
                  </a:ext>
                </a:extLst>
              </p:cNvPr>
              <p:cNvSpPr/>
              <p:nvPr/>
            </p:nvSpPr>
            <p:spPr bwMode="auto">
              <a:xfrm>
                <a:off x="2959852" y="4367496"/>
                <a:ext cx="624755" cy="92767"/>
              </a:xfrm>
              <a:custGeom>
                <a:avLst/>
                <a:gdLst>
                  <a:gd name="T0" fmla="*/ 0 w 425"/>
                  <a:gd name="T1" fmla="*/ 0 h 64"/>
                  <a:gd name="T2" fmla="*/ 5 w 425"/>
                  <a:gd name="T3" fmla="*/ 18 h 64"/>
                  <a:gd name="T4" fmla="*/ 5 w 425"/>
                  <a:gd name="T5" fmla="*/ 4 h 64"/>
                  <a:gd name="T6" fmla="*/ 36 w 425"/>
                  <a:gd name="T7" fmla="*/ 4 h 64"/>
                  <a:gd name="T8" fmla="*/ 36 w 425"/>
                  <a:gd name="T9" fmla="*/ 60 h 64"/>
                  <a:gd name="T10" fmla="*/ 20 w 425"/>
                  <a:gd name="T11" fmla="*/ 60 h 64"/>
                  <a:gd name="T12" fmla="*/ 21 w 425"/>
                  <a:gd name="T13" fmla="*/ 64 h 64"/>
                  <a:gd name="T14" fmla="*/ 425 w 425"/>
                  <a:gd name="T15" fmla="*/ 64 h 64"/>
                  <a:gd name="T16" fmla="*/ 425 w 425"/>
                  <a:gd name="T17" fmla="*/ 0 h 64"/>
                  <a:gd name="T18" fmla="*/ 0 w 425"/>
                  <a:gd name="T19" fmla="*/ 0 h 64"/>
                  <a:gd name="T20" fmla="*/ 74 w 425"/>
                  <a:gd name="T21" fmla="*/ 60 h 64"/>
                  <a:gd name="T22" fmla="*/ 43 w 425"/>
                  <a:gd name="T23" fmla="*/ 60 h 64"/>
                  <a:gd name="T24" fmla="*/ 43 w 425"/>
                  <a:gd name="T25" fmla="*/ 4 h 64"/>
                  <a:gd name="T26" fmla="*/ 74 w 425"/>
                  <a:gd name="T27" fmla="*/ 4 h 64"/>
                  <a:gd name="T28" fmla="*/ 74 w 425"/>
                  <a:gd name="T29" fmla="*/ 60 h 64"/>
                  <a:gd name="T30" fmla="*/ 112 w 425"/>
                  <a:gd name="T31" fmla="*/ 60 h 64"/>
                  <a:gd name="T32" fmla="*/ 81 w 425"/>
                  <a:gd name="T33" fmla="*/ 60 h 64"/>
                  <a:gd name="T34" fmla="*/ 81 w 425"/>
                  <a:gd name="T35" fmla="*/ 4 h 64"/>
                  <a:gd name="T36" fmla="*/ 112 w 425"/>
                  <a:gd name="T37" fmla="*/ 4 h 64"/>
                  <a:gd name="T38" fmla="*/ 112 w 425"/>
                  <a:gd name="T39" fmla="*/ 60 h 64"/>
                  <a:gd name="T40" fmla="*/ 150 w 425"/>
                  <a:gd name="T41" fmla="*/ 60 h 64"/>
                  <a:gd name="T42" fmla="*/ 119 w 425"/>
                  <a:gd name="T43" fmla="*/ 60 h 64"/>
                  <a:gd name="T44" fmla="*/ 119 w 425"/>
                  <a:gd name="T45" fmla="*/ 4 h 64"/>
                  <a:gd name="T46" fmla="*/ 150 w 425"/>
                  <a:gd name="T47" fmla="*/ 4 h 64"/>
                  <a:gd name="T48" fmla="*/ 150 w 425"/>
                  <a:gd name="T49" fmla="*/ 60 h 64"/>
                  <a:gd name="T50" fmla="*/ 188 w 425"/>
                  <a:gd name="T51" fmla="*/ 60 h 64"/>
                  <a:gd name="T52" fmla="*/ 157 w 425"/>
                  <a:gd name="T53" fmla="*/ 60 h 64"/>
                  <a:gd name="T54" fmla="*/ 157 w 425"/>
                  <a:gd name="T55" fmla="*/ 4 h 64"/>
                  <a:gd name="T56" fmla="*/ 188 w 425"/>
                  <a:gd name="T57" fmla="*/ 4 h 64"/>
                  <a:gd name="T58" fmla="*/ 188 w 425"/>
                  <a:gd name="T59" fmla="*/ 60 h 64"/>
                  <a:gd name="T60" fmla="*/ 226 w 425"/>
                  <a:gd name="T61" fmla="*/ 60 h 64"/>
                  <a:gd name="T62" fmla="*/ 195 w 425"/>
                  <a:gd name="T63" fmla="*/ 60 h 64"/>
                  <a:gd name="T64" fmla="*/ 195 w 425"/>
                  <a:gd name="T65" fmla="*/ 4 h 64"/>
                  <a:gd name="T66" fmla="*/ 226 w 425"/>
                  <a:gd name="T67" fmla="*/ 4 h 64"/>
                  <a:gd name="T68" fmla="*/ 226 w 425"/>
                  <a:gd name="T69" fmla="*/ 60 h 64"/>
                  <a:gd name="T70" fmla="*/ 264 w 425"/>
                  <a:gd name="T71" fmla="*/ 60 h 64"/>
                  <a:gd name="T72" fmla="*/ 233 w 425"/>
                  <a:gd name="T73" fmla="*/ 60 h 64"/>
                  <a:gd name="T74" fmla="*/ 233 w 425"/>
                  <a:gd name="T75" fmla="*/ 4 h 64"/>
                  <a:gd name="T76" fmla="*/ 264 w 425"/>
                  <a:gd name="T77" fmla="*/ 4 h 64"/>
                  <a:gd name="T78" fmla="*/ 264 w 425"/>
                  <a:gd name="T79" fmla="*/ 60 h 64"/>
                  <a:gd name="T80" fmla="*/ 302 w 425"/>
                  <a:gd name="T81" fmla="*/ 60 h 64"/>
                  <a:gd name="T82" fmla="*/ 271 w 425"/>
                  <a:gd name="T83" fmla="*/ 60 h 64"/>
                  <a:gd name="T84" fmla="*/ 271 w 425"/>
                  <a:gd name="T85" fmla="*/ 4 h 64"/>
                  <a:gd name="T86" fmla="*/ 302 w 425"/>
                  <a:gd name="T87" fmla="*/ 4 h 64"/>
                  <a:gd name="T88" fmla="*/ 302 w 425"/>
                  <a:gd name="T89" fmla="*/ 60 h 64"/>
                  <a:gd name="T90" fmla="*/ 340 w 425"/>
                  <a:gd name="T91" fmla="*/ 60 h 64"/>
                  <a:gd name="T92" fmla="*/ 309 w 425"/>
                  <a:gd name="T93" fmla="*/ 60 h 64"/>
                  <a:gd name="T94" fmla="*/ 309 w 425"/>
                  <a:gd name="T95" fmla="*/ 4 h 64"/>
                  <a:gd name="T96" fmla="*/ 340 w 425"/>
                  <a:gd name="T97" fmla="*/ 4 h 64"/>
                  <a:gd name="T98" fmla="*/ 340 w 425"/>
                  <a:gd name="T99" fmla="*/ 60 h 64"/>
                  <a:gd name="T100" fmla="*/ 378 w 425"/>
                  <a:gd name="T101" fmla="*/ 60 h 64"/>
                  <a:gd name="T102" fmla="*/ 347 w 425"/>
                  <a:gd name="T103" fmla="*/ 60 h 64"/>
                  <a:gd name="T104" fmla="*/ 347 w 425"/>
                  <a:gd name="T105" fmla="*/ 4 h 64"/>
                  <a:gd name="T106" fmla="*/ 378 w 425"/>
                  <a:gd name="T107" fmla="*/ 4 h 64"/>
                  <a:gd name="T108" fmla="*/ 378 w 425"/>
                  <a:gd name="T109" fmla="*/ 60 h 64"/>
                  <a:gd name="T110" fmla="*/ 418 w 425"/>
                  <a:gd name="T111" fmla="*/ 60 h 64"/>
                  <a:gd name="T112" fmla="*/ 385 w 425"/>
                  <a:gd name="T113" fmla="*/ 60 h 64"/>
                  <a:gd name="T114" fmla="*/ 385 w 425"/>
                  <a:gd name="T115" fmla="*/ 4 h 64"/>
                  <a:gd name="T116" fmla="*/ 418 w 425"/>
                  <a:gd name="T117" fmla="*/ 4 h 64"/>
                  <a:gd name="T118" fmla="*/ 418 w 425"/>
                  <a:gd name="T11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5" h="64">
                    <a:moveTo>
                      <a:pt x="0" y="0"/>
                    </a:moveTo>
                    <a:cubicBezTo>
                      <a:pt x="2" y="6"/>
                      <a:pt x="3" y="12"/>
                      <a:pt x="5" y="18"/>
                    </a:cubicBezTo>
                    <a:cubicBezTo>
                      <a:pt x="5" y="4"/>
                      <a:pt x="5" y="4"/>
                      <a:pt x="5" y="4"/>
                    </a:cubicBezTo>
                    <a:cubicBezTo>
                      <a:pt x="36" y="4"/>
                      <a:pt x="36" y="4"/>
                      <a:pt x="36" y="4"/>
                    </a:cubicBezTo>
                    <a:cubicBezTo>
                      <a:pt x="36" y="60"/>
                      <a:pt x="36" y="60"/>
                      <a:pt x="36" y="60"/>
                    </a:cubicBezTo>
                    <a:cubicBezTo>
                      <a:pt x="20" y="60"/>
                      <a:pt x="20" y="60"/>
                      <a:pt x="20" y="60"/>
                    </a:cubicBezTo>
                    <a:cubicBezTo>
                      <a:pt x="20" y="61"/>
                      <a:pt x="21" y="62"/>
                      <a:pt x="21" y="64"/>
                    </a:cubicBezTo>
                    <a:cubicBezTo>
                      <a:pt x="425" y="64"/>
                      <a:pt x="425" y="64"/>
                      <a:pt x="425" y="64"/>
                    </a:cubicBezTo>
                    <a:cubicBezTo>
                      <a:pt x="425" y="0"/>
                      <a:pt x="425" y="0"/>
                      <a:pt x="425" y="0"/>
                    </a:cubicBezTo>
                    <a:cubicBezTo>
                      <a:pt x="0" y="0"/>
                      <a:pt x="0" y="0"/>
                      <a:pt x="0" y="0"/>
                    </a:cubicBezTo>
                    <a:moveTo>
                      <a:pt x="74" y="60"/>
                    </a:moveTo>
                    <a:cubicBezTo>
                      <a:pt x="43" y="60"/>
                      <a:pt x="43" y="60"/>
                      <a:pt x="43" y="60"/>
                    </a:cubicBezTo>
                    <a:cubicBezTo>
                      <a:pt x="43" y="4"/>
                      <a:pt x="43" y="4"/>
                      <a:pt x="43" y="4"/>
                    </a:cubicBezTo>
                    <a:cubicBezTo>
                      <a:pt x="74" y="4"/>
                      <a:pt x="74" y="4"/>
                      <a:pt x="74" y="4"/>
                    </a:cubicBezTo>
                    <a:cubicBezTo>
                      <a:pt x="74" y="60"/>
                      <a:pt x="74" y="60"/>
                      <a:pt x="74" y="60"/>
                    </a:cubicBezTo>
                    <a:moveTo>
                      <a:pt x="112" y="60"/>
                    </a:moveTo>
                    <a:cubicBezTo>
                      <a:pt x="81" y="60"/>
                      <a:pt x="81" y="60"/>
                      <a:pt x="81" y="60"/>
                    </a:cubicBezTo>
                    <a:cubicBezTo>
                      <a:pt x="81" y="4"/>
                      <a:pt x="81" y="4"/>
                      <a:pt x="81" y="4"/>
                    </a:cubicBezTo>
                    <a:cubicBezTo>
                      <a:pt x="112" y="4"/>
                      <a:pt x="112" y="4"/>
                      <a:pt x="112" y="4"/>
                    </a:cubicBezTo>
                    <a:cubicBezTo>
                      <a:pt x="112" y="60"/>
                      <a:pt x="112" y="60"/>
                      <a:pt x="112" y="60"/>
                    </a:cubicBezTo>
                    <a:moveTo>
                      <a:pt x="150" y="60"/>
                    </a:moveTo>
                    <a:cubicBezTo>
                      <a:pt x="119" y="60"/>
                      <a:pt x="119" y="60"/>
                      <a:pt x="119" y="60"/>
                    </a:cubicBezTo>
                    <a:cubicBezTo>
                      <a:pt x="119" y="4"/>
                      <a:pt x="119" y="4"/>
                      <a:pt x="119" y="4"/>
                    </a:cubicBezTo>
                    <a:cubicBezTo>
                      <a:pt x="150" y="4"/>
                      <a:pt x="150" y="4"/>
                      <a:pt x="150" y="4"/>
                    </a:cubicBezTo>
                    <a:cubicBezTo>
                      <a:pt x="150" y="60"/>
                      <a:pt x="150" y="60"/>
                      <a:pt x="150" y="60"/>
                    </a:cubicBezTo>
                    <a:moveTo>
                      <a:pt x="188" y="60"/>
                    </a:moveTo>
                    <a:cubicBezTo>
                      <a:pt x="157" y="60"/>
                      <a:pt x="157" y="60"/>
                      <a:pt x="157" y="60"/>
                    </a:cubicBezTo>
                    <a:cubicBezTo>
                      <a:pt x="157" y="4"/>
                      <a:pt x="157" y="4"/>
                      <a:pt x="157" y="4"/>
                    </a:cubicBezTo>
                    <a:cubicBezTo>
                      <a:pt x="188" y="4"/>
                      <a:pt x="188" y="4"/>
                      <a:pt x="188" y="4"/>
                    </a:cubicBezTo>
                    <a:cubicBezTo>
                      <a:pt x="188" y="60"/>
                      <a:pt x="188" y="60"/>
                      <a:pt x="188" y="60"/>
                    </a:cubicBezTo>
                    <a:moveTo>
                      <a:pt x="226" y="60"/>
                    </a:moveTo>
                    <a:cubicBezTo>
                      <a:pt x="195" y="60"/>
                      <a:pt x="195" y="60"/>
                      <a:pt x="195" y="60"/>
                    </a:cubicBezTo>
                    <a:cubicBezTo>
                      <a:pt x="195" y="4"/>
                      <a:pt x="195" y="4"/>
                      <a:pt x="195" y="4"/>
                    </a:cubicBezTo>
                    <a:cubicBezTo>
                      <a:pt x="226" y="4"/>
                      <a:pt x="226" y="4"/>
                      <a:pt x="226" y="4"/>
                    </a:cubicBezTo>
                    <a:cubicBezTo>
                      <a:pt x="226" y="60"/>
                      <a:pt x="226" y="60"/>
                      <a:pt x="226" y="60"/>
                    </a:cubicBezTo>
                    <a:moveTo>
                      <a:pt x="264" y="60"/>
                    </a:moveTo>
                    <a:cubicBezTo>
                      <a:pt x="233" y="60"/>
                      <a:pt x="233" y="60"/>
                      <a:pt x="233" y="60"/>
                    </a:cubicBezTo>
                    <a:cubicBezTo>
                      <a:pt x="233" y="4"/>
                      <a:pt x="233" y="4"/>
                      <a:pt x="233" y="4"/>
                    </a:cubicBezTo>
                    <a:cubicBezTo>
                      <a:pt x="264" y="4"/>
                      <a:pt x="264" y="4"/>
                      <a:pt x="264" y="4"/>
                    </a:cubicBezTo>
                    <a:cubicBezTo>
                      <a:pt x="264" y="60"/>
                      <a:pt x="264" y="60"/>
                      <a:pt x="264" y="60"/>
                    </a:cubicBezTo>
                    <a:moveTo>
                      <a:pt x="302" y="60"/>
                    </a:moveTo>
                    <a:cubicBezTo>
                      <a:pt x="271" y="60"/>
                      <a:pt x="271" y="60"/>
                      <a:pt x="271" y="60"/>
                    </a:cubicBezTo>
                    <a:cubicBezTo>
                      <a:pt x="271" y="4"/>
                      <a:pt x="271" y="4"/>
                      <a:pt x="271" y="4"/>
                    </a:cubicBezTo>
                    <a:cubicBezTo>
                      <a:pt x="302" y="4"/>
                      <a:pt x="302" y="4"/>
                      <a:pt x="302" y="4"/>
                    </a:cubicBezTo>
                    <a:cubicBezTo>
                      <a:pt x="302" y="60"/>
                      <a:pt x="302" y="60"/>
                      <a:pt x="302" y="60"/>
                    </a:cubicBezTo>
                    <a:moveTo>
                      <a:pt x="340" y="60"/>
                    </a:moveTo>
                    <a:cubicBezTo>
                      <a:pt x="309" y="60"/>
                      <a:pt x="309" y="60"/>
                      <a:pt x="309" y="60"/>
                    </a:cubicBezTo>
                    <a:cubicBezTo>
                      <a:pt x="309" y="4"/>
                      <a:pt x="309" y="4"/>
                      <a:pt x="309" y="4"/>
                    </a:cubicBezTo>
                    <a:cubicBezTo>
                      <a:pt x="340" y="4"/>
                      <a:pt x="340" y="4"/>
                      <a:pt x="340" y="4"/>
                    </a:cubicBezTo>
                    <a:cubicBezTo>
                      <a:pt x="340" y="60"/>
                      <a:pt x="340" y="60"/>
                      <a:pt x="340" y="60"/>
                    </a:cubicBezTo>
                    <a:moveTo>
                      <a:pt x="378" y="60"/>
                    </a:moveTo>
                    <a:cubicBezTo>
                      <a:pt x="347" y="60"/>
                      <a:pt x="347" y="60"/>
                      <a:pt x="347" y="60"/>
                    </a:cubicBezTo>
                    <a:cubicBezTo>
                      <a:pt x="347" y="4"/>
                      <a:pt x="347" y="4"/>
                      <a:pt x="347" y="4"/>
                    </a:cubicBezTo>
                    <a:cubicBezTo>
                      <a:pt x="378" y="4"/>
                      <a:pt x="378" y="4"/>
                      <a:pt x="378" y="4"/>
                    </a:cubicBezTo>
                    <a:cubicBezTo>
                      <a:pt x="378" y="60"/>
                      <a:pt x="378" y="60"/>
                      <a:pt x="378" y="60"/>
                    </a:cubicBezTo>
                    <a:moveTo>
                      <a:pt x="418" y="60"/>
                    </a:moveTo>
                    <a:cubicBezTo>
                      <a:pt x="385" y="60"/>
                      <a:pt x="385" y="60"/>
                      <a:pt x="385" y="60"/>
                    </a:cubicBezTo>
                    <a:cubicBezTo>
                      <a:pt x="385" y="4"/>
                      <a:pt x="385" y="4"/>
                      <a:pt x="385" y="4"/>
                    </a:cubicBezTo>
                    <a:cubicBezTo>
                      <a:pt x="418" y="4"/>
                      <a:pt x="418" y="4"/>
                      <a:pt x="418" y="4"/>
                    </a:cubicBezTo>
                    <a:cubicBezTo>
                      <a:pt x="418" y="60"/>
                      <a:pt x="418" y="60"/>
                      <a:pt x="418"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4" name="ïSḻîďé">
                <a:extLst>
                  <a:ext uri="{FF2B5EF4-FFF2-40B4-BE49-F238E27FC236}">
                    <a16:creationId xmlns:a16="http://schemas.microsoft.com/office/drawing/2014/main" id="{D574EFD2-632C-E849-83FE-3859D0D1F8C2}"/>
                  </a:ext>
                </a:extLst>
              </p:cNvPr>
              <p:cNvSpPr/>
              <p:nvPr/>
            </p:nvSpPr>
            <p:spPr bwMode="auto">
              <a:xfrm>
                <a:off x="3089752" y="4636520"/>
                <a:ext cx="494856" cy="95860"/>
              </a:xfrm>
              <a:custGeom>
                <a:avLst/>
                <a:gdLst>
                  <a:gd name="T0" fmla="*/ 0 w 336"/>
                  <a:gd name="T1" fmla="*/ 0 h 65"/>
                  <a:gd name="T2" fmla="*/ 3 w 336"/>
                  <a:gd name="T3" fmla="*/ 4 h 65"/>
                  <a:gd name="T4" fmla="*/ 23 w 336"/>
                  <a:gd name="T5" fmla="*/ 4 h 65"/>
                  <a:gd name="T6" fmla="*/ 23 w 336"/>
                  <a:gd name="T7" fmla="*/ 31 h 65"/>
                  <a:gd name="T8" fmla="*/ 30 w 336"/>
                  <a:gd name="T9" fmla="*/ 39 h 65"/>
                  <a:gd name="T10" fmla="*/ 30 w 336"/>
                  <a:gd name="T11" fmla="*/ 5 h 65"/>
                  <a:gd name="T12" fmla="*/ 61 w 336"/>
                  <a:gd name="T13" fmla="*/ 5 h 65"/>
                  <a:gd name="T14" fmla="*/ 61 w 336"/>
                  <a:gd name="T15" fmla="*/ 61 h 65"/>
                  <a:gd name="T16" fmla="*/ 49 w 336"/>
                  <a:gd name="T17" fmla="*/ 61 h 65"/>
                  <a:gd name="T18" fmla="*/ 53 w 336"/>
                  <a:gd name="T19" fmla="*/ 65 h 65"/>
                  <a:gd name="T20" fmla="*/ 336 w 336"/>
                  <a:gd name="T21" fmla="*/ 65 h 65"/>
                  <a:gd name="T22" fmla="*/ 336 w 336"/>
                  <a:gd name="T23" fmla="*/ 1 h 65"/>
                  <a:gd name="T24" fmla="*/ 0 w 336"/>
                  <a:gd name="T25" fmla="*/ 0 h 65"/>
                  <a:gd name="T26" fmla="*/ 99 w 336"/>
                  <a:gd name="T27" fmla="*/ 60 h 65"/>
                  <a:gd name="T28" fmla="*/ 68 w 336"/>
                  <a:gd name="T29" fmla="*/ 60 h 65"/>
                  <a:gd name="T30" fmla="*/ 68 w 336"/>
                  <a:gd name="T31" fmla="*/ 4 h 65"/>
                  <a:gd name="T32" fmla="*/ 99 w 336"/>
                  <a:gd name="T33" fmla="*/ 4 h 65"/>
                  <a:gd name="T34" fmla="*/ 99 w 336"/>
                  <a:gd name="T35" fmla="*/ 60 h 65"/>
                  <a:gd name="T36" fmla="*/ 137 w 336"/>
                  <a:gd name="T37" fmla="*/ 60 h 65"/>
                  <a:gd name="T38" fmla="*/ 106 w 336"/>
                  <a:gd name="T39" fmla="*/ 60 h 65"/>
                  <a:gd name="T40" fmla="*/ 106 w 336"/>
                  <a:gd name="T41" fmla="*/ 4 h 65"/>
                  <a:gd name="T42" fmla="*/ 137 w 336"/>
                  <a:gd name="T43" fmla="*/ 4 h 65"/>
                  <a:gd name="T44" fmla="*/ 137 w 336"/>
                  <a:gd name="T45" fmla="*/ 60 h 65"/>
                  <a:gd name="T46" fmla="*/ 175 w 336"/>
                  <a:gd name="T47" fmla="*/ 60 h 65"/>
                  <a:gd name="T48" fmla="*/ 144 w 336"/>
                  <a:gd name="T49" fmla="*/ 60 h 65"/>
                  <a:gd name="T50" fmla="*/ 144 w 336"/>
                  <a:gd name="T51" fmla="*/ 4 h 65"/>
                  <a:gd name="T52" fmla="*/ 175 w 336"/>
                  <a:gd name="T53" fmla="*/ 4 h 65"/>
                  <a:gd name="T54" fmla="*/ 175 w 336"/>
                  <a:gd name="T55" fmla="*/ 60 h 65"/>
                  <a:gd name="T56" fmla="*/ 213 w 336"/>
                  <a:gd name="T57" fmla="*/ 60 h 65"/>
                  <a:gd name="T58" fmla="*/ 182 w 336"/>
                  <a:gd name="T59" fmla="*/ 60 h 65"/>
                  <a:gd name="T60" fmla="*/ 182 w 336"/>
                  <a:gd name="T61" fmla="*/ 4 h 65"/>
                  <a:gd name="T62" fmla="*/ 213 w 336"/>
                  <a:gd name="T63" fmla="*/ 4 h 65"/>
                  <a:gd name="T64" fmla="*/ 213 w 336"/>
                  <a:gd name="T65" fmla="*/ 60 h 65"/>
                  <a:gd name="T66" fmla="*/ 251 w 336"/>
                  <a:gd name="T67" fmla="*/ 60 h 65"/>
                  <a:gd name="T68" fmla="*/ 220 w 336"/>
                  <a:gd name="T69" fmla="*/ 60 h 65"/>
                  <a:gd name="T70" fmla="*/ 220 w 336"/>
                  <a:gd name="T71" fmla="*/ 4 h 65"/>
                  <a:gd name="T72" fmla="*/ 251 w 336"/>
                  <a:gd name="T73" fmla="*/ 4 h 65"/>
                  <a:gd name="T74" fmla="*/ 251 w 336"/>
                  <a:gd name="T75" fmla="*/ 60 h 65"/>
                  <a:gd name="T76" fmla="*/ 289 w 336"/>
                  <a:gd name="T77" fmla="*/ 60 h 65"/>
                  <a:gd name="T78" fmla="*/ 258 w 336"/>
                  <a:gd name="T79" fmla="*/ 60 h 65"/>
                  <a:gd name="T80" fmla="*/ 258 w 336"/>
                  <a:gd name="T81" fmla="*/ 4 h 65"/>
                  <a:gd name="T82" fmla="*/ 289 w 336"/>
                  <a:gd name="T83" fmla="*/ 4 h 65"/>
                  <a:gd name="T84" fmla="*/ 289 w 336"/>
                  <a:gd name="T85" fmla="*/ 60 h 65"/>
                  <a:gd name="T86" fmla="*/ 329 w 336"/>
                  <a:gd name="T87" fmla="*/ 60 h 65"/>
                  <a:gd name="T88" fmla="*/ 296 w 336"/>
                  <a:gd name="T89" fmla="*/ 60 h 65"/>
                  <a:gd name="T90" fmla="*/ 296 w 336"/>
                  <a:gd name="T91" fmla="*/ 4 h 65"/>
                  <a:gd name="T92" fmla="*/ 329 w 336"/>
                  <a:gd name="T93" fmla="*/ 4 h 65"/>
                  <a:gd name="T94" fmla="*/ 329 w 336"/>
                  <a:gd name="T9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65">
                    <a:moveTo>
                      <a:pt x="0" y="0"/>
                    </a:moveTo>
                    <a:cubicBezTo>
                      <a:pt x="1" y="2"/>
                      <a:pt x="2" y="3"/>
                      <a:pt x="3" y="4"/>
                    </a:cubicBezTo>
                    <a:cubicBezTo>
                      <a:pt x="23" y="4"/>
                      <a:pt x="23" y="4"/>
                      <a:pt x="23" y="4"/>
                    </a:cubicBezTo>
                    <a:cubicBezTo>
                      <a:pt x="23" y="31"/>
                      <a:pt x="23" y="31"/>
                      <a:pt x="23" y="31"/>
                    </a:cubicBezTo>
                    <a:cubicBezTo>
                      <a:pt x="26" y="34"/>
                      <a:pt x="28" y="37"/>
                      <a:pt x="30" y="39"/>
                    </a:cubicBezTo>
                    <a:cubicBezTo>
                      <a:pt x="30" y="5"/>
                      <a:pt x="30" y="5"/>
                      <a:pt x="30" y="5"/>
                    </a:cubicBezTo>
                    <a:cubicBezTo>
                      <a:pt x="61" y="5"/>
                      <a:pt x="61" y="5"/>
                      <a:pt x="61" y="5"/>
                    </a:cubicBezTo>
                    <a:cubicBezTo>
                      <a:pt x="61" y="61"/>
                      <a:pt x="61" y="61"/>
                      <a:pt x="61" y="61"/>
                    </a:cubicBezTo>
                    <a:cubicBezTo>
                      <a:pt x="49" y="61"/>
                      <a:pt x="49" y="61"/>
                      <a:pt x="49" y="61"/>
                    </a:cubicBezTo>
                    <a:cubicBezTo>
                      <a:pt x="50" y="62"/>
                      <a:pt x="51" y="63"/>
                      <a:pt x="53" y="65"/>
                    </a:cubicBezTo>
                    <a:cubicBezTo>
                      <a:pt x="336" y="65"/>
                      <a:pt x="336" y="65"/>
                      <a:pt x="336" y="65"/>
                    </a:cubicBezTo>
                    <a:cubicBezTo>
                      <a:pt x="336" y="1"/>
                      <a:pt x="336" y="1"/>
                      <a:pt x="336" y="1"/>
                    </a:cubicBezTo>
                    <a:cubicBezTo>
                      <a:pt x="0" y="0"/>
                      <a:pt x="0" y="0"/>
                      <a:pt x="0" y="0"/>
                    </a:cubicBezTo>
                    <a:moveTo>
                      <a:pt x="99" y="60"/>
                    </a:moveTo>
                    <a:cubicBezTo>
                      <a:pt x="68" y="60"/>
                      <a:pt x="68" y="60"/>
                      <a:pt x="68" y="60"/>
                    </a:cubicBezTo>
                    <a:cubicBezTo>
                      <a:pt x="68" y="4"/>
                      <a:pt x="68" y="4"/>
                      <a:pt x="68" y="4"/>
                    </a:cubicBezTo>
                    <a:cubicBezTo>
                      <a:pt x="99" y="4"/>
                      <a:pt x="99" y="4"/>
                      <a:pt x="99" y="4"/>
                    </a:cubicBezTo>
                    <a:cubicBezTo>
                      <a:pt x="99" y="60"/>
                      <a:pt x="99" y="60"/>
                      <a:pt x="99" y="60"/>
                    </a:cubicBezTo>
                    <a:moveTo>
                      <a:pt x="137" y="60"/>
                    </a:moveTo>
                    <a:cubicBezTo>
                      <a:pt x="106" y="60"/>
                      <a:pt x="106" y="60"/>
                      <a:pt x="106" y="60"/>
                    </a:cubicBezTo>
                    <a:cubicBezTo>
                      <a:pt x="106" y="4"/>
                      <a:pt x="106" y="4"/>
                      <a:pt x="106" y="4"/>
                    </a:cubicBezTo>
                    <a:cubicBezTo>
                      <a:pt x="137" y="4"/>
                      <a:pt x="137" y="4"/>
                      <a:pt x="137" y="4"/>
                    </a:cubicBezTo>
                    <a:cubicBezTo>
                      <a:pt x="137" y="60"/>
                      <a:pt x="137" y="60"/>
                      <a:pt x="137" y="60"/>
                    </a:cubicBezTo>
                    <a:moveTo>
                      <a:pt x="175" y="60"/>
                    </a:moveTo>
                    <a:cubicBezTo>
                      <a:pt x="144" y="60"/>
                      <a:pt x="144" y="60"/>
                      <a:pt x="144" y="60"/>
                    </a:cubicBezTo>
                    <a:cubicBezTo>
                      <a:pt x="144" y="4"/>
                      <a:pt x="144" y="4"/>
                      <a:pt x="144" y="4"/>
                    </a:cubicBezTo>
                    <a:cubicBezTo>
                      <a:pt x="175" y="4"/>
                      <a:pt x="175" y="4"/>
                      <a:pt x="175" y="4"/>
                    </a:cubicBezTo>
                    <a:cubicBezTo>
                      <a:pt x="175" y="60"/>
                      <a:pt x="175" y="60"/>
                      <a:pt x="175" y="60"/>
                    </a:cubicBezTo>
                    <a:moveTo>
                      <a:pt x="213" y="60"/>
                    </a:moveTo>
                    <a:cubicBezTo>
                      <a:pt x="182" y="60"/>
                      <a:pt x="182" y="60"/>
                      <a:pt x="182" y="60"/>
                    </a:cubicBezTo>
                    <a:cubicBezTo>
                      <a:pt x="182" y="4"/>
                      <a:pt x="182" y="4"/>
                      <a:pt x="182" y="4"/>
                    </a:cubicBezTo>
                    <a:cubicBezTo>
                      <a:pt x="213" y="4"/>
                      <a:pt x="213" y="4"/>
                      <a:pt x="213" y="4"/>
                    </a:cubicBezTo>
                    <a:cubicBezTo>
                      <a:pt x="213" y="60"/>
                      <a:pt x="213" y="60"/>
                      <a:pt x="213" y="60"/>
                    </a:cubicBezTo>
                    <a:moveTo>
                      <a:pt x="251" y="60"/>
                    </a:moveTo>
                    <a:cubicBezTo>
                      <a:pt x="220" y="60"/>
                      <a:pt x="220" y="60"/>
                      <a:pt x="220" y="60"/>
                    </a:cubicBezTo>
                    <a:cubicBezTo>
                      <a:pt x="220" y="4"/>
                      <a:pt x="220" y="4"/>
                      <a:pt x="220" y="4"/>
                    </a:cubicBezTo>
                    <a:cubicBezTo>
                      <a:pt x="251" y="4"/>
                      <a:pt x="251" y="4"/>
                      <a:pt x="251" y="4"/>
                    </a:cubicBezTo>
                    <a:cubicBezTo>
                      <a:pt x="251" y="60"/>
                      <a:pt x="251" y="60"/>
                      <a:pt x="251" y="60"/>
                    </a:cubicBezTo>
                    <a:moveTo>
                      <a:pt x="289" y="60"/>
                    </a:moveTo>
                    <a:cubicBezTo>
                      <a:pt x="258" y="60"/>
                      <a:pt x="258" y="60"/>
                      <a:pt x="258" y="60"/>
                    </a:cubicBezTo>
                    <a:cubicBezTo>
                      <a:pt x="258" y="4"/>
                      <a:pt x="258" y="4"/>
                      <a:pt x="258" y="4"/>
                    </a:cubicBezTo>
                    <a:cubicBezTo>
                      <a:pt x="289" y="4"/>
                      <a:pt x="289" y="4"/>
                      <a:pt x="289" y="4"/>
                    </a:cubicBezTo>
                    <a:cubicBezTo>
                      <a:pt x="289" y="60"/>
                      <a:pt x="289" y="60"/>
                      <a:pt x="289" y="60"/>
                    </a:cubicBezTo>
                    <a:moveTo>
                      <a:pt x="329" y="60"/>
                    </a:moveTo>
                    <a:cubicBezTo>
                      <a:pt x="296" y="60"/>
                      <a:pt x="296" y="60"/>
                      <a:pt x="296" y="60"/>
                    </a:cubicBezTo>
                    <a:cubicBezTo>
                      <a:pt x="296" y="4"/>
                      <a:pt x="296" y="4"/>
                      <a:pt x="296" y="4"/>
                    </a:cubicBezTo>
                    <a:cubicBezTo>
                      <a:pt x="329" y="4"/>
                      <a:pt x="329" y="4"/>
                      <a:pt x="329" y="4"/>
                    </a:cubicBezTo>
                    <a:cubicBezTo>
                      <a:pt x="329" y="60"/>
                      <a:pt x="329" y="60"/>
                      <a:pt x="329" y="6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5" name="îṡḷïḑe">
                <a:extLst>
                  <a:ext uri="{FF2B5EF4-FFF2-40B4-BE49-F238E27FC236}">
                    <a16:creationId xmlns:a16="http://schemas.microsoft.com/office/drawing/2014/main" id="{0FEAF491-2CF2-244C-B6CE-DEE248CFB612}"/>
                  </a:ext>
                </a:extLst>
              </p:cNvPr>
              <p:cNvSpPr/>
              <p:nvPr/>
            </p:nvSpPr>
            <p:spPr bwMode="auto">
              <a:xfrm>
                <a:off x="3399037" y="4911730"/>
                <a:ext cx="6186" cy="3091"/>
              </a:xfrm>
              <a:prstGeom prst="rect">
                <a:avLst/>
              </a:prstGeom>
              <a:solidFill>
                <a:srgbClr val="ECF3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6" name="ïṩľïḑè">
                <a:extLst>
                  <a:ext uri="{FF2B5EF4-FFF2-40B4-BE49-F238E27FC236}">
                    <a16:creationId xmlns:a16="http://schemas.microsoft.com/office/drawing/2014/main" id="{D42CCF3D-CD3E-D54C-BDCA-E74B6E59FE53}"/>
                  </a:ext>
                </a:extLst>
              </p:cNvPr>
              <p:cNvSpPr/>
              <p:nvPr/>
            </p:nvSpPr>
            <p:spPr bwMode="auto">
              <a:xfrm>
                <a:off x="5186703" y="2468861"/>
                <a:ext cx="139179" cy="114412"/>
              </a:xfrm>
              <a:custGeom>
                <a:avLst/>
                <a:gdLst>
                  <a:gd name="T0" fmla="*/ 88 w 96"/>
                  <a:gd name="T1" fmla="*/ 0 h 79"/>
                  <a:gd name="T2" fmla="*/ 10 w 96"/>
                  <a:gd name="T3" fmla="*/ 61 h 79"/>
                  <a:gd name="T4" fmla="*/ 18 w 96"/>
                  <a:gd name="T5" fmla="*/ 79 h 79"/>
                  <a:gd name="T6" fmla="*/ 24 w 96"/>
                  <a:gd name="T7" fmla="*/ 75 h 79"/>
                  <a:gd name="T8" fmla="*/ 28 w 96"/>
                  <a:gd name="T9" fmla="*/ 75 h 79"/>
                  <a:gd name="T10" fmla="*/ 35 w 96"/>
                  <a:gd name="T11" fmla="*/ 76 h 79"/>
                  <a:gd name="T12" fmla="*/ 38 w 96"/>
                  <a:gd name="T13" fmla="*/ 76 h 79"/>
                  <a:gd name="T14" fmla="*/ 51 w 96"/>
                  <a:gd name="T15" fmla="*/ 71 h 79"/>
                  <a:gd name="T16" fmla="*/ 88 w 96"/>
                  <a:gd name="T17" fmla="*/ 16 h 79"/>
                  <a:gd name="T18" fmla="*/ 96 w 96"/>
                  <a:gd name="T19" fmla="*/ 4 h 79"/>
                  <a:gd name="T20" fmla="*/ 80 w 96"/>
                  <a:gd name="T21" fmla="*/ 11 h 79"/>
                  <a:gd name="T22" fmla="*/ 81 w 96"/>
                  <a:gd name="T23" fmla="*/ 32 h 79"/>
                  <a:gd name="T24" fmla="*/ 77 w 96"/>
                  <a:gd name="T25" fmla="*/ 12 h 79"/>
                  <a:gd name="T26" fmla="*/ 77 w 96"/>
                  <a:gd name="T27" fmla="*/ 12 h 79"/>
                  <a:gd name="T28" fmla="*/ 69 w 96"/>
                  <a:gd name="T29" fmla="*/ 16 h 79"/>
                  <a:gd name="T30" fmla="*/ 71 w 96"/>
                  <a:gd name="T31" fmla="*/ 50 h 79"/>
                  <a:gd name="T32" fmla="*/ 66 w 96"/>
                  <a:gd name="T33" fmla="*/ 17 h 79"/>
                  <a:gd name="T34" fmla="*/ 54 w 96"/>
                  <a:gd name="T35" fmla="*/ 24 h 79"/>
                  <a:gd name="T36" fmla="*/ 58 w 96"/>
                  <a:gd name="T37" fmla="*/ 62 h 79"/>
                  <a:gd name="T38" fmla="*/ 52 w 96"/>
                  <a:gd name="T39" fmla="*/ 25 h 79"/>
                  <a:gd name="T40" fmla="*/ 42 w 96"/>
                  <a:gd name="T41" fmla="*/ 33 h 79"/>
                  <a:gd name="T42" fmla="*/ 46 w 96"/>
                  <a:gd name="T43" fmla="*/ 68 h 79"/>
                  <a:gd name="T44" fmla="*/ 40 w 96"/>
                  <a:gd name="T45" fmla="*/ 35 h 79"/>
                  <a:gd name="T46" fmla="*/ 29 w 96"/>
                  <a:gd name="T47" fmla="*/ 47 h 79"/>
                  <a:gd name="T48" fmla="*/ 32 w 96"/>
                  <a:gd name="T49" fmla="*/ 69 h 79"/>
                  <a:gd name="T50" fmla="*/ 27 w 96"/>
                  <a:gd name="T51" fmla="*/ 49 h 79"/>
                  <a:gd name="T52" fmla="*/ 17 w 96"/>
                  <a:gd name="T53" fmla="*/ 72 h 79"/>
                  <a:gd name="T54" fmla="*/ 25 w 96"/>
                  <a:gd name="T55" fmla="*/ 48 h 79"/>
                  <a:gd name="T56" fmla="*/ 11 w 96"/>
                  <a:gd name="T57" fmla="*/ 55 h 79"/>
                  <a:gd name="T58" fmla="*/ 27 w 96"/>
                  <a:gd name="T59" fmla="*/ 44 h 79"/>
                  <a:gd name="T60" fmla="*/ 36 w 96"/>
                  <a:gd name="T61" fmla="*/ 34 h 79"/>
                  <a:gd name="T62" fmla="*/ 31 w 96"/>
                  <a:gd name="T63" fmla="*/ 33 h 79"/>
                  <a:gd name="T64" fmla="*/ 13 w 96"/>
                  <a:gd name="T65" fmla="*/ 36 h 79"/>
                  <a:gd name="T66" fmla="*/ 30 w 96"/>
                  <a:gd name="T67" fmla="*/ 30 h 79"/>
                  <a:gd name="T68" fmla="*/ 39 w 96"/>
                  <a:gd name="T69" fmla="*/ 31 h 79"/>
                  <a:gd name="T70" fmla="*/ 49 w 96"/>
                  <a:gd name="T71" fmla="*/ 23 h 79"/>
                  <a:gd name="T72" fmla="*/ 34 w 96"/>
                  <a:gd name="T73" fmla="*/ 22 h 79"/>
                  <a:gd name="T74" fmla="*/ 22 w 96"/>
                  <a:gd name="T75" fmla="*/ 23 h 79"/>
                  <a:gd name="T76" fmla="*/ 38 w 96"/>
                  <a:gd name="T77" fmla="*/ 19 h 79"/>
                  <a:gd name="T78" fmla="*/ 52 w 96"/>
                  <a:gd name="T79" fmla="*/ 21 h 79"/>
                  <a:gd name="T80" fmla="*/ 63 w 96"/>
                  <a:gd name="T81" fmla="*/ 15 h 79"/>
                  <a:gd name="T82" fmla="*/ 41 w 96"/>
                  <a:gd name="T83" fmla="*/ 12 h 79"/>
                  <a:gd name="T84" fmla="*/ 37 w 96"/>
                  <a:gd name="T85" fmla="*/ 12 h 79"/>
                  <a:gd name="T86" fmla="*/ 50 w 96"/>
                  <a:gd name="T87" fmla="*/ 10 h 79"/>
                  <a:gd name="T88" fmla="*/ 66 w 96"/>
                  <a:gd name="T89" fmla="*/ 13 h 79"/>
                  <a:gd name="T90" fmla="*/ 74 w 96"/>
                  <a:gd name="T91" fmla="*/ 9 h 79"/>
                  <a:gd name="T92" fmla="*/ 59 w 96"/>
                  <a:gd name="T93" fmla="*/ 7 h 79"/>
                  <a:gd name="T94" fmla="*/ 55 w 96"/>
                  <a:gd name="T95" fmla="*/ 5 h 79"/>
                  <a:gd name="T96" fmla="*/ 62 w 96"/>
                  <a:gd name="T97" fmla="*/ 5 h 79"/>
                  <a:gd name="T98" fmla="*/ 78 w 96"/>
                  <a:gd name="T99" fmla="*/ 8 h 79"/>
                  <a:gd name="T100" fmla="*/ 94 w 96"/>
                  <a:gd name="T101" fmla="*/ 0 h 79"/>
                  <a:gd name="T102" fmla="*/ 88 w 96"/>
                  <a:gd name="T10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79">
                    <a:moveTo>
                      <a:pt x="88" y="0"/>
                    </a:moveTo>
                    <a:cubicBezTo>
                      <a:pt x="68" y="0"/>
                      <a:pt x="0" y="4"/>
                      <a:pt x="10" y="61"/>
                    </a:cubicBezTo>
                    <a:cubicBezTo>
                      <a:pt x="9" y="68"/>
                      <a:pt x="12" y="75"/>
                      <a:pt x="18" y="79"/>
                    </a:cubicBezTo>
                    <a:cubicBezTo>
                      <a:pt x="18" y="79"/>
                      <a:pt x="18" y="75"/>
                      <a:pt x="24" y="75"/>
                    </a:cubicBezTo>
                    <a:cubicBezTo>
                      <a:pt x="25" y="75"/>
                      <a:pt x="27" y="75"/>
                      <a:pt x="28" y="75"/>
                    </a:cubicBezTo>
                    <a:cubicBezTo>
                      <a:pt x="30" y="76"/>
                      <a:pt x="33" y="76"/>
                      <a:pt x="35" y="76"/>
                    </a:cubicBezTo>
                    <a:cubicBezTo>
                      <a:pt x="36" y="76"/>
                      <a:pt x="37" y="76"/>
                      <a:pt x="38" y="76"/>
                    </a:cubicBezTo>
                    <a:cubicBezTo>
                      <a:pt x="43" y="76"/>
                      <a:pt x="48" y="74"/>
                      <a:pt x="51" y="71"/>
                    </a:cubicBezTo>
                    <a:cubicBezTo>
                      <a:pt x="51" y="71"/>
                      <a:pt x="78" y="60"/>
                      <a:pt x="88" y="16"/>
                    </a:cubicBezTo>
                    <a:cubicBezTo>
                      <a:pt x="88" y="16"/>
                      <a:pt x="96" y="6"/>
                      <a:pt x="96" y="4"/>
                    </a:cubicBezTo>
                    <a:cubicBezTo>
                      <a:pt x="80" y="11"/>
                      <a:pt x="80" y="11"/>
                      <a:pt x="80" y="11"/>
                    </a:cubicBezTo>
                    <a:cubicBezTo>
                      <a:pt x="80" y="11"/>
                      <a:pt x="85" y="22"/>
                      <a:pt x="81" y="32"/>
                    </a:cubicBezTo>
                    <a:cubicBezTo>
                      <a:pt x="81" y="32"/>
                      <a:pt x="80" y="12"/>
                      <a:pt x="77" y="12"/>
                    </a:cubicBezTo>
                    <a:cubicBezTo>
                      <a:pt x="77" y="12"/>
                      <a:pt x="77" y="12"/>
                      <a:pt x="77" y="12"/>
                    </a:cubicBezTo>
                    <a:cubicBezTo>
                      <a:pt x="77" y="12"/>
                      <a:pt x="69" y="16"/>
                      <a:pt x="69" y="16"/>
                    </a:cubicBezTo>
                    <a:cubicBezTo>
                      <a:pt x="69" y="16"/>
                      <a:pt x="78" y="36"/>
                      <a:pt x="71" y="50"/>
                    </a:cubicBezTo>
                    <a:cubicBezTo>
                      <a:pt x="71" y="50"/>
                      <a:pt x="74" y="26"/>
                      <a:pt x="66" y="17"/>
                    </a:cubicBezTo>
                    <a:cubicBezTo>
                      <a:pt x="54" y="24"/>
                      <a:pt x="54" y="24"/>
                      <a:pt x="54" y="24"/>
                    </a:cubicBezTo>
                    <a:cubicBezTo>
                      <a:pt x="54" y="24"/>
                      <a:pt x="66" y="45"/>
                      <a:pt x="58" y="62"/>
                    </a:cubicBezTo>
                    <a:cubicBezTo>
                      <a:pt x="58" y="62"/>
                      <a:pt x="60" y="36"/>
                      <a:pt x="52" y="25"/>
                    </a:cubicBezTo>
                    <a:cubicBezTo>
                      <a:pt x="42" y="33"/>
                      <a:pt x="42" y="33"/>
                      <a:pt x="42" y="33"/>
                    </a:cubicBezTo>
                    <a:cubicBezTo>
                      <a:pt x="42" y="33"/>
                      <a:pt x="52" y="54"/>
                      <a:pt x="46" y="68"/>
                    </a:cubicBezTo>
                    <a:cubicBezTo>
                      <a:pt x="46" y="68"/>
                      <a:pt x="45" y="38"/>
                      <a:pt x="40" y="35"/>
                    </a:cubicBezTo>
                    <a:cubicBezTo>
                      <a:pt x="36" y="39"/>
                      <a:pt x="32" y="42"/>
                      <a:pt x="29" y="47"/>
                    </a:cubicBezTo>
                    <a:cubicBezTo>
                      <a:pt x="29" y="47"/>
                      <a:pt x="36" y="61"/>
                      <a:pt x="32" y="69"/>
                    </a:cubicBezTo>
                    <a:cubicBezTo>
                      <a:pt x="32" y="69"/>
                      <a:pt x="29" y="49"/>
                      <a:pt x="27" y="49"/>
                    </a:cubicBezTo>
                    <a:cubicBezTo>
                      <a:pt x="27" y="49"/>
                      <a:pt x="18" y="62"/>
                      <a:pt x="17" y="72"/>
                    </a:cubicBezTo>
                    <a:cubicBezTo>
                      <a:pt x="17" y="63"/>
                      <a:pt x="20" y="55"/>
                      <a:pt x="25" y="48"/>
                    </a:cubicBezTo>
                    <a:cubicBezTo>
                      <a:pt x="20" y="49"/>
                      <a:pt x="15" y="51"/>
                      <a:pt x="11" y="55"/>
                    </a:cubicBezTo>
                    <a:cubicBezTo>
                      <a:pt x="11" y="55"/>
                      <a:pt x="12" y="45"/>
                      <a:pt x="27" y="44"/>
                    </a:cubicBezTo>
                    <a:cubicBezTo>
                      <a:pt x="27" y="44"/>
                      <a:pt x="34" y="34"/>
                      <a:pt x="36" y="34"/>
                    </a:cubicBezTo>
                    <a:cubicBezTo>
                      <a:pt x="36" y="34"/>
                      <a:pt x="34" y="33"/>
                      <a:pt x="31" y="33"/>
                    </a:cubicBezTo>
                    <a:cubicBezTo>
                      <a:pt x="26" y="33"/>
                      <a:pt x="19" y="34"/>
                      <a:pt x="13" y="36"/>
                    </a:cubicBezTo>
                    <a:cubicBezTo>
                      <a:pt x="13" y="36"/>
                      <a:pt x="18" y="30"/>
                      <a:pt x="30" y="30"/>
                    </a:cubicBezTo>
                    <a:cubicBezTo>
                      <a:pt x="33" y="30"/>
                      <a:pt x="36" y="31"/>
                      <a:pt x="39" y="31"/>
                    </a:cubicBezTo>
                    <a:cubicBezTo>
                      <a:pt x="49" y="23"/>
                      <a:pt x="49" y="23"/>
                      <a:pt x="49" y="23"/>
                    </a:cubicBezTo>
                    <a:cubicBezTo>
                      <a:pt x="49" y="23"/>
                      <a:pt x="41" y="22"/>
                      <a:pt x="34" y="22"/>
                    </a:cubicBezTo>
                    <a:cubicBezTo>
                      <a:pt x="29" y="22"/>
                      <a:pt x="25" y="22"/>
                      <a:pt x="22" y="23"/>
                    </a:cubicBezTo>
                    <a:cubicBezTo>
                      <a:pt x="22" y="23"/>
                      <a:pt x="27" y="19"/>
                      <a:pt x="38" y="19"/>
                    </a:cubicBezTo>
                    <a:cubicBezTo>
                      <a:pt x="42" y="19"/>
                      <a:pt x="46" y="20"/>
                      <a:pt x="52" y="21"/>
                    </a:cubicBezTo>
                    <a:cubicBezTo>
                      <a:pt x="63" y="15"/>
                      <a:pt x="63" y="15"/>
                      <a:pt x="63" y="15"/>
                    </a:cubicBezTo>
                    <a:cubicBezTo>
                      <a:pt x="56" y="13"/>
                      <a:pt x="49" y="12"/>
                      <a:pt x="41" y="12"/>
                    </a:cubicBezTo>
                    <a:cubicBezTo>
                      <a:pt x="40" y="12"/>
                      <a:pt x="39" y="12"/>
                      <a:pt x="37" y="12"/>
                    </a:cubicBezTo>
                    <a:cubicBezTo>
                      <a:pt x="37" y="12"/>
                      <a:pt x="41" y="10"/>
                      <a:pt x="50" y="10"/>
                    </a:cubicBezTo>
                    <a:cubicBezTo>
                      <a:pt x="54" y="10"/>
                      <a:pt x="60" y="11"/>
                      <a:pt x="66" y="13"/>
                    </a:cubicBezTo>
                    <a:cubicBezTo>
                      <a:pt x="74" y="9"/>
                      <a:pt x="74" y="9"/>
                      <a:pt x="74" y="9"/>
                    </a:cubicBezTo>
                    <a:cubicBezTo>
                      <a:pt x="74" y="9"/>
                      <a:pt x="62" y="7"/>
                      <a:pt x="59" y="7"/>
                    </a:cubicBezTo>
                    <a:cubicBezTo>
                      <a:pt x="56" y="6"/>
                      <a:pt x="55" y="5"/>
                      <a:pt x="55" y="5"/>
                    </a:cubicBezTo>
                    <a:cubicBezTo>
                      <a:pt x="57" y="5"/>
                      <a:pt x="60" y="5"/>
                      <a:pt x="62" y="5"/>
                    </a:cubicBezTo>
                    <a:cubicBezTo>
                      <a:pt x="67" y="5"/>
                      <a:pt x="73" y="6"/>
                      <a:pt x="78" y="8"/>
                    </a:cubicBezTo>
                    <a:cubicBezTo>
                      <a:pt x="78" y="8"/>
                      <a:pt x="94" y="1"/>
                      <a:pt x="94" y="0"/>
                    </a:cubicBezTo>
                    <a:cubicBezTo>
                      <a:pt x="94" y="0"/>
                      <a:pt x="92" y="0"/>
                      <a:pt x="88"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7" name="iṣḻiḑè">
                <a:extLst>
                  <a:ext uri="{FF2B5EF4-FFF2-40B4-BE49-F238E27FC236}">
                    <a16:creationId xmlns:a16="http://schemas.microsoft.com/office/drawing/2014/main" id="{224605A4-1D0C-084B-81FA-52D9AE1F2CA8}"/>
                  </a:ext>
                </a:extLst>
              </p:cNvPr>
              <p:cNvSpPr/>
              <p:nvPr/>
            </p:nvSpPr>
            <p:spPr bwMode="auto">
              <a:xfrm>
                <a:off x="4945461" y="2941972"/>
                <a:ext cx="95879" cy="111321"/>
              </a:xfrm>
              <a:custGeom>
                <a:avLst/>
                <a:gdLst>
                  <a:gd name="T0" fmla="*/ 9 w 64"/>
                  <a:gd name="T1" fmla="*/ 22 h 76"/>
                  <a:gd name="T2" fmla="*/ 5 w 64"/>
                  <a:gd name="T3" fmla="*/ 31 h 76"/>
                  <a:gd name="T4" fmla="*/ 5 w 64"/>
                  <a:gd name="T5" fmla="*/ 31 h 76"/>
                  <a:gd name="T6" fmla="*/ 9 w 64"/>
                  <a:gd name="T7" fmla="*/ 33 h 76"/>
                  <a:gd name="T8" fmla="*/ 11 w 64"/>
                  <a:gd name="T9" fmla="*/ 30 h 76"/>
                  <a:gd name="T10" fmla="*/ 9 w 64"/>
                  <a:gd name="T11" fmla="*/ 22 h 76"/>
                  <a:gd name="T12" fmla="*/ 7 w 64"/>
                  <a:gd name="T13" fmla="*/ 0 h 76"/>
                  <a:gd name="T14" fmla="*/ 0 w 64"/>
                  <a:gd name="T15" fmla="*/ 28 h 76"/>
                  <a:gd name="T16" fmla="*/ 0 w 64"/>
                  <a:gd name="T17" fmla="*/ 28 h 76"/>
                  <a:gd name="T18" fmla="*/ 2 w 64"/>
                  <a:gd name="T19" fmla="*/ 30 h 76"/>
                  <a:gd name="T20" fmla="*/ 9 w 64"/>
                  <a:gd name="T21" fmla="*/ 18 h 76"/>
                  <a:gd name="T22" fmla="*/ 7 w 64"/>
                  <a:gd name="T23" fmla="*/ 0 h 76"/>
                  <a:gd name="T24" fmla="*/ 10 w 64"/>
                  <a:gd name="T25" fmla="*/ 0 h 76"/>
                  <a:gd name="T26" fmla="*/ 12 w 64"/>
                  <a:gd name="T27" fmla="*/ 17 h 76"/>
                  <a:gd name="T28" fmla="*/ 17 w 64"/>
                  <a:gd name="T29" fmla="*/ 17 h 76"/>
                  <a:gd name="T30" fmla="*/ 33 w 64"/>
                  <a:gd name="T31" fmla="*/ 22 h 76"/>
                  <a:gd name="T32" fmla="*/ 15 w 64"/>
                  <a:gd name="T33" fmla="*/ 19 h 76"/>
                  <a:gd name="T34" fmla="*/ 12 w 64"/>
                  <a:gd name="T35" fmla="*/ 20 h 76"/>
                  <a:gd name="T36" fmla="*/ 14 w 64"/>
                  <a:gd name="T37" fmla="*/ 29 h 76"/>
                  <a:gd name="T38" fmla="*/ 22 w 64"/>
                  <a:gd name="T39" fmla="*/ 28 h 76"/>
                  <a:gd name="T40" fmla="*/ 48 w 64"/>
                  <a:gd name="T41" fmla="*/ 37 h 76"/>
                  <a:gd name="T42" fmla="*/ 23 w 64"/>
                  <a:gd name="T43" fmla="*/ 31 h 76"/>
                  <a:gd name="T44" fmla="*/ 14 w 64"/>
                  <a:gd name="T45" fmla="*/ 32 h 76"/>
                  <a:gd name="T46" fmla="*/ 15 w 64"/>
                  <a:gd name="T47" fmla="*/ 35 h 76"/>
                  <a:gd name="T48" fmla="*/ 18 w 64"/>
                  <a:gd name="T49" fmla="*/ 36 h 76"/>
                  <a:gd name="T50" fmla="*/ 33 w 64"/>
                  <a:gd name="T51" fmla="*/ 44 h 76"/>
                  <a:gd name="T52" fmla="*/ 55 w 64"/>
                  <a:gd name="T53" fmla="*/ 52 h 76"/>
                  <a:gd name="T54" fmla="*/ 38 w 64"/>
                  <a:gd name="T55" fmla="*/ 47 h 76"/>
                  <a:gd name="T56" fmla="*/ 38 w 64"/>
                  <a:gd name="T57" fmla="*/ 48 h 76"/>
                  <a:gd name="T58" fmla="*/ 53 w 64"/>
                  <a:gd name="T59" fmla="*/ 62 h 76"/>
                  <a:gd name="T60" fmla="*/ 58 w 64"/>
                  <a:gd name="T61" fmla="*/ 66 h 76"/>
                  <a:gd name="T62" fmla="*/ 55 w 64"/>
                  <a:gd name="T63" fmla="*/ 65 h 76"/>
                  <a:gd name="T64" fmla="*/ 55 w 64"/>
                  <a:gd name="T65" fmla="*/ 65 h 76"/>
                  <a:gd name="T66" fmla="*/ 63 w 64"/>
                  <a:gd name="T67" fmla="*/ 76 h 76"/>
                  <a:gd name="T68" fmla="*/ 63 w 64"/>
                  <a:gd name="T69" fmla="*/ 76 h 76"/>
                  <a:gd name="T70" fmla="*/ 63 w 64"/>
                  <a:gd name="T71" fmla="*/ 75 h 76"/>
                  <a:gd name="T72" fmla="*/ 62 w 64"/>
                  <a:gd name="T73" fmla="*/ 61 h 76"/>
                  <a:gd name="T74" fmla="*/ 20 w 64"/>
                  <a:gd name="T75" fmla="*/ 10 h 76"/>
                  <a:gd name="T76" fmla="*/ 10 w 64"/>
                  <a:gd name="T7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76">
                    <a:moveTo>
                      <a:pt x="9" y="22"/>
                    </a:moveTo>
                    <a:cubicBezTo>
                      <a:pt x="9" y="22"/>
                      <a:pt x="7" y="27"/>
                      <a:pt x="5" y="31"/>
                    </a:cubicBezTo>
                    <a:cubicBezTo>
                      <a:pt x="5" y="31"/>
                      <a:pt x="5" y="31"/>
                      <a:pt x="5" y="31"/>
                    </a:cubicBezTo>
                    <a:cubicBezTo>
                      <a:pt x="6" y="32"/>
                      <a:pt x="8" y="32"/>
                      <a:pt x="9" y="33"/>
                    </a:cubicBezTo>
                    <a:cubicBezTo>
                      <a:pt x="10" y="32"/>
                      <a:pt x="10" y="31"/>
                      <a:pt x="11" y="30"/>
                    </a:cubicBezTo>
                    <a:cubicBezTo>
                      <a:pt x="9" y="22"/>
                      <a:pt x="9" y="22"/>
                      <a:pt x="9" y="22"/>
                    </a:cubicBezTo>
                    <a:moveTo>
                      <a:pt x="7" y="0"/>
                    </a:moveTo>
                    <a:cubicBezTo>
                      <a:pt x="7" y="0"/>
                      <a:pt x="2" y="13"/>
                      <a:pt x="0" y="28"/>
                    </a:cubicBezTo>
                    <a:cubicBezTo>
                      <a:pt x="0" y="28"/>
                      <a:pt x="0" y="28"/>
                      <a:pt x="0" y="28"/>
                    </a:cubicBezTo>
                    <a:cubicBezTo>
                      <a:pt x="1" y="29"/>
                      <a:pt x="2" y="29"/>
                      <a:pt x="2" y="30"/>
                    </a:cubicBezTo>
                    <a:cubicBezTo>
                      <a:pt x="4" y="26"/>
                      <a:pt x="6" y="22"/>
                      <a:pt x="9" y="18"/>
                    </a:cubicBezTo>
                    <a:cubicBezTo>
                      <a:pt x="9" y="18"/>
                      <a:pt x="8" y="0"/>
                      <a:pt x="7" y="0"/>
                    </a:cubicBezTo>
                    <a:moveTo>
                      <a:pt x="10" y="0"/>
                    </a:moveTo>
                    <a:cubicBezTo>
                      <a:pt x="12" y="17"/>
                      <a:pt x="12" y="17"/>
                      <a:pt x="12" y="17"/>
                    </a:cubicBezTo>
                    <a:cubicBezTo>
                      <a:pt x="12" y="17"/>
                      <a:pt x="14" y="17"/>
                      <a:pt x="17" y="17"/>
                    </a:cubicBezTo>
                    <a:cubicBezTo>
                      <a:pt x="21" y="17"/>
                      <a:pt x="28" y="18"/>
                      <a:pt x="33" y="22"/>
                    </a:cubicBezTo>
                    <a:cubicBezTo>
                      <a:pt x="33" y="22"/>
                      <a:pt x="21" y="19"/>
                      <a:pt x="15" y="19"/>
                    </a:cubicBezTo>
                    <a:cubicBezTo>
                      <a:pt x="14" y="19"/>
                      <a:pt x="13" y="19"/>
                      <a:pt x="12" y="20"/>
                    </a:cubicBezTo>
                    <a:cubicBezTo>
                      <a:pt x="12" y="20"/>
                      <a:pt x="14" y="29"/>
                      <a:pt x="14" y="29"/>
                    </a:cubicBezTo>
                    <a:cubicBezTo>
                      <a:pt x="14" y="29"/>
                      <a:pt x="17" y="28"/>
                      <a:pt x="22" y="28"/>
                    </a:cubicBezTo>
                    <a:cubicBezTo>
                      <a:pt x="29" y="28"/>
                      <a:pt x="41" y="30"/>
                      <a:pt x="48" y="37"/>
                    </a:cubicBezTo>
                    <a:cubicBezTo>
                      <a:pt x="48" y="37"/>
                      <a:pt x="34" y="31"/>
                      <a:pt x="23" y="31"/>
                    </a:cubicBezTo>
                    <a:cubicBezTo>
                      <a:pt x="20" y="31"/>
                      <a:pt x="17" y="31"/>
                      <a:pt x="14" y="32"/>
                    </a:cubicBezTo>
                    <a:cubicBezTo>
                      <a:pt x="15" y="35"/>
                      <a:pt x="15" y="35"/>
                      <a:pt x="15" y="35"/>
                    </a:cubicBezTo>
                    <a:cubicBezTo>
                      <a:pt x="18" y="36"/>
                      <a:pt x="18" y="36"/>
                      <a:pt x="18" y="36"/>
                    </a:cubicBezTo>
                    <a:cubicBezTo>
                      <a:pt x="23" y="38"/>
                      <a:pt x="29" y="41"/>
                      <a:pt x="33" y="44"/>
                    </a:cubicBezTo>
                    <a:cubicBezTo>
                      <a:pt x="40" y="45"/>
                      <a:pt x="49" y="47"/>
                      <a:pt x="55" y="52"/>
                    </a:cubicBezTo>
                    <a:cubicBezTo>
                      <a:pt x="55" y="52"/>
                      <a:pt x="47" y="49"/>
                      <a:pt x="38" y="47"/>
                    </a:cubicBezTo>
                    <a:cubicBezTo>
                      <a:pt x="38" y="47"/>
                      <a:pt x="38" y="48"/>
                      <a:pt x="38" y="48"/>
                    </a:cubicBezTo>
                    <a:cubicBezTo>
                      <a:pt x="43" y="52"/>
                      <a:pt x="48" y="57"/>
                      <a:pt x="53" y="62"/>
                    </a:cubicBezTo>
                    <a:cubicBezTo>
                      <a:pt x="54" y="63"/>
                      <a:pt x="56" y="64"/>
                      <a:pt x="58" y="66"/>
                    </a:cubicBezTo>
                    <a:cubicBezTo>
                      <a:pt x="58" y="66"/>
                      <a:pt x="56" y="65"/>
                      <a:pt x="55" y="65"/>
                    </a:cubicBezTo>
                    <a:cubicBezTo>
                      <a:pt x="55" y="65"/>
                      <a:pt x="55" y="65"/>
                      <a:pt x="55" y="65"/>
                    </a:cubicBezTo>
                    <a:cubicBezTo>
                      <a:pt x="58" y="69"/>
                      <a:pt x="61" y="73"/>
                      <a:pt x="63" y="76"/>
                    </a:cubicBezTo>
                    <a:cubicBezTo>
                      <a:pt x="63" y="76"/>
                      <a:pt x="63" y="76"/>
                      <a:pt x="63" y="76"/>
                    </a:cubicBezTo>
                    <a:cubicBezTo>
                      <a:pt x="63" y="76"/>
                      <a:pt x="63" y="75"/>
                      <a:pt x="63" y="75"/>
                    </a:cubicBezTo>
                    <a:cubicBezTo>
                      <a:pt x="64" y="71"/>
                      <a:pt x="64" y="66"/>
                      <a:pt x="62" y="61"/>
                    </a:cubicBezTo>
                    <a:cubicBezTo>
                      <a:pt x="62" y="61"/>
                      <a:pt x="59" y="33"/>
                      <a:pt x="20" y="10"/>
                    </a:cubicBezTo>
                    <a:cubicBezTo>
                      <a:pt x="20" y="10"/>
                      <a:pt x="13" y="0"/>
                      <a:pt x="1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8" name="íṥľîďê">
                <a:extLst>
                  <a:ext uri="{FF2B5EF4-FFF2-40B4-BE49-F238E27FC236}">
                    <a16:creationId xmlns:a16="http://schemas.microsoft.com/office/drawing/2014/main" id="{C731F3C1-B91B-1140-A21B-948DC41D0BF3}"/>
                  </a:ext>
                </a:extLst>
              </p:cNvPr>
              <p:cNvSpPr/>
              <p:nvPr/>
            </p:nvSpPr>
            <p:spPr bwMode="auto">
              <a:xfrm>
                <a:off x="5836201" y="2833745"/>
                <a:ext cx="129900" cy="145334"/>
              </a:xfrm>
              <a:custGeom>
                <a:avLst/>
                <a:gdLst>
                  <a:gd name="T0" fmla="*/ 36 w 90"/>
                  <a:gd name="T1" fmla="*/ 0 h 100"/>
                  <a:gd name="T2" fmla="*/ 38 w 90"/>
                  <a:gd name="T3" fmla="*/ 17 h 100"/>
                  <a:gd name="T4" fmla="*/ 43 w 90"/>
                  <a:gd name="T5" fmla="*/ 17 h 100"/>
                  <a:gd name="T6" fmla="*/ 59 w 90"/>
                  <a:gd name="T7" fmla="*/ 22 h 100"/>
                  <a:gd name="T8" fmla="*/ 41 w 90"/>
                  <a:gd name="T9" fmla="*/ 19 h 100"/>
                  <a:gd name="T10" fmla="*/ 39 w 90"/>
                  <a:gd name="T11" fmla="*/ 20 h 100"/>
                  <a:gd name="T12" fmla="*/ 40 w 90"/>
                  <a:gd name="T13" fmla="*/ 29 h 100"/>
                  <a:gd name="T14" fmla="*/ 48 w 90"/>
                  <a:gd name="T15" fmla="*/ 29 h 100"/>
                  <a:gd name="T16" fmla="*/ 74 w 90"/>
                  <a:gd name="T17" fmla="*/ 37 h 100"/>
                  <a:gd name="T18" fmla="*/ 49 w 90"/>
                  <a:gd name="T19" fmla="*/ 31 h 100"/>
                  <a:gd name="T20" fmla="*/ 41 w 90"/>
                  <a:gd name="T21" fmla="*/ 32 h 100"/>
                  <a:gd name="T22" fmla="*/ 44 w 90"/>
                  <a:gd name="T23" fmla="*/ 45 h 100"/>
                  <a:gd name="T24" fmla="*/ 54 w 90"/>
                  <a:gd name="T25" fmla="*/ 44 h 100"/>
                  <a:gd name="T26" fmla="*/ 81 w 90"/>
                  <a:gd name="T27" fmla="*/ 52 h 100"/>
                  <a:gd name="T28" fmla="*/ 53 w 90"/>
                  <a:gd name="T29" fmla="*/ 47 h 100"/>
                  <a:gd name="T30" fmla="*/ 45 w 90"/>
                  <a:gd name="T31" fmla="*/ 48 h 100"/>
                  <a:gd name="T32" fmla="*/ 49 w 90"/>
                  <a:gd name="T33" fmla="*/ 60 h 100"/>
                  <a:gd name="T34" fmla="*/ 60 w 90"/>
                  <a:gd name="T35" fmla="*/ 59 h 100"/>
                  <a:gd name="T36" fmla="*/ 84 w 90"/>
                  <a:gd name="T37" fmla="*/ 66 h 100"/>
                  <a:gd name="T38" fmla="*/ 57 w 90"/>
                  <a:gd name="T39" fmla="*/ 61 h 100"/>
                  <a:gd name="T40" fmla="*/ 51 w 90"/>
                  <a:gd name="T41" fmla="*/ 63 h 100"/>
                  <a:gd name="T42" fmla="*/ 59 w 90"/>
                  <a:gd name="T43" fmla="*/ 76 h 100"/>
                  <a:gd name="T44" fmla="*/ 66 w 90"/>
                  <a:gd name="T45" fmla="*/ 75 h 100"/>
                  <a:gd name="T46" fmla="*/ 81 w 90"/>
                  <a:gd name="T47" fmla="*/ 80 h 100"/>
                  <a:gd name="T48" fmla="*/ 64 w 90"/>
                  <a:gd name="T49" fmla="*/ 78 h 100"/>
                  <a:gd name="T50" fmla="*/ 60 w 90"/>
                  <a:gd name="T51" fmla="*/ 79 h 100"/>
                  <a:gd name="T52" fmla="*/ 79 w 90"/>
                  <a:gd name="T53" fmla="*/ 95 h 100"/>
                  <a:gd name="T54" fmla="*/ 59 w 90"/>
                  <a:gd name="T55" fmla="*/ 80 h 100"/>
                  <a:gd name="T56" fmla="*/ 61 w 90"/>
                  <a:gd name="T57" fmla="*/ 96 h 100"/>
                  <a:gd name="T58" fmla="*/ 56 w 90"/>
                  <a:gd name="T59" fmla="*/ 77 h 100"/>
                  <a:gd name="T60" fmla="*/ 48 w 90"/>
                  <a:gd name="T61" fmla="*/ 65 h 100"/>
                  <a:gd name="T62" fmla="*/ 44 w 90"/>
                  <a:gd name="T63" fmla="*/ 88 h 100"/>
                  <a:gd name="T64" fmla="*/ 47 w 90"/>
                  <a:gd name="T65" fmla="*/ 62 h 100"/>
                  <a:gd name="T66" fmla="*/ 42 w 90"/>
                  <a:gd name="T67" fmla="*/ 50 h 100"/>
                  <a:gd name="T68" fmla="*/ 34 w 90"/>
                  <a:gd name="T69" fmla="*/ 76 h 100"/>
                  <a:gd name="T70" fmla="*/ 41 w 90"/>
                  <a:gd name="T71" fmla="*/ 47 h 100"/>
                  <a:gd name="T72" fmla="*/ 38 w 90"/>
                  <a:gd name="T73" fmla="*/ 35 h 100"/>
                  <a:gd name="T74" fmla="*/ 28 w 90"/>
                  <a:gd name="T75" fmla="*/ 59 h 100"/>
                  <a:gd name="T76" fmla="*/ 37 w 90"/>
                  <a:gd name="T77" fmla="*/ 31 h 100"/>
                  <a:gd name="T78" fmla="*/ 36 w 90"/>
                  <a:gd name="T79" fmla="*/ 22 h 100"/>
                  <a:gd name="T80" fmla="*/ 29 w 90"/>
                  <a:gd name="T81" fmla="*/ 36 h 100"/>
                  <a:gd name="T82" fmla="*/ 26 w 90"/>
                  <a:gd name="T83" fmla="*/ 39 h 100"/>
                  <a:gd name="T84" fmla="*/ 26 w 90"/>
                  <a:gd name="T85" fmla="*/ 39 h 100"/>
                  <a:gd name="T86" fmla="*/ 35 w 90"/>
                  <a:gd name="T87" fmla="*/ 19 h 100"/>
                  <a:gd name="T88" fmla="*/ 33 w 90"/>
                  <a:gd name="T89" fmla="*/ 1 h 100"/>
                  <a:gd name="T90" fmla="*/ 67 w 90"/>
                  <a:gd name="T91" fmla="*/ 99 h 100"/>
                  <a:gd name="T92" fmla="*/ 74 w 90"/>
                  <a:gd name="T93" fmla="*/ 100 h 100"/>
                  <a:gd name="T94" fmla="*/ 86 w 90"/>
                  <a:gd name="T95" fmla="*/ 95 h 100"/>
                  <a:gd name="T96" fmla="*/ 86 w 90"/>
                  <a:gd name="T97" fmla="*/ 85 h 100"/>
                  <a:gd name="T98" fmla="*/ 89 w 90"/>
                  <a:gd name="T99" fmla="*/ 75 h 100"/>
                  <a:gd name="T100" fmla="*/ 88 w 90"/>
                  <a:gd name="T101" fmla="*/ 62 h 100"/>
                  <a:gd name="T102" fmla="*/ 46 w 90"/>
                  <a:gd name="T103" fmla="*/ 10 h 100"/>
                  <a:gd name="T104" fmla="*/ 36 w 90"/>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100">
                    <a:moveTo>
                      <a:pt x="36" y="0"/>
                    </a:moveTo>
                    <a:cubicBezTo>
                      <a:pt x="38" y="17"/>
                      <a:pt x="38" y="17"/>
                      <a:pt x="38" y="17"/>
                    </a:cubicBezTo>
                    <a:cubicBezTo>
                      <a:pt x="38" y="17"/>
                      <a:pt x="40" y="17"/>
                      <a:pt x="43" y="17"/>
                    </a:cubicBezTo>
                    <a:cubicBezTo>
                      <a:pt x="47" y="17"/>
                      <a:pt x="54" y="18"/>
                      <a:pt x="59" y="22"/>
                    </a:cubicBezTo>
                    <a:cubicBezTo>
                      <a:pt x="59" y="22"/>
                      <a:pt x="47" y="19"/>
                      <a:pt x="41" y="19"/>
                    </a:cubicBezTo>
                    <a:cubicBezTo>
                      <a:pt x="40" y="19"/>
                      <a:pt x="39" y="19"/>
                      <a:pt x="39" y="20"/>
                    </a:cubicBezTo>
                    <a:cubicBezTo>
                      <a:pt x="39" y="21"/>
                      <a:pt x="40" y="29"/>
                      <a:pt x="40" y="29"/>
                    </a:cubicBezTo>
                    <a:cubicBezTo>
                      <a:pt x="40" y="29"/>
                      <a:pt x="43" y="29"/>
                      <a:pt x="48" y="29"/>
                    </a:cubicBezTo>
                    <a:cubicBezTo>
                      <a:pt x="55" y="29"/>
                      <a:pt x="67" y="30"/>
                      <a:pt x="74" y="37"/>
                    </a:cubicBezTo>
                    <a:cubicBezTo>
                      <a:pt x="74" y="37"/>
                      <a:pt x="60" y="31"/>
                      <a:pt x="49" y="31"/>
                    </a:cubicBezTo>
                    <a:cubicBezTo>
                      <a:pt x="46" y="31"/>
                      <a:pt x="43" y="31"/>
                      <a:pt x="41" y="32"/>
                    </a:cubicBezTo>
                    <a:cubicBezTo>
                      <a:pt x="44" y="45"/>
                      <a:pt x="44" y="45"/>
                      <a:pt x="44" y="45"/>
                    </a:cubicBezTo>
                    <a:cubicBezTo>
                      <a:pt x="44" y="45"/>
                      <a:pt x="48" y="44"/>
                      <a:pt x="54" y="44"/>
                    </a:cubicBezTo>
                    <a:cubicBezTo>
                      <a:pt x="62" y="44"/>
                      <a:pt x="73" y="46"/>
                      <a:pt x="81" y="52"/>
                    </a:cubicBezTo>
                    <a:cubicBezTo>
                      <a:pt x="81" y="52"/>
                      <a:pt x="65" y="47"/>
                      <a:pt x="53" y="47"/>
                    </a:cubicBezTo>
                    <a:cubicBezTo>
                      <a:pt x="50" y="47"/>
                      <a:pt x="47" y="47"/>
                      <a:pt x="45" y="48"/>
                    </a:cubicBezTo>
                    <a:cubicBezTo>
                      <a:pt x="49" y="60"/>
                      <a:pt x="49" y="60"/>
                      <a:pt x="49" y="60"/>
                    </a:cubicBezTo>
                    <a:cubicBezTo>
                      <a:pt x="49" y="60"/>
                      <a:pt x="54" y="59"/>
                      <a:pt x="60" y="59"/>
                    </a:cubicBezTo>
                    <a:cubicBezTo>
                      <a:pt x="67" y="59"/>
                      <a:pt x="77" y="60"/>
                      <a:pt x="84" y="66"/>
                    </a:cubicBezTo>
                    <a:cubicBezTo>
                      <a:pt x="84" y="66"/>
                      <a:pt x="66" y="61"/>
                      <a:pt x="57" y="61"/>
                    </a:cubicBezTo>
                    <a:cubicBezTo>
                      <a:pt x="54" y="61"/>
                      <a:pt x="52" y="61"/>
                      <a:pt x="51" y="63"/>
                    </a:cubicBezTo>
                    <a:cubicBezTo>
                      <a:pt x="53" y="67"/>
                      <a:pt x="55" y="72"/>
                      <a:pt x="59" y="76"/>
                    </a:cubicBezTo>
                    <a:cubicBezTo>
                      <a:pt x="59" y="76"/>
                      <a:pt x="62" y="75"/>
                      <a:pt x="66" y="75"/>
                    </a:cubicBezTo>
                    <a:cubicBezTo>
                      <a:pt x="71" y="75"/>
                      <a:pt x="78" y="76"/>
                      <a:pt x="81" y="80"/>
                    </a:cubicBezTo>
                    <a:cubicBezTo>
                      <a:pt x="81" y="80"/>
                      <a:pt x="70" y="78"/>
                      <a:pt x="64" y="78"/>
                    </a:cubicBezTo>
                    <a:cubicBezTo>
                      <a:pt x="62" y="78"/>
                      <a:pt x="61" y="78"/>
                      <a:pt x="60" y="79"/>
                    </a:cubicBezTo>
                    <a:cubicBezTo>
                      <a:pt x="60" y="79"/>
                      <a:pt x="71" y="91"/>
                      <a:pt x="79" y="95"/>
                    </a:cubicBezTo>
                    <a:cubicBezTo>
                      <a:pt x="71" y="92"/>
                      <a:pt x="64" y="87"/>
                      <a:pt x="59" y="80"/>
                    </a:cubicBezTo>
                    <a:cubicBezTo>
                      <a:pt x="58" y="86"/>
                      <a:pt x="59" y="91"/>
                      <a:pt x="61" y="96"/>
                    </a:cubicBezTo>
                    <a:cubicBezTo>
                      <a:pt x="61" y="96"/>
                      <a:pt x="53" y="92"/>
                      <a:pt x="56" y="77"/>
                    </a:cubicBezTo>
                    <a:cubicBezTo>
                      <a:pt x="56" y="77"/>
                      <a:pt x="48" y="67"/>
                      <a:pt x="48" y="65"/>
                    </a:cubicBezTo>
                    <a:cubicBezTo>
                      <a:pt x="48" y="65"/>
                      <a:pt x="43" y="79"/>
                      <a:pt x="44" y="88"/>
                    </a:cubicBezTo>
                    <a:cubicBezTo>
                      <a:pt x="44" y="88"/>
                      <a:pt x="38" y="78"/>
                      <a:pt x="47" y="62"/>
                    </a:cubicBezTo>
                    <a:cubicBezTo>
                      <a:pt x="42" y="50"/>
                      <a:pt x="42" y="50"/>
                      <a:pt x="42" y="50"/>
                    </a:cubicBezTo>
                    <a:cubicBezTo>
                      <a:pt x="42" y="50"/>
                      <a:pt x="34" y="68"/>
                      <a:pt x="34" y="76"/>
                    </a:cubicBezTo>
                    <a:cubicBezTo>
                      <a:pt x="34" y="76"/>
                      <a:pt x="30" y="65"/>
                      <a:pt x="41" y="47"/>
                    </a:cubicBezTo>
                    <a:cubicBezTo>
                      <a:pt x="38" y="35"/>
                      <a:pt x="38" y="35"/>
                      <a:pt x="38" y="35"/>
                    </a:cubicBezTo>
                    <a:cubicBezTo>
                      <a:pt x="33" y="42"/>
                      <a:pt x="30" y="50"/>
                      <a:pt x="28" y="59"/>
                    </a:cubicBezTo>
                    <a:cubicBezTo>
                      <a:pt x="28" y="59"/>
                      <a:pt x="26" y="47"/>
                      <a:pt x="37" y="31"/>
                    </a:cubicBezTo>
                    <a:cubicBezTo>
                      <a:pt x="36" y="22"/>
                      <a:pt x="36" y="22"/>
                      <a:pt x="36" y="22"/>
                    </a:cubicBezTo>
                    <a:cubicBezTo>
                      <a:pt x="36" y="22"/>
                      <a:pt x="30" y="33"/>
                      <a:pt x="29" y="36"/>
                    </a:cubicBezTo>
                    <a:cubicBezTo>
                      <a:pt x="28" y="39"/>
                      <a:pt x="27" y="39"/>
                      <a:pt x="26" y="39"/>
                    </a:cubicBezTo>
                    <a:cubicBezTo>
                      <a:pt x="26" y="39"/>
                      <a:pt x="26" y="39"/>
                      <a:pt x="26" y="39"/>
                    </a:cubicBezTo>
                    <a:cubicBezTo>
                      <a:pt x="27" y="32"/>
                      <a:pt x="30" y="25"/>
                      <a:pt x="35" y="19"/>
                    </a:cubicBezTo>
                    <a:cubicBezTo>
                      <a:pt x="35" y="19"/>
                      <a:pt x="34" y="1"/>
                      <a:pt x="33" y="1"/>
                    </a:cubicBezTo>
                    <a:cubicBezTo>
                      <a:pt x="33" y="1"/>
                      <a:pt x="0" y="91"/>
                      <a:pt x="67" y="99"/>
                    </a:cubicBezTo>
                    <a:cubicBezTo>
                      <a:pt x="70" y="100"/>
                      <a:pt x="72" y="100"/>
                      <a:pt x="74" y="100"/>
                    </a:cubicBezTo>
                    <a:cubicBezTo>
                      <a:pt x="79" y="100"/>
                      <a:pt x="83" y="99"/>
                      <a:pt x="86" y="95"/>
                    </a:cubicBezTo>
                    <a:cubicBezTo>
                      <a:pt x="86" y="95"/>
                      <a:pt x="81" y="94"/>
                      <a:pt x="86" y="85"/>
                    </a:cubicBezTo>
                    <a:cubicBezTo>
                      <a:pt x="87" y="82"/>
                      <a:pt x="89" y="79"/>
                      <a:pt x="89" y="75"/>
                    </a:cubicBezTo>
                    <a:cubicBezTo>
                      <a:pt x="90" y="71"/>
                      <a:pt x="90" y="66"/>
                      <a:pt x="88" y="62"/>
                    </a:cubicBezTo>
                    <a:cubicBezTo>
                      <a:pt x="88" y="62"/>
                      <a:pt x="85" y="33"/>
                      <a:pt x="46" y="10"/>
                    </a:cubicBezTo>
                    <a:cubicBezTo>
                      <a:pt x="46" y="10"/>
                      <a:pt x="39" y="0"/>
                      <a:pt x="36"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49" name="îślïdê">
                <a:extLst>
                  <a:ext uri="{FF2B5EF4-FFF2-40B4-BE49-F238E27FC236}">
                    <a16:creationId xmlns:a16="http://schemas.microsoft.com/office/drawing/2014/main" id="{2B3D5EB5-CDE5-344B-A5DB-DD5B80894E18}"/>
                  </a:ext>
                </a:extLst>
              </p:cNvPr>
              <p:cNvSpPr/>
              <p:nvPr/>
            </p:nvSpPr>
            <p:spPr bwMode="auto">
              <a:xfrm>
                <a:off x="5724858" y="3501669"/>
                <a:ext cx="142271" cy="102043"/>
              </a:xfrm>
              <a:custGeom>
                <a:avLst/>
                <a:gdLst>
                  <a:gd name="T0" fmla="*/ 4 w 98"/>
                  <a:gd name="T1" fmla="*/ 0 h 69"/>
                  <a:gd name="T2" fmla="*/ 3 w 98"/>
                  <a:gd name="T3" fmla="*/ 0 h 69"/>
                  <a:gd name="T4" fmla="*/ 14 w 98"/>
                  <a:gd name="T5" fmla="*/ 13 h 69"/>
                  <a:gd name="T6" fmla="*/ 32 w 98"/>
                  <a:gd name="T7" fmla="*/ 5 h 69"/>
                  <a:gd name="T8" fmla="*/ 34 w 98"/>
                  <a:gd name="T9" fmla="*/ 5 h 69"/>
                  <a:gd name="T10" fmla="*/ 16 w 98"/>
                  <a:gd name="T11" fmla="*/ 15 h 69"/>
                  <a:gd name="T12" fmla="*/ 22 w 98"/>
                  <a:gd name="T13" fmla="*/ 21 h 69"/>
                  <a:gd name="T14" fmla="*/ 52 w 98"/>
                  <a:gd name="T15" fmla="*/ 8 h 69"/>
                  <a:gd name="T16" fmla="*/ 55 w 98"/>
                  <a:gd name="T17" fmla="*/ 8 h 69"/>
                  <a:gd name="T18" fmla="*/ 25 w 98"/>
                  <a:gd name="T19" fmla="*/ 24 h 69"/>
                  <a:gd name="T20" fmla="*/ 35 w 98"/>
                  <a:gd name="T21" fmla="*/ 32 h 69"/>
                  <a:gd name="T22" fmla="*/ 67 w 98"/>
                  <a:gd name="T23" fmla="*/ 17 h 69"/>
                  <a:gd name="T24" fmla="*/ 69 w 98"/>
                  <a:gd name="T25" fmla="*/ 17 h 69"/>
                  <a:gd name="T26" fmla="*/ 37 w 98"/>
                  <a:gd name="T27" fmla="*/ 34 h 69"/>
                  <a:gd name="T28" fmla="*/ 48 w 98"/>
                  <a:gd name="T29" fmla="*/ 41 h 69"/>
                  <a:gd name="T30" fmla="*/ 77 w 98"/>
                  <a:gd name="T31" fmla="*/ 26 h 69"/>
                  <a:gd name="T32" fmla="*/ 79 w 98"/>
                  <a:gd name="T33" fmla="*/ 26 h 69"/>
                  <a:gd name="T34" fmla="*/ 50 w 98"/>
                  <a:gd name="T35" fmla="*/ 43 h 69"/>
                  <a:gd name="T36" fmla="*/ 64 w 98"/>
                  <a:gd name="T37" fmla="*/ 49 h 69"/>
                  <a:gd name="T38" fmla="*/ 83 w 98"/>
                  <a:gd name="T39" fmla="*/ 39 h 69"/>
                  <a:gd name="T40" fmla="*/ 85 w 98"/>
                  <a:gd name="T41" fmla="*/ 39 h 69"/>
                  <a:gd name="T42" fmla="*/ 67 w 98"/>
                  <a:gd name="T43" fmla="*/ 50 h 69"/>
                  <a:gd name="T44" fmla="*/ 86 w 98"/>
                  <a:gd name="T45" fmla="*/ 53 h 69"/>
                  <a:gd name="T46" fmla="*/ 92 w 98"/>
                  <a:gd name="T47" fmla="*/ 52 h 69"/>
                  <a:gd name="T48" fmla="*/ 79 w 98"/>
                  <a:gd name="T49" fmla="*/ 54 h 69"/>
                  <a:gd name="T50" fmla="*/ 67 w 98"/>
                  <a:gd name="T51" fmla="*/ 53 h 69"/>
                  <a:gd name="T52" fmla="*/ 78 w 98"/>
                  <a:gd name="T53" fmla="*/ 63 h 69"/>
                  <a:gd name="T54" fmla="*/ 77 w 98"/>
                  <a:gd name="T55" fmla="*/ 63 h 69"/>
                  <a:gd name="T56" fmla="*/ 63 w 98"/>
                  <a:gd name="T57" fmla="*/ 52 h 69"/>
                  <a:gd name="T58" fmla="*/ 50 w 98"/>
                  <a:gd name="T59" fmla="*/ 46 h 69"/>
                  <a:gd name="T60" fmla="*/ 60 w 98"/>
                  <a:gd name="T61" fmla="*/ 67 h 69"/>
                  <a:gd name="T62" fmla="*/ 47 w 98"/>
                  <a:gd name="T63" fmla="*/ 44 h 69"/>
                  <a:gd name="T64" fmla="*/ 36 w 98"/>
                  <a:gd name="T65" fmla="*/ 37 h 69"/>
                  <a:gd name="T66" fmla="*/ 45 w 98"/>
                  <a:gd name="T67" fmla="*/ 63 h 69"/>
                  <a:gd name="T68" fmla="*/ 33 w 98"/>
                  <a:gd name="T69" fmla="*/ 35 h 69"/>
                  <a:gd name="T70" fmla="*/ 23 w 98"/>
                  <a:gd name="T71" fmla="*/ 27 h 69"/>
                  <a:gd name="T72" fmla="*/ 29 w 98"/>
                  <a:gd name="T73" fmla="*/ 52 h 69"/>
                  <a:gd name="T74" fmla="*/ 21 w 98"/>
                  <a:gd name="T75" fmla="*/ 25 h 69"/>
                  <a:gd name="T76" fmla="*/ 15 w 98"/>
                  <a:gd name="T77" fmla="*/ 18 h 69"/>
                  <a:gd name="T78" fmla="*/ 17 w 98"/>
                  <a:gd name="T79" fmla="*/ 34 h 69"/>
                  <a:gd name="T80" fmla="*/ 17 w 98"/>
                  <a:gd name="T81" fmla="*/ 38 h 69"/>
                  <a:gd name="T82" fmla="*/ 12 w 98"/>
                  <a:gd name="T83" fmla="*/ 16 h 69"/>
                  <a:gd name="T84" fmla="*/ 0 w 98"/>
                  <a:gd name="T85" fmla="*/ 2 h 69"/>
                  <a:gd name="T86" fmla="*/ 0 w 98"/>
                  <a:gd name="T87" fmla="*/ 2 h 69"/>
                  <a:gd name="T88" fmla="*/ 61 w 98"/>
                  <a:gd name="T89" fmla="*/ 69 h 69"/>
                  <a:gd name="T90" fmla="*/ 85 w 98"/>
                  <a:gd name="T91" fmla="*/ 62 h 69"/>
                  <a:gd name="T92" fmla="*/ 98 w 98"/>
                  <a:gd name="T93" fmla="*/ 49 h 69"/>
                  <a:gd name="T94" fmla="*/ 98 w 98"/>
                  <a:gd name="T95" fmla="*/ 49 h 69"/>
                  <a:gd name="T96" fmla="*/ 92 w 98"/>
                  <a:gd name="T97" fmla="*/ 41 h 69"/>
                  <a:gd name="T98" fmla="*/ 89 w 98"/>
                  <a:gd name="T99" fmla="*/ 31 h 69"/>
                  <a:gd name="T100" fmla="*/ 80 w 98"/>
                  <a:gd name="T101" fmla="*/ 21 h 69"/>
                  <a:gd name="T102" fmla="*/ 27 w 98"/>
                  <a:gd name="T103" fmla="*/ 2 h 69"/>
                  <a:gd name="T104" fmla="*/ 16 w 98"/>
                  <a:gd name="T105" fmla="*/ 3 h 69"/>
                  <a:gd name="T106" fmla="*/ 4 w 98"/>
                  <a:gd name="T10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69">
                    <a:moveTo>
                      <a:pt x="4" y="0"/>
                    </a:moveTo>
                    <a:cubicBezTo>
                      <a:pt x="3" y="0"/>
                      <a:pt x="3" y="0"/>
                      <a:pt x="3" y="0"/>
                    </a:cubicBezTo>
                    <a:cubicBezTo>
                      <a:pt x="14" y="13"/>
                      <a:pt x="14" y="13"/>
                      <a:pt x="14" y="13"/>
                    </a:cubicBezTo>
                    <a:cubicBezTo>
                      <a:pt x="14" y="13"/>
                      <a:pt x="23" y="5"/>
                      <a:pt x="32" y="5"/>
                    </a:cubicBezTo>
                    <a:cubicBezTo>
                      <a:pt x="33" y="5"/>
                      <a:pt x="33" y="5"/>
                      <a:pt x="34" y="5"/>
                    </a:cubicBezTo>
                    <a:cubicBezTo>
                      <a:pt x="34" y="5"/>
                      <a:pt x="14" y="12"/>
                      <a:pt x="16" y="15"/>
                    </a:cubicBezTo>
                    <a:cubicBezTo>
                      <a:pt x="16" y="15"/>
                      <a:pt x="22" y="21"/>
                      <a:pt x="22" y="21"/>
                    </a:cubicBezTo>
                    <a:cubicBezTo>
                      <a:pt x="22" y="21"/>
                      <a:pt x="36" y="8"/>
                      <a:pt x="52" y="8"/>
                    </a:cubicBezTo>
                    <a:cubicBezTo>
                      <a:pt x="53" y="8"/>
                      <a:pt x="54" y="8"/>
                      <a:pt x="55" y="8"/>
                    </a:cubicBezTo>
                    <a:cubicBezTo>
                      <a:pt x="55" y="8"/>
                      <a:pt x="30" y="13"/>
                      <a:pt x="25" y="24"/>
                    </a:cubicBezTo>
                    <a:cubicBezTo>
                      <a:pt x="35" y="32"/>
                      <a:pt x="35" y="32"/>
                      <a:pt x="35" y="32"/>
                    </a:cubicBezTo>
                    <a:cubicBezTo>
                      <a:pt x="35" y="32"/>
                      <a:pt x="49" y="17"/>
                      <a:pt x="67" y="17"/>
                    </a:cubicBezTo>
                    <a:cubicBezTo>
                      <a:pt x="68" y="17"/>
                      <a:pt x="68" y="17"/>
                      <a:pt x="69" y="17"/>
                    </a:cubicBezTo>
                    <a:cubicBezTo>
                      <a:pt x="69" y="17"/>
                      <a:pt x="44" y="23"/>
                      <a:pt x="37" y="34"/>
                    </a:cubicBezTo>
                    <a:cubicBezTo>
                      <a:pt x="48" y="41"/>
                      <a:pt x="48" y="41"/>
                      <a:pt x="48" y="41"/>
                    </a:cubicBezTo>
                    <a:cubicBezTo>
                      <a:pt x="48" y="41"/>
                      <a:pt x="62" y="26"/>
                      <a:pt x="77" y="26"/>
                    </a:cubicBezTo>
                    <a:cubicBezTo>
                      <a:pt x="78" y="26"/>
                      <a:pt x="79" y="26"/>
                      <a:pt x="79" y="26"/>
                    </a:cubicBezTo>
                    <a:cubicBezTo>
                      <a:pt x="79" y="26"/>
                      <a:pt x="51" y="37"/>
                      <a:pt x="50" y="43"/>
                    </a:cubicBezTo>
                    <a:cubicBezTo>
                      <a:pt x="55" y="45"/>
                      <a:pt x="59" y="47"/>
                      <a:pt x="64" y="49"/>
                    </a:cubicBezTo>
                    <a:cubicBezTo>
                      <a:pt x="64" y="49"/>
                      <a:pt x="75" y="39"/>
                      <a:pt x="83" y="39"/>
                    </a:cubicBezTo>
                    <a:cubicBezTo>
                      <a:pt x="84" y="39"/>
                      <a:pt x="84" y="39"/>
                      <a:pt x="85" y="39"/>
                    </a:cubicBezTo>
                    <a:cubicBezTo>
                      <a:pt x="85" y="39"/>
                      <a:pt x="67" y="48"/>
                      <a:pt x="67" y="50"/>
                    </a:cubicBezTo>
                    <a:cubicBezTo>
                      <a:pt x="67" y="50"/>
                      <a:pt x="77" y="53"/>
                      <a:pt x="86" y="53"/>
                    </a:cubicBezTo>
                    <a:cubicBezTo>
                      <a:pt x="88" y="53"/>
                      <a:pt x="90" y="53"/>
                      <a:pt x="92" y="52"/>
                    </a:cubicBezTo>
                    <a:cubicBezTo>
                      <a:pt x="88" y="53"/>
                      <a:pt x="83" y="54"/>
                      <a:pt x="79" y="54"/>
                    </a:cubicBezTo>
                    <a:cubicBezTo>
                      <a:pt x="75" y="54"/>
                      <a:pt x="71" y="54"/>
                      <a:pt x="67" y="53"/>
                    </a:cubicBezTo>
                    <a:cubicBezTo>
                      <a:pt x="69" y="57"/>
                      <a:pt x="73" y="61"/>
                      <a:pt x="78" y="63"/>
                    </a:cubicBezTo>
                    <a:cubicBezTo>
                      <a:pt x="78" y="63"/>
                      <a:pt x="77" y="63"/>
                      <a:pt x="77" y="63"/>
                    </a:cubicBezTo>
                    <a:cubicBezTo>
                      <a:pt x="74" y="63"/>
                      <a:pt x="67" y="62"/>
                      <a:pt x="63" y="52"/>
                    </a:cubicBezTo>
                    <a:cubicBezTo>
                      <a:pt x="63" y="52"/>
                      <a:pt x="51" y="48"/>
                      <a:pt x="50" y="46"/>
                    </a:cubicBezTo>
                    <a:cubicBezTo>
                      <a:pt x="50" y="46"/>
                      <a:pt x="53" y="60"/>
                      <a:pt x="60" y="67"/>
                    </a:cubicBezTo>
                    <a:cubicBezTo>
                      <a:pt x="60" y="67"/>
                      <a:pt x="49" y="63"/>
                      <a:pt x="47" y="44"/>
                    </a:cubicBezTo>
                    <a:cubicBezTo>
                      <a:pt x="36" y="37"/>
                      <a:pt x="36" y="37"/>
                      <a:pt x="36" y="37"/>
                    </a:cubicBezTo>
                    <a:cubicBezTo>
                      <a:pt x="36" y="37"/>
                      <a:pt x="39" y="56"/>
                      <a:pt x="45" y="63"/>
                    </a:cubicBezTo>
                    <a:cubicBezTo>
                      <a:pt x="45" y="63"/>
                      <a:pt x="34" y="57"/>
                      <a:pt x="33" y="35"/>
                    </a:cubicBezTo>
                    <a:cubicBezTo>
                      <a:pt x="23" y="27"/>
                      <a:pt x="23" y="27"/>
                      <a:pt x="23" y="27"/>
                    </a:cubicBezTo>
                    <a:cubicBezTo>
                      <a:pt x="24" y="36"/>
                      <a:pt x="26" y="44"/>
                      <a:pt x="29" y="52"/>
                    </a:cubicBezTo>
                    <a:cubicBezTo>
                      <a:pt x="29" y="52"/>
                      <a:pt x="21" y="44"/>
                      <a:pt x="21" y="25"/>
                    </a:cubicBezTo>
                    <a:cubicBezTo>
                      <a:pt x="15" y="18"/>
                      <a:pt x="15" y="18"/>
                      <a:pt x="15" y="18"/>
                    </a:cubicBezTo>
                    <a:cubicBezTo>
                      <a:pt x="15" y="18"/>
                      <a:pt x="16" y="30"/>
                      <a:pt x="17" y="34"/>
                    </a:cubicBezTo>
                    <a:cubicBezTo>
                      <a:pt x="18" y="37"/>
                      <a:pt x="17" y="38"/>
                      <a:pt x="17" y="38"/>
                    </a:cubicBezTo>
                    <a:cubicBezTo>
                      <a:pt x="13" y="31"/>
                      <a:pt x="12" y="23"/>
                      <a:pt x="12" y="16"/>
                    </a:cubicBezTo>
                    <a:cubicBezTo>
                      <a:pt x="12" y="16"/>
                      <a:pt x="1" y="2"/>
                      <a:pt x="0" y="2"/>
                    </a:cubicBezTo>
                    <a:cubicBezTo>
                      <a:pt x="0" y="2"/>
                      <a:pt x="0" y="2"/>
                      <a:pt x="0" y="2"/>
                    </a:cubicBezTo>
                    <a:cubicBezTo>
                      <a:pt x="0" y="2"/>
                      <a:pt x="18" y="69"/>
                      <a:pt x="61" y="69"/>
                    </a:cubicBezTo>
                    <a:cubicBezTo>
                      <a:pt x="68" y="69"/>
                      <a:pt x="76" y="67"/>
                      <a:pt x="85" y="62"/>
                    </a:cubicBezTo>
                    <a:cubicBezTo>
                      <a:pt x="92" y="61"/>
                      <a:pt x="97" y="56"/>
                      <a:pt x="98" y="49"/>
                    </a:cubicBezTo>
                    <a:cubicBezTo>
                      <a:pt x="98" y="49"/>
                      <a:pt x="98" y="49"/>
                      <a:pt x="98" y="49"/>
                    </a:cubicBezTo>
                    <a:cubicBezTo>
                      <a:pt x="96" y="49"/>
                      <a:pt x="93" y="48"/>
                      <a:pt x="92" y="41"/>
                    </a:cubicBezTo>
                    <a:cubicBezTo>
                      <a:pt x="92" y="37"/>
                      <a:pt x="91" y="34"/>
                      <a:pt x="89" y="31"/>
                    </a:cubicBezTo>
                    <a:cubicBezTo>
                      <a:pt x="87" y="27"/>
                      <a:pt x="84" y="23"/>
                      <a:pt x="80" y="21"/>
                    </a:cubicBezTo>
                    <a:cubicBezTo>
                      <a:pt x="80" y="21"/>
                      <a:pt x="64" y="2"/>
                      <a:pt x="27" y="2"/>
                    </a:cubicBezTo>
                    <a:cubicBezTo>
                      <a:pt x="24" y="2"/>
                      <a:pt x="20" y="3"/>
                      <a:pt x="16" y="3"/>
                    </a:cubicBezTo>
                    <a:cubicBezTo>
                      <a:pt x="16" y="3"/>
                      <a:pt x="7" y="0"/>
                      <a:pt x="4"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0" name="ïŝ1iḍe">
                <a:extLst>
                  <a:ext uri="{FF2B5EF4-FFF2-40B4-BE49-F238E27FC236}">
                    <a16:creationId xmlns:a16="http://schemas.microsoft.com/office/drawing/2014/main" id="{F8BE44CE-2F2D-AA42-81C2-6D801EA32EBC}"/>
                  </a:ext>
                </a:extLst>
              </p:cNvPr>
              <p:cNvSpPr/>
              <p:nvPr/>
            </p:nvSpPr>
            <p:spPr bwMode="auto">
              <a:xfrm>
                <a:off x="5115568" y="4290189"/>
                <a:ext cx="538156" cy="565881"/>
              </a:xfrm>
              <a:custGeom>
                <a:avLst/>
                <a:gdLst>
                  <a:gd name="T0" fmla="*/ 160 w 367"/>
                  <a:gd name="T1" fmla="*/ 386 h 386"/>
                  <a:gd name="T2" fmla="*/ 324 w 367"/>
                  <a:gd name="T3" fmla="*/ 69 h 386"/>
                  <a:gd name="T4" fmla="*/ 61 w 367"/>
                  <a:gd name="T5" fmla="*/ 0 h 386"/>
                  <a:gd name="T6" fmla="*/ 0 w 367"/>
                  <a:gd name="T7" fmla="*/ 203 h 386"/>
                  <a:gd name="T8" fmla="*/ 160 w 367"/>
                  <a:gd name="T9" fmla="*/ 386 h 386"/>
                </a:gdLst>
                <a:ahLst/>
                <a:cxnLst>
                  <a:cxn ang="0">
                    <a:pos x="T0" y="T1"/>
                  </a:cxn>
                  <a:cxn ang="0">
                    <a:pos x="T2" y="T3"/>
                  </a:cxn>
                  <a:cxn ang="0">
                    <a:pos x="T4" y="T5"/>
                  </a:cxn>
                  <a:cxn ang="0">
                    <a:pos x="T6" y="T7"/>
                  </a:cxn>
                  <a:cxn ang="0">
                    <a:pos x="T8" y="T9"/>
                  </a:cxn>
                </a:cxnLst>
                <a:rect l="0" t="0" r="r" b="b"/>
                <a:pathLst>
                  <a:path w="367" h="386">
                    <a:moveTo>
                      <a:pt x="160" y="386"/>
                    </a:moveTo>
                    <a:cubicBezTo>
                      <a:pt x="160" y="386"/>
                      <a:pt x="367" y="316"/>
                      <a:pt x="324" y="69"/>
                    </a:cubicBezTo>
                    <a:cubicBezTo>
                      <a:pt x="61" y="0"/>
                      <a:pt x="61" y="0"/>
                      <a:pt x="61" y="0"/>
                    </a:cubicBezTo>
                    <a:cubicBezTo>
                      <a:pt x="0" y="203"/>
                      <a:pt x="0" y="203"/>
                      <a:pt x="0" y="203"/>
                    </a:cubicBezTo>
                    <a:cubicBezTo>
                      <a:pt x="160" y="386"/>
                      <a:pt x="160" y="386"/>
                      <a:pt x="160" y="3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51" name="ïşlíḑê">
                <a:extLst>
                  <a:ext uri="{FF2B5EF4-FFF2-40B4-BE49-F238E27FC236}">
                    <a16:creationId xmlns:a16="http://schemas.microsoft.com/office/drawing/2014/main" id="{7A25699A-2037-2B45-A06E-432FCEE08923}"/>
                  </a:ext>
                </a:extLst>
              </p:cNvPr>
              <p:cNvSpPr/>
              <p:nvPr/>
            </p:nvSpPr>
            <p:spPr bwMode="auto">
              <a:xfrm>
                <a:off x="5338253" y="4843701"/>
                <a:ext cx="12371" cy="12369"/>
              </a:xfrm>
              <a:custGeom>
                <a:avLst/>
                <a:gdLst>
                  <a:gd name="T0" fmla="*/ 0 w 8"/>
                  <a:gd name="T1" fmla="*/ 0 h 9"/>
                  <a:gd name="T2" fmla="*/ 0 w 8"/>
                  <a:gd name="T3" fmla="*/ 1 h 9"/>
                  <a:gd name="T4" fmla="*/ 8 w 8"/>
                  <a:gd name="T5" fmla="*/ 9 h 9"/>
                  <a:gd name="T6" fmla="*/ 8 w 8"/>
                  <a:gd name="T7" fmla="*/ 9 h 9"/>
                  <a:gd name="T8" fmla="*/ 0 w 8"/>
                  <a:gd name="T9" fmla="*/ 0 h 9"/>
                </a:gdLst>
                <a:ahLst/>
                <a:cxnLst>
                  <a:cxn ang="0">
                    <a:pos x="T0" y="T1"/>
                  </a:cxn>
                  <a:cxn ang="0">
                    <a:pos x="T2" y="T3"/>
                  </a:cxn>
                  <a:cxn ang="0">
                    <a:pos x="T4" y="T5"/>
                  </a:cxn>
                  <a:cxn ang="0">
                    <a:pos x="T6" y="T7"/>
                  </a:cxn>
                  <a:cxn ang="0">
                    <a:pos x="T8" y="T9"/>
                  </a:cxn>
                </a:cxnLst>
                <a:rect l="0" t="0" r="r" b="b"/>
                <a:pathLst>
                  <a:path w="8" h="9">
                    <a:moveTo>
                      <a:pt x="0" y="0"/>
                    </a:moveTo>
                    <a:cubicBezTo>
                      <a:pt x="0" y="0"/>
                      <a:pt x="0" y="0"/>
                      <a:pt x="0" y="1"/>
                    </a:cubicBezTo>
                    <a:cubicBezTo>
                      <a:pt x="8" y="9"/>
                      <a:pt x="8" y="9"/>
                      <a:pt x="8" y="9"/>
                    </a:cubicBezTo>
                    <a:cubicBezTo>
                      <a:pt x="8" y="9"/>
                      <a:pt x="8" y="9"/>
                      <a:pt x="8" y="9"/>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2" name="ïsļîḍe">
                <a:extLst>
                  <a:ext uri="{FF2B5EF4-FFF2-40B4-BE49-F238E27FC236}">
                    <a16:creationId xmlns:a16="http://schemas.microsoft.com/office/drawing/2014/main" id="{DB8D520B-C884-0A40-B6A2-2BA630452360}"/>
                  </a:ext>
                </a:extLst>
              </p:cNvPr>
              <p:cNvSpPr/>
              <p:nvPr/>
            </p:nvSpPr>
            <p:spPr bwMode="auto">
              <a:xfrm>
                <a:off x="5307325" y="4392234"/>
                <a:ext cx="281448" cy="463836"/>
              </a:xfrm>
              <a:custGeom>
                <a:avLst/>
                <a:gdLst>
                  <a:gd name="T0" fmla="*/ 0 w 192"/>
                  <a:gd name="T1" fmla="*/ 280 h 317"/>
                  <a:gd name="T2" fmla="*/ 20 w 192"/>
                  <a:gd name="T3" fmla="*/ 308 h 317"/>
                  <a:gd name="T4" fmla="*/ 28 w 192"/>
                  <a:gd name="T5" fmla="*/ 317 h 317"/>
                  <a:gd name="T6" fmla="*/ 93 w 192"/>
                  <a:gd name="T7" fmla="*/ 281 h 317"/>
                  <a:gd name="T8" fmla="*/ 64 w 192"/>
                  <a:gd name="T9" fmla="*/ 281 h 317"/>
                  <a:gd name="T10" fmla="*/ 0 w 192"/>
                  <a:gd name="T11" fmla="*/ 280 h 317"/>
                  <a:gd name="T12" fmla="*/ 192 w 192"/>
                  <a:gd name="T13" fmla="*/ 0 h 317"/>
                  <a:gd name="T14" fmla="*/ 192 w 192"/>
                  <a:gd name="T15" fmla="*/ 0 h 317"/>
                  <a:gd name="T16" fmla="*/ 192 w 192"/>
                  <a:gd name="T17" fmla="*/ 0 h 317"/>
                  <a:gd name="T18" fmla="*/ 192 w 192"/>
                  <a:gd name="T1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17">
                    <a:moveTo>
                      <a:pt x="0" y="280"/>
                    </a:moveTo>
                    <a:cubicBezTo>
                      <a:pt x="5" y="289"/>
                      <a:pt x="12" y="298"/>
                      <a:pt x="20" y="308"/>
                    </a:cubicBezTo>
                    <a:cubicBezTo>
                      <a:pt x="28" y="317"/>
                      <a:pt x="28" y="317"/>
                      <a:pt x="28" y="317"/>
                    </a:cubicBezTo>
                    <a:cubicBezTo>
                      <a:pt x="29" y="317"/>
                      <a:pt x="59" y="307"/>
                      <a:pt x="93" y="281"/>
                    </a:cubicBezTo>
                    <a:cubicBezTo>
                      <a:pt x="84" y="281"/>
                      <a:pt x="74" y="281"/>
                      <a:pt x="64" y="281"/>
                    </a:cubicBezTo>
                    <a:cubicBezTo>
                      <a:pt x="41" y="281"/>
                      <a:pt x="18" y="281"/>
                      <a:pt x="0" y="280"/>
                    </a:cubicBezTo>
                    <a:moveTo>
                      <a:pt x="192" y="0"/>
                    </a:moveTo>
                    <a:cubicBezTo>
                      <a:pt x="192" y="0"/>
                      <a:pt x="192" y="0"/>
                      <a:pt x="192" y="0"/>
                    </a:cubicBezTo>
                    <a:cubicBezTo>
                      <a:pt x="192" y="0"/>
                      <a:pt x="192" y="0"/>
                      <a:pt x="192" y="0"/>
                    </a:cubicBezTo>
                    <a:cubicBezTo>
                      <a:pt x="192" y="0"/>
                      <a:pt x="192" y="0"/>
                      <a:pt x="192"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500">
                  <a:ea typeface="宋体" panose="02010600030101010101" pitchFamily="2" charset="-122"/>
                </a:endParaRPr>
              </a:p>
            </p:txBody>
          </p:sp>
          <p:sp>
            <p:nvSpPr>
              <p:cNvPr id="53" name="îŝļîḍè">
                <a:extLst>
                  <a:ext uri="{FF2B5EF4-FFF2-40B4-BE49-F238E27FC236}">
                    <a16:creationId xmlns:a16="http://schemas.microsoft.com/office/drawing/2014/main" id="{CFFB641F-8520-C049-9EA4-F4B0FC1F23FE}"/>
                  </a:ext>
                </a:extLst>
              </p:cNvPr>
              <p:cNvSpPr/>
              <p:nvPr/>
            </p:nvSpPr>
            <p:spPr bwMode="auto">
              <a:xfrm>
                <a:off x="3828943" y="1807121"/>
                <a:ext cx="160828" cy="173165"/>
              </a:xfrm>
              <a:custGeom>
                <a:avLst/>
                <a:gdLst>
                  <a:gd name="T0" fmla="*/ 6 w 110"/>
                  <a:gd name="T1" fmla="*/ 73 h 119"/>
                  <a:gd name="T2" fmla="*/ 72 w 110"/>
                  <a:gd name="T3" fmla="*/ 96 h 119"/>
                  <a:gd name="T4" fmla="*/ 74 w 110"/>
                  <a:gd name="T5" fmla="*/ 10 h 119"/>
                  <a:gd name="T6" fmla="*/ 6 w 110"/>
                  <a:gd name="T7" fmla="*/ 73 h 119"/>
                </a:gdLst>
                <a:ahLst/>
                <a:cxnLst>
                  <a:cxn ang="0">
                    <a:pos x="T0" y="T1"/>
                  </a:cxn>
                  <a:cxn ang="0">
                    <a:pos x="T2" y="T3"/>
                  </a:cxn>
                  <a:cxn ang="0">
                    <a:pos x="T4" y="T5"/>
                  </a:cxn>
                  <a:cxn ang="0">
                    <a:pos x="T6" y="T7"/>
                  </a:cxn>
                </a:cxnLst>
                <a:rect l="0" t="0" r="r" b="b"/>
                <a:pathLst>
                  <a:path w="110" h="119">
                    <a:moveTo>
                      <a:pt x="6" y="73"/>
                    </a:moveTo>
                    <a:cubicBezTo>
                      <a:pt x="6" y="73"/>
                      <a:pt x="34" y="119"/>
                      <a:pt x="72" y="96"/>
                    </a:cubicBezTo>
                    <a:cubicBezTo>
                      <a:pt x="110" y="73"/>
                      <a:pt x="74" y="10"/>
                      <a:pt x="74" y="10"/>
                    </a:cubicBezTo>
                    <a:cubicBezTo>
                      <a:pt x="74" y="10"/>
                      <a:pt x="0" y="0"/>
                      <a:pt x="6" y="73"/>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4" name="íşļïḋè">
                <a:extLst>
                  <a:ext uri="{FF2B5EF4-FFF2-40B4-BE49-F238E27FC236}">
                    <a16:creationId xmlns:a16="http://schemas.microsoft.com/office/drawing/2014/main" id="{87533C26-4DB8-2B4E-A2C9-582DBA4E022F}"/>
                  </a:ext>
                </a:extLst>
              </p:cNvPr>
              <p:cNvSpPr/>
              <p:nvPr/>
            </p:nvSpPr>
            <p:spPr bwMode="auto">
              <a:xfrm>
                <a:off x="3838221" y="1899888"/>
                <a:ext cx="12371" cy="27829"/>
              </a:xfrm>
              <a:custGeom>
                <a:avLst/>
                <a:gdLst>
                  <a:gd name="T0" fmla="*/ 0 w 9"/>
                  <a:gd name="T1" fmla="*/ 1 h 20"/>
                  <a:gd name="T2" fmla="*/ 1 w 9"/>
                  <a:gd name="T3" fmla="*/ 10 h 20"/>
                  <a:gd name="T4" fmla="*/ 5 w 9"/>
                  <a:gd name="T5" fmla="*/ 17 h 20"/>
                  <a:gd name="T6" fmla="*/ 9 w 9"/>
                  <a:gd name="T7" fmla="*/ 20 h 20"/>
                  <a:gd name="T8" fmla="*/ 9 w 9"/>
                  <a:gd name="T9" fmla="*/ 20 h 20"/>
                  <a:gd name="T10" fmla="*/ 1 w 9"/>
                  <a:gd name="T11" fmla="*/ 10 h 20"/>
                  <a:gd name="T12" fmla="*/ 0 w 9"/>
                  <a:gd name="T13" fmla="*/ 1 h 20"/>
                  <a:gd name="T14" fmla="*/ 0 w 9"/>
                  <a:gd name="T15" fmla="*/ 0 h 20"/>
                  <a:gd name="T16" fmla="*/ 0 w 9"/>
                  <a:gd name="T17" fmla="*/ 1 h 20"/>
                  <a:gd name="T18" fmla="*/ 0 w 9"/>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0">
                    <a:moveTo>
                      <a:pt x="0" y="1"/>
                    </a:moveTo>
                    <a:cubicBezTo>
                      <a:pt x="0" y="4"/>
                      <a:pt x="0" y="7"/>
                      <a:pt x="1" y="10"/>
                    </a:cubicBezTo>
                    <a:cubicBezTo>
                      <a:pt x="2" y="13"/>
                      <a:pt x="4" y="15"/>
                      <a:pt x="5" y="17"/>
                    </a:cubicBezTo>
                    <a:cubicBezTo>
                      <a:pt x="6" y="18"/>
                      <a:pt x="7" y="19"/>
                      <a:pt x="9" y="20"/>
                    </a:cubicBezTo>
                    <a:cubicBezTo>
                      <a:pt x="9" y="20"/>
                      <a:pt x="9" y="20"/>
                      <a:pt x="9" y="20"/>
                    </a:cubicBezTo>
                    <a:cubicBezTo>
                      <a:pt x="4" y="15"/>
                      <a:pt x="1" y="10"/>
                      <a:pt x="1" y="10"/>
                    </a:cubicBezTo>
                    <a:cubicBezTo>
                      <a:pt x="0" y="7"/>
                      <a:pt x="0" y="4"/>
                      <a:pt x="0" y="1"/>
                    </a:cubicBezTo>
                    <a:moveTo>
                      <a:pt x="0" y="0"/>
                    </a:moveTo>
                    <a:cubicBezTo>
                      <a:pt x="0" y="1"/>
                      <a:pt x="0" y="1"/>
                      <a:pt x="0" y="1"/>
                    </a:cubicBezTo>
                    <a:cubicBezTo>
                      <a:pt x="0" y="1"/>
                      <a:pt x="0" y="1"/>
                      <a:pt x="0"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5" name="ïşľîďê">
                <a:extLst>
                  <a:ext uri="{FF2B5EF4-FFF2-40B4-BE49-F238E27FC236}">
                    <a16:creationId xmlns:a16="http://schemas.microsoft.com/office/drawing/2014/main" id="{C72B15E2-BFFC-AA45-8210-BF1F7627E71F}"/>
                  </a:ext>
                </a:extLst>
              </p:cNvPr>
              <p:cNvSpPr/>
              <p:nvPr/>
            </p:nvSpPr>
            <p:spPr bwMode="auto">
              <a:xfrm>
                <a:off x="3850592" y="1927718"/>
                <a:ext cx="0" cy="309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6" name="í$lïdé">
                <a:extLst>
                  <a:ext uri="{FF2B5EF4-FFF2-40B4-BE49-F238E27FC236}">
                    <a16:creationId xmlns:a16="http://schemas.microsoft.com/office/drawing/2014/main" id="{8BC2E7DD-D39B-DD4D-9006-20ABF4DC3F18}"/>
                  </a:ext>
                </a:extLst>
              </p:cNvPr>
              <p:cNvSpPr/>
              <p:nvPr/>
            </p:nvSpPr>
            <p:spPr bwMode="auto">
              <a:xfrm>
                <a:off x="3835129" y="1841135"/>
                <a:ext cx="102063" cy="111321"/>
              </a:xfrm>
              <a:custGeom>
                <a:avLst/>
                <a:gdLst>
                  <a:gd name="T0" fmla="*/ 18 w 69"/>
                  <a:gd name="T1" fmla="*/ 0 h 78"/>
                  <a:gd name="T2" fmla="*/ 1 w 69"/>
                  <a:gd name="T3" fmla="*/ 40 h 78"/>
                  <a:gd name="T4" fmla="*/ 1 w 69"/>
                  <a:gd name="T5" fmla="*/ 41 h 78"/>
                  <a:gd name="T6" fmla="*/ 1 w 69"/>
                  <a:gd name="T7" fmla="*/ 41 h 78"/>
                  <a:gd name="T8" fmla="*/ 2 w 69"/>
                  <a:gd name="T9" fmla="*/ 50 h 78"/>
                  <a:gd name="T10" fmla="*/ 10 w 69"/>
                  <a:gd name="T11" fmla="*/ 60 h 78"/>
                  <a:gd name="T12" fmla="*/ 10 w 69"/>
                  <a:gd name="T13" fmla="*/ 61 h 78"/>
                  <a:gd name="T14" fmla="*/ 37 w 69"/>
                  <a:gd name="T15" fmla="*/ 78 h 78"/>
                  <a:gd name="T16" fmla="*/ 51 w 69"/>
                  <a:gd name="T17" fmla="*/ 54 h 78"/>
                  <a:gd name="T18" fmla="*/ 59 w 69"/>
                  <a:gd name="T19" fmla="*/ 14 h 78"/>
                  <a:gd name="T20" fmla="*/ 60 w 69"/>
                  <a:gd name="T21" fmla="*/ 6 h 78"/>
                  <a:gd name="T22" fmla="*/ 59 w 69"/>
                  <a:gd name="T23" fmla="*/ 4 h 78"/>
                  <a:gd name="T24" fmla="*/ 59 w 69"/>
                  <a:gd name="T25" fmla="*/ 4 h 78"/>
                  <a:gd name="T26" fmla="*/ 7 w 69"/>
                  <a:gd name="T27" fmla="*/ 57 h 78"/>
                  <a:gd name="T28" fmla="*/ 2 w 69"/>
                  <a:gd name="T29" fmla="*/ 50 h 78"/>
                  <a:gd name="T30" fmla="*/ 18 w 69"/>
                  <a:gd name="T31" fmla="*/ 0 h 78"/>
                  <a:gd name="T32" fmla="*/ 18 w 69"/>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78">
                    <a:moveTo>
                      <a:pt x="18" y="0"/>
                    </a:moveTo>
                    <a:cubicBezTo>
                      <a:pt x="9" y="8"/>
                      <a:pt x="2" y="21"/>
                      <a:pt x="1" y="40"/>
                    </a:cubicBezTo>
                    <a:cubicBezTo>
                      <a:pt x="1" y="41"/>
                      <a:pt x="1" y="41"/>
                      <a:pt x="1" y="41"/>
                    </a:cubicBezTo>
                    <a:cubicBezTo>
                      <a:pt x="1" y="41"/>
                      <a:pt x="1" y="41"/>
                      <a:pt x="1" y="41"/>
                    </a:cubicBezTo>
                    <a:cubicBezTo>
                      <a:pt x="1" y="44"/>
                      <a:pt x="1" y="47"/>
                      <a:pt x="2" y="50"/>
                    </a:cubicBezTo>
                    <a:cubicBezTo>
                      <a:pt x="2" y="50"/>
                      <a:pt x="5" y="55"/>
                      <a:pt x="10" y="60"/>
                    </a:cubicBezTo>
                    <a:cubicBezTo>
                      <a:pt x="10" y="61"/>
                      <a:pt x="10" y="61"/>
                      <a:pt x="10" y="61"/>
                    </a:cubicBezTo>
                    <a:cubicBezTo>
                      <a:pt x="16" y="68"/>
                      <a:pt x="26" y="75"/>
                      <a:pt x="37" y="78"/>
                    </a:cubicBezTo>
                    <a:cubicBezTo>
                      <a:pt x="40" y="69"/>
                      <a:pt x="45" y="61"/>
                      <a:pt x="51" y="54"/>
                    </a:cubicBezTo>
                    <a:cubicBezTo>
                      <a:pt x="60" y="42"/>
                      <a:pt x="69" y="25"/>
                      <a:pt x="59" y="14"/>
                    </a:cubicBezTo>
                    <a:cubicBezTo>
                      <a:pt x="56" y="12"/>
                      <a:pt x="61" y="10"/>
                      <a:pt x="60" y="6"/>
                    </a:cubicBezTo>
                    <a:cubicBezTo>
                      <a:pt x="59" y="6"/>
                      <a:pt x="59" y="5"/>
                      <a:pt x="59" y="4"/>
                    </a:cubicBezTo>
                    <a:cubicBezTo>
                      <a:pt x="59" y="4"/>
                      <a:pt x="59" y="4"/>
                      <a:pt x="59" y="4"/>
                    </a:cubicBezTo>
                    <a:cubicBezTo>
                      <a:pt x="28" y="12"/>
                      <a:pt x="2" y="28"/>
                      <a:pt x="7" y="57"/>
                    </a:cubicBezTo>
                    <a:cubicBezTo>
                      <a:pt x="5" y="55"/>
                      <a:pt x="3" y="53"/>
                      <a:pt x="2" y="50"/>
                    </a:cubicBezTo>
                    <a:cubicBezTo>
                      <a:pt x="0" y="25"/>
                      <a:pt x="8" y="10"/>
                      <a:pt x="18" y="0"/>
                    </a:cubicBezTo>
                    <a:cubicBezTo>
                      <a:pt x="18" y="0"/>
                      <a:pt x="18" y="0"/>
                      <a:pt x="18"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57" name="iṧ1îḓé">
                <a:extLst>
                  <a:ext uri="{FF2B5EF4-FFF2-40B4-BE49-F238E27FC236}">
                    <a16:creationId xmlns:a16="http://schemas.microsoft.com/office/drawing/2014/main" id="{4F4621AC-6DC0-664B-89D1-0B54A5F196F8}"/>
                  </a:ext>
                </a:extLst>
              </p:cNvPr>
              <p:cNvSpPr/>
              <p:nvPr/>
            </p:nvSpPr>
            <p:spPr bwMode="auto">
              <a:xfrm>
                <a:off x="5205260" y="4373680"/>
                <a:ext cx="776306" cy="432914"/>
              </a:xfrm>
              <a:custGeom>
                <a:avLst/>
                <a:gdLst>
                  <a:gd name="T0" fmla="*/ 118 w 530"/>
                  <a:gd name="T1" fmla="*/ 0 h 296"/>
                  <a:gd name="T2" fmla="*/ 262 w 530"/>
                  <a:gd name="T3" fmla="*/ 12 h 296"/>
                  <a:gd name="T4" fmla="*/ 530 w 530"/>
                  <a:gd name="T5" fmla="*/ 14 h 296"/>
                  <a:gd name="T6" fmla="*/ 319 w 530"/>
                  <a:gd name="T7" fmla="*/ 274 h 296"/>
                  <a:gd name="T8" fmla="*/ 238 w 530"/>
                  <a:gd name="T9" fmla="*/ 287 h 296"/>
                  <a:gd name="T10" fmla="*/ 31 w 530"/>
                  <a:gd name="T11" fmla="*/ 291 h 296"/>
                  <a:gd name="T12" fmla="*/ 0 w 530"/>
                  <a:gd name="T13" fmla="*/ 158 h 296"/>
                  <a:gd name="T14" fmla="*/ 118 w 530"/>
                  <a:gd name="T15" fmla="*/ 0 h 2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296">
                    <a:moveTo>
                      <a:pt x="118" y="0"/>
                    </a:moveTo>
                    <a:cubicBezTo>
                      <a:pt x="262" y="12"/>
                      <a:pt x="262" y="12"/>
                      <a:pt x="262" y="12"/>
                    </a:cubicBezTo>
                    <a:cubicBezTo>
                      <a:pt x="530" y="14"/>
                      <a:pt x="530" y="14"/>
                      <a:pt x="530" y="14"/>
                    </a:cubicBezTo>
                    <a:cubicBezTo>
                      <a:pt x="319" y="274"/>
                      <a:pt x="319" y="274"/>
                      <a:pt x="319" y="274"/>
                    </a:cubicBezTo>
                    <a:cubicBezTo>
                      <a:pt x="319" y="274"/>
                      <a:pt x="252" y="278"/>
                      <a:pt x="238" y="287"/>
                    </a:cubicBezTo>
                    <a:cubicBezTo>
                      <a:pt x="225" y="296"/>
                      <a:pt x="31" y="291"/>
                      <a:pt x="31" y="291"/>
                    </a:cubicBezTo>
                    <a:cubicBezTo>
                      <a:pt x="0" y="158"/>
                      <a:pt x="0" y="158"/>
                      <a:pt x="0" y="158"/>
                    </a:cubicBezTo>
                    <a:cubicBezTo>
                      <a:pt x="118" y="0"/>
                      <a:pt x="118" y="0"/>
                      <a:pt x="118" y="0"/>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900">
                  <a:ea typeface="宋体" panose="02010600030101010101" pitchFamily="2" charset="-122"/>
                </a:endParaRPr>
              </a:p>
            </p:txBody>
          </p:sp>
          <p:sp>
            <p:nvSpPr>
              <p:cNvPr id="58" name="í$ḻidè">
                <a:extLst>
                  <a:ext uri="{FF2B5EF4-FFF2-40B4-BE49-F238E27FC236}">
                    <a16:creationId xmlns:a16="http://schemas.microsoft.com/office/drawing/2014/main" id="{B7DA5171-E658-FC48-AD25-9F84A3D6BD54}"/>
                  </a:ext>
                </a:extLst>
              </p:cNvPr>
              <p:cNvSpPr/>
              <p:nvPr/>
            </p:nvSpPr>
            <p:spPr bwMode="auto">
              <a:xfrm>
                <a:off x="5270211" y="4392234"/>
                <a:ext cx="711355" cy="411267"/>
              </a:xfrm>
              <a:custGeom>
                <a:avLst/>
                <a:gdLst>
                  <a:gd name="T0" fmla="*/ 217 w 485"/>
                  <a:gd name="T1" fmla="*/ 0 h 281"/>
                  <a:gd name="T2" fmla="*/ 217 w 485"/>
                  <a:gd name="T3" fmla="*/ 0 h 281"/>
                  <a:gd name="T4" fmla="*/ 217 w 485"/>
                  <a:gd name="T5" fmla="*/ 0 h 281"/>
                  <a:gd name="T6" fmla="*/ 217 w 485"/>
                  <a:gd name="T7" fmla="*/ 0 h 281"/>
                  <a:gd name="T8" fmla="*/ 145 w 485"/>
                  <a:gd name="T9" fmla="*/ 32 h 281"/>
                  <a:gd name="T10" fmla="*/ 144 w 485"/>
                  <a:gd name="T11" fmla="*/ 35 h 281"/>
                  <a:gd name="T12" fmla="*/ 144 w 485"/>
                  <a:gd name="T13" fmla="*/ 35 h 281"/>
                  <a:gd name="T14" fmla="*/ 35 w 485"/>
                  <a:gd name="T15" fmla="*/ 162 h 281"/>
                  <a:gd name="T16" fmla="*/ 2 w 485"/>
                  <a:gd name="T17" fmla="*/ 179 h 281"/>
                  <a:gd name="T18" fmla="*/ 0 w 485"/>
                  <a:gd name="T19" fmla="*/ 202 h 281"/>
                  <a:gd name="T20" fmla="*/ 25 w 485"/>
                  <a:gd name="T21" fmla="*/ 280 h 281"/>
                  <a:gd name="T22" fmla="*/ 89 w 485"/>
                  <a:gd name="T23" fmla="*/ 281 h 281"/>
                  <a:gd name="T24" fmla="*/ 193 w 485"/>
                  <a:gd name="T25" fmla="*/ 275 h 281"/>
                  <a:gd name="T26" fmla="*/ 274 w 485"/>
                  <a:gd name="T27" fmla="*/ 262 h 281"/>
                  <a:gd name="T28" fmla="*/ 485 w 485"/>
                  <a:gd name="T29" fmla="*/ 2 h 281"/>
                  <a:gd name="T30" fmla="*/ 217 w 485"/>
                  <a:gd name="T31" fmla="*/ 0 h 281"/>
                  <a:gd name="T32" fmla="*/ 217 w 485"/>
                  <a:gd name="T33" fmla="*/ 0 h 281"/>
                  <a:gd name="T34" fmla="*/ 217 w 485"/>
                  <a:gd name="T35" fmla="*/ 0 h 281"/>
                  <a:gd name="T36" fmla="*/ 217 w 485"/>
                  <a:gd name="T3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281">
                    <a:moveTo>
                      <a:pt x="217" y="0"/>
                    </a:moveTo>
                    <a:cubicBezTo>
                      <a:pt x="217" y="0"/>
                      <a:pt x="217" y="0"/>
                      <a:pt x="217" y="0"/>
                    </a:cubicBezTo>
                    <a:cubicBezTo>
                      <a:pt x="217" y="0"/>
                      <a:pt x="217" y="0"/>
                      <a:pt x="217" y="0"/>
                    </a:cubicBezTo>
                    <a:cubicBezTo>
                      <a:pt x="217" y="0"/>
                      <a:pt x="217" y="0"/>
                      <a:pt x="217" y="0"/>
                    </a:cubicBezTo>
                    <a:cubicBezTo>
                      <a:pt x="217" y="0"/>
                      <a:pt x="185" y="11"/>
                      <a:pt x="145" y="32"/>
                    </a:cubicBezTo>
                    <a:cubicBezTo>
                      <a:pt x="145" y="33"/>
                      <a:pt x="145" y="34"/>
                      <a:pt x="144" y="35"/>
                    </a:cubicBezTo>
                    <a:cubicBezTo>
                      <a:pt x="144" y="35"/>
                      <a:pt x="144" y="35"/>
                      <a:pt x="144" y="35"/>
                    </a:cubicBezTo>
                    <a:cubicBezTo>
                      <a:pt x="148" y="83"/>
                      <a:pt x="98" y="127"/>
                      <a:pt x="35" y="162"/>
                    </a:cubicBezTo>
                    <a:cubicBezTo>
                      <a:pt x="24" y="168"/>
                      <a:pt x="14" y="173"/>
                      <a:pt x="2" y="179"/>
                    </a:cubicBezTo>
                    <a:cubicBezTo>
                      <a:pt x="1" y="186"/>
                      <a:pt x="0" y="194"/>
                      <a:pt x="0" y="202"/>
                    </a:cubicBezTo>
                    <a:cubicBezTo>
                      <a:pt x="0" y="226"/>
                      <a:pt x="7" y="252"/>
                      <a:pt x="25" y="280"/>
                    </a:cubicBezTo>
                    <a:cubicBezTo>
                      <a:pt x="43" y="281"/>
                      <a:pt x="66" y="281"/>
                      <a:pt x="89" y="281"/>
                    </a:cubicBezTo>
                    <a:cubicBezTo>
                      <a:pt x="138" y="281"/>
                      <a:pt x="187" y="280"/>
                      <a:pt x="193" y="275"/>
                    </a:cubicBezTo>
                    <a:cubicBezTo>
                      <a:pt x="207" y="266"/>
                      <a:pt x="274" y="262"/>
                      <a:pt x="274" y="262"/>
                    </a:cubicBezTo>
                    <a:cubicBezTo>
                      <a:pt x="485" y="2"/>
                      <a:pt x="485" y="2"/>
                      <a:pt x="485" y="2"/>
                    </a:cubicBezTo>
                    <a:cubicBezTo>
                      <a:pt x="217" y="0"/>
                      <a:pt x="217" y="0"/>
                      <a:pt x="217" y="0"/>
                    </a:cubicBezTo>
                    <a:cubicBezTo>
                      <a:pt x="217" y="0"/>
                      <a:pt x="217" y="0"/>
                      <a:pt x="217" y="0"/>
                    </a:cubicBezTo>
                    <a:cubicBezTo>
                      <a:pt x="217" y="0"/>
                      <a:pt x="217" y="0"/>
                      <a:pt x="217" y="0"/>
                    </a:cubicBezTo>
                    <a:cubicBezTo>
                      <a:pt x="217" y="0"/>
                      <a:pt x="217" y="0"/>
                      <a:pt x="217" y="0"/>
                    </a:cubicBezTo>
                  </a:path>
                </a:pathLst>
              </a:custGeom>
              <a:solidFill>
                <a:srgbClr val="F29A9A"/>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700">
                  <a:ea typeface="宋体" panose="02010600030101010101" pitchFamily="2" charset="-122"/>
                </a:endParaRPr>
              </a:p>
            </p:txBody>
          </p:sp>
          <p:sp>
            <p:nvSpPr>
              <p:cNvPr id="59" name="íṡlîḓè">
                <a:extLst>
                  <a:ext uri="{FF2B5EF4-FFF2-40B4-BE49-F238E27FC236}">
                    <a16:creationId xmlns:a16="http://schemas.microsoft.com/office/drawing/2014/main" id="{CA350C7A-918D-E84D-BEB5-AC58DF9CB8C9}"/>
                  </a:ext>
                </a:extLst>
              </p:cNvPr>
              <p:cNvSpPr>
                <a:spLocks noChangeArrowheads="1"/>
              </p:cNvSpPr>
              <p:nvPr/>
            </p:nvSpPr>
            <p:spPr bwMode="auto">
              <a:xfrm>
                <a:off x="4952051" y="3344231"/>
                <a:ext cx="637050" cy="1558375"/>
              </a:xfrm>
              <a:custGeom>
                <a:avLst/>
                <a:gdLst>
                  <a:gd name="T0" fmla="*/ 146 w 435"/>
                  <a:gd name="T1" fmla="*/ 6 h 1066"/>
                  <a:gd name="T2" fmla="*/ 179 w 435"/>
                  <a:gd name="T3" fmla="*/ 63 h 1066"/>
                  <a:gd name="T4" fmla="*/ 186 w 435"/>
                  <a:gd name="T5" fmla="*/ 162 h 1066"/>
                  <a:gd name="T6" fmla="*/ 227 w 435"/>
                  <a:gd name="T7" fmla="*/ 271 h 1066"/>
                  <a:gd name="T8" fmla="*/ 252 w 435"/>
                  <a:gd name="T9" fmla="*/ 361 h 1066"/>
                  <a:gd name="T10" fmla="*/ 268 w 435"/>
                  <a:gd name="T11" fmla="*/ 436 h 1066"/>
                  <a:gd name="T12" fmla="*/ 288 w 435"/>
                  <a:gd name="T13" fmla="*/ 544 h 1066"/>
                  <a:gd name="T14" fmla="*/ 435 w 435"/>
                  <a:gd name="T15" fmla="*/ 717 h 1066"/>
                  <a:gd name="T16" fmla="*/ 271 w 435"/>
                  <a:gd name="T17" fmla="*/ 1034 h 1066"/>
                  <a:gd name="T18" fmla="*/ 111 w 435"/>
                  <a:gd name="T19" fmla="*/ 1030 h 1066"/>
                  <a:gd name="T20" fmla="*/ 0 w 435"/>
                  <a:gd name="T21" fmla="*/ 455 h 1066"/>
                  <a:gd name="T22" fmla="*/ 25 w 435"/>
                  <a:gd name="T23" fmla="*/ 0 h 1066"/>
                  <a:gd name="T24" fmla="*/ 146 w 435"/>
                  <a:gd name="T25" fmla="*/ 6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5" h="1066">
                    <a:moveTo>
                      <a:pt x="146" y="6"/>
                    </a:moveTo>
                    <a:cubicBezTo>
                      <a:pt x="179" y="63"/>
                      <a:pt x="179" y="63"/>
                      <a:pt x="179" y="63"/>
                    </a:cubicBezTo>
                    <a:cubicBezTo>
                      <a:pt x="186" y="162"/>
                      <a:pt x="186" y="162"/>
                      <a:pt x="186" y="162"/>
                    </a:cubicBezTo>
                    <a:cubicBezTo>
                      <a:pt x="186" y="162"/>
                      <a:pt x="210" y="246"/>
                      <a:pt x="227" y="271"/>
                    </a:cubicBezTo>
                    <a:cubicBezTo>
                      <a:pt x="245" y="296"/>
                      <a:pt x="252" y="361"/>
                      <a:pt x="252" y="361"/>
                    </a:cubicBezTo>
                    <a:cubicBezTo>
                      <a:pt x="252" y="361"/>
                      <a:pt x="259" y="423"/>
                      <a:pt x="268" y="436"/>
                    </a:cubicBezTo>
                    <a:cubicBezTo>
                      <a:pt x="277" y="449"/>
                      <a:pt x="288" y="544"/>
                      <a:pt x="288" y="544"/>
                    </a:cubicBezTo>
                    <a:cubicBezTo>
                      <a:pt x="288" y="544"/>
                      <a:pt x="366" y="698"/>
                      <a:pt x="435" y="717"/>
                    </a:cubicBezTo>
                    <a:cubicBezTo>
                      <a:pt x="435" y="717"/>
                      <a:pt x="89" y="831"/>
                      <a:pt x="271" y="1034"/>
                    </a:cubicBezTo>
                    <a:cubicBezTo>
                      <a:pt x="271" y="1034"/>
                      <a:pt x="141" y="1066"/>
                      <a:pt x="111" y="1030"/>
                    </a:cubicBezTo>
                    <a:cubicBezTo>
                      <a:pt x="80" y="994"/>
                      <a:pt x="0" y="455"/>
                      <a:pt x="0" y="455"/>
                    </a:cubicBezTo>
                    <a:cubicBezTo>
                      <a:pt x="25" y="0"/>
                      <a:pt x="25" y="0"/>
                      <a:pt x="25" y="0"/>
                    </a:cubicBezTo>
                    <a:cubicBezTo>
                      <a:pt x="146" y="6"/>
                      <a:pt x="146" y="6"/>
                      <a:pt x="146" y="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0" name="í$ḷïḓé">
                <a:extLst>
                  <a:ext uri="{FF2B5EF4-FFF2-40B4-BE49-F238E27FC236}">
                    <a16:creationId xmlns:a16="http://schemas.microsoft.com/office/drawing/2014/main" id="{A6CE1A95-32AD-C745-A0C6-A7E530C9AFB0}"/>
                  </a:ext>
                </a:extLst>
              </p:cNvPr>
              <p:cNvSpPr>
                <a:spLocks noChangeArrowheads="1"/>
              </p:cNvSpPr>
              <p:nvPr/>
            </p:nvSpPr>
            <p:spPr bwMode="auto">
              <a:xfrm>
                <a:off x="5083913" y="3434993"/>
                <a:ext cx="505188" cy="1440213"/>
              </a:xfrm>
              <a:custGeom>
                <a:avLst/>
                <a:gdLst>
                  <a:gd name="T0" fmla="*/ 130 w 345"/>
                  <a:gd name="T1" fmla="*/ 833 h 984"/>
                  <a:gd name="T2" fmla="*/ 130 w 345"/>
                  <a:gd name="T3" fmla="*/ 833 h 984"/>
                  <a:gd name="T4" fmla="*/ 94 w 345"/>
                  <a:gd name="T5" fmla="*/ 849 h 984"/>
                  <a:gd name="T6" fmla="*/ 80 w 345"/>
                  <a:gd name="T7" fmla="*/ 856 h 984"/>
                  <a:gd name="T8" fmla="*/ 58 w 345"/>
                  <a:gd name="T9" fmla="*/ 864 h 984"/>
                  <a:gd name="T10" fmla="*/ 58 w 345"/>
                  <a:gd name="T11" fmla="*/ 864 h 984"/>
                  <a:gd name="T12" fmla="*/ 58 w 345"/>
                  <a:gd name="T13" fmla="*/ 864 h 984"/>
                  <a:gd name="T14" fmla="*/ 58 w 345"/>
                  <a:gd name="T15" fmla="*/ 893 h 984"/>
                  <a:gd name="T16" fmla="*/ 59 w 345"/>
                  <a:gd name="T17" fmla="*/ 933 h 984"/>
                  <a:gd name="T18" fmla="*/ 59 w 345"/>
                  <a:gd name="T19" fmla="*/ 948 h 984"/>
                  <a:gd name="T20" fmla="*/ 59 w 345"/>
                  <a:gd name="T21" fmla="*/ 983 h 984"/>
                  <a:gd name="T22" fmla="*/ 59 w 345"/>
                  <a:gd name="T23" fmla="*/ 983 h 984"/>
                  <a:gd name="T24" fmla="*/ 82 w 345"/>
                  <a:gd name="T25" fmla="*/ 984 h 984"/>
                  <a:gd name="T26" fmla="*/ 181 w 345"/>
                  <a:gd name="T27" fmla="*/ 971 h 984"/>
                  <a:gd name="T28" fmla="*/ 128 w 345"/>
                  <a:gd name="T29" fmla="*/ 856 h 984"/>
                  <a:gd name="T30" fmla="*/ 130 w 345"/>
                  <a:gd name="T31" fmla="*/ 833 h 984"/>
                  <a:gd name="T32" fmla="*/ 72 w 345"/>
                  <a:gd name="T33" fmla="*/ 154 h 984"/>
                  <a:gd name="T34" fmla="*/ 72 w 345"/>
                  <a:gd name="T35" fmla="*/ 154 h 984"/>
                  <a:gd name="T36" fmla="*/ 72 w 345"/>
                  <a:gd name="T37" fmla="*/ 154 h 984"/>
                  <a:gd name="T38" fmla="*/ 45 w 345"/>
                  <a:gd name="T39" fmla="*/ 201 h 984"/>
                  <a:gd name="T40" fmla="*/ 43 w 345"/>
                  <a:gd name="T41" fmla="*/ 199 h 984"/>
                  <a:gd name="T42" fmla="*/ 72 w 345"/>
                  <a:gd name="T43" fmla="*/ 154 h 984"/>
                  <a:gd name="T44" fmla="*/ 89 w 345"/>
                  <a:gd name="T45" fmla="*/ 0 h 984"/>
                  <a:gd name="T46" fmla="*/ 89 w 345"/>
                  <a:gd name="T47" fmla="*/ 0 h 984"/>
                  <a:gd name="T48" fmla="*/ 25 w 345"/>
                  <a:gd name="T49" fmla="*/ 237 h 984"/>
                  <a:gd name="T50" fmla="*/ 16 w 345"/>
                  <a:gd name="T51" fmla="*/ 358 h 984"/>
                  <a:gd name="T52" fmla="*/ 5 w 345"/>
                  <a:gd name="T53" fmla="*/ 453 h 984"/>
                  <a:gd name="T54" fmla="*/ 16 w 345"/>
                  <a:gd name="T55" fmla="*/ 580 h 984"/>
                  <a:gd name="T56" fmla="*/ 17 w 345"/>
                  <a:gd name="T57" fmla="*/ 587 h 984"/>
                  <a:gd name="T58" fmla="*/ 105 w 345"/>
                  <a:gd name="T59" fmla="*/ 577 h 984"/>
                  <a:gd name="T60" fmla="*/ 271 w 345"/>
                  <a:gd name="T61" fmla="*/ 671 h 984"/>
                  <a:gd name="T62" fmla="*/ 273 w 345"/>
                  <a:gd name="T63" fmla="*/ 686 h 984"/>
                  <a:gd name="T64" fmla="*/ 345 w 345"/>
                  <a:gd name="T65" fmla="*/ 654 h 984"/>
                  <a:gd name="T66" fmla="*/ 341 w 345"/>
                  <a:gd name="T67" fmla="*/ 653 h 984"/>
                  <a:gd name="T68" fmla="*/ 260 w 345"/>
                  <a:gd name="T69" fmla="*/ 580 h 984"/>
                  <a:gd name="T70" fmla="*/ 198 w 345"/>
                  <a:gd name="T71" fmla="*/ 481 h 984"/>
                  <a:gd name="T72" fmla="*/ 178 w 345"/>
                  <a:gd name="T73" fmla="*/ 373 h 984"/>
                  <a:gd name="T74" fmla="*/ 173 w 345"/>
                  <a:gd name="T75" fmla="*/ 358 h 984"/>
                  <a:gd name="T76" fmla="*/ 162 w 345"/>
                  <a:gd name="T77" fmla="*/ 298 h 984"/>
                  <a:gd name="T78" fmla="*/ 137 w 345"/>
                  <a:gd name="T79" fmla="*/ 208 h 984"/>
                  <a:gd name="T80" fmla="*/ 96 w 345"/>
                  <a:gd name="T81" fmla="*/ 99 h 984"/>
                  <a:gd name="T82" fmla="*/ 89 w 345"/>
                  <a:gd name="T83" fmla="*/ 0 h 984"/>
                  <a:gd name="T84" fmla="*/ 89 w 345"/>
                  <a:gd name="T8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5" h="984">
                    <a:moveTo>
                      <a:pt x="130" y="833"/>
                    </a:moveTo>
                    <a:cubicBezTo>
                      <a:pt x="130" y="833"/>
                      <a:pt x="130" y="833"/>
                      <a:pt x="130" y="833"/>
                    </a:cubicBezTo>
                    <a:cubicBezTo>
                      <a:pt x="118" y="839"/>
                      <a:pt x="106" y="844"/>
                      <a:pt x="94" y="849"/>
                    </a:cubicBezTo>
                    <a:cubicBezTo>
                      <a:pt x="89" y="852"/>
                      <a:pt x="84" y="854"/>
                      <a:pt x="80" y="856"/>
                    </a:cubicBezTo>
                    <a:cubicBezTo>
                      <a:pt x="72" y="859"/>
                      <a:pt x="65" y="862"/>
                      <a:pt x="58" y="864"/>
                    </a:cubicBezTo>
                    <a:cubicBezTo>
                      <a:pt x="58" y="864"/>
                      <a:pt x="58" y="864"/>
                      <a:pt x="58" y="864"/>
                    </a:cubicBezTo>
                    <a:cubicBezTo>
                      <a:pt x="58" y="864"/>
                      <a:pt x="58" y="864"/>
                      <a:pt x="58" y="864"/>
                    </a:cubicBezTo>
                    <a:cubicBezTo>
                      <a:pt x="58" y="874"/>
                      <a:pt x="58" y="884"/>
                      <a:pt x="58" y="893"/>
                    </a:cubicBezTo>
                    <a:cubicBezTo>
                      <a:pt x="58" y="907"/>
                      <a:pt x="59" y="920"/>
                      <a:pt x="59" y="933"/>
                    </a:cubicBezTo>
                    <a:cubicBezTo>
                      <a:pt x="59" y="938"/>
                      <a:pt x="59" y="943"/>
                      <a:pt x="59" y="948"/>
                    </a:cubicBezTo>
                    <a:cubicBezTo>
                      <a:pt x="59" y="960"/>
                      <a:pt x="59" y="972"/>
                      <a:pt x="59" y="983"/>
                    </a:cubicBezTo>
                    <a:cubicBezTo>
                      <a:pt x="59" y="983"/>
                      <a:pt x="59" y="983"/>
                      <a:pt x="59" y="983"/>
                    </a:cubicBezTo>
                    <a:cubicBezTo>
                      <a:pt x="66" y="984"/>
                      <a:pt x="74" y="984"/>
                      <a:pt x="82" y="984"/>
                    </a:cubicBezTo>
                    <a:cubicBezTo>
                      <a:pt x="128" y="984"/>
                      <a:pt x="181" y="971"/>
                      <a:pt x="181" y="971"/>
                    </a:cubicBezTo>
                    <a:cubicBezTo>
                      <a:pt x="143" y="929"/>
                      <a:pt x="128" y="891"/>
                      <a:pt x="128" y="856"/>
                    </a:cubicBezTo>
                    <a:cubicBezTo>
                      <a:pt x="128" y="848"/>
                      <a:pt x="129" y="840"/>
                      <a:pt x="130" y="833"/>
                    </a:cubicBezTo>
                    <a:moveTo>
                      <a:pt x="72" y="154"/>
                    </a:moveTo>
                    <a:cubicBezTo>
                      <a:pt x="72" y="154"/>
                      <a:pt x="72" y="154"/>
                      <a:pt x="72" y="154"/>
                    </a:cubicBezTo>
                    <a:cubicBezTo>
                      <a:pt x="72" y="154"/>
                      <a:pt x="72" y="154"/>
                      <a:pt x="72" y="154"/>
                    </a:cubicBezTo>
                    <a:cubicBezTo>
                      <a:pt x="71" y="158"/>
                      <a:pt x="54" y="201"/>
                      <a:pt x="45" y="201"/>
                    </a:cubicBezTo>
                    <a:cubicBezTo>
                      <a:pt x="44" y="201"/>
                      <a:pt x="43" y="200"/>
                      <a:pt x="43" y="199"/>
                    </a:cubicBezTo>
                    <a:cubicBezTo>
                      <a:pt x="35" y="189"/>
                      <a:pt x="70" y="160"/>
                      <a:pt x="72" y="154"/>
                    </a:cubicBezTo>
                    <a:moveTo>
                      <a:pt x="89" y="0"/>
                    </a:moveTo>
                    <a:cubicBezTo>
                      <a:pt x="89" y="0"/>
                      <a:pt x="89" y="0"/>
                      <a:pt x="89" y="0"/>
                    </a:cubicBezTo>
                    <a:cubicBezTo>
                      <a:pt x="25" y="237"/>
                      <a:pt x="25" y="237"/>
                      <a:pt x="25" y="237"/>
                    </a:cubicBezTo>
                    <a:cubicBezTo>
                      <a:pt x="25" y="237"/>
                      <a:pt x="22" y="297"/>
                      <a:pt x="16" y="358"/>
                    </a:cubicBezTo>
                    <a:cubicBezTo>
                      <a:pt x="13" y="393"/>
                      <a:pt x="9" y="428"/>
                      <a:pt x="5" y="453"/>
                    </a:cubicBezTo>
                    <a:cubicBezTo>
                      <a:pt x="0" y="480"/>
                      <a:pt x="6" y="530"/>
                      <a:pt x="16" y="580"/>
                    </a:cubicBezTo>
                    <a:cubicBezTo>
                      <a:pt x="16" y="582"/>
                      <a:pt x="16" y="584"/>
                      <a:pt x="17" y="587"/>
                    </a:cubicBezTo>
                    <a:cubicBezTo>
                      <a:pt x="45" y="580"/>
                      <a:pt x="75" y="577"/>
                      <a:pt x="105" y="577"/>
                    </a:cubicBezTo>
                    <a:cubicBezTo>
                      <a:pt x="183" y="577"/>
                      <a:pt x="257" y="601"/>
                      <a:pt x="271" y="671"/>
                    </a:cubicBezTo>
                    <a:cubicBezTo>
                      <a:pt x="272" y="676"/>
                      <a:pt x="273" y="681"/>
                      <a:pt x="273" y="686"/>
                    </a:cubicBezTo>
                    <a:cubicBezTo>
                      <a:pt x="313" y="665"/>
                      <a:pt x="345" y="654"/>
                      <a:pt x="345" y="654"/>
                    </a:cubicBezTo>
                    <a:cubicBezTo>
                      <a:pt x="344" y="654"/>
                      <a:pt x="343" y="653"/>
                      <a:pt x="341" y="653"/>
                    </a:cubicBezTo>
                    <a:cubicBezTo>
                      <a:pt x="313" y="643"/>
                      <a:pt x="284" y="613"/>
                      <a:pt x="260" y="580"/>
                    </a:cubicBezTo>
                    <a:cubicBezTo>
                      <a:pt x="224" y="533"/>
                      <a:pt x="198" y="481"/>
                      <a:pt x="198" y="481"/>
                    </a:cubicBezTo>
                    <a:cubicBezTo>
                      <a:pt x="198" y="481"/>
                      <a:pt x="187" y="386"/>
                      <a:pt x="178" y="373"/>
                    </a:cubicBezTo>
                    <a:cubicBezTo>
                      <a:pt x="176" y="370"/>
                      <a:pt x="174" y="365"/>
                      <a:pt x="173" y="358"/>
                    </a:cubicBezTo>
                    <a:cubicBezTo>
                      <a:pt x="166" y="336"/>
                      <a:pt x="162" y="298"/>
                      <a:pt x="162" y="298"/>
                    </a:cubicBezTo>
                    <a:cubicBezTo>
                      <a:pt x="162" y="298"/>
                      <a:pt x="155" y="233"/>
                      <a:pt x="137" y="208"/>
                    </a:cubicBezTo>
                    <a:cubicBezTo>
                      <a:pt x="120" y="183"/>
                      <a:pt x="96" y="99"/>
                      <a:pt x="96" y="99"/>
                    </a:cubicBezTo>
                    <a:cubicBezTo>
                      <a:pt x="89" y="0"/>
                      <a:pt x="89" y="0"/>
                      <a:pt x="89" y="0"/>
                    </a:cubicBezTo>
                    <a:cubicBezTo>
                      <a:pt x="89" y="0"/>
                      <a:pt x="89" y="0"/>
                      <a:pt x="89" y="0"/>
                    </a:cubicBezTo>
                  </a:path>
                </a:pathLst>
              </a:custGeom>
              <a:solidFill>
                <a:srgbClr val="C3CCDB"/>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1" name="í$lîḋè">
                <a:extLst>
                  <a:ext uri="{FF2B5EF4-FFF2-40B4-BE49-F238E27FC236}">
                    <a16:creationId xmlns:a16="http://schemas.microsoft.com/office/drawing/2014/main" id="{FA4E4DC4-7988-E04B-A78E-DCB2A38BC733}"/>
                  </a:ext>
                </a:extLst>
              </p:cNvPr>
              <p:cNvSpPr>
                <a:spLocks noChangeArrowheads="1"/>
              </p:cNvSpPr>
              <p:nvPr/>
            </p:nvSpPr>
            <p:spPr bwMode="auto">
              <a:xfrm>
                <a:off x="3881738" y="2179732"/>
                <a:ext cx="813438" cy="810013"/>
              </a:xfrm>
              <a:custGeom>
                <a:avLst/>
                <a:gdLst>
                  <a:gd name="T0" fmla="*/ 456 w 555"/>
                  <a:gd name="T1" fmla="*/ 249 h 554"/>
                  <a:gd name="T2" fmla="*/ 465 w 555"/>
                  <a:gd name="T3" fmla="*/ 400 h 554"/>
                  <a:gd name="T4" fmla="*/ 411 w 555"/>
                  <a:gd name="T5" fmla="*/ 554 h 554"/>
                  <a:gd name="T6" fmla="*/ 35 w 555"/>
                  <a:gd name="T7" fmla="*/ 270 h 554"/>
                  <a:gd name="T8" fmla="*/ 56 w 555"/>
                  <a:gd name="T9" fmla="*/ 90 h 554"/>
                  <a:gd name="T10" fmla="*/ 51 w 555"/>
                  <a:gd name="T11" fmla="*/ 0 h 554"/>
                  <a:gd name="T12" fmla="*/ 488 w 555"/>
                  <a:gd name="T13" fmla="*/ 164 h 554"/>
                  <a:gd name="T14" fmla="*/ 456 w 555"/>
                  <a:gd name="T15" fmla="*/ 249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5" h="554">
                    <a:moveTo>
                      <a:pt x="456" y="249"/>
                    </a:moveTo>
                    <a:cubicBezTo>
                      <a:pt x="446" y="299"/>
                      <a:pt x="449" y="351"/>
                      <a:pt x="465" y="400"/>
                    </a:cubicBezTo>
                    <a:cubicBezTo>
                      <a:pt x="411" y="554"/>
                      <a:pt x="411" y="554"/>
                      <a:pt x="411" y="554"/>
                    </a:cubicBezTo>
                    <a:cubicBezTo>
                      <a:pt x="411" y="554"/>
                      <a:pt x="0" y="326"/>
                      <a:pt x="35" y="270"/>
                    </a:cubicBezTo>
                    <a:cubicBezTo>
                      <a:pt x="55" y="239"/>
                      <a:pt x="57" y="156"/>
                      <a:pt x="56" y="90"/>
                    </a:cubicBezTo>
                    <a:cubicBezTo>
                      <a:pt x="54" y="40"/>
                      <a:pt x="51" y="0"/>
                      <a:pt x="51" y="0"/>
                    </a:cubicBezTo>
                    <a:cubicBezTo>
                      <a:pt x="51" y="0"/>
                      <a:pt x="555" y="49"/>
                      <a:pt x="488" y="164"/>
                    </a:cubicBezTo>
                    <a:cubicBezTo>
                      <a:pt x="473" y="190"/>
                      <a:pt x="462" y="219"/>
                      <a:pt x="456" y="249"/>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2" name="ïṧļïḍé">
                <a:extLst>
                  <a:ext uri="{FF2B5EF4-FFF2-40B4-BE49-F238E27FC236}">
                    <a16:creationId xmlns:a16="http://schemas.microsoft.com/office/drawing/2014/main" id="{EA3FC54D-447A-7A42-9922-AC244FAE64DE}"/>
                  </a:ext>
                </a:extLst>
              </p:cNvPr>
              <p:cNvSpPr/>
              <p:nvPr/>
            </p:nvSpPr>
            <p:spPr bwMode="auto">
              <a:xfrm>
                <a:off x="3965029" y="2301880"/>
                <a:ext cx="587641" cy="265933"/>
              </a:xfrm>
              <a:custGeom>
                <a:avLst/>
                <a:gdLst>
                  <a:gd name="T0" fmla="*/ 1 w 402"/>
                  <a:gd name="T1" fmla="*/ 0 h 181"/>
                  <a:gd name="T2" fmla="*/ 0 w 402"/>
                  <a:gd name="T3" fmla="*/ 6 h 181"/>
                  <a:gd name="T4" fmla="*/ 297 w 402"/>
                  <a:gd name="T5" fmla="*/ 181 h 181"/>
                  <a:gd name="T6" fmla="*/ 400 w 402"/>
                  <a:gd name="T7" fmla="*/ 165 h 181"/>
                  <a:gd name="T8" fmla="*/ 402 w 402"/>
                  <a:gd name="T9" fmla="*/ 155 h 181"/>
                  <a:gd name="T10" fmla="*/ 297 w 402"/>
                  <a:gd name="T11" fmla="*/ 172 h 181"/>
                  <a:gd name="T12" fmla="*/ 296 w 402"/>
                  <a:gd name="T13" fmla="*/ 172 h 181"/>
                  <a:gd name="T14" fmla="*/ 1 w 402"/>
                  <a:gd name="T15" fmla="*/ 0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181">
                    <a:moveTo>
                      <a:pt x="1" y="0"/>
                    </a:moveTo>
                    <a:cubicBezTo>
                      <a:pt x="1" y="2"/>
                      <a:pt x="0" y="4"/>
                      <a:pt x="0" y="6"/>
                    </a:cubicBezTo>
                    <a:cubicBezTo>
                      <a:pt x="61" y="116"/>
                      <a:pt x="176" y="181"/>
                      <a:pt x="297" y="181"/>
                    </a:cubicBezTo>
                    <a:cubicBezTo>
                      <a:pt x="331" y="181"/>
                      <a:pt x="366" y="175"/>
                      <a:pt x="400" y="165"/>
                    </a:cubicBezTo>
                    <a:cubicBezTo>
                      <a:pt x="401" y="161"/>
                      <a:pt x="401" y="158"/>
                      <a:pt x="402" y="155"/>
                    </a:cubicBezTo>
                    <a:cubicBezTo>
                      <a:pt x="369" y="166"/>
                      <a:pt x="333" y="172"/>
                      <a:pt x="297" y="172"/>
                    </a:cubicBezTo>
                    <a:cubicBezTo>
                      <a:pt x="297" y="172"/>
                      <a:pt x="296" y="172"/>
                      <a:pt x="296" y="172"/>
                    </a:cubicBezTo>
                    <a:cubicBezTo>
                      <a:pt x="170" y="172"/>
                      <a:pt x="59" y="103"/>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63" name="íṧlïḍe">
                <a:extLst>
                  <a:ext uri="{FF2B5EF4-FFF2-40B4-BE49-F238E27FC236}">
                    <a16:creationId xmlns:a16="http://schemas.microsoft.com/office/drawing/2014/main" id="{D0A136A2-7B1D-2247-8C6C-A75F3268DB52}"/>
                  </a:ext>
                </a:extLst>
              </p:cNvPr>
              <p:cNvSpPr>
                <a:spLocks noChangeArrowheads="1"/>
              </p:cNvSpPr>
              <p:nvPr/>
            </p:nvSpPr>
            <p:spPr bwMode="auto">
              <a:xfrm>
                <a:off x="3900576" y="1511857"/>
                <a:ext cx="994963" cy="1041200"/>
              </a:xfrm>
              <a:custGeom>
                <a:avLst/>
                <a:gdLst>
                  <a:gd name="T0" fmla="*/ 679 w 679"/>
                  <a:gd name="T1" fmla="*/ 374 h 713"/>
                  <a:gd name="T2" fmla="*/ 340 w 679"/>
                  <a:gd name="T3" fmla="*/ 713 h 713"/>
                  <a:gd name="T4" fmla="*/ 0 w 679"/>
                  <a:gd name="T5" fmla="*/ 374 h 713"/>
                  <a:gd name="T6" fmla="*/ 62 w 679"/>
                  <a:gd name="T7" fmla="*/ 178 h 713"/>
                  <a:gd name="T8" fmla="*/ 78 w 679"/>
                  <a:gd name="T9" fmla="*/ 158 h 713"/>
                  <a:gd name="T10" fmla="*/ 188 w 679"/>
                  <a:gd name="T11" fmla="*/ 70 h 713"/>
                  <a:gd name="T12" fmla="*/ 261 w 679"/>
                  <a:gd name="T13" fmla="*/ 44 h 713"/>
                  <a:gd name="T14" fmla="*/ 670 w 679"/>
                  <a:gd name="T15" fmla="*/ 296 h 713"/>
                  <a:gd name="T16" fmla="*/ 675 w 679"/>
                  <a:gd name="T17" fmla="*/ 319 h 713"/>
                  <a:gd name="T18" fmla="*/ 679 w 679"/>
                  <a:gd name="T19" fmla="*/ 374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9" h="713">
                    <a:moveTo>
                      <a:pt x="679" y="374"/>
                    </a:moveTo>
                    <a:cubicBezTo>
                      <a:pt x="679" y="561"/>
                      <a:pt x="527" y="713"/>
                      <a:pt x="340" y="713"/>
                    </a:cubicBezTo>
                    <a:cubicBezTo>
                      <a:pt x="152" y="713"/>
                      <a:pt x="0" y="561"/>
                      <a:pt x="0" y="374"/>
                    </a:cubicBezTo>
                    <a:cubicBezTo>
                      <a:pt x="0" y="304"/>
                      <a:pt x="22" y="235"/>
                      <a:pt x="62" y="178"/>
                    </a:cubicBezTo>
                    <a:cubicBezTo>
                      <a:pt x="67" y="171"/>
                      <a:pt x="72" y="164"/>
                      <a:pt x="78" y="158"/>
                    </a:cubicBezTo>
                    <a:cubicBezTo>
                      <a:pt x="108" y="121"/>
                      <a:pt x="146" y="91"/>
                      <a:pt x="188" y="70"/>
                    </a:cubicBezTo>
                    <a:cubicBezTo>
                      <a:pt x="211" y="58"/>
                      <a:pt x="236" y="49"/>
                      <a:pt x="261" y="44"/>
                    </a:cubicBezTo>
                    <a:cubicBezTo>
                      <a:pt x="443" y="0"/>
                      <a:pt x="627" y="113"/>
                      <a:pt x="670" y="296"/>
                    </a:cubicBezTo>
                    <a:cubicBezTo>
                      <a:pt x="672" y="304"/>
                      <a:pt x="673" y="311"/>
                      <a:pt x="675" y="319"/>
                    </a:cubicBezTo>
                    <a:cubicBezTo>
                      <a:pt x="677" y="337"/>
                      <a:pt x="679" y="355"/>
                      <a:pt x="679" y="374"/>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4" name="íŝḷiḋé">
                <a:extLst>
                  <a:ext uri="{FF2B5EF4-FFF2-40B4-BE49-F238E27FC236}">
                    <a16:creationId xmlns:a16="http://schemas.microsoft.com/office/drawing/2014/main" id="{7ACAEB23-87F6-E64C-A910-1D0761B1CEA9}"/>
                  </a:ext>
                </a:extLst>
              </p:cNvPr>
              <p:cNvSpPr>
                <a:spLocks noChangeArrowheads="1"/>
              </p:cNvSpPr>
              <p:nvPr/>
            </p:nvSpPr>
            <p:spPr bwMode="auto">
              <a:xfrm>
                <a:off x="2946713" y="2410919"/>
                <a:ext cx="2267350" cy="2623549"/>
              </a:xfrm>
              <a:custGeom>
                <a:avLst/>
                <a:gdLst>
                  <a:gd name="T0" fmla="*/ 1476 w 1549"/>
                  <a:gd name="T1" fmla="*/ 1281 h 1795"/>
                  <a:gd name="T2" fmla="*/ 1479 w 1549"/>
                  <a:gd name="T3" fmla="*/ 1296 h 1795"/>
                  <a:gd name="T4" fmla="*/ 1505 w 1549"/>
                  <a:gd name="T5" fmla="*/ 1409 h 1795"/>
                  <a:gd name="T6" fmla="*/ 1515 w 1549"/>
                  <a:gd name="T7" fmla="*/ 1475 h 1795"/>
                  <a:gd name="T8" fmla="*/ 1517 w 1549"/>
                  <a:gd name="T9" fmla="*/ 1531 h 1795"/>
                  <a:gd name="T10" fmla="*/ 1518 w 1549"/>
                  <a:gd name="T11" fmla="*/ 1565 h 1795"/>
                  <a:gd name="T12" fmla="*/ 1519 w 1549"/>
                  <a:gd name="T13" fmla="*/ 1634 h 1795"/>
                  <a:gd name="T14" fmla="*/ 1519 w 1549"/>
                  <a:gd name="T15" fmla="*/ 1684 h 1795"/>
                  <a:gd name="T16" fmla="*/ 1512 w 1549"/>
                  <a:gd name="T17" fmla="*/ 1753 h 1795"/>
                  <a:gd name="T18" fmla="*/ 1497 w 1549"/>
                  <a:gd name="T19" fmla="*/ 1785 h 1795"/>
                  <a:gd name="T20" fmla="*/ 1389 w 1549"/>
                  <a:gd name="T21" fmla="*/ 1703 h 1795"/>
                  <a:gd name="T22" fmla="*/ 1371 w 1549"/>
                  <a:gd name="T23" fmla="*/ 1693 h 1795"/>
                  <a:gd name="T24" fmla="*/ 1196 w 1549"/>
                  <a:gd name="T25" fmla="*/ 1657 h 1795"/>
                  <a:gd name="T26" fmla="*/ 1137 w 1549"/>
                  <a:gd name="T27" fmla="*/ 1678 h 1795"/>
                  <a:gd name="T28" fmla="*/ 1053 w 1549"/>
                  <a:gd name="T29" fmla="*/ 1704 h 1795"/>
                  <a:gd name="T30" fmla="*/ 780 w 1549"/>
                  <a:gd name="T31" fmla="*/ 1763 h 1795"/>
                  <a:gd name="T32" fmla="*/ 443 w 1549"/>
                  <a:gd name="T33" fmla="*/ 1766 h 1795"/>
                  <a:gd name="T34" fmla="*/ 440 w 1549"/>
                  <a:gd name="T35" fmla="*/ 1765 h 1795"/>
                  <a:gd name="T36" fmla="*/ 428 w 1549"/>
                  <a:gd name="T37" fmla="*/ 1761 h 1795"/>
                  <a:gd name="T38" fmla="*/ 388 w 1549"/>
                  <a:gd name="T39" fmla="*/ 1747 h 1795"/>
                  <a:gd name="T40" fmla="*/ 350 w 1549"/>
                  <a:gd name="T41" fmla="*/ 1731 h 1795"/>
                  <a:gd name="T42" fmla="*/ 308 w 1549"/>
                  <a:gd name="T43" fmla="*/ 1709 h 1795"/>
                  <a:gd name="T44" fmla="*/ 273 w 1549"/>
                  <a:gd name="T45" fmla="*/ 1665 h 1795"/>
                  <a:gd name="T46" fmla="*/ 257 w 1549"/>
                  <a:gd name="T47" fmla="*/ 1583 h 1795"/>
                  <a:gd name="T48" fmla="*/ 245 w 1549"/>
                  <a:gd name="T49" fmla="*/ 1523 h 1795"/>
                  <a:gd name="T50" fmla="*/ 220 w 1549"/>
                  <a:gd name="T51" fmla="*/ 1397 h 1795"/>
                  <a:gd name="T52" fmla="*/ 208 w 1549"/>
                  <a:gd name="T53" fmla="*/ 1337 h 1795"/>
                  <a:gd name="T54" fmla="*/ 182 w 1549"/>
                  <a:gd name="T55" fmla="*/ 1212 h 1795"/>
                  <a:gd name="T56" fmla="*/ 170 w 1549"/>
                  <a:gd name="T57" fmla="*/ 1152 h 1795"/>
                  <a:gd name="T58" fmla="*/ 145 w 1549"/>
                  <a:gd name="T59" fmla="*/ 1026 h 1795"/>
                  <a:gd name="T60" fmla="*/ 133 w 1549"/>
                  <a:gd name="T61" fmla="*/ 966 h 1795"/>
                  <a:gd name="T62" fmla="*/ 122 w 1549"/>
                  <a:gd name="T63" fmla="*/ 911 h 1795"/>
                  <a:gd name="T64" fmla="*/ 74 w 1549"/>
                  <a:gd name="T65" fmla="*/ 840 h 1795"/>
                  <a:gd name="T66" fmla="*/ 47 w 1549"/>
                  <a:gd name="T67" fmla="*/ 799 h 1795"/>
                  <a:gd name="T68" fmla="*/ 35 w 1549"/>
                  <a:gd name="T69" fmla="*/ 781 h 1795"/>
                  <a:gd name="T70" fmla="*/ 23 w 1549"/>
                  <a:gd name="T71" fmla="*/ 704 h 1795"/>
                  <a:gd name="T72" fmla="*/ 59 w 1549"/>
                  <a:gd name="T73" fmla="*/ 654 h 1795"/>
                  <a:gd name="T74" fmla="*/ 91 w 1549"/>
                  <a:gd name="T75" fmla="*/ 609 h 1795"/>
                  <a:gd name="T76" fmla="*/ 101 w 1549"/>
                  <a:gd name="T77" fmla="*/ 594 h 1795"/>
                  <a:gd name="T78" fmla="*/ 205 w 1549"/>
                  <a:gd name="T79" fmla="*/ 451 h 1795"/>
                  <a:gd name="T80" fmla="*/ 300 w 1549"/>
                  <a:gd name="T81" fmla="*/ 340 h 1795"/>
                  <a:gd name="T82" fmla="*/ 470 w 1549"/>
                  <a:gd name="T83" fmla="*/ 226 h 1795"/>
                  <a:gd name="T84" fmla="*/ 534 w 1549"/>
                  <a:gd name="T85" fmla="*/ 177 h 1795"/>
                  <a:gd name="T86" fmla="*/ 600 w 1549"/>
                  <a:gd name="T87" fmla="*/ 153 h 1795"/>
                  <a:gd name="T88" fmla="*/ 644 w 1549"/>
                  <a:gd name="T89" fmla="*/ 79 h 1795"/>
                  <a:gd name="T90" fmla="*/ 691 w 1549"/>
                  <a:gd name="T91" fmla="*/ 12 h 1795"/>
                  <a:gd name="T92" fmla="*/ 783 w 1549"/>
                  <a:gd name="T93" fmla="*/ 118 h 1795"/>
                  <a:gd name="T94" fmla="*/ 979 w 1549"/>
                  <a:gd name="T95" fmla="*/ 286 h 1795"/>
                  <a:gd name="T96" fmla="*/ 983 w 1549"/>
                  <a:gd name="T97" fmla="*/ 290 h 1795"/>
                  <a:gd name="T98" fmla="*/ 1022 w 1549"/>
                  <a:gd name="T99" fmla="*/ 289 h 1795"/>
                  <a:gd name="T100" fmla="*/ 1070 w 1549"/>
                  <a:gd name="T101" fmla="*/ 245 h 1795"/>
                  <a:gd name="T102" fmla="*/ 1091 w 1549"/>
                  <a:gd name="T103" fmla="*/ 120 h 1795"/>
                  <a:gd name="T104" fmla="*/ 1240 w 1549"/>
                  <a:gd name="T105" fmla="*/ 308 h 1795"/>
                  <a:gd name="T106" fmla="*/ 1367 w 1549"/>
                  <a:gd name="T107" fmla="*/ 393 h 1795"/>
                  <a:gd name="T108" fmla="*/ 1372 w 1549"/>
                  <a:gd name="T109" fmla="*/ 396 h 1795"/>
                  <a:gd name="T110" fmla="*/ 1382 w 1549"/>
                  <a:gd name="T111" fmla="*/ 400 h 1795"/>
                  <a:gd name="T112" fmla="*/ 1401 w 1549"/>
                  <a:gd name="T113" fmla="*/ 409 h 1795"/>
                  <a:gd name="T114" fmla="*/ 1420 w 1549"/>
                  <a:gd name="T115" fmla="*/ 428 h 1795"/>
                  <a:gd name="T116" fmla="*/ 1430 w 1549"/>
                  <a:gd name="T117" fmla="*/ 441 h 1795"/>
                  <a:gd name="T118" fmla="*/ 1518 w 1549"/>
                  <a:gd name="T119" fmla="*/ 571 h 1795"/>
                  <a:gd name="T120" fmla="*/ 1485 w 1549"/>
                  <a:gd name="T121" fmla="*/ 938 h 1795"/>
                  <a:gd name="T122" fmla="*/ 1465 w 1549"/>
                  <a:gd name="T123" fmla="*/ 115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795">
                    <a:moveTo>
                      <a:pt x="1465" y="1154"/>
                    </a:moveTo>
                    <a:cubicBezTo>
                      <a:pt x="1460" y="1181"/>
                      <a:pt x="1466" y="1231"/>
                      <a:pt x="1476" y="1281"/>
                    </a:cubicBezTo>
                    <a:cubicBezTo>
                      <a:pt x="1476" y="1283"/>
                      <a:pt x="1476" y="1285"/>
                      <a:pt x="1477" y="1288"/>
                    </a:cubicBezTo>
                    <a:cubicBezTo>
                      <a:pt x="1477" y="1290"/>
                      <a:pt x="1478" y="1293"/>
                      <a:pt x="1479" y="1296"/>
                    </a:cubicBezTo>
                    <a:cubicBezTo>
                      <a:pt x="1483" y="1318"/>
                      <a:pt x="1488" y="1339"/>
                      <a:pt x="1493" y="1359"/>
                    </a:cubicBezTo>
                    <a:cubicBezTo>
                      <a:pt x="1497" y="1378"/>
                      <a:pt x="1501" y="1395"/>
                      <a:pt x="1505" y="1409"/>
                    </a:cubicBezTo>
                    <a:cubicBezTo>
                      <a:pt x="1511" y="1429"/>
                      <a:pt x="1514" y="1442"/>
                      <a:pt x="1514" y="1442"/>
                    </a:cubicBezTo>
                    <a:cubicBezTo>
                      <a:pt x="1514" y="1442"/>
                      <a:pt x="1515" y="1455"/>
                      <a:pt x="1515" y="1475"/>
                    </a:cubicBezTo>
                    <a:cubicBezTo>
                      <a:pt x="1516" y="1487"/>
                      <a:pt x="1516" y="1501"/>
                      <a:pt x="1517" y="1517"/>
                    </a:cubicBezTo>
                    <a:cubicBezTo>
                      <a:pt x="1517" y="1521"/>
                      <a:pt x="1517" y="1526"/>
                      <a:pt x="1517" y="1531"/>
                    </a:cubicBezTo>
                    <a:cubicBezTo>
                      <a:pt x="1517" y="1539"/>
                      <a:pt x="1517" y="1548"/>
                      <a:pt x="1518" y="1557"/>
                    </a:cubicBezTo>
                    <a:cubicBezTo>
                      <a:pt x="1518" y="1560"/>
                      <a:pt x="1518" y="1562"/>
                      <a:pt x="1518" y="1565"/>
                    </a:cubicBezTo>
                    <a:cubicBezTo>
                      <a:pt x="1518" y="1575"/>
                      <a:pt x="1518" y="1585"/>
                      <a:pt x="1518" y="1594"/>
                    </a:cubicBezTo>
                    <a:cubicBezTo>
                      <a:pt x="1518" y="1608"/>
                      <a:pt x="1519" y="1621"/>
                      <a:pt x="1519" y="1634"/>
                    </a:cubicBezTo>
                    <a:cubicBezTo>
                      <a:pt x="1519" y="1639"/>
                      <a:pt x="1519" y="1644"/>
                      <a:pt x="1519" y="1649"/>
                    </a:cubicBezTo>
                    <a:cubicBezTo>
                      <a:pt x="1519" y="1661"/>
                      <a:pt x="1519" y="1673"/>
                      <a:pt x="1519" y="1684"/>
                    </a:cubicBezTo>
                    <a:cubicBezTo>
                      <a:pt x="1518" y="1715"/>
                      <a:pt x="1517" y="1738"/>
                      <a:pt x="1514" y="1745"/>
                    </a:cubicBezTo>
                    <a:cubicBezTo>
                      <a:pt x="1513" y="1747"/>
                      <a:pt x="1513" y="1750"/>
                      <a:pt x="1512" y="1753"/>
                    </a:cubicBezTo>
                    <a:cubicBezTo>
                      <a:pt x="1508" y="1765"/>
                      <a:pt x="1506" y="1778"/>
                      <a:pt x="1504" y="1790"/>
                    </a:cubicBezTo>
                    <a:cubicBezTo>
                      <a:pt x="1497" y="1785"/>
                      <a:pt x="1497" y="1785"/>
                      <a:pt x="1497" y="1785"/>
                    </a:cubicBezTo>
                    <a:cubicBezTo>
                      <a:pt x="1484" y="1774"/>
                      <a:pt x="1472" y="1763"/>
                      <a:pt x="1459" y="1753"/>
                    </a:cubicBezTo>
                    <a:cubicBezTo>
                      <a:pt x="1437" y="1734"/>
                      <a:pt x="1414" y="1718"/>
                      <a:pt x="1389" y="1703"/>
                    </a:cubicBezTo>
                    <a:cubicBezTo>
                      <a:pt x="1388" y="1702"/>
                      <a:pt x="1386" y="1701"/>
                      <a:pt x="1385" y="1700"/>
                    </a:cubicBezTo>
                    <a:cubicBezTo>
                      <a:pt x="1380" y="1698"/>
                      <a:pt x="1375" y="1695"/>
                      <a:pt x="1371" y="1693"/>
                    </a:cubicBezTo>
                    <a:cubicBezTo>
                      <a:pt x="1361" y="1688"/>
                      <a:pt x="1351" y="1684"/>
                      <a:pt x="1341" y="1680"/>
                    </a:cubicBezTo>
                    <a:cubicBezTo>
                      <a:pt x="1295" y="1662"/>
                      <a:pt x="1246" y="1656"/>
                      <a:pt x="1196" y="1657"/>
                    </a:cubicBezTo>
                    <a:cubicBezTo>
                      <a:pt x="1176" y="1665"/>
                      <a:pt x="1163" y="1670"/>
                      <a:pt x="1163" y="1670"/>
                    </a:cubicBezTo>
                    <a:cubicBezTo>
                      <a:pt x="1137" y="1678"/>
                      <a:pt x="1137" y="1678"/>
                      <a:pt x="1137" y="1678"/>
                    </a:cubicBezTo>
                    <a:cubicBezTo>
                      <a:pt x="1133" y="1679"/>
                      <a:pt x="1133" y="1679"/>
                      <a:pt x="1133" y="1679"/>
                    </a:cubicBezTo>
                    <a:cubicBezTo>
                      <a:pt x="1105" y="1687"/>
                      <a:pt x="1067" y="1699"/>
                      <a:pt x="1053" y="1704"/>
                    </a:cubicBezTo>
                    <a:cubicBezTo>
                      <a:pt x="1030" y="1712"/>
                      <a:pt x="834" y="1753"/>
                      <a:pt x="834" y="1753"/>
                    </a:cubicBezTo>
                    <a:cubicBezTo>
                      <a:pt x="816" y="1758"/>
                      <a:pt x="798" y="1761"/>
                      <a:pt x="780" y="1763"/>
                    </a:cubicBezTo>
                    <a:cubicBezTo>
                      <a:pt x="746" y="1773"/>
                      <a:pt x="712" y="1780"/>
                      <a:pt x="677" y="1785"/>
                    </a:cubicBezTo>
                    <a:cubicBezTo>
                      <a:pt x="599" y="1795"/>
                      <a:pt x="519" y="1788"/>
                      <a:pt x="443" y="1766"/>
                    </a:cubicBezTo>
                    <a:cubicBezTo>
                      <a:pt x="440" y="1766"/>
                      <a:pt x="438" y="1766"/>
                      <a:pt x="436" y="1765"/>
                    </a:cubicBezTo>
                    <a:cubicBezTo>
                      <a:pt x="437" y="1765"/>
                      <a:pt x="439" y="1765"/>
                      <a:pt x="440" y="1765"/>
                    </a:cubicBezTo>
                    <a:cubicBezTo>
                      <a:pt x="435" y="1763"/>
                      <a:pt x="435" y="1763"/>
                      <a:pt x="435" y="1763"/>
                    </a:cubicBezTo>
                    <a:cubicBezTo>
                      <a:pt x="428" y="1761"/>
                      <a:pt x="428" y="1761"/>
                      <a:pt x="428" y="1761"/>
                    </a:cubicBezTo>
                    <a:cubicBezTo>
                      <a:pt x="417" y="1758"/>
                      <a:pt x="406" y="1754"/>
                      <a:pt x="395" y="1750"/>
                    </a:cubicBezTo>
                    <a:cubicBezTo>
                      <a:pt x="388" y="1747"/>
                      <a:pt x="388" y="1747"/>
                      <a:pt x="388" y="1747"/>
                    </a:cubicBezTo>
                    <a:cubicBezTo>
                      <a:pt x="378" y="1743"/>
                      <a:pt x="367" y="1739"/>
                      <a:pt x="357" y="1734"/>
                    </a:cubicBezTo>
                    <a:cubicBezTo>
                      <a:pt x="350" y="1731"/>
                      <a:pt x="350" y="1731"/>
                      <a:pt x="350" y="1731"/>
                    </a:cubicBezTo>
                    <a:cubicBezTo>
                      <a:pt x="340" y="1726"/>
                      <a:pt x="329" y="1721"/>
                      <a:pt x="319" y="1715"/>
                    </a:cubicBezTo>
                    <a:cubicBezTo>
                      <a:pt x="315" y="1713"/>
                      <a:pt x="312" y="1711"/>
                      <a:pt x="308" y="1709"/>
                    </a:cubicBezTo>
                    <a:cubicBezTo>
                      <a:pt x="297" y="1703"/>
                      <a:pt x="287" y="1697"/>
                      <a:pt x="276" y="1690"/>
                    </a:cubicBezTo>
                    <a:cubicBezTo>
                      <a:pt x="274" y="1675"/>
                      <a:pt x="273" y="1665"/>
                      <a:pt x="273" y="1665"/>
                    </a:cubicBezTo>
                    <a:cubicBezTo>
                      <a:pt x="258" y="1587"/>
                      <a:pt x="258" y="1587"/>
                      <a:pt x="258" y="1587"/>
                    </a:cubicBezTo>
                    <a:cubicBezTo>
                      <a:pt x="257" y="1583"/>
                      <a:pt x="257" y="1583"/>
                      <a:pt x="257" y="1583"/>
                    </a:cubicBezTo>
                    <a:cubicBezTo>
                      <a:pt x="246" y="1527"/>
                      <a:pt x="246" y="1527"/>
                      <a:pt x="246" y="1527"/>
                    </a:cubicBezTo>
                    <a:cubicBezTo>
                      <a:pt x="245" y="1523"/>
                      <a:pt x="245" y="1523"/>
                      <a:pt x="245" y="1523"/>
                    </a:cubicBezTo>
                    <a:cubicBezTo>
                      <a:pt x="221" y="1401"/>
                      <a:pt x="221" y="1401"/>
                      <a:pt x="221" y="1401"/>
                    </a:cubicBezTo>
                    <a:cubicBezTo>
                      <a:pt x="220" y="1397"/>
                      <a:pt x="220" y="1397"/>
                      <a:pt x="220" y="1397"/>
                    </a:cubicBezTo>
                    <a:cubicBezTo>
                      <a:pt x="209" y="1341"/>
                      <a:pt x="209" y="1341"/>
                      <a:pt x="209" y="1341"/>
                    </a:cubicBezTo>
                    <a:cubicBezTo>
                      <a:pt x="208" y="1337"/>
                      <a:pt x="208" y="1337"/>
                      <a:pt x="208" y="1337"/>
                    </a:cubicBezTo>
                    <a:cubicBezTo>
                      <a:pt x="183" y="1216"/>
                      <a:pt x="183" y="1216"/>
                      <a:pt x="183" y="1216"/>
                    </a:cubicBezTo>
                    <a:cubicBezTo>
                      <a:pt x="182" y="1212"/>
                      <a:pt x="182" y="1212"/>
                      <a:pt x="182" y="1212"/>
                    </a:cubicBezTo>
                    <a:cubicBezTo>
                      <a:pt x="171" y="1156"/>
                      <a:pt x="171" y="1156"/>
                      <a:pt x="171" y="1156"/>
                    </a:cubicBezTo>
                    <a:cubicBezTo>
                      <a:pt x="170" y="1152"/>
                      <a:pt x="170" y="1152"/>
                      <a:pt x="170" y="1152"/>
                    </a:cubicBezTo>
                    <a:cubicBezTo>
                      <a:pt x="146" y="1030"/>
                      <a:pt x="146" y="1030"/>
                      <a:pt x="146" y="1030"/>
                    </a:cubicBezTo>
                    <a:cubicBezTo>
                      <a:pt x="145" y="1026"/>
                      <a:pt x="145" y="1026"/>
                      <a:pt x="145" y="1026"/>
                    </a:cubicBezTo>
                    <a:cubicBezTo>
                      <a:pt x="134" y="970"/>
                      <a:pt x="134" y="970"/>
                      <a:pt x="134" y="970"/>
                    </a:cubicBezTo>
                    <a:cubicBezTo>
                      <a:pt x="133" y="966"/>
                      <a:pt x="133" y="966"/>
                      <a:pt x="133" y="966"/>
                    </a:cubicBezTo>
                    <a:cubicBezTo>
                      <a:pt x="129" y="944"/>
                      <a:pt x="129" y="944"/>
                      <a:pt x="129" y="944"/>
                    </a:cubicBezTo>
                    <a:cubicBezTo>
                      <a:pt x="122" y="911"/>
                      <a:pt x="122" y="911"/>
                      <a:pt x="122" y="911"/>
                    </a:cubicBezTo>
                    <a:cubicBezTo>
                      <a:pt x="122" y="911"/>
                      <a:pt x="101" y="880"/>
                      <a:pt x="77" y="844"/>
                    </a:cubicBezTo>
                    <a:cubicBezTo>
                      <a:pt x="74" y="840"/>
                      <a:pt x="74" y="840"/>
                      <a:pt x="74" y="840"/>
                    </a:cubicBezTo>
                    <a:cubicBezTo>
                      <a:pt x="67" y="830"/>
                      <a:pt x="60" y="819"/>
                      <a:pt x="53" y="809"/>
                    </a:cubicBezTo>
                    <a:cubicBezTo>
                      <a:pt x="51" y="806"/>
                      <a:pt x="49" y="802"/>
                      <a:pt x="47" y="799"/>
                    </a:cubicBezTo>
                    <a:cubicBezTo>
                      <a:pt x="43" y="794"/>
                      <a:pt x="40" y="789"/>
                      <a:pt x="37" y="784"/>
                    </a:cubicBezTo>
                    <a:cubicBezTo>
                      <a:pt x="35" y="781"/>
                      <a:pt x="35" y="781"/>
                      <a:pt x="35" y="781"/>
                    </a:cubicBezTo>
                    <a:cubicBezTo>
                      <a:pt x="34" y="780"/>
                      <a:pt x="34" y="780"/>
                      <a:pt x="34" y="780"/>
                    </a:cubicBezTo>
                    <a:cubicBezTo>
                      <a:pt x="0" y="727"/>
                      <a:pt x="23" y="704"/>
                      <a:pt x="23" y="704"/>
                    </a:cubicBezTo>
                    <a:cubicBezTo>
                      <a:pt x="23" y="704"/>
                      <a:pt x="37" y="684"/>
                      <a:pt x="56" y="658"/>
                    </a:cubicBezTo>
                    <a:cubicBezTo>
                      <a:pt x="57" y="657"/>
                      <a:pt x="58" y="656"/>
                      <a:pt x="59" y="654"/>
                    </a:cubicBezTo>
                    <a:cubicBezTo>
                      <a:pt x="67" y="643"/>
                      <a:pt x="76" y="631"/>
                      <a:pt x="84" y="619"/>
                    </a:cubicBezTo>
                    <a:cubicBezTo>
                      <a:pt x="91" y="609"/>
                      <a:pt x="91" y="609"/>
                      <a:pt x="91" y="609"/>
                    </a:cubicBezTo>
                    <a:cubicBezTo>
                      <a:pt x="94" y="605"/>
                      <a:pt x="96" y="602"/>
                      <a:pt x="98" y="598"/>
                    </a:cubicBezTo>
                    <a:cubicBezTo>
                      <a:pt x="99" y="597"/>
                      <a:pt x="100" y="596"/>
                      <a:pt x="101" y="594"/>
                    </a:cubicBezTo>
                    <a:cubicBezTo>
                      <a:pt x="120" y="568"/>
                      <a:pt x="135" y="544"/>
                      <a:pt x="138" y="536"/>
                    </a:cubicBezTo>
                    <a:cubicBezTo>
                      <a:pt x="143" y="523"/>
                      <a:pt x="174" y="485"/>
                      <a:pt x="205" y="451"/>
                    </a:cubicBezTo>
                    <a:cubicBezTo>
                      <a:pt x="229" y="424"/>
                      <a:pt x="254" y="401"/>
                      <a:pt x="265" y="395"/>
                    </a:cubicBezTo>
                    <a:cubicBezTo>
                      <a:pt x="289" y="382"/>
                      <a:pt x="300" y="340"/>
                      <a:pt x="300" y="340"/>
                    </a:cubicBezTo>
                    <a:cubicBezTo>
                      <a:pt x="300" y="340"/>
                      <a:pt x="354" y="321"/>
                      <a:pt x="361" y="306"/>
                    </a:cubicBezTo>
                    <a:cubicBezTo>
                      <a:pt x="368" y="292"/>
                      <a:pt x="470" y="226"/>
                      <a:pt x="470" y="226"/>
                    </a:cubicBezTo>
                    <a:cubicBezTo>
                      <a:pt x="470" y="226"/>
                      <a:pt x="511" y="200"/>
                      <a:pt x="528" y="184"/>
                    </a:cubicBezTo>
                    <a:cubicBezTo>
                      <a:pt x="530" y="182"/>
                      <a:pt x="532" y="179"/>
                      <a:pt x="534" y="177"/>
                    </a:cubicBezTo>
                    <a:cubicBezTo>
                      <a:pt x="540" y="166"/>
                      <a:pt x="578" y="158"/>
                      <a:pt x="593" y="155"/>
                    </a:cubicBezTo>
                    <a:cubicBezTo>
                      <a:pt x="597" y="154"/>
                      <a:pt x="600" y="153"/>
                      <a:pt x="600" y="153"/>
                    </a:cubicBezTo>
                    <a:cubicBezTo>
                      <a:pt x="606" y="142"/>
                      <a:pt x="614" y="132"/>
                      <a:pt x="623" y="123"/>
                    </a:cubicBezTo>
                    <a:cubicBezTo>
                      <a:pt x="629" y="117"/>
                      <a:pt x="637" y="98"/>
                      <a:pt x="644" y="79"/>
                    </a:cubicBezTo>
                    <a:cubicBezTo>
                      <a:pt x="651" y="59"/>
                      <a:pt x="656" y="40"/>
                      <a:pt x="656" y="40"/>
                    </a:cubicBezTo>
                    <a:cubicBezTo>
                      <a:pt x="668" y="0"/>
                      <a:pt x="691" y="12"/>
                      <a:pt x="691" y="12"/>
                    </a:cubicBezTo>
                    <a:cubicBezTo>
                      <a:pt x="691" y="17"/>
                      <a:pt x="692" y="23"/>
                      <a:pt x="693" y="28"/>
                    </a:cubicBezTo>
                    <a:cubicBezTo>
                      <a:pt x="703" y="76"/>
                      <a:pt x="755" y="96"/>
                      <a:pt x="783" y="118"/>
                    </a:cubicBezTo>
                    <a:cubicBezTo>
                      <a:pt x="814" y="143"/>
                      <a:pt x="862" y="207"/>
                      <a:pt x="900" y="220"/>
                    </a:cubicBezTo>
                    <a:cubicBezTo>
                      <a:pt x="931" y="231"/>
                      <a:pt x="967" y="272"/>
                      <a:pt x="979" y="286"/>
                    </a:cubicBezTo>
                    <a:cubicBezTo>
                      <a:pt x="980" y="287"/>
                      <a:pt x="980" y="287"/>
                      <a:pt x="980" y="287"/>
                    </a:cubicBezTo>
                    <a:cubicBezTo>
                      <a:pt x="982" y="289"/>
                      <a:pt x="983" y="290"/>
                      <a:pt x="983" y="290"/>
                    </a:cubicBezTo>
                    <a:cubicBezTo>
                      <a:pt x="983" y="290"/>
                      <a:pt x="1004" y="289"/>
                      <a:pt x="1017" y="289"/>
                    </a:cubicBezTo>
                    <a:cubicBezTo>
                      <a:pt x="1022" y="289"/>
                      <a:pt x="1022" y="289"/>
                      <a:pt x="1022" y="289"/>
                    </a:cubicBezTo>
                    <a:cubicBezTo>
                      <a:pt x="1025" y="289"/>
                      <a:pt x="1027" y="288"/>
                      <a:pt x="1029" y="286"/>
                    </a:cubicBezTo>
                    <a:cubicBezTo>
                      <a:pt x="1042" y="277"/>
                      <a:pt x="1062" y="251"/>
                      <a:pt x="1070" y="245"/>
                    </a:cubicBezTo>
                    <a:cubicBezTo>
                      <a:pt x="1080" y="238"/>
                      <a:pt x="1090" y="120"/>
                      <a:pt x="1090" y="120"/>
                    </a:cubicBezTo>
                    <a:cubicBezTo>
                      <a:pt x="1091" y="120"/>
                      <a:pt x="1091" y="120"/>
                      <a:pt x="1091" y="120"/>
                    </a:cubicBezTo>
                    <a:cubicBezTo>
                      <a:pt x="1127" y="103"/>
                      <a:pt x="1166" y="273"/>
                      <a:pt x="1166" y="273"/>
                    </a:cubicBezTo>
                    <a:cubicBezTo>
                      <a:pt x="1166" y="273"/>
                      <a:pt x="1235" y="293"/>
                      <a:pt x="1240" y="308"/>
                    </a:cubicBezTo>
                    <a:cubicBezTo>
                      <a:pt x="1242" y="311"/>
                      <a:pt x="1247" y="316"/>
                      <a:pt x="1254" y="322"/>
                    </a:cubicBezTo>
                    <a:cubicBezTo>
                      <a:pt x="1290" y="349"/>
                      <a:pt x="1327" y="373"/>
                      <a:pt x="1367" y="393"/>
                    </a:cubicBezTo>
                    <a:cubicBezTo>
                      <a:pt x="1368" y="394"/>
                      <a:pt x="1369" y="394"/>
                      <a:pt x="1369" y="395"/>
                    </a:cubicBezTo>
                    <a:cubicBezTo>
                      <a:pt x="1370" y="395"/>
                      <a:pt x="1371" y="395"/>
                      <a:pt x="1372" y="396"/>
                    </a:cubicBezTo>
                    <a:cubicBezTo>
                      <a:pt x="1373" y="397"/>
                      <a:pt x="1375" y="397"/>
                      <a:pt x="1376" y="398"/>
                    </a:cubicBezTo>
                    <a:cubicBezTo>
                      <a:pt x="1378" y="399"/>
                      <a:pt x="1380" y="400"/>
                      <a:pt x="1382" y="400"/>
                    </a:cubicBezTo>
                    <a:cubicBezTo>
                      <a:pt x="1385" y="401"/>
                      <a:pt x="1385" y="401"/>
                      <a:pt x="1385" y="401"/>
                    </a:cubicBezTo>
                    <a:cubicBezTo>
                      <a:pt x="1390" y="403"/>
                      <a:pt x="1396" y="406"/>
                      <a:pt x="1401" y="409"/>
                    </a:cubicBezTo>
                    <a:cubicBezTo>
                      <a:pt x="1402" y="410"/>
                      <a:pt x="1403" y="411"/>
                      <a:pt x="1405" y="413"/>
                    </a:cubicBezTo>
                    <a:cubicBezTo>
                      <a:pt x="1410" y="417"/>
                      <a:pt x="1415" y="422"/>
                      <a:pt x="1420" y="428"/>
                    </a:cubicBezTo>
                    <a:cubicBezTo>
                      <a:pt x="1421" y="428"/>
                      <a:pt x="1421" y="429"/>
                      <a:pt x="1422" y="430"/>
                    </a:cubicBezTo>
                    <a:cubicBezTo>
                      <a:pt x="1425" y="434"/>
                      <a:pt x="1428" y="438"/>
                      <a:pt x="1430" y="441"/>
                    </a:cubicBezTo>
                    <a:cubicBezTo>
                      <a:pt x="1433" y="446"/>
                      <a:pt x="1437" y="452"/>
                      <a:pt x="1440" y="458"/>
                    </a:cubicBezTo>
                    <a:cubicBezTo>
                      <a:pt x="1440" y="458"/>
                      <a:pt x="1500" y="560"/>
                      <a:pt x="1518" y="571"/>
                    </a:cubicBezTo>
                    <a:cubicBezTo>
                      <a:pt x="1537" y="583"/>
                      <a:pt x="1549" y="701"/>
                      <a:pt x="1549" y="701"/>
                    </a:cubicBezTo>
                    <a:cubicBezTo>
                      <a:pt x="1485" y="938"/>
                      <a:pt x="1485" y="938"/>
                      <a:pt x="1485" y="938"/>
                    </a:cubicBezTo>
                    <a:cubicBezTo>
                      <a:pt x="1485" y="938"/>
                      <a:pt x="1482" y="998"/>
                      <a:pt x="1476" y="1059"/>
                    </a:cubicBezTo>
                    <a:cubicBezTo>
                      <a:pt x="1473" y="1094"/>
                      <a:pt x="1469" y="1129"/>
                      <a:pt x="1465" y="1154"/>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5" name="îṣľïḍê">
                <a:extLst>
                  <a:ext uri="{FF2B5EF4-FFF2-40B4-BE49-F238E27FC236}">
                    <a16:creationId xmlns:a16="http://schemas.microsoft.com/office/drawing/2014/main" id="{73D27C21-3B87-A04C-A12C-90F49AB04CF2}"/>
                  </a:ext>
                </a:extLst>
              </p:cNvPr>
              <p:cNvSpPr/>
              <p:nvPr/>
            </p:nvSpPr>
            <p:spPr bwMode="auto">
              <a:xfrm>
                <a:off x="4125857" y="2734793"/>
                <a:ext cx="259799" cy="148428"/>
              </a:xfrm>
              <a:custGeom>
                <a:avLst/>
                <a:gdLst>
                  <a:gd name="T0" fmla="*/ 177 w 177"/>
                  <a:gd name="T1" fmla="*/ 75 h 101"/>
                  <a:gd name="T2" fmla="*/ 100 w 177"/>
                  <a:gd name="T3" fmla="*/ 101 h 101"/>
                  <a:gd name="T4" fmla="*/ 87 w 177"/>
                  <a:gd name="T5" fmla="*/ 100 h 101"/>
                  <a:gd name="T6" fmla="*/ 0 w 177"/>
                  <a:gd name="T7" fmla="*/ 66 h 101"/>
                  <a:gd name="T8" fmla="*/ 61 w 177"/>
                  <a:gd name="T9" fmla="*/ 0 h 101"/>
                  <a:gd name="T10" fmla="*/ 134 w 177"/>
                  <a:gd name="T11" fmla="*/ 36 h 101"/>
                  <a:gd name="T12" fmla="*/ 161 w 177"/>
                  <a:gd name="T13" fmla="*/ 61 h 101"/>
                  <a:gd name="T14" fmla="*/ 177 w 177"/>
                  <a:gd name="T15" fmla="*/ 75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01">
                    <a:moveTo>
                      <a:pt x="177" y="75"/>
                    </a:moveTo>
                    <a:cubicBezTo>
                      <a:pt x="177" y="75"/>
                      <a:pt x="134" y="99"/>
                      <a:pt x="100" y="101"/>
                    </a:cubicBezTo>
                    <a:cubicBezTo>
                      <a:pt x="96" y="101"/>
                      <a:pt x="91" y="101"/>
                      <a:pt x="87" y="100"/>
                    </a:cubicBezTo>
                    <a:cubicBezTo>
                      <a:pt x="52" y="95"/>
                      <a:pt x="0" y="66"/>
                      <a:pt x="0" y="66"/>
                    </a:cubicBezTo>
                    <a:cubicBezTo>
                      <a:pt x="61" y="0"/>
                      <a:pt x="61" y="0"/>
                      <a:pt x="61" y="0"/>
                    </a:cubicBezTo>
                    <a:cubicBezTo>
                      <a:pt x="134" y="36"/>
                      <a:pt x="134" y="36"/>
                      <a:pt x="134" y="36"/>
                    </a:cubicBezTo>
                    <a:cubicBezTo>
                      <a:pt x="161" y="61"/>
                      <a:pt x="161" y="61"/>
                      <a:pt x="161" y="61"/>
                    </a:cubicBezTo>
                    <a:cubicBezTo>
                      <a:pt x="177" y="75"/>
                      <a:pt x="177" y="75"/>
                      <a:pt x="177" y="75"/>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66" name="ïS1îdé">
                <a:extLst>
                  <a:ext uri="{FF2B5EF4-FFF2-40B4-BE49-F238E27FC236}">
                    <a16:creationId xmlns:a16="http://schemas.microsoft.com/office/drawing/2014/main" id="{8A56A51C-0D1C-D84B-8A47-67BFDA1177F4}"/>
                  </a:ext>
                </a:extLst>
              </p:cNvPr>
              <p:cNvSpPr/>
              <p:nvPr/>
            </p:nvSpPr>
            <p:spPr bwMode="auto">
              <a:xfrm>
                <a:off x="3912449" y="1933902"/>
                <a:ext cx="974248" cy="364884"/>
              </a:xfrm>
              <a:custGeom>
                <a:avLst/>
                <a:gdLst>
                  <a:gd name="T0" fmla="*/ 35 w 666"/>
                  <a:gd name="T1" fmla="*/ 250 h 251"/>
                  <a:gd name="T2" fmla="*/ 35 w 666"/>
                  <a:gd name="T3" fmla="*/ 251 h 251"/>
                  <a:gd name="T4" fmla="*/ 35 w 666"/>
                  <a:gd name="T5" fmla="*/ 250 h 251"/>
                  <a:gd name="T6" fmla="*/ 35 w 666"/>
                  <a:gd name="T7" fmla="*/ 250 h 251"/>
                  <a:gd name="T8" fmla="*/ 218 w 666"/>
                  <a:gd name="T9" fmla="*/ 0 h 251"/>
                  <a:gd name="T10" fmla="*/ 190 w 666"/>
                  <a:gd name="T11" fmla="*/ 5 h 251"/>
                  <a:gd name="T12" fmla="*/ 165 w 666"/>
                  <a:gd name="T13" fmla="*/ 23 h 251"/>
                  <a:gd name="T14" fmla="*/ 136 w 666"/>
                  <a:gd name="T15" fmla="*/ 81 h 251"/>
                  <a:gd name="T16" fmla="*/ 120 w 666"/>
                  <a:gd name="T17" fmla="*/ 126 h 251"/>
                  <a:gd name="T18" fmla="*/ 115 w 666"/>
                  <a:gd name="T19" fmla="*/ 133 h 251"/>
                  <a:gd name="T20" fmla="*/ 87 w 666"/>
                  <a:gd name="T21" fmla="*/ 146 h 251"/>
                  <a:gd name="T22" fmla="*/ 77 w 666"/>
                  <a:gd name="T23" fmla="*/ 144 h 251"/>
                  <a:gd name="T24" fmla="*/ 26 w 666"/>
                  <a:gd name="T25" fmla="*/ 96 h 251"/>
                  <a:gd name="T26" fmla="*/ 23 w 666"/>
                  <a:gd name="T27" fmla="*/ 95 h 251"/>
                  <a:gd name="T28" fmla="*/ 7 w 666"/>
                  <a:gd name="T29" fmla="*/ 101 h 251"/>
                  <a:gd name="T30" fmla="*/ 2 w 666"/>
                  <a:gd name="T31" fmla="*/ 115 h 251"/>
                  <a:gd name="T32" fmla="*/ 1 w 666"/>
                  <a:gd name="T33" fmla="*/ 111 h 251"/>
                  <a:gd name="T34" fmla="*/ 1 w 666"/>
                  <a:gd name="T35" fmla="*/ 125 h 251"/>
                  <a:gd name="T36" fmla="*/ 23 w 666"/>
                  <a:gd name="T37" fmla="*/ 104 h 251"/>
                  <a:gd name="T38" fmla="*/ 26 w 666"/>
                  <a:gd name="T39" fmla="*/ 104 h 251"/>
                  <a:gd name="T40" fmla="*/ 77 w 666"/>
                  <a:gd name="T41" fmla="*/ 152 h 251"/>
                  <a:gd name="T42" fmla="*/ 87 w 666"/>
                  <a:gd name="T43" fmla="*/ 154 h 251"/>
                  <a:gd name="T44" fmla="*/ 119 w 666"/>
                  <a:gd name="T45" fmla="*/ 136 h 251"/>
                  <a:gd name="T46" fmla="*/ 135 w 666"/>
                  <a:gd name="T47" fmla="*/ 91 h 251"/>
                  <a:gd name="T48" fmla="*/ 190 w 666"/>
                  <a:gd name="T49" fmla="*/ 14 h 251"/>
                  <a:gd name="T50" fmla="*/ 218 w 666"/>
                  <a:gd name="T51" fmla="*/ 9 h 251"/>
                  <a:gd name="T52" fmla="*/ 311 w 666"/>
                  <a:gd name="T53" fmla="*/ 32 h 251"/>
                  <a:gd name="T54" fmla="*/ 387 w 666"/>
                  <a:gd name="T55" fmla="*/ 38 h 251"/>
                  <a:gd name="T56" fmla="*/ 395 w 666"/>
                  <a:gd name="T57" fmla="*/ 38 h 251"/>
                  <a:gd name="T58" fmla="*/ 420 w 666"/>
                  <a:gd name="T59" fmla="*/ 33 h 251"/>
                  <a:gd name="T60" fmla="*/ 439 w 666"/>
                  <a:gd name="T61" fmla="*/ 17 h 251"/>
                  <a:gd name="T62" fmla="*/ 458 w 666"/>
                  <a:gd name="T63" fmla="*/ 11 h 251"/>
                  <a:gd name="T64" fmla="*/ 502 w 666"/>
                  <a:gd name="T65" fmla="*/ 23 h 251"/>
                  <a:gd name="T66" fmla="*/ 574 w 666"/>
                  <a:gd name="T67" fmla="*/ 44 h 251"/>
                  <a:gd name="T68" fmla="*/ 622 w 666"/>
                  <a:gd name="T69" fmla="*/ 50 h 251"/>
                  <a:gd name="T70" fmla="*/ 661 w 666"/>
                  <a:gd name="T71" fmla="*/ 37 h 251"/>
                  <a:gd name="T72" fmla="*/ 666 w 666"/>
                  <a:gd name="T73" fmla="*/ 31 h 251"/>
                  <a:gd name="T74" fmla="*/ 666 w 666"/>
                  <a:gd name="T75" fmla="*/ 31 h 251"/>
                  <a:gd name="T76" fmla="*/ 665 w 666"/>
                  <a:gd name="T77" fmla="*/ 25 h 251"/>
                  <a:gd name="T78" fmla="*/ 662 w 666"/>
                  <a:gd name="T79" fmla="*/ 27 h 251"/>
                  <a:gd name="T80" fmla="*/ 661 w 666"/>
                  <a:gd name="T81" fmla="*/ 28 h 251"/>
                  <a:gd name="T82" fmla="*/ 661 w 666"/>
                  <a:gd name="T83" fmla="*/ 28 h 251"/>
                  <a:gd name="T84" fmla="*/ 622 w 666"/>
                  <a:gd name="T85" fmla="*/ 41 h 251"/>
                  <a:gd name="T86" fmla="*/ 574 w 666"/>
                  <a:gd name="T87" fmla="*/ 36 h 251"/>
                  <a:gd name="T88" fmla="*/ 502 w 666"/>
                  <a:gd name="T89" fmla="*/ 15 h 251"/>
                  <a:gd name="T90" fmla="*/ 458 w 666"/>
                  <a:gd name="T91" fmla="*/ 2 h 251"/>
                  <a:gd name="T92" fmla="*/ 439 w 666"/>
                  <a:gd name="T93" fmla="*/ 8 h 251"/>
                  <a:gd name="T94" fmla="*/ 420 w 666"/>
                  <a:gd name="T95" fmla="*/ 24 h 251"/>
                  <a:gd name="T96" fmla="*/ 395 w 666"/>
                  <a:gd name="T97" fmla="*/ 29 h 251"/>
                  <a:gd name="T98" fmla="*/ 380 w 666"/>
                  <a:gd name="T99" fmla="*/ 29 h 251"/>
                  <a:gd name="T100" fmla="*/ 311 w 666"/>
                  <a:gd name="T101" fmla="*/ 23 h 251"/>
                  <a:gd name="T102" fmla="*/ 218 w 666"/>
                  <a:gd name="T10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6" h="251">
                    <a:moveTo>
                      <a:pt x="35" y="250"/>
                    </a:moveTo>
                    <a:cubicBezTo>
                      <a:pt x="35" y="250"/>
                      <a:pt x="35" y="250"/>
                      <a:pt x="35" y="251"/>
                    </a:cubicBezTo>
                    <a:cubicBezTo>
                      <a:pt x="35" y="250"/>
                      <a:pt x="35" y="250"/>
                      <a:pt x="35" y="250"/>
                    </a:cubicBezTo>
                    <a:cubicBezTo>
                      <a:pt x="35" y="250"/>
                      <a:pt x="35" y="250"/>
                      <a:pt x="35" y="250"/>
                    </a:cubicBezTo>
                    <a:moveTo>
                      <a:pt x="218" y="0"/>
                    </a:moveTo>
                    <a:cubicBezTo>
                      <a:pt x="208" y="0"/>
                      <a:pt x="199" y="2"/>
                      <a:pt x="190" y="5"/>
                    </a:cubicBezTo>
                    <a:cubicBezTo>
                      <a:pt x="180" y="9"/>
                      <a:pt x="172" y="15"/>
                      <a:pt x="165" y="23"/>
                    </a:cubicBezTo>
                    <a:cubicBezTo>
                      <a:pt x="150" y="38"/>
                      <a:pt x="141" y="60"/>
                      <a:pt x="136" y="81"/>
                    </a:cubicBezTo>
                    <a:cubicBezTo>
                      <a:pt x="132" y="97"/>
                      <a:pt x="129" y="113"/>
                      <a:pt x="120" y="126"/>
                    </a:cubicBezTo>
                    <a:cubicBezTo>
                      <a:pt x="118" y="129"/>
                      <a:pt x="117" y="131"/>
                      <a:pt x="115" y="133"/>
                    </a:cubicBezTo>
                    <a:cubicBezTo>
                      <a:pt x="107" y="140"/>
                      <a:pt x="97" y="146"/>
                      <a:pt x="87" y="146"/>
                    </a:cubicBezTo>
                    <a:cubicBezTo>
                      <a:pt x="84" y="146"/>
                      <a:pt x="81" y="145"/>
                      <a:pt x="77" y="144"/>
                    </a:cubicBezTo>
                    <a:cubicBezTo>
                      <a:pt x="55" y="135"/>
                      <a:pt x="52" y="97"/>
                      <a:pt x="26" y="96"/>
                    </a:cubicBezTo>
                    <a:cubicBezTo>
                      <a:pt x="25" y="95"/>
                      <a:pt x="24" y="95"/>
                      <a:pt x="23" y="95"/>
                    </a:cubicBezTo>
                    <a:cubicBezTo>
                      <a:pt x="16" y="95"/>
                      <a:pt x="10" y="98"/>
                      <a:pt x="7" y="101"/>
                    </a:cubicBezTo>
                    <a:cubicBezTo>
                      <a:pt x="4" y="105"/>
                      <a:pt x="2" y="110"/>
                      <a:pt x="2" y="115"/>
                    </a:cubicBezTo>
                    <a:cubicBezTo>
                      <a:pt x="2" y="114"/>
                      <a:pt x="1" y="113"/>
                      <a:pt x="1" y="111"/>
                    </a:cubicBezTo>
                    <a:cubicBezTo>
                      <a:pt x="0" y="116"/>
                      <a:pt x="0" y="120"/>
                      <a:pt x="1" y="125"/>
                    </a:cubicBezTo>
                    <a:cubicBezTo>
                      <a:pt x="2" y="113"/>
                      <a:pt x="8" y="104"/>
                      <a:pt x="23" y="104"/>
                    </a:cubicBezTo>
                    <a:cubicBezTo>
                      <a:pt x="24" y="104"/>
                      <a:pt x="25" y="104"/>
                      <a:pt x="26" y="104"/>
                    </a:cubicBezTo>
                    <a:cubicBezTo>
                      <a:pt x="52" y="106"/>
                      <a:pt x="55" y="143"/>
                      <a:pt x="77" y="152"/>
                    </a:cubicBezTo>
                    <a:cubicBezTo>
                      <a:pt x="81" y="154"/>
                      <a:pt x="84" y="154"/>
                      <a:pt x="87" y="154"/>
                    </a:cubicBezTo>
                    <a:cubicBezTo>
                      <a:pt x="99" y="154"/>
                      <a:pt x="112" y="146"/>
                      <a:pt x="119" y="136"/>
                    </a:cubicBezTo>
                    <a:cubicBezTo>
                      <a:pt x="128" y="123"/>
                      <a:pt x="131" y="106"/>
                      <a:pt x="135" y="91"/>
                    </a:cubicBezTo>
                    <a:cubicBezTo>
                      <a:pt x="143" y="59"/>
                      <a:pt x="159" y="26"/>
                      <a:pt x="190" y="14"/>
                    </a:cubicBezTo>
                    <a:cubicBezTo>
                      <a:pt x="199" y="10"/>
                      <a:pt x="208" y="9"/>
                      <a:pt x="218" y="9"/>
                    </a:cubicBezTo>
                    <a:cubicBezTo>
                      <a:pt x="248" y="9"/>
                      <a:pt x="280" y="24"/>
                      <a:pt x="311" y="32"/>
                    </a:cubicBezTo>
                    <a:cubicBezTo>
                      <a:pt x="336" y="37"/>
                      <a:pt x="362" y="38"/>
                      <a:pt x="387" y="38"/>
                    </a:cubicBezTo>
                    <a:cubicBezTo>
                      <a:pt x="390" y="38"/>
                      <a:pt x="392" y="38"/>
                      <a:pt x="395" y="38"/>
                    </a:cubicBezTo>
                    <a:cubicBezTo>
                      <a:pt x="403" y="37"/>
                      <a:pt x="413" y="37"/>
                      <a:pt x="420" y="33"/>
                    </a:cubicBezTo>
                    <a:cubicBezTo>
                      <a:pt x="427" y="29"/>
                      <a:pt x="432" y="21"/>
                      <a:pt x="439" y="17"/>
                    </a:cubicBezTo>
                    <a:cubicBezTo>
                      <a:pt x="445" y="12"/>
                      <a:pt x="452" y="11"/>
                      <a:pt x="458" y="11"/>
                    </a:cubicBezTo>
                    <a:cubicBezTo>
                      <a:pt x="473" y="11"/>
                      <a:pt x="488" y="18"/>
                      <a:pt x="502" y="23"/>
                    </a:cubicBezTo>
                    <a:cubicBezTo>
                      <a:pt x="525" y="33"/>
                      <a:pt x="549" y="40"/>
                      <a:pt x="574" y="44"/>
                    </a:cubicBezTo>
                    <a:cubicBezTo>
                      <a:pt x="589" y="47"/>
                      <a:pt x="606" y="50"/>
                      <a:pt x="622" y="50"/>
                    </a:cubicBezTo>
                    <a:cubicBezTo>
                      <a:pt x="637" y="50"/>
                      <a:pt x="651" y="47"/>
                      <a:pt x="661" y="37"/>
                    </a:cubicBezTo>
                    <a:cubicBezTo>
                      <a:pt x="663" y="35"/>
                      <a:pt x="665" y="33"/>
                      <a:pt x="666" y="31"/>
                    </a:cubicBezTo>
                    <a:cubicBezTo>
                      <a:pt x="666" y="31"/>
                      <a:pt x="666" y="31"/>
                      <a:pt x="666" y="31"/>
                    </a:cubicBezTo>
                    <a:cubicBezTo>
                      <a:pt x="666" y="29"/>
                      <a:pt x="665" y="27"/>
                      <a:pt x="665" y="25"/>
                    </a:cubicBezTo>
                    <a:cubicBezTo>
                      <a:pt x="664" y="26"/>
                      <a:pt x="663" y="27"/>
                      <a:pt x="662" y="27"/>
                    </a:cubicBezTo>
                    <a:cubicBezTo>
                      <a:pt x="662" y="28"/>
                      <a:pt x="662" y="28"/>
                      <a:pt x="661" y="28"/>
                    </a:cubicBezTo>
                    <a:cubicBezTo>
                      <a:pt x="661" y="28"/>
                      <a:pt x="661" y="28"/>
                      <a:pt x="661" y="28"/>
                    </a:cubicBezTo>
                    <a:cubicBezTo>
                      <a:pt x="651" y="38"/>
                      <a:pt x="637" y="41"/>
                      <a:pt x="622" y="41"/>
                    </a:cubicBezTo>
                    <a:cubicBezTo>
                      <a:pt x="606" y="41"/>
                      <a:pt x="589" y="38"/>
                      <a:pt x="574" y="36"/>
                    </a:cubicBezTo>
                    <a:cubicBezTo>
                      <a:pt x="549" y="32"/>
                      <a:pt x="525" y="25"/>
                      <a:pt x="502" y="15"/>
                    </a:cubicBezTo>
                    <a:cubicBezTo>
                      <a:pt x="488" y="9"/>
                      <a:pt x="473" y="2"/>
                      <a:pt x="458" y="2"/>
                    </a:cubicBezTo>
                    <a:cubicBezTo>
                      <a:pt x="452" y="2"/>
                      <a:pt x="445" y="4"/>
                      <a:pt x="439" y="8"/>
                    </a:cubicBezTo>
                    <a:cubicBezTo>
                      <a:pt x="432" y="13"/>
                      <a:pt x="427" y="20"/>
                      <a:pt x="420" y="24"/>
                    </a:cubicBezTo>
                    <a:cubicBezTo>
                      <a:pt x="413" y="29"/>
                      <a:pt x="403" y="29"/>
                      <a:pt x="395" y="29"/>
                    </a:cubicBezTo>
                    <a:cubicBezTo>
                      <a:pt x="390" y="29"/>
                      <a:pt x="385" y="29"/>
                      <a:pt x="380" y="29"/>
                    </a:cubicBezTo>
                    <a:cubicBezTo>
                      <a:pt x="357" y="29"/>
                      <a:pt x="334" y="28"/>
                      <a:pt x="311" y="23"/>
                    </a:cubicBezTo>
                    <a:cubicBezTo>
                      <a:pt x="280" y="16"/>
                      <a:pt x="248" y="0"/>
                      <a:pt x="218"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67" name="íŝ1îḋè">
                <a:extLst>
                  <a:ext uri="{FF2B5EF4-FFF2-40B4-BE49-F238E27FC236}">
                    <a16:creationId xmlns:a16="http://schemas.microsoft.com/office/drawing/2014/main" id="{42858682-8D9C-CC49-9D32-AA89DE36C7F7}"/>
                  </a:ext>
                </a:extLst>
              </p:cNvPr>
              <p:cNvSpPr>
                <a:spLocks noChangeArrowheads="1"/>
              </p:cNvSpPr>
              <p:nvPr/>
            </p:nvSpPr>
            <p:spPr bwMode="auto">
              <a:xfrm>
                <a:off x="3854338" y="1469044"/>
                <a:ext cx="1048050" cy="844263"/>
              </a:xfrm>
              <a:custGeom>
                <a:avLst/>
                <a:gdLst>
                  <a:gd name="T0" fmla="*/ 713 w 716"/>
                  <a:gd name="T1" fmla="*/ 325 h 578"/>
                  <a:gd name="T2" fmla="*/ 701 w 716"/>
                  <a:gd name="T3" fmla="*/ 345 h 578"/>
                  <a:gd name="T4" fmla="*/ 614 w 716"/>
                  <a:gd name="T5" fmla="*/ 353 h 578"/>
                  <a:gd name="T6" fmla="*/ 542 w 716"/>
                  <a:gd name="T7" fmla="*/ 332 h 578"/>
                  <a:gd name="T8" fmla="*/ 479 w 716"/>
                  <a:gd name="T9" fmla="*/ 325 h 578"/>
                  <a:gd name="T10" fmla="*/ 460 w 716"/>
                  <a:gd name="T11" fmla="*/ 341 h 578"/>
                  <a:gd name="T12" fmla="*/ 435 w 716"/>
                  <a:gd name="T13" fmla="*/ 346 h 578"/>
                  <a:gd name="T14" fmla="*/ 351 w 716"/>
                  <a:gd name="T15" fmla="*/ 340 h 578"/>
                  <a:gd name="T16" fmla="*/ 230 w 716"/>
                  <a:gd name="T17" fmla="*/ 322 h 578"/>
                  <a:gd name="T18" fmla="*/ 175 w 716"/>
                  <a:gd name="T19" fmla="*/ 399 h 578"/>
                  <a:gd name="T20" fmla="*/ 159 w 716"/>
                  <a:gd name="T21" fmla="*/ 444 h 578"/>
                  <a:gd name="T22" fmla="*/ 117 w 716"/>
                  <a:gd name="T23" fmla="*/ 461 h 578"/>
                  <a:gd name="T24" fmla="*/ 66 w 716"/>
                  <a:gd name="T25" fmla="*/ 413 h 578"/>
                  <a:gd name="T26" fmla="*/ 45 w 716"/>
                  <a:gd name="T27" fmla="*/ 462 h 578"/>
                  <a:gd name="T28" fmla="*/ 74 w 716"/>
                  <a:gd name="T29" fmla="*/ 578 h 578"/>
                  <a:gd name="T30" fmla="*/ 50 w 716"/>
                  <a:gd name="T31" fmla="*/ 578 h 578"/>
                  <a:gd name="T32" fmla="*/ 36 w 716"/>
                  <a:gd name="T33" fmla="*/ 556 h 578"/>
                  <a:gd name="T34" fmla="*/ 8 w 716"/>
                  <a:gd name="T35" fmla="*/ 546 h 578"/>
                  <a:gd name="T36" fmla="*/ 1 w 716"/>
                  <a:gd name="T37" fmla="*/ 519 h 578"/>
                  <a:gd name="T38" fmla="*/ 16 w 716"/>
                  <a:gd name="T39" fmla="*/ 459 h 578"/>
                  <a:gd name="T40" fmla="*/ 24 w 716"/>
                  <a:gd name="T41" fmla="*/ 421 h 578"/>
                  <a:gd name="T42" fmla="*/ 15 w 716"/>
                  <a:gd name="T43" fmla="*/ 405 h 578"/>
                  <a:gd name="T44" fmla="*/ 16 w 716"/>
                  <a:gd name="T45" fmla="*/ 352 h 578"/>
                  <a:gd name="T46" fmla="*/ 24 w 716"/>
                  <a:gd name="T47" fmla="*/ 332 h 578"/>
                  <a:gd name="T48" fmla="*/ 38 w 716"/>
                  <a:gd name="T49" fmla="*/ 308 h 578"/>
                  <a:gd name="T50" fmla="*/ 46 w 716"/>
                  <a:gd name="T51" fmla="*/ 268 h 578"/>
                  <a:gd name="T52" fmla="*/ 47 w 716"/>
                  <a:gd name="T53" fmla="*/ 260 h 578"/>
                  <a:gd name="T54" fmla="*/ 46 w 716"/>
                  <a:gd name="T55" fmla="*/ 258 h 578"/>
                  <a:gd name="T56" fmla="*/ 49 w 716"/>
                  <a:gd name="T57" fmla="*/ 246 h 578"/>
                  <a:gd name="T58" fmla="*/ 50 w 716"/>
                  <a:gd name="T59" fmla="*/ 244 h 578"/>
                  <a:gd name="T60" fmla="*/ 52 w 716"/>
                  <a:gd name="T61" fmla="*/ 241 h 578"/>
                  <a:gd name="T62" fmla="*/ 87 w 716"/>
                  <a:gd name="T63" fmla="*/ 203 h 578"/>
                  <a:gd name="T64" fmla="*/ 109 w 716"/>
                  <a:gd name="T65" fmla="*/ 181 h 578"/>
                  <a:gd name="T66" fmla="*/ 105 w 716"/>
                  <a:gd name="T67" fmla="*/ 144 h 578"/>
                  <a:gd name="T68" fmla="*/ 163 w 716"/>
                  <a:gd name="T69" fmla="*/ 92 h 578"/>
                  <a:gd name="T70" fmla="*/ 199 w 716"/>
                  <a:gd name="T71" fmla="*/ 90 h 578"/>
                  <a:gd name="T72" fmla="*/ 248 w 716"/>
                  <a:gd name="T73" fmla="*/ 87 h 578"/>
                  <a:gd name="T74" fmla="*/ 351 w 716"/>
                  <a:gd name="T75" fmla="*/ 22 h 578"/>
                  <a:gd name="T76" fmla="*/ 478 w 716"/>
                  <a:gd name="T77" fmla="*/ 18 h 578"/>
                  <a:gd name="T78" fmla="*/ 594 w 716"/>
                  <a:gd name="T79" fmla="*/ 89 h 578"/>
                  <a:gd name="T80" fmla="*/ 640 w 716"/>
                  <a:gd name="T81" fmla="*/ 105 h 578"/>
                  <a:gd name="T82" fmla="*/ 674 w 716"/>
                  <a:gd name="T83" fmla="*/ 149 h 578"/>
                  <a:gd name="T84" fmla="*/ 698 w 716"/>
                  <a:gd name="T85" fmla="*/ 228 h 578"/>
                  <a:gd name="T86" fmla="*/ 715 w 716"/>
                  <a:gd name="T87" fmla="*/ 303 h 578"/>
                  <a:gd name="T88" fmla="*/ 713 w 716"/>
                  <a:gd name="T89" fmla="*/ 325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16" h="578">
                    <a:moveTo>
                      <a:pt x="713" y="325"/>
                    </a:moveTo>
                    <a:cubicBezTo>
                      <a:pt x="711" y="333"/>
                      <a:pt x="707" y="340"/>
                      <a:pt x="701" y="345"/>
                    </a:cubicBezTo>
                    <a:cubicBezTo>
                      <a:pt x="680" y="365"/>
                      <a:pt x="643" y="357"/>
                      <a:pt x="614" y="353"/>
                    </a:cubicBezTo>
                    <a:cubicBezTo>
                      <a:pt x="589" y="349"/>
                      <a:pt x="565" y="342"/>
                      <a:pt x="542" y="332"/>
                    </a:cubicBezTo>
                    <a:cubicBezTo>
                      <a:pt x="521" y="323"/>
                      <a:pt x="497" y="313"/>
                      <a:pt x="479" y="325"/>
                    </a:cubicBezTo>
                    <a:cubicBezTo>
                      <a:pt x="472" y="330"/>
                      <a:pt x="467" y="337"/>
                      <a:pt x="460" y="341"/>
                    </a:cubicBezTo>
                    <a:cubicBezTo>
                      <a:pt x="453" y="346"/>
                      <a:pt x="443" y="346"/>
                      <a:pt x="435" y="346"/>
                    </a:cubicBezTo>
                    <a:cubicBezTo>
                      <a:pt x="407" y="346"/>
                      <a:pt x="379" y="346"/>
                      <a:pt x="351" y="340"/>
                    </a:cubicBezTo>
                    <a:cubicBezTo>
                      <a:pt x="311" y="330"/>
                      <a:pt x="268" y="306"/>
                      <a:pt x="230" y="322"/>
                    </a:cubicBezTo>
                    <a:cubicBezTo>
                      <a:pt x="199" y="335"/>
                      <a:pt x="183" y="368"/>
                      <a:pt x="175" y="399"/>
                    </a:cubicBezTo>
                    <a:cubicBezTo>
                      <a:pt x="171" y="415"/>
                      <a:pt x="168" y="431"/>
                      <a:pt x="159" y="444"/>
                    </a:cubicBezTo>
                    <a:cubicBezTo>
                      <a:pt x="150" y="458"/>
                      <a:pt x="132" y="467"/>
                      <a:pt x="117" y="461"/>
                    </a:cubicBezTo>
                    <a:cubicBezTo>
                      <a:pt x="95" y="452"/>
                      <a:pt x="92" y="414"/>
                      <a:pt x="66" y="413"/>
                    </a:cubicBezTo>
                    <a:cubicBezTo>
                      <a:pt x="37" y="411"/>
                      <a:pt x="37" y="441"/>
                      <a:pt x="45" y="462"/>
                    </a:cubicBezTo>
                    <a:cubicBezTo>
                      <a:pt x="60" y="500"/>
                      <a:pt x="81" y="538"/>
                      <a:pt x="74" y="578"/>
                    </a:cubicBezTo>
                    <a:cubicBezTo>
                      <a:pt x="67" y="578"/>
                      <a:pt x="56" y="578"/>
                      <a:pt x="50" y="578"/>
                    </a:cubicBezTo>
                    <a:cubicBezTo>
                      <a:pt x="55" y="569"/>
                      <a:pt x="45" y="559"/>
                      <a:pt x="36" y="556"/>
                    </a:cubicBezTo>
                    <a:cubicBezTo>
                      <a:pt x="26" y="553"/>
                      <a:pt x="15" y="553"/>
                      <a:pt x="8" y="546"/>
                    </a:cubicBezTo>
                    <a:cubicBezTo>
                      <a:pt x="0" y="539"/>
                      <a:pt x="0" y="528"/>
                      <a:pt x="1" y="519"/>
                    </a:cubicBezTo>
                    <a:cubicBezTo>
                      <a:pt x="3" y="498"/>
                      <a:pt x="8" y="478"/>
                      <a:pt x="16" y="459"/>
                    </a:cubicBezTo>
                    <a:cubicBezTo>
                      <a:pt x="21" y="447"/>
                      <a:pt x="28" y="434"/>
                      <a:pt x="24" y="421"/>
                    </a:cubicBezTo>
                    <a:cubicBezTo>
                      <a:pt x="22" y="416"/>
                      <a:pt x="19" y="410"/>
                      <a:pt x="15" y="405"/>
                    </a:cubicBezTo>
                    <a:cubicBezTo>
                      <a:pt x="7" y="389"/>
                      <a:pt x="9" y="369"/>
                      <a:pt x="16" y="352"/>
                    </a:cubicBezTo>
                    <a:cubicBezTo>
                      <a:pt x="19" y="345"/>
                      <a:pt x="21" y="339"/>
                      <a:pt x="24" y="332"/>
                    </a:cubicBezTo>
                    <a:cubicBezTo>
                      <a:pt x="27" y="323"/>
                      <a:pt x="32" y="315"/>
                      <a:pt x="38" y="308"/>
                    </a:cubicBezTo>
                    <a:cubicBezTo>
                      <a:pt x="47" y="296"/>
                      <a:pt x="56" y="279"/>
                      <a:pt x="46" y="268"/>
                    </a:cubicBezTo>
                    <a:cubicBezTo>
                      <a:pt x="43" y="266"/>
                      <a:pt x="48" y="264"/>
                      <a:pt x="47" y="260"/>
                    </a:cubicBezTo>
                    <a:cubicBezTo>
                      <a:pt x="46" y="260"/>
                      <a:pt x="46" y="259"/>
                      <a:pt x="46" y="258"/>
                    </a:cubicBezTo>
                    <a:cubicBezTo>
                      <a:pt x="45" y="254"/>
                      <a:pt x="47" y="250"/>
                      <a:pt x="49" y="246"/>
                    </a:cubicBezTo>
                    <a:cubicBezTo>
                      <a:pt x="49" y="246"/>
                      <a:pt x="50" y="245"/>
                      <a:pt x="50" y="244"/>
                    </a:cubicBezTo>
                    <a:cubicBezTo>
                      <a:pt x="51" y="243"/>
                      <a:pt x="51" y="242"/>
                      <a:pt x="52" y="241"/>
                    </a:cubicBezTo>
                    <a:cubicBezTo>
                      <a:pt x="61" y="226"/>
                      <a:pt x="73" y="214"/>
                      <a:pt x="87" y="203"/>
                    </a:cubicBezTo>
                    <a:cubicBezTo>
                      <a:pt x="95" y="197"/>
                      <a:pt x="105" y="191"/>
                      <a:pt x="109" y="181"/>
                    </a:cubicBezTo>
                    <a:cubicBezTo>
                      <a:pt x="113" y="169"/>
                      <a:pt x="106" y="156"/>
                      <a:pt x="105" y="144"/>
                    </a:cubicBezTo>
                    <a:cubicBezTo>
                      <a:pt x="104" y="115"/>
                      <a:pt x="135" y="95"/>
                      <a:pt x="163" y="92"/>
                    </a:cubicBezTo>
                    <a:cubicBezTo>
                      <a:pt x="175" y="90"/>
                      <a:pt x="187" y="90"/>
                      <a:pt x="199" y="90"/>
                    </a:cubicBezTo>
                    <a:cubicBezTo>
                      <a:pt x="216" y="91"/>
                      <a:pt x="232" y="91"/>
                      <a:pt x="248" y="87"/>
                    </a:cubicBezTo>
                    <a:cubicBezTo>
                      <a:pt x="287" y="76"/>
                      <a:pt x="315" y="42"/>
                      <a:pt x="351" y="22"/>
                    </a:cubicBezTo>
                    <a:cubicBezTo>
                      <a:pt x="390" y="1"/>
                      <a:pt x="437" y="0"/>
                      <a:pt x="478" y="18"/>
                    </a:cubicBezTo>
                    <a:cubicBezTo>
                      <a:pt x="519" y="37"/>
                      <a:pt x="551" y="75"/>
                      <a:pt x="594" y="89"/>
                    </a:cubicBezTo>
                    <a:cubicBezTo>
                      <a:pt x="609" y="95"/>
                      <a:pt x="626" y="97"/>
                      <a:pt x="640" y="105"/>
                    </a:cubicBezTo>
                    <a:cubicBezTo>
                      <a:pt x="656" y="115"/>
                      <a:pt x="665" y="132"/>
                      <a:pt x="674" y="149"/>
                    </a:cubicBezTo>
                    <a:cubicBezTo>
                      <a:pt x="686" y="175"/>
                      <a:pt x="689" y="201"/>
                      <a:pt x="698" y="228"/>
                    </a:cubicBezTo>
                    <a:cubicBezTo>
                      <a:pt x="705" y="249"/>
                      <a:pt x="714" y="278"/>
                      <a:pt x="715" y="303"/>
                    </a:cubicBezTo>
                    <a:cubicBezTo>
                      <a:pt x="716" y="310"/>
                      <a:pt x="715" y="317"/>
                      <a:pt x="713" y="325"/>
                    </a:cubicBezTo>
                  </a:path>
                </a:pathLst>
              </a:custGeom>
              <a:solidFill>
                <a:srgbClr val="89636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68" name="îṡḻîḍê">
                <a:extLst>
                  <a:ext uri="{FF2B5EF4-FFF2-40B4-BE49-F238E27FC236}">
                    <a16:creationId xmlns:a16="http://schemas.microsoft.com/office/drawing/2014/main" id="{E514D7A4-59AE-474F-9B2D-6C8ED541E168}"/>
                  </a:ext>
                </a:extLst>
              </p:cNvPr>
              <p:cNvSpPr/>
              <p:nvPr/>
            </p:nvSpPr>
            <p:spPr bwMode="auto">
              <a:xfrm>
                <a:off x="3918635" y="1850413"/>
                <a:ext cx="12371" cy="21645"/>
              </a:xfrm>
              <a:custGeom>
                <a:avLst/>
                <a:gdLst>
                  <a:gd name="T0" fmla="*/ 4 w 8"/>
                  <a:gd name="T1" fmla="*/ 0 h 15"/>
                  <a:gd name="T2" fmla="*/ 3 w 8"/>
                  <a:gd name="T3" fmla="*/ 7 h 15"/>
                  <a:gd name="T4" fmla="*/ 7 w 8"/>
                  <a:gd name="T5" fmla="*/ 15 h 15"/>
                  <a:gd name="T6" fmla="*/ 4 w 8"/>
                  <a:gd name="T7" fmla="*/ 0 h 15"/>
                </a:gdLst>
                <a:ahLst/>
                <a:cxnLst>
                  <a:cxn ang="0">
                    <a:pos x="T0" y="T1"/>
                  </a:cxn>
                  <a:cxn ang="0">
                    <a:pos x="T2" y="T3"/>
                  </a:cxn>
                  <a:cxn ang="0">
                    <a:pos x="T4" y="T5"/>
                  </a:cxn>
                  <a:cxn ang="0">
                    <a:pos x="T6" y="T7"/>
                  </a:cxn>
                </a:cxnLst>
                <a:rect l="0" t="0" r="r" b="b"/>
                <a:pathLst>
                  <a:path w="8" h="15">
                    <a:moveTo>
                      <a:pt x="4" y="0"/>
                    </a:moveTo>
                    <a:cubicBezTo>
                      <a:pt x="5" y="3"/>
                      <a:pt x="0" y="5"/>
                      <a:pt x="3" y="7"/>
                    </a:cubicBezTo>
                    <a:cubicBezTo>
                      <a:pt x="5" y="9"/>
                      <a:pt x="6" y="12"/>
                      <a:pt x="7" y="15"/>
                    </a:cubicBezTo>
                    <a:cubicBezTo>
                      <a:pt x="8" y="9"/>
                      <a:pt x="7" y="4"/>
                      <a:pt x="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69" name="iŝḷîḑê">
                <a:extLst>
                  <a:ext uri="{FF2B5EF4-FFF2-40B4-BE49-F238E27FC236}">
                    <a16:creationId xmlns:a16="http://schemas.microsoft.com/office/drawing/2014/main" id="{20592B92-A315-6045-89EC-64EE1BE2B09C}"/>
                  </a:ext>
                </a:extLst>
              </p:cNvPr>
              <p:cNvSpPr/>
              <p:nvPr/>
            </p:nvSpPr>
            <p:spPr bwMode="auto">
              <a:xfrm>
                <a:off x="4886697" y="1918442"/>
                <a:ext cx="18557" cy="49476"/>
              </a:xfrm>
              <a:custGeom>
                <a:avLst/>
                <a:gdLst>
                  <a:gd name="T0" fmla="*/ 12 w 12"/>
                  <a:gd name="T1" fmla="*/ 0 h 33"/>
                  <a:gd name="T2" fmla="*/ 11 w 12"/>
                  <a:gd name="T3" fmla="*/ 1 h 33"/>
                  <a:gd name="T4" fmla="*/ 10 w 12"/>
                  <a:gd name="T5" fmla="*/ 2 h 33"/>
                  <a:gd name="T6" fmla="*/ 8 w 12"/>
                  <a:gd name="T7" fmla="*/ 17 h 33"/>
                  <a:gd name="T8" fmla="*/ 8 w 12"/>
                  <a:gd name="T9" fmla="*/ 17 h 33"/>
                  <a:gd name="T10" fmla="*/ 0 w 12"/>
                  <a:gd name="T11" fmla="*/ 33 h 33"/>
                  <a:gd name="T12" fmla="*/ 0 w 12"/>
                  <a:gd name="T13" fmla="*/ 33 h 33"/>
                  <a:gd name="T14" fmla="*/ 12 w 12"/>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33">
                    <a:moveTo>
                      <a:pt x="12" y="0"/>
                    </a:moveTo>
                    <a:cubicBezTo>
                      <a:pt x="11" y="0"/>
                      <a:pt x="11" y="0"/>
                      <a:pt x="11" y="1"/>
                    </a:cubicBezTo>
                    <a:cubicBezTo>
                      <a:pt x="11" y="1"/>
                      <a:pt x="11" y="2"/>
                      <a:pt x="10" y="2"/>
                    </a:cubicBezTo>
                    <a:cubicBezTo>
                      <a:pt x="10" y="7"/>
                      <a:pt x="9" y="12"/>
                      <a:pt x="8" y="17"/>
                    </a:cubicBezTo>
                    <a:cubicBezTo>
                      <a:pt x="8" y="17"/>
                      <a:pt x="8" y="17"/>
                      <a:pt x="8" y="17"/>
                    </a:cubicBezTo>
                    <a:cubicBezTo>
                      <a:pt x="7" y="23"/>
                      <a:pt x="4" y="28"/>
                      <a:pt x="0" y="33"/>
                    </a:cubicBezTo>
                    <a:cubicBezTo>
                      <a:pt x="0" y="33"/>
                      <a:pt x="0" y="33"/>
                      <a:pt x="0" y="33"/>
                    </a:cubicBezTo>
                    <a:cubicBezTo>
                      <a:pt x="8" y="24"/>
                      <a:pt x="11" y="13"/>
                      <a:pt x="12"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0" name="îśḻîdé">
                <a:extLst>
                  <a:ext uri="{FF2B5EF4-FFF2-40B4-BE49-F238E27FC236}">
                    <a16:creationId xmlns:a16="http://schemas.microsoft.com/office/drawing/2014/main" id="{448844AC-627B-D544-A3D2-EBD84379C2BB}"/>
                  </a:ext>
                </a:extLst>
              </p:cNvPr>
              <p:cNvSpPr/>
              <p:nvPr/>
            </p:nvSpPr>
            <p:spPr bwMode="auto">
              <a:xfrm>
                <a:off x="4886697" y="1967918"/>
                <a:ext cx="3092" cy="0"/>
              </a:xfrm>
              <a:prstGeom prst="ellipse">
                <a:avLst/>
              </a:pr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1" name="ïşľîdè">
                <a:extLst>
                  <a:ext uri="{FF2B5EF4-FFF2-40B4-BE49-F238E27FC236}">
                    <a16:creationId xmlns:a16="http://schemas.microsoft.com/office/drawing/2014/main" id="{A05E59D8-5CA7-F04F-A5EF-D8E56EA9FFCE}"/>
                  </a:ext>
                </a:extLst>
              </p:cNvPr>
              <p:cNvSpPr/>
              <p:nvPr/>
            </p:nvSpPr>
            <p:spPr bwMode="auto">
              <a:xfrm>
                <a:off x="3915543" y="1964825"/>
                <a:ext cx="971154" cy="160796"/>
              </a:xfrm>
              <a:custGeom>
                <a:avLst/>
                <a:gdLst>
                  <a:gd name="T0" fmla="*/ 6 w 664"/>
                  <a:gd name="T1" fmla="*/ 78 h 110"/>
                  <a:gd name="T2" fmla="*/ 0 w 664"/>
                  <a:gd name="T3" fmla="*/ 88 h 110"/>
                  <a:gd name="T4" fmla="*/ 1 w 664"/>
                  <a:gd name="T5" fmla="*/ 92 h 110"/>
                  <a:gd name="T6" fmla="*/ 6 w 664"/>
                  <a:gd name="T7" fmla="*/ 78 h 110"/>
                  <a:gd name="T8" fmla="*/ 664 w 664"/>
                  <a:gd name="T9" fmla="*/ 1 h 110"/>
                  <a:gd name="T10" fmla="*/ 660 w 664"/>
                  <a:gd name="T11" fmla="*/ 5 h 110"/>
                  <a:gd name="T12" fmla="*/ 661 w 664"/>
                  <a:gd name="T13" fmla="*/ 4 h 110"/>
                  <a:gd name="T14" fmla="*/ 664 w 664"/>
                  <a:gd name="T15" fmla="*/ 2 h 110"/>
                  <a:gd name="T16" fmla="*/ 664 w 664"/>
                  <a:gd name="T17" fmla="*/ 1 h 110"/>
                  <a:gd name="T18" fmla="*/ 164 w 664"/>
                  <a:gd name="T19" fmla="*/ 0 h 110"/>
                  <a:gd name="T20" fmla="*/ 134 w 664"/>
                  <a:gd name="T21" fmla="*/ 59 h 110"/>
                  <a:gd name="T22" fmla="*/ 118 w 664"/>
                  <a:gd name="T23" fmla="*/ 104 h 110"/>
                  <a:gd name="T24" fmla="*/ 114 w 664"/>
                  <a:gd name="T25" fmla="*/ 110 h 110"/>
                  <a:gd name="T26" fmla="*/ 119 w 664"/>
                  <a:gd name="T27" fmla="*/ 103 h 110"/>
                  <a:gd name="T28" fmla="*/ 135 w 664"/>
                  <a:gd name="T29" fmla="*/ 58 h 110"/>
                  <a:gd name="T30" fmla="*/ 164 w 664"/>
                  <a:gd name="T3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4" h="110">
                    <a:moveTo>
                      <a:pt x="6" y="78"/>
                    </a:moveTo>
                    <a:cubicBezTo>
                      <a:pt x="3" y="81"/>
                      <a:pt x="1" y="84"/>
                      <a:pt x="0" y="88"/>
                    </a:cubicBezTo>
                    <a:cubicBezTo>
                      <a:pt x="0" y="90"/>
                      <a:pt x="1" y="91"/>
                      <a:pt x="1" y="92"/>
                    </a:cubicBezTo>
                    <a:cubicBezTo>
                      <a:pt x="1" y="87"/>
                      <a:pt x="3" y="82"/>
                      <a:pt x="6" y="78"/>
                    </a:cubicBezTo>
                    <a:moveTo>
                      <a:pt x="664" y="1"/>
                    </a:moveTo>
                    <a:cubicBezTo>
                      <a:pt x="663" y="3"/>
                      <a:pt x="662" y="4"/>
                      <a:pt x="660" y="5"/>
                    </a:cubicBezTo>
                    <a:cubicBezTo>
                      <a:pt x="661" y="5"/>
                      <a:pt x="661" y="5"/>
                      <a:pt x="661" y="4"/>
                    </a:cubicBezTo>
                    <a:cubicBezTo>
                      <a:pt x="662" y="4"/>
                      <a:pt x="663" y="3"/>
                      <a:pt x="664" y="2"/>
                    </a:cubicBezTo>
                    <a:cubicBezTo>
                      <a:pt x="664" y="2"/>
                      <a:pt x="664" y="1"/>
                      <a:pt x="664" y="1"/>
                    </a:cubicBezTo>
                    <a:moveTo>
                      <a:pt x="164" y="0"/>
                    </a:moveTo>
                    <a:cubicBezTo>
                      <a:pt x="149" y="15"/>
                      <a:pt x="139" y="38"/>
                      <a:pt x="134" y="59"/>
                    </a:cubicBezTo>
                    <a:cubicBezTo>
                      <a:pt x="130" y="75"/>
                      <a:pt x="127" y="91"/>
                      <a:pt x="118" y="104"/>
                    </a:cubicBezTo>
                    <a:cubicBezTo>
                      <a:pt x="116" y="106"/>
                      <a:pt x="115" y="108"/>
                      <a:pt x="114" y="110"/>
                    </a:cubicBezTo>
                    <a:cubicBezTo>
                      <a:pt x="116" y="108"/>
                      <a:pt x="117" y="106"/>
                      <a:pt x="119" y="103"/>
                    </a:cubicBezTo>
                    <a:cubicBezTo>
                      <a:pt x="128" y="90"/>
                      <a:pt x="131" y="74"/>
                      <a:pt x="135" y="58"/>
                    </a:cubicBezTo>
                    <a:cubicBezTo>
                      <a:pt x="140" y="37"/>
                      <a:pt x="149" y="15"/>
                      <a:pt x="164"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2" name="íṧļïḍé">
                <a:extLst>
                  <a:ext uri="{FF2B5EF4-FFF2-40B4-BE49-F238E27FC236}">
                    <a16:creationId xmlns:a16="http://schemas.microsoft.com/office/drawing/2014/main" id="{57D3A7CB-63FD-0241-9E12-79F5705738EB}"/>
                  </a:ext>
                </a:extLst>
              </p:cNvPr>
              <p:cNvSpPr/>
              <p:nvPr/>
            </p:nvSpPr>
            <p:spPr bwMode="auto">
              <a:xfrm>
                <a:off x="3915543" y="1918442"/>
                <a:ext cx="980432" cy="225733"/>
              </a:xfrm>
              <a:custGeom>
                <a:avLst/>
                <a:gdLst>
                  <a:gd name="T0" fmla="*/ 218 w 672"/>
                  <a:gd name="T1" fmla="*/ 0 h 155"/>
                  <a:gd name="T2" fmla="*/ 190 w 672"/>
                  <a:gd name="T3" fmla="*/ 5 h 155"/>
                  <a:gd name="T4" fmla="*/ 135 w 672"/>
                  <a:gd name="T5" fmla="*/ 82 h 155"/>
                  <a:gd name="T6" fmla="*/ 119 w 672"/>
                  <a:gd name="T7" fmla="*/ 128 h 155"/>
                  <a:gd name="T8" fmla="*/ 87 w 672"/>
                  <a:gd name="T9" fmla="*/ 146 h 155"/>
                  <a:gd name="T10" fmla="*/ 77 w 672"/>
                  <a:gd name="T11" fmla="*/ 144 h 155"/>
                  <a:gd name="T12" fmla="*/ 26 w 672"/>
                  <a:gd name="T13" fmla="*/ 96 h 155"/>
                  <a:gd name="T14" fmla="*/ 23 w 672"/>
                  <a:gd name="T15" fmla="*/ 96 h 155"/>
                  <a:gd name="T16" fmla="*/ 0 w 672"/>
                  <a:gd name="T17" fmla="*/ 121 h 155"/>
                  <a:gd name="T18" fmla="*/ 6 w 672"/>
                  <a:gd name="T19" fmla="*/ 111 h 155"/>
                  <a:gd name="T20" fmla="*/ 23 w 672"/>
                  <a:gd name="T21" fmla="*/ 104 h 155"/>
                  <a:gd name="T22" fmla="*/ 26 w 672"/>
                  <a:gd name="T23" fmla="*/ 104 h 155"/>
                  <a:gd name="T24" fmla="*/ 77 w 672"/>
                  <a:gd name="T25" fmla="*/ 153 h 155"/>
                  <a:gd name="T26" fmla="*/ 87 w 672"/>
                  <a:gd name="T27" fmla="*/ 155 h 155"/>
                  <a:gd name="T28" fmla="*/ 114 w 672"/>
                  <a:gd name="T29" fmla="*/ 143 h 155"/>
                  <a:gd name="T30" fmla="*/ 118 w 672"/>
                  <a:gd name="T31" fmla="*/ 137 h 155"/>
                  <a:gd name="T32" fmla="*/ 134 w 672"/>
                  <a:gd name="T33" fmla="*/ 92 h 155"/>
                  <a:gd name="T34" fmla="*/ 164 w 672"/>
                  <a:gd name="T35" fmla="*/ 33 h 155"/>
                  <a:gd name="T36" fmla="*/ 190 w 672"/>
                  <a:gd name="T37" fmla="*/ 14 h 155"/>
                  <a:gd name="T38" fmla="*/ 218 w 672"/>
                  <a:gd name="T39" fmla="*/ 9 h 155"/>
                  <a:gd name="T40" fmla="*/ 311 w 672"/>
                  <a:gd name="T41" fmla="*/ 32 h 155"/>
                  <a:gd name="T42" fmla="*/ 380 w 672"/>
                  <a:gd name="T43" fmla="*/ 38 h 155"/>
                  <a:gd name="T44" fmla="*/ 395 w 672"/>
                  <a:gd name="T45" fmla="*/ 38 h 155"/>
                  <a:gd name="T46" fmla="*/ 420 w 672"/>
                  <a:gd name="T47" fmla="*/ 33 h 155"/>
                  <a:gd name="T48" fmla="*/ 439 w 672"/>
                  <a:gd name="T49" fmla="*/ 17 h 155"/>
                  <a:gd name="T50" fmla="*/ 459 w 672"/>
                  <a:gd name="T51" fmla="*/ 11 h 155"/>
                  <a:gd name="T52" fmla="*/ 502 w 672"/>
                  <a:gd name="T53" fmla="*/ 24 h 155"/>
                  <a:gd name="T54" fmla="*/ 574 w 672"/>
                  <a:gd name="T55" fmla="*/ 45 h 155"/>
                  <a:gd name="T56" fmla="*/ 622 w 672"/>
                  <a:gd name="T57" fmla="*/ 50 h 155"/>
                  <a:gd name="T58" fmla="*/ 660 w 672"/>
                  <a:gd name="T59" fmla="*/ 38 h 155"/>
                  <a:gd name="T60" fmla="*/ 664 w 672"/>
                  <a:gd name="T61" fmla="*/ 34 h 155"/>
                  <a:gd name="T62" fmla="*/ 664 w 672"/>
                  <a:gd name="T63" fmla="*/ 34 h 155"/>
                  <a:gd name="T64" fmla="*/ 672 w 672"/>
                  <a:gd name="T65" fmla="*/ 18 h 155"/>
                  <a:gd name="T66" fmla="*/ 672 w 672"/>
                  <a:gd name="T67" fmla="*/ 18 h 155"/>
                  <a:gd name="T68" fmla="*/ 672 w 672"/>
                  <a:gd name="T69" fmla="*/ 18 h 155"/>
                  <a:gd name="T70" fmla="*/ 669 w 672"/>
                  <a:gd name="T71" fmla="*/ 18 h 155"/>
                  <a:gd name="T72" fmla="*/ 661 w 672"/>
                  <a:gd name="T73" fmla="*/ 29 h 155"/>
                  <a:gd name="T74" fmla="*/ 622 w 672"/>
                  <a:gd name="T75" fmla="*/ 42 h 155"/>
                  <a:gd name="T76" fmla="*/ 574 w 672"/>
                  <a:gd name="T77" fmla="*/ 36 h 155"/>
                  <a:gd name="T78" fmla="*/ 502 w 672"/>
                  <a:gd name="T79" fmla="*/ 15 h 155"/>
                  <a:gd name="T80" fmla="*/ 459 w 672"/>
                  <a:gd name="T81" fmla="*/ 2 h 155"/>
                  <a:gd name="T82" fmla="*/ 439 w 672"/>
                  <a:gd name="T83" fmla="*/ 8 h 155"/>
                  <a:gd name="T84" fmla="*/ 420 w 672"/>
                  <a:gd name="T85" fmla="*/ 24 h 155"/>
                  <a:gd name="T86" fmla="*/ 395 w 672"/>
                  <a:gd name="T87" fmla="*/ 29 h 155"/>
                  <a:gd name="T88" fmla="*/ 386 w 672"/>
                  <a:gd name="T89" fmla="*/ 29 h 155"/>
                  <a:gd name="T90" fmla="*/ 311 w 672"/>
                  <a:gd name="T91" fmla="*/ 23 h 155"/>
                  <a:gd name="T92" fmla="*/ 218 w 672"/>
                  <a:gd name="T9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2" h="155">
                    <a:moveTo>
                      <a:pt x="218" y="0"/>
                    </a:moveTo>
                    <a:cubicBezTo>
                      <a:pt x="208" y="0"/>
                      <a:pt x="199" y="2"/>
                      <a:pt x="190" y="5"/>
                    </a:cubicBezTo>
                    <a:cubicBezTo>
                      <a:pt x="159" y="18"/>
                      <a:pt x="143" y="51"/>
                      <a:pt x="135" y="82"/>
                    </a:cubicBezTo>
                    <a:cubicBezTo>
                      <a:pt x="131" y="98"/>
                      <a:pt x="128" y="114"/>
                      <a:pt x="119" y="128"/>
                    </a:cubicBezTo>
                    <a:cubicBezTo>
                      <a:pt x="112" y="138"/>
                      <a:pt x="99" y="146"/>
                      <a:pt x="87" y="146"/>
                    </a:cubicBezTo>
                    <a:cubicBezTo>
                      <a:pt x="84" y="146"/>
                      <a:pt x="81" y="145"/>
                      <a:pt x="77" y="144"/>
                    </a:cubicBezTo>
                    <a:cubicBezTo>
                      <a:pt x="55" y="135"/>
                      <a:pt x="52" y="98"/>
                      <a:pt x="26" y="96"/>
                    </a:cubicBezTo>
                    <a:cubicBezTo>
                      <a:pt x="25" y="96"/>
                      <a:pt x="24" y="96"/>
                      <a:pt x="23" y="96"/>
                    </a:cubicBezTo>
                    <a:cubicBezTo>
                      <a:pt x="6" y="96"/>
                      <a:pt x="0" y="107"/>
                      <a:pt x="0" y="121"/>
                    </a:cubicBezTo>
                    <a:cubicBezTo>
                      <a:pt x="1" y="117"/>
                      <a:pt x="3" y="114"/>
                      <a:pt x="6" y="111"/>
                    </a:cubicBezTo>
                    <a:cubicBezTo>
                      <a:pt x="9" y="107"/>
                      <a:pt x="15" y="104"/>
                      <a:pt x="23" y="104"/>
                    </a:cubicBezTo>
                    <a:cubicBezTo>
                      <a:pt x="24" y="104"/>
                      <a:pt x="25" y="104"/>
                      <a:pt x="26" y="104"/>
                    </a:cubicBezTo>
                    <a:cubicBezTo>
                      <a:pt x="52" y="106"/>
                      <a:pt x="55" y="144"/>
                      <a:pt x="77" y="153"/>
                    </a:cubicBezTo>
                    <a:cubicBezTo>
                      <a:pt x="81" y="154"/>
                      <a:pt x="84" y="155"/>
                      <a:pt x="87" y="155"/>
                    </a:cubicBezTo>
                    <a:cubicBezTo>
                      <a:pt x="97" y="155"/>
                      <a:pt x="106" y="150"/>
                      <a:pt x="114" y="143"/>
                    </a:cubicBezTo>
                    <a:cubicBezTo>
                      <a:pt x="115" y="141"/>
                      <a:pt x="116" y="139"/>
                      <a:pt x="118" y="137"/>
                    </a:cubicBezTo>
                    <a:cubicBezTo>
                      <a:pt x="127" y="124"/>
                      <a:pt x="130" y="108"/>
                      <a:pt x="134" y="92"/>
                    </a:cubicBezTo>
                    <a:cubicBezTo>
                      <a:pt x="139" y="71"/>
                      <a:pt x="149" y="48"/>
                      <a:pt x="164" y="33"/>
                    </a:cubicBezTo>
                    <a:cubicBezTo>
                      <a:pt x="171" y="25"/>
                      <a:pt x="180" y="18"/>
                      <a:pt x="190" y="14"/>
                    </a:cubicBezTo>
                    <a:cubicBezTo>
                      <a:pt x="199" y="10"/>
                      <a:pt x="208" y="9"/>
                      <a:pt x="218" y="9"/>
                    </a:cubicBezTo>
                    <a:cubicBezTo>
                      <a:pt x="248" y="9"/>
                      <a:pt x="280" y="24"/>
                      <a:pt x="311" y="32"/>
                    </a:cubicBezTo>
                    <a:cubicBezTo>
                      <a:pt x="334" y="37"/>
                      <a:pt x="357" y="38"/>
                      <a:pt x="380" y="38"/>
                    </a:cubicBezTo>
                    <a:cubicBezTo>
                      <a:pt x="385" y="38"/>
                      <a:pt x="390" y="38"/>
                      <a:pt x="395" y="38"/>
                    </a:cubicBezTo>
                    <a:cubicBezTo>
                      <a:pt x="403" y="38"/>
                      <a:pt x="412" y="37"/>
                      <a:pt x="420" y="33"/>
                    </a:cubicBezTo>
                    <a:cubicBezTo>
                      <a:pt x="427" y="29"/>
                      <a:pt x="432" y="22"/>
                      <a:pt x="439" y="17"/>
                    </a:cubicBezTo>
                    <a:cubicBezTo>
                      <a:pt x="445" y="13"/>
                      <a:pt x="452" y="11"/>
                      <a:pt x="459" y="11"/>
                    </a:cubicBezTo>
                    <a:cubicBezTo>
                      <a:pt x="473" y="11"/>
                      <a:pt x="488" y="18"/>
                      <a:pt x="502" y="24"/>
                    </a:cubicBezTo>
                    <a:cubicBezTo>
                      <a:pt x="525" y="33"/>
                      <a:pt x="549" y="40"/>
                      <a:pt x="574" y="45"/>
                    </a:cubicBezTo>
                    <a:cubicBezTo>
                      <a:pt x="589" y="47"/>
                      <a:pt x="606" y="50"/>
                      <a:pt x="622" y="50"/>
                    </a:cubicBezTo>
                    <a:cubicBezTo>
                      <a:pt x="636" y="50"/>
                      <a:pt x="650" y="47"/>
                      <a:pt x="660" y="38"/>
                    </a:cubicBezTo>
                    <a:cubicBezTo>
                      <a:pt x="662" y="37"/>
                      <a:pt x="663" y="36"/>
                      <a:pt x="664" y="34"/>
                    </a:cubicBezTo>
                    <a:cubicBezTo>
                      <a:pt x="664" y="34"/>
                      <a:pt x="664" y="34"/>
                      <a:pt x="664" y="34"/>
                    </a:cubicBezTo>
                    <a:cubicBezTo>
                      <a:pt x="668" y="29"/>
                      <a:pt x="671" y="24"/>
                      <a:pt x="672" y="18"/>
                    </a:cubicBezTo>
                    <a:cubicBezTo>
                      <a:pt x="672" y="18"/>
                      <a:pt x="672" y="18"/>
                      <a:pt x="672" y="18"/>
                    </a:cubicBezTo>
                    <a:cubicBezTo>
                      <a:pt x="672" y="18"/>
                      <a:pt x="672" y="18"/>
                      <a:pt x="672" y="18"/>
                    </a:cubicBezTo>
                    <a:cubicBezTo>
                      <a:pt x="671" y="18"/>
                      <a:pt x="670" y="18"/>
                      <a:pt x="669" y="18"/>
                    </a:cubicBezTo>
                    <a:cubicBezTo>
                      <a:pt x="667" y="22"/>
                      <a:pt x="665" y="25"/>
                      <a:pt x="661" y="29"/>
                    </a:cubicBezTo>
                    <a:cubicBezTo>
                      <a:pt x="651" y="38"/>
                      <a:pt x="637" y="42"/>
                      <a:pt x="622" y="42"/>
                    </a:cubicBezTo>
                    <a:cubicBezTo>
                      <a:pt x="606" y="42"/>
                      <a:pt x="589" y="38"/>
                      <a:pt x="574" y="36"/>
                    </a:cubicBezTo>
                    <a:cubicBezTo>
                      <a:pt x="549" y="32"/>
                      <a:pt x="525" y="25"/>
                      <a:pt x="502" y="15"/>
                    </a:cubicBezTo>
                    <a:cubicBezTo>
                      <a:pt x="488" y="9"/>
                      <a:pt x="473" y="2"/>
                      <a:pt x="459" y="2"/>
                    </a:cubicBezTo>
                    <a:cubicBezTo>
                      <a:pt x="452" y="2"/>
                      <a:pt x="445" y="4"/>
                      <a:pt x="439" y="8"/>
                    </a:cubicBezTo>
                    <a:cubicBezTo>
                      <a:pt x="432" y="13"/>
                      <a:pt x="427" y="20"/>
                      <a:pt x="420" y="24"/>
                    </a:cubicBezTo>
                    <a:cubicBezTo>
                      <a:pt x="413" y="29"/>
                      <a:pt x="403" y="29"/>
                      <a:pt x="395" y="29"/>
                    </a:cubicBezTo>
                    <a:cubicBezTo>
                      <a:pt x="392" y="29"/>
                      <a:pt x="389" y="29"/>
                      <a:pt x="386" y="29"/>
                    </a:cubicBezTo>
                    <a:cubicBezTo>
                      <a:pt x="361" y="29"/>
                      <a:pt x="336" y="29"/>
                      <a:pt x="311" y="23"/>
                    </a:cubicBezTo>
                    <a:cubicBezTo>
                      <a:pt x="280" y="16"/>
                      <a:pt x="248" y="0"/>
                      <a:pt x="218"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4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3" name="ïṧļîḍê">
                <a:extLst>
                  <a:ext uri="{FF2B5EF4-FFF2-40B4-BE49-F238E27FC236}">
                    <a16:creationId xmlns:a16="http://schemas.microsoft.com/office/drawing/2014/main" id="{FED3CEFF-31FF-4643-8CFA-C885D369A3B2}"/>
                  </a:ext>
                </a:extLst>
              </p:cNvPr>
              <p:cNvSpPr/>
              <p:nvPr/>
            </p:nvSpPr>
            <p:spPr bwMode="auto">
              <a:xfrm>
                <a:off x="3869149" y="2017394"/>
                <a:ext cx="24743" cy="71121"/>
              </a:xfrm>
              <a:custGeom>
                <a:avLst/>
                <a:gdLst>
                  <a:gd name="T0" fmla="*/ 0 w 16"/>
                  <a:gd name="T1" fmla="*/ 0 h 48"/>
                  <a:gd name="T2" fmla="*/ 6 w 16"/>
                  <a:gd name="T3" fmla="*/ 28 h 48"/>
                  <a:gd name="T4" fmla="*/ 14 w 16"/>
                  <a:gd name="T5" fmla="*/ 44 h 48"/>
                  <a:gd name="T6" fmla="*/ 15 w 16"/>
                  <a:gd name="T7" fmla="*/ 48 h 48"/>
                  <a:gd name="T8" fmla="*/ 14 w 16"/>
                  <a:gd name="T9" fmla="*/ 35 h 48"/>
                  <a:gd name="T10" fmla="*/ 6 w 16"/>
                  <a:gd name="T11" fmla="*/ 19 h 48"/>
                  <a:gd name="T12" fmla="*/ 0 w 1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6" h="48">
                    <a:moveTo>
                      <a:pt x="0" y="0"/>
                    </a:moveTo>
                    <a:cubicBezTo>
                      <a:pt x="0" y="10"/>
                      <a:pt x="1" y="19"/>
                      <a:pt x="6" y="28"/>
                    </a:cubicBezTo>
                    <a:cubicBezTo>
                      <a:pt x="9" y="33"/>
                      <a:pt x="12" y="38"/>
                      <a:pt x="14" y="44"/>
                    </a:cubicBezTo>
                    <a:cubicBezTo>
                      <a:pt x="15" y="45"/>
                      <a:pt x="15" y="46"/>
                      <a:pt x="15" y="48"/>
                    </a:cubicBezTo>
                    <a:cubicBezTo>
                      <a:pt x="16" y="44"/>
                      <a:pt x="15" y="39"/>
                      <a:pt x="14" y="35"/>
                    </a:cubicBezTo>
                    <a:cubicBezTo>
                      <a:pt x="12" y="30"/>
                      <a:pt x="9" y="24"/>
                      <a:pt x="6" y="19"/>
                    </a:cubicBezTo>
                    <a:cubicBezTo>
                      <a:pt x="3" y="13"/>
                      <a:pt x="1" y="7"/>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4" name="îşlíďé">
                <a:extLst>
                  <a:ext uri="{FF2B5EF4-FFF2-40B4-BE49-F238E27FC236}">
                    <a16:creationId xmlns:a16="http://schemas.microsoft.com/office/drawing/2014/main" id="{D17BFCEA-ACAE-9642-A74C-604868F74228}"/>
                  </a:ext>
                </a:extLst>
              </p:cNvPr>
              <p:cNvSpPr/>
              <p:nvPr/>
            </p:nvSpPr>
            <p:spPr bwMode="auto">
              <a:xfrm>
                <a:off x="3961935" y="2304971"/>
                <a:ext cx="3094" cy="9278"/>
              </a:xfrm>
              <a:custGeom>
                <a:avLst/>
                <a:gdLst>
                  <a:gd name="T0" fmla="*/ 1 w 1"/>
                  <a:gd name="T1" fmla="*/ 0 h 4"/>
                  <a:gd name="T2" fmla="*/ 0 w 1"/>
                  <a:gd name="T3" fmla="*/ 4 h 4"/>
                  <a:gd name="T4" fmla="*/ 1 w 1"/>
                  <a:gd name="T5" fmla="*/ 4 h 4"/>
                  <a:gd name="T6" fmla="*/ 1 w 1"/>
                  <a:gd name="T7" fmla="*/ 3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0" y="1"/>
                      <a:pt x="0" y="3"/>
                      <a:pt x="0" y="4"/>
                    </a:cubicBezTo>
                    <a:cubicBezTo>
                      <a:pt x="0" y="4"/>
                      <a:pt x="0" y="4"/>
                      <a:pt x="1" y="4"/>
                    </a:cubicBezTo>
                    <a:cubicBezTo>
                      <a:pt x="1" y="4"/>
                      <a:pt x="1" y="3"/>
                      <a:pt x="1" y="3"/>
                    </a:cubicBezTo>
                    <a:cubicBezTo>
                      <a:pt x="1" y="2"/>
                      <a:pt x="1" y="1"/>
                      <a:pt x="1"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5" name="isľiḓê">
                <a:extLst>
                  <a:ext uri="{FF2B5EF4-FFF2-40B4-BE49-F238E27FC236}">
                    <a16:creationId xmlns:a16="http://schemas.microsoft.com/office/drawing/2014/main" id="{8A248BDA-A280-2946-BA4A-B50912270AB2}"/>
                  </a:ext>
                </a:extLst>
              </p:cNvPr>
              <p:cNvSpPr/>
              <p:nvPr/>
            </p:nvSpPr>
            <p:spPr bwMode="auto">
              <a:xfrm>
                <a:off x="3965029" y="2304971"/>
                <a:ext cx="0" cy="9278"/>
              </a:xfrm>
              <a:custGeom>
                <a:avLst/>
                <a:gdLst>
                  <a:gd name="T0" fmla="*/ 0 h 4"/>
                  <a:gd name="T1" fmla="*/ 0 h 4"/>
                  <a:gd name="T2" fmla="*/ 3 h 4"/>
                  <a:gd name="T3" fmla="*/ 4 h 4"/>
                  <a:gd name="T4" fmla="*/ 4 h 4"/>
                  <a:gd name="T5" fmla="*/ 3 h 4"/>
                  <a:gd name="T6" fmla="*/ 3 h 4"/>
                  <a:gd name="T7" fmla="*/ 0 h 4"/>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4">
                    <a:moveTo>
                      <a:pt x="0" y="0"/>
                    </a:moveTo>
                    <a:cubicBezTo>
                      <a:pt x="0" y="0"/>
                      <a:pt x="0" y="0"/>
                      <a:pt x="0" y="0"/>
                    </a:cubicBezTo>
                    <a:cubicBezTo>
                      <a:pt x="0" y="1"/>
                      <a:pt x="0" y="2"/>
                      <a:pt x="0" y="3"/>
                    </a:cubicBezTo>
                    <a:cubicBezTo>
                      <a:pt x="0" y="3"/>
                      <a:pt x="0" y="4"/>
                      <a:pt x="0" y="4"/>
                    </a:cubicBezTo>
                    <a:cubicBezTo>
                      <a:pt x="0" y="4"/>
                      <a:pt x="0" y="4"/>
                      <a:pt x="0" y="4"/>
                    </a:cubicBezTo>
                    <a:cubicBezTo>
                      <a:pt x="0" y="4"/>
                      <a:pt x="0" y="4"/>
                      <a:pt x="0" y="3"/>
                    </a:cubicBezTo>
                    <a:cubicBezTo>
                      <a:pt x="0" y="3"/>
                      <a:pt x="0" y="3"/>
                      <a:pt x="0" y="3"/>
                    </a:cubicBezTo>
                    <a:cubicBezTo>
                      <a:pt x="0" y="2"/>
                      <a:pt x="0" y="1"/>
                      <a:pt x="0"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6" name="îŝļíḓe">
                <a:extLst>
                  <a:ext uri="{FF2B5EF4-FFF2-40B4-BE49-F238E27FC236}">
                    <a16:creationId xmlns:a16="http://schemas.microsoft.com/office/drawing/2014/main" id="{B3508466-EDB8-EF45-BC7E-7BDE1DA9F41A}"/>
                  </a:ext>
                </a:extLst>
              </p:cNvPr>
              <p:cNvSpPr/>
              <p:nvPr/>
            </p:nvSpPr>
            <p:spPr bwMode="auto">
              <a:xfrm>
                <a:off x="3965029" y="2298786"/>
                <a:ext cx="0" cy="12369"/>
              </a:xfrm>
              <a:custGeom>
                <a:avLst/>
                <a:gdLst>
                  <a:gd name="T0" fmla="*/ 0 w 1"/>
                  <a:gd name="T1" fmla="*/ 0 h 8"/>
                  <a:gd name="T2" fmla="*/ 0 w 1"/>
                  <a:gd name="T3" fmla="*/ 5 h 8"/>
                  <a:gd name="T4" fmla="*/ 0 w 1"/>
                  <a:gd name="T5" fmla="*/ 8 h 8"/>
                  <a:gd name="T6" fmla="*/ 0 w 1"/>
                  <a:gd name="T7" fmla="*/ 8 h 8"/>
                  <a:gd name="T8" fmla="*/ 1 w 1"/>
                  <a:gd name="T9" fmla="*/ 2 h 8"/>
                  <a:gd name="T10" fmla="*/ 0 w 1"/>
                  <a:gd name="T11" fmla="*/ 0 h 8"/>
                </a:gdLst>
                <a:ahLst/>
                <a:cxnLst>
                  <a:cxn ang="0">
                    <a:pos x="T0" y="T1"/>
                  </a:cxn>
                  <a:cxn ang="0">
                    <a:pos x="T2" y="T3"/>
                  </a:cxn>
                  <a:cxn ang="0">
                    <a:pos x="T4" y="T5"/>
                  </a:cxn>
                  <a:cxn ang="0">
                    <a:pos x="T6" y="T7"/>
                  </a:cxn>
                  <a:cxn ang="0">
                    <a:pos x="T8" y="T9"/>
                  </a:cxn>
                  <a:cxn ang="0">
                    <a:pos x="T10" y="T11"/>
                  </a:cxn>
                </a:cxnLst>
                <a:rect l="0" t="0" r="r" b="b"/>
                <a:pathLst>
                  <a:path w="1" h="8">
                    <a:moveTo>
                      <a:pt x="0" y="0"/>
                    </a:moveTo>
                    <a:cubicBezTo>
                      <a:pt x="0" y="2"/>
                      <a:pt x="0" y="3"/>
                      <a:pt x="0" y="5"/>
                    </a:cubicBezTo>
                    <a:cubicBezTo>
                      <a:pt x="0" y="6"/>
                      <a:pt x="0" y="7"/>
                      <a:pt x="0" y="8"/>
                    </a:cubicBezTo>
                    <a:cubicBezTo>
                      <a:pt x="0" y="8"/>
                      <a:pt x="0" y="8"/>
                      <a:pt x="0" y="8"/>
                    </a:cubicBezTo>
                    <a:cubicBezTo>
                      <a:pt x="0" y="6"/>
                      <a:pt x="1" y="4"/>
                      <a:pt x="1" y="2"/>
                    </a:cubicBezTo>
                    <a:cubicBezTo>
                      <a:pt x="0" y="1"/>
                      <a:pt x="0" y="1"/>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7" name="ïslíḋé">
                <a:extLst>
                  <a:ext uri="{FF2B5EF4-FFF2-40B4-BE49-F238E27FC236}">
                    <a16:creationId xmlns:a16="http://schemas.microsoft.com/office/drawing/2014/main" id="{926A2C7F-1654-DE47-8DD2-CF64FC6F3934}"/>
                  </a:ext>
                </a:extLst>
              </p:cNvPr>
              <p:cNvSpPr/>
              <p:nvPr/>
            </p:nvSpPr>
            <p:spPr bwMode="auto">
              <a:xfrm>
                <a:off x="3965029" y="2283326"/>
                <a:ext cx="0" cy="18553"/>
              </a:xfrm>
              <a:custGeom>
                <a:avLst/>
                <a:gdLst>
                  <a:gd name="T0" fmla="*/ 1 w 1"/>
                  <a:gd name="T1" fmla="*/ 0 h 14"/>
                  <a:gd name="T2" fmla="*/ 0 w 1"/>
                  <a:gd name="T3" fmla="*/ 11 h 14"/>
                  <a:gd name="T4" fmla="*/ 0 w 1"/>
                  <a:gd name="T5" fmla="*/ 12 h 14"/>
                  <a:gd name="T6" fmla="*/ 0 w 1"/>
                  <a:gd name="T7" fmla="*/ 12 h 14"/>
                  <a:gd name="T8" fmla="*/ 0 w 1"/>
                  <a:gd name="T9" fmla="*/ 12 h 14"/>
                  <a:gd name="T10" fmla="*/ 1 w 1"/>
                  <a:gd name="T11" fmla="*/ 14 h 14"/>
                  <a:gd name="T12" fmla="*/ 1 w 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 h="14">
                    <a:moveTo>
                      <a:pt x="1" y="0"/>
                    </a:moveTo>
                    <a:cubicBezTo>
                      <a:pt x="1" y="4"/>
                      <a:pt x="1" y="7"/>
                      <a:pt x="0" y="11"/>
                    </a:cubicBezTo>
                    <a:cubicBezTo>
                      <a:pt x="0" y="11"/>
                      <a:pt x="0" y="12"/>
                      <a:pt x="0" y="12"/>
                    </a:cubicBezTo>
                    <a:cubicBezTo>
                      <a:pt x="0" y="12"/>
                      <a:pt x="0" y="12"/>
                      <a:pt x="0" y="12"/>
                    </a:cubicBezTo>
                    <a:cubicBezTo>
                      <a:pt x="0" y="12"/>
                      <a:pt x="0" y="12"/>
                      <a:pt x="0" y="12"/>
                    </a:cubicBezTo>
                    <a:cubicBezTo>
                      <a:pt x="0" y="13"/>
                      <a:pt x="0" y="13"/>
                      <a:pt x="1" y="14"/>
                    </a:cubicBezTo>
                    <a:cubicBezTo>
                      <a:pt x="1" y="9"/>
                      <a:pt x="1" y="5"/>
                      <a:pt x="1"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8" name="íśliḓê">
                <a:extLst>
                  <a:ext uri="{FF2B5EF4-FFF2-40B4-BE49-F238E27FC236}">
                    <a16:creationId xmlns:a16="http://schemas.microsoft.com/office/drawing/2014/main" id="{CB924702-0F6C-F042-A539-D18A538FF298}"/>
                  </a:ext>
                </a:extLst>
              </p:cNvPr>
              <p:cNvSpPr/>
              <p:nvPr/>
            </p:nvSpPr>
            <p:spPr bwMode="auto">
              <a:xfrm>
                <a:off x="3965029" y="2298786"/>
                <a:ext cx="0" cy="0"/>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1"/>
                    </a:cubicBezTo>
                    <a:cubicBezTo>
                      <a:pt x="0" y="1"/>
                      <a:pt x="0" y="1"/>
                      <a:pt x="0" y="1"/>
                    </a:cubicBezTo>
                    <a:cubicBezTo>
                      <a:pt x="0" y="1"/>
                      <a:pt x="0" y="0"/>
                      <a:pt x="0" y="0"/>
                    </a:cubicBezTo>
                  </a:path>
                </a:pathLst>
              </a:custGeom>
              <a:solidFill>
                <a:srgbClr val="CE8282"/>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79" name="í$ḷïde">
                <a:extLst>
                  <a:ext uri="{FF2B5EF4-FFF2-40B4-BE49-F238E27FC236}">
                    <a16:creationId xmlns:a16="http://schemas.microsoft.com/office/drawing/2014/main" id="{36907149-23B2-9A4A-89F4-DD29FCAFFCAF}"/>
                  </a:ext>
                </a:extLst>
              </p:cNvPr>
              <p:cNvSpPr/>
              <p:nvPr/>
            </p:nvSpPr>
            <p:spPr bwMode="auto">
              <a:xfrm>
                <a:off x="3927915" y="2298786"/>
                <a:ext cx="37114" cy="15462"/>
              </a:xfrm>
              <a:custGeom>
                <a:avLst/>
                <a:gdLst>
                  <a:gd name="T0" fmla="*/ 24 w 24"/>
                  <a:gd name="T1" fmla="*/ 0 h 9"/>
                  <a:gd name="T2" fmla="*/ 24 w 24"/>
                  <a:gd name="T3" fmla="*/ 0 h 9"/>
                  <a:gd name="T4" fmla="*/ 1 w 24"/>
                  <a:gd name="T5" fmla="*/ 0 h 9"/>
                  <a:gd name="T6" fmla="*/ 0 w 24"/>
                  <a:gd name="T7" fmla="*/ 8 h 9"/>
                  <a:gd name="T8" fmla="*/ 23 w 24"/>
                  <a:gd name="T9" fmla="*/ 9 h 9"/>
                  <a:gd name="T10" fmla="*/ 24 w 24"/>
                  <a:gd name="T11" fmla="*/ 5 h 9"/>
                  <a:gd name="T12" fmla="*/ 24 w 24"/>
                  <a:gd name="T13" fmla="*/ 5 h 9"/>
                  <a:gd name="T14" fmla="*/ 24 w 24"/>
                  <a:gd name="T15" fmla="*/ 0 h 9"/>
                  <a:gd name="T16" fmla="*/ 24 w 24"/>
                  <a:gd name="T17" fmla="*/ 0 h 9"/>
                  <a:gd name="T18" fmla="*/ 24 w 2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9">
                    <a:moveTo>
                      <a:pt x="24" y="0"/>
                    </a:moveTo>
                    <a:cubicBezTo>
                      <a:pt x="24" y="0"/>
                      <a:pt x="24" y="0"/>
                      <a:pt x="24" y="0"/>
                    </a:cubicBezTo>
                    <a:cubicBezTo>
                      <a:pt x="1" y="0"/>
                      <a:pt x="1" y="0"/>
                      <a:pt x="1" y="0"/>
                    </a:cubicBezTo>
                    <a:cubicBezTo>
                      <a:pt x="2" y="3"/>
                      <a:pt x="1" y="6"/>
                      <a:pt x="0" y="8"/>
                    </a:cubicBezTo>
                    <a:cubicBezTo>
                      <a:pt x="6" y="8"/>
                      <a:pt x="17" y="9"/>
                      <a:pt x="23" y="9"/>
                    </a:cubicBezTo>
                    <a:cubicBezTo>
                      <a:pt x="23" y="8"/>
                      <a:pt x="23" y="6"/>
                      <a:pt x="24" y="5"/>
                    </a:cubicBezTo>
                    <a:cubicBezTo>
                      <a:pt x="24" y="5"/>
                      <a:pt x="24" y="5"/>
                      <a:pt x="24" y="5"/>
                    </a:cubicBezTo>
                    <a:cubicBezTo>
                      <a:pt x="24" y="3"/>
                      <a:pt x="24" y="2"/>
                      <a:pt x="24" y="0"/>
                    </a:cubicBezTo>
                    <a:cubicBezTo>
                      <a:pt x="24" y="0"/>
                      <a:pt x="24" y="0"/>
                      <a:pt x="24" y="0"/>
                    </a:cubicBezTo>
                    <a:cubicBezTo>
                      <a:pt x="24" y="0"/>
                      <a:pt x="24" y="0"/>
                      <a:pt x="24"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0" name="íś1ïḍe">
                <a:extLst>
                  <a:ext uri="{FF2B5EF4-FFF2-40B4-BE49-F238E27FC236}">
                    <a16:creationId xmlns:a16="http://schemas.microsoft.com/office/drawing/2014/main" id="{FEFAE5AC-BBB7-7B45-9E41-C2BB8290564C}"/>
                  </a:ext>
                </a:extLst>
              </p:cNvPr>
              <p:cNvSpPr/>
              <p:nvPr/>
            </p:nvSpPr>
            <p:spPr bwMode="auto">
              <a:xfrm>
                <a:off x="3856778" y="2227666"/>
                <a:ext cx="77322" cy="71121"/>
              </a:xfrm>
              <a:custGeom>
                <a:avLst/>
                <a:gdLst>
                  <a:gd name="T0" fmla="*/ 0 w 53"/>
                  <a:gd name="T1" fmla="*/ 0 h 48"/>
                  <a:gd name="T2" fmla="*/ 7 w 53"/>
                  <a:gd name="T3" fmla="*/ 26 h 48"/>
                  <a:gd name="T4" fmla="*/ 35 w 53"/>
                  <a:gd name="T5" fmla="*/ 36 h 48"/>
                  <a:gd name="T6" fmla="*/ 49 w 53"/>
                  <a:gd name="T7" fmla="*/ 48 h 48"/>
                  <a:gd name="T8" fmla="*/ 35 w 53"/>
                  <a:gd name="T9" fmla="*/ 27 h 48"/>
                  <a:gd name="T10" fmla="*/ 7 w 53"/>
                  <a:gd name="T11" fmla="*/ 17 h 48"/>
                  <a:gd name="T12" fmla="*/ 0 w 53"/>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3" h="48">
                    <a:moveTo>
                      <a:pt x="0" y="0"/>
                    </a:moveTo>
                    <a:cubicBezTo>
                      <a:pt x="0" y="9"/>
                      <a:pt x="0" y="19"/>
                      <a:pt x="7" y="26"/>
                    </a:cubicBezTo>
                    <a:cubicBezTo>
                      <a:pt x="14" y="33"/>
                      <a:pt x="25" y="33"/>
                      <a:pt x="35" y="36"/>
                    </a:cubicBezTo>
                    <a:cubicBezTo>
                      <a:pt x="41" y="37"/>
                      <a:pt x="46" y="42"/>
                      <a:pt x="49" y="48"/>
                    </a:cubicBezTo>
                    <a:cubicBezTo>
                      <a:pt x="53" y="39"/>
                      <a:pt x="44" y="30"/>
                      <a:pt x="35" y="27"/>
                    </a:cubicBezTo>
                    <a:cubicBezTo>
                      <a:pt x="25" y="24"/>
                      <a:pt x="14" y="24"/>
                      <a:pt x="7" y="17"/>
                    </a:cubicBezTo>
                    <a:cubicBezTo>
                      <a:pt x="3" y="12"/>
                      <a:pt x="0" y="6"/>
                      <a:pt x="0"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1" name="ïṡḻïdé">
                <a:extLst>
                  <a:ext uri="{FF2B5EF4-FFF2-40B4-BE49-F238E27FC236}">
                    <a16:creationId xmlns:a16="http://schemas.microsoft.com/office/drawing/2014/main" id="{62E95E4C-E2C8-9949-9D34-5DE430A89275}"/>
                  </a:ext>
                </a:extLst>
              </p:cNvPr>
              <p:cNvSpPr>
                <a:spLocks noChangeArrowheads="1"/>
              </p:cNvSpPr>
              <p:nvPr/>
            </p:nvSpPr>
            <p:spPr bwMode="auto">
              <a:xfrm>
                <a:off x="4386926" y="3027419"/>
                <a:ext cx="196938" cy="1438500"/>
              </a:xfrm>
              <a:custGeom>
                <a:avLst/>
                <a:gdLst>
                  <a:gd name="T0" fmla="*/ 14 w 135"/>
                  <a:gd name="T1" fmla="*/ 0 h 984"/>
                  <a:gd name="T2" fmla="*/ 9 w 135"/>
                  <a:gd name="T3" fmla="*/ 12 h 984"/>
                  <a:gd name="T4" fmla="*/ 9 w 135"/>
                  <a:gd name="T5" fmla="*/ 11 h 984"/>
                  <a:gd name="T6" fmla="*/ 5 w 135"/>
                  <a:gd name="T7" fmla="*/ 53 h 984"/>
                  <a:gd name="T8" fmla="*/ 25 w 135"/>
                  <a:gd name="T9" fmla="*/ 197 h 984"/>
                  <a:gd name="T10" fmla="*/ 85 w 135"/>
                  <a:gd name="T11" fmla="*/ 377 h 984"/>
                  <a:gd name="T12" fmla="*/ 100 w 135"/>
                  <a:gd name="T13" fmla="*/ 494 h 984"/>
                  <a:gd name="T14" fmla="*/ 117 w 135"/>
                  <a:gd name="T15" fmla="*/ 605 h 984"/>
                  <a:gd name="T16" fmla="*/ 120 w 135"/>
                  <a:gd name="T17" fmla="*/ 620 h 984"/>
                  <a:gd name="T18" fmla="*/ 121 w 135"/>
                  <a:gd name="T19" fmla="*/ 623 h 984"/>
                  <a:gd name="T20" fmla="*/ 123 w 135"/>
                  <a:gd name="T21" fmla="*/ 631 h 984"/>
                  <a:gd name="T22" fmla="*/ 124 w 135"/>
                  <a:gd name="T23" fmla="*/ 638 h 984"/>
                  <a:gd name="T24" fmla="*/ 124 w 135"/>
                  <a:gd name="T25" fmla="*/ 651 h 984"/>
                  <a:gd name="T26" fmla="*/ 125 w 135"/>
                  <a:gd name="T27" fmla="*/ 657 h 984"/>
                  <a:gd name="T28" fmla="*/ 127 w 135"/>
                  <a:gd name="T29" fmla="*/ 689 h 984"/>
                  <a:gd name="T30" fmla="*/ 131 w 135"/>
                  <a:gd name="T31" fmla="*/ 762 h 984"/>
                  <a:gd name="T32" fmla="*/ 131 w 135"/>
                  <a:gd name="T33" fmla="*/ 984 h 984"/>
                  <a:gd name="T34" fmla="*/ 135 w 135"/>
                  <a:gd name="T35" fmla="*/ 984 h 984"/>
                  <a:gd name="T36" fmla="*/ 135 w 135"/>
                  <a:gd name="T37" fmla="*/ 983 h 984"/>
                  <a:gd name="T38" fmla="*/ 135 w 135"/>
                  <a:gd name="T39" fmla="*/ 762 h 984"/>
                  <a:gd name="T40" fmla="*/ 131 w 135"/>
                  <a:gd name="T41" fmla="*/ 692 h 984"/>
                  <a:gd name="T42" fmla="*/ 130 w 135"/>
                  <a:gd name="T43" fmla="*/ 678 h 984"/>
                  <a:gd name="T44" fmla="*/ 130 w 135"/>
                  <a:gd name="T45" fmla="*/ 668 h 984"/>
                  <a:gd name="T46" fmla="*/ 129 w 135"/>
                  <a:gd name="T47" fmla="*/ 655 h 984"/>
                  <a:gd name="T48" fmla="*/ 128 w 135"/>
                  <a:gd name="T49" fmla="*/ 642 h 984"/>
                  <a:gd name="T50" fmla="*/ 128 w 135"/>
                  <a:gd name="T51" fmla="*/ 633 h 984"/>
                  <a:gd name="T52" fmla="*/ 128 w 135"/>
                  <a:gd name="T53" fmla="*/ 630 h 984"/>
                  <a:gd name="T54" fmla="*/ 127 w 135"/>
                  <a:gd name="T55" fmla="*/ 630 h 984"/>
                  <a:gd name="T56" fmla="*/ 125 w 135"/>
                  <a:gd name="T57" fmla="*/ 620 h 984"/>
                  <a:gd name="T58" fmla="*/ 124 w 135"/>
                  <a:gd name="T59" fmla="*/ 618 h 984"/>
                  <a:gd name="T60" fmla="*/ 123 w 135"/>
                  <a:gd name="T61" fmla="*/ 615 h 984"/>
                  <a:gd name="T62" fmla="*/ 104 w 135"/>
                  <a:gd name="T63" fmla="*/ 494 h 984"/>
                  <a:gd name="T64" fmla="*/ 89 w 135"/>
                  <a:gd name="T65" fmla="*/ 376 h 984"/>
                  <a:gd name="T66" fmla="*/ 29 w 135"/>
                  <a:gd name="T67" fmla="*/ 197 h 984"/>
                  <a:gd name="T68" fmla="*/ 9 w 135"/>
                  <a:gd name="T69" fmla="*/ 53 h 984"/>
                  <a:gd name="T70" fmla="*/ 14 w 135"/>
                  <a:gd name="T71" fmla="*/ 5 h 984"/>
                  <a:gd name="T72" fmla="*/ 14 w 135"/>
                  <a:gd name="T73" fmla="*/ 0 h 984"/>
                  <a:gd name="T74" fmla="*/ 14 w 135"/>
                  <a:gd name="T75"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984">
                    <a:moveTo>
                      <a:pt x="14" y="0"/>
                    </a:moveTo>
                    <a:cubicBezTo>
                      <a:pt x="12" y="3"/>
                      <a:pt x="10" y="7"/>
                      <a:pt x="9" y="12"/>
                    </a:cubicBezTo>
                    <a:cubicBezTo>
                      <a:pt x="9" y="12"/>
                      <a:pt x="9" y="12"/>
                      <a:pt x="9" y="11"/>
                    </a:cubicBezTo>
                    <a:cubicBezTo>
                      <a:pt x="8" y="30"/>
                      <a:pt x="7" y="50"/>
                      <a:pt x="5" y="53"/>
                    </a:cubicBezTo>
                    <a:cubicBezTo>
                      <a:pt x="0" y="60"/>
                      <a:pt x="13" y="178"/>
                      <a:pt x="25" y="197"/>
                    </a:cubicBezTo>
                    <a:cubicBezTo>
                      <a:pt x="37" y="217"/>
                      <a:pt x="83" y="321"/>
                      <a:pt x="85" y="377"/>
                    </a:cubicBezTo>
                    <a:cubicBezTo>
                      <a:pt x="85" y="377"/>
                      <a:pt x="99" y="477"/>
                      <a:pt x="100" y="494"/>
                    </a:cubicBezTo>
                    <a:cubicBezTo>
                      <a:pt x="100" y="506"/>
                      <a:pt x="110" y="568"/>
                      <a:pt x="117" y="605"/>
                    </a:cubicBezTo>
                    <a:cubicBezTo>
                      <a:pt x="118" y="611"/>
                      <a:pt x="119" y="616"/>
                      <a:pt x="120" y="620"/>
                    </a:cubicBezTo>
                    <a:cubicBezTo>
                      <a:pt x="120" y="621"/>
                      <a:pt x="121" y="622"/>
                      <a:pt x="121" y="623"/>
                    </a:cubicBezTo>
                    <a:cubicBezTo>
                      <a:pt x="122" y="626"/>
                      <a:pt x="122" y="628"/>
                      <a:pt x="123" y="631"/>
                    </a:cubicBezTo>
                    <a:cubicBezTo>
                      <a:pt x="124" y="638"/>
                      <a:pt x="124" y="638"/>
                      <a:pt x="124" y="638"/>
                    </a:cubicBezTo>
                    <a:cubicBezTo>
                      <a:pt x="124" y="651"/>
                      <a:pt x="124" y="651"/>
                      <a:pt x="124" y="651"/>
                    </a:cubicBezTo>
                    <a:cubicBezTo>
                      <a:pt x="125" y="657"/>
                      <a:pt x="125" y="657"/>
                      <a:pt x="125" y="657"/>
                    </a:cubicBezTo>
                    <a:cubicBezTo>
                      <a:pt x="127" y="689"/>
                      <a:pt x="127" y="689"/>
                      <a:pt x="127" y="689"/>
                    </a:cubicBezTo>
                    <a:cubicBezTo>
                      <a:pt x="131" y="762"/>
                      <a:pt x="131" y="762"/>
                      <a:pt x="131" y="762"/>
                    </a:cubicBezTo>
                    <a:cubicBezTo>
                      <a:pt x="131" y="984"/>
                      <a:pt x="131" y="984"/>
                      <a:pt x="131" y="984"/>
                    </a:cubicBezTo>
                    <a:cubicBezTo>
                      <a:pt x="132" y="984"/>
                      <a:pt x="134" y="984"/>
                      <a:pt x="135" y="984"/>
                    </a:cubicBezTo>
                    <a:cubicBezTo>
                      <a:pt x="135" y="983"/>
                      <a:pt x="135" y="983"/>
                      <a:pt x="135" y="983"/>
                    </a:cubicBezTo>
                    <a:cubicBezTo>
                      <a:pt x="135" y="762"/>
                      <a:pt x="135" y="762"/>
                      <a:pt x="135" y="762"/>
                    </a:cubicBezTo>
                    <a:cubicBezTo>
                      <a:pt x="131" y="692"/>
                      <a:pt x="131" y="692"/>
                      <a:pt x="131" y="692"/>
                    </a:cubicBezTo>
                    <a:cubicBezTo>
                      <a:pt x="130" y="678"/>
                      <a:pt x="130" y="678"/>
                      <a:pt x="130" y="678"/>
                    </a:cubicBezTo>
                    <a:cubicBezTo>
                      <a:pt x="130" y="668"/>
                      <a:pt x="130" y="668"/>
                      <a:pt x="130" y="668"/>
                    </a:cubicBezTo>
                    <a:cubicBezTo>
                      <a:pt x="129" y="655"/>
                      <a:pt x="129" y="655"/>
                      <a:pt x="129" y="655"/>
                    </a:cubicBezTo>
                    <a:cubicBezTo>
                      <a:pt x="128" y="642"/>
                      <a:pt x="128" y="642"/>
                      <a:pt x="128" y="642"/>
                    </a:cubicBezTo>
                    <a:cubicBezTo>
                      <a:pt x="128" y="633"/>
                      <a:pt x="128" y="633"/>
                      <a:pt x="128" y="633"/>
                    </a:cubicBezTo>
                    <a:cubicBezTo>
                      <a:pt x="128" y="630"/>
                      <a:pt x="128" y="630"/>
                      <a:pt x="128" y="630"/>
                    </a:cubicBezTo>
                    <a:cubicBezTo>
                      <a:pt x="127" y="630"/>
                      <a:pt x="127" y="630"/>
                      <a:pt x="127" y="630"/>
                    </a:cubicBezTo>
                    <a:cubicBezTo>
                      <a:pt x="127" y="628"/>
                      <a:pt x="126" y="624"/>
                      <a:pt x="125" y="620"/>
                    </a:cubicBezTo>
                    <a:cubicBezTo>
                      <a:pt x="124" y="618"/>
                      <a:pt x="124" y="618"/>
                      <a:pt x="124" y="618"/>
                    </a:cubicBezTo>
                    <a:cubicBezTo>
                      <a:pt x="124" y="617"/>
                      <a:pt x="124" y="616"/>
                      <a:pt x="123" y="615"/>
                    </a:cubicBezTo>
                    <a:cubicBezTo>
                      <a:pt x="116" y="581"/>
                      <a:pt x="105" y="508"/>
                      <a:pt x="104" y="494"/>
                    </a:cubicBezTo>
                    <a:cubicBezTo>
                      <a:pt x="104" y="477"/>
                      <a:pt x="89" y="376"/>
                      <a:pt x="89" y="376"/>
                    </a:cubicBezTo>
                    <a:cubicBezTo>
                      <a:pt x="88" y="321"/>
                      <a:pt x="41" y="217"/>
                      <a:pt x="29" y="197"/>
                    </a:cubicBezTo>
                    <a:cubicBezTo>
                      <a:pt x="18" y="178"/>
                      <a:pt x="5" y="60"/>
                      <a:pt x="9" y="53"/>
                    </a:cubicBezTo>
                    <a:cubicBezTo>
                      <a:pt x="11" y="49"/>
                      <a:pt x="13" y="25"/>
                      <a:pt x="14" y="5"/>
                    </a:cubicBezTo>
                    <a:cubicBezTo>
                      <a:pt x="14" y="3"/>
                      <a:pt x="14" y="2"/>
                      <a:pt x="14" y="0"/>
                    </a:cubicBezTo>
                    <a:cubicBezTo>
                      <a:pt x="14" y="0"/>
                      <a:pt x="14" y="0"/>
                      <a:pt x="1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2" name="iṥḻíḓè">
                <a:extLst>
                  <a:ext uri="{FF2B5EF4-FFF2-40B4-BE49-F238E27FC236}">
                    <a16:creationId xmlns:a16="http://schemas.microsoft.com/office/drawing/2014/main" id="{6D56589C-1F80-D74B-A218-2B887ED8186A}"/>
                  </a:ext>
                </a:extLst>
              </p:cNvPr>
              <p:cNvSpPr/>
              <p:nvPr/>
            </p:nvSpPr>
            <p:spPr bwMode="auto">
              <a:xfrm>
                <a:off x="4908346" y="4865345"/>
                <a:ext cx="64951" cy="30922"/>
              </a:xfrm>
              <a:custGeom>
                <a:avLst/>
                <a:gdLst>
                  <a:gd name="T0" fmla="*/ 0 w 43"/>
                  <a:gd name="T1" fmla="*/ 0 h 20"/>
                  <a:gd name="T2" fmla="*/ 0 w 43"/>
                  <a:gd name="T3" fmla="*/ 0 h 20"/>
                  <a:gd name="T4" fmla="*/ 0 w 43"/>
                  <a:gd name="T5" fmla="*/ 0 h 20"/>
                  <a:gd name="T6" fmla="*/ 30 w 43"/>
                  <a:gd name="T7" fmla="*/ 13 h 20"/>
                  <a:gd name="T8" fmla="*/ 43 w 43"/>
                  <a:gd name="T9" fmla="*/ 20 h 20"/>
                  <a:gd name="T10" fmla="*/ 43 w 43"/>
                  <a:gd name="T11" fmla="*/ 20 h 20"/>
                  <a:gd name="T12" fmla="*/ 30 w 43"/>
                  <a:gd name="T13" fmla="*/ 13 h 20"/>
                  <a:gd name="T14" fmla="*/ 0 w 43"/>
                  <a:gd name="T15" fmla="*/ 0 h 20"/>
                  <a:gd name="T16" fmla="*/ 0 w 4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0">
                    <a:moveTo>
                      <a:pt x="0" y="0"/>
                    </a:moveTo>
                    <a:cubicBezTo>
                      <a:pt x="0" y="0"/>
                      <a:pt x="0" y="0"/>
                      <a:pt x="0" y="0"/>
                    </a:cubicBezTo>
                    <a:cubicBezTo>
                      <a:pt x="0" y="0"/>
                      <a:pt x="0" y="0"/>
                      <a:pt x="0" y="0"/>
                    </a:cubicBezTo>
                    <a:cubicBezTo>
                      <a:pt x="10" y="4"/>
                      <a:pt x="20" y="8"/>
                      <a:pt x="30" y="13"/>
                    </a:cubicBezTo>
                    <a:cubicBezTo>
                      <a:pt x="34" y="15"/>
                      <a:pt x="39" y="18"/>
                      <a:pt x="43" y="20"/>
                    </a:cubicBezTo>
                    <a:cubicBezTo>
                      <a:pt x="43" y="20"/>
                      <a:pt x="43" y="20"/>
                      <a:pt x="43" y="20"/>
                    </a:cubicBezTo>
                    <a:cubicBezTo>
                      <a:pt x="39" y="18"/>
                      <a:pt x="34" y="15"/>
                      <a:pt x="30" y="13"/>
                    </a:cubicBezTo>
                    <a:cubicBezTo>
                      <a:pt x="20" y="8"/>
                      <a:pt x="10" y="4"/>
                      <a:pt x="0" y="0"/>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3" name="î$ḷîdé">
                <a:extLst>
                  <a:ext uri="{FF2B5EF4-FFF2-40B4-BE49-F238E27FC236}">
                    <a16:creationId xmlns:a16="http://schemas.microsoft.com/office/drawing/2014/main" id="{0611A0C2-AFAB-FB40-A555-9A069170D554}"/>
                  </a:ext>
                </a:extLst>
              </p:cNvPr>
              <p:cNvSpPr/>
              <p:nvPr/>
            </p:nvSpPr>
            <p:spPr bwMode="auto">
              <a:xfrm>
                <a:off x="4605247" y="4834423"/>
                <a:ext cx="105157" cy="30922"/>
              </a:xfrm>
              <a:custGeom>
                <a:avLst/>
                <a:gdLst>
                  <a:gd name="T0" fmla="*/ 71 w 71"/>
                  <a:gd name="T1" fmla="*/ 0 h 22"/>
                  <a:gd name="T2" fmla="*/ 63 w 71"/>
                  <a:gd name="T3" fmla="*/ 0 h 22"/>
                  <a:gd name="T4" fmla="*/ 30 w 71"/>
                  <a:gd name="T5" fmla="*/ 13 h 22"/>
                  <a:gd name="T6" fmla="*/ 4 w 71"/>
                  <a:gd name="T7" fmla="*/ 21 h 22"/>
                  <a:gd name="T8" fmla="*/ 4 w 71"/>
                  <a:gd name="T9" fmla="*/ 21 h 22"/>
                  <a:gd name="T10" fmla="*/ 0 w 71"/>
                  <a:gd name="T11" fmla="*/ 22 h 22"/>
                  <a:gd name="T12" fmla="*/ 0 w 71"/>
                  <a:gd name="T13" fmla="*/ 22 h 22"/>
                  <a:gd name="T14" fmla="*/ 0 w 71"/>
                  <a:gd name="T15" fmla="*/ 22 h 22"/>
                  <a:gd name="T16" fmla="*/ 4 w 71"/>
                  <a:gd name="T17" fmla="*/ 21 h 22"/>
                  <a:gd name="T18" fmla="*/ 30 w 71"/>
                  <a:gd name="T19" fmla="*/ 13 h 22"/>
                  <a:gd name="T20" fmla="*/ 63 w 71"/>
                  <a:gd name="T21" fmla="*/ 0 h 22"/>
                  <a:gd name="T22" fmla="*/ 71 w 71"/>
                  <a:gd name="T23" fmla="*/ 0 h 22"/>
                  <a:gd name="T24" fmla="*/ 71 w 7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22">
                    <a:moveTo>
                      <a:pt x="71" y="0"/>
                    </a:moveTo>
                    <a:cubicBezTo>
                      <a:pt x="68" y="0"/>
                      <a:pt x="65" y="0"/>
                      <a:pt x="63" y="0"/>
                    </a:cubicBezTo>
                    <a:cubicBezTo>
                      <a:pt x="43" y="8"/>
                      <a:pt x="30" y="13"/>
                      <a:pt x="30" y="13"/>
                    </a:cubicBezTo>
                    <a:cubicBezTo>
                      <a:pt x="4" y="21"/>
                      <a:pt x="4" y="21"/>
                      <a:pt x="4" y="21"/>
                    </a:cubicBezTo>
                    <a:cubicBezTo>
                      <a:pt x="4" y="21"/>
                      <a:pt x="4" y="21"/>
                      <a:pt x="4" y="21"/>
                    </a:cubicBezTo>
                    <a:cubicBezTo>
                      <a:pt x="0" y="22"/>
                      <a:pt x="0" y="22"/>
                      <a:pt x="0" y="22"/>
                    </a:cubicBezTo>
                    <a:cubicBezTo>
                      <a:pt x="0" y="22"/>
                      <a:pt x="0" y="22"/>
                      <a:pt x="0" y="22"/>
                    </a:cubicBezTo>
                    <a:cubicBezTo>
                      <a:pt x="0" y="22"/>
                      <a:pt x="0" y="22"/>
                      <a:pt x="0" y="22"/>
                    </a:cubicBezTo>
                    <a:cubicBezTo>
                      <a:pt x="4" y="21"/>
                      <a:pt x="4" y="21"/>
                      <a:pt x="4" y="21"/>
                    </a:cubicBezTo>
                    <a:cubicBezTo>
                      <a:pt x="30" y="13"/>
                      <a:pt x="30" y="13"/>
                      <a:pt x="30" y="13"/>
                    </a:cubicBezTo>
                    <a:cubicBezTo>
                      <a:pt x="30" y="13"/>
                      <a:pt x="43" y="8"/>
                      <a:pt x="63" y="0"/>
                    </a:cubicBezTo>
                    <a:cubicBezTo>
                      <a:pt x="65" y="0"/>
                      <a:pt x="68" y="0"/>
                      <a:pt x="71" y="0"/>
                    </a:cubicBezTo>
                    <a:cubicBezTo>
                      <a:pt x="71" y="0"/>
                      <a:pt x="71"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4" name="ísľîḓé">
                <a:extLst>
                  <a:ext uri="{FF2B5EF4-FFF2-40B4-BE49-F238E27FC236}">
                    <a16:creationId xmlns:a16="http://schemas.microsoft.com/office/drawing/2014/main" id="{547852F4-71DD-FC4F-9743-A4730ED5B758}"/>
                  </a:ext>
                </a:extLst>
              </p:cNvPr>
              <p:cNvSpPr>
                <a:spLocks noChangeArrowheads="1"/>
              </p:cNvSpPr>
              <p:nvPr/>
            </p:nvSpPr>
            <p:spPr bwMode="auto">
              <a:xfrm>
                <a:off x="4393776" y="2979469"/>
                <a:ext cx="585675" cy="1921425"/>
              </a:xfrm>
              <a:custGeom>
                <a:avLst/>
                <a:gdLst>
                  <a:gd name="T0" fmla="*/ 400 w 400"/>
                  <a:gd name="T1" fmla="*/ 1314 h 1314"/>
                  <a:gd name="T2" fmla="*/ 395 w 400"/>
                  <a:gd name="T3" fmla="*/ 1311 h 1314"/>
                  <a:gd name="T4" fmla="*/ 382 w 400"/>
                  <a:gd name="T5" fmla="*/ 1304 h 1314"/>
                  <a:gd name="T6" fmla="*/ 352 w 400"/>
                  <a:gd name="T7" fmla="*/ 1291 h 1314"/>
                  <a:gd name="T8" fmla="*/ 207 w 400"/>
                  <a:gd name="T9" fmla="*/ 1268 h 1314"/>
                  <a:gd name="T10" fmla="*/ 174 w 400"/>
                  <a:gd name="T11" fmla="*/ 1281 h 1314"/>
                  <a:gd name="T12" fmla="*/ 148 w 400"/>
                  <a:gd name="T13" fmla="*/ 1289 h 1314"/>
                  <a:gd name="T14" fmla="*/ 147 w 400"/>
                  <a:gd name="T15" fmla="*/ 1280 h 1314"/>
                  <a:gd name="T16" fmla="*/ 146 w 400"/>
                  <a:gd name="T17" fmla="*/ 1273 h 1314"/>
                  <a:gd name="T18" fmla="*/ 130 w 400"/>
                  <a:gd name="T19" fmla="*/ 1101 h 1314"/>
                  <a:gd name="T20" fmla="*/ 130 w 400"/>
                  <a:gd name="T21" fmla="*/ 1025 h 1314"/>
                  <a:gd name="T22" fmla="*/ 130 w 400"/>
                  <a:gd name="T23" fmla="*/ 1016 h 1314"/>
                  <a:gd name="T24" fmla="*/ 130 w 400"/>
                  <a:gd name="T25" fmla="*/ 795 h 1314"/>
                  <a:gd name="T26" fmla="*/ 126 w 400"/>
                  <a:gd name="T27" fmla="*/ 725 h 1314"/>
                  <a:gd name="T28" fmla="*/ 125 w 400"/>
                  <a:gd name="T29" fmla="*/ 711 h 1314"/>
                  <a:gd name="T30" fmla="*/ 125 w 400"/>
                  <a:gd name="T31" fmla="*/ 701 h 1314"/>
                  <a:gd name="T32" fmla="*/ 124 w 400"/>
                  <a:gd name="T33" fmla="*/ 688 h 1314"/>
                  <a:gd name="T34" fmla="*/ 123 w 400"/>
                  <a:gd name="T35" fmla="*/ 675 h 1314"/>
                  <a:gd name="T36" fmla="*/ 123 w 400"/>
                  <a:gd name="T37" fmla="*/ 666 h 1314"/>
                  <a:gd name="T38" fmla="*/ 123 w 400"/>
                  <a:gd name="T39" fmla="*/ 663 h 1314"/>
                  <a:gd name="T40" fmla="*/ 122 w 400"/>
                  <a:gd name="T41" fmla="*/ 663 h 1314"/>
                  <a:gd name="T42" fmla="*/ 120 w 400"/>
                  <a:gd name="T43" fmla="*/ 653 h 1314"/>
                  <a:gd name="T44" fmla="*/ 119 w 400"/>
                  <a:gd name="T45" fmla="*/ 651 h 1314"/>
                  <a:gd name="T46" fmla="*/ 118 w 400"/>
                  <a:gd name="T47" fmla="*/ 648 h 1314"/>
                  <a:gd name="T48" fmla="*/ 99 w 400"/>
                  <a:gd name="T49" fmla="*/ 527 h 1314"/>
                  <a:gd name="T50" fmla="*/ 84 w 400"/>
                  <a:gd name="T51" fmla="*/ 409 h 1314"/>
                  <a:gd name="T52" fmla="*/ 24 w 400"/>
                  <a:gd name="T53" fmla="*/ 230 h 1314"/>
                  <a:gd name="T54" fmla="*/ 4 w 400"/>
                  <a:gd name="T55" fmla="*/ 86 h 1314"/>
                  <a:gd name="T56" fmla="*/ 9 w 400"/>
                  <a:gd name="T57" fmla="*/ 38 h 1314"/>
                  <a:gd name="T58" fmla="*/ 9 w 400"/>
                  <a:gd name="T59" fmla="*/ 33 h 1314"/>
                  <a:gd name="T60" fmla="*/ 10 w 400"/>
                  <a:gd name="T61" fmla="*/ 11 h 1314"/>
                  <a:gd name="T62" fmla="*/ 52 w 400"/>
                  <a:gd name="T63" fmla="*/ 3 h 1314"/>
                  <a:gd name="T64" fmla="*/ 63 w 400"/>
                  <a:gd name="T65" fmla="*/ 1 h 1314"/>
                  <a:gd name="T66" fmla="*/ 65 w 400"/>
                  <a:gd name="T67" fmla="*/ 1 h 1314"/>
                  <a:gd name="T68" fmla="*/ 69 w 400"/>
                  <a:gd name="T69" fmla="*/ 0 h 1314"/>
                  <a:gd name="T70" fmla="*/ 80 w 400"/>
                  <a:gd name="T71" fmla="*/ 23 h 1314"/>
                  <a:gd name="T72" fmla="*/ 81 w 400"/>
                  <a:gd name="T73" fmla="*/ 24 h 1314"/>
                  <a:gd name="T74" fmla="*/ 101 w 400"/>
                  <a:gd name="T75" fmla="*/ 86 h 1314"/>
                  <a:gd name="T76" fmla="*/ 130 w 400"/>
                  <a:gd name="T77" fmla="*/ 176 h 1314"/>
                  <a:gd name="T78" fmla="*/ 196 w 400"/>
                  <a:gd name="T79" fmla="*/ 335 h 1314"/>
                  <a:gd name="T80" fmla="*/ 245 w 400"/>
                  <a:gd name="T81" fmla="*/ 501 h 1314"/>
                  <a:gd name="T82" fmla="*/ 270 w 400"/>
                  <a:gd name="T83" fmla="*/ 678 h 1314"/>
                  <a:gd name="T84" fmla="*/ 298 w 400"/>
                  <a:gd name="T85" fmla="*/ 837 h 1314"/>
                  <a:gd name="T86" fmla="*/ 330 w 400"/>
                  <a:gd name="T87" fmla="*/ 941 h 1314"/>
                  <a:gd name="T88" fmla="*/ 336 w 400"/>
                  <a:gd name="T89" fmla="*/ 979 h 1314"/>
                  <a:gd name="T90" fmla="*/ 338 w 400"/>
                  <a:gd name="T91" fmla="*/ 986 h 1314"/>
                  <a:gd name="T92" fmla="*/ 352 w 400"/>
                  <a:gd name="T93" fmla="*/ 1072 h 1314"/>
                  <a:gd name="T94" fmla="*/ 366 w 400"/>
                  <a:gd name="T95" fmla="*/ 1152 h 1314"/>
                  <a:gd name="T96" fmla="*/ 375 w 400"/>
                  <a:gd name="T97" fmla="*/ 1212 h 1314"/>
                  <a:gd name="T98" fmla="*/ 377 w 400"/>
                  <a:gd name="T99" fmla="*/ 1220 h 1314"/>
                  <a:gd name="T100" fmla="*/ 392 w 400"/>
                  <a:gd name="T101" fmla="*/ 1282 h 1314"/>
                  <a:gd name="T102" fmla="*/ 400 w 400"/>
                  <a:gd name="T103" fmla="*/ 1314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0" h="1314">
                    <a:moveTo>
                      <a:pt x="400" y="1314"/>
                    </a:moveTo>
                    <a:cubicBezTo>
                      <a:pt x="399" y="1313"/>
                      <a:pt x="397" y="1312"/>
                      <a:pt x="395" y="1311"/>
                    </a:cubicBezTo>
                    <a:cubicBezTo>
                      <a:pt x="391" y="1309"/>
                      <a:pt x="386" y="1306"/>
                      <a:pt x="382" y="1304"/>
                    </a:cubicBezTo>
                    <a:cubicBezTo>
                      <a:pt x="372" y="1299"/>
                      <a:pt x="362" y="1295"/>
                      <a:pt x="352" y="1291"/>
                    </a:cubicBezTo>
                    <a:cubicBezTo>
                      <a:pt x="306" y="1273"/>
                      <a:pt x="257" y="1267"/>
                      <a:pt x="207" y="1268"/>
                    </a:cubicBezTo>
                    <a:cubicBezTo>
                      <a:pt x="187" y="1276"/>
                      <a:pt x="174" y="1281"/>
                      <a:pt x="174" y="1281"/>
                    </a:cubicBezTo>
                    <a:cubicBezTo>
                      <a:pt x="148" y="1289"/>
                      <a:pt x="148" y="1289"/>
                      <a:pt x="148" y="1289"/>
                    </a:cubicBezTo>
                    <a:cubicBezTo>
                      <a:pt x="148" y="1286"/>
                      <a:pt x="147" y="1283"/>
                      <a:pt x="147" y="1280"/>
                    </a:cubicBezTo>
                    <a:cubicBezTo>
                      <a:pt x="147" y="1277"/>
                      <a:pt x="147" y="1275"/>
                      <a:pt x="146" y="1273"/>
                    </a:cubicBezTo>
                    <a:cubicBezTo>
                      <a:pt x="137" y="1188"/>
                      <a:pt x="130" y="1101"/>
                      <a:pt x="130" y="1101"/>
                    </a:cubicBezTo>
                    <a:cubicBezTo>
                      <a:pt x="130" y="1025"/>
                      <a:pt x="130" y="1025"/>
                      <a:pt x="130" y="1025"/>
                    </a:cubicBezTo>
                    <a:cubicBezTo>
                      <a:pt x="130" y="1016"/>
                      <a:pt x="130" y="1016"/>
                      <a:pt x="130" y="1016"/>
                    </a:cubicBezTo>
                    <a:cubicBezTo>
                      <a:pt x="130" y="795"/>
                      <a:pt x="130" y="795"/>
                      <a:pt x="130" y="795"/>
                    </a:cubicBezTo>
                    <a:cubicBezTo>
                      <a:pt x="126" y="725"/>
                      <a:pt x="126" y="725"/>
                      <a:pt x="126" y="725"/>
                    </a:cubicBezTo>
                    <a:cubicBezTo>
                      <a:pt x="125" y="711"/>
                      <a:pt x="125" y="711"/>
                      <a:pt x="125" y="711"/>
                    </a:cubicBezTo>
                    <a:cubicBezTo>
                      <a:pt x="125" y="701"/>
                      <a:pt x="125" y="701"/>
                      <a:pt x="125" y="701"/>
                    </a:cubicBezTo>
                    <a:cubicBezTo>
                      <a:pt x="124" y="688"/>
                      <a:pt x="124" y="688"/>
                      <a:pt x="124" y="688"/>
                    </a:cubicBezTo>
                    <a:cubicBezTo>
                      <a:pt x="123" y="675"/>
                      <a:pt x="123" y="675"/>
                      <a:pt x="123" y="675"/>
                    </a:cubicBezTo>
                    <a:cubicBezTo>
                      <a:pt x="123" y="666"/>
                      <a:pt x="123" y="666"/>
                      <a:pt x="123" y="666"/>
                    </a:cubicBezTo>
                    <a:cubicBezTo>
                      <a:pt x="123" y="663"/>
                      <a:pt x="123" y="663"/>
                      <a:pt x="123" y="663"/>
                    </a:cubicBezTo>
                    <a:cubicBezTo>
                      <a:pt x="122" y="663"/>
                      <a:pt x="122" y="663"/>
                      <a:pt x="122" y="663"/>
                    </a:cubicBezTo>
                    <a:cubicBezTo>
                      <a:pt x="122" y="661"/>
                      <a:pt x="121" y="657"/>
                      <a:pt x="120" y="653"/>
                    </a:cubicBezTo>
                    <a:cubicBezTo>
                      <a:pt x="119" y="651"/>
                      <a:pt x="119" y="651"/>
                      <a:pt x="119" y="651"/>
                    </a:cubicBezTo>
                    <a:cubicBezTo>
                      <a:pt x="119" y="650"/>
                      <a:pt x="119" y="649"/>
                      <a:pt x="118" y="648"/>
                    </a:cubicBezTo>
                    <a:cubicBezTo>
                      <a:pt x="111" y="614"/>
                      <a:pt x="100" y="541"/>
                      <a:pt x="99" y="527"/>
                    </a:cubicBezTo>
                    <a:cubicBezTo>
                      <a:pt x="99" y="510"/>
                      <a:pt x="84" y="409"/>
                      <a:pt x="84" y="409"/>
                    </a:cubicBezTo>
                    <a:cubicBezTo>
                      <a:pt x="83" y="354"/>
                      <a:pt x="36" y="250"/>
                      <a:pt x="24" y="230"/>
                    </a:cubicBezTo>
                    <a:cubicBezTo>
                      <a:pt x="13" y="211"/>
                      <a:pt x="0" y="93"/>
                      <a:pt x="4" y="86"/>
                    </a:cubicBezTo>
                    <a:cubicBezTo>
                      <a:pt x="6" y="82"/>
                      <a:pt x="8" y="58"/>
                      <a:pt x="9" y="38"/>
                    </a:cubicBezTo>
                    <a:cubicBezTo>
                      <a:pt x="9" y="36"/>
                      <a:pt x="9" y="35"/>
                      <a:pt x="9" y="33"/>
                    </a:cubicBezTo>
                    <a:cubicBezTo>
                      <a:pt x="9" y="21"/>
                      <a:pt x="10" y="11"/>
                      <a:pt x="10" y="11"/>
                    </a:cubicBezTo>
                    <a:cubicBezTo>
                      <a:pt x="52" y="3"/>
                      <a:pt x="52" y="3"/>
                      <a:pt x="52" y="3"/>
                    </a:cubicBezTo>
                    <a:cubicBezTo>
                      <a:pt x="63" y="1"/>
                      <a:pt x="63" y="1"/>
                      <a:pt x="63" y="1"/>
                    </a:cubicBezTo>
                    <a:cubicBezTo>
                      <a:pt x="65" y="1"/>
                      <a:pt x="65" y="1"/>
                      <a:pt x="65" y="1"/>
                    </a:cubicBezTo>
                    <a:cubicBezTo>
                      <a:pt x="69" y="0"/>
                      <a:pt x="69" y="0"/>
                      <a:pt x="69" y="0"/>
                    </a:cubicBezTo>
                    <a:cubicBezTo>
                      <a:pt x="69" y="0"/>
                      <a:pt x="74" y="9"/>
                      <a:pt x="80" y="23"/>
                    </a:cubicBezTo>
                    <a:cubicBezTo>
                      <a:pt x="81" y="24"/>
                      <a:pt x="81" y="24"/>
                      <a:pt x="81" y="24"/>
                    </a:cubicBezTo>
                    <a:cubicBezTo>
                      <a:pt x="90" y="44"/>
                      <a:pt x="101" y="71"/>
                      <a:pt x="101" y="86"/>
                    </a:cubicBezTo>
                    <a:cubicBezTo>
                      <a:pt x="100" y="113"/>
                      <a:pt x="130" y="176"/>
                      <a:pt x="130" y="176"/>
                    </a:cubicBezTo>
                    <a:cubicBezTo>
                      <a:pt x="133" y="191"/>
                      <a:pt x="196" y="335"/>
                      <a:pt x="196" y="335"/>
                    </a:cubicBezTo>
                    <a:cubicBezTo>
                      <a:pt x="196" y="335"/>
                      <a:pt x="248" y="477"/>
                      <a:pt x="245" y="501"/>
                    </a:cubicBezTo>
                    <a:cubicBezTo>
                      <a:pt x="242" y="524"/>
                      <a:pt x="270" y="678"/>
                      <a:pt x="270" y="678"/>
                    </a:cubicBezTo>
                    <a:cubicBezTo>
                      <a:pt x="298" y="837"/>
                      <a:pt x="298" y="837"/>
                      <a:pt x="298" y="837"/>
                    </a:cubicBezTo>
                    <a:cubicBezTo>
                      <a:pt x="312" y="868"/>
                      <a:pt x="330" y="941"/>
                      <a:pt x="330" y="941"/>
                    </a:cubicBezTo>
                    <a:cubicBezTo>
                      <a:pt x="336" y="979"/>
                      <a:pt x="336" y="979"/>
                      <a:pt x="336" y="979"/>
                    </a:cubicBezTo>
                    <a:cubicBezTo>
                      <a:pt x="338" y="986"/>
                      <a:pt x="338" y="986"/>
                      <a:pt x="338" y="986"/>
                    </a:cubicBezTo>
                    <a:cubicBezTo>
                      <a:pt x="352" y="1072"/>
                      <a:pt x="352" y="1072"/>
                      <a:pt x="352" y="1072"/>
                    </a:cubicBezTo>
                    <a:cubicBezTo>
                      <a:pt x="366" y="1152"/>
                      <a:pt x="366" y="1152"/>
                      <a:pt x="366" y="1152"/>
                    </a:cubicBezTo>
                    <a:cubicBezTo>
                      <a:pt x="366" y="1152"/>
                      <a:pt x="370" y="1180"/>
                      <a:pt x="375" y="1212"/>
                    </a:cubicBezTo>
                    <a:cubicBezTo>
                      <a:pt x="376" y="1215"/>
                      <a:pt x="376" y="1217"/>
                      <a:pt x="377" y="1220"/>
                    </a:cubicBezTo>
                    <a:cubicBezTo>
                      <a:pt x="380" y="1241"/>
                      <a:pt x="385" y="1262"/>
                      <a:pt x="392" y="1282"/>
                    </a:cubicBezTo>
                    <a:cubicBezTo>
                      <a:pt x="395" y="1293"/>
                      <a:pt x="398" y="1303"/>
                      <a:pt x="400" y="1314"/>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5" name="iŝļîdè">
                <a:extLst>
                  <a:ext uri="{FF2B5EF4-FFF2-40B4-BE49-F238E27FC236}">
                    <a16:creationId xmlns:a16="http://schemas.microsoft.com/office/drawing/2014/main" id="{1F8B3623-9726-5F44-8BE7-17CF4BE6DD4F}"/>
                  </a:ext>
                </a:extLst>
              </p:cNvPr>
              <p:cNvSpPr>
                <a:spLocks noChangeArrowheads="1"/>
              </p:cNvSpPr>
              <p:nvPr/>
            </p:nvSpPr>
            <p:spPr bwMode="auto">
              <a:xfrm>
                <a:off x="3847488" y="1208744"/>
                <a:ext cx="1078875" cy="715825"/>
              </a:xfrm>
              <a:custGeom>
                <a:avLst/>
                <a:gdLst>
                  <a:gd name="T0" fmla="*/ 737 w 737"/>
                  <a:gd name="T1" fmla="*/ 471 h 490"/>
                  <a:gd name="T2" fmla="*/ 708 w 737"/>
                  <a:gd name="T3" fmla="*/ 490 h 490"/>
                  <a:gd name="T4" fmla="*/ 613 w 737"/>
                  <a:gd name="T5" fmla="*/ 479 h 490"/>
                  <a:gd name="T6" fmla="*/ 447 w 737"/>
                  <a:gd name="T7" fmla="*/ 464 h 490"/>
                  <a:gd name="T8" fmla="*/ 246 w 737"/>
                  <a:gd name="T9" fmla="*/ 458 h 490"/>
                  <a:gd name="T10" fmla="*/ 114 w 737"/>
                  <a:gd name="T11" fmla="*/ 419 h 490"/>
                  <a:gd name="T12" fmla="*/ 98 w 737"/>
                  <a:gd name="T13" fmla="*/ 422 h 490"/>
                  <a:gd name="T14" fmla="*/ 88 w 737"/>
                  <a:gd name="T15" fmla="*/ 423 h 490"/>
                  <a:gd name="T16" fmla="*/ 42 w 737"/>
                  <a:gd name="T17" fmla="*/ 430 h 490"/>
                  <a:gd name="T18" fmla="*/ 0 w 737"/>
                  <a:gd name="T19" fmla="*/ 431 h 490"/>
                  <a:gd name="T20" fmla="*/ 0 w 737"/>
                  <a:gd name="T21" fmla="*/ 415 h 490"/>
                  <a:gd name="T22" fmla="*/ 24 w 737"/>
                  <a:gd name="T23" fmla="*/ 372 h 490"/>
                  <a:gd name="T24" fmla="*/ 94 w 737"/>
                  <a:gd name="T25" fmla="*/ 178 h 490"/>
                  <a:gd name="T26" fmla="*/ 187 w 737"/>
                  <a:gd name="T27" fmla="*/ 90 h 490"/>
                  <a:gd name="T28" fmla="*/ 321 w 737"/>
                  <a:gd name="T29" fmla="*/ 36 h 490"/>
                  <a:gd name="T30" fmla="*/ 333 w 737"/>
                  <a:gd name="T31" fmla="*/ 34 h 490"/>
                  <a:gd name="T32" fmla="*/ 371 w 737"/>
                  <a:gd name="T33" fmla="*/ 29 h 490"/>
                  <a:gd name="T34" fmla="*/ 375 w 737"/>
                  <a:gd name="T35" fmla="*/ 26 h 490"/>
                  <a:gd name="T36" fmla="*/ 458 w 737"/>
                  <a:gd name="T37" fmla="*/ 38 h 490"/>
                  <a:gd name="T38" fmla="*/ 466 w 737"/>
                  <a:gd name="T39" fmla="*/ 49 h 490"/>
                  <a:gd name="T40" fmla="*/ 652 w 737"/>
                  <a:gd name="T41" fmla="*/ 183 h 490"/>
                  <a:gd name="T42" fmla="*/ 718 w 737"/>
                  <a:gd name="T43" fmla="*/ 436 h 490"/>
                  <a:gd name="T44" fmla="*/ 721 w 737"/>
                  <a:gd name="T45" fmla="*/ 454 h 490"/>
                  <a:gd name="T46" fmla="*/ 727 w 737"/>
                  <a:gd name="T47" fmla="*/ 460 h 490"/>
                  <a:gd name="T48" fmla="*/ 729 w 737"/>
                  <a:gd name="T49" fmla="*/ 462 h 490"/>
                  <a:gd name="T50" fmla="*/ 733 w 737"/>
                  <a:gd name="T51" fmla="*/ 467 h 490"/>
                  <a:gd name="T52" fmla="*/ 734 w 737"/>
                  <a:gd name="T53" fmla="*/ 467 h 490"/>
                  <a:gd name="T54" fmla="*/ 735 w 737"/>
                  <a:gd name="T55" fmla="*/ 468 h 490"/>
                  <a:gd name="T56" fmla="*/ 737 w 737"/>
                  <a:gd name="T57" fmla="*/ 471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7" h="490">
                    <a:moveTo>
                      <a:pt x="737" y="471"/>
                    </a:moveTo>
                    <a:cubicBezTo>
                      <a:pt x="737" y="471"/>
                      <a:pt x="722" y="490"/>
                      <a:pt x="708" y="490"/>
                    </a:cubicBezTo>
                    <a:cubicBezTo>
                      <a:pt x="694" y="490"/>
                      <a:pt x="641" y="488"/>
                      <a:pt x="613" y="479"/>
                    </a:cubicBezTo>
                    <a:cubicBezTo>
                      <a:pt x="585" y="471"/>
                      <a:pt x="447" y="464"/>
                      <a:pt x="447" y="464"/>
                    </a:cubicBezTo>
                    <a:cubicBezTo>
                      <a:pt x="447" y="464"/>
                      <a:pt x="253" y="465"/>
                      <a:pt x="246" y="458"/>
                    </a:cubicBezTo>
                    <a:cubicBezTo>
                      <a:pt x="240" y="452"/>
                      <a:pt x="126" y="417"/>
                      <a:pt x="114" y="419"/>
                    </a:cubicBezTo>
                    <a:cubicBezTo>
                      <a:pt x="111" y="419"/>
                      <a:pt x="106" y="420"/>
                      <a:pt x="98" y="422"/>
                    </a:cubicBezTo>
                    <a:cubicBezTo>
                      <a:pt x="88" y="423"/>
                      <a:pt x="88" y="423"/>
                      <a:pt x="88" y="423"/>
                    </a:cubicBezTo>
                    <a:cubicBezTo>
                      <a:pt x="75" y="425"/>
                      <a:pt x="57" y="428"/>
                      <a:pt x="42" y="430"/>
                    </a:cubicBezTo>
                    <a:cubicBezTo>
                      <a:pt x="22" y="432"/>
                      <a:pt x="5" y="433"/>
                      <a:pt x="0" y="431"/>
                    </a:cubicBezTo>
                    <a:cubicBezTo>
                      <a:pt x="0" y="415"/>
                      <a:pt x="0" y="415"/>
                      <a:pt x="0" y="415"/>
                    </a:cubicBezTo>
                    <a:cubicBezTo>
                      <a:pt x="0" y="415"/>
                      <a:pt x="22" y="382"/>
                      <a:pt x="24" y="372"/>
                    </a:cubicBezTo>
                    <a:cubicBezTo>
                      <a:pt x="25" y="363"/>
                      <a:pt x="44" y="227"/>
                      <a:pt x="94" y="178"/>
                    </a:cubicBezTo>
                    <a:cubicBezTo>
                      <a:pt x="114" y="139"/>
                      <a:pt x="147" y="108"/>
                      <a:pt x="187" y="90"/>
                    </a:cubicBezTo>
                    <a:cubicBezTo>
                      <a:pt x="254" y="61"/>
                      <a:pt x="321" y="36"/>
                      <a:pt x="321" y="36"/>
                    </a:cubicBezTo>
                    <a:cubicBezTo>
                      <a:pt x="333" y="34"/>
                      <a:pt x="333" y="34"/>
                      <a:pt x="333" y="34"/>
                    </a:cubicBezTo>
                    <a:cubicBezTo>
                      <a:pt x="371" y="29"/>
                      <a:pt x="371" y="29"/>
                      <a:pt x="371" y="29"/>
                    </a:cubicBezTo>
                    <a:cubicBezTo>
                      <a:pt x="372" y="28"/>
                      <a:pt x="373" y="27"/>
                      <a:pt x="375" y="26"/>
                    </a:cubicBezTo>
                    <a:cubicBezTo>
                      <a:pt x="385" y="18"/>
                      <a:pt x="417" y="0"/>
                      <a:pt x="458" y="38"/>
                    </a:cubicBezTo>
                    <a:cubicBezTo>
                      <a:pt x="466" y="49"/>
                      <a:pt x="466" y="49"/>
                      <a:pt x="466" y="49"/>
                    </a:cubicBezTo>
                    <a:cubicBezTo>
                      <a:pt x="466" y="49"/>
                      <a:pt x="593" y="79"/>
                      <a:pt x="652" y="183"/>
                    </a:cubicBezTo>
                    <a:cubicBezTo>
                      <a:pt x="711" y="287"/>
                      <a:pt x="714" y="389"/>
                      <a:pt x="718" y="436"/>
                    </a:cubicBezTo>
                    <a:cubicBezTo>
                      <a:pt x="718" y="436"/>
                      <a:pt x="715" y="449"/>
                      <a:pt x="721" y="454"/>
                    </a:cubicBezTo>
                    <a:cubicBezTo>
                      <a:pt x="723" y="456"/>
                      <a:pt x="725" y="458"/>
                      <a:pt x="727" y="460"/>
                    </a:cubicBezTo>
                    <a:cubicBezTo>
                      <a:pt x="728" y="461"/>
                      <a:pt x="728" y="461"/>
                      <a:pt x="729" y="462"/>
                    </a:cubicBezTo>
                    <a:cubicBezTo>
                      <a:pt x="730" y="463"/>
                      <a:pt x="732" y="465"/>
                      <a:pt x="733" y="467"/>
                    </a:cubicBezTo>
                    <a:cubicBezTo>
                      <a:pt x="734" y="467"/>
                      <a:pt x="734" y="467"/>
                      <a:pt x="734" y="467"/>
                    </a:cubicBezTo>
                    <a:cubicBezTo>
                      <a:pt x="734" y="467"/>
                      <a:pt x="734" y="468"/>
                      <a:pt x="735" y="468"/>
                    </a:cubicBezTo>
                    <a:cubicBezTo>
                      <a:pt x="737" y="471"/>
                      <a:pt x="737" y="471"/>
                      <a:pt x="737" y="471"/>
                    </a:cubicBezTo>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86" name="işļiḍê">
                <a:extLst>
                  <a:ext uri="{FF2B5EF4-FFF2-40B4-BE49-F238E27FC236}">
                    <a16:creationId xmlns:a16="http://schemas.microsoft.com/office/drawing/2014/main" id="{879358C0-E9CC-0645-95BD-53E265879E55}"/>
                  </a:ext>
                </a:extLst>
              </p:cNvPr>
              <p:cNvSpPr/>
              <p:nvPr/>
            </p:nvSpPr>
            <p:spPr bwMode="auto">
              <a:xfrm>
                <a:off x="4899069" y="1847319"/>
                <a:ext cx="21649" cy="43291"/>
              </a:xfrm>
              <a:custGeom>
                <a:avLst/>
                <a:gdLst>
                  <a:gd name="T0" fmla="*/ 0 w 15"/>
                  <a:gd name="T1" fmla="*/ 7 h 30"/>
                  <a:gd name="T2" fmla="*/ 3 w 15"/>
                  <a:gd name="T3" fmla="*/ 18 h 30"/>
                  <a:gd name="T4" fmla="*/ 9 w 15"/>
                  <a:gd name="T5" fmla="*/ 24 h 30"/>
                  <a:gd name="T6" fmla="*/ 11 w 15"/>
                  <a:gd name="T7" fmla="*/ 26 h 30"/>
                  <a:gd name="T8" fmla="*/ 15 w 15"/>
                  <a:gd name="T9" fmla="*/ 30 h 30"/>
                  <a:gd name="T10" fmla="*/ 15 w 15"/>
                  <a:gd name="T11" fmla="*/ 30 h 30"/>
                  <a:gd name="T12" fmla="*/ 11 w 15"/>
                  <a:gd name="T13" fmla="*/ 25 h 30"/>
                  <a:gd name="T14" fmla="*/ 9 w 15"/>
                  <a:gd name="T15" fmla="*/ 24 h 30"/>
                  <a:gd name="T16" fmla="*/ 3 w 15"/>
                  <a:gd name="T17" fmla="*/ 18 h 30"/>
                  <a:gd name="T18" fmla="*/ 0 w 15"/>
                  <a:gd name="T19" fmla="*/ 7 h 30"/>
                  <a:gd name="T20" fmla="*/ 0 w 15"/>
                  <a:gd name="T21" fmla="*/ 0 h 30"/>
                  <a:gd name="T22" fmla="*/ 0 w 15"/>
                  <a:gd name="T23" fmla="*/ 0 h 30"/>
                  <a:gd name="T24" fmla="*/ 0 w 15"/>
                  <a:gd name="T25" fmla="*/ 0 h 30"/>
                  <a:gd name="T26" fmla="*/ 0 w 15"/>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30">
                    <a:moveTo>
                      <a:pt x="0" y="7"/>
                    </a:moveTo>
                    <a:cubicBezTo>
                      <a:pt x="0" y="11"/>
                      <a:pt x="0" y="16"/>
                      <a:pt x="3" y="18"/>
                    </a:cubicBezTo>
                    <a:cubicBezTo>
                      <a:pt x="5" y="20"/>
                      <a:pt x="7" y="22"/>
                      <a:pt x="9" y="24"/>
                    </a:cubicBezTo>
                    <a:cubicBezTo>
                      <a:pt x="10" y="25"/>
                      <a:pt x="10" y="25"/>
                      <a:pt x="11" y="26"/>
                    </a:cubicBezTo>
                    <a:cubicBezTo>
                      <a:pt x="12" y="27"/>
                      <a:pt x="14" y="29"/>
                      <a:pt x="15" y="30"/>
                    </a:cubicBezTo>
                    <a:cubicBezTo>
                      <a:pt x="15" y="30"/>
                      <a:pt x="15" y="30"/>
                      <a:pt x="15" y="30"/>
                    </a:cubicBezTo>
                    <a:cubicBezTo>
                      <a:pt x="14" y="29"/>
                      <a:pt x="12" y="27"/>
                      <a:pt x="11" y="25"/>
                    </a:cubicBezTo>
                    <a:cubicBezTo>
                      <a:pt x="10" y="25"/>
                      <a:pt x="10" y="24"/>
                      <a:pt x="9" y="24"/>
                    </a:cubicBezTo>
                    <a:cubicBezTo>
                      <a:pt x="7" y="22"/>
                      <a:pt x="5" y="20"/>
                      <a:pt x="3" y="18"/>
                    </a:cubicBezTo>
                    <a:cubicBezTo>
                      <a:pt x="0" y="15"/>
                      <a:pt x="0" y="11"/>
                      <a:pt x="0" y="7"/>
                    </a:cubicBezTo>
                    <a:moveTo>
                      <a:pt x="0" y="0"/>
                    </a:moveTo>
                    <a:cubicBezTo>
                      <a:pt x="0" y="0"/>
                      <a:pt x="0" y="0"/>
                      <a:pt x="0" y="0"/>
                    </a:cubicBezTo>
                    <a:cubicBezTo>
                      <a:pt x="0" y="0"/>
                      <a:pt x="0" y="0"/>
                      <a:pt x="0" y="0"/>
                    </a:cubicBezTo>
                    <a:cubicBezTo>
                      <a:pt x="0" y="0"/>
                      <a:pt x="0" y="0"/>
                      <a:pt x="0" y="0"/>
                    </a:cubicBezTo>
                  </a:path>
                </a:pathLst>
              </a:custGeom>
              <a:solidFill>
                <a:srgbClr val="3F7EE8"/>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7" name="îṣ1îďe">
                <a:extLst>
                  <a:ext uri="{FF2B5EF4-FFF2-40B4-BE49-F238E27FC236}">
                    <a16:creationId xmlns:a16="http://schemas.microsoft.com/office/drawing/2014/main" id="{FCB41A38-6EF6-0B48-8D96-F6437E4F84CA}"/>
                  </a:ext>
                </a:extLst>
              </p:cNvPr>
              <p:cNvSpPr/>
              <p:nvPr/>
            </p:nvSpPr>
            <p:spPr bwMode="auto">
              <a:xfrm>
                <a:off x="3986678" y="1757645"/>
                <a:ext cx="934040" cy="148428"/>
              </a:xfrm>
              <a:custGeom>
                <a:avLst/>
                <a:gdLst>
                  <a:gd name="T0" fmla="*/ 269 w 638"/>
                  <a:gd name="T1" fmla="*/ 0 h 102"/>
                  <a:gd name="T2" fmla="*/ 0 w 638"/>
                  <a:gd name="T3" fmla="*/ 30 h 102"/>
                  <a:gd name="T4" fmla="*/ 0 w 638"/>
                  <a:gd name="T5" fmla="*/ 33 h 102"/>
                  <a:gd name="T6" fmla="*/ 0 w 638"/>
                  <a:gd name="T7" fmla="*/ 33 h 102"/>
                  <a:gd name="T8" fmla="*/ 12 w 638"/>
                  <a:gd name="T9" fmla="*/ 33 h 102"/>
                  <a:gd name="T10" fmla="*/ 112 w 638"/>
                  <a:gd name="T11" fmla="*/ 54 h 102"/>
                  <a:gd name="T12" fmla="*/ 188 w 638"/>
                  <a:gd name="T13" fmla="*/ 75 h 102"/>
                  <a:gd name="T14" fmla="*/ 526 w 638"/>
                  <a:gd name="T15" fmla="*/ 94 h 102"/>
                  <a:gd name="T16" fmla="*/ 561 w 638"/>
                  <a:gd name="T17" fmla="*/ 101 h 102"/>
                  <a:gd name="T18" fmla="*/ 580 w 638"/>
                  <a:gd name="T19" fmla="*/ 102 h 102"/>
                  <a:gd name="T20" fmla="*/ 638 w 638"/>
                  <a:gd name="T21" fmla="*/ 90 h 102"/>
                  <a:gd name="T22" fmla="*/ 634 w 638"/>
                  <a:gd name="T23" fmla="*/ 86 h 102"/>
                  <a:gd name="T24" fmla="*/ 632 w 638"/>
                  <a:gd name="T25" fmla="*/ 84 h 102"/>
                  <a:gd name="T26" fmla="*/ 626 w 638"/>
                  <a:gd name="T27" fmla="*/ 78 h 102"/>
                  <a:gd name="T28" fmla="*/ 623 w 638"/>
                  <a:gd name="T29" fmla="*/ 67 h 102"/>
                  <a:gd name="T30" fmla="*/ 623 w 638"/>
                  <a:gd name="T31" fmla="*/ 60 h 102"/>
                  <a:gd name="T32" fmla="*/ 623 w 638"/>
                  <a:gd name="T33" fmla="*/ 60 h 102"/>
                  <a:gd name="T34" fmla="*/ 368 w 638"/>
                  <a:gd name="T35" fmla="*/ 7 h 102"/>
                  <a:gd name="T36" fmla="*/ 269 w 638"/>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8" h="102">
                    <a:moveTo>
                      <a:pt x="269" y="0"/>
                    </a:moveTo>
                    <a:cubicBezTo>
                      <a:pt x="138" y="0"/>
                      <a:pt x="0" y="30"/>
                      <a:pt x="0" y="30"/>
                    </a:cubicBezTo>
                    <a:cubicBezTo>
                      <a:pt x="0" y="33"/>
                      <a:pt x="0" y="33"/>
                      <a:pt x="0" y="33"/>
                    </a:cubicBezTo>
                    <a:cubicBezTo>
                      <a:pt x="0" y="33"/>
                      <a:pt x="0" y="33"/>
                      <a:pt x="0" y="33"/>
                    </a:cubicBezTo>
                    <a:cubicBezTo>
                      <a:pt x="4" y="33"/>
                      <a:pt x="8" y="33"/>
                      <a:pt x="12" y="33"/>
                    </a:cubicBezTo>
                    <a:cubicBezTo>
                      <a:pt x="44" y="33"/>
                      <a:pt x="80" y="38"/>
                      <a:pt x="112" y="54"/>
                    </a:cubicBezTo>
                    <a:cubicBezTo>
                      <a:pt x="112" y="54"/>
                      <a:pt x="157" y="75"/>
                      <a:pt x="188" y="75"/>
                    </a:cubicBezTo>
                    <a:cubicBezTo>
                      <a:pt x="218" y="75"/>
                      <a:pt x="467" y="77"/>
                      <a:pt x="526" y="94"/>
                    </a:cubicBezTo>
                    <a:cubicBezTo>
                      <a:pt x="537" y="97"/>
                      <a:pt x="549" y="100"/>
                      <a:pt x="561" y="101"/>
                    </a:cubicBezTo>
                    <a:cubicBezTo>
                      <a:pt x="567" y="102"/>
                      <a:pt x="573" y="102"/>
                      <a:pt x="580" y="102"/>
                    </a:cubicBezTo>
                    <a:cubicBezTo>
                      <a:pt x="600" y="102"/>
                      <a:pt x="619" y="98"/>
                      <a:pt x="638" y="90"/>
                    </a:cubicBezTo>
                    <a:cubicBezTo>
                      <a:pt x="637" y="89"/>
                      <a:pt x="635" y="87"/>
                      <a:pt x="634" y="86"/>
                    </a:cubicBezTo>
                    <a:cubicBezTo>
                      <a:pt x="633" y="85"/>
                      <a:pt x="633" y="85"/>
                      <a:pt x="632" y="84"/>
                    </a:cubicBezTo>
                    <a:cubicBezTo>
                      <a:pt x="630" y="82"/>
                      <a:pt x="628" y="80"/>
                      <a:pt x="626" y="78"/>
                    </a:cubicBezTo>
                    <a:cubicBezTo>
                      <a:pt x="623" y="76"/>
                      <a:pt x="623" y="71"/>
                      <a:pt x="623" y="67"/>
                    </a:cubicBezTo>
                    <a:cubicBezTo>
                      <a:pt x="623" y="63"/>
                      <a:pt x="623" y="60"/>
                      <a:pt x="623" y="60"/>
                    </a:cubicBezTo>
                    <a:cubicBezTo>
                      <a:pt x="623" y="60"/>
                      <a:pt x="623" y="60"/>
                      <a:pt x="623" y="60"/>
                    </a:cubicBezTo>
                    <a:cubicBezTo>
                      <a:pt x="621" y="59"/>
                      <a:pt x="513" y="32"/>
                      <a:pt x="368" y="7"/>
                    </a:cubicBezTo>
                    <a:cubicBezTo>
                      <a:pt x="337" y="2"/>
                      <a:pt x="303" y="0"/>
                      <a:pt x="269" y="0"/>
                    </a:cubicBezTo>
                  </a:path>
                </a:pathLst>
              </a:custGeom>
              <a:solidFill>
                <a:srgbClr val="F1C74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8" name="ïSļíḋê">
                <a:extLst>
                  <a:ext uri="{FF2B5EF4-FFF2-40B4-BE49-F238E27FC236}">
                    <a16:creationId xmlns:a16="http://schemas.microsoft.com/office/drawing/2014/main" id="{562E4179-6CFF-7044-929D-2459A84EA662}"/>
                  </a:ext>
                </a:extLst>
              </p:cNvPr>
              <p:cNvSpPr/>
              <p:nvPr/>
            </p:nvSpPr>
            <p:spPr bwMode="auto">
              <a:xfrm>
                <a:off x="3835129" y="1834950"/>
                <a:ext cx="86600" cy="86583"/>
              </a:xfrm>
              <a:custGeom>
                <a:avLst/>
                <a:gdLst>
                  <a:gd name="T0" fmla="*/ 60 w 60"/>
                  <a:gd name="T1" fmla="*/ 0 h 60"/>
                  <a:gd name="T2" fmla="*/ 51 w 60"/>
                  <a:gd name="T3" fmla="*/ 1 h 60"/>
                  <a:gd name="T4" fmla="*/ 18 w 60"/>
                  <a:gd name="T5" fmla="*/ 3 h 60"/>
                  <a:gd name="T6" fmla="*/ 18 w 60"/>
                  <a:gd name="T7" fmla="*/ 3 h 60"/>
                  <a:gd name="T8" fmla="*/ 2 w 60"/>
                  <a:gd name="T9" fmla="*/ 53 h 60"/>
                  <a:gd name="T10" fmla="*/ 7 w 60"/>
                  <a:gd name="T11" fmla="*/ 60 h 60"/>
                  <a:gd name="T12" fmla="*/ 59 w 60"/>
                  <a:gd name="T13" fmla="*/ 7 h 60"/>
                  <a:gd name="T14" fmla="*/ 60 w 60"/>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60" y="0"/>
                    </a:moveTo>
                    <a:cubicBezTo>
                      <a:pt x="57" y="0"/>
                      <a:pt x="54" y="1"/>
                      <a:pt x="51" y="1"/>
                    </a:cubicBezTo>
                    <a:cubicBezTo>
                      <a:pt x="38" y="2"/>
                      <a:pt x="27" y="3"/>
                      <a:pt x="18" y="3"/>
                    </a:cubicBezTo>
                    <a:cubicBezTo>
                      <a:pt x="18" y="3"/>
                      <a:pt x="18" y="3"/>
                      <a:pt x="18" y="3"/>
                    </a:cubicBezTo>
                    <a:cubicBezTo>
                      <a:pt x="8" y="13"/>
                      <a:pt x="0" y="28"/>
                      <a:pt x="2" y="53"/>
                    </a:cubicBezTo>
                    <a:cubicBezTo>
                      <a:pt x="3" y="56"/>
                      <a:pt x="5" y="58"/>
                      <a:pt x="7" y="60"/>
                    </a:cubicBezTo>
                    <a:cubicBezTo>
                      <a:pt x="2" y="31"/>
                      <a:pt x="28" y="15"/>
                      <a:pt x="59" y="7"/>
                    </a:cubicBezTo>
                    <a:cubicBezTo>
                      <a:pt x="59" y="5"/>
                      <a:pt x="59" y="2"/>
                      <a:pt x="60"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89" name="íṧlîḍè">
                <a:extLst>
                  <a:ext uri="{FF2B5EF4-FFF2-40B4-BE49-F238E27FC236}">
                    <a16:creationId xmlns:a16="http://schemas.microsoft.com/office/drawing/2014/main" id="{B01A9A92-33BB-2F48-8022-84456A0D3041}"/>
                  </a:ext>
                </a:extLst>
              </p:cNvPr>
              <p:cNvSpPr/>
              <p:nvPr/>
            </p:nvSpPr>
            <p:spPr bwMode="auto">
              <a:xfrm>
                <a:off x="4902161" y="1921533"/>
                <a:ext cx="0" cy="0"/>
              </a:xfrm>
              <a:custGeom>
                <a:avLst/>
                <a:gdLst>
                  <a:gd name="T0" fmla="*/ 0 h 2"/>
                  <a:gd name="T1" fmla="*/ 0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0"/>
                      <a:pt x="0" y="0"/>
                      <a:pt x="0" y="0"/>
                    </a:cubicBezTo>
                    <a:cubicBezTo>
                      <a:pt x="0" y="1"/>
                      <a:pt x="0" y="1"/>
                      <a:pt x="0" y="2"/>
                    </a:cubicBezTo>
                    <a:cubicBezTo>
                      <a:pt x="0" y="2"/>
                      <a:pt x="0" y="1"/>
                      <a:pt x="0" y="1"/>
                    </a:cubicBezTo>
                    <a:cubicBezTo>
                      <a:pt x="0" y="1"/>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0" name="îśļíḓè">
                <a:extLst>
                  <a:ext uri="{FF2B5EF4-FFF2-40B4-BE49-F238E27FC236}">
                    <a16:creationId xmlns:a16="http://schemas.microsoft.com/office/drawing/2014/main" id="{B29802D7-B718-2F4E-83F2-00098234824C}"/>
                  </a:ext>
                </a:extLst>
              </p:cNvPr>
              <p:cNvSpPr/>
              <p:nvPr/>
            </p:nvSpPr>
            <p:spPr bwMode="auto">
              <a:xfrm>
                <a:off x="3921729" y="1822582"/>
                <a:ext cx="980432" cy="120598"/>
              </a:xfrm>
              <a:custGeom>
                <a:avLst/>
                <a:gdLst>
                  <a:gd name="T0" fmla="*/ 65 w 669"/>
                  <a:gd name="T1" fmla="*/ 0 h 84"/>
                  <a:gd name="T2" fmla="*/ 64 w 669"/>
                  <a:gd name="T3" fmla="*/ 0 h 84"/>
                  <a:gd name="T4" fmla="*/ 48 w 669"/>
                  <a:gd name="T5" fmla="*/ 3 h 84"/>
                  <a:gd name="T6" fmla="*/ 38 w 669"/>
                  <a:gd name="T7" fmla="*/ 4 h 84"/>
                  <a:gd name="T8" fmla="*/ 2 w 669"/>
                  <a:gd name="T9" fmla="*/ 10 h 84"/>
                  <a:gd name="T10" fmla="*/ 1 w 669"/>
                  <a:gd name="T11" fmla="*/ 14 h 84"/>
                  <a:gd name="T12" fmla="*/ 2 w 669"/>
                  <a:gd name="T13" fmla="*/ 10 h 84"/>
                  <a:gd name="T14" fmla="*/ 1 w 669"/>
                  <a:gd name="T15" fmla="*/ 10 h 84"/>
                  <a:gd name="T16" fmla="*/ 0 w 669"/>
                  <a:gd name="T17" fmla="*/ 17 h 84"/>
                  <a:gd name="T18" fmla="*/ 0 w 669"/>
                  <a:gd name="T19" fmla="*/ 17 h 84"/>
                  <a:gd name="T20" fmla="*/ 17 w 669"/>
                  <a:gd name="T21" fmla="*/ 14 h 84"/>
                  <a:gd name="T22" fmla="*/ 39 w 669"/>
                  <a:gd name="T23" fmla="*/ 13 h 84"/>
                  <a:gd name="T24" fmla="*/ 77 w 669"/>
                  <a:gd name="T25" fmla="*/ 19 h 84"/>
                  <a:gd name="T26" fmla="*/ 206 w 669"/>
                  <a:gd name="T27" fmla="*/ 53 h 84"/>
                  <a:gd name="T28" fmla="*/ 364 w 669"/>
                  <a:gd name="T29" fmla="*/ 62 h 84"/>
                  <a:gd name="T30" fmla="*/ 409 w 669"/>
                  <a:gd name="T31" fmla="*/ 60 h 84"/>
                  <a:gd name="T32" fmla="*/ 436 w 669"/>
                  <a:gd name="T33" fmla="*/ 58 h 84"/>
                  <a:gd name="T34" fmla="*/ 549 w 669"/>
                  <a:gd name="T35" fmla="*/ 73 h 84"/>
                  <a:gd name="T36" fmla="*/ 568 w 669"/>
                  <a:gd name="T37" fmla="*/ 76 h 84"/>
                  <a:gd name="T38" fmla="*/ 655 w 669"/>
                  <a:gd name="T39" fmla="*/ 84 h 84"/>
                  <a:gd name="T40" fmla="*/ 664 w 669"/>
                  <a:gd name="T41" fmla="*/ 84 h 84"/>
                  <a:gd name="T42" fmla="*/ 669 w 669"/>
                  <a:gd name="T43" fmla="*/ 70 h 84"/>
                  <a:gd name="T44" fmla="*/ 669 w 669"/>
                  <a:gd name="T45" fmla="*/ 68 h 84"/>
                  <a:gd name="T46" fmla="*/ 658 w 669"/>
                  <a:gd name="T47" fmla="*/ 71 h 84"/>
                  <a:gd name="T48" fmla="*/ 563 w 669"/>
                  <a:gd name="T49" fmla="*/ 60 h 84"/>
                  <a:gd name="T50" fmla="*/ 397 w 669"/>
                  <a:gd name="T51" fmla="*/ 45 h 84"/>
                  <a:gd name="T52" fmla="*/ 381 w 669"/>
                  <a:gd name="T53" fmla="*/ 45 h 84"/>
                  <a:gd name="T54" fmla="*/ 196 w 669"/>
                  <a:gd name="T55" fmla="*/ 39 h 84"/>
                  <a:gd name="T56" fmla="*/ 65 w 669"/>
                  <a:gd name="T5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9" h="84">
                    <a:moveTo>
                      <a:pt x="65" y="0"/>
                    </a:moveTo>
                    <a:cubicBezTo>
                      <a:pt x="65" y="0"/>
                      <a:pt x="64" y="0"/>
                      <a:pt x="64" y="0"/>
                    </a:cubicBezTo>
                    <a:cubicBezTo>
                      <a:pt x="61" y="0"/>
                      <a:pt x="56" y="1"/>
                      <a:pt x="48" y="3"/>
                    </a:cubicBezTo>
                    <a:cubicBezTo>
                      <a:pt x="38" y="4"/>
                      <a:pt x="38" y="4"/>
                      <a:pt x="38" y="4"/>
                    </a:cubicBezTo>
                    <a:cubicBezTo>
                      <a:pt x="28" y="6"/>
                      <a:pt x="15" y="8"/>
                      <a:pt x="2" y="10"/>
                    </a:cubicBezTo>
                    <a:cubicBezTo>
                      <a:pt x="3" y="11"/>
                      <a:pt x="2" y="13"/>
                      <a:pt x="1" y="14"/>
                    </a:cubicBezTo>
                    <a:cubicBezTo>
                      <a:pt x="1" y="12"/>
                      <a:pt x="1" y="11"/>
                      <a:pt x="2" y="10"/>
                    </a:cubicBezTo>
                    <a:cubicBezTo>
                      <a:pt x="1" y="10"/>
                      <a:pt x="1" y="10"/>
                      <a:pt x="1" y="10"/>
                    </a:cubicBezTo>
                    <a:cubicBezTo>
                      <a:pt x="0" y="12"/>
                      <a:pt x="0" y="15"/>
                      <a:pt x="0" y="17"/>
                    </a:cubicBezTo>
                    <a:cubicBezTo>
                      <a:pt x="0" y="17"/>
                      <a:pt x="0" y="17"/>
                      <a:pt x="0" y="17"/>
                    </a:cubicBezTo>
                    <a:cubicBezTo>
                      <a:pt x="6" y="16"/>
                      <a:pt x="12" y="15"/>
                      <a:pt x="17" y="14"/>
                    </a:cubicBezTo>
                    <a:cubicBezTo>
                      <a:pt x="25" y="13"/>
                      <a:pt x="32" y="13"/>
                      <a:pt x="39" y="13"/>
                    </a:cubicBezTo>
                    <a:cubicBezTo>
                      <a:pt x="54" y="13"/>
                      <a:pt x="67" y="15"/>
                      <a:pt x="77" y="19"/>
                    </a:cubicBezTo>
                    <a:cubicBezTo>
                      <a:pt x="114" y="34"/>
                      <a:pt x="206" y="53"/>
                      <a:pt x="206" y="53"/>
                    </a:cubicBezTo>
                    <a:cubicBezTo>
                      <a:pt x="206" y="53"/>
                      <a:pt x="298" y="62"/>
                      <a:pt x="364" y="62"/>
                    </a:cubicBezTo>
                    <a:cubicBezTo>
                      <a:pt x="382" y="62"/>
                      <a:pt x="398" y="61"/>
                      <a:pt x="409" y="60"/>
                    </a:cubicBezTo>
                    <a:cubicBezTo>
                      <a:pt x="417" y="58"/>
                      <a:pt x="426" y="58"/>
                      <a:pt x="436" y="58"/>
                    </a:cubicBezTo>
                    <a:cubicBezTo>
                      <a:pt x="478" y="58"/>
                      <a:pt x="530" y="68"/>
                      <a:pt x="549" y="73"/>
                    </a:cubicBezTo>
                    <a:cubicBezTo>
                      <a:pt x="555" y="74"/>
                      <a:pt x="562" y="75"/>
                      <a:pt x="568" y="76"/>
                    </a:cubicBezTo>
                    <a:cubicBezTo>
                      <a:pt x="587" y="79"/>
                      <a:pt x="627" y="84"/>
                      <a:pt x="655" y="84"/>
                    </a:cubicBezTo>
                    <a:cubicBezTo>
                      <a:pt x="658" y="84"/>
                      <a:pt x="662" y="84"/>
                      <a:pt x="664" y="84"/>
                    </a:cubicBezTo>
                    <a:cubicBezTo>
                      <a:pt x="667" y="80"/>
                      <a:pt x="668" y="75"/>
                      <a:pt x="669" y="70"/>
                    </a:cubicBezTo>
                    <a:cubicBezTo>
                      <a:pt x="669" y="69"/>
                      <a:pt x="669" y="69"/>
                      <a:pt x="669" y="68"/>
                    </a:cubicBezTo>
                    <a:cubicBezTo>
                      <a:pt x="666" y="70"/>
                      <a:pt x="662" y="71"/>
                      <a:pt x="658" y="71"/>
                    </a:cubicBezTo>
                    <a:cubicBezTo>
                      <a:pt x="644" y="71"/>
                      <a:pt x="591" y="69"/>
                      <a:pt x="563" y="60"/>
                    </a:cubicBezTo>
                    <a:cubicBezTo>
                      <a:pt x="535" y="52"/>
                      <a:pt x="397" y="45"/>
                      <a:pt x="397" y="45"/>
                    </a:cubicBezTo>
                    <a:cubicBezTo>
                      <a:pt x="397" y="45"/>
                      <a:pt x="391" y="45"/>
                      <a:pt x="381" y="45"/>
                    </a:cubicBezTo>
                    <a:cubicBezTo>
                      <a:pt x="333" y="45"/>
                      <a:pt x="202" y="45"/>
                      <a:pt x="196" y="39"/>
                    </a:cubicBezTo>
                    <a:cubicBezTo>
                      <a:pt x="190" y="33"/>
                      <a:pt x="82" y="0"/>
                      <a:pt x="65" y="0"/>
                    </a:cubicBezTo>
                  </a:path>
                </a:pathLst>
              </a:custGeom>
              <a:solidFill>
                <a:srgbClr val="7B5959"/>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1" name="iṥľîḋé">
                <a:extLst>
                  <a:ext uri="{FF2B5EF4-FFF2-40B4-BE49-F238E27FC236}">
                    <a16:creationId xmlns:a16="http://schemas.microsoft.com/office/drawing/2014/main" id="{E981EED6-BA89-2C42-8B5F-481BD61B486B}"/>
                  </a:ext>
                </a:extLst>
              </p:cNvPr>
              <p:cNvSpPr/>
              <p:nvPr/>
            </p:nvSpPr>
            <p:spPr bwMode="auto">
              <a:xfrm>
                <a:off x="3921729" y="1834950"/>
                <a:ext cx="3092" cy="6184"/>
              </a:xfrm>
              <a:custGeom>
                <a:avLst/>
                <a:gdLst>
                  <a:gd name="T0" fmla="*/ 1 w 2"/>
                  <a:gd name="T1" fmla="*/ 0 h 4"/>
                  <a:gd name="T2" fmla="*/ 1 w 2"/>
                  <a:gd name="T3" fmla="*/ 0 h 4"/>
                  <a:gd name="T4" fmla="*/ 0 w 2"/>
                  <a:gd name="T5" fmla="*/ 4 h 4"/>
                  <a:gd name="T6" fmla="*/ 1 w 2"/>
                  <a:gd name="T7" fmla="*/ 0 h 4"/>
                </a:gdLst>
                <a:ahLst/>
                <a:cxnLst>
                  <a:cxn ang="0">
                    <a:pos x="T0" y="T1"/>
                  </a:cxn>
                  <a:cxn ang="0">
                    <a:pos x="T2" y="T3"/>
                  </a:cxn>
                  <a:cxn ang="0">
                    <a:pos x="T4" y="T5"/>
                  </a:cxn>
                  <a:cxn ang="0">
                    <a:pos x="T6" y="T7"/>
                  </a:cxn>
                </a:cxnLst>
                <a:rect l="0" t="0" r="r" b="b"/>
                <a:pathLst>
                  <a:path w="2" h="4">
                    <a:moveTo>
                      <a:pt x="1" y="0"/>
                    </a:moveTo>
                    <a:cubicBezTo>
                      <a:pt x="1" y="0"/>
                      <a:pt x="1" y="0"/>
                      <a:pt x="1" y="0"/>
                    </a:cubicBezTo>
                    <a:cubicBezTo>
                      <a:pt x="0" y="1"/>
                      <a:pt x="0" y="2"/>
                      <a:pt x="0" y="4"/>
                    </a:cubicBezTo>
                    <a:cubicBezTo>
                      <a:pt x="1" y="3"/>
                      <a:pt x="2" y="1"/>
                      <a:pt x="1"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2" name="îṩḷïḓé">
                <a:extLst>
                  <a:ext uri="{FF2B5EF4-FFF2-40B4-BE49-F238E27FC236}">
                    <a16:creationId xmlns:a16="http://schemas.microsoft.com/office/drawing/2014/main" id="{66E48022-55B9-2045-8C57-B34BE1F5146D}"/>
                  </a:ext>
                </a:extLst>
              </p:cNvPr>
              <p:cNvSpPr/>
              <p:nvPr/>
            </p:nvSpPr>
            <p:spPr bwMode="auto">
              <a:xfrm>
                <a:off x="4895975" y="1921533"/>
                <a:ext cx="6186" cy="21647"/>
              </a:xfrm>
              <a:custGeom>
                <a:avLst/>
                <a:gdLst>
                  <a:gd name="T0" fmla="*/ 2 w 2"/>
                  <a:gd name="T1" fmla="*/ 0 h 15"/>
                  <a:gd name="T2" fmla="*/ 2 w 2"/>
                  <a:gd name="T3" fmla="*/ 1 h 15"/>
                  <a:gd name="T4" fmla="*/ 0 w 2"/>
                  <a:gd name="T5" fmla="*/ 15 h 15"/>
                  <a:gd name="T6" fmla="*/ 2 w 2"/>
                  <a:gd name="T7" fmla="*/ 0 h 15"/>
                </a:gdLst>
                <a:ahLst/>
                <a:cxnLst>
                  <a:cxn ang="0">
                    <a:pos x="T0" y="T1"/>
                  </a:cxn>
                  <a:cxn ang="0">
                    <a:pos x="T2" y="T3"/>
                  </a:cxn>
                  <a:cxn ang="0">
                    <a:pos x="T4" y="T5"/>
                  </a:cxn>
                  <a:cxn ang="0">
                    <a:pos x="T6" y="T7"/>
                  </a:cxn>
                </a:cxnLst>
                <a:rect l="0" t="0" r="r" b="b"/>
                <a:pathLst>
                  <a:path w="2" h="15">
                    <a:moveTo>
                      <a:pt x="2" y="0"/>
                    </a:moveTo>
                    <a:cubicBezTo>
                      <a:pt x="2" y="0"/>
                      <a:pt x="2" y="1"/>
                      <a:pt x="2" y="1"/>
                    </a:cubicBezTo>
                    <a:cubicBezTo>
                      <a:pt x="2" y="6"/>
                      <a:pt x="1" y="10"/>
                      <a:pt x="0" y="15"/>
                    </a:cubicBezTo>
                    <a:cubicBezTo>
                      <a:pt x="1" y="10"/>
                      <a:pt x="2" y="5"/>
                      <a:pt x="2" y="0"/>
                    </a:cubicBezTo>
                  </a:path>
                </a:pathLst>
              </a:custGeom>
              <a:solidFill>
                <a:srgbClr val="356B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3" name="íŝ1iďé">
                <a:extLst>
                  <a:ext uri="{FF2B5EF4-FFF2-40B4-BE49-F238E27FC236}">
                    <a16:creationId xmlns:a16="http://schemas.microsoft.com/office/drawing/2014/main" id="{B944AE89-058D-6441-AB27-688832519FF2}"/>
                  </a:ext>
                </a:extLst>
              </p:cNvPr>
              <p:cNvSpPr/>
              <p:nvPr/>
            </p:nvSpPr>
            <p:spPr bwMode="auto">
              <a:xfrm>
                <a:off x="4892883" y="1921533"/>
                <a:ext cx="9278" cy="21647"/>
              </a:xfrm>
              <a:custGeom>
                <a:avLst/>
                <a:gdLst>
                  <a:gd name="T0" fmla="*/ 5 w 5"/>
                  <a:gd name="T1" fmla="*/ 0 h 14"/>
                  <a:gd name="T2" fmla="*/ 0 w 5"/>
                  <a:gd name="T3" fmla="*/ 14 h 14"/>
                  <a:gd name="T4" fmla="*/ 3 w 5"/>
                  <a:gd name="T5" fmla="*/ 14 h 14"/>
                  <a:gd name="T6" fmla="*/ 3 w 5"/>
                  <a:gd name="T7" fmla="*/ 14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cubicBezTo>
                      <a:pt x="4" y="5"/>
                      <a:pt x="3" y="10"/>
                      <a:pt x="0" y="14"/>
                    </a:cubicBezTo>
                    <a:cubicBezTo>
                      <a:pt x="1" y="14"/>
                      <a:pt x="2" y="14"/>
                      <a:pt x="3" y="14"/>
                    </a:cubicBezTo>
                    <a:cubicBezTo>
                      <a:pt x="3" y="14"/>
                      <a:pt x="3" y="14"/>
                      <a:pt x="3" y="14"/>
                    </a:cubicBezTo>
                    <a:cubicBezTo>
                      <a:pt x="4" y="9"/>
                      <a:pt x="5" y="5"/>
                      <a:pt x="5" y="0"/>
                    </a:cubicBezTo>
                  </a:path>
                </a:pathLst>
              </a:custGeom>
              <a:solidFill>
                <a:srgbClr val="6E505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4" name="iṣľïdè">
                <a:extLst>
                  <a:ext uri="{FF2B5EF4-FFF2-40B4-BE49-F238E27FC236}">
                    <a16:creationId xmlns:a16="http://schemas.microsoft.com/office/drawing/2014/main" id="{52D8858E-6036-4346-90FC-1FCD510ECB86}"/>
                  </a:ext>
                </a:extLst>
              </p:cNvPr>
              <p:cNvSpPr/>
              <p:nvPr/>
            </p:nvSpPr>
            <p:spPr bwMode="auto">
              <a:xfrm>
                <a:off x="3859872" y="1822582"/>
                <a:ext cx="1042289" cy="102045"/>
              </a:xfrm>
              <a:custGeom>
                <a:avLst/>
                <a:gdLst>
                  <a:gd name="T0" fmla="*/ 106 w 710"/>
                  <a:gd name="T1" fmla="*/ 0 h 71"/>
                  <a:gd name="T2" fmla="*/ 105 w 710"/>
                  <a:gd name="T3" fmla="*/ 0 h 71"/>
                  <a:gd name="T4" fmla="*/ 89 w 710"/>
                  <a:gd name="T5" fmla="*/ 3 h 71"/>
                  <a:gd name="T6" fmla="*/ 89 w 710"/>
                  <a:gd name="T7" fmla="*/ 3 h 71"/>
                  <a:gd name="T8" fmla="*/ 79 w 710"/>
                  <a:gd name="T9" fmla="*/ 4 h 71"/>
                  <a:gd name="T10" fmla="*/ 79 w 710"/>
                  <a:gd name="T11" fmla="*/ 4 h 71"/>
                  <a:gd name="T12" fmla="*/ 33 w 710"/>
                  <a:gd name="T13" fmla="*/ 11 h 71"/>
                  <a:gd name="T14" fmla="*/ 0 w 710"/>
                  <a:gd name="T15" fmla="*/ 13 h 71"/>
                  <a:gd name="T16" fmla="*/ 0 w 710"/>
                  <a:gd name="T17" fmla="*/ 13 h 71"/>
                  <a:gd name="T18" fmla="*/ 0 w 710"/>
                  <a:gd name="T19" fmla="*/ 13 h 71"/>
                  <a:gd name="T20" fmla="*/ 0 w 710"/>
                  <a:gd name="T21" fmla="*/ 13 h 71"/>
                  <a:gd name="T22" fmla="*/ 33 w 710"/>
                  <a:gd name="T23" fmla="*/ 11 h 71"/>
                  <a:gd name="T24" fmla="*/ 42 w 710"/>
                  <a:gd name="T25" fmla="*/ 10 h 71"/>
                  <a:gd name="T26" fmla="*/ 43 w 710"/>
                  <a:gd name="T27" fmla="*/ 10 h 71"/>
                  <a:gd name="T28" fmla="*/ 43 w 710"/>
                  <a:gd name="T29" fmla="*/ 10 h 71"/>
                  <a:gd name="T30" fmla="*/ 79 w 710"/>
                  <a:gd name="T31" fmla="*/ 4 h 71"/>
                  <a:gd name="T32" fmla="*/ 89 w 710"/>
                  <a:gd name="T33" fmla="*/ 3 h 71"/>
                  <a:gd name="T34" fmla="*/ 105 w 710"/>
                  <a:gd name="T35" fmla="*/ 0 h 71"/>
                  <a:gd name="T36" fmla="*/ 106 w 710"/>
                  <a:gd name="T37" fmla="*/ 0 h 71"/>
                  <a:gd name="T38" fmla="*/ 237 w 710"/>
                  <a:gd name="T39" fmla="*/ 39 h 71"/>
                  <a:gd name="T40" fmla="*/ 422 w 710"/>
                  <a:gd name="T41" fmla="*/ 45 h 71"/>
                  <a:gd name="T42" fmla="*/ 438 w 710"/>
                  <a:gd name="T43" fmla="*/ 45 h 71"/>
                  <a:gd name="T44" fmla="*/ 604 w 710"/>
                  <a:gd name="T45" fmla="*/ 60 h 71"/>
                  <a:gd name="T46" fmla="*/ 699 w 710"/>
                  <a:gd name="T47" fmla="*/ 71 h 71"/>
                  <a:gd name="T48" fmla="*/ 710 w 710"/>
                  <a:gd name="T49" fmla="*/ 68 h 71"/>
                  <a:gd name="T50" fmla="*/ 710 w 710"/>
                  <a:gd name="T51" fmla="*/ 68 h 71"/>
                  <a:gd name="T52" fmla="*/ 710 w 710"/>
                  <a:gd name="T53" fmla="*/ 68 h 71"/>
                  <a:gd name="T54" fmla="*/ 699 w 710"/>
                  <a:gd name="T55" fmla="*/ 71 h 71"/>
                  <a:gd name="T56" fmla="*/ 604 w 710"/>
                  <a:gd name="T57" fmla="*/ 60 h 71"/>
                  <a:gd name="T58" fmla="*/ 438 w 710"/>
                  <a:gd name="T59" fmla="*/ 45 h 71"/>
                  <a:gd name="T60" fmla="*/ 422 w 710"/>
                  <a:gd name="T61" fmla="*/ 45 h 71"/>
                  <a:gd name="T62" fmla="*/ 237 w 710"/>
                  <a:gd name="T63" fmla="*/ 39 h 71"/>
                  <a:gd name="T64" fmla="*/ 106 w 710"/>
                  <a:gd name="T6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0" h="71">
                    <a:moveTo>
                      <a:pt x="106" y="0"/>
                    </a:moveTo>
                    <a:cubicBezTo>
                      <a:pt x="106" y="0"/>
                      <a:pt x="105" y="0"/>
                      <a:pt x="105" y="0"/>
                    </a:cubicBezTo>
                    <a:cubicBezTo>
                      <a:pt x="102" y="0"/>
                      <a:pt x="97" y="1"/>
                      <a:pt x="89" y="3"/>
                    </a:cubicBezTo>
                    <a:cubicBezTo>
                      <a:pt x="89" y="3"/>
                      <a:pt x="89" y="3"/>
                      <a:pt x="89" y="3"/>
                    </a:cubicBezTo>
                    <a:cubicBezTo>
                      <a:pt x="79" y="4"/>
                      <a:pt x="79" y="4"/>
                      <a:pt x="79" y="4"/>
                    </a:cubicBezTo>
                    <a:cubicBezTo>
                      <a:pt x="79" y="4"/>
                      <a:pt x="79" y="4"/>
                      <a:pt x="79" y="4"/>
                    </a:cubicBezTo>
                    <a:cubicBezTo>
                      <a:pt x="63" y="4"/>
                      <a:pt x="48" y="7"/>
                      <a:pt x="33" y="11"/>
                    </a:cubicBezTo>
                    <a:cubicBezTo>
                      <a:pt x="20" y="12"/>
                      <a:pt x="9" y="13"/>
                      <a:pt x="0" y="13"/>
                    </a:cubicBezTo>
                    <a:cubicBezTo>
                      <a:pt x="0" y="13"/>
                      <a:pt x="0" y="13"/>
                      <a:pt x="0" y="13"/>
                    </a:cubicBezTo>
                    <a:cubicBezTo>
                      <a:pt x="0" y="13"/>
                      <a:pt x="0" y="13"/>
                      <a:pt x="0" y="13"/>
                    </a:cubicBezTo>
                    <a:cubicBezTo>
                      <a:pt x="0" y="13"/>
                      <a:pt x="0" y="13"/>
                      <a:pt x="0" y="13"/>
                    </a:cubicBezTo>
                    <a:cubicBezTo>
                      <a:pt x="9" y="13"/>
                      <a:pt x="20" y="12"/>
                      <a:pt x="33" y="11"/>
                    </a:cubicBezTo>
                    <a:cubicBezTo>
                      <a:pt x="36" y="11"/>
                      <a:pt x="39" y="10"/>
                      <a:pt x="42" y="10"/>
                    </a:cubicBezTo>
                    <a:cubicBezTo>
                      <a:pt x="42" y="10"/>
                      <a:pt x="42" y="10"/>
                      <a:pt x="43" y="10"/>
                    </a:cubicBezTo>
                    <a:cubicBezTo>
                      <a:pt x="43" y="10"/>
                      <a:pt x="43" y="10"/>
                      <a:pt x="43" y="10"/>
                    </a:cubicBezTo>
                    <a:cubicBezTo>
                      <a:pt x="56" y="8"/>
                      <a:pt x="69" y="6"/>
                      <a:pt x="79" y="4"/>
                    </a:cubicBezTo>
                    <a:cubicBezTo>
                      <a:pt x="89" y="3"/>
                      <a:pt x="89" y="3"/>
                      <a:pt x="89" y="3"/>
                    </a:cubicBezTo>
                    <a:cubicBezTo>
                      <a:pt x="97" y="1"/>
                      <a:pt x="102" y="0"/>
                      <a:pt x="105" y="0"/>
                    </a:cubicBezTo>
                    <a:cubicBezTo>
                      <a:pt x="105" y="0"/>
                      <a:pt x="106" y="0"/>
                      <a:pt x="106" y="0"/>
                    </a:cubicBezTo>
                    <a:cubicBezTo>
                      <a:pt x="123" y="0"/>
                      <a:pt x="231" y="33"/>
                      <a:pt x="237" y="39"/>
                    </a:cubicBezTo>
                    <a:cubicBezTo>
                      <a:pt x="243" y="45"/>
                      <a:pt x="374" y="45"/>
                      <a:pt x="422" y="45"/>
                    </a:cubicBezTo>
                    <a:cubicBezTo>
                      <a:pt x="432" y="45"/>
                      <a:pt x="438" y="45"/>
                      <a:pt x="438" y="45"/>
                    </a:cubicBezTo>
                    <a:cubicBezTo>
                      <a:pt x="438" y="45"/>
                      <a:pt x="576" y="52"/>
                      <a:pt x="604" y="60"/>
                    </a:cubicBezTo>
                    <a:cubicBezTo>
                      <a:pt x="632" y="69"/>
                      <a:pt x="685" y="71"/>
                      <a:pt x="699" y="71"/>
                    </a:cubicBezTo>
                    <a:cubicBezTo>
                      <a:pt x="703" y="71"/>
                      <a:pt x="707" y="70"/>
                      <a:pt x="710" y="68"/>
                    </a:cubicBezTo>
                    <a:cubicBezTo>
                      <a:pt x="710" y="68"/>
                      <a:pt x="710" y="68"/>
                      <a:pt x="710" y="68"/>
                    </a:cubicBezTo>
                    <a:cubicBezTo>
                      <a:pt x="710" y="68"/>
                      <a:pt x="710" y="68"/>
                      <a:pt x="710" y="68"/>
                    </a:cubicBezTo>
                    <a:cubicBezTo>
                      <a:pt x="707" y="70"/>
                      <a:pt x="703" y="71"/>
                      <a:pt x="699" y="71"/>
                    </a:cubicBezTo>
                    <a:cubicBezTo>
                      <a:pt x="685" y="71"/>
                      <a:pt x="632" y="69"/>
                      <a:pt x="604" y="60"/>
                    </a:cubicBezTo>
                    <a:cubicBezTo>
                      <a:pt x="576" y="52"/>
                      <a:pt x="438" y="45"/>
                      <a:pt x="438" y="45"/>
                    </a:cubicBezTo>
                    <a:cubicBezTo>
                      <a:pt x="438" y="45"/>
                      <a:pt x="432" y="45"/>
                      <a:pt x="422" y="45"/>
                    </a:cubicBezTo>
                    <a:cubicBezTo>
                      <a:pt x="374" y="45"/>
                      <a:pt x="243" y="45"/>
                      <a:pt x="237" y="39"/>
                    </a:cubicBezTo>
                    <a:cubicBezTo>
                      <a:pt x="231" y="33"/>
                      <a:pt x="123" y="0"/>
                      <a:pt x="106"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5" name="íṩļíḑe">
                <a:extLst>
                  <a:ext uri="{FF2B5EF4-FFF2-40B4-BE49-F238E27FC236}">
                    <a16:creationId xmlns:a16="http://schemas.microsoft.com/office/drawing/2014/main" id="{A53FC714-41F6-4C40-A09A-7C4EE190B068}"/>
                  </a:ext>
                </a:extLst>
              </p:cNvPr>
              <p:cNvSpPr/>
              <p:nvPr/>
            </p:nvSpPr>
            <p:spPr bwMode="auto">
              <a:xfrm>
                <a:off x="4920718" y="1890611"/>
                <a:ext cx="6186" cy="6184"/>
              </a:xfrm>
              <a:custGeom>
                <a:avLst/>
                <a:gdLst>
                  <a:gd name="T0" fmla="*/ 0 w 4"/>
                  <a:gd name="T1" fmla="*/ 0 h 5"/>
                  <a:gd name="T2" fmla="*/ 0 w 4"/>
                  <a:gd name="T3" fmla="*/ 0 h 5"/>
                  <a:gd name="T4" fmla="*/ 0 w 4"/>
                  <a:gd name="T5" fmla="*/ 0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0" y="0"/>
                    </a:moveTo>
                    <a:cubicBezTo>
                      <a:pt x="0" y="0"/>
                      <a:pt x="0" y="0"/>
                      <a:pt x="0" y="0"/>
                    </a:cubicBezTo>
                    <a:cubicBezTo>
                      <a:pt x="0" y="0"/>
                      <a:pt x="0" y="0"/>
                      <a:pt x="0" y="0"/>
                    </a:cubicBezTo>
                    <a:cubicBezTo>
                      <a:pt x="1" y="1"/>
                      <a:pt x="1" y="1"/>
                      <a:pt x="1" y="1"/>
                    </a:cubicBezTo>
                    <a:cubicBezTo>
                      <a:pt x="1" y="1"/>
                      <a:pt x="1" y="1"/>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path>
                </a:pathLst>
              </a:custGeom>
              <a:solidFill>
                <a:srgbClr val="3B77D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6" name="iṡḻîḓè">
                <a:extLst>
                  <a:ext uri="{FF2B5EF4-FFF2-40B4-BE49-F238E27FC236}">
                    <a16:creationId xmlns:a16="http://schemas.microsoft.com/office/drawing/2014/main" id="{D9970D23-6A53-F347-912F-D417FE7D10D6}"/>
                  </a:ext>
                </a:extLst>
              </p:cNvPr>
              <p:cNvSpPr/>
              <p:nvPr/>
            </p:nvSpPr>
            <p:spPr bwMode="auto">
              <a:xfrm>
                <a:off x="3847501" y="1807121"/>
                <a:ext cx="142271" cy="34014"/>
              </a:xfrm>
              <a:custGeom>
                <a:avLst/>
                <a:gdLst>
                  <a:gd name="T0" fmla="*/ 95 w 97"/>
                  <a:gd name="T1" fmla="*/ 0 h 23"/>
                  <a:gd name="T2" fmla="*/ 13 w 97"/>
                  <a:gd name="T3" fmla="*/ 13 h 23"/>
                  <a:gd name="T4" fmla="*/ 0 w 97"/>
                  <a:gd name="T5" fmla="*/ 19 h 23"/>
                  <a:gd name="T6" fmla="*/ 0 w 97"/>
                  <a:gd name="T7" fmla="*/ 22 h 23"/>
                  <a:gd name="T8" fmla="*/ 9 w 97"/>
                  <a:gd name="T9" fmla="*/ 23 h 23"/>
                  <a:gd name="T10" fmla="*/ 10 w 97"/>
                  <a:gd name="T11" fmla="*/ 23 h 23"/>
                  <a:gd name="T12" fmla="*/ 13 w 97"/>
                  <a:gd name="T13" fmla="*/ 22 h 23"/>
                  <a:gd name="T14" fmla="*/ 54 w 97"/>
                  <a:gd name="T15" fmla="*/ 13 h 23"/>
                  <a:gd name="T16" fmla="*/ 61 w 97"/>
                  <a:gd name="T17" fmla="*/ 12 h 23"/>
                  <a:gd name="T18" fmla="*/ 97 w 97"/>
                  <a:gd name="T19" fmla="*/ 9 h 23"/>
                  <a:gd name="T20" fmla="*/ 95 w 97"/>
                  <a:gd name="T21" fmla="*/ 0 h 23"/>
                  <a:gd name="T22" fmla="*/ 95 w 97"/>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
                    <a:moveTo>
                      <a:pt x="95" y="0"/>
                    </a:moveTo>
                    <a:cubicBezTo>
                      <a:pt x="67" y="1"/>
                      <a:pt x="40" y="5"/>
                      <a:pt x="13" y="13"/>
                    </a:cubicBezTo>
                    <a:cubicBezTo>
                      <a:pt x="8" y="14"/>
                      <a:pt x="4" y="17"/>
                      <a:pt x="0" y="19"/>
                    </a:cubicBezTo>
                    <a:cubicBezTo>
                      <a:pt x="0" y="22"/>
                      <a:pt x="0" y="22"/>
                      <a:pt x="0" y="22"/>
                    </a:cubicBezTo>
                    <a:cubicBezTo>
                      <a:pt x="2" y="23"/>
                      <a:pt x="5" y="23"/>
                      <a:pt x="9" y="23"/>
                    </a:cubicBezTo>
                    <a:cubicBezTo>
                      <a:pt x="10" y="23"/>
                      <a:pt x="10" y="23"/>
                      <a:pt x="10" y="23"/>
                    </a:cubicBezTo>
                    <a:cubicBezTo>
                      <a:pt x="13" y="22"/>
                      <a:pt x="13" y="22"/>
                      <a:pt x="13" y="22"/>
                    </a:cubicBezTo>
                    <a:cubicBezTo>
                      <a:pt x="26" y="18"/>
                      <a:pt x="40" y="15"/>
                      <a:pt x="54" y="13"/>
                    </a:cubicBezTo>
                    <a:cubicBezTo>
                      <a:pt x="57" y="12"/>
                      <a:pt x="59" y="12"/>
                      <a:pt x="61" y="12"/>
                    </a:cubicBezTo>
                    <a:cubicBezTo>
                      <a:pt x="72" y="10"/>
                      <a:pt x="84" y="9"/>
                      <a:pt x="97" y="9"/>
                    </a:cubicBezTo>
                    <a:cubicBezTo>
                      <a:pt x="95" y="0"/>
                      <a:pt x="95" y="0"/>
                      <a:pt x="95" y="0"/>
                    </a:cubicBezTo>
                    <a:cubicBezTo>
                      <a:pt x="95" y="0"/>
                      <a:pt x="95" y="0"/>
                      <a:pt x="95"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7" name="ïśḷïḓê">
                <a:extLst>
                  <a:ext uri="{FF2B5EF4-FFF2-40B4-BE49-F238E27FC236}">
                    <a16:creationId xmlns:a16="http://schemas.microsoft.com/office/drawing/2014/main" id="{70D6822E-50AE-2946-A875-B04FA53E5B7E}"/>
                  </a:ext>
                </a:extLst>
              </p:cNvPr>
              <p:cNvSpPr/>
              <p:nvPr/>
            </p:nvSpPr>
            <p:spPr bwMode="auto">
              <a:xfrm>
                <a:off x="4920718" y="1890611"/>
                <a:ext cx="6186" cy="6184"/>
              </a:xfrm>
              <a:custGeom>
                <a:avLst/>
                <a:gdLst>
                  <a:gd name="T0" fmla="*/ 0 w 4"/>
                  <a:gd name="T1" fmla="*/ 0 h 5"/>
                  <a:gd name="T2" fmla="*/ 0 w 4"/>
                  <a:gd name="T3" fmla="*/ 0 h 5"/>
                  <a:gd name="T4" fmla="*/ 0 w 4"/>
                  <a:gd name="T5" fmla="*/ 1 h 5"/>
                  <a:gd name="T6" fmla="*/ 1 w 4"/>
                  <a:gd name="T7" fmla="*/ 1 h 5"/>
                  <a:gd name="T8" fmla="*/ 2 w 4"/>
                  <a:gd name="T9" fmla="*/ 2 h 5"/>
                  <a:gd name="T10" fmla="*/ 4 w 4"/>
                  <a:gd name="T11" fmla="*/ 5 h 5"/>
                  <a:gd name="T12" fmla="*/ 4 w 4"/>
                  <a:gd name="T13" fmla="*/ 5 h 5"/>
                  <a:gd name="T14" fmla="*/ 2 w 4"/>
                  <a:gd name="T15" fmla="*/ 2 h 5"/>
                  <a:gd name="T16" fmla="*/ 1 w 4"/>
                  <a:gd name="T17" fmla="*/ 1 h 5"/>
                  <a:gd name="T18" fmla="*/ 0 w 4"/>
                  <a:gd name="T19" fmla="*/ 0 h 5"/>
                  <a:gd name="T20" fmla="*/ 0 w 4"/>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5">
                    <a:moveTo>
                      <a:pt x="0" y="0"/>
                    </a:moveTo>
                    <a:cubicBezTo>
                      <a:pt x="0" y="0"/>
                      <a:pt x="0" y="0"/>
                      <a:pt x="0" y="0"/>
                    </a:cubicBezTo>
                    <a:cubicBezTo>
                      <a:pt x="0" y="0"/>
                      <a:pt x="0" y="0"/>
                      <a:pt x="0" y="1"/>
                    </a:cubicBezTo>
                    <a:cubicBezTo>
                      <a:pt x="1" y="1"/>
                      <a:pt x="1" y="1"/>
                      <a:pt x="1" y="1"/>
                    </a:cubicBezTo>
                    <a:cubicBezTo>
                      <a:pt x="1" y="1"/>
                      <a:pt x="1" y="2"/>
                      <a:pt x="2" y="2"/>
                    </a:cubicBezTo>
                    <a:cubicBezTo>
                      <a:pt x="4" y="5"/>
                      <a:pt x="4" y="5"/>
                      <a:pt x="4" y="5"/>
                    </a:cubicBezTo>
                    <a:cubicBezTo>
                      <a:pt x="4" y="5"/>
                      <a:pt x="4" y="5"/>
                      <a:pt x="4" y="5"/>
                    </a:cubicBezTo>
                    <a:cubicBezTo>
                      <a:pt x="2" y="2"/>
                      <a:pt x="2" y="2"/>
                      <a:pt x="2" y="2"/>
                    </a:cubicBezTo>
                    <a:cubicBezTo>
                      <a:pt x="1" y="1"/>
                      <a:pt x="1" y="1"/>
                      <a:pt x="1" y="1"/>
                    </a:cubicBezTo>
                    <a:cubicBezTo>
                      <a:pt x="0" y="0"/>
                      <a:pt x="0" y="0"/>
                      <a:pt x="0" y="0"/>
                    </a:cubicBezTo>
                    <a:cubicBezTo>
                      <a:pt x="0" y="0"/>
                      <a:pt x="0" y="0"/>
                      <a:pt x="0" y="0"/>
                    </a:cubicBezTo>
                  </a:path>
                </a:pathLst>
              </a:custGeom>
              <a:solidFill>
                <a:srgbClr val="3971D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8" name="iṥḻîḋê">
                <a:extLst>
                  <a:ext uri="{FF2B5EF4-FFF2-40B4-BE49-F238E27FC236}">
                    <a16:creationId xmlns:a16="http://schemas.microsoft.com/office/drawing/2014/main" id="{A6CB5DA4-AE99-B84C-ADF0-FCD5CC69DEA7}"/>
                  </a:ext>
                </a:extLst>
              </p:cNvPr>
              <p:cNvSpPr/>
              <p:nvPr/>
            </p:nvSpPr>
            <p:spPr bwMode="auto">
              <a:xfrm>
                <a:off x="3986678" y="1807121"/>
                <a:ext cx="940226" cy="114412"/>
              </a:xfrm>
              <a:custGeom>
                <a:avLst/>
                <a:gdLst>
                  <a:gd name="T0" fmla="*/ 12 w 642"/>
                  <a:gd name="T1" fmla="*/ 0 h 78"/>
                  <a:gd name="T2" fmla="*/ 0 w 642"/>
                  <a:gd name="T3" fmla="*/ 0 h 78"/>
                  <a:gd name="T4" fmla="*/ 0 w 642"/>
                  <a:gd name="T5" fmla="*/ 0 h 78"/>
                  <a:gd name="T6" fmla="*/ 0 w 642"/>
                  <a:gd name="T7" fmla="*/ 0 h 78"/>
                  <a:gd name="T8" fmla="*/ 2 w 642"/>
                  <a:gd name="T9" fmla="*/ 9 h 78"/>
                  <a:gd name="T10" fmla="*/ 12 w 642"/>
                  <a:gd name="T11" fmla="*/ 9 h 78"/>
                  <a:gd name="T12" fmla="*/ 112 w 642"/>
                  <a:gd name="T13" fmla="*/ 30 h 78"/>
                  <a:gd name="T14" fmla="*/ 188 w 642"/>
                  <a:gd name="T15" fmla="*/ 51 h 78"/>
                  <a:gd name="T16" fmla="*/ 526 w 642"/>
                  <a:gd name="T17" fmla="*/ 70 h 78"/>
                  <a:gd name="T18" fmla="*/ 561 w 642"/>
                  <a:gd name="T19" fmla="*/ 77 h 78"/>
                  <a:gd name="T20" fmla="*/ 580 w 642"/>
                  <a:gd name="T21" fmla="*/ 78 h 78"/>
                  <a:gd name="T22" fmla="*/ 624 w 642"/>
                  <a:gd name="T23" fmla="*/ 71 h 78"/>
                  <a:gd name="T24" fmla="*/ 624 w 642"/>
                  <a:gd name="T25" fmla="*/ 78 h 78"/>
                  <a:gd name="T26" fmla="*/ 642 w 642"/>
                  <a:gd name="T27" fmla="*/ 62 h 78"/>
                  <a:gd name="T28" fmla="*/ 640 w 642"/>
                  <a:gd name="T29" fmla="*/ 59 h 78"/>
                  <a:gd name="T30" fmla="*/ 639 w 642"/>
                  <a:gd name="T31" fmla="*/ 58 h 78"/>
                  <a:gd name="T32" fmla="*/ 638 w 642"/>
                  <a:gd name="T33" fmla="*/ 58 h 78"/>
                  <a:gd name="T34" fmla="*/ 638 w 642"/>
                  <a:gd name="T35" fmla="*/ 57 h 78"/>
                  <a:gd name="T36" fmla="*/ 580 w 642"/>
                  <a:gd name="T37" fmla="*/ 69 h 78"/>
                  <a:gd name="T38" fmla="*/ 561 w 642"/>
                  <a:gd name="T39" fmla="*/ 68 h 78"/>
                  <a:gd name="T40" fmla="*/ 526 w 642"/>
                  <a:gd name="T41" fmla="*/ 61 h 78"/>
                  <a:gd name="T42" fmla="*/ 188 w 642"/>
                  <a:gd name="T43" fmla="*/ 42 h 78"/>
                  <a:gd name="T44" fmla="*/ 112 w 642"/>
                  <a:gd name="T45" fmla="*/ 21 h 78"/>
                  <a:gd name="T46" fmla="*/ 12 w 642"/>
                  <a:gd name="T4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2" h="78">
                    <a:moveTo>
                      <a:pt x="12" y="0"/>
                    </a:moveTo>
                    <a:cubicBezTo>
                      <a:pt x="8" y="0"/>
                      <a:pt x="4" y="0"/>
                      <a:pt x="0" y="0"/>
                    </a:cubicBezTo>
                    <a:cubicBezTo>
                      <a:pt x="0" y="0"/>
                      <a:pt x="0" y="0"/>
                      <a:pt x="0" y="0"/>
                    </a:cubicBezTo>
                    <a:cubicBezTo>
                      <a:pt x="0" y="0"/>
                      <a:pt x="0" y="0"/>
                      <a:pt x="0" y="0"/>
                    </a:cubicBezTo>
                    <a:cubicBezTo>
                      <a:pt x="2" y="9"/>
                      <a:pt x="2" y="9"/>
                      <a:pt x="2" y="9"/>
                    </a:cubicBezTo>
                    <a:cubicBezTo>
                      <a:pt x="5" y="9"/>
                      <a:pt x="9" y="9"/>
                      <a:pt x="12" y="9"/>
                    </a:cubicBezTo>
                    <a:cubicBezTo>
                      <a:pt x="44" y="9"/>
                      <a:pt x="80" y="14"/>
                      <a:pt x="112" y="30"/>
                    </a:cubicBezTo>
                    <a:cubicBezTo>
                      <a:pt x="112" y="30"/>
                      <a:pt x="157" y="51"/>
                      <a:pt x="188" y="51"/>
                    </a:cubicBezTo>
                    <a:cubicBezTo>
                      <a:pt x="219" y="51"/>
                      <a:pt x="468" y="53"/>
                      <a:pt x="526" y="70"/>
                    </a:cubicBezTo>
                    <a:cubicBezTo>
                      <a:pt x="537" y="73"/>
                      <a:pt x="549" y="76"/>
                      <a:pt x="561" y="77"/>
                    </a:cubicBezTo>
                    <a:cubicBezTo>
                      <a:pt x="567" y="78"/>
                      <a:pt x="573" y="78"/>
                      <a:pt x="580" y="78"/>
                    </a:cubicBezTo>
                    <a:cubicBezTo>
                      <a:pt x="595" y="78"/>
                      <a:pt x="610" y="76"/>
                      <a:pt x="624" y="71"/>
                    </a:cubicBezTo>
                    <a:cubicBezTo>
                      <a:pt x="625" y="73"/>
                      <a:pt x="625" y="76"/>
                      <a:pt x="624" y="78"/>
                    </a:cubicBezTo>
                    <a:cubicBezTo>
                      <a:pt x="634" y="72"/>
                      <a:pt x="642" y="62"/>
                      <a:pt x="642" y="62"/>
                    </a:cubicBezTo>
                    <a:cubicBezTo>
                      <a:pt x="640" y="59"/>
                      <a:pt x="640" y="59"/>
                      <a:pt x="640" y="59"/>
                    </a:cubicBezTo>
                    <a:cubicBezTo>
                      <a:pt x="639" y="59"/>
                      <a:pt x="639" y="58"/>
                      <a:pt x="639" y="58"/>
                    </a:cubicBezTo>
                    <a:cubicBezTo>
                      <a:pt x="638" y="58"/>
                      <a:pt x="638" y="58"/>
                      <a:pt x="638" y="58"/>
                    </a:cubicBezTo>
                    <a:cubicBezTo>
                      <a:pt x="638" y="57"/>
                      <a:pt x="638" y="57"/>
                      <a:pt x="638" y="57"/>
                    </a:cubicBezTo>
                    <a:cubicBezTo>
                      <a:pt x="619" y="65"/>
                      <a:pt x="600" y="69"/>
                      <a:pt x="580" y="69"/>
                    </a:cubicBezTo>
                    <a:cubicBezTo>
                      <a:pt x="573" y="69"/>
                      <a:pt x="567" y="69"/>
                      <a:pt x="561" y="68"/>
                    </a:cubicBezTo>
                    <a:cubicBezTo>
                      <a:pt x="549" y="67"/>
                      <a:pt x="537" y="64"/>
                      <a:pt x="526" y="61"/>
                    </a:cubicBezTo>
                    <a:cubicBezTo>
                      <a:pt x="467" y="44"/>
                      <a:pt x="218" y="42"/>
                      <a:pt x="188" y="42"/>
                    </a:cubicBezTo>
                    <a:cubicBezTo>
                      <a:pt x="157" y="42"/>
                      <a:pt x="112" y="21"/>
                      <a:pt x="112" y="21"/>
                    </a:cubicBezTo>
                    <a:cubicBezTo>
                      <a:pt x="80" y="5"/>
                      <a:pt x="44" y="0"/>
                      <a:pt x="12" y="0"/>
                    </a:cubicBezTo>
                  </a:path>
                </a:pathLst>
              </a:custGeom>
              <a:solidFill>
                <a:srgbClr val="D8B34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99" name="iṣľïḋe">
                <a:extLst>
                  <a:ext uri="{FF2B5EF4-FFF2-40B4-BE49-F238E27FC236}">
                    <a16:creationId xmlns:a16="http://schemas.microsoft.com/office/drawing/2014/main" id="{09E28FE9-144F-1B4B-A829-325D83FF47CA}"/>
                  </a:ext>
                </a:extLst>
              </p:cNvPr>
              <p:cNvSpPr/>
              <p:nvPr/>
            </p:nvSpPr>
            <p:spPr bwMode="auto">
              <a:xfrm>
                <a:off x="3859872" y="1819490"/>
                <a:ext cx="132991" cy="21645"/>
              </a:xfrm>
              <a:custGeom>
                <a:avLst/>
                <a:gdLst>
                  <a:gd name="T0" fmla="*/ 88 w 89"/>
                  <a:gd name="T1" fmla="*/ 0 h 14"/>
                  <a:gd name="T2" fmla="*/ 52 w 89"/>
                  <a:gd name="T3" fmla="*/ 3 h 14"/>
                  <a:gd name="T4" fmla="*/ 45 w 89"/>
                  <a:gd name="T5" fmla="*/ 4 h 14"/>
                  <a:gd name="T6" fmla="*/ 4 w 89"/>
                  <a:gd name="T7" fmla="*/ 13 h 14"/>
                  <a:gd name="T8" fmla="*/ 1 w 89"/>
                  <a:gd name="T9" fmla="*/ 14 h 14"/>
                  <a:gd name="T10" fmla="*/ 0 w 89"/>
                  <a:gd name="T11" fmla="*/ 14 h 14"/>
                  <a:gd name="T12" fmla="*/ 0 w 89"/>
                  <a:gd name="T13" fmla="*/ 14 h 14"/>
                  <a:gd name="T14" fmla="*/ 33 w 89"/>
                  <a:gd name="T15" fmla="*/ 12 h 14"/>
                  <a:gd name="T16" fmla="*/ 79 w 89"/>
                  <a:gd name="T17" fmla="*/ 5 h 14"/>
                  <a:gd name="T18" fmla="*/ 79 w 89"/>
                  <a:gd name="T19" fmla="*/ 5 h 14"/>
                  <a:gd name="T20" fmla="*/ 89 w 89"/>
                  <a:gd name="T21" fmla="*/ 4 h 14"/>
                  <a:gd name="T22" fmla="*/ 88 w 89"/>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14">
                    <a:moveTo>
                      <a:pt x="88" y="0"/>
                    </a:moveTo>
                    <a:cubicBezTo>
                      <a:pt x="75" y="0"/>
                      <a:pt x="63" y="1"/>
                      <a:pt x="52" y="3"/>
                    </a:cubicBezTo>
                    <a:cubicBezTo>
                      <a:pt x="50" y="3"/>
                      <a:pt x="48" y="3"/>
                      <a:pt x="45" y="4"/>
                    </a:cubicBezTo>
                    <a:cubicBezTo>
                      <a:pt x="31" y="6"/>
                      <a:pt x="17" y="9"/>
                      <a:pt x="4" y="13"/>
                    </a:cubicBezTo>
                    <a:cubicBezTo>
                      <a:pt x="1" y="14"/>
                      <a:pt x="1" y="14"/>
                      <a:pt x="1" y="14"/>
                    </a:cubicBezTo>
                    <a:cubicBezTo>
                      <a:pt x="1" y="14"/>
                      <a:pt x="1" y="14"/>
                      <a:pt x="0" y="14"/>
                    </a:cubicBezTo>
                    <a:cubicBezTo>
                      <a:pt x="0" y="14"/>
                      <a:pt x="0" y="14"/>
                      <a:pt x="0" y="14"/>
                    </a:cubicBezTo>
                    <a:cubicBezTo>
                      <a:pt x="9" y="14"/>
                      <a:pt x="20" y="13"/>
                      <a:pt x="33" y="12"/>
                    </a:cubicBezTo>
                    <a:cubicBezTo>
                      <a:pt x="48" y="8"/>
                      <a:pt x="63" y="5"/>
                      <a:pt x="79" y="5"/>
                    </a:cubicBezTo>
                    <a:cubicBezTo>
                      <a:pt x="79" y="5"/>
                      <a:pt x="79" y="5"/>
                      <a:pt x="79" y="5"/>
                    </a:cubicBezTo>
                    <a:cubicBezTo>
                      <a:pt x="89" y="4"/>
                      <a:pt x="89" y="4"/>
                      <a:pt x="89" y="4"/>
                    </a:cubicBezTo>
                    <a:cubicBezTo>
                      <a:pt x="88" y="0"/>
                      <a:pt x="88" y="0"/>
                      <a:pt x="88" y="0"/>
                    </a:cubicBezTo>
                  </a:path>
                </a:pathLst>
              </a:custGeom>
              <a:solidFill>
                <a:srgbClr val="CDAA4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0" name="i$ľiḋê">
                <a:extLst>
                  <a:ext uri="{FF2B5EF4-FFF2-40B4-BE49-F238E27FC236}">
                    <a16:creationId xmlns:a16="http://schemas.microsoft.com/office/drawing/2014/main" id="{A5FC523B-B022-6B42-963D-3457A902C53E}"/>
                  </a:ext>
                </a:extLst>
              </p:cNvPr>
              <p:cNvSpPr/>
              <p:nvPr/>
            </p:nvSpPr>
            <p:spPr bwMode="auto">
              <a:xfrm>
                <a:off x="3989772" y="1819490"/>
                <a:ext cx="912389" cy="105136"/>
              </a:xfrm>
              <a:custGeom>
                <a:avLst/>
                <a:gdLst>
                  <a:gd name="T0" fmla="*/ 10 w 623"/>
                  <a:gd name="T1" fmla="*/ 0 h 72"/>
                  <a:gd name="T2" fmla="*/ 0 w 623"/>
                  <a:gd name="T3" fmla="*/ 0 h 72"/>
                  <a:gd name="T4" fmla="*/ 1 w 623"/>
                  <a:gd name="T5" fmla="*/ 4 h 72"/>
                  <a:gd name="T6" fmla="*/ 17 w 623"/>
                  <a:gd name="T7" fmla="*/ 1 h 72"/>
                  <a:gd name="T8" fmla="*/ 18 w 623"/>
                  <a:gd name="T9" fmla="*/ 1 h 72"/>
                  <a:gd name="T10" fmla="*/ 149 w 623"/>
                  <a:gd name="T11" fmla="*/ 40 h 72"/>
                  <a:gd name="T12" fmla="*/ 334 w 623"/>
                  <a:gd name="T13" fmla="*/ 46 h 72"/>
                  <a:gd name="T14" fmla="*/ 350 w 623"/>
                  <a:gd name="T15" fmla="*/ 46 h 72"/>
                  <a:gd name="T16" fmla="*/ 516 w 623"/>
                  <a:gd name="T17" fmla="*/ 61 h 72"/>
                  <a:gd name="T18" fmla="*/ 611 w 623"/>
                  <a:gd name="T19" fmla="*/ 72 h 72"/>
                  <a:gd name="T20" fmla="*/ 622 w 623"/>
                  <a:gd name="T21" fmla="*/ 69 h 72"/>
                  <a:gd name="T22" fmla="*/ 622 w 623"/>
                  <a:gd name="T23" fmla="*/ 62 h 72"/>
                  <a:gd name="T24" fmla="*/ 578 w 623"/>
                  <a:gd name="T25" fmla="*/ 69 h 72"/>
                  <a:gd name="T26" fmla="*/ 559 w 623"/>
                  <a:gd name="T27" fmla="*/ 68 h 72"/>
                  <a:gd name="T28" fmla="*/ 524 w 623"/>
                  <a:gd name="T29" fmla="*/ 61 h 72"/>
                  <a:gd name="T30" fmla="*/ 186 w 623"/>
                  <a:gd name="T31" fmla="*/ 42 h 72"/>
                  <a:gd name="T32" fmla="*/ 110 w 623"/>
                  <a:gd name="T33" fmla="*/ 21 h 72"/>
                  <a:gd name="T34" fmla="*/ 10 w 623"/>
                  <a:gd name="T3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3" h="72">
                    <a:moveTo>
                      <a:pt x="10" y="0"/>
                    </a:moveTo>
                    <a:cubicBezTo>
                      <a:pt x="7" y="0"/>
                      <a:pt x="3" y="0"/>
                      <a:pt x="0" y="0"/>
                    </a:cubicBezTo>
                    <a:cubicBezTo>
                      <a:pt x="1" y="4"/>
                      <a:pt x="1" y="4"/>
                      <a:pt x="1" y="4"/>
                    </a:cubicBezTo>
                    <a:cubicBezTo>
                      <a:pt x="9" y="2"/>
                      <a:pt x="14" y="1"/>
                      <a:pt x="17" y="1"/>
                    </a:cubicBezTo>
                    <a:cubicBezTo>
                      <a:pt x="17" y="1"/>
                      <a:pt x="18" y="1"/>
                      <a:pt x="18" y="1"/>
                    </a:cubicBezTo>
                    <a:cubicBezTo>
                      <a:pt x="35" y="1"/>
                      <a:pt x="143" y="34"/>
                      <a:pt x="149" y="40"/>
                    </a:cubicBezTo>
                    <a:cubicBezTo>
                      <a:pt x="155" y="46"/>
                      <a:pt x="286" y="46"/>
                      <a:pt x="334" y="46"/>
                    </a:cubicBezTo>
                    <a:cubicBezTo>
                      <a:pt x="344" y="46"/>
                      <a:pt x="350" y="46"/>
                      <a:pt x="350" y="46"/>
                    </a:cubicBezTo>
                    <a:cubicBezTo>
                      <a:pt x="350" y="46"/>
                      <a:pt x="488" y="53"/>
                      <a:pt x="516" y="61"/>
                    </a:cubicBezTo>
                    <a:cubicBezTo>
                      <a:pt x="544" y="70"/>
                      <a:pt x="597" y="72"/>
                      <a:pt x="611" y="72"/>
                    </a:cubicBezTo>
                    <a:cubicBezTo>
                      <a:pt x="615" y="72"/>
                      <a:pt x="619" y="71"/>
                      <a:pt x="622" y="69"/>
                    </a:cubicBezTo>
                    <a:cubicBezTo>
                      <a:pt x="623" y="67"/>
                      <a:pt x="623" y="64"/>
                      <a:pt x="622" y="62"/>
                    </a:cubicBezTo>
                    <a:cubicBezTo>
                      <a:pt x="608" y="67"/>
                      <a:pt x="593" y="69"/>
                      <a:pt x="578" y="69"/>
                    </a:cubicBezTo>
                    <a:cubicBezTo>
                      <a:pt x="571" y="69"/>
                      <a:pt x="565" y="69"/>
                      <a:pt x="559" y="68"/>
                    </a:cubicBezTo>
                    <a:cubicBezTo>
                      <a:pt x="547" y="67"/>
                      <a:pt x="535" y="64"/>
                      <a:pt x="524" y="61"/>
                    </a:cubicBezTo>
                    <a:cubicBezTo>
                      <a:pt x="466" y="44"/>
                      <a:pt x="217" y="42"/>
                      <a:pt x="186" y="42"/>
                    </a:cubicBezTo>
                    <a:cubicBezTo>
                      <a:pt x="155" y="42"/>
                      <a:pt x="110" y="21"/>
                      <a:pt x="110" y="21"/>
                    </a:cubicBezTo>
                    <a:cubicBezTo>
                      <a:pt x="78" y="5"/>
                      <a:pt x="42" y="0"/>
                      <a:pt x="10" y="0"/>
                    </a:cubicBezTo>
                  </a:path>
                </a:pathLst>
              </a:custGeom>
              <a:solidFill>
                <a:srgbClr val="C2A140"/>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1" name="iṩḻíḑè">
                <a:extLst>
                  <a:ext uri="{FF2B5EF4-FFF2-40B4-BE49-F238E27FC236}">
                    <a16:creationId xmlns:a16="http://schemas.microsoft.com/office/drawing/2014/main" id="{20C3737C-40F1-B649-8F83-35AD11DDEAD6}"/>
                  </a:ext>
                </a:extLst>
              </p:cNvPr>
              <p:cNvSpPr/>
              <p:nvPr/>
            </p:nvSpPr>
            <p:spPr bwMode="auto">
              <a:xfrm>
                <a:off x="3773272" y="1782383"/>
                <a:ext cx="1184560" cy="160796"/>
              </a:xfrm>
              <a:custGeom>
                <a:avLst/>
                <a:gdLst>
                  <a:gd name="T0" fmla="*/ 49 w 809"/>
                  <a:gd name="T1" fmla="*/ 96 h 110"/>
                  <a:gd name="T2" fmla="*/ 64 w 809"/>
                  <a:gd name="T3" fmla="*/ 34 h 110"/>
                  <a:gd name="T4" fmla="*/ 258 w 809"/>
                  <a:gd name="T5" fmla="*/ 42 h 110"/>
                  <a:gd name="T6" fmla="*/ 334 w 809"/>
                  <a:gd name="T7" fmla="*/ 63 h 110"/>
                  <a:gd name="T8" fmla="*/ 672 w 809"/>
                  <a:gd name="T9" fmla="*/ 82 h 110"/>
                  <a:gd name="T10" fmla="*/ 707 w 809"/>
                  <a:gd name="T11" fmla="*/ 90 h 110"/>
                  <a:gd name="T12" fmla="*/ 797 w 809"/>
                  <a:gd name="T13" fmla="*/ 73 h 110"/>
                  <a:gd name="T14" fmla="*/ 806 w 809"/>
                  <a:gd name="T15" fmla="*/ 71 h 110"/>
                  <a:gd name="T16" fmla="*/ 774 w 809"/>
                  <a:gd name="T17" fmla="*/ 106 h 110"/>
                  <a:gd name="T18" fmla="*/ 669 w 809"/>
                  <a:gd name="T19" fmla="*/ 99 h 110"/>
                  <a:gd name="T20" fmla="*/ 650 w 809"/>
                  <a:gd name="T21" fmla="*/ 95 h 110"/>
                  <a:gd name="T22" fmla="*/ 510 w 809"/>
                  <a:gd name="T23" fmla="*/ 82 h 110"/>
                  <a:gd name="T24" fmla="*/ 307 w 809"/>
                  <a:gd name="T25" fmla="*/ 76 h 110"/>
                  <a:gd name="T26" fmla="*/ 177 w 809"/>
                  <a:gd name="T27" fmla="*/ 41 h 110"/>
                  <a:gd name="T28" fmla="*/ 49 w 809"/>
                  <a:gd name="T29" fmla="*/ 9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9" h="110">
                    <a:moveTo>
                      <a:pt x="49" y="96"/>
                    </a:moveTo>
                    <a:cubicBezTo>
                      <a:pt x="49" y="96"/>
                      <a:pt x="0" y="59"/>
                      <a:pt x="64" y="34"/>
                    </a:cubicBezTo>
                    <a:cubicBezTo>
                      <a:pt x="64" y="34"/>
                      <a:pt x="174" y="0"/>
                      <a:pt x="258" y="42"/>
                    </a:cubicBezTo>
                    <a:cubicBezTo>
                      <a:pt x="258" y="42"/>
                      <a:pt x="303" y="63"/>
                      <a:pt x="334" y="63"/>
                    </a:cubicBezTo>
                    <a:cubicBezTo>
                      <a:pt x="365" y="63"/>
                      <a:pt x="614" y="66"/>
                      <a:pt x="672" y="82"/>
                    </a:cubicBezTo>
                    <a:cubicBezTo>
                      <a:pt x="683" y="86"/>
                      <a:pt x="695" y="88"/>
                      <a:pt x="707" y="90"/>
                    </a:cubicBezTo>
                    <a:cubicBezTo>
                      <a:pt x="738" y="93"/>
                      <a:pt x="770" y="88"/>
                      <a:pt x="797" y="73"/>
                    </a:cubicBezTo>
                    <a:cubicBezTo>
                      <a:pt x="801" y="70"/>
                      <a:pt x="805" y="69"/>
                      <a:pt x="806" y="71"/>
                    </a:cubicBezTo>
                    <a:cubicBezTo>
                      <a:pt x="809" y="75"/>
                      <a:pt x="807" y="100"/>
                      <a:pt x="774" y="106"/>
                    </a:cubicBezTo>
                    <a:cubicBezTo>
                      <a:pt x="749" y="110"/>
                      <a:pt x="693" y="102"/>
                      <a:pt x="669" y="99"/>
                    </a:cubicBezTo>
                    <a:cubicBezTo>
                      <a:pt x="663" y="98"/>
                      <a:pt x="656" y="96"/>
                      <a:pt x="650" y="95"/>
                    </a:cubicBezTo>
                    <a:cubicBezTo>
                      <a:pt x="627" y="90"/>
                      <a:pt x="554" y="76"/>
                      <a:pt x="510" y="82"/>
                    </a:cubicBezTo>
                    <a:cubicBezTo>
                      <a:pt x="457" y="90"/>
                      <a:pt x="307" y="76"/>
                      <a:pt x="307" y="76"/>
                    </a:cubicBezTo>
                    <a:cubicBezTo>
                      <a:pt x="307" y="76"/>
                      <a:pt x="215" y="57"/>
                      <a:pt x="177" y="41"/>
                    </a:cubicBezTo>
                    <a:cubicBezTo>
                      <a:pt x="140" y="26"/>
                      <a:pt x="35" y="39"/>
                      <a:pt x="49" y="96"/>
                    </a:cubicBezTo>
                    <a:close/>
                  </a:path>
                </a:pathLst>
              </a:custGeom>
              <a:solidFill>
                <a:srgbClr val="FED253"/>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2" name="îŝḻïḋé">
                <a:extLst>
                  <a:ext uri="{FF2B5EF4-FFF2-40B4-BE49-F238E27FC236}">
                    <a16:creationId xmlns:a16="http://schemas.microsoft.com/office/drawing/2014/main" id="{04D73AF5-9A8F-434E-84DE-BF9EFD110029}"/>
                  </a:ext>
                </a:extLst>
              </p:cNvPr>
              <p:cNvSpPr/>
              <p:nvPr/>
            </p:nvSpPr>
            <p:spPr bwMode="auto">
              <a:xfrm>
                <a:off x="4336170" y="1244334"/>
                <a:ext cx="61857" cy="15460"/>
              </a:xfrm>
              <a:custGeom>
                <a:avLst/>
                <a:gdLst>
                  <a:gd name="T0" fmla="*/ 42 w 42"/>
                  <a:gd name="T1" fmla="*/ 0 h 9"/>
                  <a:gd name="T2" fmla="*/ 38 w 42"/>
                  <a:gd name="T3" fmla="*/ 4 h 9"/>
                  <a:gd name="T4" fmla="*/ 0 w 42"/>
                  <a:gd name="T5" fmla="*/ 9 h 9"/>
                  <a:gd name="T6" fmla="*/ 0 w 42"/>
                  <a:gd name="T7" fmla="*/ 9 h 9"/>
                  <a:gd name="T8" fmla="*/ 38 w 42"/>
                  <a:gd name="T9" fmla="*/ 4 h 9"/>
                  <a:gd name="T10" fmla="*/ 42 w 42"/>
                  <a:gd name="T11" fmla="*/ 1 h 9"/>
                  <a:gd name="T12" fmla="*/ 42 w 42"/>
                  <a:gd name="T13" fmla="*/ 1 h 9"/>
                  <a:gd name="T14" fmla="*/ 42 w 4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
                    <a:moveTo>
                      <a:pt x="42" y="0"/>
                    </a:moveTo>
                    <a:cubicBezTo>
                      <a:pt x="40" y="1"/>
                      <a:pt x="39" y="2"/>
                      <a:pt x="38" y="4"/>
                    </a:cubicBezTo>
                    <a:cubicBezTo>
                      <a:pt x="0" y="9"/>
                      <a:pt x="0" y="9"/>
                      <a:pt x="0" y="9"/>
                    </a:cubicBezTo>
                    <a:cubicBezTo>
                      <a:pt x="0" y="9"/>
                      <a:pt x="0" y="9"/>
                      <a:pt x="0" y="9"/>
                    </a:cubicBezTo>
                    <a:cubicBezTo>
                      <a:pt x="38" y="4"/>
                      <a:pt x="38" y="4"/>
                      <a:pt x="38" y="4"/>
                    </a:cubicBezTo>
                    <a:cubicBezTo>
                      <a:pt x="39" y="3"/>
                      <a:pt x="40" y="2"/>
                      <a:pt x="42" y="1"/>
                    </a:cubicBezTo>
                    <a:cubicBezTo>
                      <a:pt x="42" y="1"/>
                      <a:pt x="42" y="1"/>
                      <a:pt x="42" y="1"/>
                    </a:cubicBezTo>
                    <a:cubicBezTo>
                      <a:pt x="42" y="1"/>
                      <a:pt x="42" y="0"/>
                      <a:pt x="42"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3" name="ïśḻîḓé">
                <a:extLst>
                  <a:ext uri="{FF2B5EF4-FFF2-40B4-BE49-F238E27FC236}">
                    <a16:creationId xmlns:a16="http://schemas.microsoft.com/office/drawing/2014/main" id="{4EBAB02B-18D6-394D-AC65-2E0FB2145566}"/>
                  </a:ext>
                </a:extLst>
              </p:cNvPr>
              <p:cNvSpPr/>
              <p:nvPr/>
            </p:nvSpPr>
            <p:spPr bwMode="auto">
              <a:xfrm>
                <a:off x="4336170" y="1247425"/>
                <a:ext cx="111343" cy="105136"/>
              </a:xfrm>
              <a:custGeom>
                <a:avLst/>
                <a:gdLst>
                  <a:gd name="T0" fmla="*/ 42 w 77"/>
                  <a:gd name="T1" fmla="*/ 0 h 72"/>
                  <a:gd name="T2" fmla="*/ 42 w 77"/>
                  <a:gd name="T3" fmla="*/ 0 h 72"/>
                  <a:gd name="T4" fmla="*/ 38 w 77"/>
                  <a:gd name="T5" fmla="*/ 3 h 72"/>
                  <a:gd name="T6" fmla="*/ 0 w 77"/>
                  <a:gd name="T7" fmla="*/ 8 h 72"/>
                  <a:gd name="T8" fmla="*/ 77 w 77"/>
                  <a:gd name="T9" fmla="*/ 72 h 72"/>
                  <a:gd name="T10" fmla="*/ 42 w 77"/>
                  <a:gd name="T11" fmla="*/ 0 h 72"/>
                </a:gdLst>
                <a:ahLst/>
                <a:cxnLst>
                  <a:cxn ang="0">
                    <a:pos x="T0" y="T1"/>
                  </a:cxn>
                  <a:cxn ang="0">
                    <a:pos x="T2" y="T3"/>
                  </a:cxn>
                  <a:cxn ang="0">
                    <a:pos x="T4" y="T5"/>
                  </a:cxn>
                  <a:cxn ang="0">
                    <a:pos x="T6" y="T7"/>
                  </a:cxn>
                  <a:cxn ang="0">
                    <a:pos x="T8" y="T9"/>
                  </a:cxn>
                  <a:cxn ang="0">
                    <a:pos x="T10" y="T11"/>
                  </a:cxn>
                </a:cxnLst>
                <a:rect l="0" t="0" r="r" b="b"/>
                <a:pathLst>
                  <a:path w="77" h="72">
                    <a:moveTo>
                      <a:pt x="42" y="0"/>
                    </a:moveTo>
                    <a:cubicBezTo>
                      <a:pt x="42" y="0"/>
                      <a:pt x="42" y="0"/>
                      <a:pt x="42" y="0"/>
                    </a:cubicBezTo>
                    <a:cubicBezTo>
                      <a:pt x="40" y="1"/>
                      <a:pt x="39" y="2"/>
                      <a:pt x="38" y="3"/>
                    </a:cubicBezTo>
                    <a:cubicBezTo>
                      <a:pt x="0" y="8"/>
                      <a:pt x="0" y="8"/>
                      <a:pt x="0" y="8"/>
                    </a:cubicBezTo>
                    <a:cubicBezTo>
                      <a:pt x="22" y="25"/>
                      <a:pt x="73" y="66"/>
                      <a:pt x="77" y="72"/>
                    </a:cubicBezTo>
                    <a:cubicBezTo>
                      <a:pt x="77" y="72"/>
                      <a:pt x="69" y="28"/>
                      <a:pt x="42" y="0"/>
                    </a:cubicBezTo>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4" name="íṣlîdê">
                <a:extLst>
                  <a:ext uri="{FF2B5EF4-FFF2-40B4-BE49-F238E27FC236}">
                    <a16:creationId xmlns:a16="http://schemas.microsoft.com/office/drawing/2014/main" id="{E539CB39-DEF2-D345-BB73-A6EF54FE11E8}"/>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5" name="ï$1ïḑè">
                <a:extLst>
                  <a:ext uri="{FF2B5EF4-FFF2-40B4-BE49-F238E27FC236}">
                    <a16:creationId xmlns:a16="http://schemas.microsoft.com/office/drawing/2014/main" id="{44C4B36C-0EF7-6544-B7D0-3D0F7C0ECDA7}"/>
                  </a:ext>
                </a:extLst>
              </p:cNvPr>
              <p:cNvSpPr/>
              <p:nvPr/>
            </p:nvSpPr>
            <p:spPr bwMode="auto">
              <a:xfrm>
                <a:off x="4178434" y="1664878"/>
                <a:ext cx="95879" cy="46383"/>
              </a:xfrm>
              <a:custGeom>
                <a:avLst/>
                <a:gdLst>
                  <a:gd name="T0" fmla="*/ 56 w 56"/>
                  <a:gd name="T1" fmla="*/ 0 h 26"/>
                  <a:gd name="T2" fmla="*/ 14 w 56"/>
                  <a:gd name="T3" fmla="*/ 4 h 26"/>
                  <a:gd name="T4" fmla="*/ 0 w 56"/>
                  <a:gd name="T5" fmla="*/ 26 h 26"/>
                  <a:gd name="T6" fmla="*/ 54 w 56"/>
                  <a:gd name="T7" fmla="*/ 24 h 26"/>
                  <a:gd name="T8" fmla="*/ 56 w 56"/>
                  <a:gd name="T9" fmla="*/ 0 h 26"/>
                </a:gdLst>
                <a:ahLst/>
                <a:cxnLst>
                  <a:cxn ang="0">
                    <a:pos x="T0" y="T1"/>
                  </a:cxn>
                  <a:cxn ang="0">
                    <a:pos x="T2" y="T3"/>
                  </a:cxn>
                  <a:cxn ang="0">
                    <a:pos x="T4" y="T5"/>
                  </a:cxn>
                  <a:cxn ang="0">
                    <a:pos x="T6" y="T7"/>
                  </a:cxn>
                  <a:cxn ang="0">
                    <a:pos x="T8" y="T9"/>
                  </a:cxn>
                </a:cxnLst>
                <a:rect l="0" t="0" r="r" b="b"/>
                <a:pathLst>
                  <a:path w="56" h="26">
                    <a:moveTo>
                      <a:pt x="56" y="0"/>
                    </a:moveTo>
                    <a:lnTo>
                      <a:pt x="14" y="4"/>
                    </a:lnTo>
                    <a:lnTo>
                      <a:pt x="0" y="26"/>
                    </a:lnTo>
                    <a:lnTo>
                      <a:pt x="54" y="24"/>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6" name="ïŝ1ïḑe">
                <a:extLst>
                  <a:ext uri="{FF2B5EF4-FFF2-40B4-BE49-F238E27FC236}">
                    <a16:creationId xmlns:a16="http://schemas.microsoft.com/office/drawing/2014/main" id="{B8002C35-BAAA-2F45-96D2-33FFFBDAB421}"/>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close/>
                  </a:path>
                </a:pathLst>
              </a:custGeom>
              <a:solidFill>
                <a:srgbClr val="E4BD4B"/>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7" name="ïṣḻîdé">
                <a:extLst>
                  <a:ext uri="{FF2B5EF4-FFF2-40B4-BE49-F238E27FC236}">
                    <a16:creationId xmlns:a16="http://schemas.microsoft.com/office/drawing/2014/main" id="{8A4D7964-C0A4-6D44-8C23-F5E50E5EC1EB}"/>
                  </a:ext>
                </a:extLst>
              </p:cNvPr>
              <p:cNvSpPr/>
              <p:nvPr/>
            </p:nvSpPr>
            <p:spPr bwMode="auto">
              <a:xfrm>
                <a:off x="4775355" y="1717445"/>
                <a:ext cx="71135" cy="43291"/>
              </a:xfrm>
              <a:custGeom>
                <a:avLst/>
                <a:gdLst>
                  <a:gd name="T0" fmla="*/ 0 w 41"/>
                  <a:gd name="T1" fmla="*/ 0 h 25"/>
                  <a:gd name="T2" fmla="*/ 6 w 41"/>
                  <a:gd name="T3" fmla="*/ 20 h 25"/>
                  <a:gd name="T4" fmla="*/ 41 w 41"/>
                  <a:gd name="T5" fmla="*/ 25 h 25"/>
                  <a:gd name="T6" fmla="*/ 26 w 41"/>
                  <a:gd name="T7" fmla="*/ 3 h 25"/>
                  <a:gd name="T8" fmla="*/ 0 w 41"/>
                  <a:gd name="T9" fmla="*/ 0 h 25"/>
                </a:gdLst>
                <a:ahLst/>
                <a:cxnLst>
                  <a:cxn ang="0">
                    <a:pos x="T0" y="T1"/>
                  </a:cxn>
                  <a:cxn ang="0">
                    <a:pos x="T2" y="T3"/>
                  </a:cxn>
                  <a:cxn ang="0">
                    <a:pos x="T4" y="T5"/>
                  </a:cxn>
                  <a:cxn ang="0">
                    <a:pos x="T6" y="T7"/>
                  </a:cxn>
                  <a:cxn ang="0">
                    <a:pos x="T8" y="T9"/>
                  </a:cxn>
                </a:cxnLst>
                <a:rect l="0" t="0" r="r" b="b"/>
                <a:pathLst>
                  <a:path w="41" h="25">
                    <a:moveTo>
                      <a:pt x="0" y="0"/>
                    </a:moveTo>
                    <a:lnTo>
                      <a:pt x="6" y="20"/>
                    </a:lnTo>
                    <a:lnTo>
                      <a:pt x="41" y="25"/>
                    </a:lnTo>
                    <a:lnTo>
                      <a:pt x="26"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08" name="ïṩlîdê">
                <a:extLst>
                  <a:ext uri="{FF2B5EF4-FFF2-40B4-BE49-F238E27FC236}">
                    <a16:creationId xmlns:a16="http://schemas.microsoft.com/office/drawing/2014/main" id="{EAEFCA41-3EF9-4245-B0DA-D8F2273AA537}"/>
                  </a:ext>
                </a:extLst>
              </p:cNvPr>
              <p:cNvSpPr/>
              <p:nvPr/>
            </p:nvSpPr>
            <p:spPr bwMode="auto">
              <a:xfrm>
                <a:off x="3748529" y="2824467"/>
                <a:ext cx="330934" cy="281395"/>
              </a:xfrm>
              <a:custGeom>
                <a:avLst/>
                <a:gdLst>
                  <a:gd name="T0" fmla="*/ 0 w 224"/>
                  <a:gd name="T1" fmla="*/ 0 h 191"/>
                  <a:gd name="T2" fmla="*/ 184 w 224"/>
                  <a:gd name="T3" fmla="*/ 191 h 191"/>
                  <a:gd name="T4" fmla="*/ 186 w 224"/>
                  <a:gd name="T5" fmla="*/ 190 h 191"/>
                  <a:gd name="T6" fmla="*/ 0 w 224"/>
                  <a:gd name="T7" fmla="*/ 0 h 191"/>
                </a:gdLst>
                <a:ahLst/>
                <a:cxnLst>
                  <a:cxn ang="0">
                    <a:pos x="T0" y="T1"/>
                  </a:cxn>
                  <a:cxn ang="0">
                    <a:pos x="T2" y="T3"/>
                  </a:cxn>
                  <a:cxn ang="0">
                    <a:pos x="T4" y="T5"/>
                  </a:cxn>
                  <a:cxn ang="0">
                    <a:pos x="T6" y="T7"/>
                  </a:cxn>
                </a:cxnLst>
                <a:rect l="0" t="0" r="r" b="b"/>
                <a:pathLst>
                  <a:path w="224" h="191">
                    <a:moveTo>
                      <a:pt x="0" y="0"/>
                    </a:moveTo>
                    <a:cubicBezTo>
                      <a:pt x="5" y="7"/>
                      <a:pt x="144" y="191"/>
                      <a:pt x="184" y="191"/>
                    </a:cubicBezTo>
                    <a:cubicBezTo>
                      <a:pt x="185" y="191"/>
                      <a:pt x="186" y="191"/>
                      <a:pt x="186" y="190"/>
                    </a:cubicBezTo>
                    <a:cubicBezTo>
                      <a:pt x="224" y="18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8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109" name="iṩļïḓé">
                <a:extLst>
                  <a:ext uri="{FF2B5EF4-FFF2-40B4-BE49-F238E27FC236}">
                    <a16:creationId xmlns:a16="http://schemas.microsoft.com/office/drawing/2014/main" id="{0537FD47-0478-EE43-8041-0D437355D259}"/>
                  </a:ext>
                </a:extLst>
              </p:cNvPr>
              <p:cNvSpPr/>
              <p:nvPr/>
            </p:nvSpPr>
            <p:spPr bwMode="auto">
              <a:xfrm>
                <a:off x="4453699" y="3078031"/>
                <a:ext cx="52577" cy="71122"/>
              </a:xfrm>
              <a:custGeom>
                <a:avLst/>
                <a:gdLst>
                  <a:gd name="T0" fmla="*/ 0 w 35"/>
                  <a:gd name="T1" fmla="*/ 0 h 49"/>
                  <a:gd name="T2" fmla="*/ 28 w 35"/>
                  <a:gd name="T3" fmla="*/ 49 h 49"/>
                  <a:gd name="T4" fmla="*/ 30 w 35"/>
                  <a:gd name="T5" fmla="*/ 47 h 49"/>
                  <a:gd name="T6" fmla="*/ 0 w 35"/>
                  <a:gd name="T7" fmla="*/ 0 h 49"/>
                </a:gdLst>
                <a:ahLst/>
                <a:cxnLst>
                  <a:cxn ang="0">
                    <a:pos x="T0" y="T1"/>
                  </a:cxn>
                  <a:cxn ang="0">
                    <a:pos x="T2" y="T3"/>
                  </a:cxn>
                  <a:cxn ang="0">
                    <a:pos x="T4" y="T5"/>
                  </a:cxn>
                  <a:cxn ang="0">
                    <a:pos x="T6" y="T7"/>
                  </a:cxn>
                </a:cxnLst>
                <a:rect l="0" t="0" r="r" b="b"/>
                <a:pathLst>
                  <a:path w="35" h="49">
                    <a:moveTo>
                      <a:pt x="0" y="0"/>
                    </a:moveTo>
                    <a:cubicBezTo>
                      <a:pt x="0" y="0"/>
                      <a:pt x="20" y="49"/>
                      <a:pt x="28" y="49"/>
                    </a:cubicBezTo>
                    <a:cubicBezTo>
                      <a:pt x="29" y="49"/>
                      <a:pt x="29" y="48"/>
                      <a:pt x="30" y="47"/>
                    </a:cubicBezTo>
                    <a:cubicBezTo>
                      <a:pt x="35" y="34"/>
                      <a:pt x="0" y="0"/>
                      <a:pt x="0"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0" name="îṩľiḑè">
                <a:extLst>
                  <a:ext uri="{FF2B5EF4-FFF2-40B4-BE49-F238E27FC236}">
                    <a16:creationId xmlns:a16="http://schemas.microsoft.com/office/drawing/2014/main" id="{77956A8D-66CF-1148-9320-78C380DDC258}"/>
                  </a:ext>
                </a:extLst>
              </p:cNvPr>
              <p:cNvSpPr/>
              <p:nvPr/>
            </p:nvSpPr>
            <p:spPr bwMode="auto">
              <a:xfrm>
                <a:off x="3850592" y="3415086"/>
                <a:ext cx="46394" cy="216457"/>
              </a:xfrm>
              <a:custGeom>
                <a:avLst/>
                <a:gdLst>
                  <a:gd name="T0" fmla="*/ 30 w 32"/>
                  <a:gd name="T1" fmla="*/ 0 h 148"/>
                  <a:gd name="T2" fmla="*/ 16 w 32"/>
                  <a:gd name="T3" fmla="*/ 148 h 148"/>
                  <a:gd name="T4" fmla="*/ 17 w 32"/>
                  <a:gd name="T5" fmla="*/ 148 h 148"/>
                  <a:gd name="T6" fmla="*/ 30 w 32"/>
                  <a:gd name="T7" fmla="*/ 0 h 148"/>
                </a:gdLst>
                <a:ahLst/>
                <a:cxnLst>
                  <a:cxn ang="0">
                    <a:pos x="T0" y="T1"/>
                  </a:cxn>
                  <a:cxn ang="0">
                    <a:pos x="T2" y="T3"/>
                  </a:cxn>
                  <a:cxn ang="0">
                    <a:pos x="T4" y="T5"/>
                  </a:cxn>
                  <a:cxn ang="0">
                    <a:pos x="T6" y="T7"/>
                  </a:cxn>
                </a:cxnLst>
                <a:rect l="0" t="0" r="r" b="b"/>
                <a:pathLst>
                  <a:path w="32" h="148">
                    <a:moveTo>
                      <a:pt x="30" y="0"/>
                    </a:moveTo>
                    <a:cubicBezTo>
                      <a:pt x="30" y="0"/>
                      <a:pt x="0" y="144"/>
                      <a:pt x="16" y="148"/>
                    </a:cubicBezTo>
                    <a:cubicBezTo>
                      <a:pt x="16" y="148"/>
                      <a:pt x="16" y="148"/>
                      <a:pt x="17" y="148"/>
                    </a:cubicBezTo>
                    <a:cubicBezTo>
                      <a:pt x="32" y="148"/>
                      <a:pt x="30" y="0"/>
                      <a:pt x="3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1" name="íṧ1îḓé">
                <a:extLst>
                  <a:ext uri="{FF2B5EF4-FFF2-40B4-BE49-F238E27FC236}">
                    <a16:creationId xmlns:a16="http://schemas.microsoft.com/office/drawing/2014/main" id="{0ED5B11C-DD91-4B4E-85D9-951AAB62BD7C}"/>
                  </a:ext>
                </a:extLst>
              </p:cNvPr>
              <p:cNvSpPr/>
              <p:nvPr/>
            </p:nvSpPr>
            <p:spPr bwMode="auto">
              <a:xfrm>
                <a:off x="4472256" y="4228344"/>
                <a:ext cx="89692" cy="166981"/>
              </a:xfrm>
              <a:custGeom>
                <a:avLst/>
                <a:gdLst>
                  <a:gd name="T0" fmla="*/ 0 w 63"/>
                  <a:gd name="T1" fmla="*/ 0 h 115"/>
                  <a:gd name="T2" fmla="*/ 56 w 63"/>
                  <a:gd name="T3" fmla="*/ 115 h 115"/>
                  <a:gd name="T4" fmla="*/ 57 w 63"/>
                  <a:gd name="T5" fmla="*/ 115 h 115"/>
                  <a:gd name="T6" fmla="*/ 0 w 63"/>
                  <a:gd name="T7" fmla="*/ 0 h 115"/>
                </a:gdLst>
                <a:ahLst/>
                <a:cxnLst>
                  <a:cxn ang="0">
                    <a:pos x="T0" y="T1"/>
                  </a:cxn>
                  <a:cxn ang="0">
                    <a:pos x="T2" y="T3"/>
                  </a:cxn>
                  <a:cxn ang="0">
                    <a:pos x="T4" y="T5"/>
                  </a:cxn>
                  <a:cxn ang="0">
                    <a:pos x="T6" y="T7"/>
                  </a:cxn>
                </a:cxnLst>
                <a:rect l="0" t="0" r="r" b="b"/>
                <a:pathLst>
                  <a:path w="63" h="115">
                    <a:moveTo>
                      <a:pt x="0" y="0"/>
                    </a:moveTo>
                    <a:cubicBezTo>
                      <a:pt x="5" y="15"/>
                      <a:pt x="47" y="110"/>
                      <a:pt x="56" y="115"/>
                    </a:cubicBezTo>
                    <a:cubicBezTo>
                      <a:pt x="57" y="115"/>
                      <a:pt x="57" y="115"/>
                      <a:pt x="57" y="115"/>
                    </a:cubicBezTo>
                    <a:cubicBezTo>
                      <a:pt x="63" y="115"/>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2" name="îSļîḓe">
                <a:extLst>
                  <a:ext uri="{FF2B5EF4-FFF2-40B4-BE49-F238E27FC236}">
                    <a16:creationId xmlns:a16="http://schemas.microsoft.com/office/drawing/2014/main" id="{7B074670-B49F-AD4A-8A34-6836D0E74D21}"/>
                  </a:ext>
                </a:extLst>
              </p:cNvPr>
              <p:cNvSpPr/>
              <p:nvPr/>
            </p:nvSpPr>
            <p:spPr bwMode="auto">
              <a:xfrm>
                <a:off x="5134125" y="3662465"/>
                <a:ext cx="55671" cy="68029"/>
              </a:xfrm>
              <a:custGeom>
                <a:avLst/>
                <a:gdLst>
                  <a:gd name="T0" fmla="*/ 37 w 37"/>
                  <a:gd name="T1" fmla="*/ 0 h 47"/>
                  <a:gd name="T2" fmla="*/ 8 w 37"/>
                  <a:gd name="T3" fmla="*/ 45 h 47"/>
                  <a:gd name="T4" fmla="*/ 10 w 37"/>
                  <a:gd name="T5" fmla="*/ 47 h 47"/>
                  <a:gd name="T6" fmla="*/ 37 w 37"/>
                  <a:gd name="T7" fmla="*/ 0 h 47"/>
                  <a:gd name="T8" fmla="*/ 37 w 37"/>
                  <a:gd name="T9" fmla="*/ 0 h 47"/>
                  <a:gd name="T10" fmla="*/ 37 w 37"/>
                  <a:gd name="T11" fmla="*/ 0 h 47"/>
                  <a:gd name="T12" fmla="*/ 37 w 37"/>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37" h="47">
                    <a:moveTo>
                      <a:pt x="37" y="0"/>
                    </a:moveTo>
                    <a:cubicBezTo>
                      <a:pt x="35" y="6"/>
                      <a:pt x="0" y="35"/>
                      <a:pt x="8" y="45"/>
                    </a:cubicBezTo>
                    <a:cubicBezTo>
                      <a:pt x="8" y="46"/>
                      <a:pt x="9" y="47"/>
                      <a:pt x="10" y="47"/>
                    </a:cubicBezTo>
                    <a:cubicBezTo>
                      <a:pt x="19" y="47"/>
                      <a:pt x="36" y="4"/>
                      <a:pt x="37" y="0"/>
                    </a:cubicBezTo>
                    <a:moveTo>
                      <a:pt x="37" y="0"/>
                    </a:moveTo>
                    <a:cubicBezTo>
                      <a:pt x="37" y="0"/>
                      <a:pt x="37" y="0"/>
                      <a:pt x="37" y="0"/>
                    </a:cubicBezTo>
                    <a:cubicBezTo>
                      <a:pt x="37" y="0"/>
                      <a:pt x="37" y="0"/>
                      <a:pt x="37"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3" name="îŝļîďé">
                <a:extLst>
                  <a:ext uri="{FF2B5EF4-FFF2-40B4-BE49-F238E27FC236}">
                    <a16:creationId xmlns:a16="http://schemas.microsoft.com/office/drawing/2014/main" id="{1213F345-ABF0-0745-99CA-F418B5FCEDC7}"/>
                  </a:ext>
                </a:extLst>
              </p:cNvPr>
              <p:cNvSpPr/>
              <p:nvPr/>
            </p:nvSpPr>
            <p:spPr bwMode="auto">
              <a:xfrm>
                <a:off x="4766075" y="4048994"/>
                <a:ext cx="34022" cy="139152"/>
              </a:xfrm>
              <a:custGeom>
                <a:avLst/>
                <a:gdLst>
                  <a:gd name="T0" fmla="*/ 8 w 25"/>
                  <a:gd name="T1" fmla="*/ 0 h 96"/>
                  <a:gd name="T2" fmla="*/ 14 w 25"/>
                  <a:gd name="T3" fmla="*/ 95 h 96"/>
                  <a:gd name="T4" fmla="*/ 16 w 25"/>
                  <a:gd name="T5" fmla="*/ 96 h 96"/>
                  <a:gd name="T6" fmla="*/ 8 w 25"/>
                  <a:gd name="T7" fmla="*/ 0 h 96"/>
                </a:gdLst>
                <a:ahLst/>
                <a:cxnLst>
                  <a:cxn ang="0">
                    <a:pos x="T0" y="T1"/>
                  </a:cxn>
                  <a:cxn ang="0">
                    <a:pos x="T2" y="T3"/>
                  </a:cxn>
                  <a:cxn ang="0">
                    <a:pos x="T4" y="T5"/>
                  </a:cxn>
                  <a:cxn ang="0">
                    <a:pos x="T6" y="T7"/>
                  </a:cxn>
                </a:cxnLst>
                <a:rect l="0" t="0" r="r" b="b"/>
                <a:pathLst>
                  <a:path w="25" h="96">
                    <a:moveTo>
                      <a:pt x="8" y="0"/>
                    </a:moveTo>
                    <a:cubicBezTo>
                      <a:pt x="7" y="4"/>
                      <a:pt x="0" y="80"/>
                      <a:pt x="14" y="95"/>
                    </a:cubicBezTo>
                    <a:cubicBezTo>
                      <a:pt x="15" y="96"/>
                      <a:pt x="15" y="96"/>
                      <a:pt x="16" y="96"/>
                    </a:cubicBezTo>
                    <a:cubicBezTo>
                      <a:pt x="25" y="96"/>
                      <a:pt x="8" y="0"/>
                      <a:pt x="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4" name="îs1iḑe">
                <a:extLst>
                  <a:ext uri="{FF2B5EF4-FFF2-40B4-BE49-F238E27FC236}">
                    <a16:creationId xmlns:a16="http://schemas.microsoft.com/office/drawing/2014/main" id="{AA550F90-3714-FA4F-99E7-49FA2BFA9473}"/>
                  </a:ext>
                </a:extLst>
              </p:cNvPr>
              <p:cNvSpPr/>
              <p:nvPr/>
            </p:nvSpPr>
            <p:spPr bwMode="auto">
              <a:xfrm>
                <a:off x="5273302" y="4444801"/>
                <a:ext cx="213407" cy="210272"/>
              </a:xfrm>
              <a:custGeom>
                <a:avLst/>
                <a:gdLst>
                  <a:gd name="T0" fmla="*/ 142 w 146"/>
                  <a:gd name="T1" fmla="*/ 0 h 144"/>
                  <a:gd name="T2" fmla="*/ 3 w 146"/>
                  <a:gd name="T3" fmla="*/ 134 h 144"/>
                  <a:gd name="T4" fmla="*/ 0 w 146"/>
                  <a:gd name="T5" fmla="*/ 144 h 144"/>
                  <a:gd name="T6" fmla="*/ 33 w 146"/>
                  <a:gd name="T7" fmla="*/ 127 h 144"/>
                  <a:gd name="T8" fmla="*/ 142 w 146"/>
                  <a:gd name="T9" fmla="*/ 0 h 144"/>
                  <a:gd name="T10" fmla="*/ 142 w 146"/>
                  <a:gd name="T11" fmla="*/ 0 h 144"/>
                </a:gdLst>
                <a:ahLst/>
                <a:cxnLst>
                  <a:cxn ang="0">
                    <a:pos x="T0" y="T1"/>
                  </a:cxn>
                  <a:cxn ang="0">
                    <a:pos x="T2" y="T3"/>
                  </a:cxn>
                  <a:cxn ang="0">
                    <a:pos x="T4" y="T5"/>
                  </a:cxn>
                  <a:cxn ang="0">
                    <a:pos x="T6" y="T7"/>
                  </a:cxn>
                  <a:cxn ang="0">
                    <a:pos x="T8" y="T9"/>
                  </a:cxn>
                  <a:cxn ang="0">
                    <a:pos x="T10" y="T11"/>
                  </a:cxn>
                </a:cxnLst>
                <a:rect l="0" t="0" r="r" b="b"/>
                <a:pathLst>
                  <a:path w="146" h="144">
                    <a:moveTo>
                      <a:pt x="142" y="0"/>
                    </a:moveTo>
                    <a:cubicBezTo>
                      <a:pt x="139" y="52"/>
                      <a:pt x="75" y="98"/>
                      <a:pt x="3" y="134"/>
                    </a:cubicBezTo>
                    <a:cubicBezTo>
                      <a:pt x="2" y="137"/>
                      <a:pt x="1" y="140"/>
                      <a:pt x="0" y="144"/>
                    </a:cubicBezTo>
                    <a:cubicBezTo>
                      <a:pt x="12" y="138"/>
                      <a:pt x="22" y="133"/>
                      <a:pt x="33" y="127"/>
                    </a:cubicBezTo>
                    <a:cubicBezTo>
                      <a:pt x="96" y="92"/>
                      <a:pt x="146" y="48"/>
                      <a:pt x="142" y="0"/>
                    </a:cubicBezTo>
                    <a:cubicBezTo>
                      <a:pt x="142" y="0"/>
                      <a:pt x="142" y="0"/>
                      <a:pt x="142" y="0"/>
                    </a:cubicBezTo>
                  </a:path>
                </a:pathLst>
              </a:custGeom>
              <a:solidFill>
                <a:srgbClr val="D98A8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5" name="ïsḻíḋe">
                <a:extLst>
                  <a:ext uri="{FF2B5EF4-FFF2-40B4-BE49-F238E27FC236}">
                    <a16:creationId xmlns:a16="http://schemas.microsoft.com/office/drawing/2014/main" id="{1DC746E2-D091-5442-A780-F5CADB7381A4}"/>
                  </a:ext>
                </a:extLst>
              </p:cNvPr>
              <p:cNvSpPr/>
              <p:nvPr/>
            </p:nvSpPr>
            <p:spPr bwMode="auto">
              <a:xfrm>
                <a:off x="5168146" y="4639613"/>
                <a:ext cx="111343" cy="58752"/>
              </a:xfrm>
              <a:custGeom>
                <a:avLst/>
                <a:gdLst>
                  <a:gd name="T0" fmla="*/ 75 w 75"/>
                  <a:gd name="T1" fmla="*/ 0 h 41"/>
                  <a:gd name="T2" fmla="*/ 0 w 75"/>
                  <a:gd name="T3" fmla="*/ 33 h 41"/>
                  <a:gd name="T4" fmla="*/ 0 w 75"/>
                  <a:gd name="T5" fmla="*/ 41 h 41"/>
                  <a:gd name="T6" fmla="*/ 0 w 75"/>
                  <a:gd name="T7" fmla="*/ 41 h 41"/>
                  <a:gd name="T8" fmla="*/ 22 w 75"/>
                  <a:gd name="T9" fmla="*/ 33 h 41"/>
                  <a:gd name="T10" fmla="*/ 36 w 75"/>
                  <a:gd name="T11" fmla="*/ 26 h 41"/>
                  <a:gd name="T12" fmla="*/ 72 w 75"/>
                  <a:gd name="T13" fmla="*/ 10 h 41"/>
                  <a:gd name="T14" fmla="*/ 72 w 75"/>
                  <a:gd name="T15" fmla="*/ 10 h 41"/>
                  <a:gd name="T16" fmla="*/ 75 w 7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1">
                    <a:moveTo>
                      <a:pt x="75" y="0"/>
                    </a:moveTo>
                    <a:cubicBezTo>
                      <a:pt x="50" y="12"/>
                      <a:pt x="24" y="23"/>
                      <a:pt x="0" y="33"/>
                    </a:cubicBezTo>
                    <a:cubicBezTo>
                      <a:pt x="0" y="36"/>
                      <a:pt x="0" y="38"/>
                      <a:pt x="0" y="41"/>
                    </a:cubicBezTo>
                    <a:cubicBezTo>
                      <a:pt x="0" y="41"/>
                      <a:pt x="0" y="41"/>
                      <a:pt x="0" y="41"/>
                    </a:cubicBezTo>
                    <a:cubicBezTo>
                      <a:pt x="7" y="39"/>
                      <a:pt x="14" y="36"/>
                      <a:pt x="22" y="33"/>
                    </a:cubicBezTo>
                    <a:cubicBezTo>
                      <a:pt x="26" y="31"/>
                      <a:pt x="31" y="29"/>
                      <a:pt x="36" y="26"/>
                    </a:cubicBezTo>
                    <a:cubicBezTo>
                      <a:pt x="48" y="21"/>
                      <a:pt x="60" y="16"/>
                      <a:pt x="72" y="10"/>
                    </a:cubicBezTo>
                    <a:cubicBezTo>
                      <a:pt x="72" y="10"/>
                      <a:pt x="72" y="10"/>
                      <a:pt x="72" y="10"/>
                    </a:cubicBezTo>
                    <a:cubicBezTo>
                      <a:pt x="73" y="6"/>
                      <a:pt x="74" y="3"/>
                      <a:pt x="75" y="0"/>
                    </a:cubicBezTo>
                  </a:path>
                </a:pathLst>
              </a:custGeom>
              <a:solidFill>
                <a:srgbClr val="AFB7C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6" name="ïš1íḋe">
                <a:extLst>
                  <a:ext uri="{FF2B5EF4-FFF2-40B4-BE49-F238E27FC236}">
                    <a16:creationId xmlns:a16="http://schemas.microsoft.com/office/drawing/2014/main" id="{2296548D-221F-2242-96E6-F7045E29FEBF}"/>
                  </a:ext>
                </a:extLst>
              </p:cNvPr>
              <p:cNvSpPr/>
              <p:nvPr/>
            </p:nvSpPr>
            <p:spPr bwMode="auto">
              <a:xfrm>
                <a:off x="3646464" y="4685995"/>
                <a:ext cx="1521681" cy="309224"/>
              </a:xfrm>
              <a:custGeom>
                <a:avLst/>
                <a:gdLst>
                  <a:gd name="T0" fmla="*/ 653 w 1039"/>
                  <a:gd name="T1" fmla="*/ 114 h 210"/>
                  <a:gd name="T2" fmla="*/ 574 w 1039"/>
                  <a:gd name="T3" fmla="*/ 139 h 210"/>
                  <a:gd name="T4" fmla="*/ 355 w 1039"/>
                  <a:gd name="T5" fmla="*/ 187 h 210"/>
                  <a:gd name="T6" fmla="*/ 212 w 1039"/>
                  <a:gd name="T7" fmla="*/ 201 h 210"/>
                  <a:gd name="T8" fmla="*/ 164 w 1039"/>
                  <a:gd name="T9" fmla="*/ 200 h 210"/>
                  <a:gd name="T10" fmla="*/ 146 w 1039"/>
                  <a:gd name="T11" fmla="*/ 201 h 210"/>
                  <a:gd name="T12" fmla="*/ 11 w 1039"/>
                  <a:gd name="T13" fmla="*/ 188 h 210"/>
                  <a:gd name="T14" fmla="*/ 0 w 1039"/>
                  <a:gd name="T15" fmla="*/ 195 h 210"/>
                  <a:gd name="T16" fmla="*/ 0 w 1039"/>
                  <a:gd name="T17" fmla="*/ 195 h 210"/>
                  <a:gd name="T18" fmla="*/ 146 w 1039"/>
                  <a:gd name="T19" fmla="*/ 210 h 210"/>
                  <a:gd name="T20" fmla="*/ 164 w 1039"/>
                  <a:gd name="T21" fmla="*/ 209 h 210"/>
                  <a:gd name="T22" fmla="*/ 209 w 1039"/>
                  <a:gd name="T23" fmla="*/ 210 h 210"/>
                  <a:gd name="T24" fmla="*/ 300 w 1039"/>
                  <a:gd name="T25" fmla="*/ 206 h 210"/>
                  <a:gd name="T26" fmla="*/ 355 w 1039"/>
                  <a:gd name="T27" fmla="*/ 196 h 210"/>
                  <a:gd name="T28" fmla="*/ 574 w 1039"/>
                  <a:gd name="T29" fmla="*/ 147 h 210"/>
                  <a:gd name="T30" fmla="*/ 654 w 1039"/>
                  <a:gd name="T31" fmla="*/ 122 h 210"/>
                  <a:gd name="T32" fmla="*/ 653 w 1039"/>
                  <a:gd name="T33" fmla="*/ 114 h 210"/>
                  <a:gd name="T34" fmla="*/ 653 w 1039"/>
                  <a:gd name="T35" fmla="*/ 114 h 210"/>
                  <a:gd name="T36" fmla="*/ 1039 w 1039"/>
                  <a:gd name="T37" fmla="*/ 0 h 210"/>
                  <a:gd name="T38" fmla="*/ 902 w 1039"/>
                  <a:gd name="T39" fmla="*/ 45 h 210"/>
                  <a:gd name="T40" fmla="*/ 889 w 1039"/>
                  <a:gd name="T41" fmla="*/ 43 h 210"/>
                  <a:gd name="T42" fmla="*/ 885 w 1039"/>
                  <a:gd name="T43" fmla="*/ 43 h 210"/>
                  <a:gd name="T44" fmla="*/ 885 w 1039"/>
                  <a:gd name="T45" fmla="*/ 44 h 210"/>
                  <a:gd name="T46" fmla="*/ 887 w 1039"/>
                  <a:gd name="T47" fmla="*/ 52 h 210"/>
                  <a:gd name="T48" fmla="*/ 887 w 1039"/>
                  <a:gd name="T49" fmla="*/ 52 h 210"/>
                  <a:gd name="T50" fmla="*/ 890 w 1039"/>
                  <a:gd name="T51" fmla="*/ 52 h 210"/>
                  <a:gd name="T52" fmla="*/ 902 w 1039"/>
                  <a:gd name="T53" fmla="*/ 53 h 210"/>
                  <a:gd name="T54" fmla="*/ 956 w 1039"/>
                  <a:gd name="T55" fmla="*/ 37 h 210"/>
                  <a:gd name="T56" fmla="*/ 977 w 1039"/>
                  <a:gd name="T57" fmla="*/ 31 h 210"/>
                  <a:gd name="T58" fmla="*/ 1039 w 1039"/>
                  <a:gd name="T59" fmla="*/ 8 h 210"/>
                  <a:gd name="T60" fmla="*/ 1039 w 1039"/>
                  <a:gd name="T61"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9" h="210">
                    <a:moveTo>
                      <a:pt x="653" y="114"/>
                    </a:moveTo>
                    <a:cubicBezTo>
                      <a:pt x="625" y="122"/>
                      <a:pt x="587" y="134"/>
                      <a:pt x="574" y="139"/>
                    </a:cubicBezTo>
                    <a:cubicBezTo>
                      <a:pt x="551" y="147"/>
                      <a:pt x="355" y="187"/>
                      <a:pt x="355" y="187"/>
                    </a:cubicBezTo>
                    <a:cubicBezTo>
                      <a:pt x="315" y="199"/>
                      <a:pt x="254" y="201"/>
                      <a:pt x="212" y="201"/>
                    </a:cubicBezTo>
                    <a:cubicBezTo>
                      <a:pt x="184" y="201"/>
                      <a:pt x="164" y="200"/>
                      <a:pt x="164" y="200"/>
                    </a:cubicBezTo>
                    <a:cubicBezTo>
                      <a:pt x="158" y="201"/>
                      <a:pt x="152" y="201"/>
                      <a:pt x="146" y="201"/>
                    </a:cubicBezTo>
                    <a:cubicBezTo>
                      <a:pt x="104" y="201"/>
                      <a:pt x="49" y="194"/>
                      <a:pt x="11" y="188"/>
                    </a:cubicBezTo>
                    <a:cubicBezTo>
                      <a:pt x="8" y="191"/>
                      <a:pt x="4" y="193"/>
                      <a:pt x="0" y="195"/>
                    </a:cubicBezTo>
                    <a:cubicBezTo>
                      <a:pt x="0" y="195"/>
                      <a:pt x="0" y="195"/>
                      <a:pt x="0" y="195"/>
                    </a:cubicBezTo>
                    <a:cubicBezTo>
                      <a:pt x="38" y="201"/>
                      <a:pt x="100" y="210"/>
                      <a:pt x="146" y="210"/>
                    </a:cubicBezTo>
                    <a:cubicBezTo>
                      <a:pt x="152" y="210"/>
                      <a:pt x="158" y="209"/>
                      <a:pt x="164" y="209"/>
                    </a:cubicBezTo>
                    <a:cubicBezTo>
                      <a:pt x="179" y="210"/>
                      <a:pt x="194" y="210"/>
                      <a:pt x="209" y="210"/>
                    </a:cubicBezTo>
                    <a:cubicBezTo>
                      <a:pt x="240" y="210"/>
                      <a:pt x="270" y="209"/>
                      <a:pt x="300" y="206"/>
                    </a:cubicBezTo>
                    <a:cubicBezTo>
                      <a:pt x="319" y="204"/>
                      <a:pt x="337" y="201"/>
                      <a:pt x="355" y="196"/>
                    </a:cubicBezTo>
                    <a:cubicBezTo>
                      <a:pt x="355" y="196"/>
                      <a:pt x="551" y="155"/>
                      <a:pt x="574" y="147"/>
                    </a:cubicBezTo>
                    <a:cubicBezTo>
                      <a:pt x="588" y="142"/>
                      <a:pt x="626" y="130"/>
                      <a:pt x="654" y="122"/>
                    </a:cubicBezTo>
                    <a:cubicBezTo>
                      <a:pt x="654" y="119"/>
                      <a:pt x="653" y="116"/>
                      <a:pt x="653" y="114"/>
                    </a:cubicBezTo>
                    <a:cubicBezTo>
                      <a:pt x="653" y="114"/>
                      <a:pt x="653" y="114"/>
                      <a:pt x="653" y="114"/>
                    </a:cubicBezTo>
                    <a:moveTo>
                      <a:pt x="1039" y="0"/>
                    </a:moveTo>
                    <a:cubicBezTo>
                      <a:pt x="965" y="28"/>
                      <a:pt x="902" y="45"/>
                      <a:pt x="902" y="45"/>
                    </a:cubicBezTo>
                    <a:cubicBezTo>
                      <a:pt x="898" y="44"/>
                      <a:pt x="894" y="43"/>
                      <a:pt x="889" y="43"/>
                    </a:cubicBezTo>
                    <a:cubicBezTo>
                      <a:pt x="888" y="43"/>
                      <a:pt x="887" y="43"/>
                      <a:pt x="885" y="43"/>
                    </a:cubicBezTo>
                    <a:cubicBezTo>
                      <a:pt x="885" y="44"/>
                      <a:pt x="885" y="44"/>
                      <a:pt x="885" y="44"/>
                    </a:cubicBezTo>
                    <a:cubicBezTo>
                      <a:pt x="886" y="47"/>
                      <a:pt x="886" y="49"/>
                      <a:pt x="887" y="52"/>
                    </a:cubicBezTo>
                    <a:cubicBezTo>
                      <a:pt x="887" y="52"/>
                      <a:pt x="887" y="52"/>
                      <a:pt x="887" y="52"/>
                    </a:cubicBezTo>
                    <a:cubicBezTo>
                      <a:pt x="888" y="52"/>
                      <a:pt x="889" y="52"/>
                      <a:pt x="890" y="52"/>
                    </a:cubicBezTo>
                    <a:cubicBezTo>
                      <a:pt x="894" y="52"/>
                      <a:pt x="898" y="53"/>
                      <a:pt x="902" y="53"/>
                    </a:cubicBezTo>
                    <a:cubicBezTo>
                      <a:pt x="902" y="53"/>
                      <a:pt x="924" y="48"/>
                      <a:pt x="956" y="37"/>
                    </a:cubicBezTo>
                    <a:cubicBezTo>
                      <a:pt x="963" y="35"/>
                      <a:pt x="970" y="33"/>
                      <a:pt x="977" y="31"/>
                    </a:cubicBezTo>
                    <a:cubicBezTo>
                      <a:pt x="996" y="24"/>
                      <a:pt x="1017" y="17"/>
                      <a:pt x="1039" y="8"/>
                    </a:cubicBezTo>
                    <a:cubicBezTo>
                      <a:pt x="1039" y="5"/>
                      <a:pt x="1039" y="3"/>
                      <a:pt x="1039"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7" name="îśļïḋê">
                <a:extLst>
                  <a:ext uri="{FF2B5EF4-FFF2-40B4-BE49-F238E27FC236}">
                    <a16:creationId xmlns:a16="http://schemas.microsoft.com/office/drawing/2014/main" id="{CFF9FED3-2EDE-1E41-A46A-DAB6023866CD}"/>
                  </a:ext>
                </a:extLst>
              </p:cNvPr>
              <p:cNvSpPr/>
              <p:nvPr/>
            </p:nvSpPr>
            <p:spPr bwMode="auto">
              <a:xfrm>
                <a:off x="4605247" y="4849885"/>
                <a:ext cx="6186" cy="15460"/>
              </a:xfrm>
              <a:custGeom>
                <a:avLst/>
                <a:gdLst>
                  <a:gd name="T0" fmla="*/ 4 w 5"/>
                  <a:gd name="T1" fmla="*/ 0 h 10"/>
                  <a:gd name="T2" fmla="*/ 0 w 5"/>
                  <a:gd name="T3" fmla="*/ 2 h 10"/>
                  <a:gd name="T4" fmla="*/ 0 w 5"/>
                  <a:gd name="T5" fmla="*/ 2 h 10"/>
                  <a:gd name="T6" fmla="*/ 1 w 5"/>
                  <a:gd name="T7" fmla="*/ 10 h 10"/>
                  <a:gd name="T8" fmla="*/ 1 w 5"/>
                  <a:gd name="T9" fmla="*/ 10 h 10"/>
                  <a:gd name="T10" fmla="*/ 5 w 5"/>
                  <a:gd name="T11" fmla="*/ 9 h 10"/>
                  <a:gd name="T12" fmla="*/ 4 w 5"/>
                  <a:gd name="T13" fmla="*/ 0 h 10"/>
                  <a:gd name="T14" fmla="*/ 4 w 5"/>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4" y="0"/>
                    </a:moveTo>
                    <a:cubicBezTo>
                      <a:pt x="3" y="1"/>
                      <a:pt x="1" y="1"/>
                      <a:pt x="0" y="2"/>
                    </a:cubicBezTo>
                    <a:cubicBezTo>
                      <a:pt x="0" y="2"/>
                      <a:pt x="0" y="2"/>
                      <a:pt x="0" y="2"/>
                    </a:cubicBezTo>
                    <a:cubicBezTo>
                      <a:pt x="0" y="4"/>
                      <a:pt x="1" y="7"/>
                      <a:pt x="1" y="10"/>
                    </a:cubicBezTo>
                    <a:cubicBezTo>
                      <a:pt x="1" y="10"/>
                      <a:pt x="1" y="10"/>
                      <a:pt x="1" y="10"/>
                    </a:cubicBezTo>
                    <a:cubicBezTo>
                      <a:pt x="5" y="9"/>
                      <a:pt x="5" y="9"/>
                      <a:pt x="5" y="9"/>
                    </a:cubicBezTo>
                    <a:cubicBezTo>
                      <a:pt x="5" y="6"/>
                      <a:pt x="4" y="3"/>
                      <a:pt x="4" y="0"/>
                    </a:cubicBezTo>
                    <a:cubicBezTo>
                      <a:pt x="4" y="0"/>
                      <a:pt x="4" y="0"/>
                      <a:pt x="4"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8" name="íṣḷíde">
                <a:extLst>
                  <a:ext uri="{FF2B5EF4-FFF2-40B4-BE49-F238E27FC236}">
                    <a16:creationId xmlns:a16="http://schemas.microsoft.com/office/drawing/2014/main" id="{205EAE7C-DA72-5942-8C97-0218B504AD44}"/>
                  </a:ext>
                </a:extLst>
              </p:cNvPr>
              <p:cNvSpPr/>
              <p:nvPr/>
            </p:nvSpPr>
            <p:spPr bwMode="auto">
              <a:xfrm>
                <a:off x="4608341" y="4750933"/>
                <a:ext cx="337119" cy="114412"/>
              </a:xfrm>
              <a:custGeom>
                <a:avLst/>
                <a:gdLst>
                  <a:gd name="T0" fmla="*/ 228 w 230"/>
                  <a:gd name="T1" fmla="*/ 0 h 78"/>
                  <a:gd name="T2" fmla="*/ 27 w 230"/>
                  <a:gd name="T3" fmla="*/ 61 h 78"/>
                  <a:gd name="T4" fmla="*/ 0 w 230"/>
                  <a:gd name="T5" fmla="*/ 69 h 78"/>
                  <a:gd name="T6" fmla="*/ 0 w 230"/>
                  <a:gd name="T7" fmla="*/ 69 h 78"/>
                  <a:gd name="T8" fmla="*/ 1 w 230"/>
                  <a:gd name="T9" fmla="*/ 78 h 78"/>
                  <a:gd name="T10" fmla="*/ 1 w 230"/>
                  <a:gd name="T11" fmla="*/ 78 h 78"/>
                  <a:gd name="T12" fmla="*/ 27 w 230"/>
                  <a:gd name="T13" fmla="*/ 70 h 78"/>
                  <a:gd name="T14" fmla="*/ 60 w 230"/>
                  <a:gd name="T15" fmla="*/ 57 h 78"/>
                  <a:gd name="T16" fmla="*/ 205 w 230"/>
                  <a:gd name="T17" fmla="*/ 12 h 78"/>
                  <a:gd name="T18" fmla="*/ 226 w 230"/>
                  <a:gd name="T19" fmla="*/ 9 h 78"/>
                  <a:gd name="T20" fmla="*/ 230 w 230"/>
                  <a:gd name="T21" fmla="*/ 9 h 78"/>
                  <a:gd name="T22" fmla="*/ 228 w 230"/>
                  <a:gd name="T23" fmla="*/ 1 h 78"/>
                  <a:gd name="T24" fmla="*/ 228 w 230"/>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78">
                    <a:moveTo>
                      <a:pt x="228" y="0"/>
                    </a:moveTo>
                    <a:cubicBezTo>
                      <a:pt x="166" y="3"/>
                      <a:pt x="27" y="61"/>
                      <a:pt x="27" y="61"/>
                    </a:cubicBezTo>
                    <a:cubicBezTo>
                      <a:pt x="27" y="61"/>
                      <a:pt x="15" y="65"/>
                      <a:pt x="0" y="69"/>
                    </a:cubicBezTo>
                    <a:cubicBezTo>
                      <a:pt x="0" y="69"/>
                      <a:pt x="0" y="69"/>
                      <a:pt x="0" y="69"/>
                    </a:cubicBezTo>
                    <a:cubicBezTo>
                      <a:pt x="0" y="72"/>
                      <a:pt x="1" y="75"/>
                      <a:pt x="1" y="78"/>
                    </a:cubicBezTo>
                    <a:cubicBezTo>
                      <a:pt x="1" y="78"/>
                      <a:pt x="1" y="78"/>
                      <a:pt x="1" y="78"/>
                    </a:cubicBezTo>
                    <a:cubicBezTo>
                      <a:pt x="27" y="70"/>
                      <a:pt x="27" y="70"/>
                      <a:pt x="27" y="70"/>
                    </a:cubicBezTo>
                    <a:cubicBezTo>
                      <a:pt x="27" y="70"/>
                      <a:pt x="40" y="64"/>
                      <a:pt x="60" y="57"/>
                    </a:cubicBezTo>
                    <a:cubicBezTo>
                      <a:pt x="98" y="42"/>
                      <a:pt x="161" y="20"/>
                      <a:pt x="205" y="12"/>
                    </a:cubicBezTo>
                    <a:cubicBezTo>
                      <a:pt x="212" y="11"/>
                      <a:pt x="219" y="10"/>
                      <a:pt x="226" y="9"/>
                    </a:cubicBezTo>
                    <a:cubicBezTo>
                      <a:pt x="227" y="9"/>
                      <a:pt x="228" y="9"/>
                      <a:pt x="230" y="9"/>
                    </a:cubicBezTo>
                    <a:cubicBezTo>
                      <a:pt x="229" y="6"/>
                      <a:pt x="229" y="4"/>
                      <a:pt x="228" y="1"/>
                    </a:cubicBezTo>
                    <a:cubicBezTo>
                      <a:pt x="228" y="1"/>
                      <a:pt x="228" y="1"/>
                      <a:pt x="22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19" name="işļïḍè">
                <a:extLst>
                  <a:ext uri="{FF2B5EF4-FFF2-40B4-BE49-F238E27FC236}">
                    <a16:creationId xmlns:a16="http://schemas.microsoft.com/office/drawing/2014/main" id="{CB024AE6-37BD-1A4E-8437-FF4A09455ED5}"/>
                  </a:ext>
                </a:extLst>
              </p:cNvPr>
              <p:cNvSpPr>
                <a:spLocks noChangeArrowheads="1"/>
              </p:cNvSpPr>
              <p:nvPr/>
            </p:nvSpPr>
            <p:spPr bwMode="auto">
              <a:xfrm>
                <a:off x="3597463" y="4224456"/>
                <a:ext cx="1923138" cy="765488"/>
              </a:xfrm>
              <a:custGeom>
                <a:avLst/>
                <a:gdLst>
                  <a:gd name="T0" fmla="*/ 0 w 1313"/>
                  <a:gd name="T1" fmla="*/ 498 h 524"/>
                  <a:gd name="T2" fmla="*/ 198 w 1313"/>
                  <a:gd name="T3" fmla="*/ 517 h 524"/>
                  <a:gd name="T4" fmla="*/ 389 w 1313"/>
                  <a:gd name="T5" fmla="*/ 504 h 524"/>
                  <a:gd name="T6" fmla="*/ 608 w 1313"/>
                  <a:gd name="T7" fmla="*/ 456 h 524"/>
                  <a:gd name="T8" fmla="*/ 718 w 1313"/>
                  <a:gd name="T9" fmla="*/ 421 h 524"/>
                  <a:gd name="T10" fmla="*/ 936 w 1313"/>
                  <a:gd name="T11" fmla="*/ 362 h 524"/>
                  <a:gd name="T12" fmla="*/ 1286 w 1313"/>
                  <a:gd name="T13" fmla="*/ 132 h 524"/>
                  <a:gd name="T14" fmla="*/ 946 w 1313"/>
                  <a:gd name="T15" fmla="*/ 80 h 524"/>
                  <a:gd name="T16" fmla="*/ 845 w 1313"/>
                  <a:gd name="T17" fmla="*/ 142 h 524"/>
                  <a:gd name="T18" fmla="*/ 732 w 1313"/>
                  <a:gd name="T19" fmla="*/ 161 h 524"/>
                  <a:gd name="T20" fmla="*/ 537 w 1313"/>
                  <a:gd name="T21" fmla="*/ 185 h 524"/>
                  <a:gd name="T22" fmla="*/ 335 w 1313"/>
                  <a:gd name="T23" fmla="*/ 167 h 524"/>
                  <a:gd name="T24" fmla="*/ 242 w 1313"/>
                  <a:gd name="T25" fmla="*/ 164 h 524"/>
                  <a:gd name="T26" fmla="*/ 0 w 1313"/>
                  <a:gd name="T27" fmla="*/ 49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3" h="524">
                    <a:moveTo>
                      <a:pt x="0" y="498"/>
                    </a:moveTo>
                    <a:cubicBezTo>
                      <a:pt x="0" y="498"/>
                      <a:pt x="130" y="522"/>
                      <a:pt x="198" y="517"/>
                    </a:cubicBezTo>
                    <a:cubicBezTo>
                      <a:pt x="198" y="517"/>
                      <a:pt x="322" y="524"/>
                      <a:pt x="389" y="504"/>
                    </a:cubicBezTo>
                    <a:cubicBezTo>
                      <a:pt x="389" y="504"/>
                      <a:pt x="585" y="464"/>
                      <a:pt x="608" y="456"/>
                    </a:cubicBezTo>
                    <a:cubicBezTo>
                      <a:pt x="630" y="448"/>
                      <a:pt x="718" y="421"/>
                      <a:pt x="718" y="421"/>
                    </a:cubicBezTo>
                    <a:cubicBezTo>
                      <a:pt x="718" y="421"/>
                      <a:pt x="888" y="350"/>
                      <a:pt x="936" y="362"/>
                    </a:cubicBezTo>
                    <a:cubicBezTo>
                      <a:pt x="936" y="362"/>
                      <a:pt x="1313" y="264"/>
                      <a:pt x="1286" y="132"/>
                    </a:cubicBezTo>
                    <a:cubicBezTo>
                      <a:pt x="1259" y="0"/>
                      <a:pt x="1021" y="30"/>
                      <a:pt x="946" y="80"/>
                    </a:cubicBezTo>
                    <a:cubicBezTo>
                      <a:pt x="871" y="129"/>
                      <a:pt x="882" y="134"/>
                      <a:pt x="845" y="142"/>
                    </a:cubicBezTo>
                    <a:cubicBezTo>
                      <a:pt x="845" y="142"/>
                      <a:pt x="768" y="161"/>
                      <a:pt x="732" y="161"/>
                    </a:cubicBezTo>
                    <a:cubicBezTo>
                      <a:pt x="696" y="160"/>
                      <a:pt x="537" y="185"/>
                      <a:pt x="537" y="185"/>
                    </a:cubicBezTo>
                    <a:cubicBezTo>
                      <a:pt x="537" y="185"/>
                      <a:pt x="412" y="191"/>
                      <a:pt x="335" y="167"/>
                    </a:cubicBezTo>
                    <a:cubicBezTo>
                      <a:pt x="257" y="143"/>
                      <a:pt x="242" y="164"/>
                      <a:pt x="242" y="164"/>
                    </a:cubicBezTo>
                    <a:cubicBezTo>
                      <a:pt x="0" y="498"/>
                      <a:pt x="0" y="498"/>
                      <a:pt x="0" y="498"/>
                    </a:cubicBezTo>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20" name="íSlïḑé">
                <a:extLst>
                  <a:ext uri="{FF2B5EF4-FFF2-40B4-BE49-F238E27FC236}">
                    <a16:creationId xmlns:a16="http://schemas.microsoft.com/office/drawing/2014/main" id="{093CB8C5-3847-F84F-AE1C-A295F71BFBE8}"/>
                  </a:ext>
                </a:extLst>
              </p:cNvPr>
              <p:cNvSpPr>
                <a:spLocks noChangeArrowheads="1"/>
              </p:cNvSpPr>
              <p:nvPr/>
            </p:nvSpPr>
            <p:spPr bwMode="auto">
              <a:xfrm>
                <a:off x="3448476" y="3143869"/>
                <a:ext cx="559988" cy="1308350"/>
              </a:xfrm>
              <a:custGeom>
                <a:avLst/>
                <a:gdLst>
                  <a:gd name="T0" fmla="*/ 313 w 383"/>
                  <a:gd name="T1" fmla="*/ 853 h 895"/>
                  <a:gd name="T2" fmla="*/ 308 w 383"/>
                  <a:gd name="T3" fmla="*/ 854 h 895"/>
                  <a:gd name="T4" fmla="*/ 308 w 383"/>
                  <a:gd name="T5" fmla="*/ 854 h 895"/>
                  <a:gd name="T6" fmla="*/ 315 w 383"/>
                  <a:gd name="T7" fmla="*/ 859 h 895"/>
                  <a:gd name="T8" fmla="*/ 334 w 383"/>
                  <a:gd name="T9" fmla="*/ 876 h 895"/>
                  <a:gd name="T10" fmla="*/ 375 w 383"/>
                  <a:gd name="T11" fmla="*/ 895 h 895"/>
                  <a:gd name="T12" fmla="*/ 375 w 383"/>
                  <a:gd name="T13" fmla="*/ 895 h 895"/>
                  <a:gd name="T14" fmla="*/ 383 w 383"/>
                  <a:gd name="T15" fmla="*/ 895 h 895"/>
                  <a:gd name="T16" fmla="*/ 383 w 383"/>
                  <a:gd name="T17" fmla="*/ 895 h 895"/>
                  <a:gd name="T18" fmla="*/ 334 w 383"/>
                  <a:gd name="T19" fmla="*/ 870 h 895"/>
                  <a:gd name="T20" fmla="*/ 324 w 383"/>
                  <a:gd name="T21" fmla="*/ 859 h 895"/>
                  <a:gd name="T22" fmla="*/ 313 w 383"/>
                  <a:gd name="T23" fmla="*/ 853 h 895"/>
                  <a:gd name="T24" fmla="*/ 4 w 383"/>
                  <a:gd name="T25" fmla="*/ 0 h 895"/>
                  <a:gd name="T26" fmla="*/ 0 w 383"/>
                  <a:gd name="T27" fmla="*/ 0 h 895"/>
                  <a:gd name="T28" fmla="*/ 0 w 383"/>
                  <a:gd name="T29" fmla="*/ 0 h 895"/>
                  <a:gd name="T30" fmla="*/ 234 w 383"/>
                  <a:gd name="T31" fmla="*/ 301 h 895"/>
                  <a:gd name="T32" fmla="*/ 236 w 383"/>
                  <a:gd name="T33" fmla="*/ 307 h 895"/>
                  <a:gd name="T34" fmla="*/ 279 w 383"/>
                  <a:gd name="T35" fmla="*/ 393 h 895"/>
                  <a:gd name="T36" fmla="*/ 273 w 383"/>
                  <a:gd name="T37" fmla="*/ 412 h 895"/>
                  <a:gd name="T38" fmla="*/ 282 w 383"/>
                  <a:gd name="T39" fmla="*/ 506 h 895"/>
                  <a:gd name="T40" fmla="*/ 301 w 383"/>
                  <a:gd name="T41" fmla="*/ 560 h 895"/>
                  <a:gd name="T42" fmla="*/ 305 w 383"/>
                  <a:gd name="T43" fmla="*/ 571 h 895"/>
                  <a:gd name="T44" fmla="*/ 311 w 383"/>
                  <a:gd name="T45" fmla="*/ 671 h 895"/>
                  <a:gd name="T46" fmla="*/ 276 w 383"/>
                  <a:gd name="T47" fmla="*/ 744 h 895"/>
                  <a:gd name="T48" fmla="*/ 257 w 383"/>
                  <a:gd name="T49" fmla="*/ 790 h 895"/>
                  <a:gd name="T50" fmla="*/ 270 w 383"/>
                  <a:gd name="T51" fmla="*/ 819 h 895"/>
                  <a:gd name="T52" fmla="*/ 283 w 383"/>
                  <a:gd name="T53" fmla="*/ 858 h 895"/>
                  <a:gd name="T54" fmla="*/ 291 w 383"/>
                  <a:gd name="T55" fmla="*/ 855 h 895"/>
                  <a:gd name="T56" fmla="*/ 291 w 383"/>
                  <a:gd name="T57" fmla="*/ 855 h 895"/>
                  <a:gd name="T58" fmla="*/ 278 w 383"/>
                  <a:gd name="T59" fmla="*/ 819 h 895"/>
                  <a:gd name="T60" fmla="*/ 265 w 383"/>
                  <a:gd name="T61" fmla="*/ 790 h 895"/>
                  <a:gd name="T62" fmla="*/ 284 w 383"/>
                  <a:gd name="T63" fmla="*/ 744 h 895"/>
                  <a:gd name="T64" fmla="*/ 319 w 383"/>
                  <a:gd name="T65" fmla="*/ 671 h 895"/>
                  <a:gd name="T66" fmla="*/ 313 w 383"/>
                  <a:gd name="T67" fmla="*/ 571 h 895"/>
                  <a:gd name="T68" fmla="*/ 309 w 383"/>
                  <a:gd name="T69" fmla="*/ 560 h 895"/>
                  <a:gd name="T70" fmla="*/ 290 w 383"/>
                  <a:gd name="T71" fmla="*/ 506 h 895"/>
                  <a:gd name="T72" fmla="*/ 281 w 383"/>
                  <a:gd name="T73" fmla="*/ 412 h 895"/>
                  <a:gd name="T74" fmla="*/ 287 w 383"/>
                  <a:gd name="T75" fmla="*/ 393 h 895"/>
                  <a:gd name="T76" fmla="*/ 245 w 383"/>
                  <a:gd name="T77" fmla="*/ 307 h 895"/>
                  <a:gd name="T78" fmla="*/ 243 w 383"/>
                  <a:gd name="T79" fmla="*/ 301 h 895"/>
                  <a:gd name="T80" fmla="*/ 4 w 383"/>
                  <a:gd name="T81" fmla="*/ 0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3" h="895">
                    <a:moveTo>
                      <a:pt x="313" y="853"/>
                    </a:moveTo>
                    <a:cubicBezTo>
                      <a:pt x="311" y="853"/>
                      <a:pt x="310" y="853"/>
                      <a:pt x="308" y="854"/>
                    </a:cubicBezTo>
                    <a:cubicBezTo>
                      <a:pt x="308" y="854"/>
                      <a:pt x="308" y="854"/>
                      <a:pt x="308" y="854"/>
                    </a:cubicBezTo>
                    <a:cubicBezTo>
                      <a:pt x="311" y="854"/>
                      <a:pt x="314" y="856"/>
                      <a:pt x="315" y="859"/>
                    </a:cubicBezTo>
                    <a:cubicBezTo>
                      <a:pt x="316" y="864"/>
                      <a:pt x="324" y="870"/>
                      <a:pt x="334" y="876"/>
                    </a:cubicBezTo>
                    <a:cubicBezTo>
                      <a:pt x="347" y="883"/>
                      <a:pt x="361" y="889"/>
                      <a:pt x="375" y="895"/>
                    </a:cubicBezTo>
                    <a:cubicBezTo>
                      <a:pt x="375" y="895"/>
                      <a:pt x="375" y="895"/>
                      <a:pt x="375" y="895"/>
                    </a:cubicBezTo>
                    <a:cubicBezTo>
                      <a:pt x="377" y="895"/>
                      <a:pt x="380" y="895"/>
                      <a:pt x="383" y="895"/>
                    </a:cubicBezTo>
                    <a:cubicBezTo>
                      <a:pt x="383" y="895"/>
                      <a:pt x="383" y="895"/>
                      <a:pt x="383" y="895"/>
                    </a:cubicBezTo>
                    <a:cubicBezTo>
                      <a:pt x="383" y="895"/>
                      <a:pt x="351" y="882"/>
                      <a:pt x="334" y="870"/>
                    </a:cubicBezTo>
                    <a:cubicBezTo>
                      <a:pt x="328" y="867"/>
                      <a:pt x="324" y="863"/>
                      <a:pt x="324" y="859"/>
                    </a:cubicBezTo>
                    <a:cubicBezTo>
                      <a:pt x="323" y="855"/>
                      <a:pt x="318" y="853"/>
                      <a:pt x="313" y="853"/>
                    </a:cubicBezTo>
                    <a:moveTo>
                      <a:pt x="4" y="0"/>
                    </a:moveTo>
                    <a:cubicBezTo>
                      <a:pt x="3" y="0"/>
                      <a:pt x="1" y="0"/>
                      <a:pt x="0" y="0"/>
                    </a:cubicBezTo>
                    <a:cubicBezTo>
                      <a:pt x="0" y="0"/>
                      <a:pt x="0" y="0"/>
                      <a:pt x="0" y="0"/>
                    </a:cubicBezTo>
                    <a:cubicBezTo>
                      <a:pt x="142" y="5"/>
                      <a:pt x="221" y="256"/>
                      <a:pt x="234" y="301"/>
                    </a:cubicBezTo>
                    <a:cubicBezTo>
                      <a:pt x="236" y="305"/>
                      <a:pt x="236" y="307"/>
                      <a:pt x="236" y="307"/>
                    </a:cubicBezTo>
                    <a:cubicBezTo>
                      <a:pt x="236" y="307"/>
                      <a:pt x="296" y="367"/>
                      <a:pt x="279" y="393"/>
                    </a:cubicBezTo>
                    <a:cubicBezTo>
                      <a:pt x="275" y="399"/>
                      <a:pt x="273" y="406"/>
                      <a:pt x="273" y="412"/>
                    </a:cubicBezTo>
                    <a:cubicBezTo>
                      <a:pt x="268" y="448"/>
                      <a:pt x="282" y="506"/>
                      <a:pt x="282" y="506"/>
                    </a:cubicBezTo>
                    <a:cubicBezTo>
                      <a:pt x="282" y="506"/>
                      <a:pt x="286" y="522"/>
                      <a:pt x="301" y="560"/>
                    </a:cubicBezTo>
                    <a:cubicBezTo>
                      <a:pt x="302" y="563"/>
                      <a:pt x="303" y="567"/>
                      <a:pt x="305" y="571"/>
                    </a:cubicBezTo>
                    <a:cubicBezTo>
                      <a:pt x="314" y="595"/>
                      <a:pt x="316" y="635"/>
                      <a:pt x="311" y="671"/>
                    </a:cubicBezTo>
                    <a:cubicBezTo>
                      <a:pt x="306" y="706"/>
                      <a:pt x="294" y="737"/>
                      <a:pt x="276" y="744"/>
                    </a:cubicBezTo>
                    <a:cubicBezTo>
                      <a:pt x="238" y="760"/>
                      <a:pt x="248" y="776"/>
                      <a:pt x="257" y="790"/>
                    </a:cubicBezTo>
                    <a:cubicBezTo>
                      <a:pt x="262" y="799"/>
                      <a:pt x="266" y="809"/>
                      <a:pt x="270" y="819"/>
                    </a:cubicBezTo>
                    <a:cubicBezTo>
                      <a:pt x="276" y="838"/>
                      <a:pt x="283" y="858"/>
                      <a:pt x="283" y="858"/>
                    </a:cubicBezTo>
                    <a:cubicBezTo>
                      <a:pt x="285" y="857"/>
                      <a:pt x="288" y="856"/>
                      <a:pt x="291" y="855"/>
                    </a:cubicBezTo>
                    <a:cubicBezTo>
                      <a:pt x="291" y="855"/>
                      <a:pt x="291" y="855"/>
                      <a:pt x="291" y="855"/>
                    </a:cubicBezTo>
                    <a:cubicBezTo>
                      <a:pt x="289" y="849"/>
                      <a:pt x="284" y="834"/>
                      <a:pt x="278" y="819"/>
                    </a:cubicBezTo>
                    <a:cubicBezTo>
                      <a:pt x="275" y="809"/>
                      <a:pt x="271" y="799"/>
                      <a:pt x="265" y="790"/>
                    </a:cubicBezTo>
                    <a:cubicBezTo>
                      <a:pt x="257" y="776"/>
                      <a:pt x="246" y="760"/>
                      <a:pt x="284" y="744"/>
                    </a:cubicBezTo>
                    <a:cubicBezTo>
                      <a:pt x="303" y="737"/>
                      <a:pt x="314" y="706"/>
                      <a:pt x="319" y="671"/>
                    </a:cubicBezTo>
                    <a:cubicBezTo>
                      <a:pt x="324" y="635"/>
                      <a:pt x="322" y="595"/>
                      <a:pt x="313" y="571"/>
                    </a:cubicBezTo>
                    <a:cubicBezTo>
                      <a:pt x="309" y="560"/>
                      <a:pt x="309" y="560"/>
                      <a:pt x="309" y="560"/>
                    </a:cubicBezTo>
                    <a:cubicBezTo>
                      <a:pt x="295" y="522"/>
                      <a:pt x="290" y="506"/>
                      <a:pt x="290" y="506"/>
                    </a:cubicBezTo>
                    <a:cubicBezTo>
                      <a:pt x="290" y="506"/>
                      <a:pt x="276" y="448"/>
                      <a:pt x="281" y="412"/>
                    </a:cubicBezTo>
                    <a:cubicBezTo>
                      <a:pt x="282" y="406"/>
                      <a:pt x="284" y="399"/>
                      <a:pt x="287" y="393"/>
                    </a:cubicBezTo>
                    <a:cubicBezTo>
                      <a:pt x="305" y="367"/>
                      <a:pt x="245" y="307"/>
                      <a:pt x="245" y="307"/>
                    </a:cubicBezTo>
                    <a:cubicBezTo>
                      <a:pt x="245" y="307"/>
                      <a:pt x="244" y="305"/>
                      <a:pt x="243" y="301"/>
                    </a:cubicBezTo>
                    <a:cubicBezTo>
                      <a:pt x="230" y="255"/>
                      <a:pt x="149" y="0"/>
                      <a:pt x="4"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21" name="îsḻíḓê">
                <a:extLst>
                  <a:ext uri="{FF2B5EF4-FFF2-40B4-BE49-F238E27FC236}">
                    <a16:creationId xmlns:a16="http://schemas.microsoft.com/office/drawing/2014/main" id="{8B04E4FE-5ABB-9443-A77F-86F4BFB34428}"/>
                  </a:ext>
                </a:extLst>
              </p:cNvPr>
              <p:cNvSpPr/>
              <p:nvPr/>
            </p:nvSpPr>
            <p:spPr bwMode="auto">
              <a:xfrm>
                <a:off x="3584607" y="4992128"/>
                <a:ext cx="6186" cy="0"/>
              </a:xfrm>
              <a:custGeom>
                <a:avLst/>
                <a:gdLst>
                  <a:gd name="T0" fmla="*/ 4 w 4"/>
                  <a:gd name="T1" fmla="*/ 0 w 4"/>
                  <a:gd name="T2" fmla="*/ 1 w 4"/>
                  <a:gd name="T3" fmla="*/ 4 w 4"/>
                  <a:gd name="T4" fmla="*/ 4 w 4"/>
                </a:gdLst>
                <a:ahLst/>
                <a:cxnLst>
                  <a:cxn ang="0">
                    <a:pos x="T0" y="0"/>
                  </a:cxn>
                  <a:cxn ang="0">
                    <a:pos x="T1" y="0"/>
                  </a:cxn>
                  <a:cxn ang="0">
                    <a:pos x="T2" y="0"/>
                  </a:cxn>
                  <a:cxn ang="0">
                    <a:pos x="T3" y="0"/>
                  </a:cxn>
                  <a:cxn ang="0">
                    <a:pos x="T4" y="0"/>
                  </a:cxn>
                </a:cxnLst>
                <a:rect l="0" t="0" r="r" b="b"/>
                <a:pathLst>
                  <a:path w="4">
                    <a:moveTo>
                      <a:pt x="4" y="0"/>
                    </a:moveTo>
                    <a:cubicBezTo>
                      <a:pt x="2" y="0"/>
                      <a:pt x="1" y="0"/>
                      <a:pt x="0" y="0"/>
                    </a:cubicBezTo>
                    <a:cubicBezTo>
                      <a:pt x="0" y="0"/>
                      <a:pt x="0" y="0"/>
                      <a:pt x="1" y="0"/>
                    </a:cubicBezTo>
                    <a:cubicBezTo>
                      <a:pt x="2" y="0"/>
                      <a:pt x="3" y="0"/>
                      <a:pt x="4" y="0"/>
                    </a:cubicBezTo>
                    <a:cubicBezTo>
                      <a:pt x="4" y="0"/>
                      <a:pt x="4" y="0"/>
                      <a:pt x="4" y="0"/>
                    </a:cubicBezTo>
                  </a:path>
                </a:pathLst>
              </a:custGeom>
              <a:solidFill>
                <a:srgbClr val="E5E5E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2" name="iśľídé">
                <a:extLst>
                  <a:ext uri="{FF2B5EF4-FFF2-40B4-BE49-F238E27FC236}">
                    <a16:creationId xmlns:a16="http://schemas.microsoft.com/office/drawing/2014/main" id="{74CD52CF-1170-D747-A002-EE807453B268}"/>
                  </a:ext>
                </a:extLst>
              </p:cNvPr>
              <p:cNvSpPr/>
              <p:nvPr/>
            </p:nvSpPr>
            <p:spPr bwMode="auto">
              <a:xfrm>
                <a:off x="3584607" y="4970481"/>
                <a:ext cx="61857" cy="21647"/>
              </a:xfrm>
              <a:custGeom>
                <a:avLst/>
                <a:gdLst>
                  <a:gd name="T0" fmla="*/ 36 w 42"/>
                  <a:gd name="T1" fmla="*/ 0 h 15"/>
                  <a:gd name="T2" fmla="*/ 36 w 42"/>
                  <a:gd name="T3" fmla="*/ 0 h 15"/>
                  <a:gd name="T4" fmla="*/ 3 w 42"/>
                  <a:gd name="T5" fmla="*/ 14 h 15"/>
                  <a:gd name="T6" fmla="*/ 3 w 42"/>
                  <a:gd name="T7" fmla="*/ 14 h 15"/>
                  <a:gd name="T8" fmla="*/ 3 w 42"/>
                  <a:gd name="T9" fmla="*/ 14 h 15"/>
                  <a:gd name="T10" fmla="*/ 3 w 42"/>
                  <a:gd name="T11" fmla="*/ 14 h 15"/>
                  <a:gd name="T12" fmla="*/ 0 w 42"/>
                  <a:gd name="T13" fmla="*/ 14 h 15"/>
                  <a:gd name="T14" fmla="*/ 3 w 42"/>
                  <a:gd name="T15" fmla="*/ 15 h 15"/>
                  <a:gd name="T16" fmla="*/ 6 w 42"/>
                  <a:gd name="T17" fmla="*/ 15 h 15"/>
                  <a:gd name="T18" fmla="*/ 42 w 42"/>
                  <a:gd name="T19" fmla="*/ 1 h 15"/>
                  <a:gd name="T20" fmla="*/ 36 w 42"/>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15">
                    <a:moveTo>
                      <a:pt x="36" y="0"/>
                    </a:moveTo>
                    <a:cubicBezTo>
                      <a:pt x="36" y="0"/>
                      <a:pt x="36" y="0"/>
                      <a:pt x="36" y="0"/>
                    </a:cubicBezTo>
                    <a:cubicBezTo>
                      <a:pt x="26" y="7"/>
                      <a:pt x="15" y="11"/>
                      <a:pt x="3" y="14"/>
                    </a:cubicBezTo>
                    <a:cubicBezTo>
                      <a:pt x="3" y="14"/>
                      <a:pt x="3" y="14"/>
                      <a:pt x="3" y="14"/>
                    </a:cubicBezTo>
                    <a:cubicBezTo>
                      <a:pt x="3" y="14"/>
                      <a:pt x="3" y="14"/>
                      <a:pt x="3" y="14"/>
                    </a:cubicBezTo>
                    <a:cubicBezTo>
                      <a:pt x="3" y="14"/>
                      <a:pt x="3" y="14"/>
                      <a:pt x="3" y="14"/>
                    </a:cubicBezTo>
                    <a:cubicBezTo>
                      <a:pt x="2" y="14"/>
                      <a:pt x="1" y="14"/>
                      <a:pt x="0" y="14"/>
                    </a:cubicBezTo>
                    <a:cubicBezTo>
                      <a:pt x="1" y="15"/>
                      <a:pt x="2" y="15"/>
                      <a:pt x="3" y="15"/>
                    </a:cubicBezTo>
                    <a:cubicBezTo>
                      <a:pt x="4" y="15"/>
                      <a:pt x="5" y="15"/>
                      <a:pt x="6" y="15"/>
                    </a:cubicBezTo>
                    <a:cubicBezTo>
                      <a:pt x="19" y="14"/>
                      <a:pt x="33" y="7"/>
                      <a:pt x="42" y="1"/>
                    </a:cubicBezTo>
                    <a:cubicBezTo>
                      <a:pt x="36" y="0"/>
                      <a:pt x="36" y="0"/>
                      <a:pt x="3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3" name="iṧḻiďê">
                <a:extLst>
                  <a:ext uri="{FF2B5EF4-FFF2-40B4-BE49-F238E27FC236}">
                    <a16:creationId xmlns:a16="http://schemas.microsoft.com/office/drawing/2014/main" id="{846F4E1E-E96A-B246-884D-D848144AA9C7}"/>
                  </a:ext>
                </a:extLst>
              </p:cNvPr>
              <p:cNvSpPr/>
              <p:nvPr/>
            </p:nvSpPr>
            <p:spPr bwMode="auto">
              <a:xfrm>
                <a:off x="3637187" y="4961206"/>
                <a:ext cx="27835" cy="12369"/>
              </a:xfrm>
              <a:custGeom>
                <a:avLst/>
                <a:gdLst>
                  <a:gd name="T0" fmla="*/ 10 w 17"/>
                  <a:gd name="T1" fmla="*/ 0 h 8"/>
                  <a:gd name="T2" fmla="*/ 10 w 17"/>
                  <a:gd name="T3" fmla="*/ 0 h 8"/>
                  <a:gd name="T4" fmla="*/ 9 w 17"/>
                  <a:gd name="T5" fmla="*/ 1 h 8"/>
                  <a:gd name="T6" fmla="*/ 0 w 17"/>
                  <a:gd name="T7" fmla="*/ 7 h 8"/>
                  <a:gd name="T8" fmla="*/ 6 w 17"/>
                  <a:gd name="T9" fmla="*/ 8 h 8"/>
                  <a:gd name="T10" fmla="*/ 6 w 17"/>
                  <a:gd name="T11" fmla="*/ 8 h 8"/>
                  <a:gd name="T12" fmla="*/ 17 w 17"/>
                  <a:gd name="T13" fmla="*/ 1 h 8"/>
                  <a:gd name="T14" fmla="*/ 10 w 17"/>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0" y="0"/>
                    </a:moveTo>
                    <a:cubicBezTo>
                      <a:pt x="10" y="0"/>
                      <a:pt x="10" y="0"/>
                      <a:pt x="10" y="0"/>
                    </a:cubicBezTo>
                    <a:cubicBezTo>
                      <a:pt x="9" y="1"/>
                      <a:pt x="9" y="1"/>
                      <a:pt x="9" y="1"/>
                    </a:cubicBezTo>
                    <a:cubicBezTo>
                      <a:pt x="9" y="1"/>
                      <a:pt x="5" y="4"/>
                      <a:pt x="0" y="7"/>
                    </a:cubicBezTo>
                    <a:cubicBezTo>
                      <a:pt x="6" y="8"/>
                      <a:pt x="6" y="8"/>
                      <a:pt x="6" y="8"/>
                    </a:cubicBezTo>
                    <a:cubicBezTo>
                      <a:pt x="6" y="8"/>
                      <a:pt x="6" y="8"/>
                      <a:pt x="6" y="8"/>
                    </a:cubicBezTo>
                    <a:cubicBezTo>
                      <a:pt x="10" y="6"/>
                      <a:pt x="14" y="4"/>
                      <a:pt x="17" y="1"/>
                    </a:cubicBezTo>
                    <a:cubicBezTo>
                      <a:pt x="14" y="1"/>
                      <a:pt x="12" y="0"/>
                      <a:pt x="10" y="0"/>
                    </a:cubicBezTo>
                  </a:path>
                </a:pathLst>
              </a:custGeom>
              <a:solidFill>
                <a:srgbClr val="A6ADBA"/>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4" name="íṩ1ïḍe">
                <a:extLst>
                  <a:ext uri="{FF2B5EF4-FFF2-40B4-BE49-F238E27FC236}">
                    <a16:creationId xmlns:a16="http://schemas.microsoft.com/office/drawing/2014/main" id="{FAF43013-9FD0-EF40-9344-9A14E62A237F}"/>
                  </a:ext>
                </a:extLst>
              </p:cNvPr>
              <p:cNvSpPr/>
              <p:nvPr/>
            </p:nvSpPr>
            <p:spPr bwMode="auto">
              <a:xfrm>
                <a:off x="3652650" y="4450985"/>
                <a:ext cx="355678" cy="510221"/>
              </a:xfrm>
              <a:custGeom>
                <a:avLst/>
                <a:gdLst>
                  <a:gd name="T0" fmla="*/ 235 w 243"/>
                  <a:gd name="T1" fmla="*/ 0 h 349"/>
                  <a:gd name="T2" fmla="*/ 235 w 243"/>
                  <a:gd name="T3" fmla="*/ 0 h 349"/>
                  <a:gd name="T4" fmla="*/ 235 w 243"/>
                  <a:gd name="T5" fmla="*/ 0 h 349"/>
                  <a:gd name="T6" fmla="*/ 232 w 243"/>
                  <a:gd name="T7" fmla="*/ 9 h 349"/>
                  <a:gd name="T8" fmla="*/ 130 w 243"/>
                  <a:gd name="T9" fmla="*/ 148 h 349"/>
                  <a:gd name="T10" fmla="*/ 115 w 243"/>
                  <a:gd name="T11" fmla="*/ 183 h 349"/>
                  <a:gd name="T12" fmla="*/ 83 w 243"/>
                  <a:gd name="T13" fmla="*/ 240 h 349"/>
                  <a:gd name="T14" fmla="*/ 0 w 243"/>
                  <a:gd name="T15" fmla="*/ 348 h 349"/>
                  <a:gd name="T16" fmla="*/ 7 w 243"/>
                  <a:gd name="T17" fmla="*/ 349 h 349"/>
                  <a:gd name="T18" fmla="*/ 7 w 243"/>
                  <a:gd name="T19" fmla="*/ 349 h 349"/>
                  <a:gd name="T20" fmla="*/ 7 w 243"/>
                  <a:gd name="T21" fmla="*/ 349 h 349"/>
                  <a:gd name="T22" fmla="*/ 83 w 243"/>
                  <a:gd name="T23" fmla="*/ 254 h 349"/>
                  <a:gd name="T24" fmla="*/ 124 w 243"/>
                  <a:gd name="T25" fmla="*/ 183 h 349"/>
                  <a:gd name="T26" fmla="*/ 138 w 243"/>
                  <a:gd name="T27" fmla="*/ 148 h 349"/>
                  <a:gd name="T28" fmla="*/ 241 w 243"/>
                  <a:gd name="T29" fmla="*/ 9 h 349"/>
                  <a:gd name="T30" fmla="*/ 243 w 243"/>
                  <a:gd name="T31" fmla="*/ 0 h 349"/>
                  <a:gd name="T32" fmla="*/ 243 w 243"/>
                  <a:gd name="T33" fmla="*/ 0 h 349"/>
                  <a:gd name="T34" fmla="*/ 235 w 243"/>
                  <a:gd name="T3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3" h="349">
                    <a:moveTo>
                      <a:pt x="235" y="0"/>
                    </a:moveTo>
                    <a:cubicBezTo>
                      <a:pt x="235" y="0"/>
                      <a:pt x="235" y="0"/>
                      <a:pt x="235" y="0"/>
                    </a:cubicBezTo>
                    <a:cubicBezTo>
                      <a:pt x="235" y="0"/>
                      <a:pt x="235" y="0"/>
                      <a:pt x="235" y="0"/>
                    </a:cubicBezTo>
                    <a:cubicBezTo>
                      <a:pt x="234" y="3"/>
                      <a:pt x="234" y="6"/>
                      <a:pt x="232" y="9"/>
                    </a:cubicBezTo>
                    <a:cubicBezTo>
                      <a:pt x="217" y="46"/>
                      <a:pt x="130" y="148"/>
                      <a:pt x="130" y="148"/>
                    </a:cubicBezTo>
                    <a:cubicBezTo>
                      <a:pt x="126" y="160"/>
                      <a:pt x="121" y="172"/>
                      <a:pt x="115" y="183"/>
                    </a:cubicBezTo>
                    <a:cubicBezTo>
                      <a:pt x="106" y="203"/>
                      <a:pt x="95" y="222"/>
                      <a:pt x="83" y="240"/>
                    </a:cubicBezTo>
                    <a:cubicBezTo>
                      <a:pt x="58" y="278"/>
                      <a:pt x="30" y="314"/>
                      <a:pt x="0" y="348"/>
                    </a:cubicBezTo>
                    <a:cubicBezTo>
                      <a:pt x="2" y="348"/>
                      <a:pt x="4" y="349"/>
                      <a:pt x="7" y="349"/>
                    </a:cubicBezTo>
                    <a:cubicBezTo>
                      <a:pt x="7" y="349"/>
                      <a:pt x="7" y="349"/>
                      <a:pt x="7" y="349"/>
                    </a:cubicBezTo>
                    <a:cubicBezTo>
                      <a:pt x="7" y="349"/>
                      <a:pt x="7" y="349"/>
                      <a:pt x="7" y="349"/>
                    </a:cubicBezTo>
                    <a:cubicBezTo>
                      <a:pt x="35" y="319"/>
                      <a:pt x="60" y="287"/>
                      <a:pt x="83" y="254"/>
                    </a:cubicBezTo>
                    <a:cubicBezTo>
                      <a:pt x="98" y="231"/>
                      <a:pt x="112" y="208"/>
                      <a:pt x="124" y="183"/>
                    </a:cubicBezTo>
                    <a:cubicBezTo>
                      <a:pt x="130" y="172"/>
                      <a:pt x="135" y="160"/>
                      <a:pt x="138" y="148"/>
                    </a:cubicBezTo>
                    <a:cubicBezTo>
                      <a:pt x="138" y="148"/>
                      <a:pt x="226" y="46"/>
                      <a:pt x="241" y="9"/>
                    </a:cubicBezTo>
                    <a:cubicBezTo>
                      <a:pt x="242" y="6"/>
                      <a:pt x="243" y="3"/>
                      <a:pt x="243" y="0"/>
                    </a:cubicBezTo>
                    <a:cubicBezTo>
                      <a:pt x="243" y="0"/>
                      <a:pt x="243" y="0"/>
                      <a:pt x="243" y="0"/>
                    </a:cubicBezTo>
                    <a:cubicBezTo>
                      <a:pt x="240" y="0"/>
                      <a:pt x="237" y="0"/>
                      <a:pt x="235" y="0"/>
                    </a:cubicBezTo>
                  </a:path>
                </a:pathLst>
              </a:custGeom>
              <a:solidFill>
                <a:srgbClr val="E5919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700">
                  <a:ea typeface="宋体" panose="02010600030101010101" pitchFamily="2" charset="-122"/>
                </a:endParaRPr>
              </a:p>
            </p:txBody>
          </p:sp>
          <p:sp>
            <p:nvSpPr>
              <p:cNvPr id="125" name="îSľîdè">
                <a:extLst>
                  <a:ext uri="{FF2B5EF4-FFF2-40B4-BE49-F238E27FC236}">
                    <a16:creationId xmlns:a16="http://schemas.microsoft.com/office/drawing/2014/main" id="{5C58CE2D-7DC1-C14E-B767-86C1BDC95E23}"/>
                  </a:ext>
                </a:extLst>
              </p:cNvPr>
              <p:cNvSpPr>
                <a:spLocks noChangeArrowheads="1"/>
              </p:cNvSpPr>
              <p:nvPr/>
            </p:nvSpPr>
            <p:spPr bwMode="auto">
              <a:xfrm>
                <a:off x="3070013" y="3140444"/>
                <a:ext cx="928175" cy="1851213"/>
              </a:xfrm>
              <a:custGeom>
                <a:avLst/>
                <a:gdLst>
                  <a:gd name="T0" fmla="*/ 631 w 634"/>
                  <a:gd name="T1" fmla="*/ 906 h 1266"/>
                  <a:gd name="T2" fmla="*/ 514 w 634"/>
                  <a:gd name="T3" fmla="*/ 1080 h 1266"/>
                  <a:gd name="T4" fmla="*/ 399 w 634"/>
                  <a:gd name="T5" fmla="*/ 1245 h 1266"/>
                  <a:gd name="T6" fmla="*/ 389 w 634"/>
                  <a:gd name="T7" fmla="*/ 1252 h 1266"/>
                  <a:gd name="T8" fmla="*/ 351 w 634"/>
                  <a:gd name="T9" fmla="*/ 1264 h 1266"/>
                  <a:gd name="T10" fmla="*/ 311 w 634"/>
                  <a:gd name="T11" fmla="*/ 1251 h 1266"/>
                  <a:gd name="T12" fmla="*/ 273 w 634"/>
                  <a:gd name="T13" fmla="*/ 1235 h 1266"/>
                  <a:gd name="T14" fmla="*/ 235 w 634"/>
                  <a:gd name="T15" fmla="*/ 1216 h 1266"/>
                  <a:gd name="T16" fmla="*/ 192 w 634"/>
                  <a:gd name="T17" fmla="*/ 1191 h 1266"/>
                  <a:gd name="T18" fmla="*/ 145 w 634"/>
                  <a:gd name="T19" fmla="*/ 1158 h 1266"/>
                  <a:gd name="T20" fmla="*/ 126 w 634"/>
                  <a:gd name="T21" fmla="*/ 1088 h 1266"/>
                  <a:gd name="T22" fmla="*/ 128 w 634"/>
                  <a:gd name="T23" fmla="*/ 1070 h 1266"/>
                  <a:gd name="T24" fmla="*/ 114 w 634"/>
                  <a:gd name="T25" fmla="*/ 1049 h 1266"/>
                  <a:gd name="T26" fmla="*/ 108 w 634"/>
                  <a:gd name="T27" fmla="*/ 1028 h 1266"/>
                  <a:gd name="T28" fmla="*/ 79 w 634"/>
                  <a:gd name="T29" fmla="*/ 976 h 1266"/>
                  <a:gd name="T30" fmla="*/ 70 w 634"/>
                  <a:gd name="T31" fmla="*/ 898 h 1266"/>
                  <a:gd name="T32" fmla="*/ 61 w 634"/>
                  <a:gd name="T33" fmla="*/ 843 h 1266"/>
                  <a:gd name="T34" fmla="*/ 57 w 634"/>
                  <a:gd name="T35" fmla="*/ 802 h 1266"/>
                  <a:gd name="T36" fmla="*/ 1 w 634"/>
                  <a:gd name="T37" fmla="*/ 653 h 1266"/>
                  <a:gd name="T38" fmla="*/ 16 w 634"/>
                  <a:gd name="T39" fmla="*/ 531 h 1266"/>
                  <a:gd name="T40" fmla="*/ 21 w 634"/>
                  <a:gd name="T41" fmla="*/ 521 h 1266"/>
                  <a:gd name="T42" fmla="*/ 34 w 634"/>
                  <a:gd name="T43" fmla="*/ 467 h 1266"/>
                  <a:gd name="T44" fmla="*/ 31 w 634"/>
                  <a:gd name="T45" fmla="*/ 375 h 1266"/>
                  <a:gd name="T46" fmla="*/ 26 w 634"/>
                  <a:gd name="T47" fmla="*/ 341 h 1266"/>
                  <a:gd name="T48" fmla="*/ 25 w 634"/>
                  <a:gd name="T49" fmla="*/ 281 h 1266"/>
                  <a:gd name="T50" fmla="*/ 59 w 634"/>
                  <a:gd name="T51" fmla="*/ 155 h 1266"/>
                  <a:gd name="T52" fmla="*/ 83 w 634"/>
                  <a:gd name="T53" fmla="*/ 115 h 1266"/>
                  <a:gd name="T54" fmla="*/ 98 w 634"/>
                  <a:gd name="T55" fmla="*/ 95 h 1266"/>
                  <a:gd name="T56" fmla="*/ 259 w 634"/>
                  <a:gd name="T57" fmla="*/ 2 h 1266"/>
                  <a:gd name="T58" fmla="*/ 495 w 634"/>
                  <a:gd name="T59" fmla="*/ 309 h 1266"/>
                  <a:gd name="T60" fmla="*/ 532 w 634"/>
                  <a:gd name="T61" fmla="*/ 414 h 1266"/>
                  <a:gd name="T62" fmla="*/ 560 w 634"/>
                  <a:gd name="T63" fmla="*/ 562 h 1266"/>
                  <a:gd name="T64" fmla="*/ 570 w 634"/>
                  <a:gd name="T65" fmla="*/ 673 h 1266"/>
                  <a:gd name="T66" fmla="*/ 516 w 634"/>
                  <a:gd name="T67" fmla="*/ 792 h 1266"/>
                  <a:gd name="T68" fmla="*/ 542 w 634"/>
                  <a:gd name="T69" fmla="*/ 860 h 1266"/>
                  <a:gd name="T70" fmla="*/ 567 w 634"/>
                  <a:gd name="T71" fmla="*/ 856 h 1266"/>
                  <a:gd name="T72" fmla="*/ 593 w 634"/>
                  <a:gd name="T73" fmla="*/ 878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4" h="1266">
                    <a:moveTo>
                      <a:pt x="634" y="897"/>
                    </a:moveTo>
                    <a:cubicBezTo>
                      <a:pt x="633" y="900"/>
                      <a:pt x="633" y="903"/>
                      <a:pt x="631" y="906"/>
                    </a:cubicBezTo>
                    <a:cubicBezTo>
                      <a:pt x="616" y="943"/>
                      <a:pt x="529" y="1045"/>
                      <a:pt x="529" y="1045"/>
                    </a:cubicBezTo>
                    <a:cubicBezTo>
                      <a:pt x="525" y="1057"/>
                      <a:pt x="520" y="1069"/>
                      <a:pt x="514" y="1080"/>
                    </a:cubicBezTo>
                    <a:cubicBezTo>
                      <a:pt x="505" y="1100"/>
                      <a:pt x="494" y="1119"/>
                      <a:pt x="482" y="1137"/>
                    </a:cubicBezTo>
                    <a:cubicBezTo>
                      <a:pt x="457" y="1175"/>
                      <a:pt x="429" y="1211"/>
                      <a:pt x="399" y="1245"/>
                    </a:cubicBezTo>
                    <a:cubicBezTo>
                      <a:pt x="398" y="1246"/>
                      <a:pt x="398" y="1246"/>
                      <a:pt x="398" y="1246"/>
                    </a:cubicBezTo>
                    <a:cubicBezTo>
                      <a:pt x="398" y="1246"/>
                      <a:pt x="394" y="1249"/>
                      <a:pt x="389" y="1252"/>
                    </a:cubicBezTo>
                    <a:cubicBezTo>
                      <a:pt x="379" y="1259"/>
                      <a:pt x="368" y="1263"/>
                      <a:pt x="356" y="1266"/>
                    </a:cubicBezTo>
                    <a:cubicBezTo>
                      <a:pt x="351" y="1264"/>
                      <a:pt x="351" y="1264"/>
                      <a:pt x="351" y="1264"/>
                    </a:cubicBezTo>
                    <a:cubicBezTo>
                      <a:pt x="344" y="1262"/>
                      <a:pt x="344" y="1262"/>
                      <a:pt x="344" y="1262"/>
                    </a:cubicBezTo>
                    <a:cubicBezTo>
                      <a:pt x="333" y="1259"/>
                      <a:pt x="322" y="1255"/>
                      <a:pt x="311" y="1251"/>
                    </a:cubicBezTo>
                    <a:cubicBezTo>
                      <a:pt x="304" y="1248"/>
                      <a:pt x="304" y="1248"/>
                      <a:pt x="304" y="1248"/>
                    </a:cubicBezTo>
                    <a:cubicBezTo>
                      <a:pt x="294" y="1244"/>
                      <a:pt x="283" y="1240"/>
                      <a:pt x="273" y="1235"/>
                    </a:cubicBezTo>
                    <a:cubicBezTo>
                      <a:pt x="266" y="1232"/>
                      <a:pt x="266" y="1232"/>
                      <a:pt x="266" y="1232"/>
                    </a:cubicBezTo>
                    <a:cubicBezTo>
                      <a:pt x="256" y="1227"/>
                      <a:pt x="245" y="1222"/>
                      <a:pt x="235" y="1216"/>
                    </a:cubicBezTo>
                    <a:cubicBezTo>
                      <a:pt x="231" y="1214"/>
                      <a:pt x="228" y="1212"/>
                      <a:pt x="224" y="1210"/>
                    </a:cubicBezTo>
                    <a:cubicBezTo>
                      <a:pt x="213" y="1204"/>
                      <a:pt x="203" y="1198"/>
                      <a:pt x="192" y="1191"/>
                    </a:cubicBezTo>
                    <a:cubicBezTo>
                      <a:pt x="181" y="1184"/>
                      <a:pt x="170" y="1177"/>
                      <a:pt x="160" y="1169"/>
                    </a:cubicBezTo>
                    <a:cubicBezTo>
                      <a:pt x="155" y="1166"/>
                      <a:pt x="150" y="1162"/>
                      <a:pt x="145" y="1158"/>
                    </a:cubicBezTo>
                    <a:cubicBezTo>
                      <a:pt x="140" y="1148"/>
                      <a:pt x="135" y="1139"/>
                      <a:pt x="133" y="1134"/>
                    </a:cubicBezTo>
                    <a:cubicBezTo>
                      <a:pt x="126" y="1121"/>
                      <a:pt x="126" y="1102"/>
                      <a:pt x="126" y="1088"/>
                    </a:cubicBezTo>
                    <a:cubicBezTo>
                      <a:pt x="126" y="1087"/>
                      <a:pt x="126" y="1086"/>
                      <a:pt x="127" y="1084"/>
                    </a:cubicBezTo>
                    <a:cubicBezTo>
                      <a:pt x="127" y="1076"/>
                      <a:pt x="128" y="1070"/>
                      <a:pt x="128" y="1070"/>
                    </a:cubicBezTo>
                    <a:cubicBezTo>
                      <a:pt x="128" y="1070"/>
                      <a:pt x="125" y="1066"/>
                      <a:pt x="121" y="1060"/>
                    </a:cubicBezTo>
                    <a:cubicBezTo>
                      <a:pt x="119" y="1056"/>
                      <a:pt x="117" y="1053"/>
                      <a:pt x="114" y="1049"/>
                    </a:cubicBezTo>
                    <a:cubicBezTo>
                      <a:pt x="110" y="1042"/>
                      <a:pt x="107" y="1035"/>
                      <a:pt x="108" y="1031"/>
                    </a:cubicBezTo>
                    <a:cubicBezTo>
                      <a:pt x="108" y="1030"/>
                      <a:pt x="108" y="1029"/>
                      <a:pt x="108" y="1028"/>
                    </a:cubicBezTo>
                    <a:cubicBezTo>
                      <a:pt x="108" y="1027"/>
                      <a:pt x="108" y="1026"/>
                      <a:pt x="107" y="1024"/>
                    </a:cubicBezTo>
                    <a:cubicBezTo>
                      <a:pt x="104" y="1012"/>
                      <a:pt x="91" y="990"/>
                      <a:pt x="79" y="976"/>
                    </a:cubicBezTo>
                    <a:cubicBezTo>
                      <a:pt x="70" y="966"/>
                      <a:pt x="69" y="929"/>
                      <a:pt x="70" y="902"/>
                    </a:cubicBezTo>
                    <a:cubicBezTo>
                      <a:pt x="70" y="901"/>
                      <a:pt x="70" y="900"/>
                      <a:pt x="70" y="898"/>
                    </a:cubicBezTo>
                    <a:cubicBezTo>
                      <a:pt x="70" y="885"/>
                      <a:pt x="71" y="875"/>
                      <a:pt x="71" y="875"/>
                    </a:cubicBezTo>
                    <a:cubicBezTo>
                      <a:pt x="67" y="873"/>
                      <a:pt x="63" y="858"/>
                      <a:pt x="61" y="843"/>
                    </a:cubicBezTo>
                    <a:cubicBezTo>
                      <a:pt x="60" y="839"/>
                      <a:pt x="60" y="839"/>
                      <a:pt x="60" y="839"/>
                    </a:cubicBezTo>
                    <a:cubicBezTo>
                      <a:pt x="58" y="820"/>
                      <a:pt x="57" y="802"/>
                      <a:pt x="57" y="802"/>
                    </a:cubicBezTo>
                    <a:cubicBezTo>
                      <a:pt x="27" y="780"/>
                      <a:pt x="13" y="747"/>
                      <a:pt x="7" y="717"/>
                    </a:cubicBezTo>
                    <a:cubicBezTo>
                      <a:pt x="2" y="696"/>
                      <a:pt x="0" y="674"/>
                      <a:pt x="1" y="653"/>
                    </a:cubicBezTo>
                    <a:cubicBezTo>
                      <a:pt x="1" y="652"/>
                      <a:pt x="1" y="652"/>
                      <a:pt x="1" y="652"/>
                    </a:cubicBezTo>
                    <a:cubicBezTo>
                      <a:pt x="1" y="652"/>
                      <a:pt x="5" y="564"/>
                      <a:pt x="16" y="531"/>
                    </a:cubicBezTo>
                    <a:cubicBezTo>
                      <a:pt x="16" y="529"/>
                      <a:pt x="17" y="528"/>
                      <a:pt x="17" y="527"/>
                    </a:cubicBezTo>
                    <a:cubicBezTo>
                      <a:pt x="18" y="524"/>
                      <a:pt x="19" y="523"/>
                      <a:pt x="21" y="521"/>
                    </a:cubicBezTo>
                    <a:cubicBezTo>
                      <a:pt x="27" y="512"/>
                      <a:pt x="31" y="492"/>
                      <a:pt x="33" y="471"/>
                    </a:cubicBezTo>
                    <a:cubicBezTo>
                      <a:pt x="34" y="467"/>
                      <a:pt x="34" y="467"/>
                      <a:pt x="34" y="467"/>
                    </a:cubicBezTo>
                    <a:cubicBezTo>
                      <a:pt x="37" y="439"/>
                      <a:pt x="38" y="411"/>
                      <a:pt x="38" y="411"/>
                    </a:cubicBezTo>
                    <a:cubicBezTo>
                      <a:pt x="31" y="375"/>
                      <a:pt x="31" y="375"/>
                      <a:pt x="31" y="375"/>
                    </a:cubicBezTo>
                    <a:cubicBezTo>
                      <a:pt x="29" y="365"/>
                      <a:pt x="27" y="355"/>
                      <a:pt x="26" y="345"/>
                    </a:cubicBezTo>
                    <a:cubicBezTo>
                      <a:pt x="26" y="344"/>
                      <a:pt x="26" y="342"/>
                      <a:pt x="26" y="341"/>
                    </a:cubicBezTo>
                    <a:cubicBezTo>
                      <a:pt x="24" y="322"/>
                      <a:pt x="23" y="304"/>
                      <a:pt x="25" y="285"/>
                    </a:cubicBezTo>
                    <a:cubicBezTo>
                      <a:pt x="25" y="284"/>
                      <a:pt x="25" y="282"/>
                      <a:pt x="25" y="281"/>
                    </a:cubicBezTo>
                    <a:cubicBezTo>
                      <a:pt x="28" y="239"/>
                      <a:pt x="39" y="197"/>
                      <a:pt x="57" y="159"/>
                    </a:cubicBezTo>
                    <a:cubicBezTo>
                      <a:pt x="58" y="158"/>
                      <a:pt x="59" y="156"/>
                      <a:pt x="59" y="155"/>
                    </a:cubicBezTo>
                    <a:cubicBezTo>
                      <a:pt x="65" y="145"/>
                      <a:pt x="70" y="135"/>
                      <a:pt x="77" y="125"/>
                    </a:cubicBezTo>
                    <a:cubicBezTo>
                      <a:pt x="79" y="122"/>
                      <a:pt x="81" y="118"/>
                      <a:pt x="83" y="115"/>
                    </a:cubicBezTo>
                    <a:cubicBezTo>
                      <a:pt x="87" y="110"/>
                      <a:pt x="91" y="104"/>
                      <a:pt x="95" y="99"/>
                    </a:cubicBezTo>
                    <a:cubicBezTo>
                      <a:pt x="98" y="95"/>
                      <a:pt x="98" y="95"/>
                      <a:pt x="98" y="95"/>
                    </a:cubicBezTo>
                    <a:cubicBezTo>
                      <a:pt x="110" y="80"/>
                      <a:pt x="124" y="66"/>
                      <a:pt x="139" y="53"/>
                    </a:cubicBezTo>
                    <a:cubicBezTo>
                      <a:pt x="183" y="15"/>
                      <a:pt x="223" y="0"/>
                      <a:pt x="259" y="2"/>
                    </a:cubicBezTo>
                    <a:cubicBezTo>
                      <a:pt x="401" y="7"/>
                      <a:pt x="480" y="258"/>
                      <a:pt x="493" y="303"/>
                    </a:cubicBezTo>
                    <a:cubicBezTo>
                      <a:pt x="495" y="307"/>
                      <a:pt x="495" y="309"/>
                      <a:pt x="495" y="309"/>
                    </a:cubicBezTo>
                    <a:cubicBezTo>
                      <a:pt x="495" y="309"/>
                      <a:pt x="555" y="369"/>
                      <a:pt x="538" y="395"/>
                    </a:cubicBezTo>
                    <a:cubicBezTo>
                      <a:pt x="534" y="401"/>
                      <a:pt x="532" y="408"/>
                      <a:pt x="532" y="414"/>
                    </a:cubicBezTo>
                    <a:cubicBezTo>
                      <a:pt x="527" y="450"/>
                      <a:pt x="541" y="508"/>
                      <a:pt x="541" y="508"/>
                    </a:cubicBezTo>
                    <a:cubicBezTo>
                      <a:pt x="541" y="508"/>
                      <a:pt x="545" y="524"/>
                      <a:pt x="560" y="562"/>
                    </a:cubicBezTo>
                    <a:cubicBezTo>
                      <a:pt x="561" y="565"/>
                      <a:pt x="562" y="569"/>
                      <a:pt x="564" y="573"/>
                    </a:cubicBezTo>
                    <a:cubicBezTo>
                      <a:pt x="573" y="597"/>
                      <a:pt x="575" y="637"/>
                      <a:pt x="570" y="673"/>
                    </a:cubicBezTo>
                    <a:cubicBezTo>
                      <a:pt x="565" y="708"/>
                      <a:pt x="553" y="739"/>
                      <a:pt x="535" y="746"/>
                    </a:cubicBezTo>
                    <a:cubicBezTo>
                      <a:pt x="497" y="762"/>
                      <a:pt x="507" y="778"/>
                      <a:pt x="516" y="792"/>
                    </a:cubicBezTo>
                    <a:cubicBezTo>
                      <a:pt x="521" y="801"/>
                      <a:pt x="525" y="811"/>
                      <a:pt x="529" y="821"/>
                    </a:cubicBezTo>
                    <a:cubicBezTo>
                      <a:pt x="535" y="840"/>
                      <a:pt x="542" y="860"/>
                      <a:pt x="542" y="860"/>
                    </a:cubicBezTo>
                    <a:cubicBezTo>
                      <a:pt x="544" y="859"/>
                      <a:pt x="547" y="858"/>
                      <a:pt x="550" y="857"/>
                    </a:cubicBezTo>
                    <a:cubicBezTo>
                      <a:pt x="555" y="856"/>
                      <a:pt x="561" y="855"/>
                      <a:pt x="567" y="856"/>
                    </a:cubicBezTo>
                    <a:cubicBezTo>
                      <a:pt x="570" y="856"/>
                      <a:pt x="573" y="858"/>
                      <a:pt x="574" y="861"/>
                    </a:cubicBezTo>
                    <a:cubicBezTo>
                      <a:pt x="575" y="866"/>
                      <a:pt x="583" y="872"/>
                      <a:pt x="593" y="878"/>
                    </a:cubicBezTo>
                    <a:cubicBezTo>
                      <a:pt x="606" y="885"/>
                      <a:pt x="620" y="891"/>
                      <a:pt x="634" y="897"/>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26" name="iṣḷïḋe">
                <a:extLst>
                  <a:ext uri="{FF2B5EF4-FFF2-40B4-BE49-F238E27FC236}">
                    <a16:creationId xmlns:a16="http://schemas.microsoft.com/office/drawing/2014/main" id="{1BB1FC6B-6571-5744-A0CC-33B7CC221563}"/>
                  </a:ext>
                </a:extLst>
              </p:cNvPr>
              <p:cNvSpPr/>
              <p:nvPr/>
            </p:nvSpPr>
            <p:spPr bwMode="auto">
              <a:xfrm>
                <a:off x="3225837" y="3758324"/>
                <a:ext cx="603106" cy="290671"/>
              </a:xfrm>
              <a:custGeom>
                <a:avLst/>
                <a:gdLst>
                  <a:gd name="T0" fmla="*/ 151 w 413"/>
                  <a:gd name="T1" fmla="*/ 0 h 199"/>
                  <a:gd name="T2" fmla="*/ 0 w 413"/>
                  <a:gd name="T3" fmla="*/ 90 h 199"/>
                  <a:gd name="T4" fmla="*/ 173 w 413"/>
                  <a:gd name="T5" fmla="*/ 47 h 199"/>
                  <a:gd name="T6" fmla="*/ 193 w 413"/>
                  <a:gd name="T7" fmla="*/ 51 h 199"/>
                  <a:gd name="T8" fmla="*/ 413 w 413"/>
                  <a:gd name="T9" fmla="*/ 199 h 199"/>
                  <a:gd name="T10" fmla="*/ 191 w 413"/>
                  <a:gd name="T11" fmla="*/ 7 h 199"/>
                  <a:gd name="T12" fmla="*/ 151 w 413"/>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413" h="199">
                    <a:moveTo>
                      <a:pt x="151" y="0"/>
                    </a:moveTo>
                    <a:cubicBezTo>
                      <a:pt x="66" y="0"/>
                      <a:pt x="0" y="90"/>
                      <a:pt x="0" y="90"/>
                    </a:cubicBezTo>
                    <a:cubicBezTo>
                      <a:pt x="12" y="89"/>
                      <a:pt x="122" y="47"/>
                      <a:pt x="173" y="47"/>
                    </a:cubicBezTo>
                    <a:cubicBezTo>
                      <a:pt x="182" y="47"/>
                      <a:pt x="189" y="49"/>
                      <a:pt x="193" y="51"/>
                    </a:cubicBezTo>
                    <a:cubicBezTo>
                      <a:pt x="224" y="71"/>
                      <a:pt x="413" y="199"/>
                      <a:pt x="413" y="199"/>
                    </a:cubicBezTo>
                    <a:cubicBezTo>
                      <a:pt x="413" y="199"/>
                      <a:pt x="294" y="43"/>
                      <a:pt x="191" y="7"/>
                    </a:cubicBezTo>
                    <a:cubicBezTo>
                      <a:pt x="177" y="2"/>
                      <a:pt x="164" y="0"/>
                      <a:pt x="15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7" name="išḷïḍê">
                <a:extLst>
                  <a:ext uri="{FF2B5EF4-FFF2-40B4-BE49-F238E27FC236}">
                    <a16:creationId xmlns:a16="http://schemas.microsoft.com/office/drawing/2014/main" id="{94B172CC-7F30-3A44-A488-9043C8335E1B}"/>
                  </a:ext>
                </a:extLst>
              </p:cNvPr>
              <p:cNvSpPr/>
              <p:nvPr/>
            </p:nvSpPr>
            <p:spPr bwMode="auto">
              <a:xfrm>
                <a:off x="3538216" y="4234528"/>
                <a:ext cx="250520" cy="71122"/>
              </a:xfrm>
              <a:custGeom>
                <a:avLst/>
                <a:gdLst>
                  <a:gd name="T0" fmla="*/ 0 w 171"/>
                  <a:gd name="T1" fmla="*/ 0 h 50"/>
                  <a:gd name="T2" fmla="*/ 171 w 171"/>
                  <a:gd name="T3" fmla="*/ 50 h 50"/>
                  <a:gd name="T4" fmla="*/ 0 w 171"/>
                  <a:gd name="T5" fmla="*/ 0 h 50"/>
                </a:gdLst>
                <a:ahLst/>
                <a:cxnLst>
                  <a:cxn ang="0">
                    <a:pos x="T0" y="T1"/>
                  </a:cxn>
                  <a:cxn ang="0">
                    <a:pos x="T2" y="T3"/>
                  </a:cxn>
                  <a:cxn ang="0">
                    <a:pos x="T4" y="T5"/>
                  </a:cxn>
                </a:cxnLst>
                <a:rect l="0" t="0" r="r" b="b"/>
                <a:pathLst>
                  <a:path w="171" h="50">
                    <a:moveTo>
                      <a:pt x="0" y="0"/>
                    </a:moveTo>
                    <a:cubicBezTo>
                      <a:pt x="171" y="50"/>
                      <a:pt x="171" y="50"/>
                      <a:pt x="171" y="50"/>
                    </a:cubicBezTo>
                    <a:cubicBezTo>
                      <a:pt x="148" y="29"/>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8" name="îŝḷiḓé">
                <a:extLst>
                  <a:ext uri="{FF2B5EF4-FFF2-40B4-BE49-F238E27FC236}">
                    <a16:creationId xmlns:a16="http://schemas.microsoft.com/office/drawing/2014/main" id="{185FD15A-B7B5-D44F-83D1-76CF773645A9}"/>
                  </a:ext>
                </a:extLst>
              </p:cNvPr>
              <p:cNvSpPr/>
              <p:nvPr/>
            </p:nvSpPr>
            <p:spPr bwMode="auto">
              <a:xfrm>
                <a:off x="3414502" y="4556121"/>
                <a:ext cx="80414" cy="179350"/>
              </a:xfrm>
              <a:custGeom>
                <a:avLst/>
                <a:gdLst>
                  <a:gd name="T0" fmla="*/ 56 w 56"/>
                  <a:gd name="T1" fmla="*/ 0 h 123"/>
                  <a:gd name="T2" fmla="*/ 4 w 56"/>
                  <a:gd name="T3" fmla="*/ 123 h 123"/>
                  <a:gd name="T4" fmla="*/ 55 w 56"/>
                  <a:gd name="T5" fmla="*/ 51 h 123"/>
                  <a:gd name="T6" fmla="*/ 56 w 56"/>
                  <a:gd name="T7" fmla="*/ 0 h 123"/>
                </a:gdLst>
                <a:ahLst/>
                <a:cxnLst>
                  <a:cxn ang="0">
                    <a:pos x="T0" y="T1"/>
                  </a:cxn>
                  <a:cxn ang="0">
                    <a:pos x="T2" y="T3"/>
                  </a:cxn>
                  <a:cxn ang="0">
                    <a:pos x="T4" y="T5"/>
                  </a:cxn>
                  <a:cxn ang="0">
                    <a:pos x="T6" y="T7"/>
                  </a:cxn>
                </a:cxnLst>
                <a:rect l="0" t="0" r="r" b="b"/>
                <a:pathLst>
                  <a:path w="56" h="123">
                    <a:moveTo>
                      <a:pt x="56" y="0"/>
                    </a:moveTo>
                    <a:cubicBezTo>
                      <a:pt x="54" y="2"/>
                      <a:pt x="0" y="123"/>
                      <a:pt x="4" y="123"/>
                    </a:cubicBezTo>
                    <a:cubicBezTo>
                      <a:pt x="9" y="123"/>
                      <a:pt x="55" y="51"/>
                      <a:pt x="55" y="51"/>
                    </a:cubicBezTo>
                    <a:cubicBezTo>
                      <a:pt x="56" y="0"/>
                      <a:pt x="56" y="0"/>
                      <a:pt x="56"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29" name="í$1iḍe">
                <a:extLst>
                  <a:ext uri="{FF2B5EF4-FFF2-40B4-BE49-F238E27FC236}">
                    <a16:creationId xmlns:a16="http://schemas.microsoft.com/office/drawing/2014/main" id="{0E76A044-7B9C-3F4C-9C23-09D084E2C4AE}"/>
                  </a:ext>
                </a:extLst>
              </p:cNvPr>
              <p:cNvSpPr/>
              <p:nvPr/>
            </p:nvSpPr>
            <p:spPr bwMode="auto">
              <a:xfrm>
                <a:off x="3581516" y="4345849"/>
                <a:ext cx="64949" cy="24738"/>
              </a:xfrm>
              <a:custGeom>
                <a:avLst/>
                <a:gdLst>
                  <a:gd name="T0" fmla="*/ 43 w 43"/>
                  <a:gd name="T1" fmla="*/ 0 h 17"/>
                  <a:gd name="T2" fmla="*/ 5 w 43"/>
                  <a:gd name="T3" fmla="*/ 16 h 17"/>
                  <a:gd name="T4" fmla="*/ 6 w 43"/>
                  <a:gd name="T5" fmla="*/ 17 h 17"/>
                  <a:gd name="T6" fmla="*/ 43 w 43"/>
                  <a:gd name="T7" fmla="*/ 0 h 17"/>
                </a:gdLst>
                <a:ahLst/>
                <a:cxnLst>
                  <a:cxn ang="0">
                    <a:pos x="T0" y="T1"/>
                  </a:cxn>
                  <a:cxn ang="0">
                    <a:pos x="T2" y="T3"/>
                  </a:cxn>
                  <a:cxn ang="0">
                    <a:pos x="T4" y="T5"/>
                  </a:cxn>
                  <a:cxn ang="0">
                    <a:pos x="T6" y="T7"/>
                  </a:cxn>
                </a:cxnLst>
                <a:rect l="0" t="0" r="r" b="b"/>
                <a:pathLst>
                  <a:path w="43" h="17">
                    <a:moveTo>
                      <a:pt x="43" y="0"/>
                    </a:moveTo>
                    <a:cubicBezTo>
                      <a:pt x="43" y="0"/>
                      <a:pt x="0" y="15"/>
                      <a:pt x="5" y="16"/>
                    </a:cubicBezTo>
                    <a:cubicBezTo>
                      <a:pt x="5" y="17"/>
                      <a:pt x="5" y="17"/>
                      <a:pt x="6" y="17"/>
                    </a:cubicBezTo>
                    <a:cubicBezTo>
                      <a:pt x="13" y="17"/>
                      <a:pt x="42" y="6"/>
                      <a:pt x="43"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0" name="îṣḷîďé">
                <a:extLst>
                  <a:ext uri="{FF2B5EF4-FFF2-40B4-BE49-F238E27FC236}">
                    <a16:creationId xmlns:a16="http://schemas.microsoft.com/office/drawing/2014/main" id="{4B2302CB-FA02-2548-A39A-E653AA273395}"/>
                  </a:ext>
                </a:extLst>
              </p:cNvPr>
              <p:cNvSpPr/>
              <p:nvPr/>
            </p:nvSpPr>
            <p:spPr bwMode="auto">
              <a:xfrm>
                <a:off x="3581516" y="4611782"/>
                <a:ext cx="58763" cy="80398"/>
              </a:xfrm>
              <a:custGeom>
                <a:avLst/>
                <a:gdLst>
                  <a:gd name="T0" fmla="*/ 0 w 40"/>
                  <a:gd name="T1" fmla="*/ 0 h 54"/>
                  <a:gd name="T2" fmla="*/ 34 w 40"/>
                  <a:gd name="T3" fmla="*/ 54 h 54"/>
                  <a:gd name="T4" fmla="*/ 35 w 40"/>
                  <a:gd name="T5" fmla="*/ 53 h 54"/>
                  <a:gd name="T6" fmla="*/ 0 w 40"/>
                  <a:gd name="T7" fmla="*/ 0 h 54"/>
                </a:gdLst>
                <a:ahLst/>
                <a:cxnLst>
                  <a:cxn ang="0">
                    <a:pos x="T0" y="T1"/>
                  </a:cxn>
                  <a:cxn ang="0">
                    <a:pos x="T2" y="T3"/>
                  </a:cxn>
                  <a:cxn ang="0">
                    <a:pos x="T4" y="T5"/>
                  </a:cxn>
                  <a:cxn ang="0">
                    <a:pos x="T6" y="T7"/>
                  </a:cxn>
                </a:cxnLst>
                <a:rect l="0" t="0" r="r" b="b"/>
                <a:pathLst>
                  <a:path w="40" h="54">
                    <a:moveTo>
                      <a:pt x="0" y="0"/>
                    </a:moveTo>
                    <a:cubicBezTo>
                      <a:pt x="6" y="14"/>
                      <a:pt x="27" y="54"/>
                      <a:pt x="34" y="54"/>
                    </a:cubicBezTo>
                    <a:cubicBezTo>
                      <a:pt x="34" y="54"/>
                      <a:pt x="35" y="54"/>
                      <a:pt x="35" y="53"/>
                    </a:cubicBezTo>
                    <a:cubicBezTo>
                      <a:pt x="40" y="46"/>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1" name="íṩliḋè">
                <a:extLst>
                  <a:ext uri="{FF2B5EF4-FFF2-40B4-BE49-F238E27FC236}">
                    <a16:creationId xmlns:a16="http://schemas.microsoft.com/office/drawing/2014/main" id="{5D10939A-191A-FD43-9ECE-B30723C9AD9A}"/>
                  </a:ext>
                </a:extLst>
              </p:cNvPr>
              <p:cNvSpPr/>
              <p:nvPr/>
            </p:nvSpPr>
            <p:spPr bwMode="auto">
              <a:xfrm>
                <a:off x="3813478" y="2666764"/>
                <a:ext cx="355678" cy="275208"/>
              </a:xfrm>
              <a:custGeom>
                <a:avLst/>
                <a:gdLst>
                  <a:gd name="T0" fmla="*/ 0 w 241"/>
                  <a:gd name="T1" fmla="*/ 0 h 187"/>
                  <a:gd name="T2" fmla="*/ 7 w 241"/>
                  <a:gd name="T3" fmla="*/ 40 h 187"/>
                  <a:gd name="T4" fmla="*/ 29 w 241"/>
                  <a:gd name="T5" fmla="*/ 94 h 187"/>
                  <a:gd name="T6" fmla="*/ 54 w 241"/>
                  <a:gd name="T7" fmla="*/ 123 h 187"/>
                  <a:gd name="T8" fmla="*/ 102 w 241"/>
                  <a:gd name="T9" fmla="*/ 187 h 187"/>
                  <a:gd name="T10" fmla="*/ 203 w 241"/>
                  <a:gd name="T11" fmla="*/ 159 h 187"/>
                  <a:gd name="T12" fmla="*/ 241 w 241"/>
                  <a:gd name="T13" fmla="*/ 126 h 187"/>
                  <a:gd name="T14" fmla="*/ 235 w 241"/>
                  <a:gd name="T15" fmla="*/ 123 h 187"/>
                  <a:gd name="T16" fmla="*/ 203 w 241"/>
                  <a:gd name="T17" fmla="*/ 151 h 187"/>
                  <a:gd name="T18" fmla="*/ 101 w 241"/>
                  <a:gd name="T19" fmla="*/ 178 h 187"/>
                  <a:gd name="T20" fmla="*/ 53 w 241"/>
                  <a:gd name="T21" fmla="*/ 114 h 187"/>
                  <a:gd name="T22" fmla="*/ 29 w 241"/>
                  <a:gd name="T23" fmla="*/ 85 h 187"/>
                  <a:gd name="T24" fmla="*/ 7 w 241"/>
                  <a:gd name="T25" fmla="*/ 31 h 187"/>
                  <a:gd name="T26" fmla="*/ 0 w 241"/>
                  <a:gd name="T2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87">
                    <a:moveTo>
                      <a:pt x="0" y="0"/>
                    </a:moveTo>
                    <a:cubicBezTo>
                      <a:pt x="0" y="17"/>
                      <a:pt x="2" y="34"/>
                      <a:pt x="7" y="40"/>
                    </a:cubicBezTo>
                    <a:cubicBezTo>
                      <a:pt x="19" y="55"/>
                      <a:pt x="27" y="84"/>
                      <a:pt x="29" y="94"/>
                    </a:cubicBezTo>
                    <a:cubicBezTo>
                      <a:pt x="30" y="104"/>
                      <a:pt x="55" y="109"/>
                      <a:pt x="54" y="123"/>
                    </a:cubicBezTo>
                    <a:cubicBezTo>
                      <a:pt x="52" y="137"/>
                      <a:pt x="102" y="187"/>
                      <a:pt x="102" y="187"/>
                    </a:cubicBezTo>
                    <a:cubicBezTo>
                      <a:pt x="102" y="187"/>
                      <a:pt x="166" y="181"/>
                      <a:pt x="203" y="159"/>
                    </a:cubicBezTo>
                    <a:cubicBezTo>
                      <a:pt x="215" y="152"/>
                      <a:pt x="228" y="140"/>
                      <a:pt x="241" y="126"/>
                    </a:cubicBezTo>
                    <a:cubicBezTo>
                      <a:pt x="239" y="125"/>
                      <a:pt x="237" y="124"/>
                      <a:pt x="235" y="123"/>
                    </a:cubicBezTo>
                    <a:cubicBezTo>
                      <a:pt x="224" y="135"/>
                      <a:pt x="213" y="145"/>
                      <a:pt x="203" y="151"/>
                    </a:cubicBezTo>
                    <a:cubicBezTo>
                      <a:pt x="165" y="172"/>
                      <a:pt x="101" y="178"/>
                      <a:pt x="101" y="178"/>
                    </a:cubicBezTo>
                    <a:cubicBezTo>
                      <a:pt x="101" y="178"/>
                      <a:pt x="52" y="129"/>
                      <a:pt x="53" y="114"/>
                    </a:cubicBezTo>
                    <a:cubicBezTo>
                      <a:pt x="55" y="100"/>
                      <a:pt x="30" y="95"/>
                      <a:pt x="29" y="85"/>
                    </a:cubicBezTo>
                    <a:cubicBezTo>
                      <a:pt x="27" y="75"/>
                      <a:pt x="18" y="46"/>
                      <a:pt x="7" y="31"/>
                    </a:cubicBezTo>
                    <a:cubicBezTo>
                      <a:pt x="3" y="26"/>
                      <a:pt x="1" y="14"/>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0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132" name="ïSļïde">
                <a:extLst>
                  <a:ext uri="{FF2B5EF4-FFF2-40B4-BE49-F238E27FC236}">
                    <a16:creationId xmlns:a16="http://schemas.microsoft.com/office/drawing/2014/main" id="{DD76394A-4E0C-0C43-ADE9-F2269AD9FAC0}"/>
                  </a:ext>
                </a:extLst>
              </p:cNvPr>
              <p:cNvSpPr/>
              <p:nvPr/>
            </p:nvSpPr>
            <p:spPr bwMode="auto">
              <a:xfrm>
                <a:off x="4159877" y="2762622"/>
                <a:ext cx="201036" cy="89676"/>
              </a:xfrm>
              <a:custGeom>
                <a:avLst/>
                <a:gdLst>
                  <a:gd name="T0" fmla="*/ 68 w 137"/>
                  <a:gd name="T1" fmla="*/ 0 h 62"/>
                  <a:gd name="T2" fmla="*/ 0 w 137"/>
                  <a:gd name="T3" fmla="*/ 59 h 62"/>
                  <a:gd name="T4" fmla="*/ 6 w 137"/>
                  <a:gd name="T5" fmla="*/ 62 h 62"/>
                  <a:gd name="T6" fmla="*/ 68 w 137"/>
                  <a:gd name="T7" fmla="*/ 8 h 62"/>
                  <a:gd name="T8" fmla="*/ 75 w 137"/>
                  <a:gd name="T9" fmla="*/ 11 h 62"/>
                  <a:gd name="T10" fmla="*/ 127 w 137"/>
                  <a:gd name="T11" fmla="*/ 51 h 62"/>
                  <a:gd name="T12" fmla="*/ 136 w 137"/>
                  <a:gd name="T13" fmla="*/ 49 h 62"/>
                  <a:gd name="T14" fmla="*/ 137 w 137"/>
                  <a:gd name="T15" fmla="*/ 49 h 62"/>
                  <a:gd name="T16" fmla="*/ 75 w 137"/>
                  <a:gd name="T17" fmla="*/ 2 h 62"/>
                  <a:gd name="T18" fmla="*/ 68 w 137"/>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62">
                    <a:moveTo>
                      <a:pt x="68" y="0"/>
                    </a:moveTo>
                    <a:cubicBezTo>
                      <a:pt x="52" y="0"/>
                      <a:pt x="26" y="33"/>
                      <a:pt x="0" y="59"/>
                    </a:cubicBezTo>
                    <a:cubicBezTo>
                      <a:pt x="2" y="60"/>
                      <a:pt x="4" y="61"/>
                      <a:pt x="6" y="62"/>
                    </a:cubicBezTo>
                    <a:cubicBezTo>
                      <a:pt x="30" y="37"/>
                      <a:pt x="53" y="8"/>
                      <a:pt x="68" y="8"/>
                    </a:cubicBezTo>
                    <a:cubicBezTo>
                      <a:pt x="71" y="8"/>
                      <a:pt x="73" y="9"/>
                      <a:pt x="75" y="11"/>
                    </a:cubicBezTo>
                    <a:cubicBezTo>
                      <a:pt x="87" y="22"/>
                      <a:pt x="111" y="39"/>
                      <a:pt x="127" y="51"/>
                    </a:cubicBezTo>
                    <a:cubicBezTo>
                      <a:pt x="130" y="50"/>
                      <a:pt x="133" y="49"/>
                      <a:pt x="136" y="49"/>
                    </a:cubicBezTo>
                    <a:cubicBezTo>
                      <a:pt x="137" y="49"/>
                      <a:pt x="137" y="49"/>
                      <a:pt x="137" y="49"/>
                    </a:cubicBezTo>
                    <a:cubicBezTo>
                      <a:pt x="123" y="39"/>
                      <a:pt x="90" y="16"/>
                      <a:pt x="75" y="2"/>
                    </a:cubicBezTo>
                    <a:cubicBezTo>
                      <a:pt x="73" y="0"/>
                      <a:pt x="70" y="0"/>
                      <a:pt x="68"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3" name="iṥḻíḋé">
                <a:extLst>
                  <a:ext uri="{FF2B5EF4-FFF2-40B4-BE49-F238E27FC236}">
                    <a16:creationId xmlns:a16="http://schemas.microsoft.com/office/drawing/2014/main" id="{0F416C1A-C830-ED45-8265-A1CD6E49E1A4}"/>
                  </a:ext>
                </a:extLst>
              </p:cNvPr>
              <p:cNvSpPr/>
              <p:nvPr/>
            </p:nvSpPr>
            <p:spPr bwMode="auto">
              <a:xfrm>
                <a:off x="3813478" y="2410107"/>
                <a:ext cx="565992" cy="519496"/>
              </a:xfrm>
              <a:custGeom>
                <a:avLst/>
                <a:gdLst>
                  <a:gd name="T0" fmla="*/ 386 w 386"/>
                  <a:gd name="T1" fmla="*/ 286 h 354"/>
                  <a:gd name="T2" fmla="*/ 380 w 386"/>
                  <a:gd name="T3" fmla="*/ 295 h 354"/>
                  <a:gd name="T4" fmla="*/ 310 w 386"/>
                  <a:gd name="T5" fmla="*/ 242 h 354"/>
                  <a:gd name="T6" fmla="*/ 203 w 386"/>
                  <a:gd name="T7" fmla="*/ 327 h 354"/>
                  <a:gd name="T8" fmla="*/ 101 w 386"/>
                  <a:gd name="T9" fmla="*/ 354 h 354"/>
                  <a:gd name="T10" fmla="*/ 53 w 386"/>
                  <a:gd name="T11" fmla="*/ 290 h 354"/>
                  <a:gd name="T12" fmla="*/ 29 w 386"/>
                  <a:gd name="T13" fmla="*/ 261 h 354"/>
                  <a:gd name="T14" fmla="*/ 7 w 386"/>
                  <a:gd name="T15" fmla="*/ 207 h 354"/>
                  <a:gd name="T16" fmla="*/ 0 w 386"/>
                  <a:gd name="T17" fmla="*/ 155 h 354"/>
                  <a:gd name="T18" fmla="*/ 7 w 386"/>
                  <a:gd name="T19" fmla="*/ 153 h 354"/>
                  <a:gd name="T20" fmla="*/ 30 w 386"/>
                  <a:gd name="T21" fmla="*/ 123 h 354"/>
                  <a:gd name="T22" fmla="*/ 64 w 386"/>
                  <a:gd name="T23" fmla="*/ 40 h 354"/>
                  <a:gd name="T24" fmla="*/ 98 w 386"/>
                  <a:gd name="T25" fmla="*/ 12 h 354"/>
                  <a:gd name="T26" fmla="*/ 190 w 386"/>
                  <a:gd name="T27" fmla="*/ 118 h 354"/>
                  <a:gd name="T28" fmla="*/ 307 w 386"/>
                  <a:gd name="T29" fmla="*/ 220 h 354"/>
                  <a:gd name="T30" fmla="*/ 386 w 386"/>
                  <a:gd name="T31" fmla="*/ 28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6" h="354">
                    <a:moveTo>
                      <a:pt x="386" y="286"/>
                    </a:moveTo>
                    <a:cubicBezTo>
                      <a:pt x="380" y="295"/>
                      <a:pt x="380" y="295"/>
                      <a:pt x="380" y="295"/>
                    </a:cubicBezTo>
                    <a:cubicBezTo>
                      <a:pt x="380" y="295"/>
                      <a:pt x="330" y="260"/>
                      <a:pt x="310" y="242"/>
                    </a:cubicBezTo>
                    <a:cubicBezTo>
                      <a:pt x="289" y="225"/>
                      <a:pt x="241" y="305"/>
                      <a:pt x="203" y="327"/>
                    </a:cubicBezTo>
                    <a:cubicBezTo>
                      <a:pt x="165" y="348"/>
                      <a:pt x="101" y="354"/>
                      <a:pt x="101" y="354"/>
                    </a:cubicBezTo>
                    <a:cubicBezTo>
                      <a:pt x="101" y="354"/>
                      <a:pt x="52" y="305"/>
                      <a:pt x="53" y="290"/>
                    </a:cubicBezTo>
                    <a:cubicBezTo>
                      <a:pt x="55" y="276"/>
                      <a:pt x="30" y="271"/>
                      <a:pt x="29" y="261"/>
                    </a:cubicBezTo>
                    <a:cubicBezTo>
                      <a:pt x="27" y="251"/>
                      <a:pt x="18" y="222"/>
                      <a:pt x="7" y="207"/>
                    </a:cubicBezTo>
                    <a:cubicBezTo>
                      <a:pt x="1" y="200"/>
                      <a:pt x="0" y="176"/>
                      <a:pt x="0" y="155"/>
                    </a:cubicBezTo>
                    <a:cubicBezTo>
                      <a:pt x="7" y="153"/>
                      <a:pt x="7" y="153"/>
                      <a:pt x="7" y="153"/>
                    </a:cubicBezTo>
                    <a:cubicBezTo>
                      <a:pt x="13" y="142"/>
                      <a:pt x="21" y="132"/>
                      <a:pt x="30" y="123"/>
                    </a:cubicBezTo>
                    <a:cubicBezTo>
                      <a:pt x="43" y="111"/>
                      <a:pt x="64" y="40"/>
                      <a:pt x="64" y="40"/>
                    </a:cubicBezTo>
                    <a:cubicBezTo>
                      <a:pt x="75" y="0"/>
                      <a:pt x="98" y="12"/>
                      <a:pt x="98" y="12"/>
                    </a:cubicBezTo>
                    <a:cubicBezTo>
                      <a:pt x="98" y="72"/>
                      <a:pt x="160" y="94"/>
                      <a:pt x="190" y="118"/>
                    </a:cubicBezTo>
                    <a:cubicBezTo>
                      <a:pt x="221" y="143"/>
                      <a:pt x="269" y="207"/>
                      <a:pt x="307" y="220"/>
                    </a:cubicBezTo>
                    <a:cubicBezTo>
                      <a:pt x="338" y="231"/>
                      <a:pt x="374" y="272"/>
                      <a:pt x="386" y="286"/>
                    </a:cubicBezTo>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sz="1100">
                  <a:ea typeface="宋体" panose="02010600030101010101" pitchFamily="2" charset="-122"/>
                </a:endParaRPr>
              </a:p>
            </p:txBody>
          </p:sp>
          <p:sp>
            <p:nvSpPr>
              <p:cNvPr id="134" name="íṩlïdê">
                <a:extLst>
                  <a:ext uri="{FF2B5EF4-FFF2-40B4-BE49-F238E27FC236}">
                    <a16:creationId xmlns:a16="http://schemas.microsoft.com/office/drawing/2014/main" id="{B70A085D-D111-7942-AC25-01A721649D39}"/>
                  </a:ext>
                </a:extLst>
              </p:cNvPr>
              <p:cNvSpPr/>
              <p:nvPr/>
            </p:nvSpPr>
            <p:spPr bwMode="auto">
              <a:xfrm>
                <a:off x="4252663" y="2836836"/>
                <a:ext cx="95879" cy="46385"/>
              </a:xfrm>
              <a:custGeom>
                <a:avLst/>
                <a:gdLst>
                  <a:gd name="T0" fmla="*/ 62 w 64"/>
                  <a:gd name="T1" fmla="*/ 0 h 31"/>
                  <a:gd name="T2" fmla="*/ 0 w 64"/>
                  <a:gd name="T3" fmla="*/ 31 h 31"/>
                  <a:gd name="T4" fmla="*/ 64 w 64"/>
                  <a:gd name="T5" fmla="*/ 1 h 31"/>
                  <a:gd name="T6" fmla="*/ 62 w 64"/>
                  <a:gd name="T7" fmla="*/ 0 h 31"/>
                </a:gdLst>
                <a:ahLst/>
                <a:cxnLst>
                  <a:cxn ang="0">
                    <a:pos x="T0" y="T1"/>
                  </a:cxn>
                  <a:cxn ang="0">
                    <a:pos x="T2" y="T3"/>
                  </a:cxn>
                  <a:cxn ang="0">
                    <a:pos x="T4" y="T5"/>
                  </a:cxn>
                  <a:cxn ang="0">
                    <a:pos x="T6" y="T7"/>
                  </a:cxn>
                </a:cxnLst>
                <a:rect l="0" t="0" r="r" b="b"/>
                <a:pathLst>
                  <a:path w="64" h="31">
                    <a:moveTo>
                      <a:pt x="62" y="0"/>
                    </a:moveTo>
                    <a:cubicBezTo>
                      <a:pt x="31" y="8"/>
                      <a:pt x="0" y="31"/>
                      <a:pt x="0" y="31"/>
                    </a:cubicBezTo>
                    <a:cubicBezTo>
                      <a:pt x="0" y="31"/>
                      <a:pt x="34" y="11"/>
                      <a:pt x="64" y="1"/>
                    </a:cubicBezTo>
                    <a:cubicBezTo>
                      <a:pt x="63" y="1"/>
                      <a:pt x="63" y="0"/>
                      <a:pt x="62"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5" name="iṧlîḍé">
                <a:extLst>
                  <a:ext uri="{FF2B5EF4-FFF2-40B4-BE49-F238E27FC236}">
                    <a16:creationId xmlns:a16="http://schemas.microsoft.com/office/drawing/2014/main" id="{E0511682-DF57-1745-B7AE-6D86EC00B491}"/>
                  </a:ext>
                </a:extLst>
              </p:cNvPr>
              <p:cNvSpPr/>
              <p:nvPr/>
            </p:nvSpPr>
            <p:spPr bwMode="auto">
              <a:xfrm>
                <a:off x="4345448" y="2833745"/>
                <a:ext cx="15465" cy="3091"/>
              </a:xfrm>
              <a:custGeom>
                <a:avLst/>
                <a:gdLst>
                  <a:gd name="T0" fmla="*/ 9 w 10"/>
                  <a:gd name="T1" fmla="*/ 0 h 3"/>
                  <a:gd name="T2" fmla="*/ 0 w 10"/>
                  <a:gd name="T3" fmla="*/ 2 h 3"/>
                  <a:gd name="T4" fmla="*/ 2 w 10"/>
                  <a:gd name="T5" fmla="*/ 3 h 3"/>
                  <a:gd name="T6" fmla="*/ 10 w 10"/>
                  <a:gd name="T7" fmla="*/ 0 h 3"/>
                  <a:gd name="T8" fmla="*/ 10 w 10"/>
                  <a:gd name="T9" fmla="*/ 0 h 3"/>
                  <a:gd name="T10" fmla="*/ 9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9" y="0"/>
                    </a:moveTo>
                    <a:cubicBezTo>
                      <a:pt x="6" y="0"/>
                      <a:pt x="3" y="1"/>
                      <a:pt x="0" y="2"/>
                    </a:cubicBezTo>
                    <a:cubicBezTo>
                      <a:pt x="1" y="2"/>
                      <a:pt x="1" y="3"/>
                      <a:pt x="2" y="3"/>
                    </a:cubicBezTo>
                    <a:cubicBezTo>
                      <a:pt x="5" y="2"/>
                      <a:pt x="8" y="1"/>
                      <a:pt x="10" y="0"/>
                    </a:cubicBezTo>
                    <a:cubicBezTo>
                      <a:pt x="10" y="0"/>
                      <a:pt x="10" y="0"/>
                      <a:pt x="10" y="0"/>
                    </a:cubicBezTo>
                    <a:cubicBezTo>
                      <a:pt x="9" y="0"/>
                      <a:pt x="9" y="0"/>
                      <a:pt x="9" y="0"/>
                    </a:cubicBezTo>
                  </a:path>
                </a:pathLst>
              </a:custGeom>
              <a:solidFill>
                <a:srgbClr val="505365"/>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6" name="íṩḻiḍe">
                <a:extLst>
                  <a:ext uri="{FF2B5EF4-FFF2-40B4-BE49-F238E27FC236}">
                    <a16:creationId xmlns:a16="http://schemas.microsoft.com/office/drawing/2014/main" id="{853E608B-FEE3-7C4F-AAF5-24A0DC7DBD25}"/>
                  </a:ext>
                </a:extLst>
              </p:cNvPr>
              <p:cNvSpPr/>
              <p:nvPr/>
            </p:nvSpPr>
            <p:spPr bwMode="auto">
              <a:xfrm>
                <a:off x="4360913" y="2833745"/>
                <a:ext cx="0"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7" name="îṥľíḋé">
                <a:extLst>
                  <a:ext uri="{FF2B5EF4-FFF2-40B4-BE49-F238E27FC236}">
                    <a16:creationId xmlns:a16="http://schemas.microsoft.com/office/drawing/2014/main" id="{B49A80F8-B931-EC40-9DC2-2EDEFC1B18F9}"/>
                  </a:ext>
                </a:extLst>
              </p:cNvPr>
              <p:cNvSpPr/>
              <p:nvPr/>
            </p:nvSpPr>
            <p:spPr bwMode="auto">
              <a:xfrm>
                <a:off x="4512462" y="3013095"/>
                <a:ext cx="0" cy="3091"/>
              </a:xfrm>
              <a:custGeom>
                <a:avLst/>
                <a:gdLst>
                  <a:gd name="T0" fmla="*/ 0 w 1"/>
                  <a:gd name="T1" fmla="*/ 0 h 2"/>
                  <a:gd name="T2" fmla="*/ 0 w 1"/>
                  <a:gd name="T3" fmla="*/ 0 h 2"/>
                  <a:gd name="T4" fmla="*/ 1 w 1"/>
                  <a:gd name="T5" fmla="*/ 1 h 2"/>
                  <a:gd name="T6" fmla="*/ 1 w 1"/>
                  <a:gd name="T7" fmla="*/ 2 h 2"/>
                  <a:gd name="T8" fmla="*/ 1 w 1"/>
                  <a:gd name="T9" fmla="*/ 1 h 2"/>
                  <a:gd name="T10" fmla="*/ 1 w 1"/>
                  <a:gd name="T11" fmla="*/ 0 h 2"/>
                  <a:gd name="T12" fmla="*/ 0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0"/>
                    </a:moveTo>
                    <a:cubicBezTo>
                      <a:pt x="0" y="0"/>
                      <a:pt x="0" y="0"/>
                      <a:pt x="0" y="0"/>
                    </a:cubicBezTo>
                    <a:cubicBezTo>
                      <a:pt x="1" y="1"/>
                      <a:pt x="1" y="1"/>
                      <a:pt x="1" y="1"/>
                    </a:cubicBezTo>
                    <a:cubicBezTo>
                      <a:pt x="1" y="2"/>
                      <a:pt x="1" y="2"/>
                      <a:pt x="1" y="2"/>
                    </a:cubicBezTo>
                    <a:cubicBezTo>
                      <a:pt x="1" y="2"/>
                      <a:pt x="1" y="1"/>
                      <a:pt x="1" y="1"/>
                    </a:cubicBezTo>
                    <a:cubicBezTo>
                      <a:pt x="1" y="1"/>
                      <a:pt x="1" y="0"/>
                      <a:pt x="1" y="0"/>
                    </a:cubicBezTo>
                    <a:cubicBezTo>
                      <a:pt x="0" y="0"/>
                      <a:pt x="0" y="0"/>
                      <a:pt x="0"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8" name="iṥlidê">
                <a:extLst>
                  <a:ext uri="{FF2B5EF4-FFF2-40B4-BE49-F238E27FC236}">
                    <a16:creationId xmlns:a16="http://schemas.microsoft.com/office/drawing/2014/main" id="{194B2F52-5C22-2248-B0E9-26611D45D10E}"/>
                  </a:ext>
                </a:extLst>
              </p:cNvPr>
              <p:cNvSpPr/>
              <p:nvPr/>
            </p:nvSpPr>
            <p:spPr bwMode="auto">
              <a:xfrm>
                <a:off x="4407305" y="3003817"/>
                <a:ext cx="105157" cy="30922"/>
              </a:xfrm>
              <a:custGeom>
                <a:avLst/>
                <a:gdLst>
                  <a:gd name="T0" fmla="*/ 36 w 72"/>
                  <a:gd name="T1" fmla="*/ 0 h 22"/>
                  <a:gd name="T2" fmla="*/ 0 w 72"/>
                  <a:gd name="T3" fmla="*/ 16 h 22"/>
                  <a:gd name="T4" fmla="*/ 0 w 72"/>
                  <a:gd name="T5" fmla="*/ 22 h 22"/>
                  <a:gd name="T6" fmla="*/ 36 w 72"/>
                  <a:gd name="T7" fmla="*/ 4 h 22"/>
                  <a:gd name="T8" fmla="*/ 72 w 72"/>
                  <a:gd name="T9" fmla="*/ 11 h 22"/>
                  <a:gd name="T10" fmla="*/ 72 w 72"/>
                  <a:gd name="T11" fmla="*/ 9 h 22"/>
                  <a:gd name="T12" fmla="*/ 72 w 72"/>
                  <a:gd name="T13" fmla="*/ 8 h 22"/>
                  <a:gd name="T14" fmla="*/ 71 w 72"/>
                  <a:gd name="T15" fmla="*/ 7 h 22"/>
                  <a:gd name="T16" fmla="*/ 71 w 72"/>
                  <a:gd name="T17" fmla="*/ 7 h 22"/>
                  <a:gd name="T18" fmla="*/ 36 w 72"/>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22">
                    <a:moveTo>
                      <a:pt x="36" y="0"/>
                    </a:moveTo>
                    <a:cubicBezTo>
                      <a:pt x="22" y="0"/>
                      <a:pt x="8" y="4"/>
                      <a:pt x="0" y="16"/>
                    </a:cubicBezTo>
                    <a:cubicBezTo>
                      <a:pt x="0" y="18"/>
                      <a:pt x="0" y="20"/>
                      <a:pt x="0" y="22"/>
                    </a:cubicBezTo>
                    <a:cubicBezTo>
                      <a:pt x="8" y="8"/>
                      <a:pt x="22" y="4"/>
                      <a:pt x="36" y="4"/>
                    </a:cubicBezTo>
                    <a:cubicBezTo>
                      <a:pt x="54" y="4"/>
                      <a:pt x="72" y="11"/>
                      <a:pt x="72" y="11"/>
                    </a:cubicBezTo>
                    <a:cubicBezTo>
                      <a:pt x="72" y="11"/>
                      <a:pt x="72" y="10"/>
                      <a:pt x="72" y="9"/>
                    </a:cubicBezTo>
                    <a:cubicBezTo>
                      <a:pt x="72" y="9"/>
                      <a:pt x="72" y="9"/>
                      <a:pt x="72" y="8"/>
                    </a:cubicBezTo>
                    <a:cubicBezTo>
                      <a:pt x="71" y="7"/>
                      <a:pt x="71" y="7"/>
                      <a:pt x="71" y="7"/>
                    </a:cubicBezTo>
                    <a:cubicBezTo>
                      <a:pt x="71" y="7"/>
                      <a:pt x="71" y="7"/>
                      <a:pt x="71" y="7"/>
                    </a:cubicBezTo>
                    <a:cubicBezTo>
                      <a:pt x="67" y="5"/>
                      <a:pt x="52" y="0"/>
                      <a:pt x="36"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39" name="iśľiḋè">
                <a:extLst>
                  <a:ext uri="{FF2B5EF4-FFF2-40B4-BE49-F238E27FC236}">
                    <a16:creationId xmlns:a16="http://schemas.microsoft.com/office/drawing/2014/main" id="{DD553818-FCBC-F447-BDB8-127AA32B86EC}"/>
                  </a:ext>
                </a:extLst>
              </p:cNvPr>
              <p:cNvSpPr/>
              <p:nvPr/>
            </p:nvSpPr>
            <p:spPr bwMode="auto">
              <a:xfrm>
                <a:off x="4252663" y="2824467"/>
                <a:ext cx="281450" cy="219550"/>
              </a:xfrm>
              <a:custGeom>
                <a:avLst/>
                <a:gdLst>
                  <a:gd name="T0" fmla="*/ 0 w 192"/>
                  <a:gd name="T1" fmla="*/ 39 h 151"/>
                  <a:gd name="T2" fmla="*/ 96 w 192"/>
                  <a:gd name="T3" fmla="*/ 4 h 151"/>
                  <a:gd name="T4" fmla="*/ 192 w 192"/>
                  <a:gd name="T5" fmla="*/ 9 h 151"/>
                  <a:gd name="T6" fmla="*/ 173 w 192"/>
                  <a:gd name="T7" fmla="*/ 69 h 151"/>
                  <a:gd name="T8" fmla="*/ 177 w 192"/>
                  <a:gd name="T9" fmla="*/ 129 h 151"/>
                  <a:gd name="T10" fmla="*/ 100 w 192"/>
                  <a:gd name="T11" fmla="*/ 151 h 151"/>
                  <a:gd name="T12" fmla="*/ 41 w 192"/>
                  <a:gd name="T13" fmla="*/ 81 h 151"/>
                  <a:gd name="T14" fmla="*/ 0 w 192"/>
                  <a:gd name="T15" fmla="*/ 39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51">
                    <a:moveTo>
                      <a:pt x="0" y="39"/>
                    </a:moveTo>
                    <a:cubicBezTo>
                      <a:pt x="0" y="39"/>
                      <a:pt x="65" y="0"/>
                      <a:pt x="96" y="4"/>
                    </a:cubicBezTo>
                    <a:cubicBezTo>
                      <a:pt x="129" y="7"/>
                      <a:pt x="192" y="9"/>
                      <a:pt x="192" y="9"/>
                    </a:cubicBezTo>
                    <a:cubicBezTo>
                      <a:pt x="192" y="9"/>
                      <a:pt x="170" y="59"/>
                      <a:pt x="173" y="69"/>
                    </a:cubicBezTo>
                    <a:cubicBezTo>
                      <a:pt x="176" y="79"/>
                      <a:pt x="177" y="129"/>
                      <a:pt x="177" y="129"/>
                    </a:cubicBezTo>
                    <a:cubicBezTo>
                      <a:pt x="177" y="129"/>
                      <a:pt x="111" y="103"/>
                      <a:pt x="100" y="151"/>
                    </a:cubicBezTo>
                    <a:cubicBezTo>
                      <a:pt x="100" y="151"/>
                      <a:pt x="65" y="97"/>
                      <a:pt x="41" y="81"/>
                    </a:cubicBezTo>
                    <a:cubicBezTo>
                      <a:pt x="25" y="70"/>
                      <a:pt x="11" y="56"/>
                      <a:pt x="0" y="39"/>
                    </a:cubicBezTo>
                  </a:path>
                </a:pathLst>
              </a:custGeom>
              <a:solidFill>
                <a:srgbClr val="63667E"/>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40" name="íṣlíďé">
                <a:extLst>
                  <a:ext uri="{FF2B5EF4-FFF2-40B4-BE49-F238E27FC236}">
                    <a16:creationId xmlns:a16="http://schemas.microsoft.com/office/drawing/2014/main" id="{12FDFA35-904F-2A4D-9B0E-89410EE73CB8}"/>
                  </a:ext>
                </a:extLst>
              </p:cNvPr>
              <p:cNvSpPr/>
              <p:nvPr/>
            </p:nvSpPr>
            <p:spPr bwMode="auto">
              <a:xfrm>
                <a:off x="4447513" y="2595641"/>
                <a:ext cx="352585" cy="352515"/>
              </a:xfrm>
              <a:custGeom>
                <a:avLst/>
                <a:gdLst>
                  <a:gd name="T0" fmla="*/ 71 w 242"/>
                  <a:gd name="T1" fmla="*/ 0 h 240"/>
                  <a:gd name="T2" fmla="*/ 65 w 242"/>
                  <a:gd name="T3" fmla="*/ 2 h 240"/>
                  <a:gd name="T4" fmla="*/ 45 w 242"/>
                  <a:gd name="T5" fmla="*/ 127 h 240"/>
                  <a:gd name="T6" fmla="*/ 0 w 242"/>
                  <a:gd name="T7" fmla="*/ 162 h 240"/>
                  <a:gd name="T8" fmla="*/ 60 w 242"/>
                  <a:gd name="T9" fmla="*/ 165 h 240"/>
                  <a:gd name="T10" fmla="*/ 53 w 242"/>
                  <a:gd name="T11" fmla="*/ 183 h 240"/>
                  <a:gd name="T12" fmla="*/ 70 w 242"/>
                  <a:gd name="T13" fmla="*/ 185 h 240"/>
                  <a:gd name="T14" fmla="*/ 80 w 242"/>
                  <a:gd name="T15" fmla="*/ 184 h 240"/>
                  <a:gd name="T16" fmla="*/ 120 w 242"/>
                  <a:gd name="T17" fmla="*/ 159 h 240"/>
                  <a:gd name="T18" fmla="*/ 134 w 242"/>
                  <a:gd name="T19" fmla="*/ 170 h 240"/>
                  <a:gd name="T20" fmla="*/ 234 w 242"/>
                  <a:gd name="T21" fmla="*/ 240 h 240"/>
                  <a:gd name="T22" fmla="*/ 229 w 242"/>
                  <a:gd name="T23" fmla="*/ 204 h 240"/>
                  <a:gd name="T24" fmla="*/ 215 w 242"/>
                  <a:gd name="T25" fmla="*/ 189 h 240"/>
                  <a:gd name="T26" fmla="*/ 141 w 242"/>
                  <a:gd name="T27" fmla="*/ 154 h 240"/>
                  <a:gd name="T28" fmla="*/ 71 w 242"/>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40">
                    <a:moveTo>
                      <a:pt x="71" y="0"/>
                    </a:moveTo>
                    <a:cubicBezTo>
                      <a:pt x="69" y="0"/>
                      <a:pt x="67" y="1"/>
                      <a:pt x="65" y="2"/>
                    </a:cubicBezTo>
                    <a:cubicBezTo>
                      <a:pt x="65" y="2"/>
                      <a:pt x="55" y="119"/>
                      <a:pt x="45" y="127"/>
                    </a:cubicBezTo>
                    <a:cubicBezTo>
                      <a:pt x="38" y="132"/>
                      <a:pt x="15" y="152"/>
                      <a:pt x="0" y="162"/>
                    </a:cubicBezTo>
                    <a:cubicBezTo>
                      <a:pt x="30" y="164"/>
                      <a:pt x="60" y="165"/>
                      <a:pt x="60" y="165"/>
                    </a:cubicBezTo>
                    <a:cubicBezTo>
                      <a:pt x="60" y="165"/>
                      <a:pt x="57" y="173"/>
                      <a:pt x="53" y="183"/>
                    </a:cubicBezTo>
                    <a:cubicBezTo>
                      <a:pt x="59" y="185"/>
                      <a:pt x="65" y="185"/>
                      <a:pt x="70" y="185"/>
                    </a:cubicBezTo>
                    <a:cubicBezTo>
                      <a:pt x="74" y="185"/>
                      <a:pt x="78" y="185"/>
                      <a:pt x="80" y="184"/>
                    </a:cubicBezTo>
                    <a:cubicBezTo>
                      <a:pt x="93" y="176"/>
                      <a:pt x="107" y="159"/>
                      <a:pt x="120" y="159"/>
                    </a:cubicBezTo>
                    <a:cubicBezTo>
                      <a:pt x="125" y="159"/>
                      <a:pt x="130" y="162"/>
                      <a:pt x="134" y="170"/>
                    </a:cubicBezTo>
                    <a:cubicBezTo>
                      <a:pt x="148" y="198"/>
                      <a:pt x="215" y="240"/>
                      <a:pt x="234" y="240"/>
                    </a:cubicBezTo>
                    <a:cubicBezTo>
                      <a:pt x="242" y="240"/>
                      <a:pt x="237" y="224"/>
                      <a:pt x="229" y="204"/>
                    </a:cubicBezTo>
                    <a:cubicBezTo>
                      <a:pt x="222" y="197"/>
                      <a:pt x="217" y="192"/>
                      <a:pt x="215" y="189"/>
                    </a:cubicBezTo>
                    <a:cubicBezTo>
                      <a:pt x="210" y="175"/>
                      <a:pt x="141" y="154"/>
                      <a:pt x="141" y="154"/>
                    </a:cubicBezTo>
                    <a:cubicBezTo>
                      <a:pt x="141" y="154"/>
                      <a:pt x="106" y="0"/>
                      <a:pt x="71" y="0"/>
                    </a:cubicBezTo>
                  </a:path>
                </a:pathLst>
              </a:custGeom>
              <a:solidFill>
                <a:srgbClr val="B9C1CF"/>
              </a:solidFill>
              <a:ln>
                <a:noFill/>
              </a:ln>
              <a:extLst>
                <a:ext uri="{91240B29-F687-4F45-9708-019B960494DF}">
                  <a14:hiddenLine xmlns:a14="http://schemas.microsoft.com/office/drawing/2010/main" w="9525">
                    <a:solidFill>
                      <a:srgbClr val="000000"/>
                    </a:solidFill>
                    <a:round/>
                  </a14:hiddenLine>
                </a:ext>
              </a:extLst>
            </p:spPr>
            <p:txBody>
              <a:bodyPr anchor="ctr">
                <a:normAutofit fontScale="77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000">
                  <a:ea typeface="宋体" panose="02010600030101010101" pitchFamily="2" charset="-122"/>
                </a:endParaRPr>
              </a:p>
            </p:txBody>
          </p:sp>
          <p:sp>
            <p:nvSpPr>
              <p:cNvPr id="141" name="iṡḷïḑé">
                <a:extLst>
                  <a:ext uri="{FF2B5EF4-FFF2-40B4-BE49-F238E27FC236}">
                    <a16:creationId xmlns:a16="http://schemas.microsoft.com/office/drawing/2014/main" id="{55A80748-4529-D84A-ADC0-B696DFE4E6CE}"/>
                  </a:ext>
                </a:extLst>
              </p:cNvPr>
              <p:cNvSpPr/>
              <p:nvPr/>
            </p:nvSpPr>
            <p:spPr bwMode="auto">
              <a:xfrm>
                <a:off x="4441327" y="2833745"/>
                <a:ext cx="92785" cy="27829"/>
              </a:xfrm>
              <a:custGeom>
                <a:avLst/>
                <a:gdLst>
                  <a:gd name="T0" fmla="*/ 5 w 65"/>
                  <a:gd name="T1" fmla="*/ 0 h 21"/>
                  <a:gd name="T2" fmla="*/ 0 w 65"/>
                  <a:gd name="T3" fmla="*/ 4 h 21"/>
                  <a:gd name="T4" fmla="*/ 58 w 65"/>
                  <a:gd name="T5" fmla="*/ 21 h 21"/>
                  <a:gd name="T6" fmla="*/ 65 w 65"/>
                  <a:gd name="T7" fmla="*/ 3 h 21"/>
                  <a:gd name="T8" fmla="*/ 5 w 65"/>
                  <a:gd name="T9" fmla="*/ 0 h 21"/>
                </a:gdLst>
                <a:ahLst/>
                <a:cxnLst>
                  <a:cxn ang="0">
                    <a:pos x="T0" y="T1"/>
                  </a:cxn>
                  <a:cxn ang="0">
                    <a:pos x="T2" y="T3"/>
                  </a:cxn>
                  <a:cxn ang="0">
                    <a:pos x="T4" y="T5"/>
                  </a:cxn>
                  <a:cxn ang="0">
                    <a:pos x="T6" y="T7"/>
                  </a:cxn>
                  <a:cxn ang="0">
                    <a:pos x="T8" y="T9"/>
                  </a:cxn>
                </a:cxnLst>
                <a:rect l="0" t="0" r="r" b="b"/>
                <a:pathLst>
                  <a:path w="65" h="21">
                    <a:moveTo>
                      <a:pt x="5" y="0"/>
                    </a:moveTo>
                    <a:cubicBezTo>
                      <a:pt x="3" y="2"/>
                      <a:pt x="1" y="3"/>
                      <a:pt x="0" y="4"/>
                    </a:cubicBezTo>
                    <a:cubicBezTo>
                      <a:pt x="15" y="10"/>
                      <a:pt x="39" y="18"/>
                      <a:pt x="58" y="21"/>
                    </a:cubicBezTo>
                    <a:cubicBezTo>
                      <a:pt x="62" y="11"/>
                      <a:pt x="65" y="3"/>
                      <a:pt x="65" y="3"/>
                    </a:cubicBezTo>
                    <a:cubicBezTo>
                      <a:pt x="65" y="3"/>
                      <a:pt x="35" y="2"/>
                      <a:pt x="5" y="0"/>
                    </a:cubicBezTo>
                  </a:path>
                </a:pathLst>
              </a:custGeom>
              <a:solidFill>
                <a:srgbClr val="595C71"/>
              </a:solidFill>
              <a:ln>
                <a:noFill/>
              </a:ln>
              <a:extLst>
                <a:ext uri="{91240B29-F687-4F45-9708-019B960494DF}">
                  <a14:hiddenLine xmlns:a14="http://schemas.microsoft.com/office/drawing/2010/main" w="9525">
                    <a:solidFill>
                      <a:srgbClr val="000000"/>
                    </a:solidFill>
                    <a:round/>
                  </a14:hiddenLine>
                </a:ext>
              </a:extLst>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42" name="is1ïḓé">
                <a:extLst>
                  <a:ext uri="{FF2B5EF4-FFF2-40B4-BE49-F238E27FC236}">
                    <a16:creationId xmlns:a16="http://schemas.microsoft.com/office/drawing/2014/main" id="{30511884-A433-414A-8D61-1BF5682B6B84}"/>
                  </a:ext>
                </a:extLst>
              </p:cNvPr>
              <p:cNvSpPr/>
              <p:nvPr/>
            </p:nvSpPr>
            <p:spPr bwMode="auto">
              <a:xfrm>
                <a:off x="4450605" y="2558535"/>
                <a:ext cx="349493" cy="377253"/>
              </a:xfrm>
              <a:custGeom>
                <a:avLst/>
                <a:gdLst>
                  <a:gd name="T0" fmla="*/ 230 w 238"/>
                  <a:gd name="T1" fmla="*/ 258 h 258"/>
                  <a:gd name="T2" fmla="*/ 130 w 238"/>
                  <a:gd name="T3" fmla="*/ 188 h 258"/>
                  <a:gd name="T4" fmla="*/ 76 w 238"/>
                  <a:gd name="T5" fmla="*/ 201 h 258"/>
                  <a:gd name="T6" fmla="*/ 0 w 238"/>
                  <a:gd name="T7" fmla="*/ 185 h 258"/>
                  <a:gd name="T8" fmla="*/ 41 w 238"/>
                  <a:gd name="T9" fmla="*/ 144 h 258"/>
                  <a:gd name="T10" fmla="*/ 61 w 238"/>
                  <a:gd name="T11" fmla="*/ 19 h 258"/>
                  <a:gd name="T12" fmla="*/ 137 w 238"/>
                  <a:gd name="T13" fmla="*/ 172 h 258"/>
                  <a:gd name="T14" fmla="*/ 211 w 238"/>
                  <a:gd name="T15" fmla="*/ 207 h 258"/>
                  <a:gd name="T16" fmla="*/ 225 w 238"/>
                  <a:gd name="T17" fmla="*/ 221 h 258"/>
                  <a:gd name="T18" fmla="*/ 230 w 238"/>
                  <a:gd name="T1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258">
                    <a:moveTo>
                      <a:pt x="230" y="258"/>
                    </a:moveTo>
                    <a:cubicBezTo>
                      <a:pt x="211" y="258"/>
                      <a:pt x="144" y="215"/>
                      <a:pt x="130" y="188"/>
                    </a:cubicBezTo>
                    <a:cubicBezTo>
                      <a:pt x="115" y="160"/>
                      <a:pt x="95" y="191"/>
                      <a:pt x="76" y="201"/>
                    </a:cubicBezTo>
                    <a:cubicBezTo>
                      <a:pt x="64" y="207"/>
                      <a:pt x="26" y="195"/>
                      <a:pt x="0" y="185"/>
                    </a:cubicBezTo>
                    <a:cubicBezTo>
                      <a:pt x="13" y="176"/>
                      <a:pt x="33" y="150"/>
                      <a:pt x="41" y="144"/>
                    </a:cubicBezTo>
                    <a:cubicBezTo>
                      <a:pt x="51" y="137"/>
                      <a:pt x="61" y="19"/>
                      <a:pt x="61" y="19"/>
                    </a:cubicBezTo>
                    <a:cubicBezTo>
                      <a:pt x="98" y="0"/>
                      <a:pt x="137" y="172"/>
                      <a:pt x="137" y="172"/>
                    </a:cubicBezTo>
                    <a:cubicBezTo>
                      <a:pt x="137" y="172"/>
                      <a:pt x="206" y="192"/>
                      <a:pt x="211" y="207"/>
                    </a:cubicBezTo>
                    <a:cubicBezTo>
                      <a:pt x="213" y="210"/>
                      <a:pt x="218" y="215"/>
                      <a:pt x="225" y="221"/>
                    </a:cubicBezTo>
                    <a:cubicBezTo>
                      <a:pt x="233" y="241"/>
                      <a:pt x="238" y="258"/>
                      <a:pt x="230" y="258"/>
                    </a:cubicBezTo>
                    <a:close/>
                  </a:path>
                </a:pathLst>
              </a:custGeom>
              <a:solidFill>
                <a:srgbClr val="CED7E7"/>
              </a:solidFill>
              <a:ln>
                <a:noFill/>
              </a:ln>
              <a:extLst>
                <a:ext uri="{91240B29-F687-4F45-9708-019B960494DF}">
                  <a14:hiddenLine xmlns:a14="http://schemas.microsoft.com/office/drawing/2010/main" w="9525">
                    <a:solidFill>
                      <a:srgbClr val="000000"/>
                    </a:solidFill>
                    <a:round/>
                  </a14:hiddenLine>
                </a:ext>
              </a:extLst>
            </p:spPr>
            <p:txBody>
              <a:bodyPr anchor="ctr">
                <a:normAutofit fontScale="925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1100">
                  <a:ea typeface="宋体" panose="02010600030101010101" pitchFamily="2" charset="-122"/>
                </a:endParaRPr>
              </a:p>
            </p:txBody>
          </p:sp>
          <p:sp>
            <p:nvSpPr>
              <p:cNvPr id="143" name="íSlîḓé">
                <a:extLst>
                  <a:ext uri="{FF2B5EF4-FFF2-40B4-BE49-F238E27FC236}">
                    <a16:creationId xmlns:a16="http://schemas.microsoft.com/office/drawing/2014/main" id="{0EA6A62F-1ED1-6842-A5C7-A607CA27338F}"/>
                  </a:ext>
                </a:extLst>
              </p:cNvPr>
              <p:cNvSpPr>
                <a:spLocks noChangeArrowheads="1"/>
              </p:cNvSpPr>
              <p:nvPr/>
            </p:nvSpPr>
            <p:spPr bwMode="auto">
              <a:xfrm>
                <a:off x="5164401" y="4015531"/>
                <a:ext cx="1335750" cy="808300"/>
              </a:xfrm>
              <a:custGeom>
                <a:avLst/>
                <a:gdLst>
                  <a:gd name="T0" fmla="*/ 3 w 912"/>
                  <a:gd name="T1" fmla="*/ 537 h 552"/>
                  <a:gd name="T2" fmla="*/ 636 w 912"/>
                  <a:gd name="T3" fmla="*/ 9 h 552"/>
                  <a:gd name="T4" fmla="*/ 659 w 912"/>
                  <a:gd name="T5" fmla="*/ 1 h 552"/>
                  <a:gd name="T6" fmla="*/ 895 w 912"/>
                  <a:gd name="T7" fmla="*/ 7 h 552"/>
                  <a:gd name="T8" fmla="*/ 888 w 912"/>
                  <a:gd name="T9" fmla="*/ 45 h 552"/>
                  <a:gd name="T10" fmla="*/ 290 w 912"/>
                  <a:gd name="T11" fmla="*/ 535 h 552"/>
                  <a:gd name="T12" fmla="*/ 267 w 912"/>
                  <a:gd name="T13" fmla="*/ 544 h 552"/>
                  <a:gd name="T14" fmla="*/ 9 w 912"/>
                  <a:gd name="T15" fmla="*/ 552 h 552"/>
                  <a:gd name="T16" fmla="*/ 0 w 912"/>
                  <a:gd name="T17" fmla="*/ 544 h 552"/>
                  <a:gd name="T18" fmla="*/ 3 w 912"/>
                  <a:gd name="T19" fmla="*/ 53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2" h="552">
                    <a:moveTo>
                      <a:pt x="3" y="537"/>
                    </a:moveTo>
                    <a:cubicBezTo>
                      <a:pt x="636" y="9"/>
                      <a:pt x="636" y="9"/>
                      <a:pt x="636" y="9"/>
                    </a:cubicBezTo>
                    <a:cubicBezTo>
                      <a:pt x="643" y="3"/>
                      <a:pt x="651" y="0"/>
                      <a:pt x="659" y="1"/>
                    </a:cubicBezTo>
                    <a:cubicBezTo>
                      <a:pt x="895" y="7"/>
                      <a:pt x="895" y="7"/>
                      <a:pt x="895" y="7"/>
                    </a:cubicBezTo>
                    <a:cubicBezTo>
                      <a:pt x="895" y="7"/>
                      <a:pt x="912" y="19"/>
                      <a:pt x="888" y="45"/>
                    </a:cubicBezTo>
                    <a:cubicBezTo>
                      <a:pt x="290" y="535"/>
                      <a:pt x="290" y="535"/>
                      <a:pt x="290" y="535"/>
                    </a:cubicBezTo>
                    <a:cubicBezTo>
                      <a:pt x="284" y="540"/>
                      <a:pt x="276" y="543"/>
                      <a:pt x="267" y="544"/>
                    </a:cubicBezTo>
                    <a:cubicBezTo>
                      <a:pt x="9" y="552"/>
                      <a:pt x="9" y="552"/>
                      <a:pt x="9" y="552"/>
                    </a:cubicBezTo>
                    <a:cubicBezTo>
                      <a:pt x="4" y="552"/>
                      <a:pt x="0" y="549"/>
                      <a:pt x="0" y="544"/>
                    </a:cubicBezTo>
                    <a:cubicBezTo>
                      <a:pt x="0" y="541"/>
                      <a:pt x="1" y="538"/>
                      <a:pt x="3" y="537"/>
                    </a:cubicBezTo>
                    <a:close/>
                  </a:path>
                </a:pathLst>
              </a:custGeom>
              <a:solidFill>
                <a:srgbClr val="4285F4"/>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endParaRPr lang="zh-CN" altLang="en-US">
                  <a:ea typeface="宋体" panose="02010600030101010101" pitchFamily="2" charset="-122"/>
                </a:endParaRPr>
              </a:p>
            </p:txBody>
          </p:sp>
          <p:sp>
            <p:nvSpPr>
              <p:cNvPr id="144" name="îşḷíḋe">
                <a:extLst>
                  <a:ext uri="{FF2B5EF4-FFF2-40B4-BE49-F238E27FC236}">
                    <a16:creationId xmlns:a16="http://schemas.microsoft.com/office/drawing/2014/main" id="{03A3881C-A073-9948-A58E-AE7CD9778BB9}"/>
                  </a:ext>
                </a:extLst>
              </p:cNvPr>
              <p:cNvSpPr>
                <a:spLocks noChangeArrowheads="1"/>
              </p:cNvSpPr>
              <p:nvPr/>
            </p:nvSpPr>
            <p:spPr bwMode="auto">
              <a:xfrm>
                <a:off x="5616501" y="4299806"/>
                <a:ext cx="654175" cy="695275"/>
              </a:xfrm>
              <a:custGeom>
                <a:avLst/>
                <a:gdLst>
                  <a:gd name="T0" fmla="*/ 0 w 446"/>
                  <a:gd name="T1" fmla="*/ 278 h 476"/>
                  <a:gd name="T2" fmla="*/ 292 w 446"/>
                  <a:gd name="T3" fmla="*/ 291 h 476"/>
                  <a:gd name="T4" fmla="*/ 355 w 446"/>
                  <a:gd name="T5" fmla="*/ 5 h 476"/>
                  <a:gd name="T6" fmla="*/ 0 w 446"/>
                  <a:gd name="T7" fmla="*/ 278 h 476"/>
                </a:gdLst>
                <a:ahLst/>
                <a:cxnLst>
                  <a:cxn ang="0">
                    <a:pos x="T0" y="T1"/>
                  </a:cxn>
                  <a:cxn ang="0">
                    <a:pos x="T2" y="T3"/>
                  </a:cxn>
                  <a:cxn ang="0">
                    <a:pos x="T4" y="T5"/>
                  </a:cxn>
                  <a:cxn ang="0">
                    <a:pos x="T6" y="T7"/>
                  </a:cxn>
                </a:cxnLst>
                <a:rect l="0" t="0" r="r" b="b"/>
                <a:pathLst>
                  <a:path w="446" h="476">
                    <a:moveTo>
                      <a:pt x="0" y="278"/>
                    </a:moveTo>
                    <a:cubicBezTo>
                      <a:pt x="0" y="278"/>
                      <a:pt x="139" y="476"/>
                      <a:pt x="292" y="291"/>
                    </a:cubicBezTo>
                    <a:cubicBezTo>
                      <a:pt x="446" y="107"/>
                      <a:pt x="402" y="10"/>
                      <a:pt x="355" y="5"/>
                    </a:cubicBezTo>
                    <a:cubicBezTo>
                      <a:pt x="308" y="0"/>
                      <a:pt x="46" y="202"/>
                      <a:pt x="0" y="278"/>
                    </a:cubicBezTo>
                    <a:close/>
                  </a:path>
                </a:pathLst>
              </a:custGeom>
              <a:solidFill>
                <a:srgbClr val="FFA2A2"/>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90000"/>
                  </a:lnSpc>
                </a:pPr>
                <a:endParaRPr lang="zh-CN" altLang="en-US">
                  <a:ea typeface="宋体" panose="02010600030101010101" pitchFamily="2" charset="-122"/>
                </a:endParaRPr>
              </a:p>
            </p:txBody>
          </p:sp>
          <p:sp>
            <p:nvSpPr>
              <p:cNvPr id="145" name="íṡlíḑê">
                <a:extLst>
                  <a:ext uri="{FF2B5EF4-FFF2-40B4-BE49-F238E27FC236}">
                    <a16:creationId xmlns:a16="http://schemas.microsoft.com/office/drawing/2014/main" id="{ECDC87AE-9F4B-DA42-8C21-517CF8E11C6A}"/>
                  </a:ext>
                </a:extLst>
              </p:cNvPr>
              <p:cNvSpPr/>
              <p:nvPr/>
            </p:nvSpPr>
            <p:spPr bwMode="auto">
              <a:xfrm>
                <a:off x="6983648" y="1145382"/>
                <a:ext cx="637127" cy="367976"/>
              </a:xfrm>
              <a:custGeom>
                <a:avLst/>
                <a:gdLst>
                  <a:gd name="T0" fmla="*/ 265 w 435"/>
                  <a:gd name="T1" fmla="*/ 0 h 252"/>
                  <a:gd name="T2" fmla="*/ 0 w 435"/>
                  <a:gd name="T3" fmla="*/ 219 h 252"/>
                  <a:gd name="T4" fmla="*/ 1 w 435"/>
                  <a:gd name="T5" fmla="*/ 219 h 252"/>
                  <a:gd name="T6" fmla="*/ 60 w 435"/>
                  <a:gd name="T7" fmla="*/ 177 h 252"/>
                  <a:gd name="T8" fmla="*/ 98 w 435"/>
                  <a:gd name="T9" fmla="*/ 94 h 252"/>
                  <a:gd name="T10" fmla="*/ 95 w 435"/>
                  <a:gd name="T11" fmla="*/ 109 h 252"/>
                  <a:gd name="T12" fmla="*/ 73 w 435"/>
                  <a:gd name="T13" fmla="*/ 169 h 252"/>
                  <a:gd name="T14" fmla="*/ 101 w 435"/>
                  <a:gd name="T15" fmla="*/ 148 h 252"/>
                  <a:gd name="T16" fmla="*/ 160 w 435"/>
                  <a:gd name="T17" fmla="*/ 45 h 252"/>
                  <a:gd name="T18" fmla="*/ 114 w 435"/>
                  <a:gd name="T19" fmla="*/ 141 h 252"/>
                  <a:gd name="T20" fmla="*/ 160 w 435"/>
                  <a:gd name="T21" fmla="*/ 116 h 252"/>
                  <a:gd name="T22" fmla="*/ 230 w 435"/>
                  <a:gd name="T23" fmla="*/ 16 h 252"/>
                  <a:gd name="T24" fmla="*/ 173 w 435"/>
                  <a:gd name="T25" fmla="*/ 110 h 252"/>
                  <a:gd name="T26" fmla="*/ 223 w 435"/>
                  <a:gd name="T27" fmla="*/ 92 h 252"/>
                  <a:gd name="T28" fmla="*/ 294 w 435"/>
                  <a:gd name="T29" fmla="*/ 11 h 252"/>
                  <a:gd name="T30" fmla="*/ 236 w 435"/>
                  <a:gd name="T31" fmla="*/ 87 h 252"/>
                  <a:gd name="T32" fmla="*/ 293 w 435"/>
                  <a:gd name="T33" fmla="*/ 77 h 252"/>
                  <a:gd name="T34" fmla="*/ 349 w 435"/>
                  <a:gd name="T35" fmla="*/ 40 h 252"/>
                  <a:gd name="T36" fmla="*/ 363 w 435"/>
                  <a:gd name="T37" fmla="*/ 42 h 252"/>
                  <a:gd name="T38" fmla="*/ 309 w 435"/>
                  <a:gd name="T39" fmla="*/ 76 h 252"/>
                  <a:gd name="T40" fmla="*/ 321 w 435"/>
                  <a:gd name="T41" fmla="*/ 75 h 252"/>
                  <a:gd name="T42" fmla="*/ 409 w 435"/>
                  <a:gd name="T43" fmla="*/ 98 h 252"/>
                  <a:gd name="T44" fmla="*/ 324 w 435"/>
                  <a:gd name="T45" fmla="*/ 86 h 252"/>
                  <a:gd name="T46" fmla="*/ 309 w 435"/>
                  <a:gd name="T47" fmla="*/ 86 h 252"/>
                  <a:gd name="T48" fmla="*/ 370 w 435"/>
                  <a:gd name="T49" fmla="*/ 146 h 252"/>
                  <a:gd name="T50" fmla="*/ 296 w 435"/>
                  <a:gd name="T51" fmla="*/ 89 h 252"/>
                  <a:gd name="T52" fmla="*/ 293 w 435"/>
                  <a:gd name="T53" fmla="*/ 88 h 252"/>
                  <a:gd name="T54" fmla="*/ 235 w 435"/>
                  <a:gd name="T55" fmla="*/ 102 h 252"/>
                  <a:gd name="T56" fmla="*/ 337 w 435"/>
                  <a:gd name="T57" fmla="*/ 192 h 252"/>
                  <a:gd name="T58" fmla="*/ 224 w 435"/>
                  <a:gd name="T59" fmla="*/ 105 h 252"/>
                  <a:gd name="T60" fmla="*/ 174 w 435"/>
                  <a:gd name="T61" fmla="*/ 125 h 252"/>
                  <a:gd name="T62" fmla="*/ 289 w 435"/>
                  <a:gd name="T63" fmla="*/ 221 h 252"/>
                  <a:gd name="T64" fmla="*/ 164 w 435"/>
                  <a:gd name="T65" fmla="*/ 130 h 252"/>
                  <a:gd name="T66" fmla="*/ 117 w 435"/>
                  <a:gd name="T67" fmla="*/ 156 h 252"/>
                  <a:gd name="T68" fmla="*/ 223 w 435"/>
                  <a:gd name="T69" fmla="*/ 244 h 252"/>
                  <a:gd name="T70" fmla="*/ 106 w 435"/>
                  <a:gd name="T71" fmla="*/ 163 h 252"/>
                  <a:gd name="T72" fmla="*/ 74 w 435"/>
                  <a:gd name="T73" fmla="*/ 184 h 252"/>
                  <a:gd name="T74" fmla="*/ 138 w 435"/>
                  <a:gd name="T75" fmla="*/ 239 h 252"/>
                  <a:gd name="T76" fmla="*/ 66 w 435"/>
                  <a:gd name="T77" fmla="*/ 190 h 252"/>
                  <a:gd name="T78" fmla="*/ 8 w 435"/>
                  <a:gd name="T79" fmla="*/ 232 h 252"/>
                  <a:gd name="T80" fmla="*/ 25 w 435"/>
                  <a:gd name="T81" fmla="*/ 235 h 252"/>
                  <a:gd name="T82" fmla="*/ 66 w 435"/>
                  <a:gd name="T83" fmla="*/ 231 h 252"/>
                  <a:gd name="T84" fmla="*/ 193 w 435"/>
                  <a:gd name="T85" fmla="*/ 252 h 252"/>
                  <a:gd name="T86" fmla="*/ 336 w 435"/>
                  <a:gd name="T87" fmla="*/ 215 h 252"/>
                  <a:gd name="T88" fmla="*/ 380 w 435"/>
                  <a:gd name="T89" fmla="*/ 182 h 252"/>
                  <a:gd name="T90" fmla="*/ 400 w 435"/>
                  <a:gd name="T91" fmla="*/ 144 h 252"/>
                  <a:gd name="T92" fmla="*/ 426 w 435"/>
                  <a:gd name="T93" fmla="*/ 116 h 252"/>
                  <a:gd name="T94" fmla="*/ 432 w 435"/>
                  <a:gd name="T95" fmla="*/ 117 h 252"/>
                  <a:gd name="T96" fmla="*/ 389 w 435"/>
                  <a:gd name="T97" fmla="*/ 52 h 252"/>
                  <a:gd name="T98" fmla="*/ 265 w 435"/>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5" h="252">
                    <a:moveTo>
                      <a:pt x="265" y="0"/>
                    </a:moveTo>
                    <a:cubicBezTo>
                      <a:pt x="113" y="0"/>
                      <a:pt x="0" y="219"/>
                      <a:pt x="0" y="219"/>
                    </a:cubicBezTo>
                    <a:cubicBezTo>
                      <a:pt x="0" y="219"/>
                      <a:pt x="1" y="219"/>
                      <a:pt x="1" y="219"/>
                    </a:cubicBezTo>
                    <a:cubicBezTo>
                      <a:pt x="7" y="219"/>
                      <a:pt x="60" y="177"/>
                      <a:pt x="60" y="177"/>
                    </a:cubicBezTo>
                    <a:cubicBezTo>
                      <a:pt x="65" y="146"/>
                      <a:pt x="78" y="117"/>
                      <a:pt x="98" y="94"/>
                    </a:cubicBezTo>
                    <a:cubicBezTo>
                      <a:pt x="98" y="94"/>
                      <a:pt x="101" y="96"/>
                      <a:pt x="95" y="109"/>
                    </a:cubicBezTo>
                    <a:cubicBezTo>
                      <a:pt x="89" y="122"/>
                      <a:pt x="73" y="169"/>
                      <a:pt x="73" y="169"/>
                    </a:cubicBezTo>
                    <a:cubicBezTo>
                      <a:pt x="101" y="148"/>
                      <a:pt x="101" y="148"/>
                      <a:pt x="101" y="148"/>
                    </a:cubicBezTo>
                    <a:cubicBezTo>
                      <a:pt x="120" y="70"/>
                      <a:pt x="160" y="45"/>
                      <a:pt x="160" y="45"/>
                    </a:cubicBezTo>
                    <a:cubicBezTo>
                      <a:pt x="136" y="77"/>
                      <a:pt x="114" y="141"/>
                      <a:pt x="114" y="141"/>
                    </a:cubicBezTo>
                    <a:cubicBezTo>
                      <a:pt x="160" y="116"/>
                      <a:pt x="160" y="116"/>
                      <a:pt x="160" y="116"/>
                    </a:cubicBezTo>
                    <a:cubicBezTo>
                      <a:pt x="183" y="32"/>
                      <a:pt x="230" y="16"/>
                      <a:pt x="230" y="16"/>
                    </a:cubicBezTo>
                    <a:cubicBezTo>
                      <a:pt x="203" y="38"/>
                      <a:pt x="173" y="110"/>
                      <a:pt x="173" y="110"/>
                    </a:cubicBezTo>
                    <a:cubicBezTo>
                      <a:pt x="223" y="92"/>
                      <a:pt x="223" y="92"/>
                      <a:pt x="223" y="92"/>
                    </a:cubicBezTo>
                    <a:cubicBezTo>
                      <a:pt x="246" y="20"/>
                      <a:pt x="294" y="11"/>
                      <a:pt x="294" y="11"/>
                    </a:cubicBezTo>
                    <a:cubicBezTo>
                      <a:pt x="262" y="34"/>
                      <a:pt x="236" y="87"/>
                      <a:pt x="236" y="87"/>
                    </a:cubicBezTo>
                    <a:cubicBezTo>
                      <a:pt x="242" y="81"/>
                      <a:pt x="293" y="77"/>
                      <a:pt x="293" y="77"/>
                    </a:cubicBezTo>
                    <a:cubicBezTo>
                      <a:pt x="314" y="46"/>
                      <a:pt x="336" y="40"/>
                      <a:pt x="349" y="40"/>
                    </a:cubicBezTo>
                    <a:cubicBezTo>
                      <a:pt x="357" y="40"/>
                      <a:pt x="363" y="42"/>
                      <a:pt x="363" y="42"/>
                    </a:cubicBezTo>
                    <a:cubicBezTo>
                      <a:pt x="332" y="48"/>
                      <a:pt x="309" y="76"/>
                      <a:pt x="309" y="76"/>
                    </a:cubicBezTo>
                    <a:cubicBezTo>
                      <a:pt x="313" y="75"/>
                      <a:pt x="317" y="75"/>
                      <a:pt x="321" y="75"/>
                    </a:cubicBezTo>
                    <a:cubicBezTo>
                      <a:pt x="367" y="75"/>
                      <a:pt x="409" y="98"/>
                      <a:pt x="409" y="98"/>
                    </a:cubicBezTo>
                    <a:cubicBezTo>
                      <a:pt x="385" y="87"/>
                      <a:pt x="346" y="86"/>
                      <a:pt x="324" y="86"/>
                    </a:cubicBezTo>
                    <a:cubicBezTo>
                      <a:pt x="315" y="86"/>
                      <a:pt x="309" y="86"/>
                      <a:pt x="309" y="86"/>
                    </a:cubicBezTo>
                    <a:cubicBezTo>
                      <a:pt x="305" y="94"/>
                      <a:pt x="370" y="146"/>
                      <a:pt x="370" y="146"/>
                    </a:cubicBezTo>
                    <a:cubicBezTo>
                      <a:pt x="334" y="145"/>
                      <a:pt x="296" y="89"/>
                      <a:pt x="296" y="89"/>
                    </a:cubicBezTo>
                    <a:cubicBezTo>
                      <a:pt x="295" y="88"/>
                      <a:pt x="294" y="88"/>
                      <a:pt x="293" y="88"/>
                    </a:cubicBezTo>
                    <a:cubicBezTo>
                      <a:pt x="276" y="88"/>
                      <a:pt x="235" y="102"/>
                      <a:pt x="235" y="102"/>
                    </a:cubicBezTo>
                    <a:cubicBezTo>
                      <a:pt x="232" y="125"/>
                      <a:pt x="337" y="192"/>
                      <a:pt x="337" y="192"/>
                    </a:cubicBezTo>
                    <a:cubicBezTo>
                      <a:pt x="274" y="184"/>
                      <a:pt x="224" y="105"/>
                      <a:pt x="224" y="105"/>
                    </a:cubicBezTo>
                    <a:cubicBezTo>
                      <a:pt x="174" y="125"/>
                      <a:pt x="174" y="125"/>
                      <a:pt x="174" y="125"/>
                    </a:cubicBezTo>
                    <a:cubicBezTo>
                      <a:pt x="194" y="173"/>
                      <a:pt x="289" y="221"/>
                      <a:pt x="289" y="221"/>
                    </a:cubicBezTo>
                    <a:cubicBezTo>
                      <a:pt x="214" y="212"/>
                      <a:pt x="164" y="130"/>
                      <a:pt x="164" y="130"/>
                    </a:cubicBezTo>
                    <a:cubicBezTo>
                      <a:pt x="117" y="156"/>
                      <a:pt x="117" y="156"/>
                      <a:pt x="117" y="156"/>
                    </a:cubicBezTo>
                    <a:cubicBezTo>
                      <a:pt x="130" y="201"/>
                      <a:pt x="223" y="244"/>
                      <a:pt x="223" y="244"/>
                    </a:cubicBezTo>
                    <a:cubicBezTo>
                      <a:pt x="157" y="238"/>
                      <a:pt x="106" y="163"/>
                      <a:pt x="106" y="163"/>
                    </a:cubicBezTo>
                    <a:cubicBezTo>
                      <a:pt x="106" y="163"/>
                      <a:pt x="76" y="182"/>
                      <a:pt x="74" y="184"/>
                    </a:cubicBezTo>
                    <a:cubicBezTo>
                      <a:pt x="66" y="193"/>
                      <a:pt x="138" y="239"/>
                      <a:pt x="138" y="239"/>
                    </a:cubicBezTo>
                    <a:cubicBezTo>
                      <a:pt x="95" y="234"/>
                      <a:pt x="66" y="190"/>
                      <a:pt x="66" y="190"/>
                    </a:cubicBezTo>
                    <a:cubicBezTo>
                      <a:pt x="8" y="232"/>
                      <a:pt x="8" y="232"/>
                      <a:pt x="8" y="232"/>
                    </a:cubicBezTo>
                    <a:cubicBezTo>
                      <a:pt x="11" y="234"/>
                      <a:pt x="17" y="235"/>
                      <a:pt x="25" y="235"/>
                    </a:cubicBezTo>
                    <a:cubicBezTo>
                      <a:pt x="42" y="235"/>
                      <a:pt x="66" y="231"/>
                      <a:pt x="66" y="231"/>
                    </a:cubicBezTo>
                    <a:cubicBezTo>
                      <a:pt x="115" y="247"/>
                      <a:pt x="157" y="252"/>
                      <a:pt x="193" y="252"/>
                    </a:cubicBezTo>
                    <a:cubicBezTo>
                      <a:pt x="286" y="252"/>
                      <a:pt x="336" y="215"/>
                      <a:pt x="336" y="215"/>
                    </a:cubicBezTo>
                    <a:cubicBezTo>
                      <a:pt x="354" y="209"/>
                      <a:pt x="369" y="197"/>
                      <a:pt x="380" y="182"/>
                    </a:cubicBezTo>
                    <a:cubicBezTo>
                      <a:pt x="388" y="170"/>
                      <a:pt x="395" y="158"/>
                      <a:pt x="400" y="144"/>
                    </a:cubicBezTo>
                    <a:cubicBezTo>
                      <a:pt x="409" y="120"/>
                      <a:pt x="420" y="116"/>
                      <a:pt x="426" y="116"/>
                    </a:cubicBezTo>
                    <a:cubicBezTo>
                      <a:pt x="430" y="116"/>
                      <a:pt x="432" y="117"/>
                      <a:pt x="432" y="117"/>
                    </a:cubicBezTo>
                    <a:cubicBezTo>
                      <a:pt x="435" y="68"/>
                      <a:pt x="389" y="52"/>
                      <a:pt x="389" y="52"/>
                    </a:cubicBezTo>
                    <a:cubicBezTo>
                      <a:pt x="346" y="15"/>
                      <a:pt x="304" y="0"/>
                      <a:pt x="265" y="0"/>
                    </a:cubicBezTo>
                  </a:path>
                </a:pathLst>
              </a:custGeom>
              <a:solidFill>
                <a:srgbClr val="4285F4">
                  <a:alpha val="20000"/>
                </a:srgbClr>
              </a:solidFill>
              <a:ln>
                <a:noFill/>
              </a:ln>
            </p:spPr>
            <p:txBody>
              <a:bodyPr anchor="ctr">
                <a:normAutofit/>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600">
                  <a:ea typeface="宋体" panose="02010600030101010101" pitchFamily="2" charset="-122"/>
                </a:endParaRPr>
              </a:p>
            </p:txBody>
          </p:sp>
          <p:sp>
            <p:nvSpPr>
              <p:cNvPr id="146" name="î$ļïdê">
                <a:extLst>
                  <a:ext uri="{FF2B5EF4-FFF2-40B4-BE49-F238E27FC236}">
                    <a16:creationId xmlns:a16="http://schemas.microsoft.com/office/drawing/2014/main" id="{25373260-339D-3B41-8191-46CCBC9DE291}"/>
                  </a:ext>
                </a:extLst>
              </p:cNvPr>
              <p:cNvSpPr/>
              <p:nvPr/>
            </p:nvSpPr>
            <p:spPr bwMode="auto">
              <a:xfrm>
                <a:off x="8063051" y="1593756"/>
                <a:ext cx="287636" cy="163890"/>
              </a:xfrm>
              <a:custGeom>
                <a:avLst/>
                <a:gdLst>
                  <a:gd name="T0" fmla="*/ 119 w 196"/>
                  <a:gd name="T1" fmla="*/ 0 h 114"/>
                  <a:gd name="T2" fmla="*/ 0 w 196"/>
                  <a:gd name="T3" fmla="*/ 99 h 114"/>
                  <a:gd name="T4" fmla="*/ 0 w 196"/>
                  <a:gd name="T5" fmla="*/ 99 h 114"/>
                  <a:gd name="T6" fmla="*/ 27 w 196"/>
                  <a:gd name="T7" fmla="*/ 80 h 114"/>
                  <a:gd name="T8" fmla="*/ 44 w 196"/>
                  <a:gd name="T9" fmla="*/ 42 h 114"/>
                  <a:gd name="T10" fmla="*/ 43 w 196"/>
                  <a:gd name="T11" fmla="*/ 49 h 114"/>
                  <a:gd name="T12" fmla="*/ 32 w 196"/>
                  <a:gd name="T13" fmla="*/ 76 h 114"/>
                  <a:gd name="T14" fmla="*/ 45 w 196"/>
                  <a:gd name="T15" fmla="*/ 67 h 114"/>
                  <a:gd name="T16" fmla="*/ 72 w 196"/>
                  <a:gd name="T17" fmla="*/ 21 h 114"/>
                  <a:gd name="T18" fmla="*/ 51 w 196"/>
                  <a:gd name="T19" fmla="*/ 64 h 114"/>
                  <a:gd name="T20" fmla="*/ 72 w 196"/>
                  <a:gd name="T21" fmla="*/ 52 h 114"/>
                  <a:gd name="T22" fmla="*/ 104 w 196"/>
                  <a:gd name="T23" fmla="*/ 7 h 114"/>
                  <a:gd name="T24" fmla="*/ 78 w 196"/>
                  <a:gd name="T25" fmla="*/ 50 h 114"/>
                  <a:gd name="T26" fmla="*/ 100 w 196"/>
                  <a:gd name="T27" fmla="*/ 41 h 114"/>
                  <a:gd name="T28" fmla="*/ 132 w 196"/>
                  <a:gd name="T29" fmla="*/ 5 h 114"/>
                  <a:gd name="T30" fmla="*/ 106 w 196"/>
                  <a:gd name="T31" fmla="*/ 39 h 114"/>
                  <a:gd name="T32" fmla="*/ 132 w 196"/>
                  <a:gd name="T33" fmla="*/ 35 h 114"/>
                  <a:gd name="T34" fmla="*/ 157 w 196"/>
                  <a:gd name="T35" fmla="*/ 18 h 114"/>
                  <a:gd name="T36" fmla="*/ 163 w 196"/>
                  <a:gd name="T37" fmla="*/ 19 h 114"/>
                  <a:gd name="T38" fmla="*/ 139 w 196"/>
                  <a:gd name="T39" fmla="*/ 34 h 114"/>
                  <a:gd name="T40" fmla="*/ 144 w 196"/>
                  <a:gd name="T41" fmla="*/ 34 h 114"/>
                  <a:gd name="T42" fmla="*/ 184 w 196"/>
                  <a:gd name="T43" fmla="*/ 44 h 114"/>
                  <a:gd name="T44" fmla="*/ 146 w 196"/>
                  <a:gd name="T45" fmla="*/ 39 h 114"/>
                  <a:gd name="T46" fmla="*/ 139 w 196"/>
                  <a:gd name="T47" fmla="*/ 39 h 114"/>
                  <a:gd name="T48" fmla="*/ 167 w 196"/>
                  <a:gd name="T49" fmla="*/ 66 h 114"/>
                  <a:gd name="T50" fmla="*/ 133 w 196"/>
                  <a:gd name="T51" fmla="*/ 40 h 114"/>
                  <a:gd name="T52" fmla="*/ 132 w 196"/>
                  <a:gd name="T53" fmla="*/ 40 h 114"/>
                  <a:gd name="T54" fmla="*/ 106 w 196"/>
                  <a:gd name="T55" fmla="*/ 46 h 114"/>
                  <a:gd name="T56" fmla="*/ 152 w 196"/>
                  <a:gd name="T57" fmla="*/ 87 h 114"/>
                  <a:gd name="T58" fmla="*/ 101 w 196"/>
                  <a:gd name="T59" fmla="*/ 48 h 114"/>
                  <a:gd name="T60" fmla="*/ 78 w 196"/>
                  <a:gd name="T61" fmla="*/ 56 h 114"/>
                  <a:gd name="T62" fmla="*/ 130 w 196"/>
                  <a:gd name="T63" fmla="*/ 100 h 114"/>
                  <a:gd name="T64" fmla="*/ 74 w 196"/>
                  <a:gd name="T65" fmla="*/ 58 h 114"/>
                  <a:gd name="T66" fmla="*/ 53 w 196"/>
                  <a:gd name="T67" fmla="*/ 70 h 114"/>
                  <a:gd name="T68" fmla="*/ 101 w 196"/>
                  <a:gd name="T69" fmla="*/ 110 h 114"/>
                  <a:gd name="T70" fmla="*/ 47 w 196"/>
                  <a:gd name="T71" fmla="*/ 74 h 114"/>
                  <a:gd name="T72" fmla="*/ 33 w 196"/>
                  <a:gd name="T73" fmla="*/ 83 h 114"/>
                  <a:gd name="T74" fmla="*/ 62 w 196"/>
                  <a:gd name="T75" fmla="*/ 108 h 114"/>
                  <a:gd name="T76" fmla="*/ 29 w 196"/>
                  <a:gd name="T77" fmla="*/ 86 h 114"/>
                  <a:gd name="T78" fmla="*/ 3 w 196"/>
                  <a:gd name="T79" fmla="*/ 105 h 114"/>
                  <a:gd name="T80" fmla="*/ 11 w 196"/>
                  <a:gd name="T81" fmla="*/ 106 h 114"/>
                  <a:gd name="T82" fmla="*/ 29 w 196"/>
                  <a:gd name="T83" fmla="*/ 105 h 114"/>
                  <a:gd name="T84" fmla="*/ 87 w 196"/>
                  <a:gd name="T85" fmla="*/ 114 h 114"/>
                  <a:gd name="T86" fmla="*/ 151 w 196"/>
                  <a:gd name="T87" fmla="*/ 97 h 114"/>
                  <a:gd name="T88" fmla="*/ 171 w 196"/>
                  <a:gd name="T89" fmla="*/ 82 h 114"/>
                  <a:gd name="T90" fmla="*/ 180 w 196"/>
                  <a:gd name="T91" fmla="*/ 65 h 114"/>
                  <a:gd name="T92" fmla="*/ 192 w 196"/>
                  <a:gd name="T93" fmla="*/ 52 h 114"/>
                  <a:gd name="T94" fmla="*/ 195 w 196"/>
                  <a:gd name="T95" fmla="*/ 53 h 114"/>
                  <a:gd name="T96" fmla="*/ 175 w 196"/>
                  <a:gd name="T97" fmla="*/ 23 h 114"/>
                  <a:gd name="T98" fmla="*/ 119 w 196"/>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114">
                    <a:moveTo>
                      <a:pt x="119" y="0"/>
                    </a:moveTo>
                    <a:cubicBezTo>
                      <a:pt x="51" y="0"/>
                      <a:pt x="0" y="99"/>
                      <a:pt x="0" y="99"/>
                    </a:cubicBezTo>
                    <a:cubicBezTo>
                      <a:pt x="0" y="99"/>
                      <a:pt x="0" y="99"/>
                      <a:pt x="0" y="99"/>
                    </a:cubicBezTo>
                    <a:cubicBezTo>
                      <a:pt x="3" y="99"/>
                      <a:pt x="27" y="80"/>
                      <a:pt x="27" y="80"/>
                    </a:cubicBezTo>
                    <a:cubicBezTo>
                      <a:pt x="29" y="66"/>
                      <a:pt x="35" y="53"/>
                      <a:pt x="44" y="42"/>
                    </a:cubicBezTo>
                    <a:cubicBezTo>
                      <a:pt x="44" y="42"/>
                      <a:pt x="45" y="44"/>
                      <a:pt x="43" y="49"/>
                    </a:cubicBezTo>
                    <a:cubicBezTo>
                      <a:pt x="40" y="55"/>
                      <a:pt x="32" y="76"/>
                      <a:pt x="32" y="76"/>
                    </a:cubicBezTo>
                    <a:cubicBezTo>
                      <a:pt x="45" y="67"/>
                      <a:pt x="45" y="67"/>
                      <a:pt x="45" y="67"/>
                    </a:cubicBezTo>
                    <a:cubicBezTo>
                      <a:pt x="54" y="32"/>
                      <a:pt x="72" y="21"/>
                      <a:pt x="72" y="21"/>
                    </a:cubicBezTo>
                    <a:cubicBezTo>
                      <a:pt x="61" y="35"/>
                      <a:pt x="51" y="64"/>
                      <a:pt x="51" y="64"/>
                    </a:cubicBezTo>
                    <a:cubicBezTo>
                      <a:pt x="72" y="52"/>
                      <a:pt x="72" y="52"/>
                      <a:pt x="72" y="52"/>
                    </a:cubicBezTo>
                    <a:cubicBezTo>
                      <a:pt x="82" y="14"/>
                      <a:pt x="104" y="7"/>
                      <a:pt x="104"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4" y="34"/>
                    </a:cubicBezTo>
                    <a:cubicBezTo>
                      <a:pt x="166" y="34"/>
                      <a:pt x="184" y="44"/>
                      <a:pt x="184" y="44"/>
                    </a:cubicBezTo>
                    <a:cubicBezTo>
                      <a:pt x="174" y="39"/>
                      <a:pt x="156" y="39"/>
                      <a:pt x="146" y="39"/>
                    </a:cubicBezTo>
                    <a:cubicBezTo>
                      <a:pt x="142" y="39"/>
                      <a:pt x="139" y="39"/>
                      <a:pt x="139" y="39"/>
                    </a:cubicBezTo>
                    <a:cubicBezTo>
                      <a:pt x="137" y="42"/>
                      <a:pt x="167" y="66"/>
                      <a:pt x="167" y="66"/>
                    </a:cubicBezTo>
                    <a:cubicBezTo>
                      <a:pt x="150" y="65"/>
                      <a:pt x="133" y="40"/>
                      <a:pt x="133" y="40"/>
                    </a:cubicBezTo>
                    <a:cubicBezTo>
                      <a:pt x="133" y="40"/>
                      <a:pt x="132" y="40"/>
                      <a:pt x="132" y="40"/>
                    </a:cubicBezTo>
                    <a:cubicBezTo>
                      <a:pt x="124" y="40"/>
                      <a:pt x="106" y="46"/>
                      <a:pt x="106" y="46"/>
                    </a:cubicBezTo>
                    <a:cubicBezTo>
                      <a:pt x="104" y="57"/>
                      <a:pt x="152" y="87"/>
                      <a:pt x="152" y="87"/>
                    </a:cubicBezTo>
                    <a:cubicBezTo>
                      <a:pt x="123" y="83"/>
                      <a:pt x="101" y="48"/>
                      <a:pt x="101" y="48"/>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7" y="74"/>
                      <a:pt x="47" y="74"/>
                    </a:cubicBezTo>
                    <a:cubicBezTo>
                      <a:pt x="47" y="74"/>
                      <a:pt x="34" y="82"/>
                      <a:pt x="33" y="83"/>
                    </a:cubicBezTo>
                    <a:cubicBezTo>
                      <a:pt x="30" y="88"/>
                      <a:pt x="62" y="108"/>
                      <a:pt x="62" y="108"/>
                    </a:cubicBezTo>
                    <a:cubicBezTo>
                      <a:pt x="43" y="106"/>
                      <a:pt x="29" y="86"/>
                      <a:pt x="29" y="86"/>
                    </a:cubicBezTo>
                    <a:cubicBezTo>
                      <a:pt x="3" y="105"/>
                      <a:pt x="3" y="105"/>
                      <a:pt x="3" y="105"/>
                    </a:cubicBezTo>
                    <a:cubicBezTo>
                      <a:pt x="5" y="106"/>
                      <a:pt x="7" y="106"/>
                      <a:pt x="11" y="106"/>
                    </a:cubicBezTo>
                    <a:cubicBezTo>
                      <a:pt x="18" y="106"/>
                      <a:pt x="29" y="105"/>
                      <a:pt x="29" y="105"/>
                    </a:cubicBezTo>
                    <a:cubicBezTo>
                      <a:pt x="51" y="112"/>
                      <a:pt x="71" y="114"/>
                      <a:pt x="87" y="114"/>
                    </a:cubicBezTo>
                    <a:cubicBezTo>
                      <a:pt x="129" y="114"/>
                      <a:pt x="151" y="97"/>
                      <a:pt x="151" y="97"/>
                    </a:cubicBezTo>
                    <a:cubicBezTo>
                      <a:pt x="159" y="95"/>
                      <a:pt x="166" y="89"/>
                      <a:pt x="171" y="82"/>
                    </a:cubicBezTo>
                    <a:cubicBezTo>
                      <a:pt x="175" y="77"/>
                      <a:pt x="178" y="71"/>
                      <a:pt x="180" y="65"/>
                    </a:cubicBezTo>
                    <a:cubicBezTo>
                      <a:pt x="184" y="54"/>
                      <a:pt x="189" y="52"/>
                      <a:pt x="192" y="52"/>
                    </a:cubicBezTo>
                    <a:cubicBezTo>
                      <a:pt x="194" y="52"/>
                      <a:pt x="195" y="53"/>
                      <a:pt x="195" y="53"/>
                    </a:cubicBezTo>
                    <a:cubicBezTo>
                      <a:pt x="196" y="31"/>
                      <a:pt x="175" y="23"/>
                      <a:pt x="175" y="23"/>
                    </a:cubicBezTo>
                    <a:cubicBezTo>
                      <a:pt x="156" y="7"/>
                      <a:pt x="137" y="0"/>
                      <a:pt x="119"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sp>
            <p:nvSpPr>
              <p:cNvPr id="147" name="i$1îdê">
                <a:extLst>
                  <a:ext uri="{FF2B5EF4-FFF2-40B4-BE49-F238E27FC236}">
                    <a16:creationId xmlns:a16="http://schemas.microsoft.com/office/drawing/2014/main" id="{D1B16273-7507-274C-9A5C-07FA15D5B6AB}"/>
                  </a:ext>
                </a:extLst>
              </p:cNvPr>
              <p:cNvSpPr/>
              <p:nvPr/>
            </p:nvSpPr>
            <p:spPr bwMode="auto">
              <a:xfrm>
                <a:off x="6785706" y="1856597"/>
                <a:ext cx="287634" cy="166981"/>
              </a:xfrm>
              <a:custGeom>
                <a:avLst/>
                <a:gdLst>
                  <a:gd name="T0" fmla="*/ 120 w 197"/>
                  <a:gd name="T1" fmla="*/ 0 h 114"/>
                  <a:gd name="T2" fmla="*/ 0 w 197"/>
                  <a:gd name="T3" fmla="*/ 99 h 114"/>
                  <a:gd name="T4" fmla="*/ 0 w 197"/>
                  <a:gd name="T5" fmla="*/ 99 h 114"/>
                  <a:gd name="T6" fmla="*/ 27 w 197"/>
                  <a:gd name="T7" fmla="*/ 80 h 114"/>
                  <a:gd name="T8" fmla="*/ 44 w 197"/>
                  <a:gd name="T9" fmla="*/ 42 h 114"/>
                  <a:gd name="T10" fmla="*/ 43 w 197"/>
                  <a:gd name="T11" fmla="*/ 49 h 114"/>
                  <a:gd name="T12" fmla="*/ 32 w 197"/>
                  <a:gd name="T13" fmla="*/ 76 h 114"/>
                  <a:gd name="T14" fmla="*/ 45 w 197"/>
                  <a:gd name="T15" fmla="*/ 67 h 114"/>
                  <a:gd name="T16" fmla="*/ 72 w 197"/>
                  <a:gd name="T17" fmla="*/ 21 h 114"/>
                  <a:gd name="T18" fmla="*/ 51 w 197"/>
                  <a:gd name="T19" fmla="*/ 64 h 114"/>
                  <a:gd name="T20" fmla="*/ 72 w 197"/>
                  <a:gd name="T21" fmla="*/ 52 h 114"/>
                  <a:gd name="T22" fmla="*/ 103 w 197"/>
                  <a:gd name="T23" fmla="*/ 7 h 114"/>
                  <a:gd name="T24" fmla="*/ 78 w 197"/>
                  <a:gd name="T25" fmla="*/ 50 h 114"/>
                  <a:gd name="T26" fmla="*/ 100 w 197"/>
                  <a:gd name="T27" fmla="*/ 41 h 114"/>
                  <a:gd name="T28" fmla="*/ 132 w 197"/>
                  <a:gd name="T29" fmla="*/ 5 h 114"/>
                  <a:gd name="T30" fmla="*/ 106 w 197"/>
                  <a:gd name="T31" fmla="*/ 39 h 114"/>
                  <a:gd name="T32" fmla="*/ 132 w 197"/>
                  <a:gd name="T33" fmla="*/ 35 h 114"/>
                  <a:gd name="T34" fmla="*/ 157 w 197"/>
                  <a:gd name="T35" fmla="*/ 18 h 114"/>
                  <a:gd name="T36" fmla="*/ 163 w 197"/>
                  <a:gd name="T37" fmla="*/ 19 h 114"/>
                  <a:gd name="T38" fmla="*/ 139 w 197"/>
                  <a:gd name="T39" fmla="*/ 34 h 114"/>
                  <a:gd name="T40" fmla="*/ 145 w 197"/>
                  <a:gd name="T41" fmla="*/ 34 h 114"/>
                  <a:gd name="T42" fmla="*/ 185 w 197"/>
                  <a:gd name="T43" fmla="*/ 44 h 114"/>
                  <a:gd name="T44" fmla="*/ 146 w 197"/>
                  <a:gd name="T45" fmla="*/ 39 h 114"/>
                  <a:gd name="T46" fmla="*/ 139 w 197"/>
                  <a:gd name="T47" fmla="*/ 39 h 114"/>
                  <a:gd name="T48" fmla="*/ 167 w 197"/>
                  <a:gd name="T49" fmla="*/ 66 h 114"/>
                  <a:gd name="T50" fmla="*/ 133 w 197"/>
                  <a:gd name="T51" fmla="*/ 40 h 114"/>
                  <a:gd name="T52" fmla="*/ 132 w 197"/>
                  <a:gd name="T53" fmla="*/ 40 h 114"/>
                  <a:gd name="T54" fmla="*/ 106 w 197"/>
                  <a:gd name="T55" fmla="*/ 46 h 114"/>
                  <a:gd name="T56" fmla="*/ 152 w 197"/>
                  <a:gd name="T57" fmla="*/ 87 h 114"/>
                  <a:gd name="T58" fmla="*/ 101 w 197"/>
                  <a:gd name="T59" fmla="*/ 47 h 114"/>
                  <a:gd name="T60" fmla="*/ 78 w 197"/>
                  <a:gd name="T61" fmla="*/ 56 h 114"/>
                  <a:gd name="T62" fmla="*/ 130 w 197"/>
                  <a:gd name="T63" fmla="*/ 100 h 114"/>
                  <a:gd name="T64" fmla="*/ 74 w 197"/>
                  <a:gd name="T65" fmla="*/ 58 h 114"/>
                  <a:gd name="T66" fmla="*/ 53 w 197"/>
                  <a:gd name="T67" fmla="*/ 70 h 114"/>
                  <a:gd name="T68" fmla="*/ 101 w 197"/>
                  <a:gd name="T69" fmla="*/ 110 h 114"/>
                  <a:gd name="T70" fmla="*/ 48 w 197"/>
                  <a:gd name="T71" fmla="*/ 74 h 114"/>
                  <a:gd name="T72" fmla="*/ 33 w 197"/>
                  <a:gd name="T73" fmla="*/ 83 h 114"/>
                  <a:gd name="T74" fmla="*/ 62 w 197"/>
                  <a:gd name="T75" fmla="*/ 108 h 114"/>
                  <a:gd name="T76" fmla="*/ 30 w 197"/>
                  <a:gd name="T77" fmla="*/ 86 h 114"/>
                  <a:gd name="T78" fmla="*/ 4 w 197"/>
                  <a:gd name="T79" fmla="*/ 105 h 114"/>
                  <a:gd name="T80" fmla="*/ 11 w 197"/>
                  <a:gd name="T81" fmla="*/ 106 h 114"/>
                  <a:gd name="T82" fmla="*/ 30 w 197"/>
                  <a:gd name="T83" fmla="*/ 105 h 114"/>
                  <a:gd name="T84" fmla="*/ 87 w 197"/>
                  <a:gd name="T85" fmla="*/ 114 h 114"/>
                  <a:gd name="T86" fmla="*/ 151 w 197"/>
                  <a:gd name="T87" fmla="*/ 97 h 114"/>
                  <a:gd name="T88" fmla="*/ 172 w 197"/>
                  <a:gd name="T89" fmla="*/ 82 h 114"/>
                  <a:gd name="T90" fmla="*/ 181 w 197"/>
                  <a:gd name="T91" fmla="*/ 65 h 114"/>
                  <a:gd name="T92" fmla="*/ 193 w 197"/>
                  <a:gd name="T93" fmla="*/ 52 h 114"/>
                  <a:gd name="T94" fmla="*/ 195 w 197"/>
                  <a:gd name="T95" fmla="*/ 53 h 114"/>
                  <a:gd name="T96" fmla="*/ 176 w 197"/>
                  <a:gd name="T97" fmla="*/ 23 h 114"/>
                  <a:gd name="T98" fmla="*/ 120 w 197"/>
                  <a:gd name="T9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14">
                    <a:moveTo>
                      <a:pt x="120" y="0"/>
                    </a:moveTo>
                    <a:cubicBezTo>
                      <a:pt x="51" y="0"/>
                      <a:pt x="0" y="99"/>
                      <a:pt x="0" y="99"/>
                    </a:cubicBezTo>
                    <a:cubicBezTo>
                      <a:pt x="0" y="99"/>
                      <a:pt x="0" y="99"/>
                      <a:pt x="0" y="99"/>
                    </a:cubicBezTo>
                    <a:cubicBezTo>
                      <a:pt x="3" y="99"/>
                      <a:pt x="27" y="80"/>
                      <a:pt x="27" y="80"/>
                    </a:cubicBezTo>
                    <a:cubicBezTo>
                      <a:pt x="29" y="66"/>
                      <a:pt x="35" y="53"/>
                      <a:pt x="44" y="42"/>
                    </a:cubicBezTo>
                    <a:cubicBezTo>
                      <a:pt x="44" y="42"/>
                      <a:pt x="45" y="43"/>
                      <a:pt x="43" y="49"/>
                    </a:cubicBezTo>
                    <a:cubicBezTo>
                      <a:pt x="40" y="55"/>
                      <a:pt x="32" y="76"/>
                      <a:pt x="32" y="76"/>
                    </a:cubicBezTo>
                    <a:cubicBezTo>
                      <a:pt x="45" y="67"/>
                      <a:pt x="45" y="67"/>
                      <a:pt x="45" y="67"/>
                    </a:cubicBezTo>
                    <a:cubicBezTo>
                      <a:pt x="54" y="31"/>
                      <a:pt x="72" y="21"/>
                      <a:pt x="72" y="21"/>
                    </a:cubicBezTo>
                    <a:cubicBezTo>
                      <a:pt x="61" y="35"/>
                      <a:pt x="51" y="64"/>
                      <a:pt x="51" y="64"/>
                    </a:cubicBezTo>
                    <a:cubicBezTo>
                      <a:pt x="72" y="52"/>
                      <a:pt x="72" y="52"/>
                      <a:pt x="72" y="52"/>
                    </a:cubicBezTo>
                    <a:cubicBezTo>
                      <a:pt x="82" y="14"/>
                      <a:pt x="103" y="7"/>
                      <a:pt x="103" y="7"/>
                    </a:cubicBezTo>
                    <a:cubicBezTo>
                      <a:pt x="91" y="17"/>
                      <a:pt x="78" y="50"/>
                      <a:pt x="78" y="50"/>
                    </a:cubicBezTo>
                    <a:cubicBezTo>
                      <a:pt x="100" y="41"/>
                      <a:pt x="100" y="41"/>
                      <a:pt x="100" y="41"/>
                    </a:cubicBezTo>
                    <a:cubicBezTo>
                      <a:pt x="111" y="9"/>
                      <a:pt x="132" y="5"/>
                      <a:pt x="132" y="5"/>
                    </a:cubicBezTo>
                    <a:cubicBezTo>
                      <a:pt x="118" y="15"/>
                      <a:pt x="106" y="39"/>
                      <a:pt x="106" y="39"/>
                    </a:cubicBezTo>
                    <a:cubicBezTo>
                      <a:pt x="109" y="37"/>
                      <a:pt x="132" y="35"/>
                      <a:pt x="132" y="35"/>
                    </a:cubicBezTo>
                    <a:cubicBezTo>
                      <a:pt x="141" y="21"/>
                      <a:pt x="151" y="18"/>
                      <a:pt x="157" y="18"/>
                    </a:cubicBezTo>
                    <a:cubicBezTo>
                      <a:pt x="161" y="18"/>
                      <a:pt x="163" y="19"/>
                      <a:pt x="163" y="19"/>
                    </a:cubicBezTo>
                    <a:cubicBezTo>
                      <a:pt x="154" y="22"/>
                      <a:pt x="146" y="27"/>
                      <a:pt x="139" y="34"/>
                    </a:cubicBezTo>
                    <a:cubicBezTo>
                      <a:pt x="141" y="34"/>
                      <a:pt x="143" y="34"/>
                      <a:pt x="145" y="34"/>
                    </a:cubicBezTo>
                    <a:cubicBezTo>
                      <a:pt x="166" y="34"/>
                      <a:pt x="185" y="44"/>
                      <a:pt x="185" y="44"/>
                    </a:cubicBezTo>
                    <a:cubicBezTo>
                      <a:pt x="174" y="39"/>
                      <a:pt x="156" y="39"/>
                      <a:pt x="146" y="39"/>
                    </a:cubicBezTo>
                    <a:cubicBezTo>
                      <a:pt x="142" y="39"/>
                      <a:pt x="139" y="39"/>
                      <a:pt x="139" y="39"/>
                    </a:cubicBezTo>
                    <a:cubicBezTo>
                      <a:pt x="138" y="42"/>
                      <a:pt x="167" y="66"/>
                      <a:pt x="167" y="66"/>
                    </a:cubicBezTo>
                    <a:cubicBezTo>
                      <a:pt x="150" y="65"/>
                      <a:pt x="133" y="40"/>
                      <a:pt x="133" y="40"/>
                    </a:cubicBezTo>
                    <a:cubicBezTo>
                      <a:pt x="133" y="40"/>
                      <a:pt x="133" y="40"/>
                      <a:pt x="132" y="40"/>
                    </a:cubicBezTo>
                    <a:cubicBezTo>
                      <a:pt x="125" y="40"/>
                      <a:pt x="106" y="46"/>
                      <a:pt x="106" y="46"/>
                    </a:cubicBezTo>
                    <a:cubicBezTo>
                      <a:pt x="105" y="57"/>
                      <a:pt x="152" y="87"/>
                      <a:pt x="152" y="87"/>
                    </a:cubicBezTo>
                    <a:cubicBezTo>
                      <a:pt x="124" y="83"/>
                      <a:pt x="101" y="47"/>
                      <a:pt x="101" y="47"/>
                    </a:cubicBezTo>
                    <a:cubicBezTo>
                      <a:pt x="78" y="56"/>
                      <a:pt x="78" y="56"/>
                      <a:pt x="78" y="56"/>
                    </a:cubicBezTo>
                    <a:cubicBezTo>
                      <a:pt x="87" y="78"/>
                      <a:pt x="130" y="100"/>
                      <a:pt x="130" y="100"/>
                    </a:cubicBezTo>
                    <a:cubicBezTo>
                      <a:pt x="96" y="96"/>
                      <a:pt x="74" y="58"/>
                      <a:pt x="74" y="58"/>
                    </a:cubicBezTo>
                    <a:cubicBezTo>
                      <a:pt x="53" y="70"/>
                      <a:pt x="53" y="70"/>
                      <a:pt x="53" y="70"/>
                    </a:cubicBezTo>
                    <a:cubicBezTo>
                      <a:pt x="59" y="91"/>
                      <a:pt x="101" y="110"/>
                      <a:pt x="101" y="110"/>
                    </a:cubicBezTo>
                    <a:cubicBezTo>
                      <a:pt x="71" y="108"/>
                      <a:pt x="48" y="74"/>
                      <a:pt x="48" y="74"/>
                    </a:cubicBezTo>
                    <a:cubicBezTo>
                      <a:pt x="48" y="74"/>
                      <a:pt x="34" y="82"/>
                      <a:pt x="33" y="83"/>
                    </a:cubicBezTo>
                    <a:cubicBezTo>
                      <a:pt x="30" y="87"/>
                      <a:pt x="62" y="108"/>
                      <a:pt x="62" y="108"/>
                    </a:cubicBezTo>
                    <a:cubicBezTo>
                      <a:pt x="43" y="106"/>
                      <a:pt x="30" y="86"/>
                      <a:pt x="30" y="86"/>
                    </a:cubicBezTo>
                    <a:cubicBezTo>
                      <a:pt x="4" y="105"/>
                      <a:pt x="4" y="105"/>
                      <a:pt x="4" y="105"/>
                    </a:cubicBezTo>
                    <a:cubicBezTo>
                      <a:pt x="5" y="106"/>
                      <a:pt x="7" y="106"/>
                      <a:pt x="11" y="106"/>
                    </a:cubicBezTo>
                    <a:cubicBezTo>
                      <a:pt x="19" y="106"/>
                      <a:pt x="30" y="105"/>
                      <a:pt x="30" y="105"/>
                    </a:cubicBezTo>
                    <a:cubicBezTo>
                      <a:pt x="52" y="112"/>
                      <a:pt x="71" y="114"/>
                      <a:pt x="87" y="114"/>
                    </a:cubicBezTo>
                    <a:cubicBezTo>
                      <a:pt x="129" y="114"/>
                      <a:pt x="151" y="97"/>
                      <a:pt x="151" y="97"/>
                    </a:cubicBezTo>
                    <a:cubicBezTo>
                      <a:pt x="160" y="95"/>
                      <a:pt x="167" y="89"/>
                      <a:pt x="172" y="82"/>
                    </a:cubicBezTo>
                    <a:cubicBezTo>
                      <a:pt x="175" y="77"/>
                      <a:pt x="178" y="71"/>
                      <a:pt x="181" y="65"/>
                    </a:cubicBezTo>
                    <a:cubicBezTo>
                      <a:pt x="185" y="54"/>
                      <a:pt x="190" y="52"/>
                      <a:pt x="193" y="52"/>
                    </a:cubicBezTo>
                    <a:cubicBezTo>
                      <a:pt x="194" y="52"/>
                      <a:pt x="195" y="53"/>
                      <a:pt x="195" y="53"/>
                    </a:cubicBezTo>
                    <a:cubicBezTo>
                      <a:pt x="197" y="31"/>
                      <a:pt x="176" y="23"/>
                      <a:pt x="176" y="23"/>
                    </a:cubicBezTo>
                    <a:cubicBezTo>
                      <a:pt x="156" y="7"/>
                      <a:pt x="137" y="0"/>
                      <a:pt x="120" y="0"/>
                    </a:cubicBezTo>
                  </a:path>
                </a:pathLst>
              </a:custGeom>
              <a:solidFill>
                <a:srgbClr val="4285F4">
                  <a:alpha val="20000"/>
                </a:srgbClr>
              </a:solidFill>
              <a:ln>
                <a:noFill/>
              </a:ln>
            </p:spPr>
            <p:txBody>
              <a:bodyPr anchor="ctr">
                <a:normAutofit fontScale="25000" lnSpcReduction="20000"/>
              </a:bodyPr>
              <a:lstStyle>
                <a:lvl1pPr>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ctr">
                  <a:lnSpc>
                    <a:spcPct val="80000"/>
                  </a:lnSpc>
                </a:pPr>
                <a:endParaRPr lang="zh-CN" altLang="en-US" sz="500">
                  <a:ea typeface="宋体" panose="02010600030101010101" pitchFamily="2" charset="-122"/>
                </a:endParaRPr>
              </a:p>
            </p:txBody>
          </p:sp>
        </p:grpSp>
        <p:sp>
          <p:nvSpPr>
            <p:cNvPr id="148" name="矩形 147">
              <a:extLst>
                <a:ext uri="{FF2B5EF4-FFF2-40B4-BE49-F238E27FC236}">
                  <a16:creationId xmlns:a16="http://schemas.microsoft.com/office/drawing/2014/main" id="{C6B62FD1-7A61-B241-9828-E6CD0C6679DC}"/>
                </a:ext>
              </a:extLst>
            </p:cNvPr>
            <p:cNvSpPr/>
            <p:nvPr/>
          </p:nvSpPr>
          <p:spPr bwMode="auto">
            <a:xfrm>
              <a:off x="3596636" y="2456067"/>
              <a:ext cx="5949372" cy="74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An average improvement of 9.36 % of </a:t>
              </a:r>
              <a:r>
                <a:rPr lang="en-US" altLang="zh-CN" sz="1600" dirty="0"/>
                <a:t>R² value can be achieved compared to DNN without transfer learning.</a:t>
              </a:r>
            </a:p>
          </p:txBody>
        </p:sp>
        <p:sp>
          <p:nvSpPr>
            <p:cNvPr id="149" name="文本框 148">
              <a:extLst>
                <a:ext uri="{FF2B5EF4-FFF2-40B4-BE49-F238E27FC236}">
                  <a16:creationId xmlns:a16="http://schemas.microsoft.com/office/drawing/2014/main" id="{E4796BF8-6E7E-8741-9692-F7E41AC19CD2}"/>
                </a:ext>
              </a:extLst>
            </p:cNvPr>
            <p:cNvSpPr txBox="1"/>
            <p:nvPr/>
          </p:nvSpPr>
          <p:spPr bwMode="auto">
            <a:xfrm>
              <a:off x="3596636" y="2097100"/>
              <a:ext cx="5676964"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GB" altLang="zh-CN" b="1" dirty="0"/>
                <a:t>Analyse the improvement due to transfer learning</a:t>
              </a:r>
            </a:p>
          </p:txBody>
        </p:sp>
        <p:sp>
          <p:nvSpPr>
            <p:cNvPr id="150" name="矩形 149">
              <a:extLst>
                <a:ext uri="{FF2B5EF4-FFF2-40B4-BE49-F238E27FC236}">
                  <a16:creationId xmlns:a16="http://schemas.microsoft.com/office/drawing/2014/main" id="{67DB55DE-9D35-0245-9D7D-9163C834A128}"/>
                </a:ext>
              </a:extLst>
            </p:cNvPr>
            <p:cNvSpPr/>
            <p:nvPr/>
          </p:nvSpPr>
          <p:spPr bwMode="auto">
            <a:xfrm>
              <a:off x="3670722" y="3873089"/>
              <a:ext cx="6235277" cy="99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GB" altLang="zh-CN" sz="1600" dirty="0"/>
                <a:t>Five most important features: solid density, holding pressure, thermal conductivity, no flow temperature and ejection temperature</a:t>
              </a:r>
              <a:endParaRPr lang="en-US" altLang="zh-CN" sz="1600" dirty="0"/>
            </a:p>
          </p:txBody>
        </p:sp>
        <p:sp>
          <p:nvSpPr>
            <p:cNvPr id="151" name="文本框 150">
              <a:extLst>
                <a:ext uri="{FF2B5EF4-FFF2-40B4-BE49-F238E27FC236}">
                  <a16:creationId xmlns:a16="http://schemas.microsoft.com/office/drawing/2014/main" id="{46E90A9E-6C6A-1745-B325-A4F42B8B126B}"/>
                </a:ext>
              </a:extLst>
            </p:cNvPr>
            <p:cNvSpPr txBox="1"/>
            <p:nvPr/>
          </p:nvSpPr>
          <p:spPr bwMode="auto">
            <a:xfrm>
              <a:off x="3670722" y="3514123"/>
              <a:ext cx="4234687" cy="44937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lang="en-US" altLang="zh-CN" b="1" dirty="0"/>
                <a:t>Apply feature ranking method</a:t>
              </a:r>
            </a:p>
          </p:txBody>
        </p:sp>
      </p:grpSp>
      <p:sp>
        <p:nvSpPr>
          <p:cNvPr id="152" name="Textfeld 11">
            <a:extLst>
              <a:ext uri="{FF2B5EF4-FFF2-40B4-BE49-F238E27FC236}">
                <a16:creationId xmlns:a16="http://schemas.microsoft.com/office/drawing/2014/main" id="{C313E08E-A3D9-8744-8C40-0DC7EE07CBE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28</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56" name="spotted-data-graphic_38885">
            <a:extLst>
              <a:ext uri="{FF2B5EF4-FFF2-40B4-BE49-F238E27FC236}">
                <a16:creationId xmlns:a16="http://schemas.microsoft.com/office/drawing/2014/main" id="{07FA32E4-CD6D-E746-A3DC-8A33085F4F97}"/>
              </a:ext>
            </a:extLst>
          </p:cNvPr>
          <p:cNvSpPr>
            <a:spLocks noChangeAspect="1"/>
          </p:cNvSpPr>
          <p:nvPr/>
        </p:nvSpPr>
        <p:spPr>
          <a:xfrm>
            <a:off x="2360641" y="4540788"/>
            <a:ext cx="609685" cy="573427"/>
          </a:xfrm>
          <a:custGeom>
            <a:avLst/>
            <a:gdLst>
              <a:gd name="connsiteX0" fmla="*/ 398824 w 598254"/>
              <a:gd name="connsiteY0" fmla="*/ 353351 h 562676"/>
              <a:gd name="connsiteX1" fmla="*/ 410398 w 598254"/>
              <a:gd name="connsiteY1" fmla="*/ 353351 h 562676"/>
              <a:gd name="connsiteX2" fmla="*/ 410398 w 598254"/>
              <a:gd name="connsiteY2" fmla="*/ 376895 h 562676"/>
              <a:gd name="connsiteX3" fmla="*/ 434438 w 598254"/>
              <a:gd name="connsiteY3" fmla="*/ 376895 h 562676"/>
              <a:gd name="connsiteX4" fmla="*/ 434438 w 598254"/>
              <a:gd name="connsiteY4" fmla="*/ 388889 h 562676"/>
              <a:gd name="connsiteX5" fmla="*/ 410398 w 598254"/>
              <a:gd name="connsiteY5" fmla="*/ 388889 h 562676"/>
              <a:gd name="connsiteX6" fmla="*/ 410398 w 598254"/>
              <a:gd name="connsiteY6" fmla="*/ 412433 h 562676"/>
              <a:gd name="connsiteX7" fmla="*/ 398824 w 598254"/>
              <a:gd name="connsiteY7" fmla="*/ 412433 h 562676"/>
              <a:gd name="connsiteX8" fmla="*/ 398824 w 598254"/>
              <a:gd name="connsiteY8" fmla="*/ 388889 h 562676"/>
              <a:gd name="connsiteX9" fmla="*/ 374784 w 598254"/>
              <a:gd name="connsiteY9" fmla="*/ 388889 h 562676"/>
              <a:gd name="connsiteX10" fmla="*/ 374784 w 598254"/>
              <a:gd name="connsiteY10" fmla="*/ 376895 h 562676"/>
              <a:gd name="connsiteX11" fmla="*/ 398824 w 598254"/>
              <a:gd name="connsiteY11" fmla="*/ 376895 h 562676"/>
              <a:gd name="connsiteX12" fmla="*/ 199848 w 598254"/>
              <a:gd name="connsiteY12" fmla="*/ 323560 h 562676"/>
              <a:gd name="connsiteX13" fmla="*/ 211871 w 598254"/>
              <a:gd name="connsiteY13" fmla="*/ 323560 h 562676"/>
              <a:gd name="connsiteX14" fmla="*/ 211871 w 598254"/>
              <a:gd name="connsiteY14" fmla="*/ 347571 h 562676"/>
              <a:gd name="connsiteX15" fmla="*/ 235472 w 598254"/>
              <a:gd name="connsiteY15" fmla="*/ 347571 h 562676"/>
              <a:gd name="connsiteX16" fmla="*/ 235472 w 598254"/>
              <a:gd name="connsiteY16" fmla="*/ 359132 h 562676"/>
              <a:gd name="connsiteX17" fmla="*/ 211871 w 598254"/>
              <a:gd name="connsiteY17" fmla="*/ 359132 h 562676"/>
              <a:gd name="connsiteX18" fmla="*/ 211871 w 598254"/>
              <a:gd name="connsiteY18" fmla="*/ 383143 h 562676"/>
              <a:gd name="connsiteX19" fmla="*/ 199848 w 598254"/>
              <a:gd name="connsiteY19" fmla="*/ 383143 h 562676"/>
              <a:gd name="connsiteX20" fmla="*/ 199848 w 598254"/>
              <a:gd name="connsiteY20" fmla="*/ 359132 h 562676"/>
              <a:gd name="connsiteX21" fmla="*/ 176247 w 598254"/>
              <a:gd name="connsiteY21" fmla="*/ 359132 h 562676"/>
              <a:gd name="connsiteX22" fmla="*/ 176247 w 598254"/>
              <a:gd name="connsiteY22" fmla="*/ 347571 h 562676"/>
              <a:gd name="connsiteX23" fmla="*/ 199848 w 598254"/>
              <a:gd name="connsiteY23" fmla="*/ 347571 h 562676"/>
              <a:gd name="connsiteX24" fmla="*/ 303582 w 598254"/>
              <a:gd name="connsiteY24" fmla="*/ 255547 h 562676"/>
              <a:gd name="connsiteX25" fmla="*/ 315605 w 598254"/>
              <a:gd name="connsiteY25" fmla="*/ 255547 h 562676"/>
              <a:gd name="connsiteX26" fmla="*/ 315605 w 598254"/>
              <a:gd name="connsiteY26" fmla="*/ 279091 h 562676"/>
              <a:gd name="connsiteX27" fmla="*/ 339206 w 598254"/>
              <a:gd name="connsiteY27" fmla="*/ 279091 h 562676"/>
              <a:gd name="connsiteX28" fmla="*/ 339206 w 598254"/>
              <a:gd name="connsiteY28" fmla="*/ 291085 h 562676"/>
              <a:gd name="connsiteX29" fmla="*/ 315605 w 598254"/>
              <a:gd name="connsiteY29" fmla="*/ 291085 h 562676"/>
              <a:gd name="connsiteX30" fmla="*/ 315605 w 598254"/>
              <a:gd name="connsiteY30" fmla="*/ 314629 h 562676"/>
              <a:gd name="connsiteX31" fmla="*/ 303582 w 598254"/>
              <a:gd name="connsiteY31" fmla="*/ 314629 h 562676"/>
              <a:gd name="connsiteX32" fmla="*/ 303582 w 598254"/>
              <a:gd name="connsiteY32" fmla="*/ 291085 h 562676"/>
              <a:gd name="connsiteX33" fmla="*/ 279981 w 598254"/>
              <a:gd name="connsiteY33" fmla="*/ 291085 h 562676"/>
              <a:gd name="connsiteX34" fmla="*/ 279981 w 598254"/>
              <a:gd name="connsiteY34" fmla="*/ 279091 h 562676"/>
              <a:gd name="connsiteX35" fmla="*/ 303582 w 598254"/>
              <a:gd name="connsiteY35" fmla="*/ 279091 h 562676"/>
              <a:gd name="connsiteX36" fmla="*/ 419317 w 598254"/>
              <a:gd name="connsiteY36" fmla="*/ 211111 h 562676"/>
              <a:gd name="connsiteX37" fmla="*/ 431340 w 598254"/>
              <a:gd name="connsiteY37" fmla="*/ 211111 h 562676"/>
              <a:gd name="connsiteX38" fmla="*/ 431340 w 598254"/>
              <a:gd name="connsiteY38" fmla="*/ 234655 h 562676"/>
              <a:gd name="connsiteX39" fmla="*/ 454941 w 598254"/>
              <a:gd name="connsiteY39" fmla="*/ 234655 h 562676"/>
              <a:gd name="connsiteX40" fmla="*/ 454941 w 598254"/>
              <a:gd name="connsiteY40" fmla="*/ 246649 h 562676"/>
              <a:gd name="connsiteX41" fmla="*/ 431340 w 598254"/>
              <a:gd name="connsiteY41" fmla="*/ 246649 h 562676"/>
              <a:gd name="connsiteX42" fmla="*/ 431340 w 598254"/>
              <a:gd name="connsiteY42" fmla="*/ 270193 h 562676"/>
              <a:gd name="connsiteX43" fmla="*/ 419317 w 598254"/>
              <a:gd name="connsiteY43" fmla="*/ 270193 h 562676"/>
              <a:gd name="connsiteX44" fmla="*/ 419317 w 598254"/>
              <a:gd name="connsiteY44" fmla="*/ 246649 h 562676"/>
              <a:gd name="connsiteX45" fmla="*/ 395716 w 598254"/>
              <a:gd name="connsiteY45" fmla="*/ 246649 h 562676"/>
              <a:gd name="connsiteX46" fmla="*/ 395716 w 598254"/>
              <a:gd name="connsiteY46" fmla="*/ 234655 h 562676"/>
              <a:gd name="connsiteX47" fmla="*/ 419317 w 598254"/>
              <a:gd name="connsiteY47" fmla="*/ 234655 h 562676"/>
              <a:gd name="connsiteX48" fmla="*/ 526166 w 598254"/>
              <a:gd name="connsiteY48" fmla="*/ 175533 h 562676"/>
              <a:gd name="connsiteX49" fmla="*/ 538174 w 598254"/>
              <a:gd name="connsiteY49" fmla="*/ 175533 h 562676"/>
              <a:gd name="connsiteX50" fmla="*/ 538174 w 598254"/>
              <a:gd name="connsiteY50" fmla="*/ 199105 h 562676"/>
              <a:gd name="connsiteX51" fmla="*/ 561747 w 598254"/>
              <a:gd name="connsiteY51" fmla="*/ 199105 h 562676"/>
              <a:gd name="connsiteX52" fmla="*/ 561747 w 598254"/>
              <a:gd name="connsiteY52" fmla="*/ 211114 h 562676"/>
              <a:gd name="connsiteX53" fmla="*/ 538174 w 598254"/>
              <a:gd name="connsiteY53" fmla="*/ 211114 h 562676"/>
              <a:gd name="connsiteX54" fmla="*/ 538174 w 598254"/>
              <a:gd name="connsiteY54" fmla="*/ 234687 h 562676"/>
              <a:gd name="connsiteX55" fmla="*/ 526166 w 598254"/>
              <a:gd name="connsiteY55" fmla="*/ 234687 h 562676"/>
              <a:gd name="connsiteX56" fmla="*/ 526166 w 598254"/>
              <a:gd name="connsiteY56" fmla="*/ 211114 h 562676"/>
              <a:gd name="connsiteX57" fmla="*/ 502593 w 598254"/>
              <a:gd name="connsiteY57" fmla="*/ 211114 h 562676"/>
              <a:gd name="connsiteX58" fmla="*/ 502593 w 598254"/>
              <a:gd name="connsiteY58" fmla="*/ 199105 h 562676"/>
              <a:gd name="connsiteX59" fmla="*/ 526166 w 598254"/>
              <a:gd name="connsiteY59" fmla="*/ 199105 h 562676"/>
              <a:gd name="connsiteX60" fmla="*/ 333416 w 598254"/>
              <a:gd name="connsiteY60" fmla="*/ 165316 h 562676"/>
              <a:gd name="connsiteX61" fmla="*/ 345424 w 598254"/>
              <a:gd name="connsiteY61" fmla="*/ 165316 h 562676"/>
              <a:gd name="connsiteX62" fmla="*/ 345424 w 598254"/>
              <a:gd name="connsiteY62" fmla="*/ 188888 h 562676"/>
              <a:gd name="connsiteX63" fmla="*/ 368997 w 598254"/>
              <a:gd name="connsiteY63" fmla="*/ 188888 h 562676"/>
              <a:gd name="connsiteX64" fmla="*/ 368997 w 598254"/>
              <a:gd name="connsiteY64" fmla="*/ 200897 h 562676"/>
              <a:gd name="connsiteX65" fmla="*/ 345424 w 598254"/>
              <a:gd name="connsiteY65" fmla="*/ 200897 h 562676"/>
              <a:gd name="connsiteX66" fmla="*/ 345424 w 598254"/>
              <a:gd name="connsiteY66" fmla="*/ 224470 h 562676"/>
              <a:gd name="connsiteX67" fmla="*/ 333416 w 598254"/>
              <a:gd name="connsiteY67" fmla="*/ 224470 h 562676"/>
              <a:gd name="connsiteX68" fmla="*/ 333416 w 598254"/>
              <a:gd name="connsiteY68" fmla="*/ 200897 h 562676"/>
              <a:gd name="connsiteX69" fmla="*/ 309843 w 598254"/>
              <a:gd name="connsiteY69" fmla="*/ 200897 h 562676"/>
              <a:gd name="connsiteX70" fmla="*/ 309843 w 598254"/>
              <a:gd name="connsiteY70" fmla="*/ 188888 h 562676"/>
              <a:gd name="connsiteX71" fmla="*/ 333416 w 598254"/>
              <a:gd name="connsiteY71" fmla="*/ 188888 h 562676"/>
              <a:gd name="connsiteX72" fmla="*/ 458039 w 598254"/>
              <a:gd name="connsiteY72" fmla="*/ 89731 h 562676"/>
              <a:gd name="connsiteX73" fmla="*/ 470062 w 598254"/>
              <a:gd name="connsiteY73" fmla="*/ 89731 h 562676"/>
              <a:gd name="connsiteX74" fmla="*/ 470062 w 598254"/>
              <a:gd name="connsiteY74" fmla="*/ 113303 h 562676"/>
              <a:gd name="connsiteX75" fmla="*/ 493663 w 598254"/>
              <a:gd name="connsiteY75" fmla="*/ 113303 h 562676"/>
              <a:gd name="connsiteX76" fmla="*/ 493663 w 598254"/>
              <a:gd name="connsiteY76" fmla="*/ 125312 h 562676"/>
              <a:gd name="connsiteX77" fmla="*/ 470062 w 598254"/>
              <a:gd name="connsiteY77" fmla="*/ 125312 h 562676"/>
              <a:gd name="connsiteX78" fmla="*/ 470062 w 598254"/>
              <a:gd name="connsiteY78" fmla="*/ 148885 h 562676"/>
              <a:gd name="connsiteX79" fmla="*/ 458039 w 598254"/>
              <a:gd name="connsiteY79" fmla="*/ 148885 h 562676"/>
              <a:gd name="connsiteX80" fmla="*/ 458039 w 598254"/>
              <a:gd name="connsiteY80" fmla="*/ 125312 h 562676"/>
              <a:gd name="connsiteX81" fmla="*/ 434438 w 598254"/>
              <a:gd name="connsiteY81" fmla="*/ 125312 h 562676"/>
              <a:gd name="connsiteX82" fmla="*/ 434438 w 598254"/>
              <a:gd name="connsiteY82" fmla="*/ 113303 h 562676"/>
              <a:gd name="connsiteX83" fmla="*/ 458039 w 598254"/>
              <a:gd name="connsiteY83" fmla="*/ 113303 h 562676"/>
              <a:gd name="connsiteX84" fmla="*/ 8903 w 598254"/>
              <a:gd name="connsiteY84" fmla="*/ 0 h 562676"/>
              <a:gd name="connsiteX85" fmla="*/ 17805 w 598254"/>
              <a:gd name="connsiteY85" fmla="*/ 8889 h 562676"/>
              <a:gd name="connsiteX86" fmla="*/ 17805 w 598254"/>
              <a:gd name="connsiteY86" fmla="*/ 56890 h 562676"/>
              <a:gd name="connsiteX87" fmla="*/ 41842 w 598254"/>
              <a:gd name="connsiteY87" fmla="*/ 56890 h 562676"/>
              <a:gd name="connsiteX88" fmla="*/ 44513 w 598254"/>
              <a:gd name="connsiteY88" fmla="*/ 60001 h 562676"/>
              <a:gd name="connsiteX89" fmla="*/ 41842 w 598254"/>
              <a:gd name="connsiteY89" fmla="*/ 63112 h 562676"/>
              <a:gd name="connsiteX90" fmla="*/ 17805 w 598254"/>
              <a:gd name="connsiteY90" fmla="*/ 63112 h 562676"/>
              <a:gd name="connsiteX91" fmla="*/ 17805 w 598254"/>
              <a:gd name="connsiteY91" fmla="*/ 116446 h 562676"/>
              <a:gd name="connsiteX92" fmla="*/ 41842 w 598254"/>
              <a:gd name="connsiteY92" fmla="*/ 116446 h 562676"/>
              <a:gd name="connsiteX93" fmla="*/ 44513 w 598254"/>
              <a:gd name="connsiteY93" fmla="*/ 119113 h 562676"/>
              <a:gd name="connsiteX94" fmla="*/ 41842 w 598254"/>
              <a:gd name="connsiteY94" fmla="*/ 122224 h 562676"/>
              <a:gd name="connsiteX95" fmla="*/ 17805 w 598254"/>
              <a:gd name="connsiteY95" fmla="*/ 122224 h 562676"/>
              <a:gd name="connsiteX96" fmla="*/ 17805 w 598254"/>
              <a:gd name="connsiteY96" fmla="*/ 175558 h 562676"/>
              <a:gd name="connsiteX97" fmla="*/ 41842 w 598254"/>
              <a:gd name="connsiteY97" fmla="*/ 175558 h 562676"/>
              <a:gd name="connsiteX98" fmla="*/ 44513 w 598254"/>
              <a:gd name="connsiteY98" fmla="*/ 178669 h 562676"/>
              <a:gd name="connsiteX99" fmla="*/ 41842 w 598254"/>
              <a:gd name="connsiteY99" fmla="*/ 181336 h 562676"/>
              <a:gd name="connsiteX100" fmla="*/ 17805 w 598254"/>
              <a:gd name="connsiteY100" fmla="*/ 181336 h 562676"/>
              <a:gd name="connsiteX101" fmla="*/ 17805 w 598254"/>
              <a:gd name="connsiteY101" fmla="*/ 234670 h 562676"/>
              <a:gd name="connsiteX102" fmla="*/ 41842 w 598254"/>
              <a:gd name="connsiteY102" fmla="*/ 234670 h 562676"/>
              <a:gd name="connsiteX103" fmla="*/ 44513 w 598254"/>
              <a:gd name="connsiteY103" fmla="*/ 237781 h 562676"/>
              <a:gd name="connsiteX104" fmla="*/ 41842 w 598254"/>
              <a:gd name="connsiteY104" fmla="*/ 240893 h 562676"/>
              <a:gd name="connsiteX105" fmla="*/ 17805 w 598254"/>
              <a:gd name="connsiteY105" fmla="*/ 240893 h 562676"/>
              <a:gd name="connsiteX106" fmla="*/ 17805 w 598254"/>
              <a:gd name="connsiteY106" fmla="*/ 294227 h 562676"/>
              <a:gd name="connsiteX107" fmla="*/ 41842 w 598254"/>
              <a:gd name="connsiteY107" fmla="*/ 294227 h 562676"/>
              <a:gd name="connsiteX108" fmla="*/ 44513 w 598254"/>
              <a:gd name="connsiteY108" fmla="*/ 296894 h 562676"/>
              <a:gd name="connsiteX109" fmla="*/ 41842 w 598254"/>
              <a:gd name="connsiteY109" fmla="*/ 300005 h 562676"/>
              <a:gd name="connsiteX110" fmla="*/ 17805 w 598254"/>
              <a:gd name="connsiteY110" fmla="*/ 300005 h 562676"/>
              <a:gd name="connsiteX111" fmla="*/ 17805 w 598254"/>
              <a:gd name="connsiteY111" fmla="*/ 353339 h 562676"/>
              <a:gd name="connsiteX112" fmla="*/ 41842 w 598254"/>
              <a:gd name="connsiteY112" fmla="*/ 353339 h 562676"/>
              <a:gd name="connsiteX113" fmla="*/ 44513 w 598254"/>
              <a:gd name="connsiteY113" fmla="*/ 356451 h 562676"/>
              <a:gd name="connsiteX114" fmla="*/ 41842 w 598254"/>
              <a:gd name="connsiteY114" fmla="*/ 359117 h 562676"/>
              <a:gd name="connsiteX115" fmla="*/ 17805 w 598254"/>
              <a:gd name="connsiteY115" fmla="*/ 359117 h 562676"/>
              <a:gd name="connsiteX116" fmla="*/ 17805 w 598254"/>
              <a:gd name="connsiteY116" fmla="*/ 412452 h 562676"/>
              <a:gd name="connsiteX117" fmla="*/ 41842 w 598254"/>
              <a:gd name="connsiteY117" fmla="*/ 412452 h 562676"/>
              <a:gd name="connsiteX118" fmla="*/ 44513 w 598254"/>
              <a:gd name="connsiteY118" fmla="*/ 415563 h 562676"/>
              <a:gd name="connsiteX119" fmla="*/ 41842 w 598254"/>
              <a:gd name="connsiteY119" fmla="*/ 418674 h 562676"/>
              <a:gd name="connsiteX120" fmla="*/ 17805 w 598254"/>
              <a:gd name="connsiteY120" fmla="*/ 418674 h 562676"/>
              <a:gd name="connsiteX121" fmla="*/ 17805 w 598254"/>
              <a:gd name="connsiteY121" fmla="*/ 472008 h 562676"/>
              <a:gd name="connsiteX122" fmla="*/ 41842 w 598254"/>
              <a:gd name="connsiteY122" fmla="*/ 472008 h 562676"/>
              <a:gd name="connsiteX123" fmla="*/ 44513 w 598254"/>
              <a:gd name="connsiteY123" fmla="*/ 474675 h 562676"/>
              <a:gd name="connsiteX124" fmla="*/ 41842 w 598254"/>
              <a:gd name="connsiteY124" fmla="*/ 477786 h 562676"/>
              <a:gd name="connsiteX125" fmla="*/ 17805 w 598254"/>
              <a:gd name="connsiteY125" fmla="*/ 477786 h 562676"/>
              <a:gd name="connsiteX126" fmla="*/ 17805 w 598254"/>
              <a:gd name="connsiteY126" fmla="*/ 544898 h 562676"/>
              <a:gd name="connsiteX127" fmla="*/ 125527 w 598254"/>
              <a:gd name="connsiteY127" fmla="*/ 544898 h 562676"/>
              <a:gd name="connsiteX128" fmla="*/ 125527 w 598254"/>
              <a:gd name="connsiteY128" fmla="*/ 516453 h 562676"/>
              <a:gd name="connsiteX129" fmla="*/ 128642 w 598254"/>
              <a:gd name="connsiteY129" fmla="*/ 513342 h 562676"/>
              <a:gd name="connsiteX130" fmla="*/ 131758 w 598254"/>
              <a:gd name="connsiteY130" fmla="*/ 516453 h 562676"/>
              <a:gd name="connsiteX131" fmla="*/ 131758 w 598254"/>
              <a:gd name="connsiteY131" fmla="*/ 544898 h 562676"/>
              <a:gd name="connsiteX132" fmla="*/ 185174 w 598254"/>
              <a:gd name="connsiteY132" fmla="*/ 544898 h 562676"/>
              <a:gd name="connsiteX133" fmla="*/ 185174 w 598254"/>
              <a:gd name="connsiteY133" fmla="*/ 516453 h 562676"/>
              <a:gd name="connsiteX134" fmla="*/ 187845 w 598254"/>
              <a:gd name="connsiteY134" fmla="*/ 513342 h 562676"/>
              <a:gd name="connsiteX135" fmla="*/ 190961 w 598254"/>
              <a:gd name="connsiteY135" fmla="*/ 516453 h 562676"/>
              <a:gd name="connsiteX136" fmla="*/ 190961 w 598254"/>
              <a:gd name="connsiteY136" fmla="*/ 544898 h 562676"/>
              <a:gd name="connsiteX137" fmla="*/ 244376 w 598254"/>
              <a:gd name="connsiteY137" fmla="*/ 544898 h 562676"/>
              <a:gd name="connsiteX138" fmla="*/ 244376 w 598254"/>
              <a:gd name="connsiteY138" fmla="*/ 516453 h 562676"/>
              <a:gd name="connsiteX139" fmla="*/ 247492 w 598254"/>
              <a:gd name="connsiteY139" fmla="*/ 513342 h 562676"/>
              <a:gd name="connsiteX140" fmla="*/ 250163 w 598254"/>
              <a:gd name="connsiteY140" fmla="*/ 516453 h 562676"/>
              <a:gd name="connsiteX141" fmla="*/ 250163 w 598254"/>
              <a:gd name="connsiteY141" fmla="*/ 544898 h 562676"/>
              <a:gd name="connsiteX142" fmla="*/ 303578 w 598254"/>
              <a:gd name="connsiteY142" fmla="*/ 544898 h 562676"/>
              <a:gd name="connsiteX143" fmla="*/ 303578 w 598254"/>
              <a:gd name="connsiteY143" fmla="*/ 516453 h 562676"/>
              <a:gd name="connsiteX144" fmla="*/ 306694 w 598254"/>
              <a:gd name="connsiteY144" fmla="*/ 513342 h 562676"/>
              <a:gd name="connsiteX145" fmla="*/ 309810 w 598254"/>
              <a:gd name="connsiteY145" fmla="*/ 516453 h 562676"/>
              <a:gd name="connsiteX146" fmla="*/ 309810 w 598254"/>
              <a:gd name="connsiteY146" fmla="*/ 544898 h 562676"/>
              <a:gd name="connsiteX147" fmla="*/ 363226 w 598254"/>
              <a:gd name="connsiteY147" fmla="*/ 544898 h 562676"/>
              <a:gd name="connsiteX148" fmla="*/ 363226 w 598254"/>
              <a:gd name="connsiteY148" fmla="*/ 516453 h 562676"/>
              <a:gd name="connsiteX149" fmla="*/ 365896 w 598254"/>
              <a:gd name="connsiteY149" fmla="*/ 513342 h 562676"/>
              <a:gd name="connsiteX150" fmla="*/ 369012 w 598254"/>
              <a:gd name="connsiteY150" fmla="*/ 516453 h 562676"/>
              <a:gd name="connsiteX151" fmla="*/ 369012 w 598254"/>
              <a:gd name="connsiteY151" fmla="*/ 544898 h 562676"/>
              <a:gd name="connsiteX152" fmla="*/ 422428 w 598254"/>
              <a:gd name="connsiteY152" fmla="*/ 544898 h 562676"/>
              <a:gd name="connsiteX153" fmla="*/ 422428 w 598254"/>
              <a:gd name="connsiteY153" fmla="*/ 516453 h 562676"/>
              <a:gd name="connsiteX154" fmla="*/ 425544 w 598254"/>
              <a:gd name="connsiteY154" fmla="*/ 513342 h 562676"/>
              <a:gd name="connsiteX155" fmla="*/ 428215 w 598254"/>
              <a:gd name="connsiteY155" fmla="*/ 516453 h 562676"/>
              <a:gd name="connsiteX156" fmla="*/ 428215 w 598254"/>
              <a:gd name="connsiteY156" fmla="*/ 544898 h 562676"/>
              <a:gd name="connsiteX157" fmla="*/ 481630 w 598254"/>
              <a:gd name="connsiteY157" fmla="*/ 544898 h 562676"/>
              <a:gd name="connsiteX158" fmla="*/ 481630 w 598254"/>
              <a:gd name="connsiteY158" fmla="*/ 516453 h 562676"/>
              <a:gd name="connsiteX159" fmla="*/ 484746 w 598254"/>
              <a:gd name="connsiteY159" fmla="*/ 513342 h 562676"/>
              <a:gd name="connsiteX160" fmla="*/ 487862 w 598254"/>
              <a:gd name="connsiteY160" fmla="*/ 516453 h 562676"/>
              <a:gd name="connsiteX161" fmla="*/ 487862 w 598254"/>
              <a:gd name="connsiteY161" fmla="*/ 544898 h 562676"/>
              <a:gd name="connsiteX162" fmla="*/ 541277 w 598254"/>
              <a:gd name="connsiteY162" fmla="*/ 544898 h 562676"/>
              <a:gd name="connsiteX163" fmla="*/ 541277 w 598254"/>
              <a:gd name="connsiteY163" fmla="*/ 516453 h 562676"/>
              <a:gd name="connsiteX164" fmla="*/ 543948 w 598254"/>
              <a:gd name="connsiteY164" fmla="*/ 513342 h 562676"/>
              <a:gd name="connsiteX165" fmla="*/ 547064 w 598254"/>
              <a:gd name="connsiteY165" fmla="*/ 516453 h 562676"/>
              <a:gd name="connsiteX166" fmla="*/ 547064 w 598254"/>
              <a:gd name="connsiteY166" fmla="*/ 544898 h 562676"/>
              <a:gd name="connsiteX167" fmla="*/ 589351 w 598254"/>
              <a:gd name="connsiteY167" fmla="*/ 544898 h 562676"/>
              <a:gd name="connsiteX168" fmla="*/ 598254 w 598254"/>
              <a:gd name="connsiteY168" fmla="*/ 553787 h 562676"/>
              <a:gd name="connsiteX169" fmla="*/ 589351 w 598254"/>
              <a:gd name="connsiteY169" fmla="*/ 562676 h 562676"/>
              <a:gd name="connsiteX170" fmla="*/ 8903 w 598254"/>
              <a:gd name="connsiteY170" fmla="*/ 562676 h 562676"/>
              <a:gd name="connsiteX171" fmla="*/ 0 w 598254"/>
              <a:gd name="connsiteY171" fmla="*/ 553787 h 562676"/>
              <a:gd name="connsiteX172" fmla="*/ 0 w 598254"/>
              <a:gd name="connsiteY172" fmla="*/ 8889 h 562676"/>
              <a:gd name="connsiteX173" fmla="*/ 8903 w 598254"/>
              <a:gd name="connsiteY173" fmla="*/ 0 h 5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598254" h="562676">
                <a:moveTo>
                  <a:pt x="398824" y="353351"/>
                </a:moveTo>
                <a:lnTo>
                  <a:pt x="410398" y="353351"/>
                </a:lnTo>
                <a:lnTo>
                  <a:pt x="410398" y="376895"/>
                </a:lnTo>
                <a:lnTo>
                  <a:pt x="434438" y="376895"/>
                </a:lnTo>
                <a:lnTo>
                  <a:pt x="434438" y="388889"/>
                </a:lnTo>
                <a:lnTo>
                  <a:pt x="410398" y="388889"/>
                </a:lnTo>
                <a:lnTo>
                  <a:pt x="410398" y="412433"/>
                </a:lnTo>
                <a:lnTo>
                  <a:pt x="398824" y="412433"/>
                </a:lnTo>
                <a:lnTo>
                  <a:pt x="398824" y="388889"/>
                </a:lnTo>
                <a:lnTo>
                  <a:pt x="374784" y="388889"/>
                </a:lnTo>
                <a:lnTo>
                  <a:pt x="374784" y="376895"/>
                </a:lnTo>
                <a:lnTo>
                  <a:pt x="398824" y="376895"/>
                </a:lnTo>
                <a:close/>
                <a:moveTo>
                  <a:pt x="199848" y="323560"/>
                </a:moveTo>
                <a:lnTo>
                  <a:pt x="211871" y="323560"/>
                </a:lnTo>
                <a:lnTo>
                  <a:pt x="211871" y="347571"/>
                </a:lnTo>
                <a:lnTo>
                  <a:pt x="235472" y="347571"/>
                </a:lnTo>
                <a:lnTo>
                  <a:pt x="235472" y="359132"/>
                </a:lnTo>
                <a:lnTo>
                  <a:pt x="211871" y="359132"/>
                </a:lnTo>
                <a:lnTo>
                  <a:pt x="211871" y="383143"/>
                </a:lnTo>
                <a:lnTo>
                  <a:pt x="199848" y="383143"/>
                </a:lnTo>
                <a:lnTo>
                  <a:pt x="199848" y="359132"/>
                </a:lnTo>
                <a:lnTo>
                  <a:pt x="176247" y="359132"/>
                </a:lnTo>
                <a:lnTo>
                  <a:pt x="176247" y="347571"/>
                </a:lnTo>
                <a:lnTo>
                  <a:pt x="199848" y="347571"/>
                </a:lnTo>
                <a:close/>
                <a:moveTo>
                  <a:pt x="303582" y="255547"/>
                </a:moveTo>
                <a:lnTo>
                  <a:pt x="315605" y="255547"/>
                </a:lnTo>
                <a:lnTo>
                  <a:pt x="315605" y="279091"/>
                </a:lnTo>
                <a:lnTo>
                  <a:pt x="339206" y="279091"/>
                </a:lnTo>
                <a:lnTo>
                  <a:pt x="339206" y="291085"/>
                </a:lnTo>
                <a:lnTo>
                  <a:pt x="315605" y="291085"/>
                </a:lnTo>
                <a:lnTo>
                  <a:pt x="315605" y="314629"/>
                </a:lnTo>
                <a:lnTo>
                  <a:pt x="303582" y="314629"/>
                </a:lnTo>
                <a:lnTo>
                  <a:pt x="303582" y="291085"/>
                </a:lnTo>
                <a:lnTo>
                  <a:pt x="279981" y="291085"/>
                </a:lnTo>
                <a:lnTo>
                  <a:pt x="279981" y="279091"/>
                </a:lnTo>
                <a:lnTo>
                  <a:pt x="303582" y="279091"/>
                </a:lnTo>
                <a:close/>
                <a:moveTo>
                  <a:pt x="419317" y="211111"/>
                </a:moveTo>
                <a:lnTo>
                  <a:pt x="431340" y="211111"/>
                </a:lnTo>
                <a:lnTo>
                  <a:pt x="431340" y="234655"/>
                </a:lnTo>
                <a:lnTo>
                  <a:pt x="454941" y="234655"/>
                </a:lnTo>
                <a:lnTo>
                  <a:pt x="454941" y="246649"/>
                </a:lnTo>
                <a:lnTo>
                  <a:pt x="431340" y="246649"/>
                </a:lnTo>
                <a:lnTo>
                  <a:pt x="431340" y="270193"/>
                </a:lnTo>
                <a:lnTo>
                  <a:pt x="419317" y="270193"/>
                </a:lnTo>
                <a:lnTo>
                  <a:pt x="419317" y="246649"/>
                </a:lnTo>
                <a:lnTo>
                  <a:pt x="395716" y="246649"/>
                </a:lnTo>
                <a:lnTo>
                  <a:pt x="395716" y="234655"/>
                </a:lnTo>
                <a:lnTo>
                  <a:pt x="419317" y="234655"/>
                </a:lnTo>
                <a:close/>
                <a:moveTo>
                  <a:pt x="526166" y="175533"/>
                </a:moveTo>
                <a:lnTo>
                  <a:pt x="538174" y="175533"/>
                </a:lnTo>
                <a:lnTo>
                  <a:pt x="538174" y="199105"/>
                </a:lnTo>
                <a:lnTo>
                  <a:pt x="561747" y="199105"/>
                </a:lnTo>
                <a:lnTo>
                  <a:pt x="561747" y="211114"/>
                </a:lnTo>
                <a:lnTo>
                  <a:pt x="538174" y="211114"/>
                </a:lnTo>
                <a:lnTo>
                  <a:pt x="538174" y="234687"/>
                </a:lnTo>
                <a:lnTo>
                  <a:pt x="526166" y="234687"/>
                </a:lnTo>
                <a:lnTo>
                  <a:pt x="526166" y="211114"/>
                </a:lnTo>
                <a:lnTo>
                  <a:pt x="502593" y="211114"/>
                </a:lnTo>
                <a:lnTo>
                  <a:pt x="502593" y="199105"/>
                </a:lnTo>
                <a:lnTo>
                  <a:pt x="526166" y="199105"/>
                </a:lnTo>
                <a:close/>
                <a:moveTo>
                  <a:pt x="333416" y="165316"/>
                </a:moveTo>
                <a:lnTo>
                  <a:pt x="345424" y="165316"/>
                </a:lnTo>
                <a:lnTo>
                  <a:pt x="345424" y="188888"/>
                </a:lnTo>
                <a:lnTo>
                  <a:pt x="368997" y="188888"/>
                </a:lnTo>
                <a:lnTo>
                  <a:pt x="368997" y="200897"/>
                </a:lnTo>
                <a:lnTo>
                  <a:pt x="345424" y="200897"/>
                </a:lnTo>
                <a:lnTo>
                  <a:pt x="345424" y="224470"/>
                </a:lnTo>
                <a:lnTo>
                  <a:pt x="333416" y="224470"/>
                </a:lnTo>
                <a:lnTo>
                  <a:pt x="333416" y="200897"/>
                </a:lnTo>
                <a:lnTo>
                  <a:pt x="309843" y="200897"/>
                </a:lnTo>
                <a:lnTo>
                  <a:pt x="309843" y="188888"/>
                </a:lnTo>
                <a:lnTo>
                  <a:pt x="333416" y="188888"/>
                </a:lnTo>
                <a:close/>
                <a:moveTo>
                  <a:pt x="458039" y="89731"/>
                </a:moveTo>
                <a:lnTo>
                  <a:pt x="470062" y="89731"/>
                </a:lnTo>
                <a:lnTo>
                  <a:pt x="470062" y="113303"/>
                </a:lnTo>
                <a:lnTo>
                  <a:pt x="493663" y="113303"/>
                </a:lnTo>
                <a:lnTo>
                  <a:pt x="493663" y="125312"/>
                </a:lnTo>
                <a:lnTo>
                  <a:pt x="470062" y="125312"/>
                </a:lnTo>
                <a:lnTo>
                  <a:pt x="470062" y="148885"/>
                </a:lnTo>
                <a:lnTo>
                  <a:pt x="458039" y="148885"/>
                </a:lnTo>
                <a:lnTo>
                  <a:pt x="458039" y="125312"/>
                </a:lnTo>
                <a:lnTo>
                  <a:pt x="434438" y="125312"/>
                </a:lnTo>
                <a:lnTo>
                  <a:pt x="434438" y="113303"/>
                </a:lnTo>
                <a:lnTo>
                  <a:pt x="458039" y="113303"/>
                </a:lnTo>
                <a:close/>
                <a:moveTo>
                  <a:pt x="8903" y="0"/>
                </a:moveTo>
                <a:cubicBezTo>
                  <a:pt x="13799" y="0"/>
                  <a:pt x="17805" y="4000"/>
                  <a:pt x="17805" y="8889"/>
                </a:cubicBezTo>
                <a:lnTo>
                  <a:pt x="17805" y="56890"/>
                </a:lnTo>
                <a:lnTo>
                  <a:pt x="41842" y="56890"/>
                </a:lnTo>
                <a:cubicBezTo>
                  <a:pt x="43178" y="56890"/>
                  <a:pt x="44513" y="58223"/>
                  <a:pt x="44513" y="60001"/>
                </a:cubicBezTo>
                <a:cubicBezTo>
                  <a:pt x="44513" y="61779"/>
                  <a:pt x="43178" y="63112"/>
                  <a:pt x="41842" y="63112"/>
                </a:cubicBezTo>
                <a:lnTo>
                  <a:pt x="17805" y="63112"/>
                </a:lnTo>
                <a:lnTo>
                  <a:pt x="17805" y="116446"/>
                </a:lnTo>
                <a:lnTo>
                  <a:pt x="41842" y="116446"/>
                </a:lnTo>
                <a:cubicBezTo>
                  <a:pt x="43178" y="116446"/>
                  <a:pt x="44513" y="117779"/>
                  <a:pt x="44513" y="119113"/>
                </a:cubicBezTo>
                <a:cubicBezTo>
                  <a:pt x="44513" y="120891"/>
                  <a:pt x="43178" y="122224"/>
                  <a:pt x="41842" y="122224"/>
                </a:cubicBezTo>
                <a:lnTo>
                  <a:pt x="17805" y="122224"/>
                </a:lnTo>
                <a:lnTo>
                  <a:pt x="17805" y="175558"/>
                </a:lnTo>
                <a:lnTo>
                  <a:pt x="41842" y="175558"/>
                </a:lnTo>
                <a:cubicBezTo>
                  <a:pt x="43178" y="175558"/>
                  <a:pt x="44513" y="176892"/>
                  <a:pt x="44513" y="178669"/>
                </a:cubicBezTo>
                <a:cubicBezTo>
                  <a:pt x="44513" y="180003"/>
                  <a:pt x="43178" y="181336"/>
                  <a:pt x="41842" y="181336"/>
                </a:cubicBezTo>
                <a:lnTo>
                  <a:pt x="17805" y="181336"/>
                </a:lnTo>
                <a:lnTo>
                  <a:pt x="17805" y="234670"/>
                </a:lnTo>
                <a:lnTo>
                  <a:pt x="41842" y="234670"/>
                </a:lnTo>
                <a:cubicBezTo>
                  <a:pt x="43178" y="234670"/>
                  <a:pt x="44513" y="236004"/>
                  <a:pt x="44513" y="237781"/>
                </a:cubicBezTo>
                <a:cubicBezTo>
                  <a:pt x="44513" y="239559"/>
                  <a:pt x="43178" y="240893"/>
                  <a:pt x="41842" y="240893"/>
                </a:cubicBezTo>
                <a:lnTo>
                  <a:pt x="17805" y="240893"/>
                </a:lnTo>
                <a:lnTo>
                  <a:pt x="17805" y="294227"/>
                </a:lnTo>
                <a:lnTo>
                  <a:pt x="41842" y="294227"/>
                </a:lnTo>
                <a:cubicBezTo>
                  <a:pt x="43178" y="294227"/>
                  <a:pt x="44513" y="295560"/>
                  <a:pt x="44513" y="296894"/>
                </a:cubicBezTo>
                <a:cubicBezTo>
                  <a:pt x="44513" y="298671"/>
                  <a:pt x="43178" y="300005"/>
                  <a:pt x="41842" y="300005"/>
                </a:cubicBezTo>
                <a:lnTo>
                  <a:pt x="17805" y="300005"/>
                </a:lnTo>
                <a:lnTo>
                  <a:pt x="17805" y="353339"/>
                </a:lnTo>
                <a:lnTo>
                  <a:pt x="41842" y="353339"/>
                </a:lnTo>
                <a:cubicBezTo>
                  <a:pt x="43178" y="353339"/>
                  <a:pt x="44513" y="354673"/>
                  <a:pt x="44513" y="356451"/>
                </a:cubicBezTo>
                <a:cubicBezTo>
                  <a:pt x="44513" y="357784"/>
                  <a:pt x="43178" y="359117"/>
                  <a:pt x="41842" y="359117"/>
                </a:cubicBezTo>
                <a:lnTo>
                  <a:pt x="17805" y="359117"/>
                </a:lnTo>
                <a:lnTo>
                  <a:pt x="17805" y="412452"/>
                </a:lnTo>
                <a:lnTo>
                  <a:pt x="41842" y="412452"/>
                </a:lnTo>
                <a:cubicBezTo>
                  <a:pt x="43178" y="412452"/>
                  <a:pt x="44513" y="413785"/>
                  <a:pt x="44513" y="415563"/>
                </a:cubicBezTo>
                <a:cubicBezTo>
                  <a:pt x="44513" y="417340"/>
                  <a:pt x="43178" y="418674"/>
                  <a:pt x="41842" y="418674"/>
                </a:cubicBezTo>
                <a:lnTo>
                  <a:pt x="17805" y="418674"/>
                </a:lnTo>
                <a:lnTo>
                  <a:pt x="17805" y="472008"/>
                </a:lnTo>
                <a:lnTo>
                  <a:pt x="41842" y="472008"/>
                </a:lnTo>
                <a:cubicBezTo>
                  <a:pt x="43178" y="472008"/>
                  <a:pt x="44513" y="473341"/>
                  <a:pt x="44513" y="474675"/>
                </a:cubicBezTo>
                <a:cubicBezTo>
                  <a:pt x="44513" y="476453"/>
                  <a:pt x="43178" y="477786"/>
                  <a:pt x="41842" y="477786"/>
                </a:cubicBezTo>
                <a:lnTo>
                  <a:pt x="17805" y="477786"/>
                </a:lnTo>
                <a:lnTo>
                  <a:pt x="17805" y="544898"/>
                </a:lnTo>
                <a:lnTo>
                  <a:pt x="125527" y="544898"/>
                </a:lnTo>
                <a:lnTo>
                  <a:pt x="125527" y="516453"/>
                </a:lnTo>
                <a:cubicBezTo>
                  <a:pt x="125527" y="514675"/>
                  <a:pt x="126862" y="513342"/>
                  <a:pt x="128642" y="513342"/>
                </a:cubicBezTo>
                <a:cubicBezTo>
                  <a:pt x="130423" y="513342"/>
                  <a:pt x="131758" y="514675"/>
                  <a:pt x="131758" y="516453"/>
                </a:cubicBezTo>
                <a:lnTo>
                  <a:pt x="131758" y="544898"/>
                </a:lnTo>
                <a:lnTo>
                  <a:pt x="185174" y="544898"/>
                </a:lnTo>
                <a:lnTo>
                  <a:pt x="185174" y="516453"/>
                </a:lnTo>
                <a:cubicBezTo>
                  <a:pt x="185174" y="514675"/>
                  <a:pt x="186509" y="513342"/>
                  <a:pt x="187845" y="513342"/>
                </a:cubicBezTo>
                <a:cubicBezTo>
                  <a:pt x="189625" y="513342"/>
                  <a:pt x="190961" y="514675"/>
                  <a:pt x="190961" y="516453"/>
                </a:cubicBezTo>
                <a:lnTo>
                  <a:pt x="190961" y="544898"/>
                </a:lnTo>
                <a:lnTo>
                  <a:pt x="244376" y="544898"/>
                </a:lnTo>
                <a:lnTo>
                  <a:pt x="244376" y="516453"/>
                </a:lnTo>
                <a:cubicBezTo>
                  <a:pt x="244376" y="514675"/>
                  <a:pt x="245711" y="513342"/>
                  <a:pt x="247492" y="513342"/>
                </a:cubicBezTo>
                <a:cubicBezTo>
                  <a:pt x="248827" y="513342"/>
                  <a:pt x="250163" y="514675"/>
                  <a:pt x="250163" y="516453"/>
                </a:cubicBezTo>
                <a:lnTo>
                  <a:pt x="250163" y="544898"/>
                </a:lnTo>
                <a:lnTo>
                  <a:pt x="303578" y="544898"/>
                </a:lnTo>
                <a:lnTo>
                  <a:pt x="303578" y="516453"/>
                </a:lnTo>
                <a:cubicBezTo>
                  <a:pt x="303578" y="514675"/>
                  <a:pt x="304914" y="513342"/>
                  <a:pt x="306694" y="513342"/>
                </a:cubicBezTo>
                <a:cubicBezTo>
                  <a:pt x="308475" y="513342"/>
                  <a:pt x="309810" y="514675"/>
                  <a:pt x="309810" y="516453"/>
                </a:cubicBezTo>
                <a:lnTo>
                  <a:pt x="309810" y="544898"/>
                </a:lnTo>
                <a:lnTo>
                  <a:pt x="363226" y="544898"/>
                </a:lnTo>
                <a:lnTo>
                  <a:pt x="363226" y="516453"/>
                </a:lnTo>
                <a:cubicBezTo>
                  <a:pt x="363226" y="514675"/>
                  <a:pt x="364561" y="513342"/>
                  <a:pt x="365896" y="513342"/>
                </a:cubicBezTo>
                <a:cubicBezTo>
                  <a:pt x="367677" y="513342"/>
                  <a:pt x="369012" y="514675"/>
                  <a:pt x="369012" y="516453"/>
                </a:cubicBezTo>
                <a:lnTo>
                  <a:pt x="369012" y="544898"/>
                </a:lnTo>
                <a:lnTo>
                  <a:pt x="422428" y="544898"/>
                </a:lnTo>
                <a:lnTo>
                  <a:pt x="422428" y="516453"/>
                </a:lnTo>
                <a:cubicBezTo>
                  <a:pt x="422428" y="514675"/>
                  <a:pt x="423763" y="513342"/>
                  <a:pt x="425544" y="513342"/>
                </a:cubicBezTo>
                <a:cubicBezTo>
                  <a:pt x="426879" y="513342"/>
                  <a:pt x="428215" y="514675"/>
                  <a:pt x="428215" y="516453"/>
                </a:cubicBezTo>
                <a:lnTo>
                  <a:pt x="428215" y="544898"/>
                </a:lnTo>
                <a:lnTo>
                  <a:pt x="481630" y="544898"/>
                </a:lnTo>
                <a:lnTo>
                  <a:pt x="481630" y="516453"/>
                </a:lnTo>
                <a:cubicBezTo>
                  <a:pt x="481630" y="514675"/>
                  <a:pt x="482965" y="513342"/>
                  <a:pt x="484746" y="513342"/>
                </a:cubicBezTo>
                <a:cubicBezTo>
                  <a:pt x="486527" y="513342"/>
                  <a:pt x="487862" y="514675"/>
                  <a:pt x="487862" y="516453"/>
                </a:cubicBezTo>
                <a:lnTo>
                  <a:pt x="487862" y="544898"/>
                </a:lnTo>
                <a:lnTo>
                  <a:pt x="541277" y="544898"/>
                </a:lnTo>
                <a:lnTo>
                  <a:pt x="541277" y="516453"/>
                </a:lnTo>
                <a:cubicBezTo>
                  <a:pt x="541277" y="514675"/>
                  <a:pt x="542613" y="513342"/>
                  <a:pt x="543948" y="513342"/>
                </a:cubicBezTo>
                <a:cubicBezTo>
                  <a:pt x="545729" y="513342"/>
                  <a:pt x="547064" y="514675"/>
                  <a:pt x="547064" y="516453"/>
                </a:cubicBezTo>
                <a:lnTo>
                  <a:pt x="547064" y="544898"/>
                </a:lnTo>
                <a:lnTo>
                  <a:pt x="589351" y="544898"/>
                </a:lnTo>
                <a:cubicBezTo>
                  <a:pt x="594248" y="544898"/>
                  <a:pt x="598254" y="548898"/>
                  <a:pt x="598254" y="553787"/>
                </a:cubicBezTo>
                <a:cubicBezTo>
                  <a:pt x="598254" y="558676"/>
                  <a:pt x="594248" y="562676"/>
                  <a:pt x="589351" y="562676"/>
                </a:cubicBezTo>
                <a:lnTo>
                  <a:pt x="8903" y="562676"/>
                </a:lnTo>
                <a:cubicBezTo>
                  <a:pt x="4006" y="562676"/>
                  <a:pt x="0" y="558676"/>
                  <a:pt x="0" y="553787"/>
                </a:cubicBezTo>
                <a:lnTo>
                  <a:pt x="0" y="8889"/>
                </a:lnTo>
                <a:cubicBezTo>
                  <a:pt x="0" y="4000"/>
                  <a:pt x="4006" y="0"/>
                  <a:pt x="890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dots-graphic_43563">
            <a:extLst>
              <a:ext uri="{FF2B5EF4-FFF2-40B4-BE49-F238E27FC236}">
                <a16:creationId xmlns:a16="http://schemas.microsoft.com/office/drawing/2014/main" id="{763799E8-641A-7243-8C64-C40DFAD21B00}"/>
              </a:ext>
            </a:extLst>
          </p:cNvPr>
          <p:cNvSpPr/>
          <p:nvPr/>
        </p:nvSpPr>
        <p:spPr>
          <a:xfrm>
            <a:off x="2360640" y="5332898"/>
            <a:ext cx="609685" cy="595519"/>
          </a:xfrm>
          <a:custGeom>
            <a:avLst/>
            <a:gdLst>
              <a:gd name="connsiteX0" fmla="*/ 402138 w 591029"/>
              <a:gd name="connsiteY0" fmla="*/ 540244 h 577297"/>
              <a:gd name="connsiteX1" fmla="*/ 405506 w 591029"/>
              <a:gd name="connsiteY1" fmla="*/ 540244 h 577297"/>
              <a:gd name="connsiteX2" fmla="*/ 405506 w 591029"/>
              <a:gd name="connsiteY2" fmla="*/ 546463 h 577297"/>
              <a:gd name="connsiteX3" fmla="*/ 402138 w 591029"/>
              <a:gd name="connsiteY3" fmla="*/ 546463 h 577297"/>
              <a:gd name="connsiteX4" fmla="*/ 272842 w 591029"/>
              <a:gd name="connsiteY4" fmla="*/ 540244 h 577297"/>
              <a:gd name="connsiteX5" fmla="*/ 277765 w 591029"/>
              <a:gd name="connsiteY5" fmla="*/ 540244 h 577297"/>
              <a:gd name="connsiteX6" fmla="*/ 277765 w 591029"/>
              <a:gd name="connsiteY6" fmla="*/ 546463 h 577297"/>
              <a:gd name="connsiteX7" fmla="*/ 272842 w 591029"/>
              <a:gd name="connsiteY7" fmla="*/ 546463 h 577297"/>
              <a:gd name="connsiteX8" fmla="*/ 137328 w 591029"/>
              <a:gd name="connsiteY8" fmla="*/ 540244 h 577297"/>
              <a:gd name="connsiteX9" fmla="*/ 140437 w 591029"/>
              <a:gd name="connsiteY9" fmla="*/ 540244 h 577297"/>
              <a:gd name="connsiteX10" fmla="*/ 140437 w 591029"/>
              <a:gd name="connsiteY10" fmla="*/ 546463 h 577297"/>
              <a:gd name="connsiteX11" fmla="*/ 137328 w 591029"/>
              <a:gd name="connsiteY11" fmla="*/ 546463 h 577297"/>
              <a:gd name="connsiteX12" fmla="*/ 537912 w 591029"/>
              <a:gd name="connsiteY12" fmla="*/ 515888 h 577297"/>
              <a:gd name="connsiteX13" fmla="*/ 541021 w 591029"/>
              <a:gd name="connsiteY13" fmla="*/ 515888 h 577297"/>
              <a:gd name="connsiteX14" fmla="*/ 541021 w 591029"/>
              <a:gd name="connsiteY14" fmla="*/ 530398 h 577297"/>
              <a:gd name="connsiteX15" fmla="*/ 537912 w 591029"/>
              <a:gd name="connsiteY15" fmla="*/ 530398 h 577297"/>
              <a:gd name="connsiteX16" fmla="*/ 402138 w 591029"/>
              <a:gd name="connsiteY16" fmla="*/ 512779 h 577297"/>
              <a:gd name="connsiteX17" fmla="*/ 405506 w 591029"/>
              <a:gd name="connsiteY17" fmla="*/ 512779 h 577297"/>
              <a:gd name="connsiteX18" fmla="*/ 405506 w 591029"/>
              <a:gd name="connsiteY18" fmla="*/ 527289 h 577297"/>
              <a:gd name="connsiteX19" fmla="*/ 402138 w 591029"/>
              <a:gd name="connsiteY19" fmla="*/ 527289 h 577297"/>
              <a:gd name="connsiteX20" fmla="*/ 272842 w 591029"/>
              <a:gd name="connsiteY20" fmla="*/ 512779 h 577297"/>
              <a:gd name="connsiteX21" fmla="*/ 277765 w 591029"/>
              <a:gd name="connsiteY21" fmla="*/ 512779 h 577297"/>
              <a:gd name="connsiteX22" fmla="*/ 277765 w 591029"/>
              <a:gd name="connsiteY22" fmla="*/ 527289 h 577297"/>
              <a:gd name="connsiteX23" fmla="*/ 272842 w 591029"/>
              <a:gd name="connsiteY23" fmla="*/ 527289 h 577297"/>
              <a:gd name="connsiteX24" fmla="*/ 137328 w 591029"/>
              <a:gd name="connsiteY24" fmla="*/ 512779 h 577297"/>
              <a:gd name="connsiteX25" fmla="*/ 140437 w 591029"/>
              <a:gd name="connsiteY25" fmla="*/ 512779 h 577297"/>
              <a:gd name="connsiteX26" fmla="*/ 140437 w 591029"/>
              <a:gd name="connsiteY26" fmla="*/ 527289 h 577297"/>
              <a:gd name="connsiteX27" fmla="*/ 137328 w 591029"/>
              <a:gd name="connsiteY27" fmla="*/ 527289 h 577297"/>
              <a:gd name="connsiteX28" fmla="*/ 537912 w 591029"/>
              <a:gd name="connsiteY28" fmla="*/ 488422 h 577297"/>
              <a:gd name="connsiteX29" fmla="*/ 541021 w 591029"/>
              <a:gd name="connsiteY29" fmla="*/ 488422 h 577297"/>
              <a:gd name="connsiteX30" fmla="*/ 541021 w 591029"/>
              <a:gd name="connsiteY30" fmla="*/ 502932 h 577297"/>
              <a:gd name="connsiteX31" fmla="*/ 537912 w 591029"/>
              <a:gd name="connsiteY31" fmla="*/ 502932 h 577297"/>
              <a:gd name="connsiteX32" fmla="*/ 402138 w 591029"/>
              <a:gd name="connsiteY32" fmla="*/ 485313 h 577297"/>
              <a:gd name="connsiteX33" fmla="*/ 405506 w 591029"/>
              <a:gd name="connsiteY33" fmla="*/ 485313 h 577297"/>
              <a:gd name="connsiteX34" fmla="*/ 405506 w 591029"/>
              <a:gd name="connsiteY34" fmla="*/ 498268 h 577297"/>
              <a:gd name="connsiteX35" fmla="*/ 402138 w 591029"/>
              <a:gd name="connsiteY35" fmla="*/ 498268 h 577297"/>
              <a:gd name="connsiteX36" fmla="*/ 272842 w 591029"/>
              <a:gd name="connsiteY36" fmla="*/ 485313 h 577297"/>
              <a:gd name="connsiteX37" fmla="*/ 277765 w 591029"/>
              <a:gd name="connsiteY37" fmla="*/ 485313 h 577297"/>
              <a:gd name="connsiteX38" fmla="*/ 277765 w 591029"/>
              <a:gd name="connsiteY38" fmla="*/ 499823 h 577297"/>
              <a:gd name="connsiteX39" fmla="*/ 272842 w 591029"/>
              <a:gd name="connsiteY39" fmla="*/ 499823 h 577297"/>
              <a:gd name="connsiteX40" fmla="*/ 137328 w 591029"/>
              <a:gd name="connsiteY40" fmla="*/ 485313 h 577297"/>
              <a:gd name="connsiteX41" fmla="*/ 140437 w 591029"/>
              <a:gd name="connsiteY41" fmla="*/ 485313 h 577297"/>
              <a:gd name="connsiteX42" fmla="*/ 140437 w 591029"/>
              <a:gd name="connsiteY42" fmla="*/ 499823 h 577297"/>
              <a:gd name="connsiteX43" fmla="*/ 137328 w 591029"/>
              <a:gd name="connsiteY43" fmla="*/ 499823 h 577297"/>
              <a:gd name="connsiteX44" fmla="*/ 537912 w 591029"/>
              <a:gd name="connsiteY44" fmla="*/ 461216 h 577297"/>
              <a:gd name="connsiteX45" fmla="*/ 541021 w 591029"/>
              <a:gd name="connsiteY45" fmla="*/ 461216 h 577297"/>
              <a:gd name="connsiteX46" fmla="*/ 541021 w 591029"/>
              <a:gd name="connsiteY46" fmla="*/ 473912 h 577297"/>
              <a:gd name="connsiteX47" fmla="*/ 537912 w 591029"/>
              <a:gd name="connsiteY47" fmla="*/ 473912 h 577297"/>
              <a:gd name="connsiteX48" fmla="*/ 272842 w 591029"/>
              <a:gd name="connsiteY48" fmla="*/ 457847 h 577297"/>
              <a:gd name="connsiteX49" fmla="*/ 277765 w 591029"/>
              <a:gd name="connsiteY49" fmla="*/ 457847 h 577297"/>
              <a:gd name="connsiteX50" fmla="*/ 277765 w 591029"/>
              <a:gd name="connsiteY50" fmla="*/ 472357 h 577297"/>
              <a:gd name="connsiteX51" fmla="*/ 272842 w 591029"/>
              <a:gd name="connsiteY51" fmla="*/ 472357 h 577297"/>
              <a:gd name="connsiteX52" fmla="*/ 137328 w 591029"/>
              <a:gd name="connsiteY52" fmla="*/ 457847 h 577297"/>
              <a:gd name="connsiteX53" fmla="*/ 140437 w 591029"/>
              <a:gd name="connsiteY53" fmla="*/ 457847 h 577297"/>
              <a:gd name="connsiteX54" fmla="*/ 140437 w 591029"/>
              <a:gd name="connsiteY54" fmla="*/ 470802 h 577297"/>
              <a:gd name="connsiteX55" fmla="*/ 137328 w 591029"/>
              <a:gd name="connsiteY55" fmla="*/ 470802 h 577297"/>
              <a:gd name="connsiteX56" fmla="*/ 402138 w 591029"/>
              <a:gd name="connsiteY56" fmla="*/ 456293 h 577297"/>
              <a:gd name="connsiteX57" fmla="*/ 405506 w 591029"/>
              <a:gd name="connsiteY57" fmla="*/ 456293 h 577297"/>
              <a:gd name="connsiteX58" fmla="*/ 405506 w 591029"/>
              <a:gd name="connsiteY58" fmla="*/ 470803 h 577297"/>
              <a:gd name="connsiteX59" fmla="*/ 402138 w 591029"/>
              <a:gd name="connsiteY59" fmla="*/ 470803 h 577297"/>
              <a:gd name="connsiteX60" fmla="*/ 581442 w 591029"/>
              <a:gd name="connsiteY60" fmla="*/ 443337 h 577297"/>
              <a:gd name="connsiteX61" fmla="*/ 587920 w 591029"/>
              <a:gd name="connsiteY61" fmla="*/ 443337 h 577297"/>
              <a:gd name="connsiteX62" fmla="*/ 587920 w 591029"/>
              <a:gd name="connsiteY62" fmla="*/ 448260 h 577297"/>
              <a:gd name="connsiteX63" fmla="*/ 581442 w 591029"/>
              <a:gd name="connsiteY63" fmla="*/ 448260 h 577297"/>
              <a:gd name="connsiteX64" fmla="*/ 553976 w 591029"/>
              <a:gd name="connsiteY64" fmla="*/ 443337 h 577297"/>
              <a:gd name="connsiteX65" fmla="*/ 568486 w 591029"/>
              <a:gd name="connsiteY65" fmla="*/ 443337 h 577297"/>
              <a:gd name="connsiteX66" fmla="*/ 568486 w 591029"/>
              <a:gd name="connsiteY66" fmla="*/ 448260 h 577297"/>
              <a:gd name="connsiteX67" fmla="*/ 553976 w 591029"/>
              <a:gd name="connsiteY67" fmla="*/ 448260 h 577297"/>
              <a:gd name="connsiteX68" fmla="*/ 497490 w 591029"/>
              <a:gd name="connsiteY68" fmla="*/ 443337 h 577297"/>
              <a:gd name="connsiteX69" fmla="*/ 512000 w 591029"/>
              <a:gd name="connsiteY69" fmla="*/ 443337 h 577297"/>
              <a:gd name="connsiteX70" fmla="*/ 512000 w 591029"/>
              <a:gd name="connsiteY70" fmla="*/ 448260 h 577297"/>
              <a:gd name="connsiteX71" fmla="*/ 497490 w 591029"/>
              <a:gd name="connsiteY71" fmla="*/ 448260 h 577297"/>
              <a:gd name="connsiteX72" fmla="*/ 470025 w 591029"/>
              <a:gd name="connsiteY72" fmla="*/ 443337 h 577297"/>
              <a:gd name="connsiteX73" fmla="*/ 484535 w 591029"/>
              <a:gd name="connsiteY73" fmla="*/ 443337 h 577297"/>
              <a:gd name="connsiteX74" fmla="*/ 484535 w 591029"/>
              <a:gd name="connsiteY74" fmla="*/ 448260 h 577297"/>
              <a:gd name="connsiteX75" fmla="*/ 470025 w 591029"/>
              <a:gd name="connsiteY75" fmla="*/ 448260 h 577297"/>
              <a:gd name="connsiteX76" fmla="*/ 442559 w 591029"/>
              <a:gd name="connsiteY76" fmla="*/ 443337 h 577297"/>
              <a:gd name="connsiteX77" fmla="*/ 455514 w 591029"/>
              <a:gd name="connsiteY77" fmla="*/ 443337 h 577297"/>
              <a:gd name="connsiteX78" fmla="*/ 455514 w 591029"/>
              <a:gd name="connsiteY78" fmla="*/ 448260 h 577297"/>
              <a:gd name="connsiteX79" fmla="*/ 442559 w 591029"/>
              <a:gd name="connsiteY79" fmla="*/ 448260 h 577297"/>
              <a:gd name="connsiteX80" fmla="*/ 415094 w 591029"/>
              <a:gd name="connsiteY80" fmla="*/ 443337 h 577297"/>
              <a:gd name="connsiteX81" fmla="*/ 428049 w 591029"/>
              <a:gd name="connsiteY81" fmla="*/ 443337 h 577297"/>
              <a:gd name="connsiteX82" fmla="*/ 428049 w 591029"/>
              <a:gd name="connsiteY82" fmla="*/ 448260 h 577297"/>
              <a:gd name="connsiteX83" fmla="*/ 415094 w 591029"/>
              <a:gd name="connsiteY83" fmla="*/ 448260 h 577297"/>
              <a:gd name="connsiteX84" fmla="*/ 386073 w 591029"/>
              <a:gd name="connsiteY84" fmla="*/ 443337 h 577297"/>
              <a:gd name="connsiteX85" fmla="*/ 400583 w 591029"/>
              <a:gd name="connsiteY85" fmla="*/ 443337 h 577297"/>
              <a:gd name="connsiteX86" fmla="*/ 400583 w 591029"/>
              <a:gd name="connsiteY86" fmla="*/ 448260 h 577297"/>
              <a:gd name="connsiteX87" fmla="*/ 386073 w 591029"/>
              <a:gd name="connsiteY87" fmla="*/ 448260 h 577297"/>
              <a:gd name="connsiteX88" fmla="*/ 358608 w 591029"/>
              <a:gd name="connsiteY88" fmla="*/ 443337 h 577297"/>
              <a:gd name="connsiteX89" fmla="*/ 373118 w 591029"/>
              <a:gd name="connsiteY89" fmla="*/ 443337 h 577297"/>
              <a:gd name="connsiteX90" fmla="*/ 373118 w 591029"/>
              <a:gd name="connsiteY90" fmla="*/ 448260 h 577297"/>
              <a:gd name="connsiteX91" fmla="*/ 358608 w 591029"/>
              <a:gd name="connsiteY91" fmla="*/ 448260 h 577297"/>
              <a:gd name="connsiteX92" fmla="*/ 331142 w 591029"/>
              <a:gd name="connsiteY92" fmla="*/ 443337 h 577297"/>
              <a:gd name="connsiteX93" fmla="*/ 344097 w 591029"/>
              <a:gd name="connsiteY93" fmla="*/ 443337 h 577297"/>
              <a:gd name="connsiteX94" fmla="*/ 344097 w 591029"/>
              <a:gd name="connsiteY94" fmla="*/ 448260 h 577297"/>
              <a:gd name="connsiteX95" fmla="*/ 331142 w 591029"/>
              <a:gd name="connsiteY95" fmla="*/ 448260 h 577297"/>
              <a:gd name="connsiteX96" fmla="*/ 302122 w 591029"/>
              <a:gd name="connsiteY96" fmla="*/ 443337 h 577297"/>
              <a:gd name="connsiteX97" fmla="*/ 316632 w 591029"/>
              <a:gd name="connsiteY97" fmla="*/ 443337 h 577297"/>
              <a:gd name="connsiteX98" fmla="*/ 316632 w 591029"/>
              <a:gd name="connsiteY98" fmla="*/ 448260 h 577297"/>
              <a:gd name="connsiteX99" fmla="*/ 302122 w 591029"/>
              <a:gd name="connsiteY99" fmla="*/ 448260 h 577297"/>
              <a:gd name="connsiteX100" fmla="*/ 247191 w 591029"/>
              <a:gd name="connsiteY100" fmla="*/ 443337 h 577297"/>
              <a:gd name="connsiteX101" fmla="*/ 260146 w 591029"/>
              <a:gd name="connsiteY101" fmla="*/ 443337 h 577297"/>
              <a:gd name="connsiteX102" fmla="*/ 260146 w 591029"/>
              <a:gd name="connsiteY102" fmla="*/ 448260 h 577297"/>
              <a:gd name="connsiteX103" fmla="*/ 247191 w 591029"/>
              <a:gd name="connsiteY103" fmla="*/ 448260 h 577297"/>
              <a:gd name="connsiteX104" fmla="*/ 219725 w 591029"/>
              <a:gd name="connsiteY104" fmla="*/ 443337 h 577297"/>
              <a:gd name="connsiteX105" fmla="*/ 232680 w 591029"/>
              <a:gd name="connsiteY105" fmla="*/ 443337 h 577297"/>
              <a:gd name="connsiteX106" fmla="*/ 232680 w 591029"/>
              <a:gd name="connsiteY106" fmla="*/ 448260 h 577297"/>
              <a:gd name="connsiteX107" fmla="*/ 219725 w 591029"/>
              <a:gd name="connsiteY107" fmla="*/ 448260 h 577297"/>
              <a:gd name="connsiteX108" fmla="*/ 190705 w 591029"/>
              <a:gd name="connsiteY108" fmla="*/ 443337 h 577297"/>
              <a:gd name="connsiteX109" fmla="*/ 205215 w 591029"/>
              <a:gd name="connsiteY109" fmla="*/ 443337 h 577297"/>
              <a:gd name="connsiteX110" fmla="*/ 205215 w 591029"/>
              <a:gd name="connsiteY110" fmla="*/ 448260 h 577297"/>
              <a:gd name="connsiteX111" fmla="*/ 190705 w 591029"/>
              <a:gd name="connsiteY111" fmla="*/ 448260 h 577297"/>
              <a:gd name="connsiteX112" fmla="*/ 163239 w 591029"/>
              <a:gd name="connsiteY112" fmla="*/ 443337 h 577297"/>
              <a:gd name="connsiteX113" fmla="*/ 177749 w 591029"/>
              <a:gd name="connsiteY113" fmla="*/ 443337 h 577297"/>
              <a:gd name="connsiteX114" fmla="*/ 177749 w 591029"/>
              <a:gd name="connsiteY114" fmla="*/ 448260 h 577297"/>
              <a:gd name="connsiteX115" fmla="*/ 163239 w 591029"/>
              <a:gd name="connsiteY115" fmla="*/ 448260 h 577297"/>
              <a:gd name="connsiteX116" fmla="*/ 106494 w 591029"/>
              <a:gd name="connsiteY116" fmla="*/ 443337 h 577297"/>
              <a:gd name="connsiteX117" fmla="*/ 121004 w 591029"/>
              <a:gd name="connsiteY117" fmla="*/ 443337 h 577297"/>
              <a:gd name="connsiteX118" fmla="*/ 121004 w 591029"/>
              <a:gd name="connsiteY118" fmla="*/ 448260 h 577297"/>
              <a:gd name="connsiteX119" fmla="*/ 106494 w 591029"/>
              <a:gd name="connsiteY119" fmla="*/ 448260 h 577297"/>
              <a:gd name="connsiteX120" fmla="*/ 79028 w 591029"/>
              <a:gd name="connsiteY120" fmla="*/ 443337 h 577297"/>
              <a:gd name="connsiteX121" fmla="*/ 93797 w 591029"/>
              <a:gd name="connsiteY121" fmla="*/ 443337 h 577297"/>
              <a:gd name="connsiteX122" fmla="*/ 93797 w 591029"/>
              <a:gd name="connsiteY122" fmla="*/ 448260 h 577297"/>
              <a:gd name="connsiteX123" fmla="*/ 79028 w 591029"/>
              <a:gd name="connsiteY123" fmla="*/ 448260 h 577297"/>
              <a:gd name="connsiteX124" fmla="*/ 51563 w 591029"/>
              <a:gd name="connsiteY124" fmla="*/ 443337 h 577297"/>
              <a:gd name="connsiteX125" fmla="*/ 64518 w 591029"/>
              <a:gd name="connsiteY125" fmla="*/ 443337 h 577297"/>
              <a:gd name="connsiteX126" fmla="*/ 64518 w 591029"/>
              <a:gd name="connsiteY126" fmla="*/ 448260 h 577297"/>
              <a:gd name="connsiteX127" fmla="*/ 51563 w 591029"/>
              <a:gd name="connsiteY127" fmla="*/ 448260 h 577297"/>
              <a:gd name="connsiteX128" fmla="*/ 30575 w 591029"/>
              <a:gd name="connsiteY128" fmla="*/ 443337 h 577297"/>
              <a:gd name="connsiteX129" fmla="*/ 37053 w 591029"/>
              <a:gd name="connsiteY129" fmla="*/ 443337 h 577297"/>
              <a:gd name="connsiteX130" fmla="*/ 37053 w 591029"/>
              <a:gd name="connsiteY130" fmla="*/ 448260 h 577297"/>
              <a:gd name="connsiteX131" fmla="*/ 30575 w 591029"/>
              <a:gd name="connsiteY131" fmla="*/ 448260 h 577297"/>
              <a:gd name="connsiteX132" fmla="*/ 537797 w 591029"/>
              <a:gd name="connsiteY132" fmla="*/ 432195 h 577297"/>
              <a:gd name="connsiteX133" fmla="*/ 541021 w 591029"/>
              <a:gd name="connsiteY133" fmla="*/ 432195 h 577297"/>
              <a:gd name="connsiteX134" fmla="*/ 541021 w 591029"/>
              <a:gd name="connsiteY134" fmla="*/ 446654 h 577297"/>
              <a:gd name="connsiteX135" fmla="*/ 539409 w 591029"/>
              <a:gd name="connsiteY135" fmla="*/ 446654 h 577297"/>
              <a:gd name="connsiteX136" fmla="*/ 539409 w 591029"/>
              <a:gd name="connsiteY136" fmla="*/ 448260 h 577297"/>
              <a:gd name="connsiteX137" fmla="*/ 526511 w 591029"/>
              <a:gd name="connsiteY137" fmla="*/ 448260 h 577297"/>
              <a:gd name="connsiteX138" fmla="*/ 526511 w 591029"/>
              <a:gd name="connsiteY138" fmla="*/ 443441 h 577297"/>
              <a:gd name="connsiteX139" fmla="*/ 537797 w 591029"/>
              <a:gd name="connsiteY139" fmla="*/ 443441 h 577297"/>
              <a:gd name="connsiteX140" fmla="*/ 272842 w 591029"/>
              <a:gd name="connsiteY140" fmla="*/ 430382 h 577297"/>
              <a:gd name="connsiteX141" fmla="*/ 277739 w 591029"/>
              <a:gd name="connsiteY141" fmla="*/ 430382 h 577297"/>
              <a:gd name="connsiteX142" fmla="*/ 277739 w 591029"/>
              <a:gd name="connsiteY142" fmla="*/ 443385 h 577297"/>
              <a:gd name="connsiteX143" fmla="*/ 289166 w 591029"/>
              <a:gd name="connsiteY143" fmla="*/ 443385 h 577297"/>
              <a:gd name="connsiteX144" fmla="*/ 289166 w 591029"/>
              <a:gd name="connsiteY144" fmla="*/ 448261 h 577297"/>
              <a:gd name="connsiteX145" fmla="*/ 274474 w 591029"/>
              <a:gd name="connsiteY145" fmla="*/ 448261 h 577297"/>
              <a:gd name="connsiteX146" fmla="*/ 274474 w 591029"/>
              <a:gd name="connsiteY146" fmla="*/ 445010 h 577297"/>
              <a:gd name="connsiteX147" fmla="*/ 272842 w 591029"/>
              <a:gd name="connsiteY147" fmla="*/ 445010 h 577297"/>
              <a:gd name="connsiteX148" fmla="*/ 402138 w 591029"/>
              <a:gd name="connsiteY148" fmla="*/ 428827 h 577297"/>
              <a:gd name="connsiteX149" fmla="*/ 405506 w 591029"/>
              <a:gd name="connsiteY149" fmla="*/ 428827 h 577297"/>
              <a:gd name="connsiteX150" fmla="*/ 405506 w 591029"/>
              <a:gd name="connsiteY150" fmla="*/ 441782 h 577297"/>
              <a:gd name="connsiteX151" fmla="*/ 402138 w 591029"/>
              <a:gd name="connsiteY151" fmla="*/ 441782 h 577297"/>
              <a:gd name="connsiteX152" fmla="*/ 137328 w 591029"/>
              <a:gd name="connsiteY152" fmla="*/ 428827 h 577297"/>
              <a:gd name="connsiteX153" fmla="*/ 140437 w 591029"/>
              <a:gd name="connsiteY153" fmla="*/ 428827 h 577297"/>
              <a:gd name="connsiteX154" fmla="*/ 140437 w 591029"/>
              <a:gd name="connsiteY154" fmla="*/ 443337 h 577297"/>
              <a:gd name="connsiteX155" fmla="*/ 148469 w 591029"/>
              <a:gd name="connsiteY155" fmla="*/ 443337 h 577297"/>
              <a:gd name="connsiteX156" fmla="*/ 148469 w 591029"/>
              <a:gd name="connsiteY156" fmla="*/ 448260 h 577297"/>
              <a:gd name="connsiteX157" fmla="*/ 135773 w 591029"/>
              <a:gd name="connsiteY157" fmla="*/ 448260 h 577297"/>
              <a:gd name="connsiteX158" fmla="*/ 135773 w 591029"/>
              <a:gd name="connsiteY158" fmla="*/ 443337 h 577297"/>
              <a:gd name="connsiteX159" fmla="*/ 137328 w 591029"/>
              <a:gd name="connsiteY159" fmla="*/ 443337 h 577297"/>
              <a:gd name="connsiteX160" fmla="*/ 537912 w 591029"/>
              <a:gd name="connsiteY160" fmla="*/ 404730 h 577297"/>
              <a:gd name="connsiteX161" fmla="*/ 541021 w 591029"/>
              <a:gd name="connsiteY161" fmla="*/ 404730 h 577297"/>
              <a:gd name="connsiteX162" fmla="*/ 541021 w 591029"/>
              <a:gd name="connsiteY162" fmla="*/ 417685 h 577297"/>
              <a:gd name="connsiteX163" fmla="*/ 537912 w 591029"/>
              <a:gd name="connsiteY163" fmla="*/ 417685 h 577297"/>
              <a:gd name="connsiteX164" fmla="*/ 272842 w 591029"/>
              <a:gd name="connsiteY164" fmla="*/ 403175 h 577297"/>
              <a:gd name="connsiteX165" fmla="*/ 277765 w 591029"/>
              <a:gd name="connsiteY165" fmla="*/ 403175 h 577297"/>
              <a:gd name="connsiteX166" fmla="*/ 277765 w 591029"/>
              <a:gd name="connsiteY166" fmla="*/ 417685 h 577297"/>
              <a:gd name="connsiteX167" fmla="*/ 272842 w 591029"/>
              <a:gd name="connsiteY167" fmla="*/ 417685 h 577297"/>
              <a:gd name="connsiteX168" fmla="*/ 402138 w 591029"/>
              <a:gd name="connsiteY168" fmla="*/ 399807 h 577297"/>
              <a:gd name="connsiteX169" fmla="*/ 405506 w 591029"/>
              <a:gd name="connsiteY169" fmla="*/ 399807 h 577297"/>
              <a:gd name="connsiteX170" fmla="*/ 405506 w 591029"/>
              <a:gd name="connsiteY170" fmla="*/ 414317 h 577297"/>
              <a:gd name="connsiteX171" fmla="*/ 402138 w 591029"/>
              <a:gd name="connsiteY171" fmla="*/ 414317 h 577297"/>
              <a:gd name="connsiteX172" fmla="*/ 537912 w 591029"/>
              <a:gd name="connsiteY172" fmla="*/ 375709 h 577297"/>
              <a:gd name="connsiteX173" fmla="*/ 541021 w 591029"/>
              <a:gd name="connsiteY173" fmla="*/ 375709 h 577297"/>
              <a:gd name="connsiteX174" fmla="*/ 541021 w 591029"/>
              <a:gd name="connsiteY174" fmla="*/ 390219 h 577297"/>
              <a:gd name="connsiteX175" fmla="*/ 537912 w 591029"/>
              <a:gd name="connsiteY175" fmla="*/ 390219 h 577297"/>
              <a:gd name="connsiteX176" fmla="*/ 272842 w 591029"/>
              <a:gd name="connsiteY176" fmla="*/ 375709 h 577297"/>
              <a:gd name="connsiteX177" fmla="*/ 277765 w 591029"/>
              <a:gd name="connsiteY177" fmla="*/ 375709 h 577297"/>
              <a:gd name="connsiteX178" fmla="*/ 277765 w 591029"/>
              <a:gd name="connsiteY178" fmla="*/ 388664 h 577297"/>
              <a:gd name="connsiteX179" fmla="*/ 272842 w 591029"/>
              <a:gd name="connsiteY179" fmla="*/ 388664 h 577297"/>
              <a:gd name="connsiteX180" fmla="*/ 402138 w 591029"/>
              <a:gd name="connsiteY180" fmla="*/ 372341 h 577297"/>
              <a:gd name="connsiteX181" fmla="*/ 405506 w 591029"/>
              <a:gd name="connsiteY181" fmla="*/ 372341 h 577297"/>
              <a:gd name="connsiteX182" fmla="*/ 405506 w 591029"/>
              <a:gd name="connsiteY182" fmla="*/ 386851 h 577297"/>
              <a:gd name="connsiteX183" fmla="*/ 402138 w 591029"/>
              <a:gd name="connsiteY183" fmla="*/ 386851 h 577297"/>
              <a:gd name="connsiteX184" fmla="*/ 537912 w 591029"/>
              <a:gd name="connsiteY184" fmla="*/ 348244 h 577297"/>
              <a:gd name="connsiteX185" fmla="*/ 541021 w 591029"/>
              <a:gd name="connsiteY185" fmla="*/ 348244 h 577297"/>
              <a:gd name="connsiteX186" fmla="*/ 541021 w 591029"/>
              <a:gd name="connsiteY186" fmla="*/ 362754 h 577297"/>
              <a:gd name="connsiteX187" fmla="*/ 537912 w 591029"/>
              <a:gd name="connsiteY187" fmla="*/ 362754 h 577297"/>
              <a:gd name="connsiteX188" fmla="*/ 272842 w 591029"/>
              <a:gd name="connsiteY188" fmla="*/ 348244 h 577297"/>
              <a:gd name="connsiteX189" fmla="*/ 277765 w 591029"/>
              <a:gd name="connsiteY189" fmla="*/ 348244 h 577297"/>
              <a:gd name="connsiteX190" fmla="*/ 277765 w 591029"/>
              <a:gd name="connsiteY190" fmla="*/ 361199 h 577297"/>
              <a:gd name="connsiteX191" fmla="*/ 272842 w 591029"/>
              <a:gd name="connsiteY191" fmla="*/ 361199 h 577297"/>
              <a:gd name="connsiteX192" fmla="*/ 137292 w 591029"/>
              <a:gd name="connsiteY192" fmla="*/ 346689 h 577297"/>
              <a:gd name="connsiteX193" fmla="*/ 140528 w 591029"/>
              <a:gd name="connsiteY193" fmla="*/ 346689 h 577297"/>
              <a:gd name="connsiteX194" fmla="*/ 140528 w 591029"/>
              <a:gd name="connsiteY194" fmla="*/ 359587 h 577297"/>
              <a:gd name="connsiteX195" fmla="*/ 164793 w 591029"/>
              <a:gd name="connsiteY195" fmla="*/ 388607 h 577297"/>
              <a:gd name="connsiteX196" fmla="*/ 135675 w 591029"/>
              <a:gd name="connsiteY196" fmla="*/ 419240 h 577297"/>
              <a:gd name="connsiteX197" fmla="*/ 104939 w 591029"/>
              <a:gd name="connsiteY197" fmla="*/ 388607 h 577297"/>
              <a:gd name="connsiteX198" fmla="*/ 135675 w 591029"/>
              <a:gd name="connsiteY198" fmla="*/ 359587 h 577297"/>
              <a:gd name="connsiteX199" fmla="*/ 137292 w 591029"/>
              <a:gd name="connsiteY199" fmla="*/ 359587 h 577297"/>
              <a:gd name="connsiteX200" fmla="*/ 402138 w 591029"/>
              <a:gd name="connsiteY200" fmla="*/ 343321 h 577297"/>
              <a:gd name="connsiteX201" fmla="*/ 405506 w 591029"/>
              <a:gd name="connsiteY201" fmla="*/ 343321 h 577297"/>
              <a:gd name="connsiteX202" fmla="*/ 405506 w 591029"/>
              <a:gd name="connsiteY202" fmla="*/ 357831 h 577297"/>
              <a:gd name="connsiteX203" fmla="*/ 402138 w 591029"/>
              <a:gd name="connsiteY203" fmla="*/ 357831 h 577297"/>
              <a:gd name="connsiteX204" fmla="*/ 272842 w 591029"/>
              <a:gd name="connsiteY204" fmla="*/ 320778 h 577297"/>
              <a:gd name="connsiteX205" fmla="*/ 277765 w 591029"/>
              <a:gd name="connsiteY205" fmla="*/ 320778 h 577297"/>
              <a:gd name="connsiteX206" fmla="*/ 277765 w 591029"/>
              <a:gd name="connsiteY206" fmla="*/ 333733 h 577297"/>
              <a:gd name="connsiteX207" fmla="*/ 272842 w 591029"/>
              <a:gd name="connsiteY207" fmla="*/ 333733 h 577297"/>
              <a:gd name="connsiteX208" fmla="*/ 137328 w 591029"/>
              <a:gd name="connsiteY208" fmla="*/ 317669 h 577297"/>
              <a:gd name="connsiteX209" fmla="*/ 140437 w 591029"/>
              <a:gd name="connsiteY209" fmla="*/ 317669 h 577297"/>
              <a:gd name="connsiteX210" fmla="*/ 140437 w 591029"/>
              <a:gd name="connsiteY210" fmla="*/ 332179 h 577297"/>
              <a:gd name="connsiteX211" fmla="*/ 137328 w 591029"/>
              <a:gd name="connsiteY211" fmla="*/ 332179 h 577297"/>
              <a:gd name="connsiteX212" fmla="*/ 402138 w 591029"/>
              <a:gd name="connsiteY212" fmla="*/ 316114 h 577297"/>
              <a:gd name="connsiteX213" fmla="*/ 405506 w 591029"/>
              <a:gd name="connsiteY213" fmla="*/ 316114 h 577297"/>
              <a:gd name="connsiteX214" fmla="*/ 405506 w 591029"/>
              <a:gd name="connsiteY214" fmla="*/ 330624 h 577297"/>
              <a:gd name="connsiteX215" fmla="*/ 402138 w 591029"/>
              <a:gd name="connsiteY215" fmla="*/ 330624 h 577297"/>
              <a:gd name="connsiteX216" fmla="*/ 581442 w 591029"/>
              <a:gd name="connsiteY216" fmla="*/ 307823 h 577297"/>
              <a:gd name="connsiteX217" fmla="*/ 587920 w 591029"/>
              <a:gd name="connsiteY217" fmla="*/ 307823 h 577297"/>
              <a:gd name="connsiteX218" fmla="*/ 587920 w 591029"/>
              <a:gd name="connsiteY218" fmla="*/ 311191 h 577297"/>
              <a:gd name="connsiteX219" fmla="*/ 581442 w 591029"/>
              <a:gd name="connsiteY219" fmla="*/ 311191 h 577297"/>
              <a:gd name="connsiteX220" fmla="*/ 471579 w 591029"/>
              <a:gd name="connsiteY220" fmla="*/ 307823 h 577297"/>
              <a:gd name="connsiteX221" fmla="*/ 484534 w 591029"/>
              <a:gd name="connsiteY221" fmla="*/ 307823 h 577297"/>
              <a:gd name="connsiteX222" fmla="*/ 484534 w 591029"/>
              <a:gd name="connsiteY222" fmla="*/ 311191 h 577297"/>
              <a:gd name="connsiteX223" fmla="*/ 471579 w 591029"/>
              <a:gd name="connsiteY223" fmla="*/ 311191 h 577297"/>
              <a:gd name="connsiteX224" fmla="*/ 444114 w 591029"/>
              <a:gd name="connsiteY224" fmla="*/ 307823 h 577297"/>
              <a:gd name="connsiteX225" fmla="*/ 457069 w 591029"/>
              <a:gd name="connsiteY225" fmla="*/ 307823 h 577297"/>
              <a:gd name="connsiteX226" fmla="*/ 457069 w 591029"/>
              <a:gd name="connsiteY226" fmla="*/ 311191 h 577297"/>
              <a:gd name="connsiteX227" fmla="*/ 444114 w 591029"/>
              <a:gd name="connsiteY227" fmla="*/ 311191 h 577297"/>
              <a:gd name="connsiteX228" fmla="*/ 416648 w 591029"/>
              <a:gd name="connsiteY228" fmla="*/ 307823 h 577297"/>
              <a:gd name="connsiteX229" fmla="*/ 429603 w 591029"/>
              <a:gd name="connsiteY229" fmla="*/ 307823 h 577297"/>
              <a:gd name="connsiteX230" fmla="*/ 429603 w 591029"/>
              <a:gd name="connsiteY230" fmla="*/ 311191 h 577297"/>
              <a:gd name="connsiteX231" fmla="*/ 416648 w 591029"/>
              <a:gd name="connsiteY231" fmla="*/ 311191 h 577297"/>
              <a:gd name="connsiteX232" fmla="*/ 387628 w 591029"/>
              <a:gd name="connsiteY232" fmla="*/ 307823 h 577297"/>
              <a:gd name="connsiteX233" fmla="*/ 402138 w 591029"/>
              <a:gd name="connsiteY233" fmla="*/ 307823 h 577297"/>
              <a:gd name="connsiteX234" fmla="*/ 402138 w 591029"/>
              <a:gd name="connsiteY234" fmla="*/ 311191 h 577297"/>
              <a:gd name="connsiteX235" fmla="*/ 387628 w 591029"/>
              <a:gd name="connsiteY235" fmla="*/ 311191 h 577297"/>
              <a:gd name="connsiteX236" fmla="*/ 360162 w 591029"/>
              <a:gd name="connsiteY236" fmla="*/ 307823 h 577297"/>
              <a:gd name="connsiteX237" fmla="*/ 374672 w 591029"/>
              <a:gd name="connsiteY237" fmla="*/ 307823 h 577297"/>
              <a:gd name="connsiteX238" fmla="*/ 374672 w 591029"/>
              <a:gd name="connsiteY238" fmla="*/ 311191 h 577297"/>
              <a:gd name="connsiteX239" fmla="*/ 360162 w 591029"/>
              <a:gd name="connsiteY239" fmla="*/ 311191 h 577297"/>
              <a:gd name="connsiteX240" fmla="*/ 332697 w 591029"/>
              <a:gd name="connsiteY240" fmla="*/ 307823 h 577297"/>
              <a:gd name="connsiteX241" fmla="*/ 347207 w 591029"/>
              <a:gd name="connsiteY241" fmla="*/ 307823 h 577297"/>
              <a:gd name="connsiteX242" fmla="*/ 347207 w 591029"/>
              <a:gd name="connsiteY242" fmla="*/ 311191 h 577297"/>
              <a:gd name="connsiteX243" fmla="*/ 332697 w 591029"/>
              <a:gd name="connsiteY243" fmla="*/ 311191 h 577297"/>
              <a:gd name="connsiteX244" fmla="*/ 305231 w 591029"/>
              <a:gd name="connsiteY244" fmla="*/ 307823 h 577297"/>
              <a:gd name="connsiteX245" fmla="*/ 319741 w 591029"/>
              <a:gd name="connsiteY245" fmla="*/ 307823 h 577297"/>
              <a:gd name="connsiteX246" fmla="*/ 319741 w 591029"/>
              <a:gd name="connsiteY246" fmla="*/ 311191 h 577297"/>
              <a:gd name="connsiteX247" fmla="*/ 305231 w 591029"/>
              <a:gd name="connsiteY247" fmla="*/ 311191 h 577297"/>
              <a:gd name="connsiteX248" fmla="*/ 277765 w 591029"/>
              <a:gd name="connsiteY248" fmla="*/ 307823 h 577297"/>
              <a:gd name="connsiteX249" fmla="*/ 292275 w 591029"/>
              <a:gd name="connsiteY249" fmla="*/ 307823 h 577297"/>
              <a:gd name="connsiteX250" fmla="*/ 292275 w 591029"/>
              <a:gd name="connsiteY250" fmla="*/ 311191 h 577297"/>
              <a:gd name="connsiteX251" fmla="*/ 277765 w 591029"/>
              <a:gd name="connsiteY251" fmla="*/ 311191 h 577297"/>
              <a:gd name="connsiteX252" fmla="*/ 250300 w 591029"/>
              <a:gd name="connsiteY252" fmla="*/ 307823 h 577297"/>
              <a:gd name="connsiteX253" fmla="*/ 263255 w 591029"/>
              <a:gd name="connsiteY253" fmla="*/ 307823 h 577297"/>
              <a:gd name="connsiteX254" fmla="*/ 263255 w 591029"/>
              <a:gd name="connsiteY254" fmla="*/ 311191 h 577297"/>
              <a:gd name="connsiteX255" fmla="*/ 250300 w 591029"/>
              <a:gd name="connsiteY255" fmla="*/ 311191 h 577297"/>
              <a:gd name="connsiteX256" fmla="*/ 166348 w 591029"/>
              <a:gd name="connsiteY256" fmla="*/ 307823 h 577297"/>
              <a:gd name="connsiteX257" fmla="*/ 180858 w 591029"/>
              <a:gd name="connsiteY257" fmla="*/ 307823 h 577297"/>
              <a:gd name="connsiteX258" fmla="*/ 180858 w 591029"/>
              <a:gd name="connsiteY258" fmla="*/ 311191 h 577297"/>
              <a:gd name="connsiteX259" fmla="*/ 166348 w 591029"/>
              <a:gd name="connsiteY259" fmla="*/ 311191 h 577297"/>
              <a:gd name="connsiteX260" fmla="*/ 138883 w 591029"/>
              <a:gd name="connsiteY260" fmla="*/ 307823 h 577297"/>
              <a:gd name="connsiteX261" fmla="*/ 153393 w 591029"/>
              <a:gd name="connsiteY261" fmla="*/ 307823 h 577297"/>
              <a:gd name="connsiteX262" fmla="*/ 153393 w 591029"/>
              <a:gd name="connsiteY262" fmla="*/ 311191 h 577297"/>
              <a:gd name="connsiteX263" fmla="*/ 138883 w 591029"/>
              <a:gd name="connsiteY263" fmla="*/ 311191 h 577297"/>
              <a:gd name="connsiteX264" fmla="*/ 111417 w 591029"/>
              <a:gd name="connsiteY264" fmla="*/ 307823 h 577297"/>
              <a:gd name="connsiteX265" fmla="*/ 125927 w 591029"/>
              <a:gd name="connsiteY265" fmla="*/ 307823 h 577297"/>
              <a:gd name="connsiteX266" fmla="*/ 125927 w 591029"/>
              <a:gd name="connsiteY266" fmla="*/ 311191 h 577297"/>
              <a:gd name="connsiteX267" fmla="*/ 111417 w 591029"/>
              <a:gd name="connsiteY267" fmla="*/ 311191 h 577297"/>
              <a:gd name="connsiteX268" fmla="*/ 83952 w 591029"/>
              <a:gd name="connsiteY268" fmla="*/ 307823 h 577297"/>
              <a:gd name="connsiteX269" fmla="*/ 98462 w 591029"/>
              <a:gd name="connsiteY269" fmla="*/ 307823 h 577297"/>
              <a:gd name="connsiteX270" fmla="*/ 98462 w 591029"/>
              <a:gd name="connsiteY270" fmla="*/ 311191 h 577297"/>
              <a:gd name="connsiteX271" fmla="*/ 83952 w 591029"/>
              <a:gd name="connsiteY271" fmla="*/ 311191 h 577297"/>
              <a:gd name="connsiteX272" fmla="*/ 56486 w 591029"/>
              <a:gd name="connsiteY272" fmla="*/ 307823 h 577297"/>
              <a:gd name="connsiteX273" fmla="*/ 70996 w 591029"/>
              <a:gd name="connsiteY273" fmla="*/ 307823 h 577297"/>
              <a:gd name="connsiteX274" fmla="*/ 70996 w 591029"/>
              <a:gd name="connsiteY274" fmla="*/ 311191 h 577297"/>
              <a:gd name="connsiteX275" fmla="*/ 56486 w 591029"/>
              <a:gd name="connsiteY275" fmla="*/ 311191 h 577297"/>
              <a:gd name="connsiteX276" fmla="*/ 35498 w 591029"/>
              <a:gd name="connsiteY276" fmla="*/ 307823 h 577297"/>
              <a:gd name="connsiteX277" fmla="*/ 41976 w 591029"/>
              <a:gd name="connsiteY277" fmla="*/ 307823 h 577297"/>
              <a:gd name="connsiteX278" fmla="*/ 41976 w 591029"/>
              <a:gd name="connsiteY278" fmla="*/ 311191 h 577297"/>
              <a:gd name="connsiteX279" fmla="*/ 35498 w 591029"/>
              <a:gd name="connsiteY279" fmla="*/ 311191 h 577297"/>
              <a:gd name="connsiteX280" fmla="*/ 272842 w 591029"/>
              <a:gd name="connsiteY280" fmla="*/ 293312 h 577297"/>
              <a:gd name="connsiteX281" fmla="*/ 277765 w 591029"/>
              <a:gd name="connsiteY281" fmla="*/ 293312 h 577297"/>
              <a:gd name="connsiteX282" fmla="*/ 277765 w 591029"/>
              <a:gd name="connsiteY282" fmla="*/ 306267 h 577297"/>
              <a:gd name="connsiteX283" fmla="*/ 272842 w 591029"/>
              <a:gd name="connsiteY283" fmla="*/ 306267 h 577297"/>
              <a:gd name="connsiteX284" fmla="*/ 137328 w 591029"/>
              <a:gd name="connsiteY284" fmla="*/ 290203 h 577297"/>
              <a:gd name="connsiteX285" fmla="*/ 140437 w 591029"/>
              <a:gd name="connsiteY285" fmla="*/ 290203 h 577297"/>
              <a:gd name="connsiteX286" fmla="*/ 140437 w 591029"/>
              <a:gd name="connsiteY286" fmla="*/ 304713 h 577297"/>
              <a:gd name="connsiteX287" fmla="*/ 137328 w 591029"/>
              <a:gd name="connsiteY287" fmla="*/ 304713 h 577297"/>
              <a:gd name="connsiteX288" fmla="*/ 402138 w 591029"/>
              <a:gd name="connsiteY288" fmla="*/ 287094 h 577297"/>
              <a:gd name="connsiteX289" fmla="*/ 405506 w 591029"/>
              <a:gd name="connsiteY289" fmla="*/ 287094 h 577297"/>
              <a:gd name="connsiteX290" fmla="*/ 405506 w 591029"/>
              <a:gd name="connsiteY290" fmla="*/ 301604 h 577297"/>
              <a:gd name="connsiteX291" fmla="*/ 402138 w 591029"/>
              <a:gd name="connsiteY291" fmla="*/ 301604 h 577297"/>
              <a:gd name="connsiteX292" fmla="*/ 537803 w 591029"/>
              <a:gd name="connsiteY292" fmla="*/ 282171 h 577297"/>
              <a:gd name="connsiteX293" fmla="*/ 566871 w 591029"/>
              <a:gd name="connsiteY293" fmla="*/ 307942 h 577297"/>
              <a:gd name="connsiteX294" fmla="*/ 568486 w 591029"/>
              <a:gd name="connsiteY294" fmla="*/ 307942 h 577297"/>
              <a:gd name="connsiteX295" fmla="*/ 568486 w 591029"/>
              <a:gd name="connsiteY295" fmla="*/ 311163 h 577297"/>
              <a:gd name="connsiteX296" fmla="*/ 537803 w 591029"/>
              <a:gd name="connsiteY296" fmla="*/ 341766 h 577297"/>
              <a:gd name="connsiteX297" fmla="*/ 507120 w 591029"/>
              <a:gd name="connsiteY297" fmla="*/ 311163 h 577297"/>
              <a:gd name="connsiteX298" fmla="*/ 499045 w 591029"/>
              <a:gd name="connsiteY298" fmla="*/ 311163 h 577297"/>
              <a:gd name="connsiteX299" fmla="*/ 499045 w 591029"/>
              <a:gd name="connsiteY299" fmla="*/ 307942 h 577297"/>
              <a:gd name="connsiteX300" fmla="*/ 507120 w 591029"/>
              <a:gd name="connsiteY300" fmla="*/ 307942 h 577297"/>
              <a:gd name="connsiteX301" fmla="*/ 537803 w 591029"/>
              <a:gd name="connsiteY301" fmla="*/ 282171 h 577297"/>
              <a:gd name="connsiteX302" fmla="*/ 214802 w 591029"/>
              <a:gd name="connsiteY302" fmla="*/ 274138 h 577297"/>
              <a:gd name="connsiteX303" fmla="*/ 245377 w 591029"/>
              <a:gd name="connsiteY303" fmla="*/ 303936 h 577297"/>
              <a:gd name="connsiteX304" fmla="*/ 214802 w 591029"/>
              <a:gd name="connsiteY304" fmla="*/ 333734 h 577297"/>
              <a:gd name="connsiteX305" fmla="*/ 184227 w 591029"/>
              <a:gd name="connsiteY305" fmla="*/ 303936 h 577297"/>
              <a:gd name="connsiteX306" fmla="*/ 214802 w 591029"/>
              <a:gd name="connsiteY306" fmla="*/ 274138 h 577297"/>
              <a:gd name="connsiteX307" fmla="*/ 537912 w 591029"/>
              <a:gd name="connsiteY307" fmla="*/ 264292 h 577297"/>
              <a:gd name="connsiteX308" fmla="*/ 541021 w 591029"/>
              <a:gd name="connsiteY308" fmla="*/ 264292 h 577297"/>
              <a:gd name="connsiteX309" fmla="*/ 541021 w 591029"/>
              <a:gd name="connsiteY309" fmla="*/ 277247 h 577297"/>
              <a:gd name="connsiteX310" fmla="*/ 537912 w 591029"/>
              <a:gd name="connsiteY310" fmla="*/ 277247 h 577297"/>
              <a:gd name="connsiteX311" fmla="*/ 272842 w 591029"/>
              <a:gd name="connsiteY311" fmla="*/ 264292 h 577297"/>
              <a:gd name="connsiteX312" fmla="*/ 277765 w 591029"/>
              <a:gd name="connsiteY312" fmla="*/ 264292 h 577297"/>
              <a:gd name="connsiteX313" fmla="*/ 277765 w 591029"/>
              <a:gd name="connsiteY313" fmla="*/ 278802 h 577297"/>
              <a:gd name="connsiteX314" fmla="*/ 272842 w 591029"/>
              <a:gd name="connsiteY314" fmla="*/ 278802 h 577297"/>
              <a:gd name="connsiteX315" fmla="*/ 137328 w 591029"/>
              <a:gd name="connsiteY315" fmla="*/ 262738 h 577297"/>
              <a:gd name="connsiteX316" fmla="*/ 140437 w 591029"/>
              <a:gd name="connsiteY316" fmla="*/ 262738 h 577297"/>
              <a:gd name="connsiteX317" fmla="*/ 140437 w 591029"/>
              <a:gd name="connsiteY317" fmla="*/ 275693 h 577297"/>
              <a:gd name="connsiteX318" fmla="*/ 137328 w 591029"/>
              <a:gd name="connsiteY318" fmla="*/ 275693 h 577297"/>
              <a:gd name="connsiteX319" fmla="*/ 402138 w 591029"/>
              <a:gd name="connsiteY319" fmla="*/ 259628 h 577297"/>
              <a:gd name="connsiteX320" fmla="*/ 405506 w 591029"/>
              <a:gd name="connsiteY320" fmla="*/ 259628 h 577297"/>
              <a:gd name="connsiteX321" fmla="*/ 405506 w 591029"/>
              <a:gd name="connsiteY321" fmla="*/ 274138 h 577297"/>
              <a:gd name="connsiteX322" fmla="*/ 402138 w 591029"/>
              <a:gd name="connsiteY322" fmla="*/ 274138 h 577297"/>
              <a:gd name="connsiteX323" fmla="*/ 272842 w 591029"/>
              <a:gd name="connsiteY323" fmla="*/ 237086 h 577297"/>
              <a:gd name="connsiteX324" fmla="*/ 277765 w 591029"/>
              <a:gd name="connsiteY324" fmla="*/ 237086 h 577297"/>
              <a:gd name="connsiteX325" fmla="*/ 277765 w 591029"/>
              <a:gd name="connsiteY325" fmla="*/ 251596 h 577297"/>
              <a:gd name="connsiteX326" fmla="*/ 272842 w 591029"/>
              <a:gd name="connsiteY326" fmla="*/ 251596 h 577297"/>
              <a:gd name="connsiteX327" fmla="*/ 537912 w 591029"/>
              <a:gd name="connsiteY327" fmla="*/ 235272 h 577297"/>
              <a:gd name="connsiteX328" fmla="*/ 541021 w 591029"/>
              <a:gd name="connsiteY328" fmla="*/ 235272 h 577297"/>
              <a:gd name="connsiteX329" fmla="*/ 541021 w 591029"/>
              <a:gd name="connsiteY329" fmla="*/ 249782 h 577297"/>
              <a:gd name="connsiteX330" fmla="*/ 537912 w 591029"/>
              <a:gd name="connsiteY330" fmla="*/ 249782 h 577297"/>
              <a:gd name="connsiteX331" fmla="*/ 137328 w 591029"/>
              <a:gd name="connsiteY331" fmla="*/ 233717 h 577297"/>
              <a:gd name="connsiteX332" fmla="*/ 140437 w 591029"/>
              <a:gd name="connsiteY332" fmla="*/ 233717 h 577297"/>
              <a:gd name="connsiteX333" fmla="*/ 140437 w 591029"/>
              <a:gd name="connsiteY333" fmla="*/ 248227 h 577297"/>
              <a:gd name="connsiteX334" fmla="*/ 137328 w 591029"/>
              <a:gd name="connsiteY334" fmla="*/ 248227 h 577297"/>
              <a:gd name="connsiteX335" fmla="*/ 402138 w 591029"/>
              <a:gd name="connsiteY335" fmla="*/ 232163 h 577297"/>
              <a:gd name="connsiteX336" fmla="*/ 405506 w 591029"/>
              <a:gd name="connsiteY336" fmla="*/ 232163 h 577297"/>
              <a:gd name="connsiteX337" fmla="*/ 405506 w 591029"/>
              <a:gd name="connsiteY337" fmla="*/ 245118 h 577297"/>
              <a:gd name="connsiteX338" fmla="*/ 402138 w 591029"/>
              <a:gd name="connsiteY338" fmla="*/ 245118 h 577297"/>
              <a:gd name="connsiteX339" fmla="*/ 272842 w 591029"/>
              <a:gd name="connsiteY339" fmla="*/ 209620 h 577297"/>
              <a:gd name="connsiteX340" fmla="*/ 277765 w 591029"/>
              <a:gd name="connsiteY340" fmla="*/ 209620 h 577297"/>
              <a:gd name="connsiteX341" fmla="*/ 277765 w 591029"/>
              <a:gd name="connsiteY341" fmla="*/ 224130 h 577297"/>
              <a:gd name="connsiteX342" fmla="*/ 272842 w 591029"/>
              <a:gd name="connsiteY342" fmla="*/ 224130 h 577297"/>
              <a:gd name="connsiteX343" fmla="*/ 537912 w 591029"/>
              <a:gd name="connsiteY343" fmla="*/ 208065 h 577297"/>
              <a:gd name="connsiteX344" fmla="*/ 541021 w 591029"/>
              <a:gd name="connsiteY344" fmla="*/ 208065 h 577297"/>
              <a:gd name="connsiteX345" fmla="*/ 541021 w 591029"/>
              <a:gd name="connsiteY345" fmla="*/ 222575 h 577297"/>
              <a:gd name="connsiteX346" fmla="*/ 537912 w 591029"/>
              <a:gd name="connsiteY346" fmla="*/ 222575 h 577297"/>
              <a:gd name="connsiteX347" fmla="*/ 137328 w 591029"/>
              <a:gd name="connsiteY347" fmla="*/ 206252 h 577297"/>
              <a:gd name="connsiteX348" fmla="*/ 140437 w 591029"/>
              <a:gd name="connsiteY348" fmla="*/ 206252 h 577297"/>
              <a:gd name="connsiteX349" fmla="*/ 140437 w 591029"/>
              <a:gd name="connsiteY349" fmla="*/ 220762 h 577297"/>
              <a:gd name="connsiteX350" fmla="*/ 137328 w 591029"/>
              <a:gd name="connsiteY350" fmla="*/ 220762 h 577297"/>
              <a:gd name="connsiteX351" fmla="*/ 581442 w 591029"/>
              <a:gd name="connsiteY351" fmla="*/ 180600 h 577297"/>
              <a:gd name="connsiteX352" fmla="*/ 587920 w 591029"/>
              <a:gd name="connsiteY352" fmla="*/ 180600 h 577297"/>
              <a:gd name="connsiteX353" fmla="*/ 587920 w 591029"/>
              <a:gd name="connsiteY353" fmla="*/ 183709 h 577297"/>
              <a:gd name="connsiteX354" fmla="*/ 581442 w 591029"/>
              <a:gd name="connsiteY354" fmla="*/ 183709 h 577297"/>
              <a:gd name="connsiteX355" fmla="*/ 553976 w 591029"/>
              <a:gd name="connsiteY355" fmla="*/ 180600 h 577297"/>
              <a:gd name="connsiteX356" fmla="*/ 568486 w 591029"/>
              <a:gd name="connsiteY356" fmla="*/ 180600 h 577297"/>
              <a:gd name="connsiteX357" fmla="*/ 568486 w 591029"/>
              <a:gd name="connsiteY357" fmla="*/ 183709 h 577297"/>
              <a:gd name="connsiteX358" fmla="*/ 553976 w 591029"/>
              <a:gd name="connsiteY358" fmla="*/ 183709 h 577297"/>
              <a:gd name="connsiteX359" fmla="*/ 524956 w 591029"/>
              <a:gd name="connsiteY359" fmla="*/ 180600 h 577297"/>
              <a:gd name="connsiteX360" fmla="*/ 537808 w 591029"/>
              <a:gd name="connsiteY360" fmla="*/ 180600 h 577297"/>
              <a:gd name="connsiteX361" fmla="*/ 541021 w 591029"/>
              <a:gd name="connsiteY361" fmla="*/ 180600 h 577297"/>
              <a:gd name="connsiteX362" fmla="*/ 541021 w 591029"/>
              <a:gd name="connsiteY362" fmla="*/ 193555 h 577297"/>
              <a:gd name="connsiteX363" fmla="*/ 537808 w 591029"/>
              <a:gd name="connsiteY363" fmla="*/ 193555 h 577297"/>
              <a:gd name="connsiteX364" fmla="*/ 537808 w 591029"/>
              <a:gd name="connsiteY364" fmla="*/ 183839 h 577297"/>
              <a:gd name="connsiteX365" fmla="*/ 524956 w 591029"/>
              <a:gd name="connsiteY365" fmla="*/ 183839 h 577297"/>
              <a:gd name="connsiteX366" fmla="*/ 497490 w 591029"/>
              <a:gd name="connsiteY366" fmla="*/ 180600 h 577297"/>
              <a:gd name="connsiteX367" fmla="*/ 512000 w 591029"/>
              <a:gd name="connsiteY367" fmla="*/ 180600 h 577297"/>
              <a:gd name="connsiteX368" fmla="*/ 512000 w 591029"/>
              <a:gd name="connsiteY368" fmla="*/ 183709 h 577297"/>
              <a:gd name="connsiteX369" fmla="*/ 497490 w 591029"/>
              <a:gd name="connsiteY369" fmla="*/ 183709 h 577297"/>
              <a:gd name="connsiteX370" fmla="*/ 468470 w 591029"/>
              <a:gd name="connsiteY370" fmla="*/ 180600 h 577297"/>
              <a:gd name="connsiteX371" fmla="*/ 482980 w 591029"/>
              <a:gd name="connsiteY371" fmla="*/ 180600 h 577297"/>
              <a:gd name="connsiteX372" fmla="*/ 482980 w 591029"/>
              <a:gd name="connsiteY372" fmla="*/ 183709 h 577297"/>
              <a:gd name="connsiteX373" fmla="*/ 468470 w 591029"/>
              <a:gd name="connsiteY373" fmla="*/ 183709 h 577297"/>
              <a:gd name="connsiteX374" fmla="*/ 441005 w 591029"/>
              <a:gd name="connsiteY374" fmla="*/ 180600 h 577297"/>
              <a:gd name="connsiteX375" fmla="*/ 455515 w 591029"/>
              <a:gd name="connsiteY375" fmla="*/ 180600 h 577297"/>
              <a:gd name="connsiteX376" fmla="*/ 455515 w 591029"/>
              <a:gd name="connsiteY376" fmla="*/ 183709 h 577297"/>
              <a:gd name="connsiteX377" fmla="*/ 441005 w 591029"/>
              <a:gd name="connsiteY377" fmla="*/ 183709 h 577297"/>
              <a:gd name="connsiteX378" fmla="*/ 357053 w 591029"/>
              <a:gd name="connsiteY378" fmla="*/ 180600 h 577297"/>
              <a:gd name="connsiteX379" fmla="*/ 369749 w 591029"/>
              <a:gd name="connsiteY379" fmla="*/ 180600 h 577297"/>
              <a:gd name="connsiteX380" fmla="*/ 369749 w 591029"/>
              <a:gd name="connsiteY380" fmla="*/ 183709 h 577297"/>
              <a:gd name="connsiteX381" fmla="*/ 357053 w 591029"/>
              <a:gd name="connsiteY381" fmla="*/ 183709 h 577297"/>
              <a:gd name="connsiteX382" fmla="*/ 327774 w 591029"/>
              <a:gd name="connsiteY382" fmla="*/ 180600 h 577297"/>
              <a:gd name="connsiteX383" fmla="*/ 342284 w 591029"/>
              <a:gd name="connsiteY383" fmla="*/ 180600 h 577297"/>
              <a:gd name="connsiteX384" fmla="*/ 342284 w 591029"/>
              <a:gd name="connsiteY384" fmla="*/ 183709 h 577297"/>
              <a:gd name="connsiteX385" fmla="*/ 327774 w 591029"/>
              <a:gd name="connsiteY385" fmla="*/ 183709 h 577297"/>
              <a:gd name="connsiteX386" fmla="*/ 300308 w 591029"/>
              <a:gd name="connsiteY386" fmla="*/ 180600 h 577297"/>
              <a:gd name="connsiteX387" fmla="*/ 313263 w 591029"/>
              <a:gd name="connsiteY387" fmla="*/ 180600 h 577297"/>
              <a:gd name="connsiteX388" fmla="*/ 313263 w 591029"/>
              <a:gd name="connsiteY388" fmla="*/ 183709 h 577297"/>
              <a:gd name="connsiteX389" fmla="*/ 300308 w 591029"/>
              <a:gd name="connsiteY389" fmla="*/ 183709 h 577297"/>
              <a:gd name="connsiteX390" fmla="*/ 271288 w 591029"/>
              <a:gd name="connsiteY390" fmla="*/ 180600 h 577297"/>
              <a:gd name="connsiteX391" fmla="*/ 285798 w 591029"/>
              <a:gd name="connsiteY391" fmla="*/ 180600 h 577297"/>
              <a:gd name="connsiteX392" fmla="*/ 285798 w 591029"/>
              <a:gd name="connsiteY392" fmla="*/ 183813 h 577297"/>
              <a:gd name="connsiteX393" fmla="*/ 277737 w 591029"/>
              <a:gd name="connsiteY393" fmla="*/ 183813 h 577297"/>
              <a:gd name="connsiteX394" fmla="*/ 277737 w 591029"/>
              <a:gd name="connsiteY394" fmla="*/ 196665 h 577297"/>
              <a:gd name="connsiteX395" fmla="*/ 272900 w 591029"/>
              <a:gd name="connsiteY395" fmla="*/ 196665 h 577297"/>
              <a:gd name="connsiteX396" fmla="*/ 272900 w 591029"/>
              <a:gd name="connsiteY396" fmla="*/ 183813 h 577297"/>
              <a:gd name="connsiteX397" fmla="*/ 271288 w 591029"/>
              <a:gd name="connsiteY397" fmla="*/ 183813 h 577297"/>
              <a:gd name="connsiteX398" fmla="*/ 243822 w 591029"/>
              <a:gd name="connsiteY398" fmla="*/ 180600 h 577297"/>
              <a:gd name="connsiteX399" fmla="*/ 258332 w 591029"/>
              <a:gd name="connsiteY399" fmla="*/ 180600 h 577297"/>
              <a:gd name="connsiteX400" fmla="*/ 258332 w 591029"/>
              <a:gd name="connsiteY400" fmla="*/ 183709 h 577297"/>
              <a:gd name="connsiteX401" fmla="*/ 243822 w 591029"/>
              <a:gd name="connsiteY401" fmla="*/ 183709 h 577297"/>
              <a:gd name="connsiteX402" fmla="*/ 214802 w 591029"/>
              <a:gd name="connsiteY402" fmla="*/ 180600 h 577297"/>
              <a:gd name="connsiteX403" fmla="*/ 229312 w 591029"/>
              <a:gd name="connsiteY403" fmla="*/ 180600 h 577297"/>
              <a:gd name="connsiteX404" fmla="*/ 229312 w 591029"/>
              <a:gd name="connsiteY404" fmla="*/ 183709 h 577297"/>
              <a:gd name="connsiteX405" fmla="*/ 214802 w 591029"/>
              <a:gd name="connsiteY405" fmla="*/ 183709 h 577297"/>
              <a:gd name="connsiteX406" fmla="*/ 187336 w 591029"/>
              <a:gd name="connsiteY406" fmla="*/ 180600 h 577297"/>
              <a:gd name="connsiteX407" fmla="*/ 201846 w 591029"/>
              <a:gd name="connsiteY407" fmla="*/ 180600 h 577297"/>
              <a:gd name="connsiteX408" fmla="*/ 201846 w 591029"/>
              <a:gd name="connsiteY408" fmla="*/ 183709 h 577297"/>
              <a:gd name="connsiteX409" fmla="*/ 187336 w 591029"/>
              <a:gd name="connsiteY409" fmla="*/ 183709 h 577297"/>
              <a:gd name="connsiteX410" fmla="*/ 158316 w 591029"/>
              <a:gd name="connsiteY410" fmla="*/ 180600 h 577297"/>
              <a:gd name="connsiteX411" fmla="*/ 172826 w 591029"/>
              <a:gd name="connsiteY411" fmla="*/ 180600 h 577297"/>
              <a:gd name="connsiteX412" fmla="*/ 172826 w 591029"/>
              <a:gd name="connsiteY412" fmla="*/ 183709 h 577297"/>
              <a:gd name="connsiteX413" fmla="*/ 158316 w 591029"/>
              <a:gd name="connsiteY413" fmla="*/ 183709 h 577297"/>
              <a:gd name="connsiteX414" fmla="*/ 101830 w 591029"/>
              <a:gd name="connsiteY414" fmla="*/ 180600 h 577297"/>
              <a:gd name="connsiteX415" fmla="*/ 116340 w 591029"/>
              <a:gd name="connsiteY415" fmla="*/ 180600 h 577297"/>
              <a:gd name="connsiteX416" fmla="*/ 116340 w 591029"/>
              <a:gd name="connsiteY416" fmla="*/ 183709 h 577297"/>
              <a:gd name="connsiteX417" fmla="*/ 101830 w 591029"/>
              <a:gd name="connsiteY417" fmla="*/ 183709 h 577297"/>
              <a:gd name="connsiteX418" fmla="*/ 74364 w 591029"/>
              <a:gd name="connsiteY418" fmla="*/ 180600 h 577297"/>
              <a:gd name="connsiteX419" fmla="*/ 88874 w 591029"/>
              <a:gd name="connsiteY419" fmla="*/ 180600 h 577297"/>
              <a:gd name="connsiteX420" fmla="*/ 88874 w 591029"/>
              <a:gd name="connsiteY420" fmla="*/ 183709 h 577297"/>
              <a:gd name="connsiteX421" fmla="*/ 74364 w 591029"/>
              <a:gd name="connsiteY421" fmla="*/ 183709 h 577297"/>
              <a:gd name="connsiteX422" fmla="*/ 46899 w 591029"/>
              <a:gd name="connsiteY422" fmla="*/ 180600 h 577297"/>
              <a:gd name="connsiteX423" fmla="*/ 59854 w 591029"/>
              <a:gd name="connsiteY423" fmla="*/ 180600 h 577297"/>
              <a:gd name="connsiteX424" fmla="*/ 59854 w 591029"/>
              <a:gd name="connsiteY424" fmla="*/ 183709 h 577297"/>
              <a:gd name="connsiteX425" fmla="*/ 46899 w 591029"/>
              <a:gd name="connsiteY425" fmla="*/ 183709 h 577297"/>
              <a:gd name="connsiteX426" fmla="*/ 137299 w 591029"/>
              <a:gd name="connsiteY426" fmla="*/ 179045 h 577297"/>
              <a:gd name="connsiteX427" fmla="*/ 140523 w 591029"/>
              <a:gd name="connsiteY427" fmla="*/ 179045 h 577297"/>
              <a:gd name="connsiteX428" fmla="*/ 140523 w 591029"/>
              <a:gd name="connsiteY428" fmla="*/ 180632 h 577297"/>
              <a:gd name="connsiteX429" fmla="*/ 145360 w 591029"/>
              <a:gd name="connsiteY429" fmla="*/ 180632 h 577297"/>
              <a:gd name="connsiteX430" fmla="*/ 145360 w 591029"/>
              <a:gd name="connsiteY430" fmla="*/ 183806 h 577297"/>
              <a:gd name="connsiteX431" fmla="*/ 140523 w 591029"/>
              <a:gd name="connsiteY431" fmla="*/ 183806 h 577297"/>
              <a:gd name="connsiteX432" fmla="*/ 140523 w 591029"/>
              <a:gd name="connsiteY432" fmla="*/ 191741 h 577297"/>
              <a:gd name="connsiteX433" fmla="*/ 137299 w 591029"/>
              <a:gd name="connsiteY433" fmla="*/ 191741 h 577297"/>
              <a:gd name="connsiteX434" fmla="*/ 137299 w 591029"/>
              <a:gd name="connsiteY434" fmla="*/ 183806 h 577297"/>
              <a:gd name="connsiteX435" fmla="*/ 130850 w 591029"/>
              <a:gd name="connsiteY435" fmla="*/ 183806 h 577297"/>
              <a:gd name="connsiteX436" fmla="*/ 130850 w 591029"/>
              <a:gd name="connsiteY436" fmla="*/ 180632 h 577297"/>
              <a:gd name="connsiteX437" fmla="*/ 137299 w 591029"/>
              <a:gd name="connsiteY437" fmla="*/ 180632 h 577297"/>
              <a:gd name="connsiteX438" fmla="*/ 272842 w 591029"/>
              <a:gd name="connsiteY438" fmla="*/ 154689 h 577297"/>
              <a:gd name="connsiteX439" fmla="*/ 277765 w 591029"/>
              <a:gd name="connsiteY439" fmla="*/ 154689 h 577297"/>
              <a:gd name="connsiteX440" fmla="*/ 277765 w 591029"/>
              <a:gd name="connsiteY440" fmla="*/ 167644 h 577297"/>
              <a:gd name="connsiteX441" fmla="*/ 272842 w 591029"/>
              <a:gd name="connsiteY441" fmla="*/ 167644 h 577297"/>
              <a:gd name="connsiteX442" fmla="*/ 537912 w 591029"/>
              <a:gd name="connsiteY442" fmla="*/ 151579 h 577297"/>
              <a:gd name="connsiteX443" fmla="*/ 541021 w 591029"/>
              <a:gd name="connsiteY443" fmla="*/ 151579 h 577297"/>
              <a:gd name="connsiteX444" fmla="*/ 541021 w 591029"/>
              <a:gd name="connsiteY444" fmla="*/ 166089 h 577297"/>
              <a:gd name="connsiteX445" fmla="*/ 537912 w 591029"/>
              <a:gd name="connsiteY445" fmla="*/ 166089 h 577297"/>
              <a:gd name="connsiteX446" fmla="*/ 137328 w 591029"/>
              <a:gd name="connsiteY446" fmla="*/ 151579 h 577297"/>
              <a:gd name="connsiteX447" fmla="*/ 140437 w 591029"/>
              <a:gd name="connsiteY447" fmla="*/ 151579 h 577297"/>
              <a:gd name="connsiteX448" fmla="*/ 140437 w 591029"/>
              <a:gd name="connsiteY448" fmla="*/ 164534 h 577297"/>
              <a:gd name="connsiteX449" fmla="*/ 137328 w 591029"/>
              <a:gd name="connsiteY449" fmla="*/ 164534 h 577297"/>
              <a:gd name="connsiteX450" fmla="*/ 405377 w 591029"/>
              <a:gd name="connsiteY450" fmla="*/ 145102 h 577297"/>
              <a:gd name="connsiteX451" fmla="*/ 436081 w 591029"/>
              <a:gd name="connsiteY451" fmla="*/ 175735 h 577297"/>
              <a:gd name="connsiteX452" fmla="*/ 405377 w 591029"/>
              <a:gd name="connsiteY452" fmla="*/ 204755 h 577297"/>
              <a:gd name="connsiteX453" fmla="*/ 405377 w 591029"/>
              <a:gd name="connsiteY453" fmla="*/ 217653 h 577297"/>
              <a:gd name="connsiteX454" fmla="*/ 402145 w 591029"/>
              <a:gd name="connsiteY454" fmla="*/ 217653 h 577297"/>
              <a:gd name="connsiteX455" fmla="*/ 402145 w 591029"/>
              <a:gd name="connsiteY455" fmla="*/ 204755 h 577297"/>
              <a:gd name="connsiteX456" fmla="*/ 374672 w 591029"/>
              <a:gd name="connsiteY456" fmla="*/ 175735 h 577297"/>
              <a:gd name="connsiteX457" fmla="*/ 405377 w 591029"/>
              <a:gd name="connsiteY457" fmla="*/ 145102 h 577297"/>
              <a:gd name="connsiteX458" fmla="*/ 537912 w 591029"/>
              <a:gd name="connsiteY458" fmla="*/ 124114 h 577297"/>
              <a:gd name="connsiteX459" fmla="*/ 541021 w 591029"/>
              <a:gd name="connsiteY459" fmla="*/ 124114 h 577297"/>
              <a:gd name="connsiteX460" fmla="*/ 541021 w 591029"/>
              <a:gd name="connsiteY460" fmla="*/ 137069 h 577297"/>
              <a:gd name="connsiteX461" fmla="*/ 537912 w 591029"/>
              <a:gd name="connsiteY461" fmla="*/ 137069 h 577297"/>
              <a:gd name="connsiteX462" fmla="*/ 137328 w 591029"/>
              <a:gd name="connsiteY462" fmla="*/ 122559 h 577297"/>
              <a:gd name="connsiteX463" fmla="*/ 140437 w 591029"/>
              <a:gd name="connsiteY463" fmla="*/ 122559 h 577297"/>
              <a:gd name="connsiteX464" fmla="*/ 140437 w 591029"/>
              <a:gd name="connsiteY464" fmla="*/ 137069 h 577297"/>
              <a:gd name="connsiteX465" fmla="*/ 137328 w 591029"/>
              <a:gd name="connsiteY465" fmla="*/ 137069 h 577297"/>
              <a:gd name="connsiteX466" fmla="*/ 402138 w 591029"/>
              <a:gd name="connsiteY466" fmla="*/ 119191 h 577297"/>
              <a:gd name="connsiteX467" fmla="*/ 405506 w 591029"/>
              <a:gd name="connsiteY467" fmla="*/ 119191 h 577297"/>
              <a:gd name="connsiteX468" fmla="*/ 405506 w 591029"/>
              <a:gd name="connsiteY468" fmla="*/ 132146 h 577297"/>
              <a:gd name="connsiteX469" fmla="*/ 402138 w 591029"/>
              <a:gd name="connsiteY469" fmla="*/ 132146 h 577297"/>
              <a:gd name="connsiteX470" fmla="*/ 537912 w 591029"/>
              <a:gd name="connsiteY470" fmla="*/ 95093 h 577297"/>
              <a:gd name="connsiteX471" fmla="*/ 541021 w 591029"/>
              <a:gd name="connsiteY471" fmla="*/ 95093 h 577297"/>
              <a:gd name="connsiteX472" fmla="*/ 541021 w 591029"/>
              <a:gd name="connsiteY472" fmla="*/ 109603 h 577297"/>
              <a:gd name="connsiteX473" fmla="*/ 537912 w 591029"/>
              <a:gd name="connsiteY473" fmla="*/ 109603 h 577297"/>
              <a:gd name="connsiteX474" fmla="*/ 137328 w 591029"/>
              <a:gd name="connsiteY474" fmla="*/ 95093 h 577297"/>
              <a:gd name="connsiteX475" fmla="*/ 140437 w 591029"/>
              <a:gd name="connsiteY475" fmla="*/ 95093 h 577297"/>
              <a:gd name="connsiteX476" fmla="*/ 140437 w 591029"/>
              <a:gd name="connsiteY476" fmla="*/ 109603 h 577297"/>
              <a:gd name="connsiteX477" fmla="*/ 137328 w 591029"/>
              <a:gd name="connsiteY477" fmla="*/ 109603 h 577297"/>
              <a:gd name="connsiteX478" fmla="*/ 402138 w 591029"/>
              <a:gd name="connsiteY478" fmla="*/ 90170 h 577297"/>
              <a:gd name="connsiteX479" fmla="*/ 405506 w 591029"/>
              <a:gd name="connsiteY479" fmla="*/ 90170 h 577297"/>
              <a:gd name="connsiteX480" fmla="*/ 405506 w 591029"/>
              <a:gd name="connsiteY480" fmla="*/ 104680 h 577297"/>
              <a:gd name="connsiteX481" fmla="*/ 402138 w 591029"/>
              <a:gd name="connsiteY481" fmla="*/ 104680 h 577297"/>
              <a:gd name="connsiteX482" fmla="*/ 272940 w 591029"/>
              <a:gd name="connsiteY482" fmla="*/ 69182 h 577297"/>
              <a:gd name="connsiteX483" fmla="*/ 303676 w 591029"/>
              <a:gd name="connsiteY483" fmla="*/ 99839 h 577297"/>
              <a:gd name="connsiteX484" fmla="*/ 277793 w 591029"/>
              <a:gd name="connsiteY484" fmla="*/ 128883 h 577297"/>
              <a:gd name="connsiteX485" fmla="*/ 277793 w 591029"/>
              <a:gd name="connsiteY485" fmla="*/ 140178 h 577297"/>
              <a:gd name="connsiteX486" fmla="*/ 272940 w 591029"/>
              <a:gd name="connsiteY486" fmla="*/ 140178 h 577297"/>
              <a:gd name="connsiteX487" fmla="*/ 272940 w 591029"/>
              <a:gd name="connsiteY487" fmla="*/ 128883 h 577297"/>
              <a:gd name="connsiteX488" fmla="*/ 243822 w 591029"/>
              <a:gd name="connsiteY488" fmla="*/ 99839 h 577297"/>
              <a:gd name="connsiteX489" fmla="*/ 272940 w 591029"/>
              <a:gd name="connsiteY489" fmla="*/ 69182 h 577297"/>
              <a:gd name="connsiteX490" fmla="*/ 537912 w 591029"/>
              <a:gd name="connsiteY490" fmla="*/ 67628 h 577297"/>
              <a:gd name="connsiteX491" fmla="*/ 541021 w 591029"/>
              <a:gd name="connsiteY491" fmla="*/ 67628 h 577297"/>
              <a:gd name="connsiteX492" fmla="*/ 541021 w 591029"/>
              <a:gd name="connsiteY492" fmla="*/ 82138 h 577297"/>
              <a:gd name="connsiteX493" fmla="*/ 537912 w 591029"/>
              <a:gd name="connsiteY493" fmla="*/ 82138 h 577297"/>
              <a:gd name="connsiteX494" fmla="*/ 137328 w 591029"/>
              <a:gd name="connsiteY494" fmla="*/ 67628 h 577297"/>
              <a:gd name="connsiteX495" fmla="*/ 140437 w 591029"/>
              <a:gd name="connsiteY495" fmla="*/ 67628 h 577297"/>
              <a:gd name="connsiteX496" fmla="*/ 140437 w 591029"/>
              <a:gd name="connsiteY496" fmla="*/ 80583 h 577297"/>
              <a:gd name="connsiteX497" fmla="*/ 137328 w 591029"/>
              <a:gd name="connsiteY497" fmla="*/ 80583 h 577297"/>
              <a:gd name="connsiteX498" fmla="*/ 402138 w 591029"/>
              <a:gd name="connsiteY498" fmla="*/ 62964 h 577297"/>
              <a:gd name="connsiteX499" fmla="*/ 405506 w 591029"/>
              <a:gd name="connsiteY499" fmla="*/ 62964 h 577297"/>
              <a:gd name="connsiteX500" fmla="*/ 405506 w 591029"/>
              <a:gd name="connsiteY500" fmla="*/ 77474 h 577297"/>
              <a:gd name="connsiteX501" fmla="*/ 402138 w 591029"/>
              <a:gd name="connsiteY501" fmla="*/ 77474 h 577297"/>
              <a:gd name="connsiteX502" fmla="*/ 584551 w 591029"/>
              <a:gd name="connsiteY502" fmla="*/ 45085 h 577297"/>
              <a:gd name="connsiteX503" fmla="*/ 591029 w 591029"/>
              <a:gd name="connsiteY503" fmla="*/ 45085 h 577297"/>
              <a:gd name="connsiteX504" fmla="*/ 591029 w 591029"/>
              <a:gd name="connsiteY504" fmla="*/ 48453 h 577297"/>
              <a:gd name="connsiteX505" fmla="*/ 584551 w 591029"/>
              <a:gd name="connsiteY505" fmla="*/ 48453 h 577297"/>
              <a:gd name="connsiteX506" fmla="*/ 557086 w 591029"/>
              <a:gd name="connsiteY506" fmla="*/ 45085 h 577297"/>
              <a:gd name="connsiteX507" fmla="*/ 571855 w 591029"/>
              <a:gd name="connsiteY507" fmla="*/ 45085 h 577297"/>
              <a:gd name="connsiteX508" fmla="*/ 571855 w 591029"/>
              <a:gd name="connsiteY508" fmla="*/ 48453 h 577297"/>
              <a:gd name="connsiteX509" fmla="*/ 557086 w 591029"/>
              <a:gd name="connsiteY509" fmla="*/ 48453 h 577297"/>
              <a:gd name="connsiteX510" fmla="*/ 500600 w 591029"/>
              <a:gd name="connsiteY510" fmla="*/ 45085 h 577297"/>
              <a:gd name="connsiteX511" fmla="*/ 515110 w 591029"/>
              <a:gd name="connsiteY511" fmla="*/ 45085 h 577297"/>
              <a:gd name="connsiteX512" fmla="*/ 515110 w 591029"/>
              <a:gd name="connsiteY512" fmla="*/ 48453 h 577297"/>
              <a:gd name="connsiteX513" fmla="*/ 500600 w 591029"/>
              <a:gd name="connsiteY513" fmla="*/ 48453 h 577297"/>
              <a:gd name="connsiteX514" fmla="*/ 473134 w 591029"/>
              <a:gd name="connsiteY514" fmla="*/ 45085 h 577297"/>
              <a:gd name="connsiteX515" fmla="*/ 487644 w 591029"/>
              <a:gd name="connsiteY515" fmla="*/ 45085 h 577297"/>
              <a:gd name="connsiteX516" fmla="*/ 487644 w 591029"/>
              <a:gd name="connsiteY516" fmla="*/ 48453 h 577297"/>
              <a:gd name="connsiteX517" fmla="*/ 473134 w 591029"/>
              <a:gd name="connsiteY517" fmla="*/ 48453 h 577297"/>
              <a:gd name="connsiteX518" fmla="*/ 444114 w 591029"/>
              <a:gd name="connsiteY518" fmla="*/ 45085 h 577297"/>
              <a:gd name="connsiteX519" fmla="*/ 458624 w 591029"/>
              <a:gd name="connsiteY519" fmla="*/ 45085 h 577297"/>
              <a:gd name="connsiteX520" fmla="*/ 458624 w 591029"/>
              <a:gd name="connsiteY520" fmla="*/ 48453 h 577297"/>
              <a:gd name="connsiteX521" fmla="*/ 444114 w 591029"/>
              <a:gd name="connsiteY521" fmla="*/ 48453 h 577297"/>
              <a:gd name="connsiteX522" fmla="*/ 416648 w 591029"/>
              <a:gd name="connsiteY522" fmla="*/ 45085 h 577297"/>
              <a:gd name="connsiteX523" fmla="*/ 431158 w 591029"/>
              <a:gd name="connsiteY523" fmla="*/ 45085 h 577297"/>
              <a:gd name="connsiteX524" fmla="*/ 431158 w 591029"/>
              <a:gd name="connsiteY524" fmla="*/ 48453 h 577297"/>
              <a:gd name="connsiteX525" fmla="*/ 416648 w 591029"/>
              <a:gd name="connsiteY525" fmla="*/ 48453 h 577297"/>
              <a:gd name="connsiteX526" fmla="*/ 360162 w 591029"/>
              <a:gd name="connsiteY526" fmla="*/ 45085 h 577297"/>
              <a:gd name="connsiteX527" fmla="*/ 374672 w 591029"/>
              <a:gd name="connsiteY527" fmla="*/ 45085 h 577297"/>
              <a:gd name="connsiteX528" fmla="*/ 374672 w 591029"/>
              <a:gd name="connsiteY528" fmla="*/ 48453 h 577297"/>
              <a:gd name="connsiteX529" fmla="*/ 360162 w 591029"/>
              <a:gd name="connsiteY529" fmla="*/ 48453 h 577297"/>
              <a:gd name="connsiteX530" fmla="*/ 332697 w 591029"/>
              <a:gd name="connsiteY530" fmla="*/ 45085 h 577297"/>
              <a:gd name="connsiteX531" fmla="*/ 347207 w 591029"/>
              <a:gd name="connsiteY531" fmla="*/ 45085 h 577297"/>
              <a:gd name="connsiteX532" fmla="*/ 347207 w 591029"/>
              <a:gd name="connsiteY532" fmla="*/ 48453 h 577297"/>
              <a:gd name="connsiteX533" fmla="*/ 332697 w 591029"/>
              <a:gd name="connsiteY533" fmla="*/ 48453 h 577297"/>
              <a:gd name="connsiteX534" fmla="*/ 303676 w 591029"/>
              <a:gd name="connsiteY534" fmla="*/ 45085 h 577297"/>
              <a:gd name="connsiteX535" fmla="*/ 318186 w 591029"/>
              <a:gd name="connsiteY535" fmla="*/ 45085 h 577297"/>
              <a:gd name="connsiteX536" fmla="*/ 318186 w 591029"/>
              <a:gd name="connsiteY536" fmla="*/ 48453 h 577297"/>
              <a:gd name="connsiteX537" fmla="*/ 303676 w 591029"/>
              <a:gd name="connsiteY537" fmla="*/ 48453 h 577297"/>
              <a:gd name="connsiteX538" fmla="*/ 248745 w 591029"/>
              <a:gd name="connsiteY538" fmla="*/ 45085 h 577297"/>
              <a:gd name="connsiteX539" fmla="*/ 261700 w 591029"/>
              <a:gd name="connsiteY539" fmla="*/ 45085 h 577297"/>
              <a:gd name="connsiteX540" fmla="*/ 261700 w 591029"/>
              <a:gd name="connsiteY540" fmla="*/ 48453 h 577297"/>
              <a:gd name="connsiteX541" fmla="*/ 248745 w 591029"/>
              <a:gd name="connsiteY541" fmla="*/ 48453 h 577297"/>
              <a:gd name="connsiteX542" fmla="*/ 219725 w 591029"/>
              <a:gd name="connsiteY542" fmla="*/ 45085 h 577297"/>
              <a:gd name="connsiteX543" fmla="*/ 234235 w 591029"/>
              <a:gd name="connsiteY543" fmla="*/ 45085 h 577297"/>
              <a:gd name="connsiteX544" fmla="*/ 234235 w 591029"/>
              <a:gd name="connsiteY544" fmla="*/ 48453 h 577297"/>
              <a:gd name="connsiteX545" fmla="*/ 219725 w 591029"/>
              <a:gd name="connsiteY545" fmla="*/ 48453 h 577297"/>
              <a:gd name="connsiteX546" fmla="*/ 192259 w 591029"/>
              <a:gd name="connsiteY546" fmla="*/ 45085 h 577297"/>
              <a:gd name="connsiteX547" fmla="*/ 206769 w 591029"/>
              <a:gd name="connsiteY547" fmla="*/ 45085 h 577297"/>
              <a:gd name="connsiteX548" fmla="*/ 206769 w 591029"/>
              <a:gd name="connsiteY548" fmla="*/ 48453 h 577297"/>
              <a:gd name="connsiteX549" fmla="*/ 192259 w 591029"/>
              <a:gd name="connsiteY549" fmla="*/ 48453 h 577297"/>
              <a:gd name="connsiteX550" fmla="*/ 163239 w 591029"/>
              <a:gd name="connsiteY550" fmla="*/ 45085 h 577297"/>
              <a:gd name="connsiteX551" fmla="*/ 177749 w 591029"/>
              <a:gd name="connsiteY551" fmla="*/ 45085 h 577297"/>
              <a:gd name="connsiteX552" fmla="*/ 177749 w 591029"/>
              <a:gd name="connsiteY552" fmla="*/ 48453 h 577297"/>
              <a:gd name="connsiteX553" fmla="*/ 163239 w 591029"/>
              <a:gd name="connsiteY553" fmla="*/ 48453 h 577297"/>
              <a:gd name="connsiteX554" fmla="*/ 108308 w 591029"/>
              <a:gd name="connsiteY554" fmla="*/ 45085 h 577297"/>
              <a:gd name="connsiteX555" fmla="*/ 121004 w 591029"/>
              <a:gd name="connsiteY555" fmla="*/ 45085 h 577297"/>
              <a:gd name="connsiteX556" fmla="*/ 121004 w 591029"/>
              <a:gd name="connsiteY556" fmla="*/ 48453 h 577297"/>
              <a:gd name="connsiteX557" fmla="*/ 108308 w 591029"/>
              <a:gd name="connsiteY557" fmla="*/ 48453 h 577297"/>
              <a:gd name="connsiteX558" fmla="*/ 79028 w 591029"/>
              <a:gd name="connsiteY558" fmla="*/ 45085 h 577297"/>
              <a:gd name="connsiteX559" fmla="*/ 93797 w 591029"/>
              <a:gd name="connsiteY559" fmla="*/ 45085 h 577297"/>
              <a:gd name="connsiteX560" fmla="*/ 93797 w 591029"/>
              <a:gd name="connsiteY560" fmla="*/ 48453 h 577297"/>
              <a:gd name="connsiteX561" fmla="*/ 79028 w 591029"/>
              <a:gd name="connsiteY561" fmla="*/ 48453 h 577297"/>
              <a:gd name="connsiteX562" fmla="*/ 51563 w 591029"/>
              <a:gd name="connsiteY562" fmla="*/ 45085 h 577297"/>
              <a:gd name="connsiteX563" fmla="*/ 66332 w 591029"/>
              <a:gd name="connsiteY563" fmla="*/ 45085 h 577297"/>
              <a:gd name="connsiteX564" fmla="*/ 66332 w 591029"/>
              <a:gd name="connsiteY564" fmla="*/ 48453 h 577297"/>
              <a:gd name="connsiteX565" fmla="*/ 51563 w 591029"/>
              <a:gd name="connsiteY565" fmla="*/ 48453 h 577297"/>
              <a:gd name="connsiteX566" fmla="*/ 30575 w 591029"/>
              <a:gd name="connsiteY566" fmla="*/ 45085 h 577297"/>
              <a:gd name="connsiteX567" fmla="*/ 37053 w 591029"/>
              <a:gd name="connsiteY567" fmla="*/ 45085 h 577297"/>
              <a:gd name="connsiteX568" fmla="*/ 37053 w 591029"/>
              <a:gd name="connsiteY568" fmla="*/ 48453 h 577297"/>
              <a:gd name="connsiteX569" fmla="*/ 30575 w 591029"/>
              <a:gd name="connsiteY569" fmla="*/ 48453 h 577297"/>
              <a:gd name="connsiteX570" fmla="*/ 272842 w 591029"/>
              <a:gd name="connsiteY570" fmla="*/ 43530 h 577297"/>
              <a:gd name="connsiteX571" fmla="*/ 277718 w 591029"/>
              <a:gd name="connsiteY571" fmla="*/ 43530 h 577297"/>
              <a:gd name="connsiteX572" fmla="*/ 277718 w 591029"/>
              <a:gd name="connsiteY572" fmla="*/ 45142 h 577297"/>
              <a:gd name="connsiteX573" fmla="*/ 290721 w 591029"/>
              <a:gd name="connsiteY573" fmla="*/ 45142 h 577297"/>
              <a:gd name="connsiteX574" fmla="*/ 290721 w 591029"/>
              <a:gd name="connsiteY574" fmla="*/ 48367 h 577297"/>
              <a:gd name="connsiteX575" fmla="*/ 277718 w 591029"/>
              <a:gd name="connsiteY575" fmla="*/ 48367 h 577297"/>
              <a:gd name="connsiteX576" fmla="*/ 277718 w 591029"/>
              <a:gd name="connsiteY576" fmla="*/ 58040 h 577297"/>
              <a:gd name="connsiteX577" fmla="*/ 272842 w 591029"/>
              <a:gd name="connsiteY577" fmla="*/ 58040 h 577297"/>
              <a:gd name="connsiteX578" fmla="*/ 537814 w 591029"/>
              <a:gd name="connsiteY578" fmla="*/ 40162 h 577297"/>
              <a:gd name="connsiteX579" fmla="*/ 540988 w 591029"/>
              <a:gd name="connsiteY579" fmla="*/ 40162 h 577297"/>
              <a:gd name="connsiteX580" fmla="*/ 540988 w 591029"/>
              <a:gd name="connsiteY580" fmla="*/ 45020 h 577297"/>
              <a:gd name="connsiteX581" fmla="*/ 542575 w 591029"/>
              <a:gd name="connsiteY581" fmla="*/ 45020 h 577297"/>
              <a:gd name="connsiteX582" fmla="*/ 542575 w 591029"/>
              <a:gd name="connsiteY582" fmla="*/ 48259 h 577297"/>
              <a:gd name="connsiteX583" fmla="*/ 540988 w 591029"/>
              <a:gd name="connsiteY583" fmla="*/ 48259 h 577297"/>
              <a:gd name="connsiteX584" fmla="*/ 540988 w 591029"/>
              <a:gd name="connsiteY584" fmla="*/ 53117 h 577297"/>
              <a:gd name="connsiteX585" fmla="*/ 537814 w 591029"/>
              <a:gd name="connsiteY585" fmla="*/ 53117 h 577297"/>
              <a:gd name="connsiteX586" fmla="*/ 537814 w 591029"/>
              <a:gd name="connsiteY586" fmla="*/ 48259 h 577297"/>
              <a:gd name="connsiteX587" fmla="*/ 529879 w 591029"/>
              <a:gd name="connsiteY587" fmla="*/ 48259 h 577297"/>
              <a:gd name="connsiteX588" fmla="*/ 529879 w 591029"/>
              <a:gd name="connsiteY588" fmla="*/ 45020 h 577297"/>
              <a:gd name="connsiteX589" fmla="*/ 537814 w 591029"/>
              <a:gd name="connsiteY589" fmla="*/ 45020 h 577297"/>
              <a:gd name="connsiteX590" fmla="*/ 137385 w 591029"/>
              <a:gd name="connsiteY590" fmla="*/ 38607 h 577297"/>
              <a:gd name="connsiteX591" fmla="*/ 140609 w 591029"/>
              <a:gd name="connsiteY591" fmla="*/ 38607 h 577297"/>
              <a:gd name="connsiteX592" fmla="*/ 140609 w 591029"/>
              <a:gd name="connsiteY592" fmla="*/ 45056 h 577297"/>
              <a:gd name="connsiteX593" fmla="*/ 150283 w 591029"/>
              <a:gd name="connsiteY593" fmla="*/ 45056 h 577297"/>
              <a:gd name="connsiteX594" fmla="*/ 150283 w 591029"/>
              <a:gd name="connsiteY594" fmla="*/ 48280 h 577297"/>
              <a:gd name="connsiteX595" fmla="*/ 140609 w 591029"/>
              <a:gd name="connsiteY595" fmla="*/ 48280 h 577297"/>
              <a:gd name="connsiteX596" fmla="*/ 140609 w 591029"/>
              <a:gd name="connsiteY596" fmla="*/ 53117 h 577297"/>
              <a:gd name="connsiteX597" fmla="*/ 137385 w 591029"/>
              <a:gd name="connsiteY597" fmla="*/ 53117 h 577297"/>
              <a:gd name="connsiteX598" fmla="*/ 137385 w 591029"/>
              <a:gd name="connsiteY598" fmla="*/ 48280 h 577297"/>
              <a:gd name="connsiteX599" fmla="*/ 135773 w 591029"/>
              <a:gd name="connsiteY599" fmla="*/ 48280 h 577297"/>
              <a:gd name="connsiteX600" fmla="*/ 135773 w 591029"/>
              <a:gd name="connsiteY600" fmla="*/ 45056 h 577297"/>
              <a:gd name="connsiteX601" fmla="*/ 137385 w 591029"/>
              <a:gd name="connsiteY601" fmla="*/ 45056 h 577297"/>
              <a:gd name="connsiteX602" fmla="*/ 402242 w 591029"/>
              <a:gd name="connsiteY602" fmla="*/ 33943 h 577297"/>
              <a:gd name="connsiteX603" fmla="*/ 405507 w 591029"/>
              <a:gd name="connsiteY603" fmla="*/ 33943 h 577297"/>
              <a:gd name="connsiteX604" fmla="*/ 405507 w 591029"/>
              <a:gd name="connsiteY604" fmla="*/ 48453 h 577297"/>
              <a:gd name="connsiteX605" fmla="*/ 402242 w 591029"/>
              <a:gd name="connsiteY605" fmla="*/ 48453 h 577297"/>
              <a:gd name="connsiteX606" fmla="*/ 389183 w 591029"/>
              <a:gd name="connsiteY606" fmla="*/ 48453 h 577297"/>
              <a:gd name="connsiteX607" fmla="*/ 389183 w 591029"/>
              <a:gd name="connsiteY607" fmla="*/ 45228 h 577297"/>
              <a:gd name="connsiteX608" fmla="*/ 402242 w 591029"/>
              <a:gd name="connsiteY608" fmla="*/ 45228 h 577297"/>
              <a:gd name="connsiteX609" fmla="*/ 272842 w 591029"/>
              <a:gd name="connsiteY609" fmla="*/ 16065 h 577297"/>
              <a:gd name="connsiteX610" fmla="*/ 277765 w 591029"/>
              <a:gd name="connsiteY610" fmla="*/ 16065 h 577297"/>
              <a:gd name="connsiteX611" fmla="*/ 277765 w 591029"/>
              <a:gd name="connsiteY611" fmla="*/ 30575 h 577297"/>
              <a:gd name="connsiteX612" fmla="*/ 272842 w 591029"/>
              <a:gd name="connsiteY612" fmla="*/ 30575 h 577297"/>
              <a:gd name="connsiteX613" fmla="*/ 537912 w 591029"/>
              <a:gd name="connsiteY613" fmla="*/ 11142 h 577297"/>
              <a:gd name="connsiteX614" fmla="*/ 541021 w 591029"/>
              <a:gd name="connsiteY614" fmla="*/ 11142 h 577297"/>
              <a:gd name="connsiteX615" fmla="*/ 541021 w 591029"/>
              <a:gd name="connsiteY615" fmla="*/ 25652 h 577297"/>
              <a:gd name="connsiteX616" fmla="*/ 537912 w 591029"/>
              <a:gd name="connsiteY616" fmla="*/ 25652 h 577297"/>
              <a:gd name="connsiteX617" fmla="*/ 137328 w 591029"/>
              <a:gd name="connsiteY617" fmla="*/ 11142 h 577297"/>
              <a:gd name="connsiteX618" fmla="*/ 140437 w 591029"/>
              <a:gd name="connsiteY618" fmla="*/ 11142 h 577297"/>
              <a:gd name="connsiteX619" fmla="*/ 140437 w 591029"/>
              <a:gd name="connsiteY619" fmla="*/ 25652 h 577297"/>
              <a:gd name="connsiteX620" fmla="*/ 137328 w 591029"/>
              <a:gd name="connsiteY620" fmla="*/ 25652 h 577297"/>
              <a:gd name="connsiteX621" fmla="*/ 402138 w 591029"/>
              <a:gd name="connsiteY621" fmla="*/ 6478 h 577297"/>
              <a:gd name="connsiteX622" fmla="*/ 405506 w 591029"/>
              <a:gd name="connsiteY622" fmla="*/ 6478 h 577297"/>
              <a:gd name="connsiteX623" fmla="*/ 405506 w 591029"/>
              <a:gd name="connsiteY623" fmla="*/ 20988 h 577297"/>
              <a:gd name="connsiteX624" fmla="*/ 402138 w 591029"/>
              <a:gd name="connsiteY624" fmla="*/ 20988 h 577297"/>
              <a:gd name="connsiteX625" fmla="*/ 272842 w 591029"/>
              <a:gd name="connsiteY625" fmla="*/ 0 h 577297"/>
              <a:gd name="connsiteX626" fmla="*/ 277765 w 591029"/>
              <a:gd name="connsiteY626" fmla="*/ 0 h 577297"/>
              <a:gd name="connsiteX627" fmla="*/ 277765 w 591029"/>
              <a:gd name="connsiteY627" fmla="*/ 3109 h 577297"/>
              <a:gd name="connsiteX628" fmla="*/ 272842 w 591029"/>
              <a:gd name="connsiteY628" fmla="*/ 3109 h 577297"/>
              <a:gd name="connsiteX629" fmla="*/ 0 w 591029"/>
              <a:gd name="connsiteY629" fmla="*/ 0 h 577297"/>
              <a:gd name="connsiteX630" fmla="*/ 27458 w 591029"/>
              <a:gd name="connsiteY630" fmla="*/ 0 h 577297"/>
              <a:gd name="connsiteX631" fmla="*/ 27458 w 591029"/>
              <a:gd name="connsiteY631" fmla="*/ 180607 h 577297"/>
              <a:gd name="connsiteX632" fmla="*/ 32303 w 591029"/>
              <a:gd name="connsiteY632" fmla="*/ 180607 h 577297"/>
              <a:gd name="connsiteX633" fmla="*/ 32303 w 591029"/>
              <a:gd name="connsiteY633" fmla="*/ 183832 h 577297"/>
              <a:gd name="connsiteX634" fmla="*/ 27458 w 591029"/>
              <a:gd name="connsiteY634" fmla="*/ 183832 h 577297"/>
              <a:gd name="connsiteX635" fmla="*/ 27458 w 591029"/>
              <a:gd name="connsiteY635" fmla="*/ 549884 h 577297"/>
              <a:gd name="connsiteX636" fmla="*/ 537850 w 591029"/>
              <a:gd name="connsiteY636" fmla="*/ 549884 h 577297"/>
              <a:gd name="connsiteX637" fmla="*/ 537850 w 591029"/>
              <a:gd name="connsiteY637" fmla="*/ 543433 h 577297"/>
              <a:gd name="connsiteX638" fmla="*/ 541080 w 591029"/>
              <a:gd name="connsiteY638" fmla="*/ 543433 h 577297"/>
              <a:gd name="connsiteX639" fmla="*/ 541080 w 591029"/>
              <a:gd name="connsiteY639" fmla="*/ 549884 h 577297"/>
              <a:gd name="connsiteX640" fmla="*/ 587920 w 591029"/>
              <a:gd name="connsiteY640" fmla="*/ 549884 h 577297"/>
              <a:gd name="connsiteX641" fmla="*/ 587920 w 591029"/>
              <a:gd name="connsiteY641" fmla="*/ 577297 h 577297"/>
              <a:gd name="connsiteX642" fmla="*/ 0 w 591029"/>
              <a:gd name="connsiteY642" fmla="*/ 577297 h 57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591029" h="577297">
                <a:moveTo>
                  <a:pt x="402138" y="540244"/>
                </a:moveTo>
                <a:lnTo>
                  <a:pt x="405506" y="540244"/>
                </a:lnTo>
                <a:lnTo>
                  <a:pt x="405506" y="546463"/>
                </a:lnTo>
                <a:lnTo>
                  <a:pt x="402138" y="546463"/>
                </a:lnTo>
                <a:close/>
                <a:moveTo>
                  <a:pt x="272842" y="540244"/>
                </a:moveTo>
                <a:lnTo>
                  <a:pt x="277765" y="540244"/>
                </a:lnTo>
                <a:lnTo>
                  <a:pt x="277765" y="546463"/>
                </a:lnTo>
                <a:lnTo>
                  <a:pt x="272842" y="546463"/>
                </a:lnTo>
                <a:close/>
                <a:moveTo>
                  <a:pt x="137328" y="540244"/>
                </a:moveTo>
                <a:lnTo>
                  <a:pt x="140437" y="540244"/>
                </a:lnTo>
                <a:lnTo>
                  <a:pt x="140437" y="546463"/>
                </a:lnTo>
                <a:lnTo>
                  <a:pt x="137328" y="546463"/>
                </a:lnTo>
                <a:close/>
                <a:moveTo>
                  <a:pt x="537912" y="515888"/>
                </a:moveTo>
                <a:lnTo>
                  <a:pt x="541021" y="515888"/>
                </a:lnTo>
                <a:lnTo>
                  <a:pt x="541021" y="530398"/>
                </a:lnTo>
                <a:lnTo>
                  <a:pt x="537912" y="530398"/>
                </a:lnTo>
                <a:close/>
                <a:moveTo>
                  <a:pt x="402138" y="512779"/>
                </a:moveTo>
                <a:lnTo>
                  <a:pt x="405506" y="512779"/>
                </a:lnTo>
                <a:lnTo>
                  <a:pt x="405506" y="527289"/>
                </a:lnTo>
                <a:lnTo>
                  <a:pt x="402138" y="527289"/>
                </a:lnTo>
                <a:close/>
                <a:moveTo>
                  <a:pt x="272842" y="512779"/>
                </a:moveTo>
                <a:lnTo>
                  <a:pt x="277765" y="512779"/>
                </a:lnTo>
                <a:lnTo>
                  <a:pt x="277765" y="527289"/>
                </a:lnTo>
                <a:lnTo>
                  <a:pt x="272842" y="527289"/>
                </a:lnTo>
                <a:close/>
                <a:moveTo>
                  <a:pt x="137328" y="512779"/>
                </a:moveTo>
                <a:lnTo>
                  <a:pt x="140437" y="512779"/>
                </a:lnTo>
                <a:lnTo>
                  <a:pt x="140437" y="527289"/>
                </a:lnTo>
                <a:lnTo>
                  <a:pt x="137328" y="527289"/>
                </a:lnTo>
                <a:close/>
                <a:moveTo>
                  <a:pt x="537912" y="488422"/>
                </a:moveTo>
                <a:lnTo>
                  <a:pt x="541021" y="488422"/>
                </a:lnTo>
                <a:lnTo>
                  <a:pt x="541021" y="502932"/>
                </a:lnTo>
                <a:lnTo>
                  <a:pt x="537912" y="502932"/>
                </a:lnTo>
                <a:close/>
                <a:moveTo>
                  <a:pt x="402138" y="485313"/>
                </a:moveTo>
                <a:lnTo>
                  <a:pt x="405506" y="485313"/>
                </a:lnTo>
                <a:lnTo>
                  <a:pt x="405506" y="498268"/>
                </a:lnTo>
                <a:lnTo>
                  <a:pt x="402138" y="498268"/>
                </a:lnTo>
                <a:close/>
                <a:moveTo>
                  <a:pt x="272842" y="485313"/>
                </a:moveTo>
                <a:lnTo>
                  <a:pt x="277765" y="485313"/>
                </a:lnTo>
                <a:lnTo>
                  <a:pt x="277765" y="499823"/>
                </a:lnTo>
                <a:lnTo>
                  <a:pt x="272842" y="499823"/>
                </a:lnTo>
                <a:close/>
                <a:moveTo>
                  <a:pt x="137328" y="485313"/>
                </a:moveTo>
                <a:lnTo>
                  <a:pt x="140437" y="485313"/>
                </a:lnTo>
                <a:lnTo>
                  <a:pt x="140437" y="499823"/>
                </a:lnTo>
                <a:lnTo>
                  <a:pt x="137328" y="499823"/>
                </a:lnTo>
                <a:close/>
                <a:moveTo>
                  <a:pt x="537912" y="461216"/>
                </a:moveTo>
                <a:lnTo>
                  <a:pt x="541021" y="461216"/>
                </a:lnTo>
                <a:lnTo>
                  <a:pt x="541021" y="473912"/>
                </a:lnTo>
                <a:lnTo>
                  <a:pt x="537912" y="473912"/>
                </a:lnTo>
                <a:close/>
                <a:moveTo>
                  <a:pt x="272842" y="457847"/>
                </a:moveTo>
                <a:lnTo>
                  <a:pt x="277765" y="457847"/>
                </a:lnTo>
                <a:lnTo>
                  <a:pt x="277765" y="472357"/>
                </a:lnTo>
                <a:lnTo>
                  <a:pt x="272842" y="472357"/>
                </a:lnTo>
                <a:close/>
                <a:moveTo>
                  <a:pt x="137328" y="457847"/>
                </a:moveTo>
                <a:lnTo>
                  <a:pt x="140437" y="457847"/>
                </a:lnTo>
                <a:lnTo>
                  <a:pt x="140437" y="470802"/>
                </a:lnTo>
                <a:lnTo>
                  <a:pt x="137328" y="470802"/>
                </a:lnTo>
                <a:close/>
                <a:moveTo>
                  <a:pt x="402138" y="456293"/>
                </a:moveTo>
                <a:lnTo>
                  <a:pt x="405506" y="456293"/>
                </a:lnTo>
                <a:lnTo>
                  <a:pt x="405506" y="470803"/>
                </a:lnTo>
                <a:lnTo>
                  <a:pt x="402138" y="470803"/>
                </a:lnTo>
                <a:close/>
                <a:moveTo>
                  <a:pt x="581442" y="443337"/>
                </a:moveTo>
                <a:lnTo>
                  <a:pt x="587920" y="443337"/>
                </a:lnTo>
                <a:lnTo>
                  <a:pt x="587920" y="448260"/>
                </a:lnTo>
                <a:lnTo>
                  <a:pt x="581442" y="448260"/>
                </a:lnTo>
                <a:close/>
                <a:moveTo>
                  <a:pt x="553976" y="443337"/>
                </a:moveTo>
                <a:lnTo>
                  <a:pt x="568486" y="443337"/>
                </a:lnTo>
                <a:lnTo>
                  <a:pt x="568486" y="448260"/>
                </a:lnTo>
                <a:lnTo>
                  <a:pt x="553976" y="448260"/>
                </a:lnTo>
                <a:close/>
                <a:moveTo>
                  <a:pt x="497490" y="443337"/>
                </a:moveTo>
                <a:lnTo>
                  <a:pt x="512000" y="443337"/>
                </a:lnTo>
                <a:lnTo>
                  <a:pt x="512000" y="448260"/>
                </a:lnTo>
                <a:lnTo>
                  <a:pt x="497490" y="448260"/>
                </a:lnTo>
                <a:close/>
                <a:moveTo>
                  <a:pt x="470025" y="443337"/>
                </a:moveTo>
                <a:lnTo>
                  <a:pt x="484535" y="443337"/>
                </a:lnTo>
                <a:lnTo>
                  <a:pt x="484535" y="448260"/>
                </a:lnTo>
                <a:lnTo>
                  <a:pt x="470025" y="448260"/>
                </a:lnTo>
                <a:close/>
                <a:moveTo>
                  <a:pt x="442559" y="443337"/>
                </a:moveTo>
                <a:lnTo>
                  <a:pt x="455514" y="443337"/>
                </a:lnTo>
                <a:lnTo>
                  <a:pt x="455514" y="448260"/>
                </a:lnTo>
                <a:lnTo>
                  <a:pt x="442559" y="448260"/>
                </a:lnTo>
                <a:close/>
                <a:moveTo>
                  <a:pt x="415094" y="443337"/>
                </a:moveTo>
                <a:lnTo>
                  <a:pt x="428049" y="443337"/>
                </a:lnTo>
                <a:lnTo>
                  <a:pt x="428049" y="448260"/>
                </a:lnTo>
                <a:lnTo>
                  <a:pt x="415094" y="448260"/>
                </a:lnTo>
                <a:close/>
                <a:moveTo>
                  <a:pt x="386073" y="443337"/>
                </a:moveTo>
                <a:lnTo>
                  <a:pt x="400583" y="443337"/>
                </a:lnTo>
                <a:lnTo>
                  <a:pt x="400583" y="448260"/>
                </a:lnTo>
                <a:lnTo>
                  <a:pt x="386073" y="448260"/>
                </a:lnTo>
                <a:close/>
                <a:moveTo>
                  <a:pt x="358608" y="443337"/>
                </a:moveTo>
                <a:lnTo>
                  <a:pt x="373118" y="443337"/>
                </a:lnTo>
                <a:lnTo>
                  <a:pt x="373118" y="448260"/>
                </a:lnTo>
                <a:lnTo>
                  <a:pt x="358608" y="448260"/>
                </a:lnTo>
                <a:close/>
                <a:moveTo>
                  <a:pt x="331142" y="443337"/>
                </a:moveTo>
                <a:lnTo>
                  <a:pt x="344097" y="443337"/>
                </a:lnTo>
                <a:lnTo>
                  <a:pt x="344097" y="448260"/>
                </a:lnTo>
                <a:lnTo>
                  <a:pt x="331142" y="448260"/>
                </a:lnTo>
                <a:close/>
                <a:moveTo>
                  <a:pt x="302122" y="443337"/>
                </a:moveTo>
                <a:lnTo>
                  <a:pt x="316632" y="443337"/>
                </a:lnTo>
                <a:lnTo>
                  <a:pt x="316632" y="448260"/>
                </a:lnTo>
                <a:lnTo>
                  <a:pt x="302122" y="448260"/>
                </a:lnTo>
                <a:close/>
                <a:moveTo>
                  <a:pt x="247191" y="443337"/>
                </a:moveTo>
                <a:lnTo>
                  <a:pt x="260146" y="443337"/>
                </a:lnTo>
                <a:lnTo>
                  <a:pt x="260146" y="448260"/>
                </a:lnTo>
                <a:lnTo>
                  <a:pt x="247191" y="448260"/>
                </a:lnTo>
                <a:close/>
                <a:moveTo>
                  <a:pt x="219725" y="443337"/>
                </a:moveTo>
                <a:lnTo>
                  <a:pt x="232680" y="443337"/>
                </a:lnTo>
                <a:lnTo>
                  <a:pt x="232680" y="448260"/>
                </a:lnTo>
                <a:lnTo>
                  <a:pt x="219725" y="448260"/>
                </a:lnTo>
                <a:close/>
                <a:moveTo>
                  <a:pt x="190705" y="443337"/>
                </a:moveTo>
                <a:lnTo>
                  <a:pt x="205215" y="443337"/>
                </a:lnTo>
                <a:lnTo>
                  <a:pt x="205215" y="448260"/>
                </a:lnTo>
                <a:lnTo>
                  <a:pt x="190705" y="448260"/>
                </a:lnTo>
                <a:close/>
                <a:moveTo>
                  <a:pt x="163239" y="443337"/>
                </a:moveTo>
                <a:lnTo>
                  <a:pt x="177749" y="443337"/>
                </a:lnTo>
                <a:lnTo>
                  <a:pt x="177749" y="448260"/>
                </a:lnTo>
                <a:lnTo>
                  <a:pt x="163239" y="448260"/>
                </a:lnTo>
                <a:close/>
                <a:moveTo>
                  <a:pt x="106494" y="443337"/>
                </a:moveTo>
                <a:lnTo>
                  <a:pt x="121004" y="443337"/>
                </a:lnTo>
                <a:lnTo>
                  <a:pt x="121004" y="448260"/>
                </a:lnTo>
                <a:lnTo>
                  <a:pt x="106494" y="448260"/>
                </a:lnTo>
                <a:close/>
                <a:moveTo>
                  <a:pt x="79028" y="443337"/>
                </a:moveTo>
                <a:lnTo>
                  <a:pt x="93797" y="443337"/>
                </a:lnTo>
                <a:lnTo>
                  <a:pt x="93797" y="448260"/>
                </a:lnTo>
                <a:lnTo>
                  <a:pt x="79028" y="448260"/>
                </a:lnTo>
                <a:close/>
                <a:moveTo>
                  <a:pt x="51563" y="443337"/>
                </a:moveTo>
                <a:lnTo>
                  <a:pt x="64518" y="443337"/>
                </a:lnTo>
                <a:lnTo>
                  <a:pt x="64518" y="448260"/>
                </a:lnTo>
                <a:lnTo>
                  <a:pt x="51563" y="448260"/>
                </a:lnTo>
                <a:close/>
                <a:moveTo>
                  <a:pt x="30575" y="443337"/>
                </a:moveTo>
                <a:lnTo>
                  <a:pt x="37053" y="443337"/>
                </a:lnTo>
                <a:lnTo>
                  <a:pt x="37053" y="448260"/>
                </a:lnTo>
                <a:lnTo>
                  <a:pt x="30575" y="448260"/>
                </a:lnTo>
                <a:close/>
                <a:moveTo>
                  <a:pt x="537797" y="432195"/>
                </a:moveTo>
                <a:lnTo>
                  <a:pt x="541021" y="432195"/>
                </a:lnTo>
                <a:lnTo>
                  <a:pt x="541021" y="446654"/>
                </a:lnTo>
                <a:lnTo>
                  <a:pt x="539409" y="446654"/>
                </a:lnTo>
                <a:lnTo>
                  <a:pt x="539409" y="448260"/>
                </a:lnTo>
                <a:lnTo>
                  <a:pt x="526511" y="448260"/>
                </a:lnTo>
                <a:lnTo>
                  <a:pt x="526511" y="443441"/>
                </a:lnTo>
                <a:lnTo>
                  <a:pt x="537797" y="443441"/>
                </a:lnTo>
                <a:close/>
                <a:moveTo>
                  <a:pt x="272842" y="430382"/>
                </a:moveTo>
                <a:lnTo>
                  <a:pt x="277739" y="430382"/>
                </a:lnTo>
                <a:lnTo>
                  <a:pt x="277739" y="443385"/>
                </a:lnTo>
                <a:lnTo>
                  <a:pt x="289166" y="443385"/>
                </a:lnTo>
                <a:lnTo>
                  <a:pt x="289166" y="448261"/>
                </a:lnTo>
                <a:lnTo>
                  <a:pt x="274474" y="448261"/>
                </a:lnTo>
                <a:lnTo>
                  <a:pt x="274474" y="445010"/>
                </a:lnTo>
                <a:lnTo>
                  <a:pt x="272842" y="445010"/>
                </a:lnTo>
                <a:close/>
                <a:moveTo>
                  <a:pt x="402138" y="428827"/>
                </a:moveTo>
                <a:lnTo>
                  <a:pt x="405506" y="428827"/>
                </a:lnTo>
                <a:lnTo>
                  <a:pt x="405506" y="441782"/>
                </a:lnTo>
                <a:lnTo>
                  <a:pt x="402138" y="441782"/>
                </a:lnTo>
                <a:close/>
                <a:moveTo>
                  <a:pt x="137328" y="428827"/>
                </a:moveTo>
                <a:lnTo>
                  <a:pt x="140437" y="428827"/>
                </a:lnTo>
                <a:lnTo>
                  <a:pt x="140437" y="443337"/>
                </a:lnTo>
                <a:lnTo>
                  <a:pt x="148469" y="443337"/>
                </a:lnTo>
                <a:lnTo>
                  <a:pt x="148469" y="448260"/>
                </a:lnTo>
                <a:lnTo>
                  <a:pt x="135773" y="448260"/>
                </a:lnTo>
                <a:lnTo>
                  <a:pt x="135773" y="443337"/>
                </a:lnTo>
                <a:lnTo>
                  <a:pt x="137328" y="443337"/>
                </a:lnTo>
                <a:close/>
                <a:moveTo>
                  <a:pt x="537912" y="404730"/>
                </a:moveTo>
                <a:lnTo>
                  <a:pt x="541021" y="404730"/>
                </a:lnTo>
                <a:lnTo>
                  <a:pt x="541021" y="417685"/>
                </a:lnTo>
                <a:lnTo>
                  <a:pt x="537912" y="417685"/>
                </a:lnTo>
                <a:close/>
                <a:moveTo>
                  <a:pt x="272842" y="403175"/>
                </a:moveTo>
                <a:lnTo>
                  <a:pt x="277765" y="403175"/>
                </a:lnTo>
                <a:lnTo>
                  <a:pt x="277765" y="417685"/>
                </a:lnTo>
                <a:lnTo>
                  <a:pt x="272842" y="417685"/>
                </a:lnTo>
                <a:close/>
                <a:moveTo>
                  <a:pt x="402138" y="399807"/>
                </a:moveTo>
                <a:lnTo>
                  <a:pt x="405506" y="399807"/>
                </a:lnTo>
                <a:lnTo>
                  <a:pt x="405506" y="414317"/>
                </a:lnTo>
                <a:lnTo>
                  <a:pt x="402138" y="414317"/>
                </a:lnTo>
                <a:close/>
                <a:moveTo>
                  <a:pt x="537912" y="375709"/>
                </a:moveTo>
                <a:lnTo>
                  <a:pt x="541021" y="375709"/>
                </a:lnTo>
                <a:lnTo>
                  <a:pt x="541021" y="390219"/>
                </a:lnTo>
                <a:lnTo>
                  <a:pt x="537912" y="390219"/>
                </a:lnTo>
                <a:close/>
                <a:moveTo>
                  <a:pt x="272842" y="375709"/>
                </a:moveTo>
                <a:lnTo>
                  <a:pt x="277765" y="375709"/>
                </a:lnTo>
                <a:lnTo>
                  <a:pt x="277765" y="388664"/>
                </a:lnTo>
                <a:lnTo>
                  <a:pt x="272842" y="388664"/>
                </a:lnTo>
                <a:close/>
                <a:moveTo>
                  <a:pt x="402138" y="372341"/>
                </a:moveTo>
                <a:lnTo>
                  <a:pt x="405506" y="372341"/>
                </a:lnTo>
                <a:lnTo>
                  <a:pt x="405506" y="386851"/>
                </a:lnTo>
                <a:lnTo>
                  <a:pt x="402138" y="386851"/>
                </a:lnTo>
                <a:close/>
                <a:moveTo>
                  <a:pt x="537912" y="348244"/>
                </a:moveTo>
                <a:lnTo>
                  <a:pt x="541021" y="348244"/>
                </a:lnTo>
                <a:lnTo>
                  <a:pt x="541021" y="362754"/>
                </a:lnTo>
                <a:lnTo>
                  <a:pt x="537912" y="362754"/>
                </a:lnTo>
                <a:close/>
                <a:moveTo>
                  <a:pt x="272842" y="348244"/>
                </a:moveTo>
                <a:lnTo>
                  <a:pt x="277765" y="348244"/>
                </a:lnTo>
                <a:lnTo>
                  <a:pt x="277765" y="361199"/>
                </a:lnTo>
                <a:lnTo>
                  <a:pt x="272842" y="361199"/>
                </a:lnTo>
                <a:close/>
                <a:moveTo>
                  <a:pt x="137292" y="346689"/>
                </a:moveTo>
                <a:lnTo>
                  <a:pt x="140528" y="346689"/>
                </a:lnTo>
                <a:lnTo>
                  <a:pt x="140528" y="359587"/>
                </a:lnTo>
                <a:cubicBezTo>
                  <a:pt x="155087" y="362812"/>
                  <a:pt x="164793" y="374097"/>
                  <a:pt x="164793" y="388607"/>
                </a:cubicBezTo>
                <a:cubicBezTo>
                  <a:pt x="164793" y="406342"/>
                  <a:pt x="151851" y="419240"/>
                  <a:pt x="135675" y="419240"/>
                </a:cubicBezTo>
                <a:cubicBezTo>
                  <a:pt x="117880" y="419240"/>
                  <a:pt x="104939" y="406342"/>
                  <a:pt x="104939" y="388607"/>
                </a:cubicBezTo>
                <a:cubicBezTo>
                  <a:pt x="104939" y="372485"/>
                  <a:pt x="117880" y="359587"/>
                  <a:pt x="135675" y="359587"/>
                </a:cubicBezTo>
                <a:cubicBezTo>
                  <a:pt x="135675" y="359587"/>
                  <a:pt x="137292" y="359587"/>
                  <a:pt x="137292" y="359587"/>
                </a:cubicBezTo>
                <a:close/>
                <a:moveTo>
                  <a:pt x="402138" y="343321"/>
                </a:moveTo>
                <a:lnTo>
                  <a:pt x="405506" y="343321"/>
                </a:lnTo>
                <a:lnTo>
                  <a:pt x="405506" y="357831"/>
                </a:lnTo>
                <a:lnTo>
                  <a:pt x="402138" y="357831"/>
                </a:lnTo>
                <a:close/>
                <a:moveTo>
                  <a:pt x="272842" y="320778"/>
                </a:moveTo>
                <a:lnTo>
                  <a:pt x="277765" y="320778"/>
                </a:lnTo>
                <a:lnTo>
                  <a:pt x="277765" y="333733"/>
                </a:lnTo>
                <a:lnTo>
                  <a:pt x="272842" y="333733"/>
                </a:lnTo>
                <a:close/>
                <a:moveTo>
                  <a:pt x="137328" y="317669"/>
                </a:moveTo>
                <a:lnTo>
                  <a:pt x="140437" y="317669"/>
                </a:lnTo>
                <a:lnTo>
                  <a:pt x="140437" y="332179"/>
                </a:lnTo>
                <a:lnTo>
                  <a:pt x="137328" y="332179"/>
                </a:lnTo>
                <a:close/>
                <a:moveTo>
                  <a:pt x="402138" y="316114"/>
                </a:moveTo>
                <a:lnTo>
                  <a:pt x="405506" y="316114"/>
                </a:lnTo>
                <a:lnTo>
                  <a:pt x="405506" y="330624"/>
                </a:lnTo>
                <a:lnTo>
                  <a:pt x="402138" y="330624"/>
                </a:lnTo>
                <a:close/>
                <a:moveTo>
                  <a:pt x="581442" y="307823"/>
                </a:moveTo>
                <a:lnTo>
                  <a:pt x="587920" y="307823"/>
                </a:lnTo>
                <a:lnTo>
                  <a:pt x="587920" y="311191"/>
                </a:lnTo>
                <a:lnTo>
                  <a:pt x="581442" y="311191"/>
                </a:lnTo>
                <a:close/>
                <a:moveTo>
                  <a:pt x="471579" y="307823"/>
                </a:moveTo>
                <a:lnTo>
                  <a:pt x="484534" y="307823"/>
                </a:lnTo>
                <a:lnTo>
                  <a:pt x="484534" y="311191"/>
                </a:lnTo>
                <a:lnTo>
                  <a:pt x="471579" y="311191"/>
                </a:lnTo>
                <a:close/>
                <a:moveTo>
                  <a:pt x="444114" y="307823"/>
                </a:moveTo>
                <a:lnTo>
                  <a:pt x="457069" y="307823"/>
                </a:lnTo>
                <a:lnTo>
                  <a:pt x="457069" y="311191"/>
                </a:lnTo>
                <a:lnTo>
                  <a:pt x="444114" y="311191"/>
                </a:lnTo>
                <a:close/>
                <a:moveTo>
                  <a:pt x="416648" y="307823"/>
                </a:moveTo>
                <a:lnTo>
                  <a:pt x="429603" y="307823"/>
                </a:lnTo>
                <a:lnTo>
                  <a:pt x="429603" y="311191"/>
                </a:lnTo>
                <a:lnTo>
                  <a:pt x="416648" y="311191"/>
                </a:lnTo>
                <a:close/>
                <a:moveTo>
                  <a:pt x="387628" y="307823"/>
                </a:moveTo>
                <a:lnTo>
                  <a:pt x="402138" y="307823"/>
                </a:lnTo>
                <a:lnTo>
                  <a:pt x="402138" y="311191"/>
                </a:lnTo>
                <a:lnTo>
                  <a:pt x="387628" y="311191"/>
                </a:lnTo>
                <a:close/>
                <a:moveTo>
                  <a:pt x="360162" y="307823"/>
                </a:moveTo>
                <a:lnTo>
                  <a:pt x="374672" y="307823"/>
                </a:lnTo>
                <a:lnTo>
                  <a:pt x="374672" y="311191"/>
                </a:lnTo>
                <a:lnTo>
                  <a:pt x="360162" y="311191"/>
                </a:lnTo>
                <a:close/>
                <a:moveTo>
                  <a:pt x="332697" y="307823"/>
                </a:moveTo>
                <a:lnTo>
                  <a:pt x="347207" y="307823"/>
                </a:lnTo>
                <a:lnTo>
                  <a:pt x="347207" y="311191"/>
                </a:lnTo>
                <a:lnTo>
                  <a:pt x="332697" y="311191"/>
                </a:lnTo>
                <a:close/>
                <a:moveTo>
                  <a:pt x="305231" y="307823"/>
                </a:moveTo>
                <a:lnTo>
                  <a:pt x="319741" y="307823"/>
                </a:lnTo>
                <a:lnTo>
                  <a:pt x="319741" y="311191"/>
                </a:lnTo>
                <a:lnTo>
                  <a:pt x="305231" y="311191"/>
                </a:lnTo>
                <a:close/>
                <a:moveTo>
                  <a:pt x="277765" y="307823"/>
                </a:moveTo>
                <a:lnTo>
                  <a:pt x="292275" y="307823"/>
                </a:lnTo>
                <a:lnTo>
                  <a:pt x="292275" y="311191"/>
                </a:lnTo>
                <a:lnTo>
                  <a:pt x="277765" y="311191"/>
                </a:lnTo>
                <a:close/>
                <a:moveTo>
                  <a:pt x="250300" y="307823"/>
                </a:moveTo>
                <a:lnTo>
                  <a:pt x="263255" y="307823"/>
                </a:lnTo>
                <a:lnTo>
                  <a:pt x="263255" y="311191"/>
                </a:lnTo>
                <a:lnTo>
                  <a:pt x="250300" y="311191"/>
                </a:lnTo>
                <a:close/>
                <a:moveTo>
                  <a:pt x="166348" y="307823"/>
                </a:moveTo>
                <a:lnTo>
                  <a:pt x="180858" y="307823"/>
                </a:lnTo>
                <a:lnTo>
                  <a:pt x="180858" y="311191"/>
                </a:lnTo>
                <a:lnTo>
                  <a:pt x="166348" y="311191"/>
                </a:lnTo>
                <a:close/>
                <a:moveTo>
                  <a:pt x="138883" y="307823"/>
                </a:moveTo>
                <a:lnTo>
                  <a:pt x="153393" y="307823"/>
                </a:lnTo>
                <a:lnTo>
                  <a:pt x="153393" y="311191"/>
                </a:lnTo>
                <a:lnTo>
                  <a:pt x="138883" y="311191"/>
                </a:lnTo>
                <a:close/>
                <a:moveTo>
                  <a:pt x="111417" y="307823"/>
                </a:moveTo>
                <a:lnTo>
                  <a:pt x="125927" y="307823"/>
                </a:lnTo>
                <a:lnTo>
                  <a:pt x="125927" y="311191"/>
                </a:lnTo>
                <a:lnTo>
                  <a:pt x="111417" y="311191"/>
                </a:lnTo>
                <a:close/>
                <a:moveTo>
                  <a:pt x="83952" y="307823"/>
                </a:moveTo>
                <a:lnTo>
                  <a:pt x="98462" y="307823"/>
                </a:lnTo>
                <a:lnTo>
                  <a:pt x="98462" y="311191"/>
                </a:lnTo>
                <a:lnTo>
                  <a:pt x="83952" y="311191"/>
                </a:lnTo>
                <a:close/>
                <a:moveTo>
                  <a:pt x="56486" y="307823"/>
                </a:moveTo>
                <a:lnTo>
                  <a:pt x="70996" y="307823"/>
                </a:lnTo>
                <a:lnTo>
                  <a:pt x="70996" y="311191"/>
                </a:lnTo>
                <a:lnTo>
                  <a:pt x="56486" y="311191"/>
                </a:lnTo>
                <a:close/>
                <a:moveTo>
                  <a:pt x="35498" y="307823"/>
                </a:moveTo>
                <a:lnTo>
                  <a:pt x="41976" y="307823"/>
                </a:lnTo>
                <a:lnTo>
                  <a:pt x="41976" y="311191"/>
                </a:lnTo>
                <a:lnTo>
                  <a:pt x="35498" y="311191"/>
                </a:lnTo>
                <a:close/>
                <a:moveTo>
                  <a:pt x="272842" y="293312"/>
                </a:moveTo>
                <a:lnTo>
                  <a:pt x="277765" y="293312"/>
                </a:lnTo>
                <a:lnTo>
                  <a:pt x="277765" y="306267"/>
                </a:lnTo>
                <a:lnTo>
                  <a:pt x="272842" y="306267"/>
                </a:lnTo>
                <a:close/>
                <a:moveTo>
                  <a:pt x="137328" y="290203"/>
                </a:moveTo>
                <a:lnTo>
                  <a:pt x="140437" y="290203"/>
                </a:lnTo>
                <a:lnTo>
                  <a:pt x="140437" y="304713"/>
                </a:lnTo>
                <a:lnTo>
                  <a:pt x="137328" y="304713"/>
                </a:lnTo>
                <a:close/>
                <a:moveTo>
                  <a:pt x="402138" y="287094"/>
                </a:moveTo>
                <a:lnTo>
                  <a:pt x="405506" y="287094"/>
                </a:lnTo>
                <a:lnTo>
                  <a:pt x="405506" y="301604"/>
                </a:lnTo>
                <a:lnTo>
                  <a:pt x="402138" y="301604"/>
                </a:lnTo>
                <a:close/>
                <a:moveTo>
                  <a:pt x="537803" y="282171"/>
                </a:moveTo>
                <a:cubicBezTo>
                  <a:pt x="552337" y="282171"/>
                  <a:pt x="565256" y="293446"/>
                  <a:pt x="566871" y="307942"/>
                </a:cubicBezTo>
                <a:lnTo>
                  <a:pt x="568486" y="307942"/>
                </a:lnTo>
                <a:lnTo>
                  <a:pt x="568486" y="311163"/>
                </a:lnTo>
                <a:cubicBezTo>
                  <a:pt x="568486" y="328881"/>
                  <a:pt x="553952" y="341766"/>
                  <a:pt x="537803" y="341766"/>
                </a:cubicBezTo>
                <a:cubicBezTo>
                  <a:pt x="520039" y="341766"/>
                  <a:pt x="507120" y="328881"/>
                  <a:pt x="507120" y="311163"/>
                </a:cubicBezTo>
                <a:lnTo>
                  <a:pt x="499045" y="311163"/>
                </a:lnTo>
                <a:lnTo>
                  <a:pt x="499045" y="307942"/>
                </a:lnTo>
                <a:lnTo>
                  <a:pt x="507120" y="307942"/>
                </a:lnTo>
                <a:cubicBezTo>
                  <a:pt x="508735" y="293446"/>
                  <a:pt x="521654" y="282171"/>
                  <a:pt x="537803" y="282171"/>
                </a:cubicBezTo>
                <a:close/>
                <a:moveTo>
                  <a:pt x="214802" y="274138"/>
                </a:moveTo>
                <a:cubicBezTo>
                  <a:pt x="231688" y="274138"/>
                  <a:pt x="245377" y="287479"/>
                  <a:pt x="245377" y="303936"/>
                </a:cubicBezTo>
                <a:cubicBezTo>
                  <a:pt x="245377" y="320393"/>
                  <a:pt x="231688" y="333734"/>
                  <a:pt x="214802" y="333734"/>
                </a:cubicBezTo>
                <a:cubicBezTo>
                  <a:pt x="197916" y="333734"/>
                  <a:pt x="184227" y="320393"/>
                  <a:pt x="184227" y="303936"/>
                </a:cubicBezTo>
                <a:cubicBezTo>
                  <a:pt x="184227" y="287479"/>
                  <a:pt x="197916" y="274138"/>
                  <a:pt x="214802" y="274138"/>
                </a:cubicBezTo>
                <a:close/>
                <a:moveTo>
                  <a:pt x="537912" y="264292"/>
                </a:moveTo>
                <a:lnTo>
                  <a:pt x="541021" y="264292"/>
                </a:lnTo>
                <a:lnTo>
                  <a:pt x="541021" y="277247"/>
                </a:lnTo>
                <a:lnTo>
                  <a:pt x="537912" y="277247"/>
                </a:lnTo>
                <a:close/>
                <a:moveTo>
                  <a:pt x="272842" y="264292"/>
                </a:moveTo>
                <a:lnTo>
                  <a:pt x="277765" y="264292"/>
                </a:lnTo>
                <a:lnTo>
                  <a:pt x="277765" y="278802"/>
                </a:lnTo>
                <a:lnTo>
                  <a:pt x="272842" y="278802"/>
                </a:lnTo>
                <a:close/>
                <a:moveTo>
                  <a:pt x="137328" y="262738"/>
                </a:moveTo>
                <a:lnTo>
                  <a:pt x="140437" y="262738"/>
                </a:lnTo>
                <a:lnTo>
                  <a:pt x="140437" y="275693"/>
                </a:lnTo>
                <a:lnTo>
                  <a:pt x="137328" y="275693"/>
                </a:lnTo>
                <a:close/>
                <a:moveTo>
                  <a:pt x="402138" y="259628"/>
                </a:moveTo>
                <a:lnTo>
                  <a:pt x="405506" y="259628"/>
                </a:lnTo>
                <a:lnTo>
                  <a:pt x="405506" y="274138"/>
                </a:lnTo>
                <a:lnTo>
                  <a:pt x="402138" y="274138"/>
                </a:lnTo>
                <a:close/>
                <a:moveTo>
                  <a:pt x="272842" y="237086"/>
                </a:moveTo>
                <a:lnTo>
                  <a:pt x="277765" y="237086"/>
                </a:lnTo>
                <a:lnTo>
                  <a:pt x="277765" y="251596"/>
                </a:lnTo>
                <a:lnTo>
                  <a:pt x="272842" y="251596"/>
                </a:lnTo>
                <a:close/>
                <a:moveTo>
                  <a:pt x="537912" y="235272"/>
                </a:moveTo>
                <a:lnTo>
                  <a:pt x="541021" y="235272"/>
                </a:lnTo>
                <a:lnTo>
                  <a:pt x="541021" y="249782"/>
                </a:lnTo>
                <a:lnTo>
                  <a:pt x="537912" y="249782"/>
                </a:lnTo>
                <a:close/>
                <a:moveTo>
                  <a:pt x="137328" y="233717"/>
                </a:moveTo>
                <a:lnTo>
                  <a:pt x="140437" y="233717"/>
                </a:lnTo>
                <a:lnTo>
                  <a:pt x="140437" y="248227"/>
                </a:lnTo>
                <a:lnTo>
                  <a:pt x="137328" y="248227"/>
                </a:lnTo>
                <a:close/>
                <a:moveTo>
                  <a:pt x="402138" y="232163"/>
                </a:moveTo>
                <a:lnTo>
                  <a:pt x="405506" y="232163"/>
                </a:lnTo>
                <a:lnTo>
                  <a:pt x="405506" y="245118"/>
                </a:lnTo>
                <a:lnTo>
                  <a:pt x="402138" y="245118"/>
                </a:lnTo>
                <a:close/>
                <a:moveTo>
                  <a:pt x="272842" y="209620"/>
                </a:moveTo>
                <a:lnTo>
                  <a:pt x="277765" y="209620"/>
                </a:lnTo>
                <a:lnTo>
                  <a:pt x="277765" y="224130"/>
                </a:lnTo>
                <a:lnTo>
                  <a:pt x="272842" y="224130"/>
                </a:lnTo>
                <a:close/>
                <a:moveTo>
                  <a:pt x="537912" y="208065"/>
                </a:moveTo>
                <a:lnTo>
                  <a:pt x="541021" y="208065"/>
                </a:lnTo>
                <a:lnTo>
                  <a:pt x="541021" y="222575"/>
                </a:lnTo>
                <a:lnTo>
                  <a:pt x="537912" y="222575"/>
                </a:lnTo>
                <a:close/>
                <a:moveTo>
                  <a:pt x="137328" y="206252"/>
                </a:moveTo>
                <a:lnTo>
                  <a:pt x="140437" y="206252"/>
                </a:lnTo>
                <a:lnTo>
                  <a:pt x="140437" y="220762"/>
                </a:lnTo>
                <a:lnTo>
                  <a:pt x="137328" y="220762"/>
                </a:lnTo>
                <a:close/>
                <a:moveTo>
                  <a:pt x="581442" y="180600"/>
                </a:moveTo>
                <a:lnTo>
                  <a:pt x="587920" y="180600"/>
                </a:lnTo>
                <a:lnTo>
                  <a:pt x="587920" y="183709"/>
                </a:lnTo>
                <a:lnTo>
                  <a:pt x="581442" y="183709"/>
                </a:lnTo>
                <a:close/>
                <a:moveTo>
                  <a:pt x="553976" y="180600"/>
                </a:moveTo>
                <a:lnTo>
                  <a:pt x="568486" y="180600"/>
                </a:lnTo>
                <a:lnTo>
                  <a:pt x="568486" y="183709"/>
                </a:lnTo>
                <a:lnTo>
                  <a:pt x="553976" y="183709"/>
                </a:lnTo>
                <a:close/>
                <a:moveTo>
                  <a:pt x="524956" y="180600"/>
                </a:moveTo>
                <a:lnTo>
                  <a:pt x="537808" y="180600"/>
                </a:lnTo>
                <a:lnTo>
                  <a:pt x="541021" y="180600"/>
                </a:lnTo>
                <a:lnTo>
                  <a:pt x="541021" y="193555"/>
                </a:lnTo>
                <a:lnTo>
                  <a:pt x="537808" y="193555"/>
                </a:lnTo>
                <a:lnTo>
                  <a:pt x="537808" y="183839"/>
                </a:lnTo>
                <a:lnTo>
                  <a:pt x="524956" y="183839"/>
                </a:lnTo>
                <a:close/>
                <a:moveTo>
                  <a:pt x="497490" y="180600"/>
                </a:moveTo>
                <a:lnTo>
                  <a:pt x="512000" y="180600"/>
                </a:lnTo>
                <a:lnTo>
                  <a:pt x="512000" y="183709"/>
                </a:lnTo>
                <a:lnTo>
                  <a:pt x="497490" y="183709"/>
                </a:lnTo>
                <a:close/>
                <a:moveTo>
                  <a:pt x="468470" y="180600"/>
                </a:moveTo>
                <a:lnTo>
                  <a:pt x="482980" y="180600"/>
                </a:lnTo>
                <a:lnTo>
                  <a:pt x="482980" y="183709"/>
                </a:lnTo>
                <a:lnTo>
                  <a:pt x="468470" y="183709"/>
                </a:lnTo>
                <a:close/>
                <a:moveTo>
                  <a:pt x="441005" y="180600"/>
                </a:moveTo>
                <a:lnTo>
                  <a:pt x="455515" y="180600"/>
                </a:lnTo>
                <a:lnTo>
                  <a:pt x="455515" y="183709"/>
                </a:lnTo>
                <a:lnTo>
                  <a:pt x="441005" y="183709"/>
                </a:lnTo>
                <a:close/>
                <a:moveTo>
                  <a:pt x="357053" y="180600"/>
                </a:moveTo>
                <a:lnTo>
                  <a:pt x="369749" y="180600"/>
                </a:lnTo>
                <a:lnTo>
                  <a:pt x="369749" y="183709"/>
                </a:lnTo>
                <a:lnTo>
                  <a:pt x="357053" y="183709"/>
                </a:lnTo>
                <a:close/>
                <a:moveTo>
                  <a:pt x="327774" y="180600"/>
                </a:moveTo>
                <a:lnTo>
                  <a:pt x="342284" y="180600"/>
                </a:lnTo>
                <a:lnTo>
                  <a:pt x="342284" y="183709"/>
                </a:lnTo>
                <a:lnTo>
                  <a:pt x="327774" y="183709"/>
                </a:lnTo>
                <a:close/>
                <a:moveTo>
                  <a:pt x="300308" y="180600"/>
                </a:moveTo>
                <a:lnTo>
                  <a:pt x="313263" y="180600"/>
                </a:lnTo>
                <a:lnTo>
                  <a:pt x="313263" y="183709"/>
                </a:lnTo>
                <a:lnTo>
                  <a:pt x="300308" y="183709"/>
                </a:lnTo>
                <a:close/>
                <a:moveTo>
                  <a:pt x="271288" y="180600"/>
                </a:moveTo>
                <a:lnTo>
                  <a:pt x="285798" y="180600"/>
                </a:lnTo>
                <a:lnTo>
                  <a:pt x="285798" y="183813"/>
                </a:lnTo>
                <a:lnTo>
                  <a:pt x="277737" y="183813"/>
                </a:lnTo>
                <a:lnTo>
                  <a:pt x="277737" y="196665"/>
                </a:lnTo>
                <a:lnTo>
                  <a:pt x="272900" y="196665"/>
                </a:lnTo>
                <a:lnTo>
                  <a:pt x="272900" y="183813"/>
                </a:lnTo>
                <a:lnTo>
                  <a:pt x="271288" y="183813"/>
                </a:lnTo>
                <a:close/>
                <a:moveTo>
                  <a:pt x="243822" y="180600"/>
                </a:moveTo>
                <a:lnTo>
                  <a:pt x="258332" y="180600"/>
                </a:lnTo>
                <a:lnTo>
                  <a:pt x="258332" y="183709"/>
                </a:lnTo>
                <a:lnTo>
                  <a:pt x="243822" y="183709"/>
                </a:lnTo>
                <a:close/>
                <a:moveTo>
                  <a:pt x="214802" y="180600"/>
                </a:moveTo>
                <a:lnTo>
                  <a:pt x="229312" y="180600"/>
                </a:lnTo>
                <a:lnTo>
                  <a:pt x="229312" y="183709"/>
                </a:lnTo>
                <a:lnTo>
                  <a:pt x="214802" y="183709"/>
                </a:lnTo>
                <a:close/>
                <a:moveTo>
                  <a:pt x="187336" y="180600"/>
                </a:moveTo>
                <a:lnTo>
                  <a:pt x="201846" y="180600"/>
                </a:lnTo>
                <a:lnTo>
                  <a:pt x="201846" y="183709"/>
                </a:lnTo>
                <a:lnTo>
                  <a:pt x="187336" y="183709"/>
                </a:lnTo>
                <a:close/>
                <a:moveTo>
                  <a:pt x="158316" y="180600"/>
                </a:moveTo>
                <a:lnTo>
                  <a:pt x="172826" y="180600"/>
                </a:lnTo>
                <a:lnTo>
                  <a:pt x="172826" y="183709"/>
                </a:lnTo>
                <a:lnTo>
                  <a:pt x="158316" y="183709"/>
                </a:lnTo>
                <a:close/>
                <a:moveTo>
                  <a:pt x="101830" y="180600"/>
                </a:moveTo>
                <a:lnTo>
                  <a:pt x="116340" y="180600"/>
                </a:lnTo>
                <a:lnTo>
                  <a:pt x="116340" y="183709"/>
                </a:lnTo>
                <a:lnTo>
                  <a:pt x="101830" y="183709"/>
                </a:lnTo>
                <a:close/>
                <a:moveTo>
                  <a:pt x="74364" y="180600"/>
                </a:moveTo>
                <a:lnTo>
                  <a:pt x="88874" y="180600"/>
                </a:lnTo>
                <a:lnTo>
                  <a:pt x="88874" y="183709"/>
                </a:lnTo>
                <a:lnTo>
                  <a:pt x="74364" y="183709"/>
                </a:lnTo>
                <a:close/>
                <a:moveTo>
                  <a:pt x="46899" y="180600"/>
                </a:moveTo>
                <a:lnTo>
                  <a:pt x="59854" y="180600"/>
                </a:lnTo>
                <a:lnTo>
                  <a:pt x="59854" y="183709"/>
                </a:lnTo>
                <a:lnTo>
                  <a:pt x="46899" y="183709"/>
                </a:lnTo>
                <a:close/>
                <a:moveTo>
                  <a:pt x="137299" y="179045"/>
                </a:moveTo>
                <a:lnTo>
                  <a:pt x="140523" y="179045"/>
                </a:lnTo>
                <a:lnTo>
                  <a:pt x="140523" y="180632"/>
                </a:lnTo>
                <a:lnTo>
                  <a:pt x="145360" y="180632"/>
                </a:lnTo>
                <a:lnTo>
                  <a:pt x="145360" y="183806"/>
                </a:lnTo>
                <a:lnTo>
                  <a:pt x="140523" y="183806"/>
                </a:lnTo>
                <a:lnTo>
                  <a:pt x="140523" y="191741"/>
                </a:lnTo>
                <a:lnTo>
                  <a:pt x="137299" y="191741"/>
                </a:lnTo>
                <a:lnTo>
                  <a:pt x="137299" y="183806"/>
                </a:lnTo>
                <a:lnTo>
                  <a:pt x="130850" y="183806"/>
                </a:lnTo>
                <a:lnTo>
                  <a:pt x="130850" y="180632"/>
                </a:lnTo>
                <a:lnTo>
                  <a:pt x="137299" y="180632"/>
                </a:lnTo>
                <a:close/>
                <a:moveTo>
                  <a:pt x="272842" y="154689"/>
                </a:moveTo>
                <a:lnTo>
                  <a:pt x="277765" y="154689"/>
                </a:lnTo>
                <a:lnTo>
                  <a:pt x="277765" y="167644"/>
                </a:lnTo>
                <a:lnTo>
                  <a:pt x="272842" y="167644"/>
                </a:lnTo>
                <a:close/>
                <a:moveTo>
                  <a:pt x="537912" y="151579"/>
                </a:moveTo>
                <a:lnTo>
                  <a:pt x="541021" y="151579"/>
                </a:lnTo>
                <a:lnTo>
                  <a:pt x="541021" y="166089"/>
                </a:lnTo>
                <a:lnTo>
                  <a:pt x="537912" y="166089"/>
                </a:lnTo>
                <a:close/>
                <a:moveTo>
                  <a:pt x="137328" y="151579"/>
                </a:moveTo>
                <a:lnTo>
                  <a:pt x="140437" y="151579"/>
                </a:lnTo>
                <a:lnTo>
                  <a:pt x="140437" y="164534"/>
                </a:lnTo>
                <a:lnTo>
                  <a:pt x="137328" y="164534"/>
                </a:lnTo>
                <a:close/>
                <a:moveTo>
                  <a:pt x="405377" y="145102"/>
                </a:moveTo>
                <a:cubicBezTo>
                  <a:pt x="421537" y="145102"/>
                  <a:pt x="436081" y="158000"/>
                  <a:pt x="436081" y="175735"/>
                </a:cubicBezTo>
                <a:cubicBezTo>
                  <a:pt x="436081" y="191857"/>
                  <a:pt x="421537" y="204755"/>
                  <a:pt x="405377" y="204755"/>
                </a:cubicBezTo>
                <a:lnTo>
                  <a:pt x="405377" y="217653"/>
                </a:lnTo>
                <a:lnTo>
                  <a:pt x="402145" y="217653"/>
                </a:lnTo>
                <a:lnTo>
                  <a:pt x="402145" y="204755"/>
                </a:lnTo>
                <a:cubicBezTo>
                  <a:pt x="385984" y="203143"/>
                  <a:pt x="374672" y="190245"/>
                  <a:pt x="374672" y="175735"/>
                </a:cubicBezTo>
                <a:cubicBezTo>
                  <a:pt x="374672" y="158000"/>
                  <a:pt x="387600" y="145102"/>
                  <a:pt x="405377" y="145102"/>
                </a:cubicBezTo>
                <a:close/>
                <a:moveTo>
                  <a:pt x="537912" y="124114"/>
                </a:moveTo>
                <a:lnTo>
                  <a:pt x="541021" y="124114"/>
                </a:lnTo>
                <a:lnTo>
                  <a:pt x="541021" y="137069"/>
                </a:lnTo>
                <a:lnTo>
                  <a:pt x="537912" y="137069"/>
                </a:lnTo>
                <a:close/>
                <a:moveTo>
                  <a:pt x="137328" y="122559"/>
                </a:moveTo>
                <a:lnTo>
                  <a:pt x="140437" y="122559"/>
                </a:lnTo>
                <a:lnTo>
                  <a:pt x="140437" y="137069"/>
                </a:lnTo>
                <a:lnTo>
                  <a:pt x="137328" y="137069"/>
                </a:lnTo>
                <a:close/>
                <a:moveTo>
                  <a:pt x="402138" y="119191"/>
                </a:moveTo>
                <a:lnTo>
                  <a:pt x="405506" y="119191"/>
                </a:lnTo>
                <a:lnTo>
                  <a:pt x="405506" y="132146"/>
                </a:lnTo>
                <a:lnTo>
                  <a:pt x="402138" y="132146"/>
                </a:lnTo>
                <a:close/>
                <a:moveTo>
                  <a:pt x="537912" y="95093"/>
                </a:moveTo>
                <a:lnTo>
                  <a:pt x="541021" y="95093"/>
                </a:lnTo>
                <a:lnTo>
                  <a:pt x="541021" y="109603"/>
                </a:lnTo>
                <a:lnTo>
                  <a:pt x="537912" y="109603"/>
                </a:lnTo>
                <a:close/>
                <a:moveTo>
                  <a:pt x="137328" y="95093"/>
                </a:moveTo>
                <a:lnTo>
                  <a:pt x="140437" y="95093"/>
                </a:lnTo>
                <a:lnTo>
                  <a:pt x="140437" y="109603"/>
                </a:lnTo>
                <a:lnTo>
                  <a:pt x="137328" y="109603"/>
                </a:lnTo>
                <a:close/>
                <a:moveTo>
                  <a:pt x="402138" y="90170"/>
                </a:moveTo>
                <a:lnTo>
                  <a:pt x="405506" y="90170"/>
                </a:lnTo>
                <a:lnTo>
                  <a:pt x="405506" y="104680"/>
                </a:lnTo>
                <a:lnTo>
                  <a:pt x="402138" y="104680"/>
                </a:lnTo>
                <a:close/>
                <a:moveTo>
                  <a:pt x="272940" y="69182"/>
                </a:moveTo>
                <a:cubicBezTo>
                  <a:pt x="290734" y="69182"/>
                  <a:pt x="303676" y="82090"/>
                  <a:pt x="303676" y="99839"/>
                </a:cubicBezTo>
                <a:cubicBezTo>
                  <a:pt x="303676" y="114361"/>
                  <a:pt x="292352" y="127270"/>
                  <a:pt x="277793" y="128883"/>
                </a:cubicBezTo>
                <a:lnTo>
                  <a:pt x="277793" y="140178"/>
                </a:lnTo>
                <a:lnTo>
                  <a:pt x="272940" y="140178"/>
                </a:lnTo>
                <a:lnTo>
                  <a:pt x="272940" y="128883"/>
                </a:lnTo>
                <a:cubicBezTo>
                  <a:pt x="256763" y="128883"/>
                  <a:pt x="243822" y="115975"/>
                  <a:pt x="243822" y="99839"/>
                </a:cubicBezTo>
                <a:cubicBezTo>
                  <a:pt x="243822" y="82090"/>
                  <a:pt x="256763" y="69182"/>
                  <a:pt x="272940" y="69182"/>
                </a:cubicBezTo>
                <a:close/>
                <a:moveTo>
                  <a:pt x="537912" y="67628"/>
                </a:moveTo>
                <a:lnTo>
                  <a:pt x="541021" y="67628"/>
                </a:lnTo>
                <a:lnTo>
                  <a:pt x="541021" y="82138"/>
                </a:lnTo>
                <a:lnTo>
                  <a:pt x="537912" y="82138"/>
                </a:lnTo>
                <a:close/>
                <a:moveTo>
                  <a:pt x="137328" y="67628"/>
                </a:moveTo>
                <a:lnTo>
                  <a:pt x="140437" y="67628"/>
                </a:lnTo>
                <a:lnTo>
                  <a:pt x="140437" y="80583"/>
                </a:lnTo>
                <a:lnTo>
                  <a:pt x="137328" y="80583"/>
                </a:lnTo>
                <a:close/>
                <a:moveTo>
                  <a:pt x="402138" y="62964"/>
                </a:moveTo>
                <a:lnTo>
                  <a:pt x="405506" y="62964"/>
                </a:lnTo>
                <a:lnTo>
                  <a:pt x="405506" y="77474"/>
                </a:lnTo>
                <a:lnTo>
                  <a:pt x="402138" y="77474"/>
                </a:lnTo>
                <a:close/>
                <a:moveTo>
                  <a:pt x="584551" y="45085"/>
                </a:moveTo>
                <a:lnTo>
                  <a:pt x="591029" y="45085"/>
                </a:lnTo>
                <a:lnTo>
                  <a:pt x="591029" y="48453"/>
                </a:lnTo>
                <a:lnTo>
                  <a:pt x="584551" y="48453"/>
                </a:lnTo>
                <a:close/>
                <a:moveTo>
                  <a:pt x="557086" y="45085"/>
                </a:moveTo>
                <a:lnTo>
                  <a:pt x="571855" y="45085"/>
                </a:lnTo>
                <a:lnTo>
                  <a:pt x="571855" y="48453"/>
                </a:lnTo>
                <a:lnTo>
                  <a:pt x="557086" y="48453"/>
                </a:lnTo>
                <a:close/>
                <a:moveTo>
                  <a:pt x="500600" y="45085"/>
                </a:moveTo>
                <a:lnTo>
                  <a:pt x="515110" y="45085"/>
                </a:lnTo>
                <a:lnTo>
                  <a:pt x="515110" y="48453"/>
                </a:lnTo>
                <a:lnTo>
                  <a:pt x="500600" y="48453"/>
                </a:lnTo>
                <a:close/>
                <a:moveTo>
                  <a:pt x="473134" y="45085"/>
                </a:moveTo>
                <a:lnTo>
                  <a:pt x="487644" y="45085"/>
                </a:lnTo>
                <a:lnTo>
                  <a:pt x="487644" y="48453"/>
                </a:lnTo>
                <a:lnTo>
                  <a:pt x="473134" y="48453"/>
                </a:lnTo>
                <a:close/>
                <a:moveTo>
                  <a:pt x="444114" y="45085"/>
                </a:moveTo>
                <a:lnTo>
                  <a:pt x="458624" y="45085"/>
                </a:lnTo>
                <a:lnTo>
                  <a:pt x="458624" y="48453"/>
                </a:lnTo>
                <a:lnTo>
                  <a:pt x="444114" y="48453"/>
                </a:lnTo>
                <a:close/>
                <a:moveTo>
                  <a:pt x="416648" y="45085"/>
                </a:moveTo>
                <a:lnTo>
                  <a:pt x="431158" y="45085"/>
                </a:lnTo>
                <a:lnTo>
                  <a:pt x="431158" y="48453"/>
                </a:lnTo>
                <a:lnTo>
                  <a:pt x="416648" y="48453"/>
                </a:lnTo>
                <a:close/>
                <a:moveTo>
                  <a:pt x="360162" y="45085"/>
                </a:moveTo>
                <a:lnTo>
                  <a:pt x="374672" y="45085"/>
                </a:lnTo>
                <a:lnTo>
                  <a:pt x="374672" y="48453"/>
                </a:lnTo>
                <a:lnTo>
                  <a:pt x="360162" y="48453"/>
                </a:lnTo>
                <a:close/>
                <a:moveTo>
                  <a:pt x="332697" y="45085"/>
                </a:moveTo>
                <a:lnTo>
                  <a:pt x="347207" y="45085"/>
                </a:lnTo>
                <a:lnTo>
                  <a:pt x="347207" y="48453"/>
                </a:lnTo>
                <a:lnTo>
                  <a:pt x="332697" y="48453"/>
                </a:lnTo>
                <a:close/>
                <a:moveTo>
                  <a:pt x="303676" y="45085"/>
                </a:moveTo>
                <a:lnTo>
                  <a:pt x="318186" y="45085"/>
                </a:lnTo>
                <a:lnTo>
                  <a:pt x="318186" y="48453"/>
                </a:lnTo>
                <a:lnTo>
                  <a:pt x="303676" y="48453"/>
                </a:lnTo>
                <a:close/>
                <a:moveTo>
                  <a:pt x="248745" y="45085"/>
                </a:moveTo>
                <a:lnTo>
                  <a:pt x="261700" y="45085"/>
                </a:lnTo>
                <a:lnTo>
                  <a:pt x="261700" y="48453"/>
                </a:lnTo>
                <a:lnTo>
                  <a:pt x="248745" y="48453"/>
                </a:lnTo>
                <a:close/>
                <a:moveTo>
                  <a:pt x="219725" y="45085"/>
                </a:moveTo>
                <a:lnTo>
                  <a:pt x="234235" y="45085"/>
                </a:lnTo>
                <a:lnTo>
                  <a:pt x="234235" y="48453"/>
                </a:lnTo>
                <a:lnTo>
                  <a:pt x="219725" y="48453"/>
                </a:lnTo>
                <a:close/>
                <a:moveTo>
                  <a:pt x="192259" y="45085"/>
                </a:moveTo>
                <a:lnTo>
                  <a:pt x="206769" y="45085"/>
                </a:lnTo>
                <a:lnTo>
                  <a:pt x="206769" y="48453"/>
                </a:lnTo>
                <a:lnTo>
                  <a:pt x="192259" y="48453"/>
                </a:lnTo>
                <a:close/>
                <a:moveTo>
                  <a:pt x="163239" y="45085"/>
                </a:moveTo>
                <a:lnTo>
                  <a:pt x="177749" y="45085"/>
                </a:lnTo>
                <a:lnTo>
                  <a:pt x="177749" y="48453"/>
                </a:lnTo>
                <a:lnTo>
                  <a:pt x="163239" y="48453"/>
                </a:lnTo>
                <a:close/>
                <a:moveTo>
                  <a:pt x="108308" y="45085"/>
                </a:moveTo>
                <a:lnTo>
                  <a:pt x="121004" y="45085"/>
                </a:lnTo>
                <a:lnTo>
                  <a:pt x="121004" y="48453"/>
                </a:lnTo>
                <a:lnTo>
                  <a:pt x="108308" y="48453"/>
                </a:lnTo>
                <a:close/>
                <a:moveTo>
                  <a:pt x="79028" y="45085"/>
                </a:moveTo>
                <a:lnTo>
                  <a:pt x="93797" y="45085"/>
                </a:lnTo>
                <a:lnTo>
                  <a:pt x="93797" y="48453"/>
                </a:lnTo>
                <a:lnTo>
                  <a:pt x="79028" y="48453"/>
                </a:lnTo>
                <a:close/>
                <a:moveTo>
                  <a:pt x="51563" y="45085"/>
                </a:moveTo>
                <a:lnTo>
                  <a:pt x="66332" y="45085"/>
                </a:lnTo>
                <a:lnTo>
                  <a:pt x="66332" y="48453"/>
                </a:lnTo>
                <a:lnTo>
                  <a:pt x="51563" y="48453"/>
                </a:lnTo>
                <a:close/>
                <a:moveTo>
                  <a:pt x="30575" y="45085"/>
                </a:moveTo>
                <a:lnTo>
                  <a:pt x="37053" y="45085"/>
                </a:lnTo>
                <a:lnTo>
                  <a:pt x="37053" y="48453"/>
                </a:lnTo>
                <a:lnTo>
                  <a:pt x="30575" y="48453"/>
                </a:lnTo>
                <a:close/>
                <a:moveTo>
                  <a:pt x="272842" y="43530"/>
                </a:moveTo>
                <a:lnTo>
                  <a:pt x="277718" y="43530"/>
                </a:lnTo>
                <a:lnTo>
                  <a:pt x="277718" y="45142"/>
                </a:lnTo>
                <a:lnTo>
                  <a:pt x="290721" y="45142"/>
                </a:lnTo>
                <a:lnTo>
                  <a:pt x="290721" y="48367"/>
                </a:lnTo>
                <a:lnTo>
                  <a:pt x="277718" y="48367"/>
                </a:lnTo>
                <a:lnTo>
                  <a:pt x="277718" y="58040"/>
                </a:lnTo>
                <a:lnTo>
                  <a:pt x="272842" y="58040"/>
                </a:lnTo>
                <a:close/>
                <a:moveTo>
                  <a:pt x="537814" y="40162"/>
                </a:moveTo>
                <a:lnTo>
                  <a:pt x="540988" y="40162"/>
                </a:lnTo>
                <a:lnTo>
                  <a:pt x="540988" y="45020"/>
                </a:lnTo>
                <a:lnTo>
                  <a:pt x="542575" y="45020"/>
                </a:lnTo>
                <a:lnTo>
                  <a:pt x="542575" y="48259"/>
                </a:lnTo>
                <a:lnTo>
                  <a:pt x="540988" y="48259"/>
                </a:lnTo>
                <a:lnTo>
                  <a:pt x="540988" y="53117"/>
                </a:lnTo>
                <a:lnTo>
                  <a:pt x="537814" y="53117"/>
                </a:lnTo>
                <a:lnTo>
                  <a:pt x="537814" y="48259"/>
                </a:lnTo>
                <a:lnTo>
                  <a:pt x="529879" y="48259"/>
                </a:lnTo>
                <a:lnTo>
                  <a:pt x="529879" y="45020"/>
                </a:lnTo>
                <a:lnTo>
                  <a:pt x="537814" y="45020"/>
                </a:lnTo>
                <a:close/>
                <a:moveTo>
                  <a:pt x="137385" y="38607"/>
                </a:moveTo>
                <a:lnTo>
                  <a:pt x="140609" y="38607"/>
                </a:lnTo>
                <a:lnTo>
                  <a:pt x="140609" y="45056"/>
                </a:lnTo>
                <a:lnTo>
                  <a:pt x="150283" y="45056"/>
                </a:lnTo>
                <a:lnTo>
                  <a:pt x="150283" y="48280"/>
                </a:lnTo>
                <a:lnTo>
                  <a:pt x="140609" y="48280"/>
                </a:lnTo>
                <a:lnTo>
                  <a:pt x="140609" y="53117"/>
                </a:lnTo>
                <a:lnTo>
                  <a:pt x="137385" y="53117"/>
                </a:lnTo>
                <a:lnTo>
                  <a:pt x="137385" y="48280"/>
                </a:lnTo>
                <a:lnTo>
                  <a:pt x="135773" y="48280"/>
                </a:lnTo>
                <a:lnTo>
                  <a:pt x="135773" y="45056"/>
                </a:lnTo>
                <a:lnTo>
                  <a:pt x="137385" y="45056"/>
                </a:lnTo>
                <a:close/>
                <a:moveTo>
                  <a:pt x="402242" y="33943"/>
                </a:moveTo>
                <a:lnTo>
                  <a:pt x="405507" y="33943"/>
                </a:lnTo>
                <a:lnTo>
                  <a:pt x="405507" y="48453"/>
                </a:lnTo>
                <a:lnTo>
                  <a:pt x="402242" y="48453"/>
                </a:lnTo>
                <a:lnTo>
                  <a:pt x="389183" y="48453"/>
                </a:lnTo>
                <a:lnTo>
                  <a:pt x="389183" y="45228"/>
                </a:lnTo>
                <a:lnTo>
                  <a:pt x="402242" y="45228"/>
                </a:lnTo>
                <a:close/>
                <a:moveTo>
                  <a:pt x="272842" y="16065"/>
                </a:moveTo>
                <a:lnTo>
                  <a:pt x="277765" y="16065"/>
                </a:lnTo>
                <a:lnTo>
                  <a:pt x="277765" y="30575"/>
                </a:lnTo>
                <a:lnTo>
                  <a:pt x="272842" y="30575"/>
                </a:lnTo>
                <a:close/>
                <a:moveTo>
                  <a:pt x="537912" y="11142"/>
                </a:moveTo>
                <a:lnTo>
                  <a:pt x="541021" y="11142"/>
                </a:lnTo>
                <a:lnTo>
                  <a:pt x="541021" y="25652"/>
                </a:lnTo>
                <a:lnTo>
                  <a:pt x="537912" y="25652"/>
                </a:lnTo>
                <a:close/>
                <a:moveTo>
                  <a:pt x="137328" y="11142"/>
                </a:moveTo>
                <a:lnTo>
                  <a:pt x="140437" y="11142"/>
                </a:lnTo>
                <a:lnTo>
                  <a:pt x="140437" y="25652"/>
                </a:lnTo>
                <a:lnTo>
                  <a:pt x="137328" y="25652"/>
                </a:lnTo>
                <a:close/>
                <a:moveTo>
                  <a:pt x="402138" y="6478"/>
                </a:moveTo>
                <a:lnTo>
                  <a:pt x="405506" y="6478"/>
                </a:lnTo>
                <a:lnTo>
                  <a:pt x="405506" y="20988"/>
                </a:lnTo>
                <a:lnTo>
                  <a:pt x="402138" y="20988"/>
                </a:lnTo>
                <a:close/>
                <a:moveTo>
                  <a:pt x="272842" y="0"/>
                </a:moveTo>
                <a:lnTo>
                  <a:pt x="277765" y="0"/>
                </a:lnTo>
                <a:lnTo>
                  <a:pt x="277765" y="3109"/>
                </a:lnTo>
                <a:lnTo>
                  <a:pt x="272842" y="3109"/>
                </a:lnTo>
                <a:close/>
                <a:moveTo>
                  <a:pt x="0" y="0"/>
                </a:moveTo>
                <a:lnTo>
                  <a:pt x="27458" y="0"/>
                </a:lnTo>
                <a:lnTo>
                  <a:pt x="27458" y="180607"/>
                </a:lnTo>
                <a:lnTo>
                  <a:pt x="32303" y="180607"/>
                </a:lnTo>
                <a:lnTo>
                  <a:pt x="32303" y="183832"/>
                </a:lnTo>
                <a:lnTo>
                  <a:pt x="27458" y="183832"/>
                </a:lnTo>
                <a:lnTo>
                  <a:pt x="27458" y="549884"/>
                </a:lnTo>
                <a:lnTo>
                  <a:pt x="537850" y="549884"/>
                </a:lnTo>
                <a:lnTo>
                  <a:pt x="537850" y="543433"/>
                </a:lnTo>
                <a:lnTo>
                  <a:pt x="541080" y="543433"/>
                </a:lnTo>
                <a:lnTo>
                  <a:pt x="541080" y="549884"/>
                </a:lnTo>
                <a:lnTo>
                  <a:pt x="587920" y="549884"/>
                </a:lnTo>
                <a:lnTo>
                  <a:pt x="587920" y="577297"/>
                </a:lnTo>
                <a:lnTo>
                  <a:pt x="0" y="5772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2" descr="Algorithm Icons - Download Free Vector Icons | Noun Project">
            <a:extLst>
              <a:ext uri="{FF2B5EF4-FFF2-40B4-BE49-F238E27FC236}">
                <a16:creationId xmlns:a16="http://schemas.microsoft.com/office/drawing/2014/main" id="{4359C732-0F84-B34A-9D69-297BE7E8F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691" y="4437140"/>
            <a:ext cx="1666506" cy="1666506"/>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224">
            <a:extLst>
              <a:ext uri="{FF2B5EF4-FFF2-40B4-BE49-F238E27FC236}">
                <a16:creationId xmlns:a16="http://schemas.microsoft.com/office/drawing/2014/main" id="{E419317A-1151-6046-A611-7C790EEB865B}"/>
              </a:ext>
            </a:extLst>
          </p:cNvPr>
          <p:cNvSpPr txBox="1"/>
          <p:nvPr/>
        </p:nvSpPr>
        <p:spPr>
          <a:xfrm>
            <a:off x="3920691" y="5950840"/>
            <a:ext cx="1286217" cy="276999"/>
          </a:xfrm>
          <a:prstGeom prst="rect">
            <a:avLst/>
          </a:prstGeom>
          <a:noFill/>
        </p:spPr>
        <p:txBody>
          <a:bodyPr wrap="square" lIns="0" tIns="0" rIns="0" bIns="0" rtlCol="0">
            <a:spAutoFit/>
          </a:bodyPr>
          <a:lstStyle/>
          <a:p>
            <a:pPr>
              <a:buClr>
                <a:srgbClr val="00AC5B"/>
              </a:buClr>
            </a:pPr>
            <a:r>
              <a:rPr lang="en-US" altLang="zh-CN" b="1" spc="-5" dirty="0">
                <a:solidFill>
                  <a:srgbClr val="000000"/>
                </a:solidFill>
                <a:ea typeface="Arial"/>
              </a:rPr>
              <a:t>Algorithms</a:t>
            </a:r>
            <a:endParaRPr lang="en-US" altLang="zh-CN" b="1" dirty="0">
              <a:solidFill>
                <a:srgbClr val="000000"/>
              </a:solidFill>
              <a:ea typeface="Arial"/>
            </a:endParaRPr>
          </a:p>
        </p:txBody>
      </p:sp>
      <p:sp>
        <p:nvSpPr>
          <p:cNvPr id="160" name="TextBox 1224">
            <a:extLst>
              <a:ext uri="{FF2B5EF4-FFF2-40B4-BE49-F238E27FC236}">
                <a16:creationId xmlns:a16="http://schemas.microsoft.com/office/drawing/2014/main" id="{7CE8CAAC-A4C7-EA4B-BE08-D507C4ADCF2F}"/>
              </a:ext>
            </a:extLst>
          </p:cNvPr>
          <p:cNvSpPr txBox="1"/>
          <p:nvPr/>
        </p:nvSpPr>
        <p:spPr>
          <a:xfrm>
            <a:off x="168122" y="4922806"/>
            <a:ext cx="2100174" cy="553998"/>
          </a:xfrm>
          <a:prstGeom prst="rect">
            <a:avLst/>
          </a:prstGeom>
          <a:noFill/>
        </p:spPr>
        <p:txBody>
          <a:bodyPr wrap="square" lIns="0" tIns="0" rIns="0" bIns="0" rtlCol="0">
            <a:spAutoFit/>
          </a:bodyPr>
          <a:lstStyle/>
          <a:p>
            <a:pPr>
              <a:buClr>
                <a:srgbClr val="00AC5B"/>
              </a:buClr>
            </a:pPr>
            <a:r>
              <a:rPr lang="en-US" altLang="zh-CN" dirty="0">
                <a:solidFill>
                  <a:srgbClr val="000000"/>
                </a:solidFill>
                <a:ea typeface="Arial"/>
              </a:rPr>
              <a:t>Two datasets </a:t>
            </a:r>
            <a:r>
              <a:rPr lang="en-GB" altLang="zh-CN" dirty="0">
                <a:latin typeface="Arial" panose="020B0604020202020204" pitchFamily="34" charset="0"/>
              </a:rPr>
              <a:t>with same feature space</a:t>
            </a:r>
            <a:endParaRPr lang="en-US" altLang="zh-CN" dirty="0">
              <a:solidFill>
                <a:srgbClr val="000000"/>
              </a:solidFill>
              <a:ea typeface="Arial"/>
            </a:endParaRPr>
          </a:p>
        </p:txBody>
      </p:sp>
      <p:cxnSp>
        <p:nvCxnSpPr>
          <p:cNvPr id="161" name="直线箭头连接符 160">
            <a:extLst>
              <a:ext uri="{FF2B5EF4-FFF2-40B4-BE49-F238E27FC236}">
                <a16:creationId xmlns:a16="http://schemas.microsoft.com/office/drawing/2014/main" id="{637CF769-F524-7543-A7FF-D3A8B7A5F777}"/>
              </a:ext>
            </a:extLst>
          </p:cNvPr>
          <p:cNvCxnSpPr>
            <a:cxnSpLocks/>
            <a:endCxn id="158" idx="1"/>
          </p:cNvCxnSpPr>
          <p:nvPr/>
        </p:nvCxnSpPr>
        <p:spPr>
          <a:xfrm>
            <a:off x="3053254" y="5270393"/>
            <a:ext cx="572437"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p:sp>
        <p:nvSpPr>
          <p:cNvPr id="168" name="圆角矩形 167">
            <a:extLst>
              <a:ext uri="{FF2B5EF4-FFF2-40B4-BE49-F238E27FC236}">
                <a16:creationId xmlns:a16="http://schemas.microsoft.com/office/drawing/2014/main" id="{E50B848F-9614-7C4B-AD84-865DF6C0365C}"/>
              </a:ext>
            </a:extLst>
          </p:cNvPr>
          <p:cNvSpPr/>
          <p:nvPr/>
        </p:nvSpPr>
        <p:spPr>
          <a:xfrm>
            <a:off x="5529080" y="4903131"/>
            <a:ext cx="4312681" cy="7581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文本框 168">
            <a:extLst>
              <a:ext uri="{FF2B5EF4-FFF2-40B4-BE49-F238E27FC236}">
                <a16:creationId xmlns:a16="http://schemas.microsoft.com/office/drawing/2014/main" id="{9CDC0AA5-062B-A743-BE1C-43BF6945FC3D}"/>
              </a:ext>
            </a:extLst>
          </p:cNvPr>
          <p:cNvSpPr txBox="1"/>
          <p:nvPr/>
        </p:nvSpPr>
        <p:spPr bwMode="auto">
          <a:xfrm>
            <a:off x="5529080" y="4990113"/>
            <a:ext cx="4464620" cy="437039"/>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latin typeface="Arial" panose="020B0604020202020204" pitchFamily="34" charset="0"/>
              </a:rPr>
              <a:t>Test whether the marginal distributions</a:t>
            </a:r>
          </a:p>
          <a:p>
            <a:pPr>
              <a:buClr>
                <a:srgbClr val="00AC5B"/>
              </a:buClr>
            </a:pPr>
            <a:r>
              <a:rPr lang="en-GB" altLang="zh-CN" dirty="0">
                <a:latin typeface="Arial" panose="020B0604020202020204" pitchFamily="34" charset="0"/>
              </a:rPr>
              <a:t>    of two domains are similar</a:t>
            </a:r>
            <a:endParaRPr lang="en-GB" altLang="zh-CN" dirty="0"/>
          </a:p>
        </p:txBody>
      </p:sp>
      <p:cxnSp>
        <p:nvCxnSpPr>
          <p:cNvPr id="170" name="直线连接符 169">
            <a:extLst>
              <a:ext uri="{FF2B5EF4-FFF2-40B4-BE49-F238E27FC236}">
                <a16:creationId xmlns:a16="http://schemas.microsoft.com/office/drawing/2014/main" id="{47607A1B-2E1C-CA43-945B-061680F9367C}"/>
              </a:ext>
            </a:extLst>
          </p:cNvPr>
          <p:cNvCxnSpPr>
            <a:cxnSpLocks/>
            <a:endCxn id="159" idx="3"/>
          </p:cNvCxnSpPr>
          <p:nvPr/>
        </p:nvCxnSpPr>
        <p:spPr>
          <a:xfrm flipH="1">
            <a:off x="5206908" y="5661311"/>
            <a:ext cx="394182" cy="428029"/>
          </a:xfrm>
          <a:prstGeom prst="line">
            <a:avLst/>
          </a:prstGeom>
          <a:ln w="25400">
            <a:solidFill>
              <a:srgbClr val="007D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65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59E6D-94A5-E941-954D-844182EE6802}"/>
              </a:ext>
            </a:extLst>
          </p:cNvPr>
          <p:cNvSpPr>
            <a:spLocks noGrp="1"/>
          </p:cNvSpPr>
          <p:nvPr>
            <p:ph type="title"/>
          </p:nvPr>
        </p:nvSpPr>
        <p:spPr/>
        <p:txBody>
          <a:bodyPr/>
          <a:lstStyle/>
          <a:p>
            <a:pPr marL="0" hangingPunct="0">
              <a:lnSpc>
                <a:spcPct val="99166"/>
              </a:lnSpc>
            </a:pPr>
            <a:r>
              <a:rPr lang="en-US" altLang="zh-CN" dirty="0">
                <a:solidFill>
                  <a:srgbClr val="00AB5A"/>
                </a:solidFill>
                <a:ea typeface="Arial"/>
              </a:rPr>
              <a:t>Motivation of applying transfer learning in</a:t>
            </a:r>
            <a:r>
              <a:rPr lang="en-US" altLang="zh-CN" dirty="0">
                <a:solidFill>
                  <a:srgbClr val="00AB5A"/>
                </a:solidFill>
                <a:cs typeface="Arial"/>
              </a:rPr>
              <a:t> </a:t>
            </a:r>
            <a:r>
              <a:rPr lang="en-US" altLang="zh-CN" dirty="0">
                <a:solidFill>
                  <a:srgbClr val="00AB5A"/>
                </a:solidFill>
                <a:ea typeface="Arial"/>
              </a:rPr>
              <a:t>injection</a:t>
            </a:r>
            <a:r>
              <a:rPr lang="en-US" altLang="zh-CN" spc="-85" dirty="0">
                <a:solidFill>
                  <a:srgbClr val="00AB5A"/>
                </a:solidFill>
                <a:cs typeface="Arial"/>
              </a:rPr>
              <a:t> </a:t>
            </a:r>
            <a:r>
              <a:rPr lang="en-US" altLang="zh-CN" dirty="0">
                <a:solidFill>
                  <a:srgbClr val="00AB5A"/>
                </a:solidFill>
                <a:ea typeface="Arial"/>
              </a:rPr>
              <a:t>molding</a:t>
            </a:r>
            <a:r>
              <a:rPr lang="en-US" altLang="zh-CN" dirty="0">
                <a:solidFill>
                  <a:srgbClr val="00AB5A"/>
                </a:solidFill>
                <a:cs typeface="Arial"/>
              </a:rPr>
              <a:t> </a:t>
            </a:r>
            <a:br>
              <a:rPr lang="en-US" altLang="zh-CN" sz="1800" dirty="0">
                <a:solidFill>
                  <a:srgbClr val="00AB5A"/>
                </a:solidFill>
                <a:ea typeface="Arial"/>
              </a:rPr>
            </a:br>
            <a:r>
              <a:rPr lang="en-US" altLang="zh-CN" sz="1800" dirty="0">
                <a:solidFill>
                  <a:srgbClr val="00AB5A"/>
                </a:solidFill>
                <a:ea typeface="Arial"/>
              </a:rPr>
              <a:t>Conventional</a:t>
            </a:r>
            <a:r>
              <a:rPr lang="en-US" altLang="zh-CN" sz="1800" dirty="0">
                <a:solidFill>
                  <a:srgbClr val="00AB5A"/>
                </a:solidFill>
                <a:cs typeface="Arial"/>
              </a:rPr>
              <a:t> </a:t>
            </a:r>
            <a:r>
              <a:rPr lang="en-US" altLang="zh-CN" sz="1800" dirty="0">
                <a:solidFill>
                  <a:srgbClr val="00AB5A"/>
                </a:solidFill>
                <a:ea typeface="Arial"/>
              </a:rPr>
              <a:t>deep learning approach</a:t>
            </a:r>
            <a:br>
              <a:rPr lang="en-US" altLang="zh-CN" sz="1800" dirty="0">
                <a:solidFill>
                  <a:srgbClr val="00AB5A"/>
                </a:solidFill>
                <a:ea typeface="Arial"/>
              </a:rPr>
            </a:br>
            <a:endParaRPr lang="en-GB" dirty="0"/>
          </a:p>
        </p:txBody>
      </p:sp>
      <p:sp>
        <p:nvSpPr>
          <p:cNvPr id="5" name="TextBox 96">
            <a:extLst>
              <a:ext uri="{FF2B5EF4-FFF2-40B4-BE49-F238E27FC236}">
                <a16:creationId xmlns:a16="http://schemas.microsoft.com/office/drawing/2014/main" id="{622D6907-100D-034C-B185-6EFFE8054011}"/>
              </a:ext>
            </a:extLst>
          </p:cNvPr>
          <p:cNvSpPr txBox="1"/>
          <p:nvPr/>
        </p:nvSpPr>
        <p:spPr>
          <a:xfrm>
            <a:off x="272481" y="1271968"/>
            <a:ext cx="1152029" cy="276999"/>
          </a:xfrm>
          <a:prstGeom prst="rect">
            <a:avLst/>
          </a:prstGeom>
          <a:noFill/>
        </p:spPr>
        <p:txBody>
          <a:bodyPr wrap="square" lIns="0" tIns="0" rIns="0" bIns="0" rtlCol="0">
            <a:spAutoFit/>
          </a:bodyPr>
          <a:lstStyle/>
          <a:p>
            <a:pPr marL="0">
              <a:lnSpc>
                <a:spcPct val="100000"/>
              </a:lnSpc>
              <a:tabLst>
                <a:tab pos="1280093" algn="l"/>
              </a:tabLst>
            </a:pPr>
            <a:r>
              <a:rPr lang="en-US" altLang="zh-CN" sz="1800" b="1" spc="-5" dirty="0">
                <a:solidFill>
                  <a:srgbClr val="000000"/>
                </a:solidFill>
                <a:latin typeface="Arial"/>
                <a:ea typeface="Arial"/>
              </a:rPr>
              <a:t>Objective</a:t>
            </a:r>
            <a:endParaRPr lang="zh-CN" altLang="en-US" sz="1200" spc="-5" dirty="0">
              <a:solidFill>
                <a:srgbClr val="FE1217"/>
              </a:solidFill>
              <a:latin typeface="宋体"/>
              <a:ea typeface="宋体"/>
            </a:endParaRPr>
          </a:p>
        </p:txBody>
      </p:sp>
      <p:sp>
        <p:nvSpPr>
          <p:cNvPr id="6" name="TextBox 97">
            <a:extLst>
              <a:ext uri="{FF2B5EF4-FFF2-40B4-BE49-F238E27FC236}">
                <a16:creationId xmlns:a16="http://schemas.microsoft.com/office/drawing/2014/main" id="{568B4DE3-2AC8-7743-809A-A2A4161653E8}"/>
              </a:ext>
            </a:extLst>
          </p:cNvPr>
          <p:cNvSpPr txBox="1"/>
          <p:nvPr/>
        </p:nvSpPr>
        <p:spPr>
          <a:xfrm>
            <a:off x="272480" y="1571664"/>
            <a:ext cx="9256785" cy="553998"/>
          </a:xfrm>
          <a:prstGeom prst="rect">
            <a:avLst/>
          </a:prstGeom>
          <a:noFill/>
        </p:spPr>
        <p:txBody>
          <a:bodyPr wrap="square" lIns="0" tIns="0" rIns="0" bIns="0" rtlCol="0">
            <a:spAutoFit/>
          </a:bodyPr>
          <a:lstStyle/>
          <a:p>
            <a:pPr hangingPunct="0"/>
            <a:r>
              <a:rPr lang="en-GB" altLang="zh-CN" dirty="0"/>
              <a:t>To analyse the possibility to transfer knowledge between processes where different materials are being utilized.</a:t>
            </a:r>
            <a:endParaRPr lang="en-US" altLang="zh-CN" sz="1800" b="1" dirty="0">
              <a:solidFill>
                <a:srgbClr val="000000"/>
              </a:solidFill>
              <a:latin typeface="Arial"/>
              <a:ea typeface="Arial"/>
            </a:endParaRPr>
          </a:p>
        </p:txBody>
      </p:sp>
      <p:sp>
        <p:nvSpPr>
          <p:cNvPr id="7" name="TextBox 98">
            <a:extLst>
              <a:ext uri="{FF2B5EF4-FFF2-40B4-BE49-F238E27FC236}">
                <a16:creationId xmlns:a16="http://schemas.microsoft.com/office/drawing/2014/main" id="{DA0C8B9A-9A0C-BD45-B097-0D00C60AF5D0}"/>
              </a:ext>
            </a:extLst>
          </p:cNvPr>
          <p:cNvSpPr txBox="1"/>
          <p:nvPr/>
        </p:nvSpPr>
        <p:spPr>
          <a:xfrm>
            <a:off x="609959" y="2563443"/>
            <a:ext cx="1171704" cy="548640"/>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Ma</a:t>
            </a:r>
            <a:r>
              <a:rPr lang="en-US" altLang="zh-CN" sz="1800" b="1" dirty="0">
                <a:solidFill>
                  <a:srgbClr val="000000"/>
                </a:solidFill>
                <a:latin typeface="Arial"/>
                <a:ea typeface="Arial"/>
              </a:rPr>
              <a:t>chine</a:t>
            </a:r>
          </a:p>
          <a:p>
            <a:pPr marL="0">
              <a:lnSpc>
                <a:spcPct val="100000"/>
              </a:lnSpc>
            </a:pPr>
            <a:r>
              <a:rPr lang="en-US" altLang="zh-CN" sz="1800" b="1" spc="-5" dirty="0">
                <a:solidFill>
                  <a:srgbClr val="000000"/>
                </a:solidFill>
                <a:latin typeface="Arial"/>
                <a:ea typeface="Arial"/>
              </a:rPr>
              <a:t>se</a:t>
            </a:r>
            <a:r>
              <a:rPr lang="en-US" altLang="zh-CN" sz="1800" b="1" dirty="0">
                <a:solidFill>
                  <a:srgbClr val="000000"/>
                </a:solidFill>
                <a:latin typeface="Arial"/>
                <a:ea typeface="Arial"/>
              </a:rPr>
              <a:t>ttings</a:t>
            </a:r>
          </a:p>
        </p:txBody>
      </p:sp>
      <p:sp>
        <p:nvSpPr>
          <p:cNvPr id="8" name="TextBox 99">
            <a:extLst>
              <a:ext uri="{FF2B5EF4-FFF2-40B4-BE49-F238E27FC236}">
                <a16:creationId xmlns:a16="http://schemas.microsoft.com/office/drawing/2014/main" id="{023ECD40-6593-C348-8A8B-F671045AC4DC}"/>
              </a:ext>
            </a:extLst>
          </p:cNvPr>
          <p:cNvSpPr txBox="1"/>
          <p:nvPr/>
        </p:nvSpPr>
        <p:spPr>
          <a:xfrm>
            <a:off x="7137162" y="3766799"/>
            <a:ext cx="1741004" cy="276999"/>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Product</a:t>
            </a:r>
            <a:r>
              <a:rPr lang="en-US" altLang="zh-CN" sz="1800" b="1" spc="-245" dirty="0">
                <a:solidFill>
                  <a:srgbClr val="000000"/>
                </a:solidFill>
                <a:latin typeface="Arial"/>
                <a:cs typeface="Arial"/>
              </a:rPr>
              <a:t> </a:t>
            </a:r>
            <a:r>
              <a:rPr lang="en-US" altLang="zh-CN" sz="1800" b="1" spc="30" dirty="0">
                <a:solidFill>
                  <a:srgbClr val="000000"/>
                </a:solidFill>
                <a:latin typeface="Arial"/>
                <a:ea typeface="Arial"/>
              </a:rPr>
              <a:t>quality</a:t>
            </a:r>
            <a:endParaRPr lang="en-US" altLang="zh-CN" sz="1800" b="1" dirty="0">
              <a:solidFill>
                <a:srgbClr val="000000"/>
              </a:solidFill>
              <a:latin typeface="Arial"/>
              <a:ea typeface="Arial"/>
            </a:endParaRPr>
          </a:p>
        </p:txBody>
      </p:sp>
      <p:sp>
        <p:nvSpPr>
          <p:cNvPr id="9" name="TextBox 100">
            <a:extLst>
              <a:ext uri="{FF2B5EF4-FFF2-40B4-BE49-F238E27FC236}">
                <a16:creationId xmlns:a16="http://schemas.microsoft.com/office/drawing/2014/main" id="{25F711F1-F415-9746-A471-0016CF2C61C3}"/>
              </a:ext>
            </a:extLst>
          </p:cNvPr>
          <p:cNvSpPr txBox="1"/>
          <p:nvPr/>
        </p:nvSpPr>
        <p:spPr>
          <a:xfrm>
            <a:off x="298455" y="4375776"/>
            <a:ext cx="2335327" cy="495007"/>
          </a:xfrm>
          <a:prstGeom prst="rect">
            <a:avLst/>
          </a:prstGeom>
          <a:noFill/>
        </p:spPr>
        <p:txBody>
          <a:bodyPr wrap="square" lIns="0" tIns="0" rIns="0" bIns="0" rtlCol="0">
            <a:spAutoFit/>
          </a:bodyPr>
          <a:lstStyle/>
          <a:p>
            <a:pPr>
              <a:lnSpc>
                <a:spcPts val="1739"/>
              </a:lnSpc>
            </a:pPr>
            <a:endParaRPr lang="en-US" dirty="0"/>
          </a:p>
          <a:p>
            <a:pPr marL="0">
              <a:lnSpc>
                <a:spcPct val="100000"/>
              </a:lnSpc>
            </a:pPr>
            <a:r>
              <a:rPr lang="en-US" altLang="zh-CN" sz="1800" b="1" spc="-5" dirty="0">
                <a:solidFill>
                  <a:srgbClr val="000000"/>
                </a:solidFill>
                <a:latin typeface="Arial"/>
                <a:ea typeface="Arial"/>
              </a:rPr>
              <a:t>Cha</a:t>
            </a:r>
            <a:r>
              <a:rPr lang="en-US" altLang="zh-CN" sz="1800" b="1" dirty="0">
                <a:solidFill>
                  <a:srgbClr val="000000"/>
                </a:solidFill>
                <a:latin typeface="Arial"/>
                <a:ea typeface="Arial"/>
              </a:rPr>
              <a:t>llenges</a:t>
            </a:r>
          </a:p>
        </p:txBody>
      </p:sp>
      <p:sp>
        <p:nvSpPr>
          <p:cNvPr id="10" name="TextBox 102">
            <a:extLst>
              <a:ext uri="{FF2B5EF4-FFF2-40B4-BE49-F238E27FC236}">
                <a16:creationId xmlns:a16="http://schemas.microsoft.com/office/drawing/2014/main" id="{B8B43512-2C05-DA4B-9B7E-CF42D33D2687}"/>
              </a:ext>
            </a:extLst>
          </p:cNvPr>
          <p:cNvSpPr txBox="1"/>
          <p:nvPr/>
        </p:nvSpPr>
        <p:spPr>
          <a:xfrm>
            <a:off x="272479" y="4952471"/>
            <a:ext cx="9579545" cy="779637"/>
          </a:xfrm>
          <a:prstGeom prst="rect">
            <a:avLst/>
          </a:prstGeom>
          <a:noFill/>
        </p:spPr>
        <p:txBody>
          <a:bodyPr wrap="square" lIns="0" tIns="0" rIns="0" bIns="0" rtlCol="0">
            <a:spAutoFit/>
          </a:bodyPr>
          <a:lstStyle/>
          <a:p>
            <a:pPr marL="285750" indent="-285750">
              <a:lnSpc>
                <a:spcPct val="150000"/>
              </a:lnSpc>
              <a:buFont typeface="Wingdings" pitchFamily="2" charset="2"/>
              <a:buChar char="§"/>
            </a:pPr>
            <a:r>
              <a:rPr lang="en-US" altLang="zh-CN" dirty="0">
                <a:solidFill>
                  <a:srgbClr val="000000"/>
                </a:solidFill>
                <a:ea typeface="Arial"/>
              </a:rPr>
              <a:t>Require large ﻿</a:t>
            </a:r>
            <a:r>
              <a:rPr lang="en-GB" altLang="zh-CN" dirty="0"/>
              <a:t>amount of process data</a:t>
            </a:r>
          </a:p>
          <a:p>
            <a:pPr marL="285750" indent="-285750">
              <a:lnSpc>
                <a:spcPct val="150000"/>
              </a:lnSpc>
              <a:buFont typeface="Wingdings" pitchFamily="2" charset="2"/>
              <a:buChar char="§"/>
            </a:pPr>
            <a:r>
              <a:rPr lang="en-US" altLang="zh-CN" dirty="0">
                <a:solidFill>
                  <a:srgbClr val="000000"/>
                </a:solidFill>
                <a:ea typeface="Arial"/>
              </a:rPr>
              <a:t>High training effort of the fitting models in the changes of production process</a:t>
            </a:r>
            <a:endParaRPr lang="en-US" dirty="0"/>
          </a:p>
        </p:txBody>
      </p:sp>
      <p:grpSp>
        <p:nvGrpSpPr>
          <p:cNvPr id="11" name="组合 1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BC3DDFF-74EE-7C49-BBF6-ECE41284312E}"/>
              </a:ext>
            </a:extLst>
          </p:cNvPr>
          <p:cNvGrpSpPr>
            <a:grpSpLocks noChangeAspect="1"/>
          </p:cNvGrpSpPr>
          <p:nvPr/>
        </p:nvGrpSpPr>
        <p:grpSpPr>
          <a:xfrm>
            <a:off x="2102408" y="2071293"/>
            <a:ext cx="1062748" cy="1241600"/>
            <a:chOff x="4143375" y="1147763"/>
            <a:chExt cx="3905250" cy="4562475"/>
          </a:xfrm>
        </p:grpSpPr>
        <p:sp>
          <p:nvSpPr>
            <p:cNvPr id="12" name="ï$ḻîḋê">
              <a:extLst>
                <a:ext uri="{FF2B5EF4-FFF2-40B4-BE49-F238E27FC236}">
                  <a16:creationId xmlns:a16="http://schemas.microsoft.com/office/drawing/2014/main" id="{5A54B38C-A7AF-9341-984E-87632280BCC3}"/>
                </a:ext>
              </a:extLst>
            </p:cNvPr>
            <p:cNvSpPr/>
            <p:nvPr/>
          </p:nvSpPr>
          <p:spPr bwMode="auto">
            <a:xfrm>
              <a:off x="4143375" y="1147763"/>
              <a:ext cx="39052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 name="ï$líďê">
              <a:extLst>
                <a:ext uri="{FF2B5EF4-FFF2-40B4-BE49-F238E27FC236}">
                  <a16:creationId xmlns:a16="http://schemas.microsoft.com/office/drawing/2014/main" id="{BF5704C5-0007-2640-A047-F1AD268F812F}"/>
                </a:ext>
              </a:extLst>
            </p:cNvPr>
            <p:cNvSpPr/>
            <p:nvPr/>
          </p:nvSpPr>
          <p:spPr bwMode="auto">
            <a:xfrm>
              <a:off x="4675188" y="2573338"/>
              <a:ext cx="2935288" cy="3135313"/>
            </a:xfrm>
            <a:custGeom>
              <a:avLst/>
              <a:gdLst>
                <a:gd name="T0" fmla="*/ 1305 w 1369"/>
                <a:gd name="T1" fmla="*/ 1763 h 1763"/>
                <a:gd name="T2" fmla="*/ 65 w 1369"/>
                <a:gd name="T3" fmla="*/ 1763 h 1763"/>
                <a:gd name="T4" fmla="*/ 0 w 1369"/>
                <a:gd name="T5" fmla="*/ 1699 h 1763"/>
                <a:gd name="T6" fmla="*/ 0 w 1369"/>
                <a:gd name="T7" fmla="*/ 684 h 1763"/>
                <a:gd name="T8" fmla="*/ 685 w 1369"/>
                <a:gd name="T9" fmla="*/ 0 h 1763"/>
                <a:gd name="T10" fmla="*/ 685 w 1369"/>
                <a:gd name="T11" fmla="*/ 0 h 1763"/>
                <a:gd name="T12" fmla="*/ 1369 w 1369"/>
                <a:gd name="T13" fmla="*/ 684 h 1763"/>
                <a:gd name="T14" fmla="*/ 1369 w 1369"/>
                <a:gd name="T15" fmla="*/ 1699 h 1763"/>
                <a:gd name="T16" fmla="*/ 1305 w 1369"/>
                <a:gd name="T17" fmla="*/ 1763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9" h="1763">
                  <a:moveTo>
                    <a:pt x="1305" y="1763"/>
                  </a:moveTo>
                  <a:cubicBezTo>
                    <a:pt x="65" y="1763"/>
                    <a:pt x="65" y="1763"/>
                    <a:pt x="65" y="1763"/>
                  </a:cubicBezTo>
                  <a:cubicBezTo>
                    <a:pt x="29" y="1763"/>
                    <a:pt x="0" y="1734"/>
                    <a:pt x="0" y="1699"/>
                  </a:cubicBezTo>
                  <a:cubicBezTo>
                    <a:pt x="0" y="684"/>
                    <a:pt x="0" y="684"/>
                    <a:pt x="0" y="684"/>
                  </a:cubicBezTo>
                  <a:cubicBezTo>
                    <a:pt x="0" y="307"/>
                    <a:pt x="308" y="0"/>
                    <a:pt x="685" y="0"/>
                  </a:cubicBezTo>
                  <a:cubicBezTo>
                    <a:pt x="685" y="0"/>
                    <a:pt x="685" y="0"/>
                    <a:pt x="685" y="0"/>
                  </a:cubicBezTo>
                  <a:cubicBezTo>
                    <a:pt x="1061" y="0"/>
                    <a:pt x="1369" y="307"/>
                    <a:pt x="1369" y="684"/>
                  </a:cubicBezTo>
                  <a:cubicBezTo>
                    <a:pt x="1369" y="1699"/>
                    <a:pt x="1369" y="1699"/>
                    <a:pt x="1369" y="1699"/>
                  </a:cubicBezTo>
                  <a:cubicBezTo>
                    <a:pt x="1369" y="1734"/>
                    <a:pt x="1340" y="1763"/>
                    <a:pt x="1305" y="1763"/>
                  </a:cubicBezTo>
                  <a:close/>
                </a:path>
              </a:pathLst>
            </a:custGeom>
            <a:solidFill>
              <a:srgbClr val="DFF3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14" name="iśḷíḑe">
              <a:extLst>
                <a:ext uri="{FF2B5EF4-FFF2-40B4-BE49-F238E27FC236}">
                  <a16:creationId xmlns:a16="http://schemas.microsoft.com/office/drawing/2014/main" id="{073A83B2-4B8F-6B4E-8EBB-EB913906B104}"/>
                </a:ext>
              </a:extLst>
            </p:cNvPr>
            <p:cNvSpPr/>
            <p:nvPr/>
          </p:nvSpPr>
          <p:spPr bwMode="auto">
            <a:xfrm>
              <a:off x="5178425" y="2987676"/>
              <a:ext cx="53975" cy="109538"/>
            </a:xfrm>
            <a:custGeom>
              <a:avLst/>
              <a:gdLst>
                <a:gd name="T0" fmla="*/ 25 w 25"/>
                <a:gd name="T1" fmla="*/ 7 h 51"/>
                <a:gd name="T2" fmla="*/ 21 w 25"/>
                <a:gd name="T3" fmla="*/ 51 h 51"/>
                <a:gd name="T4" fmla="*/ 0 w 25"/>
                <a:gd name="T5" fmla="*/ 47 h 51"/>
                <a:gd name="T6" fmla="*/ 7 w 25"/>
                <a:gd name="T7" fmla="*/ 1 h 51"/>
                <a:gd name="T8" fmla="*/ 25 w 25"/>
                <a:gd name="T9" fmla="*/ 7 h 51"/>
              </a:gdLst>
              <a:ahLst/>
              <a:cxnLst>
                <a:cxn ang="0">
                  <a:pos x="T0" y="T1"/>
                </a:cxn>
                <a:cxn ang="0">
                  <a:pos x="T2" y="T3"/>
                </a:cxn>
                <a:cxn ang="0">
                  <a:pos x="T4" y="T5"/>
                </a:cxn>
                <a:cxn ang="0">
                  <a:pos x="T6" y="T7"/>
                </a:cxn>
                <a:cxn ang="0">
                  <a:pos x="T8" y="T9"/>
                </a:cxn>
              </a:cxnLst>
              <a:rect l="0" t="0" r="r" b="b"/>
              <a:pathLst>
                <a:path w="25" h="51">
                  <a:moveTo>
                    <a:pt x="25" y="7"/>
                  </a:moveTo>
                  <a:cubicBezTo>
                    <a:pt x="21" y="51"/>
                    <a:pt x="21" y="51"/>
                    <a:pt x="21" y="51"/>
                  </a:cubicBezTo>
                  <a:cubicBezTo>
                    <a:pt x="0" y="47"/>
                    <a:pt x="0" y="47"/>
                    <a:pt x="0" y="47"/>
                  </a:cubicBezTo>
                  <a:cubicBezTo>
                    <a:pt x="0" y="47"/>
                    <a:pt x="5" y="1"/>
                    <a:pt x="7" y="1"/>
                  </a:cubicBezTo>
                  <a:cubicBezTo>
                    <a:pt x="9" y="0"/>
                    <a:pt x="25" y="7"/>
                    <a:pt x="25" y="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śḷíďè">
              <a:extLst>
                <a:ext uri="{FF2B5EF4-FFF2-40B4-BE49-F238E27FC236}">
                  <a16:creationId xmlns:a16="http://schemas.microsoft.com/office/drawing/2014/main" id="{64E49AD2-69CD-9046-B240-AD5215FE0943}"/>
                </a:ext>
              </a:extLst>
            </p:cNvPr>
            <p:cNvSpPr/>
            <p:nvPr/>
          </p:nvSpPr>
          <p:spPr bwMode="auto">
            <a:xfrm>
              <a:off x="5078413" y="3062288"/>
              <a:ext cx="195263" cy="115888"/>
            </a:xfrm>
            <a:custGeom>
              <a:avLst/>
              <a:gdLst>
                <a:gd name="T0" fmla="*/ 74 w 91"/>
                <a:gd name="T1" fmla="*/ 0 h 54"/>
                <a:gd name="T2" fmla="*/ 46 w 91"/>
                <a:gd name="T3" fmla="*/ 10 h 54"/>
                <a:gd name="T4" fmla="*/ 16 w 91"/>
                <a:gd name="T5" fmla="*/ 34 h 54"/>
                <a:gd name="T6" fmla="*/ 9 w 91"/>
                <a:gd name="T7" fmla="*/ 53 h 54"/>
                <a:gd name="T8" fmla="*/ 89 w 91"/>
                <a:gd name="T9" fmla="*/ 27 h 54"/>
                <a:gd name="T10" fmla="*/ 74 w 91"/>
                <a:gd name="T11" fmla="*/ 0 h 54"/>
              </a:gdLst>
              <a:ahLst/>
              <a:cxnLst>
                <a:cxn ang="0">
                  <a:pos x="T0" y="T1"/>
                </a:cxn>
                <a:cxn ang="0">
                  <a:pos x="T2" y="T3"/>
                </a:cxn>
                <a:cxn ang="0">
                  <a:pos x="T4" y="T5"/>
                </a:cxn>
                <a:cxn ang="0">
                  <a:pos x="T6" y="T7"/>
                </a:cxn>
                <a:cxn ang="0">
                  <a:pos x="T8" y="T9"/>
                </a:cxn>
                <a:cxn ang="0">
                  <a:pos x="T10" y="T11"/>
                </a:cxn>
              </a:cxnLst>
              <a:rect l="0" t="0" r="r" b="b"/>
              <a:pathLst>
                <a:path w="91" h="54">
                  <a:moveTo>
                    <a:pt x="74" y="0"/>
                  </a:moveTo>
                  <a:cubicBezTo>
                    <a:pt x="74" y="0"/>
                    <a:pt x="63" y="10"/>
                    <a:pt x="46" y="10"/>
                  </a:cubicBezTo>
                  <a:cubicBezTo>
                    <a:pt x="46" y="10"/>
                    <a:pt x="23" y="30"/>
                    <a:pt x="16" y="34"/>
                  </a:cubicBezTo>
                  <a:cubicBezTo>
                    <a:pt x="10" y="37"/>
                    <a:pt x="0" y="54"/>
                    <a:pt x="9" y="53"/>
                  </a:cubicBezTo>
                  <a:cubicBezTo>
                    <a:pt x="19" y="53"/>
                    <a:pt x="89" y="27"/>
                    <a:pt x="89" y="27"/>
                  </a:cubicBezTo>
                  <a:cubicBezTo>
                    <a:pt x="89" y="27"/>
                    <a:pt x="91" y="10"/>
                    <a:pt x="7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ïšļïḍe">
              <a:extLst>
                <a:ext uri="{FF2B5EF4-FFF2-40B4-BE49-F238E27FC236}">
                  <a16:creationId xmlns:a16="http://schemas.microsoft.com/office/drawing/2014/main" id="{EDF3BD44-6680-E44D-82D0-830683AACF6D}"/>
                </a:ext>
              </a:extLst>
            </p:cNvPr>
            <p:cNvSpPr/>
            <p:nvPr/>
          </p:nvSpPr>
          <p:spPr bwMode="auto">
            <a:xfrm>
              <a:off x="5480050" y="2894013"/>
              <a:ext cx="74613" cy="111125"/>
            </a:xfrm>
            <a:custGeom>
              <a:avLst/>
              <a:gdLst>
                <a:gd name="T0" fmla="*/ 0 w 35"/>
                <a:gd name="T1" fmla="*/ 11 h 52"/>
                <a:gd name="T2" fmla="*/ 16 w 35"/>
                <a:gd name="T3" fmla="*/ 52 h 52"/>
                <a:gd name="T4" fmla="*/ 35 w 35"/>
                <a:gd name="T5" fmla="*/ 42 h 52"/>
                <a:gd name="T6" fmla="*/ 15 w 35"/>
                <a:gd name="T7" fmla="*/ 0 h 52"/>
                <a:gd name="T8" fmla="*/ 0 w 35"/>
                <a:gd name="T9" fmla="*/ 11 h 52"/>
              </a:gdLst>
              <a:ahLst/>
              <a:cxnLst>
                <a:cxn ang="0">
                  <a:pos x="T0" y="T1"/>
                </a:cxn>
                <a:cxn ang="0">
                  <a:pos x="T2" y="T3"/>
                </a:cxn>
                <a:cxn ang="0">
                  <a:pos x="T4" y="T5"/>
                </a:cxn>
                <a:cxn ang="0">
                  <a:pos x="T6" y="T7"/>
                </a:cxn>
                <a:cxn ang="0">
                  <a:pos x="T8" y="T9"/>
                </a:cxn>
              </a:cxnLst>
              <a:rect l="0" t="0" r="r" b="b"/>
              <a:pathLst>
                <a:path w="35" h="52">
                  <a:moveTo>
                    <a:pt x="0" y="11"/>
                  </a:moveTo>
                  <a:cubicBezTo>
                    <a:pt x="16" y="52"/>
                    <a:pt x="16" y="52"/>
                    <a:pt x="16" y="52"/>
                  </a:cubicBezTo>
                  <a:cubicBezTo>
                    <a:pt x="35" y="42"/>
                    <a:pt x="35" y="42"/>
                    <a:pt x="35" y="42"/>
                  </a:cubicBezTo>
                  <a:cubicBezTo>
                    <a:pt x="35" y="42"/>
                    <a:pt x="16" y="0"/>
                    <a:pt x="15" y="0"/>
                  </a:cubicBezTo>
                  <a:cubicBezTo>
                    <a:pt x="13" y="0"/>
                    <a:pt x="0" y="11"/>
                    <a:pt x="0" y="1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Sľíḋê">
              <a:extLst>
                <a:ext uri="{FF2B5EF4-FFF2-40B4-BE49-F238E27FC236}">
                  <a16:creationId xmlns:a16="http://schemas.microsoft.com/office/drawing/2014/main" id="{CCB04622-A796-824F-9665-768300192A50}"/>
                </a:ext>
              </a:extLst>
            </p:cNvPr>
            <p:cNvSpPr/>
            <p:nvPr/>
          </p:nvSpPr>
          <p:spPr bwMode="auto">
            <a:xfrm>
              <a:off x="5462588" y="2974976"/>
              <a:ext cx="215900" cy="74613"/>
            </a:xfrm>
            <a:custGeom>
              <a:avLst/>
              <a:gdLst>
                <a:gd name="T0" fmla="*/ 14 w 101"/>
                <a:gd name="T1" fmla="*/ 0 h 35"/>
                <a:gd name="T2" fmla="*/ 43 w 101"/>
                <a:gd name="T3" fmla="*/ 2 h 35"/>
                <a:gd name="T4" fmla="*/ 79 w 101"/>
                <a:gd name="T5" fmla="*/ 16 h 35"/>
                <a:gd name="T6" fmla="*/ 91 w 101"/>
                <a:gd name="T7" fmla="*/ 33 h 35"/>
                <a:gd name="T8" fmla="*/ 7 w 101"/>
                <a:gd name="T9" fmla="*/ 31 h 35"/>
                <a:gd name="T10" fmla="*/ 14 w 101"/>
                <a:gd name="T11" fmla="*/ 0 h 35"/>
              </a:gdLst>
              <a:ahLst/>
              <a:cxnLst>
                <a:cxn ang="0">
                  <a:pos x="T0" y="T1"/>
                </a:cxn>
                <a:cxn ang="0">
                  <a:pos x="T2" y="T3"/>
                </a:cxn>
                <a:cxn ang="0">
                  <a:pos x="T4" y="T5"/>
                </a:cxn>
                <a:cxn ang="0">
                  <a:pos x="T6" y="T7"/>
                </a:cxn>
                <a:cxn ang="0">
                  <a:pos x="T8" y="T9"/>
                </a:cxn>
                <a:cxn ang="0">
                  <a:pos x="T10" y="T11"/>
                </a:cxn>
              </a:cxnLst>
              <a:rect l="0" t="0" r="r" b="b"/>
              <a:pathLst>
                <a:path w="101" h="35">
                  <a:moveTo>
                    <a:pt x="14" y="0"/>
                  </a:moveTo>
                  <a:cubicBezTo>
                    <a:pt x="14" y="0"/>
                    <a:pt x="27" y="7"/>
                    <a:pt x="43" y="2"/>
                  </a:cubicBezTo>
                  <a:cubicBezTo>
                    <a:pt x="43" y="2"/>
                    <a:pt x="72" y="15"/>
                    <a:pt x="79" y="16"/>
                  </a:cubicBezTo>
                  <a:cubicBezTo>
                    <a:pt x="86" y="17"/>
                    <a:pt x="101" y="31"/>
                    <a:pt x="91" y="33"/>
                  </a:cubicBezTo>
                  <a:cubicBezTo>
                    <a:pt x="82" y="35"/>
                    <a:pt x="7" y="31"/>
                    <a:pt x="7" y="31"/>
                  </a:cubicBezTo>
                  <a:cubicBezTo>
                    <a:pt x="7" y="31"/>
                    <a:pt x="0" y="15"/>
                    <a:pt x="14" y="0"/>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ślíḋê">
              <a:extLst>
                <a:ext uri="{FF2B5EF4-FFF2-40B4-BE49-F238E27FC236}">
                  <a16:creationId xmlns:a16="http://schemas.microsoft.com/office/drawing/2014/main" id="{255D92A6-A92A-4C4E-985D-7EDC4A31B556}"/>
                </a:ext>
              </a:extLst>
            </p:cNvPr>
            <p:cNvSpPr/>
            <p:nvPr/>
          </p:nvSpPr>
          <p:spPr bwMode="auto">
            <a:xfrm>
              <a:off x="5473700" y="3016251"/>
              <a:ext cx="192088" cy="33338"/>
            </a:xfrm>
            <a:custGeom>
              <a:avLst/>
              <a:gdLst>
                <a:gd name="T0" fmla="*/ 86 w 90"/>
                <a:gd name="T1" fmla="*/ 8 h 16"/>
                <a:gd name="T2" fmla="*/ 2 w 90"/>
                <a:gd name="T3" fmla="*/ 6 h 16"/>
                <a:gd name="T4" fmla="*/ 0 w 90"/>
                <a:gd name="T5" fmla="*/ 0 h 16"/>
                <a:gd name="T6" fmla="*/ 2 w 90"/>
                <a:gd name="T7" fmla="*/ 12 h 16"/>
                <a:gd name="T8" fmla="*/ 86 w 90"/>
                <a:gd name="T9" fmla="*/ 14 h 16"/>
                <a:gd name="T10" fmla="*/ 88 w 90"/>
                <a:gd name="T11" fmla="*/ 7 h 16"/>
                <a:gd name="T12" fmla="*/ 86 w 90"/>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90" h="16">
                  <a:moveTo>
                    <a:pt x="86" y="8"/>
                  </a:moveTo>
                  <a:cubicBezTo>
                    <a:pt x="77" y="10"/>
                    <a:pt x="2" y="6"/>
                    <a:pt x="2" y="6"/>
                  </a:cubicBezTo>
                  <a:cubicBezTo>
                    <a:pt x="2" y="6"/>
                    <a:pt x="1" y="3"/>
                    <a:pt x="0" y="0"/>
                  </a:cubicBezTo>
                  <a:cubicBezTo>
                    <a:pt x="0" y="7"/>
                    <a:pt x="2" y="12"/>
                    <a:pt x="2" y="12"/>
                  </a:cubicBezTo>
                  <a:cubicBezTo>
                    <a:pt x="2" y="12"/>
                    <a:pt x="77" y="16"/>
                    <a:pt x="86" y="14"/>
                  </a:cubicBezTo>
                  <a:cubicBezTo>
                    <a:pt x="90" y="13"/>
                    <a:pt x="90" y="10"/>
                    <a:pt x="88" y="7"/>
                  </a:cubicBezTo>
                  <a:cubicBezTo>
                    <a:pt x="87" y="7"/>
                    <a:pt x="87" y="8"/>
                    <a:pt x="8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sḷíḑè">
              <a:extLst>
                <a:ext uri="{FF2B5EF4-FFF2-40B4-BE49-F238E27FC236}">
                  <a16:creationId xmlns:a16="http://schemas.microsoft.com/office/drawing/2014/main" id="{CBEDF7D8-B282-0548-8813-77C41B5046B0}"/>
                </a:ext>
              </a:extLst>
            </p:cNvPr>
            <p:cNvSpPr/>
            <p:nvPr/>
          </p:nvSpPr>
          <p:spPr bwMode="auto">
            <a:xfrm>
              <a:off x="5559425" y="298132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ślïḑe">
              <a:extLst>
                <a:ext uri="{FF2B5EF4-FFF2-40B4-BE49-F238E27FC236}">
                  <a16:creationId xmlns:a16="http://schemas.microsoft.com/office/drawing/2014/main" id="{4B0AEAA9-44B1-6946-AF26-444BC2987837}"/>
                </a:ext>
              </a:extLst>
            </p:cNvPr>
            <p:cNvSpPr/>
            <p:nvPr/>
          </p:nvSpPr>
          <p:spPr bwMode="auto">
            <a:xfrm>
              <a:off x="5578475" y="2987676"/>
              <a:ext cx="20638" cy="31750"/>
            </a:xfrm>
            <a:custGeom>
              <a:avLst/>
              <a:gdLst>
                <a:gd name="T0" fmla="*/ 7 w 10"/>
                <a:gd name="T1" fmla="*/ 3 h 15"/>
                <a:gd name="T2" fmla="*/ 2 w 10"/>
                <a:gd name="T3" fmla="*/ 14 h 15"/>
                <a:gd name="T4" fmla="*/ 10 w 10"/>
                <a:gd name="T5" fmla="*/ 4 h 15"/>
                <a:gd name="T6" fmla="*/ 7 w 10"/>
                <a:gd name="T7" fmla="*/ 3 h 15"/>
              </a:gdLst>
              <a:ahLst/>
              <a:cxnLst>
                <a:cxn ang="0">
                  <a:pos x="T0" y="T1"/>
                </a:cxn>
                <a:cxn ang="0">
                  <a:pos x="T2" y="T3"/>
                </a:cxn>
                <a:cxn ang="0">
                  <a:pos x="T4" y="T5"/>
                </a:cxn>
                <a:cxn ang="0">
                  <a:pos x="T6" y="T7"/>
                </a:cxn>
              </a:cxnLst>
              <a:rect l="0" t="0" r="r" b="b"/>
              <a:pathLst>
                <a:path w="10" h="15">
                  <a:moveTo>
                    <a:pt x="7" y="3"/>
                  </a:moveTo>
                  <a:cubicBezTo>
                    <a:pt x="7" y="3"/>
                    <a:pt x="0" y="13"/>
                    <a:pt x="2" y="14"/>
                  </a:cubicBezTo>
                  <a:cubicBezTo>
                    <a:pt x="4" y="15"/>
                    <a:pt x="10" y="4"/>
                    <a:pt x="10" y="4"/>
                  </a:cubicBezTo>
                  <a:cubicBezTo>
                    <a:pt x="10" y="4"/>
                    <a:pt x="9" y="0"/>
                    <a:pt x="7"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îṥľîďè">
              <a:extLst>
                <a:ext uri="{FF2B5EF4-FFF2-40B4-BE49-F238E27FC236}">
                  <a16:creationId xmlns:a16="http://schemas.microsoft.com/office/drawing/2014/main" id="{E7511525-B4AA-FA46-A194-3B727C81A857}"/>
                </a:ext>
              </a:extLst>
            </p:cNvPr>
            <p:cNvSpPr/>
            <p:nvPr/>
          </p:nvSpPr>
          <p:spPr bwMode="auto">
            <a:xfrm>
              <a:off x="5595938" y="2995613"/>
              <a:ext cx="22225" cy="33338"/>
            </a:xfrm>
            <a:custGeom>
              <a:avLst/>
              <a:gdLst>
                <a:gd name="T0" fmla="*/ 8 w 11"/>
                <a:gd name="T1" fmla="*/ 3 h 15"/>
                <a:gd name="T2" fmla="*/ 3 w 11"/>
                <a:gd name="T3" fmla="*/ 14 h 15"/>
                <a:gd name="T4" fmla="*/ 11 w 11"/>
                <a:gd name="T5" fmla="*/ 4 h 15"/>
                <a:gd name="T6" fmla="*/ 8 w 11"/>
                <a:gd name="T7" fmla="*/ 3 h 15"/>
              </a:gdLst>
              <a:ahLst/>
              <a:cxnLst>
                <a:cxn ang="0">
                  <a:pos x="T0" y="T1"/>
                </a:cxn>
                <a:cxn ang="0">
                  <a:pos x="T2" y="T3"/>
                </a:cxn>
                <a:cxn ang="0">
                  <a:pos x="T4" y="T5"/>
                </a:cxn>
                <a:cxn ang="0">
                  <a:pos x="T6" y="T7"/>
                </a:cxn>
              </a:cxnLst>
              <a:rect l="0" t="0" r="r" b="b"/>
              <a:pathLst>
                <a:path w="11" h="15">
                  <a:moveTo>
                    <a:pt x="8" y="3"/>
                  </a:moveTo>
                  <a:cubicBezTo>
                    <a:pt x="8" y="3"/>
                    <a:pt x="0" y="13"/>
                    <a:pt x="3" y="14"/>
                  </a:cubicBezTo>
                  <a:cubicBezTo>
                    <a:pt x="5" y="15"/>
                    <a:pt x="11" y="4"/>
                    <a:pt x="11" y="4"/>
                  </a:cubicBezTo>
                  <a:cubicBezTo>
                    <a:pt x="11" y="4"/>
                    <a:pt x="10" y="0"/>
                    <a:pt x="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íšḷiďê">
              <a:extLst>
                <a:ext uri="{FF2B5EF4-FFF2-40B4-BE49-F238E27FC236}">
                  <a16:creationId xmlns:a16="http://schemas.microsoft.com/office/drawing/2014/main" id="{11488DC5-B3D6-AA47-B5E8-49EE1CF1B3E9}"/>
                </a:ext>
              </a:extLst>
            </p:cNvPr>
            <p:cNvSpPr/>
            <p:nvPr/>
          </p:nvSpPr>
          <p:spPr bwMode="auto">
            <a:xfrm>
              <a:off x="5089525" y="3094038"/>
              <a:ext cx="182563" cy="84138"/>
            </a:xfrm>
            <a:custGeom>
              <a:avLst/>
              <a:gdLst>
                <a:gd name="T0" fmla="*/ 3 w 85"/>
                <a:gd name="T1" fmla="*/ 33 h 39"/>
                <a:gd name="T2" fmla="*/ 83 w 85"/>
                <a:gd name="T3" fmla="*/ 6 h 39"/>
                <a:gd name="T4" fmla="*/ 82 w 85"/>
                <a:gd name="T5" fmla="*/ 0 h 39"/>
                <a:gd name="T6" fmla="*/ 84 w 85"/>
                <a:gd name="T7" fmla="*/ 12 h 39"/>
                <a:gd name="T8" fmla="*/ 4 w 85"/>
                <a:gd name="T9" fmla="*/ 38 h 39"/>
                <a:gd name="T10" fmla="*/ 1 w 85"/>
                <a:gd name="T11" fmla="*/ 32 h 39"/>
                <a:gd name="T12" fmla="*/ 3 w 85"/>
                <a:gd name="T13" fmla="*/ 33 h 39"/>
              </a:gdLst>
              <a:ahLst/>
              <a:cxnLst>
                <a:cxn ang="0">
                  <a:pos x="T0" y="T1"/>
                </a:cxn>
                <a:cxn ang="0">
                  <a:pos x="T2" y="T3"/>
                </a:cxn>
                <a:cxn ang="0">
                  <a:pos x="T4" y="T5"/>
                </a:cxn>
                <a:cxn ang="0">
                  <a:pos x="T6" y="T7"/>
                </a:cxn>
                <a:cxn ang="0">
                  <a:pos x="T8" y="T9"/>
                </a:cxn>
                <a:cxn ang="0">
                  <a:pos x="T10" y="T11"/>
                </a:cxn>
                <a:cxn ang="0">
                  <a:pos x="T12" y="T13"/>
                </a:cxn>
              </a:cxnLst>
              <a:rect l="0" t="0" r="r" b="b"/>
              <a:pathLst>
                <a:path w="85" h="39">
                  <a:moveTo>
                    <a:pt x="3" y="33"/>
                  </a:moveTo>
                  <a:cubicBezTo>
                    <a:pt x="12" y="32"/>
                    <a:pt x="83" y="6"/>
                    <a:pt x="83" y="6"/>
                  </a:cubicBezTo>
                  <a:cubicBezTo>
                    <a:pt x="83" y="6"/>
                    <a:pt x="83" y="4"/>
                    <a:pt x="82" y="0"/>
                  </a:cubicBezTo>
                  <a:cubicBezTo>
                    <a:pt x="85" y="6"/>
                    <a:pt x="84" y="12"/>
                    <a:pt x="84" y="12"/>
                  </a:cubicBezTo>
                  <a:cubicBezTo>
                    <a:pt x="84" y="12"/>
                    <a:pt x="14" y="38"/>
                    <a:pt x="4" y="38"/>
                  </a:cubicBezTo>
                  <a:cubicBezTo>
                    <a:pt x="0" y="39"/>
                    <a:pt x="0" y="36"/>
                    <a:pt x="1" y="32"/>
                  </a:cubicBezTo>
                  <a:cubicBezTo>
                    <a:pt x="1" y="33"/>
                    <a:pt x="2" y="33"/>
                    <a:pt x="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ṣ1ïḓè">
              <a:extLst>
                <a:ext uri="{FF2B5EF4-FFF2-40B4-BE49-F238E27FC236}">
                  <a16:creationId xmlns:a16="http://schemas.microsoft.com/office/drawing/2014/main" id="{57948901-32C5-FC45-9664-BD5E93AB262C}"/>
                </a:ext>
              </a:extLst>
            </p:cNvPr>
            <p:cNvSpPr/>
            <p:nvPr/>
          </p:nvSpPr>
          <p:spPr bwMode="auto">
            <a:xfrm>
              <a:off x="5156200" y="3092451"/>
              <a:ext cx="26988"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i$1iḓé">
              <a:extLst>
                <a:ext uri="{FF2B5EF4-FFF2-40B4-BE49-F238E27FC236}">
                  <a16:creationId xmlns:a16="http://schemas.microsoft.com/office/drawing/2014/main" id="{B2792A05-8FC2-7245-9FC2-97094F941843}"/>
                </a:ext>
              </a:extLst>
            </p:cNvPr>
            <p:cNvSpPr/>
            <p:nvPr/>
          </p:nvSpPr>
          <p:spPr bwMode="auto">
            <a:xfrm>
              <a:off x="5140325" y="3103563"/>
              <a:ext cx="25400" cy="30163"/>
            </a:xfrm>
            <a:custGeom>
              <a:avLst/>
              <a:gdLst>
                <a:gd name="T0" fmla="*/ 3 w 12"/>
                <a:gd name="T1" fmla="*/ 3 h 14"/>
                <a:gd name="T2" fmla="*/ 10 w 12"/>
                <a:gd name="T3" fmla="*/ 12 h 14"/>
                <a:gd name="T4" fmla="*/ 0 w 12"/>
                <a:gd name="T5" fmla="*/ 5 h 14"/>
                <a:gd name="T6" fmla="*/ 3 w 12"/>
                <a:gd name="T7" fmla="*/ 3 h 14"/>
              </a:gdLst>
              <a:ahLst/>
              <a:cxnLst>
                <a:cxn ang="0">
                  <a:pos x="T0" y="T1"/>
                </a:cxn>
                <a:cxn ang="0">
                  <a:pos x="T2" y="T3"/>
                </a:cxn>
                <a:cxn ang="0">
                  <a:pos x="T4" y="T5"/>
                </a:cxn>
                <a:cxn ang="0">
                  <a:pos x="T6" y="T7"/>
                </a:cxn>
              </a:cxnLst>
              <a:rect l="0" t="0" r="r" b="b"/>
              <a:pathLst>
                <a:path w="12" h="14">
                  <a:moveTo>
                    <a:pt x="3" y="3"/>
                  </a:moveTo>
                  <a:cubicBezTo>
                    <a:pt x="3" y="3"/>
                    <a:pt x="12" y="10"/>
                    <a:pt x="10" y="12"/>
                  </a:cubicBezTo>
                  <a:cubicBezTo>
                    <a:pt x="8" y="14"/>
                    <a:pt x="0" y="5"/>
                    <a:pt x="0" y="5"/>
                  </a:cubicBezTo>
                  <a:cubicBezTo>
                    <a:pt x="0" y="5"/>
                    <a:pt x="0" y="0"/>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ṡlíďe">
              <a:extLst>
                <a:ext uri="{FF2B5EF4-FFF2-40B4-BE49-F238E27FC236}">
                  <a16:creationId xmlns:a16="http://schemas.microsoft.com/office/drawing/2014/main" id="{79AD260F-8E1D-0441-801B-DEF7C43FBEFE}"/>
                </a:ext>
              </a:extLst>
            </p:cNvPr>
            <p:cNvSpPr/>
            <p:nvPr/>
          </p:nvSpPr>
          <p:spPr bwMode="auto">
            <a:xfrm>
              <a:off x="5122863" y="3117851"/>
              <a:ext cx="28575" cy="28575"/>
            </a:xfrm>
            <a:custGeom>
              <a:avLst/>
              <a:gdLst>
                <a:gd name="T0" fmla="*/ 3 w 13"/>
                <a:gd name="T1" fmla="*/ 2 h 13"/>
                <a:gd name="T2" fmla="*/ 11 w 13"/>
                <a:gd name="T3" fmla="*/ 11 h 13"/>
                <a:gd name="T4" fmla="*/ 0 w 13"/>
                <a:gd name="T5" fmla="*/ 5 h 13"/>
                <a:gd name="T6" fmla="*/ 3 w 13"/>
                <a:gd name="T7" fmla="*/ 2 h 13"/>
              </a:gdLst>
              <a:ahLst/>
              <a:cxnLst>
                <a:cxn ang="0">
                  <a:pos x="T0" y="T1"/>
                </a:cxn>
                <a:cxn ang="0">
                  <a:pos x="T2" y="T3"/>
                </a:cxn>
                <a:cxn ang="0">
                  <a:pos x="T4" y="T5"/>
                </a:cxn>
                <a:cxn ang="0">
                  <a:pos x="T6" y="T7"/>
                </a:cxn>
              </a:cxnLst>
              <a:rect l="0" t="0" r="r" b="b"/>
              <a:pathLst>
                <a:path w="13" h="13">
                  <a:moveTo>
                    <a:pt x="3" y="2"/>
                  </a:moveTo>
                  <a:cubicBezTo>
                    <a:pt x="3" y="2"/>
                    <a:pt x="13" y="9"/>
                    <a:pt x="11" y="11"/>
                  </a:cubicBezTo>
                  <a:cubicBezTo>
                    <a:pt x="9" y="13"/>
                    <a:pt x="0" y="5"/>
                    <a:pt x="0" y="5"/>
                  </a:cubicBezTo>
                  <a:cubicBezTo>
                    <a:pt x="0" y="5"/>
                    <a:pt x="0" y="0"/>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ïŝľiḓé">
              <a:extLst>
                <a:ext uri="{FF2B5EF4-FFF2-40B4-BE49-F238E27FC236}">
                  <a16:creationId xmlns:a16="http://schemas.microsoft.com/office/drawing/2014/main" id="{B4484A56-DC65-1D43-A674-C6E16D57E2DD}"/>
                </a:ext>
              </a:extLst>
            </p:cNvPr>
            <p:cNvSpPr/>
            <p:nvPr/>
          </p:nvSpPr>
          <p:spPr bwMode="auto">
            <a:xfrm>
              <a:off x="5108575" y="1985963"/>
              <a:ext cx="304800" cy="138113"/>
            </a:xfrm>
            <a:custGeom>
              <a:avLst/>
              <a:gdLst>
                <a:gd name="T0" fmla="*/ 0 w 142"/>
                <a:gd name="T1" fmla="*/ 29 h 65"/>
                <a:gd name="T2" fmla="*/ 52 w 142"/>
                <a:gd name="T3" fmla="*/ 50 h 65"/>
                <a:gd name="T4" fmla="*/ 123 w 142"/>
                <a:gd name="T5" fmla="*/ 0 h 65"/>
                <a:gd name="T6" fmla="*/ 0 w 142"/>
                <a:gd name="T7" fmla="*/ 29 h 65"/>
              </a:gdLst>
              <a:ahLst/>
              <a:cxnLst>
                <a:cxn ang="0">
                  <a:pos x="T0" y="T1"/>
                </a:cxn>
                <a:cxn ang="0">
                  <a:pos x="T2" y="T3"/>
                </a:cxn>
                <a:cxn ang="0">
                  <a:pos x="T4" y="T5"/>
                </a:cxn>
                <a:cxn ang="0">
                  <a:pos x="T6" y="T7"/>
                </a:cxn>
              </a:cxnLst>
              <a:rect l="0" t="0" r="r" b="b"/>
              <a:pathLst>
                <a:path w="142" h="65">
                  <a:moveTo>
                    <a:pt x="0" y="29"/>
                  </a:moveTo>
                  <a:cubicBezTo>
                    <a:pt x="0" y="29"/>
                    <a:pt x="9" y="65"/>
                    <a:pt x="52" y="50"/>
                  </a:cubicBezTo>
                  <a:cubicBezTo>
                    <a:pt x="95" y="35"/>
                    <a:pt x="142" y="16"/>
                    <a:pt x="123" y="0"/>
                  </a:cubicBezTo>
                  <a:lnTo>
                    <a:pt x="0" y="29"/>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sļïḓè">
              <a:extLst>
                <a:ext uri="{FF2B5EF4-FFF2-40B4-BE49-F238E27FC236}">
                  <a16:creationId xmlns:a16="http://schemas.microsoft.com/office/drawing/2014/main" id="{DAD8220A-4599-134F-9E76-67F9AB2F7E40}"/>
                </a:ext>
              </a:extLst>
            </p:cNvPr>
            <p:cNvSpPr/>
            <p:nvPr/>
          </p:nvSpPr>
          <p:spPr bwMode="auto">
            <a:xfrm>
              <a:off x="5181600" y="1935163"/>
              <a:ext cx="160338" cy="177800"/>
            </a:xfrm>
            <a:custGeom>
              <a:avLst/>
              <a:gdLst>
                <a:gd name="T0" fmla="*/ 65 w 75"/>
                <a:gd name="T1" fmla="*/ 18 h 83"/>
                <a:gd name="T2" fmla="*/ 73 w 75"/>
                <a:gd name="T3" fmla="*/ 42 h 83"/>
                <a:gd name="T4" fmla="*/ 61 w 75"/>
                <a:gd name="T5" fmla="*/ 67 h 83"/>
                <a:gd name="T6" fmla="*/ 9 w 75"/>
                <a:gd name="T7" fmla="*/ 67 h 83"/>
                <a:gd name="T8" fmla="*/ 65 w 75"/>
                <a:gd name="T9" fmla="*/ 18 h 83"/>
              </a:gdLst>
              <a:ahLst/>
              <a:cxnLst>
                <a:cxn ang="0">
                  <a:pos x="T0" y="T1"/>
                </a:cxn>
                <a:cxn ang="0">
                  <a:pos x="T2" y="T3"/>
                </a:cxn>
                <a:cxn ang="0">
                  <a:pos x="T4" y="T5"/>
                </a:cxn>
                <a:cxn ang="0">
                  <a:pos x="T6" y="T7"/>
                </a:cxn>
                <a:cxn ang="0">
                  <a:pos x="T8" y="T9"/>
                </a:cxn>
              </a:cxnLst>
              <a:rect l="0" t="0" r="r" b="b"/>
              <a:pathLst>
                <a:path w="75" h="83">
                  <a:moveTo>
                    <a:pt x="65" y="18"/>
                  </a:moveTo>
                  <a:cubicBezTo>
                    <a:pt x="65" y="18"/>
                    <a:pt x="75" y="33"/>
                    <a:pt x="73" y="42"/>
                  </a:cubicBezTo>
                  <a:cubicBezTo>
                    <a:pt x="70" y="52"/>
                    <a:pt x="72" y="67"/>
                    <a:pt x="61" y="67"/>
                  </a:cubicBezTo>
                  <a:cubicBezTo>
                    <a:pt x="50" y="68"/>
                    <a:pt x="0" y="83"/>
                    <a:pt x="9" y="67"/>
                  </a:cubicBezTo>
                  <a:cubicBezTo>
                    <a:pt x="17" y="52"/>
                    <a:pt x="40" y="0"/>
                    <a:pt x="65" y="18"/>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ṣḷîdé">
              <a:extLst>
                <a:ext uri="{FF2B5EF4-FFF2-40B4-BE49-F238E27FC236}">
                  <a16:creationId xmlns:a16="http://schemas.microsoft.com/office/drawing/2014/main" id="{34E1E196-A354-CC4F-BBDF-0BEFEB67E7E9}"/>
                </a:ext>
              </a:extLst>
            </p:cNvPr>
            <p:cNvSpPr/>
            <p:nvPr/>
          </p:nvSpPr>
          <p:spPr bwMode="auto">
            <a:xfrm>
              <a:off x="5114925" y="1935163"/>
              <a:ext cx="109538" cy="150813"/>
            </a:xfrm>
            <a:custGeom>
              <a:avLst/>
              <a:gdLst>
                <a:gd name="T0" fmla="*/ 24 w 51"/>
                <a:gd name="T1" fmla="*/ 70 h 70"/>
                <a:gd name="T2" fmla="*/ 13 w 51"/>
                <a:gd name="T3" fmla="*/ 56 h 70"/>
                <a:gd name="T4" fmla="*/ 0 w 51"/>
                <a:gd name="T5" fmla="*/ 30 h 70"/>
                <a:gd name="T6" fmla="*/ 21 w 51"/>
                <a:gd name="T7" fmla="*/ 0 h 70"/>
                <a:gd name="T8" fmla="*/ 35 w 51"/>
                <a:gd name="T9" fmla="*/ 6 h 70"/>
                <a:gd name="T10" fmla="*/ 24 w 51"/>
                <a:gd name="T11" fmla="*/ 70 h 70"/>
              </a:gdLst>
              <a:ahLst/>
              <a:cxnLst>
                <a:cxn ang="0">
                  <a:pos x="T0" y="T1"/>
                </a:cxn>
                <a:cxn ang="0">
                  <a:pos x="T2" y="T3"/>
                </a:cxn>
                <a:cxn ang="0">
                  <a:pos x="T4" y="T5"/>
                </a:cxn>
                <a:cxn ang="0">
                  <a:pos x="T6" y="T7"/>
                </a:cxn>
                <a:cxn ang="0">
                  <a:pos x="T8" y="T9"/>
                </a:cxn>
                <a:cxn ang="0">
                  <a:pos x="T10" y="T11"/>
                </a:cxn>
              </a:cxnLst>
              <a:rect l="0" t="0" r="r" b="b"/>
              <a:pathLst>
                <a:path w="51" h="70">
                  <a:moveTo>
                    <a:pt x="24" y="70"/>
                  </a:moveTo>
                  <a:cubicBezTo>
                    <a:pt x="23" y="70"/>
                    <a:pt x="13" y="67"/>
                    <a:pt x="13" y="56"/>
                  </a:cubicBezTo>
                  <a:cubicBezTo>
                    <a:pt x="13" y="45"/>
                    <a:pt x="0" y="43"/>
                    <a:pt x="0" y="30"/>
                  </a:cubicBezTo>
                  <a:cubicBezTo>
                    <a:pt x="0" y="18"/>
                    <a:pt x="9" y="0"/>
                    <a:pt x="21" y="0"/>
                  </a:cubicBezTo>
                  <a:cubicBezTo>
                    <a:pt x="33" y="1"/>
                    <a:pt x="35" y="6"/>
                    <a:pt x="35" y="6"/>
                  </a:cubicBezTo>
                  <a:cubicBezTo>
                    <a:pt x="35" y="6"/>
                    <a:pt x="51" y="70"/>
                    <a:pt x="24" y="70"/>
                  </a:cubicBezTo>
                  <a:close/>
                </a:path>
              </a:pathLst>
            </a:custGeom>
            <a:solidFill>
              <a:srgbClr val="2B06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işḻîḋe">
              <a:extLst>
                <a:ext uri="{FF2B5EF4-FFF2-40B4-BE49-F238E27FC236}">
                  <a16:creationId xmlns:a16="http://schemas.microsoft.com/office/drawing/2014/main" id="{5F5AF0FC-2D94-8945-8363-A2B3799FD8B4}"/>
                </a:ext>
              </a:extLst>
            </p:cNvPr>
            <p:cNvSpPr/>
            <p:nvPr/>
          </p:nvSpPr>
          <p:spPr bwMode="auto">
            <a:xfrm>
              <a:off x="5046663" y="2503488"/>
              <a:ext cx="112713" cy="196850"/>
            </a:xfrm>
            <a:custGeom>
              <a:avLst/>
              <a:gdLst>
                <a:gd name="T0" fmla="*/ 6 w 53"/>
                <a:gd name="T1" fmla="*/ 26 h 92"/>
                <a:gd name="T2" fmla="*/ 14 w 53"/>
                <a:gd name="T3" fmla="*/ 48 h 92"/>
                <a:gd name="T4" fmla="*/ 23 w 53"/>
                <a:gd name="T5" fmla="*/ 87 h 92"/>
                <a:gd name="T6" fmla="*/ 39 w 53"/>
                <a:gd name="T7" fmla="*/ 73 h 92"/>
                <a:gd name="T8" fmla="*/ 35 w 53"/>
                <a:gd name="T9" fmla="*/ 51 h 92"/>
                <a:gd name="T10" fmla="*/ 47 w 53"/>
                <a:gd name="T11" fmla="*/ 61 h 92"/>
                <a:gd name="T12" fmla="*/ 41 w 53"/>
                <a:gd name="T13" fmla="*/ 44 h 92"/>
                <a:gd name="T14" fmla="*/ 25 w 53"/>
                <a:gd name="T15" fmla="*/ 0 h 92"/>
                <a:gd name="T16" fmla="*/ 6 w 53"/>
                <a:gd name="T17" fmla="*/ 2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92">
                  <a:moveTo>
                    <a:pt x="6" y="26"/>
                  </a:moveTo>
                  <a:cubicBezTo>
                    <a:pt x="14" y="48"/>
                    <a:pt x="14" y="48"/>
                    <a:pt x="14" y="48"/>
                  </a:cubicBezTo>
                  <a:cubicBezTo>
                    <a:pt x="14" y="48"/>
                    <a:pt x="16" y="82"/>
                    <a:pt x="23" y="87"/>
                  </a:cubicBezTo>
                  <a:cubicBezTo>
                    <a:pt x="30" y="92"/>
                    <a:pt x="38" y="91"/>
                    <a:pt x="39" y="73"/>
                  </a:cubicBezTo>
                  <a:cubicBezTo>
                    <a:pt x="40" y="56"/>
                    <a:pt x="35" y="51"/>
                    <a:pt x="35" y="51"/>
                  </a:cubicBezTo>
                  <a:cubicBezTo>
                    <a:pt x="35" y="51"/>
                    <a:pt x="46" y="58"/>
                    <a:pt x="47" y="61"/>
                  </a:cubicBezTo>
                  <a:cubicBezTo>
                    <a:pt x="48" y="63"/>
                    <a:pt x="53" y="58"/>
                    <a:pt x="41" y="44"/>
                  </a:cubicBezTo>
                  <a:cubicBezTo>
                    <a:pt x="29" y="31"/>
                    <a:pt x="25" y="0"/>
                    <a:pt x="25" y="0"/>
                  </a:cubicBezTo>
                  <a:cubicBezTo>
                    <a:pt x="25" y="0"/>
                    <a:pt x="0" y="11"/>
                    <a:pt x="6" y="2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śḻíḍé">
              <a:extLst>
                <a:ext uri="{FF2B5EF4-FFF2-40B4-BE49-F238E27FC236}">
                  <a16:creationId xmlns:a16="http://schemas.microsoft.com/office/drawing/2014/main" id="{890427E2-9B6D-7645-A910-9740993A6E99}"/>
                </a:ext>
              </a:extLst>
            </p:cNvPr>
            <p:cNvSpPr/>
            <p:nvPr/>
          </p:nvSpPr>
          <p:spPr bwMode="auto">
            <a:xfrm>
              <a:off x="5648325" y="1933576"/>
              <a:ext cx="128588" cy="173038"/>
            </a:xfrm>
            <a:custGeom>
              <a:avLst/>
              <a:gdLst>
                <a:gd name="T0" fmla="*/ 0 w 60"/>
                <a:gd name="T1" fmla="*/ 66 h 81"/>
                <a:gd name="T2" fmla="*/ 17 w 60"/>
                <a:gd name="T3" fmla="*/ 44 h 81"/>
                <a:gd name="T4" fmla="*/ 43 w 60"/>
                <a:gd name="T5" fmla="*/ 19 h 81"/>
                <a:gd name="T6" fmla="*/ 48 w 60"/>
                <a:gd name="T7" fmla="*/ 58 h 81"/>
                <a:gd name="T8" fmla="*/ 17 w 60"/>
                <a:gd name="T9" fmla="*/ 81 h 81"/>
                <a:gd name="T10" fmla="*/ 0 w 60"/>
                <a:gd name="T11" fmla="*/ 66 h 81"/>
              </a:gdLst>
              <a:ahLst/>
              <a:cxnLst>
                <a:cxn ang="0">
                  <a:pos x="T0" y="T1"/>
                </a:cxn>
                <a:cxn ang="0">
                  <a:pos x="T2" y="T3"/>
                </a:cxn>
                <a:cxn ang="0">
                  <a:pos x="T4" y="T5"/>
                </a:cxn>
                <a:cxn ang="0">
                  <a:pos x="T6" y="T7"/>
                </a:cxn>
                <a:cxn ang="0">
                  <a:pos x="T8" y="T9"/>
                </a:cxn>
                <a:cxn ang="0">
                  <a:pos x="T10" y="T11"/>
                </a:cxn>
              </a:cxnLst>
              <a:rect l="0" t="0" r="r" b="b"/>
              <a:pathLst>
                <a:path w="60" h="81">
                  <a:moveTo>
                    <a:pt x="0" y="66"/>
                  </a:moveTo>
                  <a:cubicBezTo>
                    <a:pt x="17" y="44"/>
                    <a:pt x="17" y="44"/>
                    <a:pt x="17" y="44"/>
                  </a:cubicBezTo>
                  <a:cubicBezTo>
                    <a:pt x="17" y="44"/>
                    <a:pt x="29" y="0"/>
                    <a:pt x="43" y="19"/>
                  </a:cubicBezTo>
                  <a:cubicBezTo>
                    <a:pt x="57" y="38"/>
                    <a:pt x="60" y="58"/>
                    <a:pt x="48" y="58"/>
                  </a:cubicBezTo>
                  <a:cubicBezTo>
                    <a:pt x="36" y="58"/>
                    <a:pt x="17" y="81"/>
                    <a:pt x="17" y="81"/>
                  </a:cubicBezTo>
                  <a:cubicBezTo>
                    <a:pt x="17" y="81"/>
                    <a:pt x="0" y="76"/>
                    <a:pt x="0" y="66"/>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1îdè">
              <a:extLst>
                <a:ext uri="{FF2B5EF4-FFF2-40B4-BE49-F238E27FC236}">
                  <a16:creationId xmlns:a16="http://schemas.microsoft.com/office/drawing/2014/main" id="{E16E36A2-6EE6-C543-B020-CAF118FF27A4}"/>
                </a:ext>
              </a:extLst>
            </p:cNvPr>
            <p:cNvSpPr/>
            <p:nvPr/>
          </p:nvSpPr>
          <p:spPr bwMode="auto">
            <a:xfrm>
              <a:off x="5149850" y="2455863"/>
              <a:ext cx="411163" cy="606425"/>
            </a:xfrm>
            <a:custGeom>
              <a:avLst/>
              <a:gdLst>
                <a:gd name="T0" fmla="*/ 144 w 192"/>
                <a:gd name="T1" fmla="*/ 237 h 283"/>
                <a:gd name="T2" fmla="*/ 87 w 192"/>
                <a:gd name="T3" fmla="*/ 99 h 283"/>
                <a:gd name="T4" fmla="*/ 70 w 192"/>
                <a:gd name="T5" fmla="*/ 100 h 283"/>
                <a:gd name="T6" fmla="*/ 48 w 192"/>
                <a:gd name="T7" fmla="*/ 275 h 283"/>
                <a:gd name="T8" fmla="*/ 35 w 192"/>
                <a:gd name="T9" fmla="*/ 280 h 283"/>
                <a:gd name="T10" fmla="*/ 6 w 192"/>
                <a:gd name="T11" fmla="*/ 265 h 283"/>
                <a:gd name="T12" fmla="*/ 1 w 192"/>
                <a:gd name="T13" fmla="*/ 255 h 283"/>
                <a:gd name="T14" fmla="*/ 22 w 192"/>
                <a:gd name="T15" fmla="*/ 20 h 283"/>
                <a:gd name="T16" fmla="*/ 29 w 192"/>
                <a:gd name="T17" fmla="*/ 14 h 283"/>
                <a:gd name="T18" fmla="*/ 118 w 192"/>
                <a:gd name="T19" fmla="*/ 0 h 283"/>
                <a:gd name="T20" fmla="*/ 128 w 192"/>
                <a:gd name="T21" fmla="*/ 6 h 283"/>
                <a:gd name="T22" fmla="*/ 191 w 192"/>
                <a:gd name="T23" fmla="*/ 211 h 283"/>
                <a:gd name="T24" fmla="*/ 187 w 192"/>
                <a:gd name="T25" fmla="*/ 221 h 283"/>
                <a:gd name="T26" fmla="*/ 157 w 192"/>
                <a:gd name="T27" fmla="*/ 241 h 283"/>
                <a:gd name="T28" fmla="*/ 144 w 192"/>
                <a:gd name="T29" fmla="*/ 23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283">
                  <a:moveTo>
                    <a:pt x="144" y="237"/>
                  </a:moveTo>
                  <a:cubicBezTo>
                    <a:pt x="87" y="99"/>
                    <a:pt x="87" y="99"/>
                    <a:pt x="87" y="99"/>
                  </a:cubicBezTo>
                  <a:cubicBezTo>
                    <a:pt x="84" y="92"/>
                    <a:pt x="73" y="92"/>
                    <a:pt x="70" y="100"/>
                  </a:cubicBezTo>
                  <a:cubicBezTo>
                    <a:pt x="48" y="275"/>
                    <a:pt x="48" y="275"/>
                    <a:pt x="48" y="275"/>
                  </a:cubicBezTo>
                  <a:cubicBezTo>
                    <a:pt x="46" y="280"/>
                    <a:pt x="40" y="283"/>
                    <a:pt x="35" y="280"/>
                  </a:cubicBezTo>
                  <a:cubicBezTo>
                    <a:pt x="6" y="265"/>
                    <a:pt x="6" y="265"/>
                    <a:pt x="6" y="265"/>
                  </a:cubicBezTo>
                  <a:cubicBezTo>
                    <a:pt x="2" y="263"/>
                    <a:pt x="0" y="259"/>
                    <a:pt x="1" y="255"/>
                  </a:cubicBezTo>
                  <a:cubicBezTo>
                    <a:pt x="22" y="20"/>
                    <a:pt x="22" y="20"/>
                    <a:pt x="22" y="20"/>
                  </a:cubicBezTo>
                  <a:cubicBezTo>
                    <a:pt x="23" y="17"/>
                    <a:pt x="26" y="14"/>
                    <a:pt x="29" y="14"/>
                  </a:cubicBezTo>
                  <a:cubicBezTo>
                    <a:pt x="118" y="0"/>
                    <a:pt x="118" y="0"/>
                    <a:pt x="118" y="0"/>
                  </a:cubicBezTo>
                  <a:cubicBezTo>
                    <a:pt x="123" y="0"/>
                    <a:pt x="127" y="2"/>
                    <a:pt x="128" y="6"/>
                  </a:cubicBezTo>
                  <a:cubicBezTo>
                    <a:pt x="191" y="211"/>
                    <a:pt x="191" y="211"/>
                    <a:pt x="191" y="211"/>
                  </a:cubicBezTo>
                  <a:cubicBezTo>
                    <a:pt x="192" y="215"/>
                    <a:pt x="190" y="219"/>
                    <a:pt x="187" y="221"/>
                  </a:cubicBezTo>
                  <a:cubicBezTo>
                    <a:pt x="157" y="241"/>
                    <a:pt x="157" y="241"/>
                    <a:pt x="157" y="241"/>
                  </a:cubicBezTo>
                  <a:cubicBezTo>
                    <a:pt x="153" y="244"/>
                    <a:pt x="146" y="242"/>
                    <a:pt x="144" y="237"/>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ŝľidê">
              <a:extLst>
                <a:ext uri="{FF2B5EF4-FFF2-40B4-BE49-F238E27FC236}">
                  <a16:creationId xmlns:a16="http://schemas.microsoft.com/office/drawing/2014/main" id="{F527BE9C-55C7-9A46-A795-2B08A44F65A8}"/>
                </a:ext>
              </a:extLst>
            </p:cNvPr>
            <p:cNvSpPr/>
            <p:nvPr/>
          </p:nvSpPr>
          <p:spPr bwMode="auto">
            <a:xfrm>
              <a:off x="4987925" y="2047876"/>
              <a:ext cx="700088" cy="603250"/>
            </a:xfrm>
            <a:custGeom>
              <a:avLst/>
              <a:gdLst>
                <a:gd name="T0" fmla="*/ 76 w 326"/>
                <a:gd name="T1" fmla="*/ 134 h 282"/>
                <a:gd name="T2" fmla="*/ 72 w 326"/>
                <a:gd name="T3" fmla="*/ 259 h 282"/>
                <a:gd name="T4" fmla="*/ 221 w 326"/>
                <a:gd name="T5" fmla="*/ 231 h 282"/>
                <a:gd name="T6" fmla="*/ 190 w 326"/>
                <a:gd name="T7" fmla="*/ 115 h 282"/>
                <a:gd name="T8" fmla="*/ 206 w 326"/>
                <a:gd name="T9" fmla="*/ 90 h 282"/>
                <a:gd name="T10" fmla="*/ 278 w 326"/>
                <a:gd name="T11" fmla="*/ 77 h 282"/>
                <a:gd name="T12" fmla="*/ 323 w 326"/>
                <a:gd name="T13" fmla="*/ 35 h 282"/>
                <a:gd name="T14" fmla="*/ 324 w 326"/>
                <a:gd name="T15" fmla="*/ 23 h 282"/>
                <a:gd name="T16" fmla="*/ 311 w 326"/>
                <a:gd name="T17" fmla="*/ 5 h 282"/>
                <a:gd name="T18" fmla="*/ 298 w 326"/>
                <a:gd name="T19" fmla="*/ 4 h 282"/>
                <a:gd name="T20" fmla="*/ 254 w 326"/>
                <a:gd name="T21" fmla="*/ 44 h 282"/>
                <a:gd name="T22" fmla="*/ 155 w 326"/>
                <a:gd name="T23" fmla="*/ 48 h 282"/>
                <a:gd name="T24" fmla="*/ 68 w 326"/>
                <a:gd name="T25" fmla="*/ 68 h 282"/>
                <a:gd name="T26" fmla="*/ 0 w 326"/>
                <a:gd name="T27" fmla="*/ 179 h 282"/>
                <a:gd name="T28" fmla="*/ 28 w 326"/>
                <a:gd name="T29" fmla="*/ 246 h 282"/>
                <a:gd name="T30" fmla="*/ 60 w 326"/>
                <a:gd name="T31" fmla="*/ 220 h 282"/>
                <a:gd name="T32" fmla="*/ 41 w 326"/>
                <a:gd name="T33" fmla="*/ 182 h 282"/>
                <a:gd name="T34" fmla="*/ 63 w 326"/>
                <a:gd name="T35" fmla="*/ 130 h 282"/>
                <a:gd name="T36" fmla="*/ 76 w 326"/>
                <a:gd name="T37" fmla="*/ 13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82">
                  <a:moveTo>
                    <a:pt x="76" y="134"/>
                  </a:moveTo>
                  <a:cubicBezTo>
                    <a:pt x="72" y="259"/>
                    <a:pt x="72" y="259"/>
                    <a:pt x="72" y="259"/>
                  </a:cubicBezTo>
                  <a:cubicBezTo>
                    <a:pt x="72" y="259"/>
                    <a:pt x="150" y="282"/>
                    <a:pt x="221" y="231"/>
                  </a:cubicBezTo>
                  <a:cubicBezTo>
                    <a:pt x="190" y="115"/>
                    <a:pt x="190" y="115"/>
                    <a:pt x="190" y="115"/>
                  </a:cubicBezTo>
                  <a:cubicBezTo>
                    <a:pt x="187" y="104"/>
                    <a:pt x="194" y="92"/>
                    <a:pt x="206" y="90"/>
                  </a:cubicBezTo>
                  <a:cubicBezTo>
                    <a:pt x="233" y="86"/>
                    <a:pt x="275" y="80"/>
                    <a:pt x="278" y="77"/>
                  </a:cubicBezTo>
                  <a:cubicBezTo>
                    <a:pt x="282" y="73"/>
                    <a:pt x="310" y="46"/>
                    <a:pt x="323" y="35"/>
                  </a:cubicBezTo>
                  <a:cubicBezTo>
                    <a:pt x="326" y="32"/>
                    <a:pt x="326" y="27"/>
                    <a:pt x="324" y="23"/>
                  </a:cubicBezTo>
                  <a:cubicBezTo>
                    <a:pt x="311" y="5"/>
                    <a:pt x="311" y="5"/>
                    <a:pt x="311" y="5"/>
                  </a:cubicBezTo>
                  <a:cubicBezTo>
                    <a:pt x="308" y="1"/>
                    <a:pt x="302" y="0"/>
                    <a:pt x="298" y="4"/>
                  </a:cubicBezTo>
                  <a:cubicBezTo>
                    <a:pt x="254" y="44"/>
                    <a:pt x="254" y="44"/>
                    <a:pt x="254" y="44"/>
                  </a:cubicBezTo>
                  <a:cubicBezTo>
                    <a:pt x="155" y="48"/>
                    <a:pt x="155" y="48"/>
                    <a:pt x="155" y="48"/>
                  </a:cubicBezTo>
                  <a:cubicBezTo>
                    <a:pt x="155" y="48"/>
                    <a:pt x="106" y="51"/>
                    <a:pt x="68" y="68"/>
                  </a:cubicBezTo>
                  <a:cubicBezTo>
                    <a:pt x="30" y="85"/>
                    <a:pt x="0" y="176"/>
                    <a:pt x="0" y="179"/>
                  </a:cubicBezTo>
                  <a:cubicBezTo>
                    <a:pt x="0" y="182"/>
                    <a:pt x="12" y="222"/>
                    <a:pt x="28" y="246"/>
                  </a:cubicBezTo>
                  <a:cubicBezTo>
                    <a:pt x="28" y="246"/>
                    <a:pt x="54" y="232"/>
                    <a:pt x="60" y="220"/>
                  </a:cubicBezTo>
                  <a:cubicBezTo>
                    <a:pt x="41" y="182"/>
                    <a:pt x="41" y="182"/>
                    <a:pt x="41" y="182"/>
                  </a:cubicBezTo>
                  <a:cubicBezTo>
                    <a:pt x="63" y="130"/>
                    <a:pt x="63" y="130"/>
                    <a:pt x="63" y="130"/>
                  </a:cubicBezTo>
                  <a:cubicBezTo>
                    <a:pt x="67" y="124"/>
                    <a:pt x="77" y="127"/>
                    <a:pt x="76" y="134"/>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şḻide">
              <a:extLst>
                <a:ext uri="{FF2B5EF4-FFF2-40B4-BE49-F238E27FC236}">
                  <a16:creationId xmlns:a16="http://schemas.microsoft.com/office/drawing/2014/main" id="{456279D9-7C9B-D646-9B97-F0765F7EF225}"/>
                </a:ext>
              </a:extLst>
            </p:cNvPr>
            <p:cNvSpPr/>
            <p:nvPr/>
          </p:nvSpPr>
          <p:spPr bwMode="auto">
            <a:xfrm>
              <a:off x="5141913" y="1931988"/>
              <a:ext cx="185738" cy="287338"/>
            </a:xfrm>
            <a:custGeom>
              <a:avLst/>
              <a:gdLst>
                <a:gd name="T0" fmla="*/ 37 w 86"/>
                <a:gd name="T1" fmla="*/ 97 h 134"/>
                <a:gd name="T2" fmla="*/ 34 w 86"/>
                <a:gd name="T3" fmla="*/ 116 h 134"/>
                <a:gd name="T4" fmla="*/ 59 w 86"/>
                <a:gd name="T5" fmla="*/ 127 h 134"/>
                <a:gd name="T6" fmla="*/ 78 w 86"/>
                <a:gd name="T7" fmla="*/ 113 h 134"/>
                <a:gd name="T8" fmla="*/ 68 w 86"/>
                <a:gd name="T9" fmla="*/ 94 h 134"/>
                <a:gd name="T10" fmla="*/ 85 w 86"/>
                <a:gd name="T11" fmla="*/ 71 h 134"/>
                <a:gd name="T12" fmla="*/ 39 w 86"/>
                <a:gd name="T13" fmla="*/ 2 h 134"/>
                <a:gd name="T14" fmla="*/ 14 w 86"/>
                <a:gd name="T15" fmla="*/ 80 h 134"/>
                <a:gd name="T16" fmla="*/ 37 w 86"/>
                <a:gd name="T17" fmla="*/ 9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34">
                  <a:moveTo>
                    <a:pt x="37" y="97"/>
                  </a:moveTo>
                  <a:cubicBezTo>
                    <a:pt x="34" y="116"/>
                    <a:pt x="34" y="116"/>
                    <a:pt x="34" y="116"/>
                  </a:cubicBezTo>
                  <a:cubicBezTo>
                    <a:pt x="34" y="116"/>
                    <a:pt x="33" y="134"/>
                    <a:pt x="59" y="127"/>
                  </a:cubicBezTo>
                  <a:cubicBezTo>
                    <a:pt x="85" y="121"/>
                    <a:pt x="78" y="113"/>
                    <a:pt x="78" y="113"/>
                  </a:cubicBezTo>
                  <a:cubicBezTo>
                    <a:pt x="68" y="94"/>
                    <a:pt x="68" y="94"/>
                    <a:pt x="68" y="94"/>
                  </a:cubicBezTo>
                  <a:cubicBezTo>
                    <a:pt x="68" y="94"/>
                    <a:pt x="85" y="86"/>
                    <a:pt x="85" y="71"/>
                  </a:cubicBezTo>
                  <a:cubicBezTo>
                    <a:pt x="86" y="55"/>
                    <a:pt x="79" y="0"/>
                    <a:pt x="39" y="2"/>
                  </a:cubicBezTo>
                  <a:cubicBezTo>
                    <a:pt x="0" y="4"/>
                    <a:pt x="5" y="63"/>
                    <a:pt x="14" y="80"/>
                  </a:cubicBezTo>
                  <a:cubicBezTo>
                    <a:pt x="24" y="97"/>
                    <a:pt x="37" y="97"/>
                    <a:pt x="37" y="97"/>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š1ïḑe">
              <a:extLst>
                <a:ext uri="{FF2B5EF4-FFF2-40B4-BE49-F238E27FC236}">
                  <a16:creationId xmlns:a16="http://schemas.microsoft.com/office/drawing/2014/main" id="{E02806BF-0BD5-3C46-B274-C7C83A24208E}"/>
                </a:ext>
              </a:extLst>
            </p:cNvPr>
            <p:cNvSpPr/>
            <p:nvPr/>
          </p:nvSpPr>
          <p:spPr bwMode="auto">
            <a:xfrm>
              <a:off x="5084763" y="1836738"/>
              <a:ext cx="287338" cy="211138"/>
            </a:xfrm>
            <a:custGeom>
              <a:avLst/>
              <a:gdLst>
                <a:gd name="T0" fmla="*/ 11 w 134"/>
                <a:gd name="T1" fmla="*/ 98 h 98"/>
                <a:gd name="T2" fmla="*/ 134 w 134"/>
                <a:gd name="T3" fmla="*/ 69 h 98"/>
                <a:gd name="T4" fmla="*/ 118 w 134"/>
                <a:gd name="T5" fmla="*/ 65 h 98"/>
                <a:gd name="T6" fmla="*/ 45 w 134"/>
                <a:gd name="T7" fmla="*/ 24 h 98"/>
                <a:gd name="T8" fmla="*/ 18 w 134"/>
                <a:gd name="T9" fmla="*/ 88 h 98"/>
                <a:gd name="T10" fmla="*/ 11 w 134"/>
                <a:gd name="T11" fmla="*/ 98 h 98"/>
              </a:gdLst>
              <a:ahLst/>
              <a:cxnLst>
                <a:cxn ang="0">
                  <a:pos x="T0" y="T1"/>
                </a:cxn>
                <a:cxn ang="0">
                  <a:pos x="T2" y="T3"/>
                </a:cxn>
                <a:cxn ang="0">
                  <a:pos x="T4" y="T5"/>
                </a:cxn>
                <a:cxn ang="0">
                  <a:pos x="T6" y="T7"/>
                </a:cxn>
                <a:cxn ang="0">
                  <a:pos x="T8" y="T9"/>
                </a:cxn>
                <a:cxn ang="0">
                  <a:pos x="T10" y="T11"/>
                </a:cxn>
              </a:cxnLst>
              <a:rect l="0" t="0" r="r" b="b"/>
              <a:pathLst>
                <a:path w="134" h="98">
                  <a:moveTo>
                    <a:pt x="11" y="98"/>
                  </a:moveTo>
                  <a:cubicBezTo>
                    <a:pt x="134" y="69"/>
                    <a:pt x="134" y="69"/>
                    <a:pt x="134" y="69"/>
                  </a:cubicBezTo>
                  <a:cubicBezTo>
                    <a:pt x="118" y="65"/>
                    <a:pt x="118" y="65"/>
                    <a:pt x="118" y="65"/>
                  </a:cubicBezTo>
                  <a:cubicBezTo>
                    <a:pt x="118" y="65"/>
                    <a:pt x="104" y="0"/>
                    <a:pt x="45" y="24"/>
                  </a:cubicBezTo>
                  <a:cubicBezTo>
                    <a:pt x="45" y="24"/>
                    <a:pt x="0" y="40"/>
                    <a:pt x="18" y="88"/>
                  </a:cubicBezTo>
                  <a:lnTo>
                    <a:pt x="11" y="98"/>
                  </a:ln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ślïḋé">
              <a:extLst>
                <a:ext uri="{FF2B5EF4-FFF2-40B4-BE49-F238E27FC236}">
                  <a16:creationId xmlns:a16="http://schemas.microsoft.com/office/drawing/2014/main" id="{CF0BE2F1-4723-9C4D-8CF1-72CBDC62AC66}"/>
                </a:ext>
              </a:extLst>
            </p:cNvPr>
            <p:cNvSpPr/>
            <p:nvPr/>
          </p:nvSpPr>
          <p:spPr bwMode="auto">
            <a:xfrm>
              <a:off x="5178425" y="1925638"/>
              <a:ext cx="88900" cy="74613"/>
            </a:xfrm>
            <a:custGeom>
              <a:avLst/>
              <a:gdLst>
                <a:gd name="T0" fmla="*/ 14 w 56"/>
                <a:gd name="T1" fmla="*/ 47 h 47"/>
                <a:gd name="T2" fmla="*/ 0 w 56"/>
                <a:gd name="T3" fmla="*/ 12 h 47"/>
                <a:gd name="T4" fmla="*/ 53 w 56"/>
                <a:gd name="T5" fmla="*/ 0 h 47"/>
                <a:gd name="T6" fmla="*/ 56 w 56"/>
                <a:gd name="T7" fmla="*/ 38 h 47"/>
                <a:gd name="T8" fmla="*/ 14 w 56"/>
                <a:gd name="T9" fmla="*/ 47 h 47"/>
              </a:gdLst>
              <a:ahLst/>
              <a:cxnLst>
                <a:cxn ang="0">
                  <a:pos x="T0" y="T1"/>
                </a:cxn>
                <a:cxn ang="0">
                  <a:pos x="T2" y="T3"/>
                </a:cxn>
                <a:cxn ang="0">
                  <a:pos x="T4" y="T5"/>
                </a:cxn>
                <a:cxn ang="0">
                  <a:pos x="T6" y="T7"/>
                </a:cxn>
                <a:cxn ang="0">
                  <a:pos x="T8" y="T9"/>
                </a:cxn>
              </a:cxnLst>
              <a:rect l="0" t="0" r="r" b="b"/>
              <a:pathLst>
                <a:path w="56" h="47">
                  <a:moveTo>
                    <a:pt x="14" y="47"/>
                  </a:moveTo>
                  <a:lnTo>
                    <a:pt x="0" y="12"/>
                  </a:lnTo>
                  <a:lnTo>
                    <a:pt x="53" y="0"/>
                  </a:lnTo>
                  <a:lnTo>
                    <a:pt x="56" y="38"/>
                  </a:lnTo>
                  <a:lnTo>
                    <a:pt x="14" y="47"/>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ṧḷïďé">
              <a:extLst>
                <a:ext uri="{FF2B5EF4-FFF2-40B4-BE49-F238E27FC236}">
                  <a16:creationId xmlns:a16="http://schemas.microsoft.com/office/drawing/2014/main" id="{9EC6E930-081B-9C40-BF94-D3261CFAFF60}"/>
                </a:ext>
              </a:extLst>
            </p:cNvPr>
            <p:cNvSpPr/>
            <p:nvPr/>
          </p:nvSpPr>
          <p:spPr bwMode="auto">
            <a:xfrm>
              <a:off x="5108575" y="1976438"/>
              <a:ext cx="263525" cy="71438"/>
            </a:xfrm>
            <a:custGeom>
              <a:avLst/>
              <a:gdLst>
                <a:gd name="T0" fmla="*/ 144 w 166"/>
                <a:gd name="T1" fmla="*/ 0 h 45"/>
                <a:gd name="T2" fmla="*/ 9 w 166"/>
                <a:gd name="T3" fmla="*/ 31 h 45"/>
                <a:gd name="T4" fmla="*/ 0 w 166"/>
                <a:gd name="T5" fmla="*/ 45 h 45"/>
                <a:gd name="T6" fmla="*/ 166 w 166"/>
                <a:gd name="T7" fmla="*/ 6 h 45"/>
                <a:gd name="T8" fmla="*/ 144 w 166"/>
                <a:gd name="T9" fmla="*/ 0 h 45"/>
              </a:gdLst>
              <a:ahLst/>
              <a:cxnLst>
                <a:cxn ang="0">
                  <a:pos x="T0" y="T1"/>
                </a:cxn>
                <a:cxn ang="0">
                  <a:pos x="T2" y="T3"/>
                </a:cxn>
                <a:cxn ang="0">
                  <a:pos x="T4" y="T5"/>
                </a:cxn>
                <a:cxn ang="0">
                  <a:pos x="T6" y="T7"/>
                </a:cxn>
                <a:cxn ang="0">
                  <a:pos x="T8" y="T9"/>
                </a:cxn>
              </a:cxnLst>
              <a:rect l="0" t="0" r="r" b="b"/>
              <a:pathLst>
                <a:path w="166" h="45">
                  <a:moveTo>
                    <a:pt x="144" y="0"/>
                  </a:moveTo>
                  <a:lnTo>
                    <a:pt x="9" y="31"/>
                  </a:lnTo>
                  <a:lnTo>
                    <a:pt x="0" y="45"/>
                  </a:lnTo>
                  <a:lnTo>
                    <a:pt x="166" y="6"/>
                  </a:lnTo>
                  <a:lnTo>
                    <a:pt x="144" y="0"/>
                  </a:lnTo>
                  <a:close/>
                </a:path>
              </a:pathLst>
            </a:custGeom>
            <a:solidFill>
              <a:srgbClr val="E0AC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íṩļîdè">
              <a:extLst>
                <a:ext uri="{FF2B5EF4-FFF2-40B4-BE49-F238E27FC236}">
                  <a16:creationId xmlns:a16="http://schemas.microsoft.com/office/drawing/2014/main" id="{08CD3F33-D401-C345-A789-E53FF50A65C1}"/>
                </a:ext>
              </a:extLst>
            </p:cNvPr>
            <p:cNvSpPr/>
            <p:nvPr/>
          </p:nvSpPr>
          <p:spPr bwMode="auto">
            <a:xfrm>
              <a:off x="5113338" y="2149476"/>
              <a:ext cx="174625" cy="517525"/>
            </a:xfrm>
            <a:custGeom>
              <a:avLst/>
              <a:gdLst>
                <a:gd name="T0" fmla="*/ 49 w 82"/>
                <a:gd name="T1" fmla="*/ 0 h 241"/>
                <a:gd name="T2" fmla="*/ 6 w 82"/>
                <a:gd name="T3" fmla="*/ 11 h 241"/>
                <a:gd name="T4" fmla="*/ 0 w 82"/>
                <a:gd name="T5" fmla="*/ 214 h 241"/>
                <a:gd name="T6" fmla="*/ 82 w 82"/>
                <a:gd name="T7" fmla="*/ 218 h 241"/>
                <a:gd name="T8" fmla="*/ 49 w 82"/>
                <a:gd name="T9" fmla="*/ 0 h 241"/>
              </a:gdLst>
              <a:ahLst/>
              <a:cxnLst>
                <a:cxn ang="0">
                  <a:pos x="T0" y="T1"/>
                </a:cxn>
                <a:cxn ang="0">
                  <a:pos x="T2" y="T3"/>
                </a:cxn>
                <a:cxn ang="0">
                  <a:pos x="T4" y="T5"/>
                </a:cxn>
                <a:cxn ang="0">
                  <a:pos x="T6" y="T7"/>
                </a:cxn>
                <a:cxn ang="0">
                  <a:pos x="T8" y="T9"/>
                </a:cxn>
              </a:cxnLst>
              <a:rect l="0" t="0" r="r" b="b"/>
              <a:pathLst>
                <a:path w="82" h="241">
                  <a:moveTo>
                    <a:pt x="49" y="0"/>
                  </a:moveTo>
                  <a:cubicBezTo>
                    <a:pt x="6" y="11"/>
                    <a:pt x="6" y="11"/>
                    <a:pt x="6" y="11"/>
                  </a:cubicBezTo>
                  <a:cubicBezTo>
                    <a:pt x="0" y="214"/>
                    <a:pt x="0" y="214"/>
                    <a:pt x="0" y="214"/>
                  </a:cubicBezTo>
                  <a:cubicBezTo>
                    <a:pt x="0" y="214"/>
                    <a:pt x="52" y="241"/>
                    <a:pt x="82" y="218"/>
                  </a:cubicBezTo>
                  <a:lnTo>
                    <a:pt x="49" y="0"/>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şḻiḋe">
              <a:extLst>
                <a:ext uri="{FF2B5EF4-FFF2-40B4-BE49-F238E27FC236}">
                  <a16:creationId xmlns:a16="http://schemas.microsoft.com/office/drawing/2014/main" id="{899BA4E7-4C10-4546-BE17-E8852F4D15CA}"/>
                </a:ext>
              </a:extLst>
            </p:cNvPr>
            <p:cNvSpPr/>
            <p:nvPr/>
          </p:nvSpPr>
          <p:spPr bwMode="auto">
            <a:xfrm>
              <a:off x="5287963" y="2133601"/>
              <a:ext cx="255588" cy="496888"/>
            </a:xfrm>
            <a:custGeom>
              <a:avLst/>
              <a:gdLst>
                <a:gd name="T0" fmla="*/ 0 w 119"/>
                <a:gd name="T1" fmla="*/ 4 h 232"/>
                <a:gd name="T2" fmla="*/ 45 w 119"/>
                <a:gd name="T3" fmla="*/ 0 h 232"/>
                <a:gd name="T4" fmla="*/ 119 w 119"/>
                <a:gd name="T5" fmla="*/ 189 h 232"/>
                <a:gd name="T6" fmla="*/ 43 w 119"/>
                <a:gd name="T7" fmla="*/ 220 h 232"/>
                <a:gd name="T8" fmla="*/ 0 w 119"/>
                <a:gd name="T9" fmla="*/ 4 h 232"/>
              </a:gdLst>
              <a:ahLst/>
              <a:cxnLst>
                <a:cxn ang="0">
                  <a:pos x="T0" y="T1"/>
                </a:cxn>
                <a:cxn ang="0">
                  <a:pos x="T2" y="T3"/>
                </a:cxn>
                <a:cxn ang="0">
                  <a:pos x="T4" y="T5"/>
                </a:cxn>
                <a:cxn ang="0">
                  <a:pos x="T6" y="T7"/>
                </a:cxn>
                <a:cxn ang="0">
                  <a:pos x="T8" y="T9"/>
                </a:cxn>
              </a:cxnLst>
              <a:rect l="0" t="0" r="r" b="b"/>
              <a:pathLst>
                <a:path w="119" h="232">
                  <a:moveTo>
                    <a:pt x="0" y="4"/>
                  </a:moveTo>
                  <a:cubicBezTo>
                    <a:pt x="45" y="0"/>
                    <a:pt x="45" y="0"/>
                    <a:pt x="45" y="0"/>
                  </a:cubicBezTo>
                  <a:cubicBezTo>
                    <a:pt x="119" y="189"/>
                    <a:pt x="119" y="189"/>
                    <a:pt x="119" y="189"/>
                  </a:cubicBezTo>
                  <a:cubicBezTo>
                    <a:pt x="119" y="189"/>
                    <a:pt x="79" y="232"/>
                    <a:pt x="43" y="220"/>
                  </a:cubicBezTo>
                  <a:lnTo>
                    <a:pt x="0" y="4"/>
                  </a:lnTo>
                  <a:close/>
                </a:path>
              </a:pathLst>
            </a:custGeom>
            <a:solidFill>
              <a:srgbClr val="E08B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ṥlîḑè">
              <a:extLst>
                <a:ext uri="{FF2B5EF4-FFF2-40B4-BE49-F238E27FC236}">
                  <a16:creationId xmlns:a16="http://schemas.microsoft.com/office/drawing/2014/main" id="{47D808D2-761F-0A49-8F79-1EA4CDC9492D}"/>
                </a:ext>
              </a:extLst>
            </p:cNvPr>
            <p:cNvSpPr/>
            <p:nvPr/>
          </p:nvSpPr>
          <p:spPr bwMode="auto">
            <a:xfrm>
              <a:off x="5346700" y="2370138"/>
              <a:ext cx="139700" cy="85725"/>
            </a:xfrm>
            <a:custGeom>
              <a:avLst/>
              <a:gdLst>
                <a:gd name="T0" fmla="*/ 0 w 88"/>
                <a:gd name="T1" fmla="*/ 38 h 54"/>
                <a:gd name="T2" fmla="*/ 82 w 88"/>
                <a:gd name="T3" fmla="*/ 0 h 54"/>
                <a:gd name="T4" fmla="*/ 88 w 88"/>
                <a:gd name="T5" fmla="*/ 14 h 54"/>
                <a:gd name="T6" fmla="*/ 3 w 88"/>
                <a:gd name="T7" fmla="*/ 54 h 54"/>
                <a:gd name="T8" fmla="*/ 0 w 88"/>
                <a:gd name="T9" fmla="*/ 38 h 54"/>
              </a:gdLst>
              <a:ahLst/>
              <a:cxnLst>
                <a:cxn ang="0">
                  <a:pos x="T0" y="T1"/>
                </a:cxn>
                <a:cxn ang="0">
                  <a:pos x="T2" y="T3"/>
                </a:cxn>
                <a:cxn ang="0">
                  <a:pos x="T4" y="T5"/>
                </a:cxn>
                <a:cxn ang="0">
                  <a:pos x="T6" y="T7"/>
                </a:cxn>
                <a:cxn ang="0">
                  <a:pos x="T8" y="T9"/>
                </a:cxn>
              </a:cxnLst>
              <a:rect l="0" t="0" r="r" b="b"/>
              <a:pathLst>
                <a:path w="88" h="54">
                  <a:moveTo>
                    <a:pt x="0" y="38"/>
                  </a:moveTo>
                  <a:lnTo>
                    <a:pt x="82" y="0"/>
                  </a:lnTo>
                  <a:lnTo>
                    <a:pt x="88" y="14"/>
                  </a:lnTo>
                  <a:lnTo>
                    <a:pt x="3" y="54"/>
                  </a:lnTo>
                  <a:lnTo>
                    <a:pt x="0" y="38"/>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sḷïḋé">
              <a:extLst>
                <a:ext uri="{FF2B5EF4-FFF2-40B4-BE49-F238E27FC236}">
                  <a16:creationId xmlns:a16="http://schemas.microsoft.com/office/drawing/2014/main" id="{BF1DD19B-1947-1546-BFDE-3124605F6F42}"/>
                </a:ext>
              </a:extLst>
            </p:cNvPr>
            <p:cNvSpPr/>
            <p:nvPr/>
          </p:nvSpPr>
          <p:spPr bwMode="auto">
            <a:xfrm>
              <a:off x="5359400" y="2435226"/>
              <a:ext cx="157163" cy="92075"/>
            </a:xfrm>
            <a:custGeom>
              <a:avLst/>
              <a:gdLst>
                <a:gd name="T0" fmla="*/ 0 w 99"/>
                <a:gd name="T1" fmla="*/ 39 h 58"/>
                <a:gd name="T2" fmla="*/ 90 w 99"/>
                <a:gd name="T3" fmla="*/ 0 h 58"/>
                <a:gd name="T4" fmla="*/ 99 w 99"/>
                <a:gd name="T5" fmla="*/ 20 h 58"/>
                <a:gd name="T6" fmla="*/ 4 w 99"/>
                <a:gd name="T7" fmla="*/ 58 h 58"/>
                <a:gd name="T8" fmla="*/ 0 w 99"/>
                <a:gd name="T9" fmla="*/ 39 h 58"/>
              </a:gdLst>
              <a:ahLst/>
              <a:cxnLst>
                <a:cxn ang="0">
                  <a:pos x="T0" y="T1"/>
                </a:cxn>
                <a:cxn ang="0">
                  <a:pos x="T2" y="T3"/>
                </a:cxn>
                <a:cxn ang="0">
                  <a:pos x="T4" y="T5"/>
                </a:cxn>
                <a:cxn ang="0">
                  <a:pos x="T6" y="T7"/>
                </a:cxn>
                <a:cxn ang="0">
                  <a:pos x="T8" y="T9"/>
                </a:cxn>
              </a:cxnLst>
              <a:rect l="0" t="0" r="r" b="b"/>
              <a:pathLst>
                <a:path w="99" h="58">
                  <a:moveTo>
                    <a:pt x="0" y="39"/>
                  </a:moveTo>
                  <a:lnTo>
                    <a:pt x="90" y="0"/>
                  </a:lnTo>
                  <a:lnTo>
                    <a:pt x="99" y="20"/>
                  </a:lnTo>
                  <a:lnTo>
                    <a:pt x="4" y="58"/>
                  </a:lnTo>
                  <a:lnTo>
                    <a:pt x="0" y="3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ṣľîdè">
              <a:extLst>
                <a:ext uri="{FF2B5EF4-FFF2-40B4-BE49-F238E27FC236}">
                  <a16:creationId xmlns:a16="http://schemas.microsoft.com/office/drawing/2014/main" id="{8115C671-8659-DA44-B624-EE1303F551DD}"/>
                </a:ext>
              </a:extLst>
            </p:cNvPr>
            <p:cNvSpPr/>
            <p:nvPr/>
          </p:nvSpPr>
          <p:spPr bwMode="auto">
            <a:xfrm>
              <a:off x="5116513" y="2441576"/>
              <a:ext cx="155575" cy="57150"/>
            </a:xfrm>
            <a:custGeom>
              <a:avLst/>
              <a:gdLst>
                <a:gd name="T0" fmla="*/ 93 w 98"/>
                <a:gd name="T1" fmla="*/ 9 h 36"/>
                <a:gd name="T2" fmla="*/ 0 w 98"/>
                <a:gd name="T3" fmla="*/ 0 h 36"/>
                <a:gd name="T4" fmla="*/ 0 w 98"/>
                <a:gd name="T5" fmla="*/ 26 h 36"/>
                <a:gd name="T6" fmla="*/ 98 w 98"/>
                <a:gd name="T7" fmla="*/ 36 h 36"/>
                <a:gd name="T8" fmla="*/ 93 w 98"/>
                <a:gd name="T9" fmla="*/ 9 h 36"/>
              </a:gdLst>
              <a:ahLst/>
              <a:cxnLst>
                <a:cxn ang="0">
                  <a:pos x="T0" y="T1"/>
                </a:cxn>
                <a:cxn ang="0">
                  <a:pos x="T2" y="T3"/>
                </a:cxn>
                <a:cxn ang="0">
                  <a:pos x="T4" y="T5"/>
                </a:cxn>
                <a:cxn ang="0">
                  <a:pos x="T6" y="T7"/>
                </a:cxn>
                <a:cxn ang="0">
                  <a:pos x="T8" y="T9"/>
                </a:cxn>
              </a:cxnLst>
              <a:rect l="0" t="0" r="r" b="b"/>
              <a:pathLst>
                <a:path w="98" h="36">
                  <a:moveTo>
                    <a:pt x="93" y="9"/>
                  </a:moveTo>
                  <a:lnTo>
                    <a:pt x="0" y="0"/>
                  </a:lnTo>
                  <a:lnTo>
                    <a:pt x="0" y="26"/>
                  </a:lnTo>
                  <a:lnTo>
                    <a:pt x="98" y="36"/>
                  </a:lnTo>
                  <a:lnTo>
                    <a:pt x="93" y="9"/>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ṣ1íḓé">
              <a:extLst>
                <a:ext uri="{FF2B5EF4-FFF2-40B4-BE49-F238E27FC236}">
                  <a16:creationId xmlns:a16="http://schemas.microsoft.com/office/drawing/2014/main" id="{2CE49288-7349-5F47-BDC2-3DCB9755F6C6}"/>
                </a:ext>
              </a:extLst>
            </p:cNvPr>
            <p:cNvSpPr/>
            <p:nvPr/>
          </p:nvSpPr>
          <p:spPr bwMode="auto">
            <a:xfrm>
              <a:off x="5113338" y="2522538"/>
              <a:ext cx="166688" cy="41275"/>
            </a:xfrm>
            <a:custGeom>
              <a:avLst/>
              <a:gdLst>
                <a:gd name="T0" fmla="*/ 102 w 105"/>
                <a:gd name="T1" fmla="*/ 6 h 26"/>
                <a:gd name="T2" fmla="*/ 1 w 105"/>
                <a:gd name="T3" fmla="*/ 0 h 26"/>
                <a:gd name="T4" fmla="*/ 0 w 105"/>
                <a:gd name="T5" fmla="*/ 19 h 26"/>
                <a:gd name="T6" fmla="*/ 105 w 105"/>
                <a:gd name="T7" fmla="*/ 26 h 26"/>
                <a:gd name="T8" fmla="*/ 102 w 105"/>
                <a:gd name="T9" fmla="*/ 6 h 26"/>
              </a:gdLst>
              <a:ahLst/>
              <a:cxnLst>
                <a:cxn ang="0">
                  <a:pos x="T0" y="T1"/>
                </a:cxn>
                <a:cxn ang="0">
                  <a:pos x="T2" y="T3"/>
                </a:cxn>
                <a:cxn ang="0">
                  <a:pos x="T4" y="T5"/>
                </a:cxn>
                <a:cxn ang="0">
                  <a:pos x="T6" y="T7"/>
                </a:cxn>
                <a:cxn ang="0">
                  <a:pos x="T8" y="T9"/>
                </a:cxn>
              </a:cxnLst>
              <a:rect l="0" t="0" r="r" b="b"/>
              <a:pathLst>
                <a:path w="105" h="26">
                  <a:moveTo>
                    <a:pt x="102" y="6"/>
                  </a:moveTo>
                  <a:lnTo>
                    <a:pt x="1" y="0"/>
                  </a:lnTo>
                  <a:lnTo>
                    <a:pt x="0" y="19"/>
                  </a:lnTo>
                  <a:lnTo>
                    <a:pt x="105" y="26"/>
                  </a:lnTo>
                  <a:lnTo>
                    <a:pt x="102" y="6"/>
                  </a:lnTo>
                  <a:close/>
                </a:path>
              </a:pathLst>
            </a:custGeom>
            <a:solidFill>
              <a:srgbClr val="FFEC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ḷîḓé">
              <a:extLst>
                <a:ext uri="{FF2B5EF4-FFF2-40B4-BE49-F238E27FC236}">
                  <a16:creationId xmlns:a16="http://schemas.microsoft.com/office/drawing/2014/main" id="{7B08F481-E27F-CD4A-A954-9E06EE54606F}"/>
                </a:ext>
              </a:extLst>
            </p:cNvPr>
            <p:cNvSpPr/>
            <p:nvPr/>
          </p:nvSpPr>
          <p:spPr bwMode="auto">
            <a:xfrm>
              <a:off x="6972300" y="3559176"/>
              <a:ext cx="546100" cy="238125"/>
            </a:xfrm>
            <a:custGeom>
              <a:avLst/>
              <a:gdLst>
                <a:gd name="T0" fmla="*/ 212 w 255"/>
                <a:gd name="T1" fmla="*/ 43 h 111"/>
                <a:gd name="T2" fmla="*/ 117 w 255"/>
                <a:gd name="T3" fmla="*/ 69 h 111"/>
                <a:gd name="T4" fmla="*/ 25 w 255"/>
                <a:gd name="T5" fmla="*/ 2 h 111"/>
                <a:gd name="T6" fmla="*/ 2 w 255"/>
                <a:gd name="T7" fmla="*/ 24 h 111"/>
                <a:gd name="T8" fmla="*/ 110 w 255"/>
                <a:gd name="T9" fmla="*/ 108 h 111"/>
                <a:gd name="T10" fmla="*/ 245 w 255"/>
                <a:gd name="T11" fmla="*/ 87 h 111"/>
                <a:gd name="T12" fmla="*/ 212 w 255"/>
                <a:gd name="T13" fmla="*/ 43 h 111"/>
              </a:gdLst>
              <a:ahLst/>
              <a:cxnLst>
                <a:cxn ang="0">
                  <a:pos x="T0" y="T1"/>
                </a:cxn>
                <a:cxn ang="0">
                  <a:pos x="T2" y="T3"/>
                </a:cxn>
                <a:cxn ang="0">
                  <a:pos x="T4" y="T5"/>
                </a:cxn>
                <a:cxn ang="0">
                  <a:pos x="T6" y="T7"/>
                </a:cxn>
                <a:cxn ang="0">
                  <a:pos x="T8" y="T9"/>
                </a:cxn>
                <a:cxn ang="0">
                  <a:pos x="T10" y="T11"/>
                </a:cxn>
                <a:cxn ang="0">
                  <a:pos x="T12" y="T13"/>
                </a:cxn>
              </a:cxnLst>
              <a:rect l="0" t="0" r="r" b="b"/>
              <a:pathLst>
                <a:path w="255" h="111">
                  <a:moveTo>
                    <a:pt x="212" y="43"/>
                  </a:moveTo>
                  <a:cubicBezTo>
                    <a:pt x="212" y="43"/>
                    <a:pt x="153" y="57"/>
                    <a:pt x="117" y="69"/>
                  </a:cubicBezTo>
                  <a:cubicBezTo>
                    <a:pt x="117" y="69"/>
                    <a:pt x="31" y="4"/>
                    <a:pt x="25" y="2"/>
                  </a:cubicBezTo>
                  <a:cubicBezTo>
                    <a:pt x="20" y="0"/>
                    <a:pt x="5" y="14"/>
                    <a:pt x="2" y="24"/>
                  </a:cubicBezTo>
                  <a:cubicBezTo>
                    <a:pt x="0" y="35"/>
                    <a:pt x="100" y="105"/>
                    <a:pt x="110" y="108"/>
                  </a:cubicBezTo>
                  <a:cubicBezTo>
                    <a:pt x="119" y="111"/>
                    <a:pt x="235" y="111"/>
                    <a:pt x="245" y="87"/>
                  </a:cubicBezTo>
                  <a:cubicBezTo>
                    <a:pt x="255" y="62"/>
                    <a:pt x="212" y="43"/>
                    <a:pt x="212" y="43"/>
                  </a:cubicBezTo>
                  <a:close/>
                </a:path>
              </a:pathLst>
            </a:custGeom>
            <a:solidFill>
              <a:srgbClr val="0C4E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ṩ1iḑê">
              <a:extLst>
                <a:ext uri="{FF2B5EF4-FFF2-40B4-BE49-F238E27FC236}">
                  <a16:creationId xmlns:a16="http://schemas.microsoft.com/office/drawing/2014/main" id="{F13D492E-9FAE-184C-94E5-5FA1C53AABB7}"/>
                </a:ext>
              </a:extLst>
            </p:cNvPr>
            <p:cNvSpPr/>
            <p:nvPr/>
          </p:nvSpPr>
          <p:spPr bwMode="auto">
            <a:xfrm>
              <a:off x="5630863" y="3819526"/>
              <a:ext cx="908050" cy="904875"/>
            </a:xfrm>
            <a:custGeom>
              <a:avLst/>
              <a:gdLst>
                <a:gd name="T0" fmla="*/ 212 w 423"/>
                <a:gd name="T1" fmla="*/ 423 h 423"/>
                <a:gd name="T2" fmla="*/ 0 w 423"/>
                <a:gd name="T3" fmla="*/ 212 h 423"/>
                <a:gd name="T4" fmla="*/ 212 w 423"/>
                <a:gd name="T5" fmla="*/ 0 h 423"/>
                <a:gd name="T6" fmla="*/ 423 w 423"/>
                <a:gd name="T7" fmla="*/ 212 h 423"/>
                <a:gd name="T8" fmla="*/ 212 w 423"/>
                <a:gd name="T9" fmla="*/ 423 h 423"/>
                <a:gd name="T10" fmla="*/ 212 w 423"/>
                <a:gd name="T11" fmla="*/ 108 h 423"/>
                <a:gd name="T12" fmla="*/ 108 w 423"/>
                <a:gd name="T13" fmla="*/ 212 h 423"/>
                <a:gd name="T14" fmla="*/ 212 w 423"/>
                <a:gd name="T15" fmla="*/ 315 h 423"/>
                <a:gd name="T16" fmla="*/ 315 w 423"/>
                <a:gd name="T17" fmla="*/ 212 h 423"/>
                <a:gd name="T18" fmla="*/ 212 w 423"/>
                <a:gd name="T19" fmla="*/ 10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3">
                  <a:moveTo>
                    <a:pt x="212" y="423"/>
                  </a:moveTo>
                  <a:cubicBezTo>
                    <a:pt x="95" y="423"/>
                    <a:pt x="0" y="328"/>
                    <a:pt x="0" y="212"/>
                  </a:cubicBezTo>
                  <a:cubicBezTo>
                    <a:pt x="0" y="95"/>
                    <a:pt x="95" y="0"/>
                    <a:pt x="212" y="0"/>
                  </a:cubicBezTo>
                  <a:cubicBezTo>
                    <a:pt x="328" y="0"/>
                    <a:pt x="423" y="95"/>
                    <a:pt x="423" y="212"/>
                  </a:cubicBezTo>
                  <a:cubicBezTo>
                    <a:pt x="423" y="328"/>
                    <a:pt x="328" y="423"/>
                    <a:pt x="212" y="423"/>
                  </a:cubicBezTo>
                  <a:close/>
                  <a:moveTo>
                    <a:pt x="212" y="108"/>
                  </a:moveTo>
                  <a:cubicBezTo>
                    <a:pt x="155" y="108"/>
                    <a:pt x="108" y="154"/>
                    <a:pt x="108" y="212"/>
                  </a:cubicBezTo>
                  <a:cubicBezTo>
                    <a:pt x="108" y="269"/>
                    <a:pt x="155" y="315"/>
                    <a:pt x="212" y="315"/>
                  </a:cubicBezTo>
                  <a:cubicBezTo>
                    <a:pt x="269" y="315"/>
                    <a:pt x="315" y="269"/>
                    <a:pt x="315" y="212"/>
                  </a:cubicBezTo>
                  <a:cubicBezTo>
                    <a:pt x="315" y="154"/>
                    <a:pt x="269" y="108"/>
                    <a:pt x="212" y="108"/>
                  </a:cubicBezTo>
                  <a:close/>
                </a:path>
              </a:pathLst>
            </a:custGeom>
            <a:solidFill>
              <a:srgbClr val="AB47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ṥ1ídê">
              <a:extLst>
                <a:ext uri="{FF2B5EF4-FFF2-40B4-BE49-F238E27FC236}">
                  <a16:creationId xmlns:a16="http://schemas.microsoft.com/office/drawing/2014/main" id="{736A9588-7360-AB4A-AFA9-B46298C3CFEF}"/>
                </a:ext>
              </a:extLst>
            </p:cNvPr>
            <p:cNvSpPr/>
            <p:nvPr/>
          </p:nvSpPr>
          <p:spPr bwMode="auto">
            <a:xfrm>
              <a:off x="4829175" y="3022601"/>
              <a:ext cx="2511425" cy="2508250"/>
            </a:xfrm>
            <a:custGeom>
              <a:avLst/>
              <a:gdLst>
                <a:gd name="T0" fmla="*/ 1171 w 1171"/>
                <a:gd name="T1" fmla="*/ 507 h 1171"/>
                <a:gd name="T2" fmla="*/ 1076 w 1171"/>
                <a:gd name="T3" fmla="*/ 472 h 1171"/>
                <a:gd name="T4" fmla="*/ 1007 w 1171"/>
                <a:gd name="T5" fmla="*/ 361 h 1171"/>
                <a:gd name="T6" fmla="*/ 1055 w 1171"/>
                <a:gd name="T7" fmla="*/ 277 h 1171"/>
                <a:gd name="T8" fmla="*/ 944 w 1171"/>
                <a:gd name="T9" fmla="*/ 116 h 1171"/>
                <a:gd name="T10" fmla="*/ 853 w 1171"/>
                <a:gd name="T11" fmla="*/ 157 h 1171"/>
                <a:gd name="T12" fmla="*/ 725 w 1171"/>
                <a:gd name="T13" fmla="*/ 128 h 1171"/>
                <a:gd name="T14" fmla="*/ 699 w 1171"/>
                <a:gd name="T15" fmla="*/ 36 h 1171"/>
                <a:gd name="T16" fmla="*/ 507 w 1171"/>
                <a:gd name="T17" fmla="*/ 0 h 1171"/>
                <a:gd name="T18" fmla="*/ 472 w 1171"/>
                <a:gd name="T19" fmla="*/ 94 h 1171"/>
                <a:gd name="T20" fmla="*/ 361 w 1171"/>
                <a:gd name="T21" fmla="*/ 163 h 1171"/>
                <a:gd name="T22" fmla="*/ 277 w 1171"/>
                <a:gd name="T23" fmla="*/ 116 h 1171"/>
                <a:gd name="T24" fmla="*/ 116 w 1171"/>
                <a:gd name="T25" fmla="*/ 227 h 1171"/>
                <a:gd name="T26" fmla="*/ 158 w 1171"/>
                <a:gd name="T27" fmla="*/ 319 h 1171"/>
                <a:gd name="T28" fmla="*/ 129 w 1171"/>
                <a:gd name="T29" fmla="*/ 446 h 1171"/>
                <a:gd name="T30" fmla="*/ 36 w 1171"/>
                <a:gd name="T31" fmla="*/ 472 h 1171"/>
                <a:gd name="T32" fmla="*/ 0 w 1171"/>
                <a:gd name="T33" fmla="*/ 663 h 1171"/>
                <a:gd name="T34" fmla="*/ 96 w 1171"/>
                <a:gd name="T35" fmla="*/ 699 h 1171"/>
                <a:gd name="T36" fmla="*/ 165 w 1171"/>
                <a:gd name="T37" fmla="*/ 809 h 1171"/>
                <a:gd name="T38" fmla="*/ 116 w 1171"/>
                <a:gd name="T39" fmla="*/ 894 h 1171"/>
                <a:gd name="T40" fmla="*/ 227 w 1171"/>
                <a:gd name="T41" fmla="*/ 1055 h 1171"/>
                <a:gd name="T42" fmla="*/ 321 w 1171"/>
                <a:gd name="T43" fmla="*/ 1011 h 1171"/>
                <a:gd name="T44" fmla="*/ 447 w 1171"/>
                <a:gd name="T45" fmla="*/ 1040 h 1171"/>
                <a:gd name="T46" fmla="*/ 472 w 1171"/>
                <a:gd name="T47" fmla="*/ 1135 h 1171"/>
                <a:gd name="T48" fmla="*/ 664 w 1171"/>
                <a:gd name="T49" fmla="*/ 1171 h 1171"/>
                <a:gd name="T50" fmla="*/ 699 w 1171"/>
                <a:gd name="T51" fmla="*/ 1074 h 1171"/>
                <a:gd name="T52" fmla="*/ 809 w 1171"/>
                <a:gd name="T53" fmla="*/ 1005 h 1171"/>
                <a:gd name="T54" fmla="*/ 894 w 1171"/>
                <a:gd name="T55" fmla="*/ 1055 h 1171"/>
                <a:gd name="T56" fmla="*/ 1055 w 1171"/>
                <a:gd name="T57" fmla="*/ 944 h 1171"/>
                <a:gd name="T58" fmla="*/ 1012 w 1171"/>
                <a:gd name="T59" fmla="*/ 851 h 1171"/>
                <a:gd name="T60" fmla="*/ 1041 w 1171"/>
                <a:gd name="T61" fmla="*/ 724 h 1171"/>
                <a:gd name="T62" fmla="*/ 1135 w 1171"/>
                <a:gd name="T63" fmla="*/ 699 h 1171"/>
                <a:gd name="T64" fmla="*/ 600 w 1171"/>
                <a:gd name="T65" fmla="*/ 888 h 1171"/>
                <a:gd name="T66" fmla="*/ 571 w 1171"/>
                <a:gd name="T67" fmla="*/ 280 h 1171"/>
                <a:gd name="T68" fmla="*/ 600 w 1171"/>
                <a:gd name="T69" fmla="*/ 888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71" h="1171">
                  <a:moveTo>
                    <a:pt x="1171" y="663"/>
                  </a:moveTo>
                  <a:cubicBezTo>
                    <a:pt x="1171" y="507"/>
                    <a:pt x="1171" y="507"/>
                    <a:pt x="1171" y="507"/>
                  </a:cubicBezTo>
                  <a:cubicBezTo>
                    <a:pt x="1171" y="488"/>
                    <a:pt x="1155" y="472"/>
                    <a:pt x="1135" y="472"/>
                  </a:cubicBezTo>
                  <a:cubicBezTo>
                    <a:pt x="1076" y="472"/>
                    <a:pt x="1076" y="472"/>
                    <a:pt x="1076" y="472"/>
                  </a:cubicBezTo>
                  <a:cubicBezTo>
                    <a:pt x="1060" y="472"/>
                    <a:pt x="1047" y="461"/>
                    <a:pt x="1042" y="446"/>
                  </a:cubicBezTo>
                  <a:cubicBezTo>
                    <a:pt x="1033" y="416"/>
                    <a:pt x="1021" y="388"/>
                    <a:pt x="1007" y="361"/>
                  </a:cubicBezTo>
                  <a:cubicBezTo>
                    <a:pt x="1000" y="347"/>
                    <a:pt x="1002" y="330"/>
                    <a:pt x="1013" y="319"/>
                  </a:cubicBezTo>
                  <a:cubicBezTo>
                    <a:pt x="1055" y="277"/>
                    <a:pt x="1055" y="277"/>
                    <a:pt x="1055" y="277"/>
                  </a:cubicBezTo>
                  <a:cubicBezTo>
                    <a:pt x="1069" y="263"/>
                    <a:pt x="1069" y="240"/>
                    <a:pt x="1055" y="227"/>
                  </a:cubicBezTo>
                  <a:cubicBezTo>
                    <a:pt x="944" y="116"/>
                    <a:pt x="944" y="116"/>
                    <a:pt x="944" y="116"/>
                  </a:cubicBezTo>
                  <a:cubicBezTo>
                    <a:pt x="930" y="102"/>
                    <a:pt x="908" y="102"/>
                    <a:pt x="894" y="116"/>
                  </a:cubicBezTo>
                  <a:cubicBezTo>
                    <a:pt x="853" y="157"/>
                    <a:pt x="853" y="157"/>
                    <a:pt x="853" y="157"/>
                  </a:cubicBezTo>
                  <a:cubicBezTo>
                    <a:pt x="842" y="168"/>
                    <a:pt x="824" y="171"/>
                    <a:pt x="811" y="163"/>
                  </a:cubicBezTo>
                  <a:cubicBezTo>
                    <a:pt x="783" y="149"/>
                    <a:pt x="755" y="137"/>
                    <a:pt x="725" y="128"/>
                  </a:cubicBezTo>
                  <a:cubicBezTo>
                    <a:pt x="710" y="123"/>
                    <a:pt x="699" y="109"/>
                    <a:pt x="699" y="94"/>
                  </a:cubicBezTo>
                  <a:cubicBezTo>
                    <a:pt x="699" y="36"/>
                    <a:pt x="699" y="36"/>
                    <a:pt x="699" y="36"/>
                  </a:cubicBezTo>
                  <a:cubicBezTo>
                    <a:pt x="699" y="16"/>
                    <a:pt x="683" y="0"/>
                    <a:pt x="664" y="0"/>
                  </a:cubicBezTo>
                  <a:cubicBezTo>
                    <a:pt x="507" y="0"/>
                    <a:pt x="507" y="0"/>
                    <a:pt x="507" y="0"/>
                  </a:cubicBezTo>
                  <a:cubicBezTo>
                    <a:pt x="488" y="0"/>
                    <a:pt x="472" y="16"/>
                    <a:pt x="472" y="36"/>
                  </a:cubicBezTo>
                  <a:cubicBezTo>
                    <a:pt x="472" y="94"/>
                    <a:pt x="472" y="94"/>
                    <a:pt x="472" y="94"/>
                  </a:cubicBezTo>
                  <a:cubicBezTo>
                    <a:pt x="472" y="109"/>
                    <a:pt x="462" y="123"/>
                    <a:pt x="447" y="128"/>
                  </a:cubicBezTo>
                  <a:cubicBezTo>
                    <a:pt x="417" y="137"/>
                    <a:pt x="388" y="149"/>
                    <a:pt x="361" y="163"/>
                  </a:cubicBezTo>
                  <a:cubicBezTo>
                    <a:pt x="347" y="171"/>
                    <a:pt x="330" y="168"/>
                    <a:pt x="318" y="157"/>
                  </a:cubicBezTo>
                  <a:cubicBezTo>
                    <a:pt x="277" y="116"/>
                    <a:pt x="277" y="116"/>
                    <a:pt x="277" y="116"/>
                  </a:cubicBezTo>
                  <a:cubicBezTo>
                    <a:pt x="263" y="102"/>
                    <a:pt x="241" y="102"/>
                    <a:pt x="227" y="116"/>
                  </a:cubicBezTo>
                  <a:cubicBezTo>
                    <a:pt x="116" y="227"/>
                    <a:pt x="116" y="227"/>
                    <a:pt x="116" y="227"/>
                  </a:cubicBezTo>
                  <a:cubicBezTo>
                    <a:pt x="102" y="240"/>
                    <a:pt x="102" y="263"/>
                    <a:pt x="116" y="277"/>
                  </a:cubicBezTo>
                  <a:cubicBezTo>
                    <a:pt x="158" y="319"/>
                    <a:pt x="158" y="319"/>
                    <a:pt x="158" y="319"/>
                  </a:cubicBezTo>
                  <a:cubicBezTo>
                    <a:pt x="169" y="330"/>
                    <a:pt x="172" y="347"/>
                    <a:pt x="164" y="361"/>
                  </a:cubicBezTo>
                  <a:cubicBezTo>
                    <a:pt x="150" y="388"/>
                    <a:pt x="138" y="416"/>
                    <a:pt x="129" y="446"/>
                  </a:cubicBezTo>
                  <a:cubicBezTo>
                    <a:pt x="125" y="461"/>
                    <a:pt x="111" y="472"/>
                    <a:pt x="95" y="472"/>
                  </a:cubicBezTo>
                  <a:cubicBezTo>
                    <a:pt x="36" y="472"/>
                    <a:pt x="36" y="472"/>
                    <a:pt x="36" y="472"/>
                  </a:cubicBezTo>
                  <a:cubicBezTo>
                    <a:pt x="16" y="472"/>
                    <a:pt x="0" y="488"/>
                    <a:pt x="0" y="507"/>
                  </a:cubicBezTo>
                  <a:cubicBezTo>
                    <a:pt x="0" y="663"/>
                    <a:pt x="0" y="663"/>
                    <a:pt x="0" y="663"/>
                  </a:cubicBezTo>
                  <a:cubicBezTo>
                    <a:pt x="0" y="683"/>
                    <a:pt x="16" y="699"/>
                    <a:pt x="36" y="699"/>
                  </a:cubicBezTo>
                  <a:cubicBezTo>
                    <a:pt x="96" y="699"/>
                    <a:pt x="96" y="699"/>
                    <a:pt x="96" y="699"/>
                  </a:cubicBezTo>
                  <a:cubicBezTo>
                    <a:pt x="112" y="699"/>
                    <a:pt x="125" y="709"/>
                    <a:pt x="130" y="724"/>
                  </a:cubicBezTo>
                  <a:cubicBezTo>
                    <a:pt x="139" y="754"/>
                    <a:pt x="151" y="782"/>
                    <a:pt x="165" y="809"/>
                  </a:cubicBezTo>
                  <a:cubicBezTo>
                    <a:pt x="173" y="823"/>
                    <a:pt x="170" y="840"/>
                    <a:pt x="159" y="851"/>
                  </a:cubicBezTo>
                  <a:cubicBezTo>
                    <a:pt x="116" y="894"/>
                    <a:pt x="116" y="894"/>
                    <a:pt x="116" y="894"/>
                  </a:cubicBezTo>
                  <a:cubicBezTo>
                    <a:pt x="102" y="908"/>
                    <a:pt x="102" y="930"/>
                    <a:pt x="116" y="944"/>
                  </a:cubicBezTo>
                  <a:cubicBezTo>
                    <a:pt x="227" y="1055"/>
                    <a:pt x="227" y="1055"/>
                    <a:pt x="227" y="1055"/>
                  </a:cubicBezTo>
                  <a:cubicBezTo>
                    <a:pt x="241" y="1068"/>
                    <a:pt x="263" y="1068"/>
                    <a:pt x="277" y="1055"/>
                  </a:cubicBezTo>
                  <a:cubicBezTo>
                    <a:pt x="321" y="1011"/>
                    <a:pt x="321" y="1011"/>
                    <a:pt x="321" y="1011"/>
                  </a:cubicBezTo>
                  <a:cubicBezTo>
                    <a:pt x="332" y="1000"/>
                    <a:pt x="349" y="998"/>
                    <a:pt x="363" y="1005"/>
                  </a:cubicBezTo>
                  <a:cubicBezTo>
                    <a:pt x="389" y="1019"/>
                    <a:pt x="417" y="1031"/>
                    <a:pt x="447" y="1040"/>
                  </a:cubicBezTo>
                  <a:cubicBezTo>
                    <a:pt x="462" y="1044"/>
                    <a:pt x="472" y="1058"/>
                    <a:pt x="472" y="1074"/>
                  </a:cubicBezTo>
                  <a:cubicBezTo>
                    <a:pt x="472" y="1135"/>
                    <a:pt x="472" y="1135"/>
                    <a:pt x="472" y="1135"/>
                  </a:cubicBezTo>
                  <a:cubicBezTo>
                    <a:pt x="472" y="1155"/>
                    <a:pt x="488" y="1171"/>
                    <a:pt x="507" y="1171"/>
                  </a:cubicBezTo>
                  <a:cubicBezTo>
                    <a:pt x="664" y="1171"/>
                    <a:pt x="664" y="1171"/>
                    <a:pt x="664" y="1171"/>
                  </a:cubicBezTo>
                  <a:cubicBezTo>
                    <a:pt x="683" y="1171"/>
                    <a:pt x="699" y="1155"/>
                    <a:pt x="699" y="1135"/>
                  </a:cubicBezTo>
                  <a:cubicBezTo>
                    <a:pt x="699" y="1074"/>
                    <a:pt x="699" y="1074"/>
                    <a:pt x="699" y="1074"/>
                  </a:cubicBezTo>
                  <a:cubicBezTo>
                    <a:pt x="699" y="1058"/>
                    <a:pt x="710" y="1044"/>
                    <a:pt x="725" y="1040"/>
                  </a:cubicBezTo>
                  <a:cubicBezTo>
                    <a:pt x="754" y="1031"/>
                    <a:pt x="782" y="1019"/>
                    <a:pt x="809" y="1005"/>
                  </a:cubicBezTo>
                  <a:cubicBezTo>
                    <a:pt x="822" y="998"/>
                    <a:pt x="839" y="1000"/>
                    <a:pt x="851" y="1011"/>
                  </a:cubicBezTo>
                  <a:cubicBezTo>
                    <a:pt x="894" y="1055"/>
                    <a:pt x="894" y="1055"/>
                    <a:pt x="894" y="1055"/>
                  </a:cubicBezTo>
                  <a:cubicBezTo>
                    <a:pt x="908" y="1068"/>
                    <a:pt x="930" y="1068"/>
                    <a:pt x="944" y="1055"/>
                  </a:cubicBezTo>
                  <a:cubicBezTo>
                    <a:pt x="1055" y="944"/>
                    <a:pt x="1055" y="944"/>
                    <a:pt x="1055" y="944"/>
                  </a:cubicBezTo>
                  <a:cubicBezTo>
                    <a:pt x="1069" y="930"/>
                    <a:pt x="1069" y="908"/>
                    <a:pt x="1055" y="894"/>
                  </a:cubicBezTo>
                  <a:cubicBezTo>
                    <a:pt x="1012" y="851"/>
                    <a:pt x="1012" y="851"/>
                    <a:pt x="1012" y="851"/>
                  </a:cubicBezTo>
                  <a:cubicBezTo>
                    <a:pt x="1001" y="840"/>
                    <a:pt x="998" y="823"/>
                    <a:pt x="1006" y="809"/>
                  </a:cubicBezTo>
                  <a:cubicBezTo>
                    <a:pt x="1020" y="782"/>
                    <a:pt x="1032" y="754"/>
                    <a:pt x="1041" y="724"/>
                  </a:cubicBezTo>
                  <a:cubicBezTo>
                    <a:pt x="1046" y="709"/>
                    <a:pt x="1060" y="699"/>
                    <a:pt x="1075" y="699"/>
                  </a:cubicBezTo>
                  <a:cubicBezTo>
                    <a:pt x="1135" y="699"/>
                    <a:pt x="1135" y="699"/>
                    <a:pt x="1135" y="699"/>
                  </a:cubicBezTo>
                  <a:cubicBezTo>
                    <a:pt x="1155" y="699"/>
                    <a:pt x="1171" y="683"/>
                    <a:pt x="1171" y="663"/>
                  </a:cubicBezTo>
                  <a:close/>
                  <a:moveTo>
                    <a:pt x="600" y="888"/>
                  </a:moveTo>
                  <a:cubicBezTo>
                    <a:pt x="421" y="896"/>
                    <a:pt x="273" y="748"/>
                    <a:pt x="281" y="569"/>
                  </a:cubicBezTo>
                  <a:cubicBezTo>
                    <a:pt x="289" y="413"/>
                    <a:pt x="415" y="287"/>
                    <a:pt x="571" y="280"/>
                  </a:cubicBezTo>
                  <a:cubicBezTo>
                    <a:pt x="750" y="271"/>
                    <a:pt x="898" y="419"/>
                    <a:pt x="890" y="598"/>
                  </a:cubicBezTo>
                  <a:cubicBezTo>
                    <a:pt x="883" y="754"/>
                    <a:pt x="756" y="881"/>
                    <a:pt x="600" y="888"/>
                  </a:cubicBezTo>
                  <a:close/>
                </a:path>
              </a:pathLst>
            </a:custGeom>
            <a:solidFill>
              <a:srgbClr val="DB5B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ïṡlïḑè">
              <a:extLst>
                <a:ext uri="{FF2B5EF4-FFF2-40B4-BE49-F238E27FC236}">
                  <a16:creationId xmlns:a16="http://schemas.microsoft.com/office/drawing/2014/main" id="{D176F476-E046-CD45-9A91-7ADA865F4E15}"/>
                </a:ext>
              </a:extLst>
            </p:cNvPr>
            <p:cNvSpPr/>
            <p:nvPr/>
          </p:nvSpPr>
          <p:spPr bwMode="auto">
            <a:xfrm>
              <a:off x="5254625" y="3240088"/>
              <a:ext cx="460375" cy="231775"/>
            </a:xfrm>
            <a:custGeom>
              <a:avLst/>
              <a:gdLst>
                <a:gd name="T0" fmla="*/ 21 w 215"/>
                <a:gd name="T1" fmla="*/ 54 h 108"/>
                <a:gd name="T2" fmla="*/ 62 w 215"/>
                <a:gd name="T3" fmla="*/ 95 h 108"/>
                <a:gd name="T4" fmla="*/ 104 w 215"/>
                <a:gd name="T5" fmla="*/ 101 h 108"/>
                <a:gd name="T6" fmla="*/ 190 w 215"/>
                <a:gd name="T7" fmla="*/ 65 h 108"/>
                <a:gd name="T8" fmla="*/ 215 w 215"/>
                <a:gd name="T9" fmla="*/ 37 h 108"/>
                <a:gd name="T10" fmla="*/ 163 w 215"/>
                <a:gd name="T11" fmla="*/ 61 h 108"/>
                <a:gd name="T12" fmla="*/ 120 w 215"/>
                <a:gd name="T13" fmla="*/ 55 h 108"/>
                <a:gd name="T14" fmla="*/ 79 w 215"/>
                <a:gd name="T15" fmla="*/ 14 h 108"/>
                <a:gd name="T16" fmla="*/ 29 w 215"/>
                <a:gd name="T17" fmla="*/ 14 h 108"/>
                <a:gd name="T18" fmla="*/ 0 w 215"/>
                <a:gd name="T19" fmla="*/ 43 h 108"/>
                <a:gd name="T20" fmla="*/ 21 w 215"/>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108">
                  <a:moveTo>
                    <a:pt x="21" y="54"/>
                  </a:moveTo>
                  <a:cubicBezTo>
                    <a:pt x="62" y="95"/>
                    <a:pt x="62" y="95"/>
                    <a:pt x="62" y="95"/>
                  </a:cubicBezTo>
                  <a:cubicBezTo>
                    <a:pt x="73" y="106"/>
                    <a:pt x="90" y="108"/>
                    <a:pt x="104" y="101"/>
                  </a:cubicBezTo>
                  <a:cubicBezTo>
                    <a:pt x="131" y="86"/>
                    <a:pt x="160" y="74"/>
                    <a:pt x="190" y="65"/>
                  </a:cubicBezTo>
                  <a:cubicBezTo>
                    <a:pt x="203" y="61"/>
                    <a:pt x="212" y="50"/>
                    <a:pt x="215" y="37"/>
                  </a:cubicBezTo>
                  <a:cubicBezTo>
                    <a:pt x="197" y="44"/>
                    <a:pt x="179" y="52"/>
                    <a:pt x="163" y="61"/>
                  </a:cubicBezTo>
                  <a:cubicBezTo>
                    <a:pt x="149" y="69"/>
                    <a:pt x="132" y="66"/>
                    <a:pt x="120" y="55"/>
                  </a:cubicBezTo>
                  <a:cubicBezTo>
                    <a:pt x="79" y="14"/>
                    <a:pt x="79" y="14"/>
                    <a:pt x="79" y="14"/>
                  </a:cubicBezTo>
                  <a:cubicBezTo>
                    <a:pt x="65" y="0"/>
                    <a:pt x="43" y="0"/>
                    <a:pt x="29" y="14"/>
                  </a:cubicBezTo>
                  <a:cubicBezTo>
                    <a:pt x="0" y="43"/>
                    <a:pt x="0" y="43"/>
                    <a:pt x="0" y="43"/>
                  </a:cubicBezTo>
                  <a:cubicBezTo>
                    <a:pt x="7" y="44"/>
                    <a:pt x="15" y="48"/>
                    <a:pt x="21" y="54"/>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ṥḻîďé">
              <a:extLst>
                <a:ext uri="{FF2B5EF4-FFF2-40B4-BE49-F238E27FC236}">
                  <a16:creationId xmlns:a16="http://schemas.microsoft.com/office/drawing/2014/main" id="{4A6DAE5D-E111-454A-A145-026CFE04FE1D}"/>
                </a:ext>
              </a:extLst>
            </p:cNvPr>
            <p:cNvSpPr/>
            <p:nvPr/>
          </p:nvSpPr>
          <p:spPr bwMode="auto">
            <a:xfrm>
              <a:off x="5291138" y="3778251"/>
              <a:ext cx="1093788" cy="1246188"/>
            </a:xfrm>
            <a:custGeom>
              <a:avLst/>
              <a:gdLst>
                <a:gd name="T0" fmla="*/ 385 w 510"/>
                <a:gd name="T1" fmla="*/ 535 h 582"/>
                <a:gd name="T2" fmla="*/ 66 w 510"/>
                <a:gd name="T3" fmla="*/ 216 h 582"/>
                <a:gd name="T4" fmla="*/ 173 w 510"/>
                <a:gd name="T5" fmla="*/ 0 h 582"/>
                <a:gd name="T6" fmla="*/ 8 w 510"/>
                <a:gd name="T7" fmla="*/ 256 h 582"/>
                <a:gd name="T8" fmla="*/ 326 w 510"/>
                <a:gd name="T9" fmla="*/ 574 h 582"/>
                <a:gd name="T10" fmla="*/ 510 w 510"/>
                <a:gd name="T11" fmla="*/ 501 h 582"/>
                <a:gd name="T12" fmla="*/ 385 w 510"/>
                <a:gd name="T13" fmla="*/ 535 h 582"/>
              </a:gdLst>
              <a:ahLst/>
              <a:cxnLst>
                <a:cxn ang="0">
                  <a:pos x="T0" y="T1"/>
                </a:cxn>
                <a:cxn ang="0">
                  <a:pos x="T2" y="T3"/>
                </a:cxn>
                <a:cxn ang="0">
                  <a:pos x="T4" y="T5"/>
                </a:cxn>
                <a:cxn ang="0">
                  <a:pos x="T6" y="T7"/>
                </a:cxn>
                <a:cxn ang="0">
                  <a:pos x="T8" y="T9"/>
                </a:cxn>
                <a:cxn ang="0">
                  <a:pos x="T10" y="T11"/>
                </a:cxn>
                <a:cxn ang="0">
                  <a:pos x="T12" y="T13"/>
                </a:cxn>
              </a:cxnLst>
              <a:rect l="0" t="0" r="r" b="b"/>
              <a:pathLst>
                <a:path w="510" h="582">
                  <a:moveTo>
                    <a:pt x="385" y="535"/>
                  </a:moveTo>
                  <a:cubicBezTo>
                    <a:pt x="206" y="543"/>
                    <a:pt x="58" y="395"/>
                    <a:pt x="66" y="216"/>
                  </a:cubicBezTo>
                  <a:cubicBezTo>
                    <a:pt x="70" y="130"/>
                    <a:pt x="111" y="53"/>
                    <a:pt x="173" y="0"/>
                  </a:cubicBezTo>
                  <a:cubicBezTo>
                    <a:pt x="79" y="48"/>
                    <a:pt x="13" y="144"/>
                    <a:pt x="8" y="256"/>
                  </a:cubicBezTo>
                  <a:cubicBezTo>
                    <a:pt x="0" y="435"/>
                    <a:pt x="147" y="582"/>
                    <a:pt x="326" y="574"/>
                  </a:cubicBezTo>
                  <a:cubicBezTo>
                    <a:pt x="396" y="571"/>
                    <a:pt x="460" y="544"/>
                    <a:pt x="510" y="501"/>
                  </a:cubicBezTo>
                  <a:cubicBezTo>
                    <a:pt x="472" y="521"/>
                    <a:pt x="430" y="533"/>
                    <a:pt x="385" y="535"/>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işḷîdè">
              <a:extLst>
                <a:ext uri="{FF2B5EF4-FFF2-40B4-BE49-F238E27FC236}">
                  <a16:creationId xmlns:a16="http://schemas.microsoft.com/office/drawing/2014/main" id="{05D4D742-B0BA-974D-84D5-904C5A197C02}"/>
                </a:ext>
              </a:extLst>
            </p:cNvPr>
            <p:cNvSpPr/>
            <p:nvPr/>
          </p:nvSpPr>
          <p:spPr bwMode="auto">
            <a:xfrm>
              <a:off x="4829175" y="4032251"/>
              <a:ext cx="161925" cy="84138"/>
            </a:xfrm>
            <a:custGeom>
              <a:avLst/>
              <a:gdLst>
                <a:gd name="T0" fmla="*/ 36 w 75"/>
                <a:gd name="T1" fmla="*/ 39 h 39"/>
                <a:gd name="T2" fmla="*/ 71 w 75"/>
                <a:gd name="T3" fmla="*/ 14 h 39"/>
                <a:gd name="T4" fmla="*/ 75 w 75"/>
                <a:gd name="T5" fmla="*/ 0 h 39"/>
                <a:gd name="T6" fmla="*/ 36 w 75"/>
                <a:gd name="T7" fmla="*/ 0 h 39"/>
                <a:gd name="T8" fmla="*/ 0 w 75"/>
                <a:gd name="T9" fmla="*/ 35 h 39"/>
                <a:gd name="T10" fmla="*/ 0 w 75"/>
                <a:gd name="T11" fmla="*/ 39 h 39"/>
                <a:gd name="T12" fmla="*/ 36 w 75"/>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75" h="39">
                  <a:moveTo>
                    <a:pt x="36" y="39"/>
                  </a:moveTo>
                  <a:cubicBezTo>
                    <a:pt x="52" y="39"/>
                    <a:pt x="66" y="29"/>
                    <a:pt x="71" y="14"/>
                  </a:cubicBezTo>
                  <a:cubicBezTo>
                    <a:pt x="72" y="9"/>
                    <a:pt x="74" y="4"/>
                    <a:pt x="75" y="0"/>
                  </a:cubicBezTo>
                  <a:cubicBezTo>
                    <a:pt x="36" y="0"/>
                    <a:pt x="36" y="0"/>
                    <a:pt x="36" y="0"/>
                  </a:cubicBezTo>
                  <a:cubicBezTo>
                    <a:pt x="16" y="0"/>
                    <a:pt x="0" y="16"/>
                    <a:pt x="0" y="35"/>
                  </a:cubicBezTo>
                  <a:cubicBezTo>
                    <a:pt x="0" y="39"/>
                    <a:pt x="0" y="39"/>
                    <a:pt x="0" y="39"/>
                  </a:cubicBezTo>
                  <a:lnTo>
                    <a:pt x="36"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ľiḑê">
              <a:extLst>
                <a:ext uri="{FF2B5EF4-FFF2-40B4-BE49-F238E27FC236}">
                  <a16:creationId xmlns:a16="http://schemas.microsoft.com/office/drawing/2014/main" id="{421AFC8D-8700-284F-896B-7C349AA28301}"/>
                </a:ext>
              </a:extLst>
            </p:cNvPr>
            <p:cNvSpPr/>
            <p:nvPr/>
          </p:nvSpPr>
          <p:spPr bwMode="auto">
            <a:xfrm>
              <a:off x="5842000" y="3022601"/>
              <a:ext cx="754063" cy="449263"/>
            </a:xfrm>
            <a:custGeom>
              <a:avLst/>
              <a:gdLst>
                <a:gd name="T0" fmla="*/ 133 w 352"/>
                <a:gd name="T1" fmla="*/ 39 h 210"/>
                <a:gd name="T2" fmla="*/ 169 w 352"/>
                <a:gd name="T3" fmla="*/ 75 h 210"/>
                <a:gd name="T4" fmla="*/ 169 w 352"/>
                <a:gd name="T5" fmla="*/ 133 h 210"/>
                <a:gd name="T6" fmla="*/ 194 w 352"/>
                <a:gd name="T7" fmla="*/ 167 h 210"/>
                <a:gd name="T8" fmla="*/ 280 w 352"/>
                <a:gd name="T9" fmla="*/ 203 h 210"/>
                <a:gd name="T10" fmla="*/ 322 w 352"/>
                <a:gd name="T11" fmla="*/ 197 h 210"/>
                <a:gd name="T12" fmla="*/ 352 w 352"/>
                <a:gd name="T13" fmla="*/ 167 h 210"/>
                <a:gd name="T14" fmla="*/ 339 w 352"/>
                <a:gd name="T15" fmla="*/ 163 h 210"/>
                <a:gd name="T16" fmla="*/ 253 w 352"/>
                <a:gd name="T17" fmla="*/ 128 h 210"/>
                <a:gd name="T18" fmla="*/ 227 w 352"/>
                <a:gd name="T19" fmla="*/ 94 h 210"/>
                <a:gd name="T20" fmla="*/ 227 w 352"/>
                <a:gd name="T21" fmla="*/ 36 h 210"/>
                <a:gd name="T22" fmla="*/ 192 w 352"/>
                <a:gd name="T23" fmla="*/ 0 h 210"/>
                <a:gd name="T24" fmla="*/ 35 w 352"/>
                <a:gd name="T25" fmla="*/ 0 h 210"/>
                <a:gd name="T26" fmla="*/ 0 w 352"/>
                <a:gd name="T27" fmla="*/ 36 h 210"/>
                <a:gd name="T28" fmla="*/ 0 w 352"/>
                <a:gd name="T29" fmla="*/ 39 h 210"/>
                <a:gd name="T30" fmla="*/ 133 w 352"/>
                <a:gd name="T31" fmla="*/ 3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210">
                  <a:moveTo>
                    <a:pt x="133" y="39"/>
                  </a:moveTo>
                  <a:cubicBezTo>
                    <a:pt x="153" y="39"/>
                    <a:pt x="169" y="55"/>
                    <a:pt x="169" y="75"/>
                  </a:cubicBezTo>
                  <a:cubicBezTo>
                    <a:pt x="169" y="133"/>
                    <a:pt x="169" y="133"/>
                    <a:pt x="169" y="133"/>
                  </a:cubicBezTo>
                  <a:cubicBezTo>
                    <a:pt x="169" y="149"/>
                    <a:pt x="179" y="163"/>
                    <a:pt x="194" y="167"/>
                  </a:cubicBezTo>
                  <a:cubicBezTo>
                    <a:pt x="224" y="176"/>
                    <a:pt x="253" y="188"/>
                    <a:pt x="280" y="203"/>
                  </a:cubicBezTo>
                  <a:cubicBezTo>
                    <a:pt x="294" y="210"/>
                    <a:pt x="311" y="208"/>
                    <a:pt x="322" y="197"/>
                  </a:cubicBezTo>
                  <a:cubicBezTo>
                    <a:pt x="352" y="167"/>
                    <a:pt x="352" y="167"/>
                    <a:pt x="352" y="167"/>
                  </a:cubicBezTo>
                  <a:cubicBezTo>
                    <a:pt x="347" y="167"/>
                    <a:pt x="343" y="166"/>
                    <a:pt x="339" y="163"/>
                  </a:cubicBezTo>
                  <a:cubicBezTo>
                    <a:pt x="311" y="149"/>
                    <a:pt x="283" y="137"/>
                    <a:pt x="253" y="128"/>
                  </a:cubicBezTo>
                  <a:cubicBezTo>
                    <a:pt x="238" y="123"/>
                    <a:pt x="227" y="109"/>
                    <a:pt x="227" y="94"/>
                  </a:cubicBezTo>
                  <a:cubicBezTo>
                    <a:pt x="227" y="36"/>
                    <a:pt x="227" y="36"/>
                    <a:pt x="227" y="36"/>
                  </a:cubicBezTo>
                  <a:cubicBezTo>
                    <a:pt x="227" y="16"/>
                    <a:pt x="211" y="0"/>
                    <a:pt x="192" y="0"/>
                  </a:cubicBezTo>
                  <a:cubicBezTo>
                    <a:pt x="35" y="0"/>
                    <a:pt x="35" y="0"/>
                    <a:pt x="35" y="0"/>
                  </a:cubicBezTo>
                  <a:cubicBezTo>
                    <a:pt x="16" y="0"/>
                    <a:pt x="0" y="16"/>
                    <a:pt x="0" y="36"/>
                  </a:cubicBezTo>
                  <a:cubicBezTo>
                    <a:pt x="0" y="39"/>
                    <a:pt x="0" y="39"/>
                    <a:pt x="0" y="39"/>
                  </a:cubicBezTo>
                  <a:lnTo>
                    <a:pt x="133" y="39"/>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şḻîdé">
              <a:extLst>
                <a:ext uri="{FF2B5EF4-FFF2-40B4-BE49-F238E27FC236}">
                  <a16:creationId xmlns:a16="http://schemas.microsoft.com/office/drawing/2014/main" id="{BFCC5213-749F-8B4B-8DE3-4420D0E50DA7}"/>
                </a:ext>
              </a:extLst>
            </p:cNvPr>
            <p:cNvSpPr/>
            <p:nvPr/>
          </p:nvSpPr>
          <p:spPr bwMode="auto">
            <a:xfrm>
              <a:off x="5360988" y="5248276"/>
              <a:ext cx="92075" cy="57150"/>
            </a:xfrm>
            <a:custGeom>
              <a:avLst/>
              <a:gdLst>
                <a:gd name="T0" fmla="*/ 14 w 43"/>
                <a:gd name="T1" fmla="*/ 12 h 27"/>
                <a:gd name="T2" fmla="*/ 0 w 43"/>
                <a:gd name="T3" fmla="*/ 26 h 27"/>
                <a:gd name="T4" fmla="*/ 29 w 43"/>
                <a:gd name="T5" fmla="*/ 16 h 27"/>
                <a:gd name="T6" fmla="*/ 43 w 43"/>
                <a:gd name="T7" fmla="*/ 2 h 27"/>
                <a:gd name="T8" fmla="*/ 14 w 43"/>
                <a:gd name="T9" fmla="*/ 12 h 27"/>
              </a:gdLst>
              <a:ahLst/>
              <a:cxnLst>
                <a:cxn ang="0">
                  <a:pos x="T0" y="T1"/>
                </a:cxn>
                <a:cxn ang="0">
                  <a:pos x="T2" y="T3"/>
                </a:cxn>
                <a:cxn ang="0">
                  <a:pos x="T4" y="T5"/>
                </a:cxn>
                <a:cxn ang="0">
                  <a:pos x="T6" y="T7"/>
                </a:cxn>
                <a:cxn ang="0">
                  <a:pos x="T8" y="T9"/>
                </a:cxn>
              </a:cxnLst>
              <a:rect l="0" t="0" r="r" b="b"/>
              <a:pathLst>
                <a:path w="43" h="27">
                  <a:moveTo>
                    <a:pt x="14" y="12"/>
                  </a:moveTo>
                  <a:cubicBezTo>
                    <a:pt x="0" y="26"/>
                    <a:pt x="0" y="26"/>
                    <a:pt x="0" y="26"/>
                  </a:cubicBezTo>
                  <a:cubicBezTo>
                    <a:pt x="10" y="27"/>
                    <a:pt x="21" y="24"/>
                    <a:pt x="29" y="16"/>
                  </a:cubicBezTo>
                  <a:cubicBezTo>
                    <a:pt x="43" y="2"/>
                    <a:pt x="43" y="2"/>
                    <a:pt x="43" y="2"/>
                  </a:cubicBezTo>
                  <a:cubicBezTo>
                    <a:pt x="33" y="0"/>
                    <a:pt x="22" y="4"/>
                    <a:pt x="14"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ṧļíḍè">
              <a:extLst>
                <a:ext uri="{FF2B5EF4-FFF2-40B4-BE49-F238E27FC236}">
                  <a16:creationId xmlns:a16="http://schemas.microsoft.com/office/drawing/2014/main" id="{2D4DCA77-7335-6343-AA8E-2106B90D321D}"/>
                </a:ext>
              </a:extLst>
            </p:cNvPr>
            <p:cNvSpPr/>
            <p:nvPr/>
          </p:nvSpPr>
          <p:spPr bwMode="auto">
            <a:xfrm>
              <a:off x="6684963" y="3240088"/>
              <a:ext cx="655638" cy="1279525"/>
            </a:xfrm>
            <a:custGeom>
              <a:avLst/>
              <a:gdLst>
                <a:gd name="T0" fmla="*/ 270 w 306"/>
                <a:gd name="T1" fmla="*/ 370 h 597"/>
                <a:gd name="T2" fmla="*/ 211 w 306"/>
                <a:gd name="T3" fmla="*/ 370 h 597"/>
                <a:gd name="T4" fmla="*/ 177 w 306"/>
                <a:gd name="T5" fmla="*/ 344 h 597"/>
                <a:gd name="T6" fmla="*/ 142 w 306"/>
                <a:gd name="T7" fmla="*/ 259 h 597"/>
                <a:gd name="T8" fmla="*/ 148 w 306"/>
                <a:gd name="T9" fmla="*/ 217 h 597"/>
                <a:gd name="T10" fmla="*/ 190 w 306"/>
                <a:gd name="T11" fmla="*/ 175 h 597"/>
                <a:gd name="T12" fmla="*/ 190 w 306"/>
                <a:gd name="T13" fmla="*/ 125 h 597"/>
                <a:gd name="T14" fmla="*/ 79 w 306"/>
                <a:gd name="T15" fmla="*/ 14 h 597"/>
                <a:gd name="T16" fmla="*/ 29 w 306"/>
                <a:gd name="T17" fmla="*/ 14 h 597"/>
                <a:gd name="T18" fmla="*/ 0 w 306"/>
                <a:gd name="T19" fmla="*/ 43 h 597"/>
                <a:gd name="T20" fmla="*/ 21 w 306"/>
                <a:gd name="T21" fmla="*/ 54 h 597"/>
                <a:gd name="T22" fmla="*/ 131 w 306"/>
                <a:gd name="T23" fmla="*/ 164 h 597"/>
                <a:gd name="T24" fmla="*/ 131 w 306"/>
                <a:gd name="T25" fmla="*/ 214 h 597"/>
                <a:gd name="T26" fmla="*/ 90 w 306"/>
                <a:gd name="T27" fmla="*/ 256 h 597"/>
                <a:gd name="T28" fmla="*/ 83 w 306"/>
                <a:gd name="T29" fmla="*/ 298 h 597"/>
                <a:gd name="T30" fmla="*/ 119 w 306"/>
                <a:gd name="T31" fmla="*/ 384 h 597"/>
                <a:gd name="T32" fmla="*/ 153 w 306"/>
                <a:gd name="T33" fmla="*/ 409 h 597"/>
                <a:gd name="T34" fmla="*/ 212 w 306"/>
                <a:gd name="T35" fmla="*/ 409 h 597"/>
                <a:gd name="T36" fmla="*/ 248 w 306"/>
                <a:gd name="T37" fmla="*/ 445 h 597"/>
                <a:gd name="T38" fmla="*/ 248 w 306"/>
                <a:gd name="T39" fmla="*/ 597 h 597"/>
                <a:gd name="T40" fmla="*/ 270 w 306"/>
                <a:gd name="T41" fmla="*/ 597 h 597"/>
                <a:gd name="T42" fmla="*/ 306 w 306"/>
                <a:gd name="T43" fmla="*/ 561 h 597"/>
                <a:gd name="T44" fmla="*/ 306 w 306"/>
                <a:gd name="T45" fmla="*/ 405 h 597"/>
                <a:gd name="T46" fmla="*/ 270 w 306"/>
                <a:gd name="T47" fmla="*/ 37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597">
                  <a:moveTo>
                    <a:pt x="270" y="370"/>
                  </a:moveTo>
                  <a:cubicBezTo>
                    <a:pt x="211" y="370"/>
                    <a:pt x="211" y="370"/>
                    <a:pt x="211" y="370"/>
                  </a:cubicBezTo>
                  <a:cubicBezTo>
                    <a:pt x="195" y="370"/>
                    <a:pt x="182" y="359"/>
                    <a:pt x="177" y="344"/>
                  </a:cubicBezTo>
                  <a:cubicBezTo>
                    <a:pt x="168" y="314"/>
                    <a:pt x="156" y="286"/>
                    <a:pt x="142" y="259"/>
                  </a:cubicBezTo>
                  <a:cubicBezTo>
                    <a:pt x="135" y="245"/>
                    <a:pt x="137" y="228"/>
                    <a:pt x="148" y="217"/>
                  </a:cubicBezTo>
                  <a:cubicBezTo>
                    <a:pt x="190" y="175"/>
                    <a:pt x="190" y="175"/>
                    <a:pt x="190" y="175"/>
                  </a:cubicBezTo>
                  <a:cubicBezTo>
                    <a:pt x="204" y="161"/>
                    <a:pt x="204" y="138"/>
                    <a:pt x="190" y="125"/>
                  </a:cubicBezTo>
                  <a:cubicBezTo>
                    <a:pt x="79" y="14"/>
                    <a:pt x="79" y="14"/>
                    <a:pt x="79" y="14"/>
                  </a:cubicBezTo>
                  <a:cubicBezTo>
                    <a:pt x="65" y="0"/>
                    <a:pt x="43" y="0"/>
                    <a:pt x="29" y="14"/>
                  </a:cubicBezTo>
                  <a:cubicBezTo>
                    <a:pt x="0" y="43"/>
                    <a:pt x="0" y="43"/>
                    <a:pt x="0" y="43"/>
                  </a:cubicBezTo>
                  <a:cubicBezTo>
                    <a:pt x="7" y="44"/>
                    <a:pt x="15" y="48"/>
                    <a:pt x="21" y="54"/>
                  </a:cubicBezTo>
                  <a:cubicBezTo>
                    <a:pt x="131" y="164"/>
                    <a:pt x="131" y="164"/>
                    <a:pt x="131" y="164"/>
                  </a:cubicBezTo>
                  <a:cubicBezTo>
                    <a:pt x="145" y="178"/>
                    <a:pt x="145" y="201"/>
                    <a:pt x="131" y="214"/>
                  </a:cubicBezTo>
                  <a:cubicBezTo>
                    <a:pt x="90" y="256"/>
                    <a:pt x="90" y="256"/>
                    <a:pt x="90" y="256"/>
                  </a:cubicBezTo>
                  <a:cubicBezTo>
                    <a:pt x="78" y="267"/>
                    <a:pt x="76" y="284"/>
                    <a:pt x="83" y="298"/>
                  </a:cubicBezTo>
                  <a:cubicBezTo>
                    <a:pt x="98" y="325"/>
                    <a:pt x="110" y="354"/>
                    <a:pt x="119" y="384"/>
                  </a:cubicBezTo>
                  <a:cubicBezTo>
                    <a:pt x="123" y="399"/>
                    <a:pt x="137" y="409"/>
                    <a:pt x="153" y="409"/>
                  </a:cubicBezTo>
                  <a:cubicBezTo>
                    <a:pt x="212" y="409"/>
                    <a:pt x="212" y="409"/>
                    <a:pt x="212" y="409"/>
                  </a:cubicBezTo>
                  <a:cubicBezTo>
                    <a:pt x="232" y="409"/>
                    <a:pt x="248" y="425"/>
                    <a:pt x="248" y="445"/>
                  </a:cubicBezTo>
                  <a:cubicBezTo>
                    <a:pt x="248" y="597"/>
                    <a:pt x="248" y="597"/>
                    <a:pt x="248" y="597"/>
                  </a:cubicBezTo>
                  <a:cubicBezTo>
                    <a:pt x="270" y="597"/>
                    <a:pt x="270" y="597"/>
                    <a:pt x="270" y="597"/>
                  </a:cubicBezTo>
                  <a:cubicBezTo>
                    <a:pt x="290" y="597"/>
                    <a:pt x="306" y="581"/>
                    <a:pt x="306" y="561"/>
                  </a:cubicBezTo>
                  <a:cubicBezTo>
                    <a:pt x="306" y="405"/>
                    <a:pt x="306" y="405"/>
                    <a:pt x="306" y="405"/>
                  </a:cubicBezTo>
                  <a:cubicBezTo>
                    <a:pt x="306" y="386"/>
                    <a:pt x="290" y="370"/>
                    <a:pt x="270" y="370"/>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ṧļíḓe">
              <a:extLst>
                <a:ext uri="{FF2B5EF4-FFF2-40B4-BE49-F238E27FC236}">
                  <a16:creationId xmlns:a16="http://schemas.microsoft.com/office/drawing/2014/main" id="{A748F17B-3584-A843-918C-188786D15EC3}"/>
                </a:ext>
              </a:extLst>
            </p:cNvPr>
            <p:cNvSpPr/>
            <p:nvPr/>
          </p:nvSpPr>
          <p:spPr bwMode="auto">
            <a:xfrm>
              <a:off x="6791325" y="4605338"/>
              <a:ext cx="330200" cy="700088"/>
            </a:xfrm>
            <a:custGeom>
              <a:avLst/>
              <a:gdLst>
                <a:gd name="T0" fmla="*/ 97 w 154"/>
                <a:gd name="T1" fmla="*/ 112 h 327"/>
                <a:gd name="T2" fmla="*/ 91 w 154"/>
                <a:gd name="T3" fmla="*/ 70 h 327"/>
                <a:gd name="T4" fmla="*/ 121 w 154"/>
                <a:gd name="T5" fmla="*/ 0 h 327"/>
                <a:gd name="T6" fmla="*/ 102 w 154"/>
                <a:gd name="T7" fmla="*/ 0 h 327"/>
                <a:gd name="T8" fmla="*/ 68 w 154"/>
                <a:gd name="T9" fmla="*/ 25 h 327"/>
                <a:gd name="T10" fmla="*/ 32 w 154"/>
                <a:gd name="T11" fmla="*/ 109 h 327"/>
                <a:gd name="T12" fmla="*/ 38 w 154"/>
                <a:gd name="T13" fmla="*/ 151 h 327"/>
                <a:gd name="T14" fmla="*/ 81 w 154"/>
                <a:gd name="T15" fmla="*/ 194 h 327"/>
                <a:gd name="T16" fmla="*/ 81 w 154"/>
                <a:gd name="T17" fmla="*/ 245 h 327"/>
                <a:gd name="T18" fmla="*/ 0 w 154"/>
                <a:gd name="T19" fmla="*/ 326 h 327"/>
                <a:gd name="T20" fmla="*/ 29 w 154"/>
                <a:gd name="T21" fmla="*/ 316 h 327"/>
                <a:gd name="T22" fmla="*/ 140 w 154"/>
                <a:gd name="T23" fmla="*/ 205 h 327"/>
                <a:gd name="T24" fmla="*/ 140 w 154"/>
                <a:gd name="T25" fmla="*/ 155 h 327"/>
                <a:gd name="T26" fmla="*/ 97 w 154"/>
                <a:gd name="T27" fmla="*/ 11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327">
                  <a:moveTo>
                    <a:pt x="97" y="112"/>
                  </a:moveTo>
                  <a:cubicBezTo>
                    <a:pt x="86" y="101"/>
                    <a:pt x="83" y="84"/>
                    <a:pt x="91" y="70"/>
                  </a:cubicBezTo>
                  <a:cubicBezTo>
                    <a:pt x="103" y="47"/>
                    <a:pt x="113" y="24"/>
                    <a:pt x="121" y="0"/>
                  </a:cubicBezTo>
                  <a:cubicBezTo>
                    <a:pt x="102" y="0"/>
                    <a:pt x="102" y="0"/>
                    <a:pt x="102" y="0"/>
                  </a:cubicBezTo>
                  <a:cubicBezTo>
                    <a:pt x="86" y="0"/>
                    <a:pt x="72" y="10"/>
                    <a:pt x="68" y="25"/>
                  </a:cubicBezTo>
                  <a:cubicBezTo>
                    <a:pt x="59" y="54"/>
                    <a:pt x="47" y="82"/>
                    <a:pt x="32" y="109"/>
                  </a:cubicBezTo>
                  <a:cubicBezTo>
                    <a:pt x="25" y="123"/>
                    <a:pt x="27" y="140"/>
                    <a:pt x="38" y="151"/>
                  </a:cubicBezTo>
                  <a:cubicBezTo>
                    <a:pt x="81" y="194"/>
                    <a:pt x="81" y="194"/>
                    <a:pt x="81" y="194"/>
                  </a:cubicBezTo>
                  <a:cubicBezTo>
                    <a:pt x="95" y="208"/>
                    <a:pt x="95" y="231"/>
                    <a:pt x="81" y="245"/>
                  </a:cubicBezTo>
                  <a:cubicBezTo>
                    <a:pt x="0" y="326"/>
                    <a:pt x="0" y="326"/>
                    <a:pt x="0" y="326"/>
                  </a:cubicBezTo>
                  <a:cubicBezTo>
                    <a:pt x="11" y="327"/>
                    <a:pt x="21" y="324"/>
                    <a:pt x="29" y="316"/>
                  </a:cubicBezTo>
                  <a:cubicBezTo>
                    <a:pt x="140" y="205"/>
                    <a:pt x="140" y="205"/>
                    <a:pt x="140" y="205"/>
                  </a:cubicBezTo>
                  <a:cubicBezTo>
                    <a:pt x="154" y="191"/>
                    <a:pt x="154" y="169"/>
                    <a:pt x="140" y="155"/>
                  </a:cubicBezTo>
                  <a:lnTo>
                    <a:pt x="97" y="112"/>
                  </a:ln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ŝļîďé">
              <a:extLst>
                <a:ext uri="{FF2B5EF4-FFF2-40B4-BE49-F238E27FC236}">
                  <a16:creationId xmlns:a16="http://schemas.microsoft.com/office/drawing/2014/main" id="{4666B28D-1BB4-464E-8831-0C01ACA324EF}"/>
                </a:ext>
              </a:extLst>
            </p:cNvPr>
            <p:cNvSpPr/>
            <p:nvPr/>
          </p:nvSpPr>
          <p:spPr bwMode="auto">
            <a:xfrm>
              <a:off x="6203950" y="5307013"/>
              <a:ext cx="127000" cy="223838"/>
            </a:xfrm>
            <a:custGeom>
              <a:avLst/>
              <a:gdLst>
                <a:gd name="T0" fmla="*/ 25 w 59"/>
                <a:gd name="T1" fmla="*/ 12 h 104"/>
                <a:gd name="T2" fmla="*/ 0 w 59"/>
                <a:gd name="T3" fmla="*/ 46 h 104"/>
                <a:gd name="T4" fmla="*/ 0 w 59"/>
                <a:gd name="T5" fmla="*/ 104 h 104"/>
                <a:gd name="T6" fmla="*/ 23 w 59"/>
                <a:gd name="T7" fmla="*/ 104 h 104"/>
                <a:gd name="T8" fmla="*/ 58 w 59"/>
                <a:gd name="T9" fmla="*/ 68 h 104"/>
                <a:gd name="T10" fmla="*/ 58 w 59"/>
                <a:gd name="T11" fmla="*/ 7 h 104"/>
                <a:gd name="T12" fmla="*/ 59 w 59"/>
                <a:gd name="T13" fmla="*/ 0 h 104"/>
                <a:gd name="T14" fmla="*/ 25 w 59"/>
                <a:gd name="T15" fmla="*/ 1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4">
                  <a:moveTo>
                    <a:pt x="25" y="12"/>
                  </a:moveTo>
                  <a:cubicBezTo>
                    <a:pt x="10" y="17"/>
                    <a:pt x="0" y="31"/>
                    <a:pt x="0" y="46"/>
                  </a:cubicBezTo>
                  <a:cubicBezTo>
                    <a:pt x="0" y="104"/>
                    <a:pt x="0" y="104"/>
                    <a:pt x="0" y="104"/>
                  </a:cubicBezTo>
                  <a:cubicBezTo>
                    <a:pt x="23" y="104"/>
                    <a:pt x="23" y="104"/>
                    <a:pt x="23" y="104"/>
                  </a:cubicBezTo>
                  <a:cubicBezTo>
                    <a:pt x="42" y="104"/>
                    <a:pt x="58" y="88"/>
                    <a:pt x="58" y="68"/>
                  </a:cubicBezTo>
                  <a:cubicBezTo>
                    <a:pt x="58" y="7"/>
                    <a:pt x="58" y="7"/>
                    <a:pt x="58" y="7"/>
                  </a:cubicBezTo>
                  <a:cubicBezTo>
                    <a:pt x="58" y="5"/>
                    <a:pt x="59" y="2"/>
                    <a:pt x="59" y="0"/>
                  </a:cubicBezTo>
                  <a:cubicBezTo>
                    <a:pt x="48" y="5"/>
                    <a:pt x="37" y="9"/>
                    <a:pt x="25" y="12"/>
                  </a:cubicBezTo>
                  <a:close/>
                </a:path>
              </a:pathLst>
            </a:custGeom>
            <a:solidFill>
              <a:srgbClr val="BD4F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šļîḑe">
              <a:extLst>
                <a:ext uri="{FF2B5EF4-FFF2-40B4-BE49-F238E27FC236}">
                  <a16:creationId xmlns:a16="http://schemas.microsoft.com/office/drawing/2014/main" id="{0697E0FA-6EC5-C843-846D-E59A5C37F213}"/>
                </a:ext>
              </a:extLst>
            </p:cNvPr>
            <p:cNvSpPr/>
            <p:nvPr/>
          </p:nvSpPr>
          <p:spPr bwMode="auto">
            <a:xfrm>
              <a:off x="4945063" y="4711701"/>
              <a:ext cx="147638" cy="309563"/>
            </a:xfrm>
            <a:custGeom>
              <a:avLst/>
              <a:gdLst>
                <a:gd name="T0" fmla="*/ 63 w 69"/>
                <a:gd name="T1" fmla="*/ 15 h 144"/>
                <a:gd name="T2" fmla="*/ 69 w 69"/>
                <a:gd name="T3" fmla="*/ 104 h 144"/>
                <a:gd name="T4" fmla="*/ 34 w 69"/>
                <a:gd name="T5" fmla="*/ 133 h 144"/>
                <a:gd name="T6" fmla="*/ 63 w 69"/>
                <a:gd name="T7" fmla="*/ 15 h 144"/>
              </a:gdLst>
              <a:ahLst/>
              <a:cxnLst>
                <a:cxn ang="0">
                  <a:pos x="T0" y="T1"/>
                </a:cxn>
                <a:cxn ang="0">
                  <a:pos x="T2" y="T3"/>
                </a:cxn>
                <a:cxn ang="0">
                  <a:pos x="T4" y="T5"/>
                </a:cxn>
                <a:cxn ang="0">
                  <a:pos x="T6" y="T7"/>
                </a:cxn>
              </a:cxnLst>
              <a:rect l="0" t="0" r="r" b="b"/>
              <a:pathLst>
                <a:path w="69" h="144">
                  <a:moveTo>
                    <a:pt x="63" y="15"/>
                  </a:moveTo>
                  <a:cubicBezTo>
                    <a:pt x="63" y="15"/>
                    <a:pt x="69" y="96"/>
                    <a:pt x="69" y="104"/>
                  </a:cubicBezTo>
                  <a:cubicBezTo>
                    <a:pt x="69" y="113"/>
                    <a:pt x="47" y="144"/>
                    <a:pt x="34" y="133"/>
                  </a:cubicBezTo>
                  <a:cubicBezTo>
                    <a:pt x="20" y="122"/>
                    <a:pt x="0" y="0"/>
                    <a:pt x="63" y="1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íŝḷíḋé">
              <a:extLst>
                <a:ext uri="{FF2B5EF4-FFF2-40B4-BE49-F238E27FC236}">
                  <a16:creationId xmlns:a16="http://schemas.microsoft.com/office/drawing/2014/main" id="{B76F5946-3456-D14A-8FDC-785B0ABC686F}"/>
                </a:ext>
              </a:extLst>
            </p:cNvPr>
            <p:cNvSpPr/>
            <p:nvPr/>
          </p:nvSpPr>
          <p:spPr bwMode="auto">
            <a:xfrm>
              <a:off x="4687888" y="4699001"/>
              <a:ext cx="420688" cy="298450"/>
            </a:xfrm>
            <a:custGeom>
              <a:avLst/>
              <a:gdLst>
                <a:gd name="T0" fmla="*/ 8 w 196"/>
                <a:gd name="T1" fmla="*/ 75 h 139"/>
                <a:gd name="T2" fmla="*/ 168 w 196"/>
                <a:gd name="T3" fmla="*/ 5 h 139"/>
                <a:gd name="T4" fmla="*/ 152 w 196"/>
                <a:gd name="T5" fmla="*/ 84 h 139"/>
                <a:gd name="T6" fmla="*/ 37 w 196"/>
                <a:gd name="T7" fmla="*/ 125 h 139"/>
                <a:gd name="T8" fmla="*/ 8 w 196"/>
                <a:gd name="T9" fmla="*/ 75 h 139"/>
              </a:gdLst>
              <a:ahLst/>
              <a:cxnLst>
                <a:cxn ang="0">
                  <a:pos x="T0" y="T1"/>
                </a:cxn>
                <a:cxn ang="0">
                  <a:pos x="T2" y="T3"/>
                </a:cxn>
                <a:cxn ang="0">
                  <a:pos x="T4" y="T5"/>
                </a:cxn>
                <a:cxn ang="0">
                  <a:pos x="T6" y="T7"/>
                </a:cxn>
                <a:cxn ang="0">
                  <a:pos x="T8" y="T9"/>
                </a:cxn>
              </a:cxnLst>
              <a:rect l="0" t="0" r="r" b="b"/>
              <a:pathLst>
                <a:path w="196" h="139">
                  <a:moveTo>
                    <a:pt x="8" y="75"/>
                  </a:moveTo>
                  <a:cubicBezTo>
                    <a:pt x="8" y="75"/>
                    <a:pt x="140" y="0"/>
                    <a:pt x="168" y="5"/>
                  </a:cubicBezTo>
                  <a:cubicBezTo>
                    <a:pt x="196" y="9"/>
                    <a:pt x="180" y="66"/>
                    <a:pt x="152" y="84"/>
                  </a:cubicBezTo>
                  <a:cubicBezTo>
                    <a:pt x="124" y="102"/>
                    <a:pt x="74" y="139"/>
                    <a:pt x="37" y="125"/>
                  </a:cubicBezTo>
                  <a:cubicBezTo>
                    <a:pt x="0" y="110"/>
                    <a:pt x="8" y="75"/>
                    <a:pt x="8" y="75"/>
                  </a:cubicBezTo>
                  <a:close/>
                </a:path>
              </a:pathLst>
            </a:custGeom>
            <a:solidFill>
              <a:srgbClr val="394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íṡľíḍe">
              <a:extLst>
                <a:ext uri="{FF2B5EF4-FFF2-40B4-BE49-F238E27FC236}">
                  <a16:creationId xmlns:a16="http://schemas.microsoft.com/office/drawing/2014/main" id="{3087CABE-5FD6-3C4A-BE95-7063C55A9AF9}"/>
                </a:ext>
              </a:extLst>
            </p:cNvPr>
            <p:cNvSpPr/>
            <p:nvPr/>
          </p:nvSpPr>
          <p:spPr bwMode="auto">
            <a:xfrm>
              <a:off x="5219700" y="3838576"/>
              <a:ext cx="147638" cy="374650"/>
            </a:xfrm>
            <a:custGeom>
              <a:avLst/>
              <a:gdLst>
                <a:gd name="T0" fmla="*/ 0 w 93"/>
                <a:gd name="T1" fmla="*/ 221 h 236"/>
                <a:gd name="T2" fmla="*/ 0 w 93"/>
                <a:gd name="T3" fmla="*/ 9 h 236"/>
                <a:gd name="T4" fmla="*/ 15 w 93"/>
                <a:gd name="T5" fmla="*/ 33 h 236"/>
                <a:gd name="T6" fmla="*/ 15 w 93"/>
                <a:gd name="T7" fmla="*/ 0 h 236"/>
                <a:gd name="T8" fmla="*/ 31 w 93"/>
                <a:gd name="T9" fmla="*/ 63 h 236"/>
                <a:gd name="T10" fmla="*/ 38 w 93"/>
                <a:gd name="T11" fmla="*/ 37 h 236"/>
                <a:gd name="T12" fmla="*/ 61 w 93"/>
                <a:gd name="T13" fmla="*/ 73 h 236"/>
                <a:gd name="T14" fmla="*/ 93 w 93"/>
                <a:gd name="T15" fmla="*/ 0 h 236"/>
                <a:gd name="T16" fmla="*/ 72 w 93"/>
                <a:gd name="T17" fmla="*/ 236 h 236"/>
                <a:gd name="T18" fmla="*/ 0 w 93"/>
                <a:gd name="T19" fmla="*/ 2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236">
                  <a:moveTo>
                    <a:pt x="0" y="221"/>
                  </a:moveTo>
                  <a:lnTo>
                    <a:pt x="0" y="9"/>
                  </a:lnTo>
                  <a:lnTo>
                    <a:pt x="15" y="33"/>
                  </a:lnTo>
                  <a:lnTo>
                    <a:pt x="15" y="0"/>
                  </a:lnTo>
                  <a:lnTo>
                    <a:pt x="31" y="63"/>
                  </a:lnTo>
                  <a:lnTo>
                    <a:pt x="38" y="37"/>
                  </a:lnTo>
                  <a:lnTo>
                    <a:pt x="61" y="73"/>
                  </a:lnTo>
                  <a:lnTo>
                    <a:pt x="93" y="0"/>
                  </a:lnTo>
                  <a:lnTo>
                    <a:pt x="72" y="236"/>
                  </a:lnTo>
                  <a:lnTo>
                    <a:pt x="0" y="221"/>
                  </a:lnTo>
                  <a:close/>
                </a:path>
              </a:pathLst>
            </a:custGeom>
            <a:solidFill>
              <a:srgbClr val="F4615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śľiḍê">
              <a:extLst>
                <a:ext uri="{FF2B5EF4-FFF2-40B4-BE49-F238E27FC236}">
                  <a16:creationId xmlns:a16="http://schemas.microsoft.com/office/drawing/2014/main" id="{4D8C5AD5-5341-724B-893F-99B68D8CB86F}"/>
                </a:ext>
              </a:extLst>
            </p:cNvPr>
            <p:cNvSpPr/>
            <p:nvPr/>
          </p:nvSpPr>
          <p:spPr bwMode="auto">
            <a:xfrm>
              <a:off x="4768850" y="4283076"/>
              <a:ext cx="146050" cy="182563"/>
            </a:xfrm>
            <a:custGeom>
              <a:avLst/>
              <a:gdLst>
                <a:gd name="T0" fmla="*/ 0 w 68"/>
                <a:gd name="T1" fmla="*/ 43 h 85"/>
                <a:gd name="T2" fmla="*/ 17 w 68"/>
                <a:gd name="T3" fmla="*/ 29 h 85"/>
                <a:gd name="T4" fmla="*/ 15 w 68"/>
                <a:gd name="T5" fmla="*/ 0 h 85"/>
                <a:gd name="T6" fmla="*/ 67 w 68"/>
                <a:gd name="T7" fmla="*/ 19 h 85"/>
                <a:gd name="T8" fmla="*/ 64 w 68"/>
                <a:gd name="T9" fmla="*/ 63 h 85"/>
                <a:gd name="T10" fmla="*/ 0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0" y="43"/>
                  </a:moveTo>
                  <a:cubicBezTo>
                    <a:pt x="0" y="43"/>
                    <a:pt x="13" y="35"/>
                    <a:pt x="17" y="29"/>
                  </a:cubicBezTo>
                  <a:cubicBezTo>
                    <a:pt x="19" y="24"/>
                    <a:pt x="15" y="0"/>
                    <a:pt x="15" y="0"/>
                  </a:cubicBezTo>
                  <a:cubicBezTo>
                    <a:pt x="15" y="0"/>
                    <a:pt x="46" y="6"/>
                    <a:pt x="67" y="19"/>
                  </a:cubicBezTo>
                  <a:cubicBezTo>
                    <a:pt x="67" y="19"/>
                    <a:pt x="61" y="41"/>
                    <a:pt x="64" y="63"/>
                  </a:cubicBezTo>
                  <a:cubicBezTo>
                    <a:pt x="68" y="85"/>
                    <a:pt x="1" y="65"/>
                    <a:pt x="0"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S1íḓè">
              <a:extLst>
                <a:ext uri="{FF2B5EF4-FFF2-40B4-BE49-F238E27FC236}">
                  <a16:creationId xmlns:a16="http://schemas.microsoft.com/office/drawing/2014/main" id="{DA586D2E-8173-414F-A354-11614613281E}"/>
                </a:ext>
              </a:extLst>
            </p:cNvPr>
            <p:cNvSpPr/>
            <p:nvPr/>
          </p:nvSpPr>
          <p:spPr bwMode="auto">
            <a:xfrm>
              <a:off x="5175250" y="4303713"/>
              <a:ext cx="117475" cy="155575"/>
            </a:xfrm>
            <a:custGeom>
              <a:avLst/>
              <a:gdLst>
                <a:gd name="T0" fmla="*/ 4 w 55"/>
                <a:gd name="T1" fmla="*/ 54 h 73"/>
                <a:gd name="T2" fmla="*/ 8 w 55"/>
                <a:gd name="T3" fmla="*/ 34 h 73"/>
                <a:gd name="T4" fmla="*/ 4 w 55"/>
                <a:gd name="T5" fmla="*/ 13 h 73"/>
                <a:gd name="T6" fmla="*/ 25 w 55"/>
                <a:gd name="T7" fmla="*/ 1 h 73"/>
                <a:gd name="T8" fmla="*/ 29 w 55"/>
                <a:gd name="T9" fmla="*/ 6 h 73"/>
                <a:gd name="T10" fmla="*/ 52 w 55"/>
                <a:gd name="T11" fmla="*/ 8 h 73"/>
                <a:gd name="T12" fmla="*/ 52 w 55"/>
                <a:gd name="T13" fmla="*/ 18 h 73"/>
                <a:gd name="T14" fmla="*/ 52 w 55"/>
                <a:gd name="T15" fmla="*/ 33 h 73"/>
                <a:gd name="T16" fmla="*/ 52 w 55"/>
                <a:gd name="T17" fmla="*/ 42 h 73"/>
                <a:gd name="T18" fmla="*/ 35 w 55"/>
                <a:gd name="T19" fmla="*/ 51 h 73"/>
                <a:gd name="T20" fmla="*/ 20 w 55"/>
                <a:gd name="T21" fmla="*/ 73 h 73"/>
                <a:gd name="T22" fmla="*/ 4 w 55"/>
                <a:gd name="T23" fmla="*/ 5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73">
                  <a:moveTo>
                    <a:pt x="4" y="54"/>
                  </a:moveTo>
                  <a:cubicBezTo>
                    <a:pt x="4" y="54"/>
                    <a:pt x="8" y="37"/>
                    <a:pt x="8" y="34"/>
                  </a:cubicBezTo>
                  <a:cubicBezTo>
                    <a:pt x="8" y="31"/>
                    <a:pt x="1" y="17"/>
                    <a:pt x="4" y="13"/>
                  </a:cubicBezTo>
                  <a:cubicBezTo>
                    <a:pt x="7" y="9"/>
                    <a:pt x="20" y="0"/>
                    <a:pt x="25" y="1"/>
                  </a:cubicBezTo>
                  <a:cubicBezTo>
                    <a:pt x="29" y="6"/>
                    <a:pt x="29" y="6"/>
                    <a:pt x="29" y="6"/>
                  </a:cubicBezTo>
                  <a:cubicBezTo>
                    <a:pt x="29" y="6"/>
                    <a:pt x="50" y="4"/>
                    <a:pt x="52" y="8"/>
                  </a:cubicBezTo>
                  <a:cubicBezTo>
                    <a:pt x="53" y="13"/>
                    <a:pt x="52" y="18"/>
                    <a:pt x="52" y="18"/>
                  </a:cubicBezTo>
                  <a:cubicBezTo>
                    <a:pt x="52" y="18"/>
                    <a:pt x="55" y="28"/>
                    <a:pt x="52" y="33"/>
                  </a:cubicBezTo>
                  <a:cubicBezTo>
                    <a:pt x="52" y="33"/>
                    <a:pt x="55" y="38"/>
                    <a:pt x="52" y="42"/>
                  </a:cubicBezTo>
                  <a:cubicBezTo>
                    <a:pt x="49" y="46"/>
                    <a:pt x="35" y="51"/>
                    <a:pt x="35" y="51"/>
                  </a:cubicBezTo>
                  <a:cubicBezTo>
                    <a:pt x="20" y="73"/>
                    <a:pt x="20" y="73"/>
                    <a:pt x="20" y="73"/>
                  </a:cubicBezTo>
                  <a:cubicBezTo>
                    <a:pt x="20" y="73"/>
                    <a:pt x="0" y="73"/>
                    <a:pt x="4" y="5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ṡ1íďê">
              <a:extLst>
                <a:ext uri="{FF2B5EF4-FFF2-40B4-BE49-F238E27FC236}">
                  <a16:creationId xmlns:a16="http://schemas.microsoft.com/office/drawing/2014/main" id="{51828BE7-F7C8-8547-896A-96341DBC7F5F}"/>
                </a:ext>
              </a:extLst>
            </p:cNvPr>
            <p:cNvSpPr/>
            <p:nvPr/>
          </p:nvSpPr>
          <p:spPr bwMode="auto">
            <a:xfrm>
              <a:off x="4772025" y="4737101"/>
              <a:ext cx="449263" cy="368300"/>
            </a:xfrm>
            <a:custGeom>
              <a:avLst/>
              <a:gdLst>
                <a:gd name="T0" fmla="*/ 66 w 210"/>
                <a:gd name="T1" fmla="*/ 9 h 172"/>
                <a:gd name="T2" fmla="*/ 193 w 210"/>
                <a:gd name="T3" fmla="*/ 145 h 172"/>
                <a:gd name="T4" fmla="*/ 101 w 210"/>
                <a:gd name="T5" fmla="*/ 150 h 172"/>
                <a:gd name="T6" fmla="*/ 22 w 210"/>
                <a:gd name="T7" fmla="*/ 26 h 172"/>
                <a:gd name="T8" fmla="*/ 66 w 210"/>
                <a:gd name="T9" fmla="*/ 9 h 172"/>
              </a:gdLst>
              <a:ahLst/>
              <a:cxnLst>
                <a:cxn ang="0">
                  <a:pos x="T0" y="T1"/>
                </a:cxn>
                <a:cxn ang="0">
                  <a:pos x="T2" y="T3"/>
                </a:cxn>
                <a:cxn ang="0">
                  <a:pos x="T4" y="T5"/>
                </a:cxn>
                <a:cxn ang="0">
                  <a:pos x="T6" y="T7"/>
                </a:cxn>
                <a:cxn ang="0">
                  <a:pos x="T8" y="T9"/>
                </a:cxn>
              </a:cxnLst>
              <a:rect l="0" t="0" r="r" b="b"/>
              <a:pathLst>
                <a:path w="210" h="172">
                  <a:moveTo>
                    <a:pt x="66" y="9"/>
                  </a:moveTo>
                  <a:cubicBezTo>
                    <a:pt x="66" y="9"/>
                    <a:pt x="210" y="119"/>
                    <a:pt x="193" y="145"/>
                  </a:cubicBezTo>
                  <a:cubicBezTo>
                    <a:pt x="176" y="172"/>
                    <a:pt x="119" y="167"/>
                    <a:pt x="101" y="150"/>
                  </a:cubicBezTo>
                  <a:cubicBezTo>
                    <a:pt x="84" y="132"/>
                    <a:pt x="0" y="53"/>
                    <a:pt x="22" y="26"/>
                  </a:cubicBezTo>
                  <a:cubicBezTo>
                    <a:pt x="44" y="0"/>
                    <a:pt x="66" y="9"/>
                    <a:pt x="66" y="9"/>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Sļïďè">
              <a:extLst>
                <a:ext uri="{FF2B5EF4-FFF2-40B4-BE49-F238E27FC236}">
                  <a16:creationId xmlns:a16="http://schemas.microsoft.com/office/drawing/2014/main" id="{2186D741-C591-C14F-925B-B2F392CEA5BC}"/>
                </a:ext>
              </a:extLst>
            </p:cNvPr>
            <p:cNvSpPr/>
            <p:nvPr/>
          </p:nvSpPr>
          <p:spPr bwMode="auto">
            <a:xfrm>
              <a:off x="4638675" y="4268788"/>
              <a:ext cx="368300" cy="619125"/>
            </a:xfrm>
            <a:custGeom>
              <a:avLst/>
              <a:gdLst>
                <a:gd name="T0" fmla="*/ 48 w 172"/>
                <a:gd name="T1" fmla="*/ 280 h 289"/>
                <a:gd name="T2" fmla="*/ 28 w 172"/>
                <a:gd name="T3" fmla="*/ 259 h 289"/>
                <a:gd name="T4" fmla="*/ 24 w 172"/>
                <a:gd name="T5" fmla="*/ 84 h 289"/>
                <a:gd name="T6" fmla="*/ 172 w 172"/>
                <a:gd name="T7" fmla="*/ 91 h 289"/>
                <a:gd name="T8" fmla="*/ 143 w 172"/>
                <a:gd name="T9" fmla="*/ 272 h 289"/>
                <a:gd name="T10" fmla="*/ 48 w 172"/>
                <a:gd name="T11" fmla="*/ 280 h 289"/>
              </a:gdLst>
              <a:ahLst/>
              <a:cxnLst>
                <a:cxn ang="0">
                  <a:pos x="T0" y="T1"/>
                </a:cxn>
                <a:cxn ang="0">
                  <a:pos x="T2" y="T3"/>
                </a:cxn>
                <a:cxn ang="0">
                  <a:pos x="T4" y="T5"/>
                </a:cxn>
                <a:cxn ang="0">
                  <a:pos x="T6" y="T7"/>
                </a:cxn>
                <a:cxn ang="0">
                  <a:pos x="T8" y="T9"/>
                </a:cxn>
                <a:cxn ang="0">
                  <a:pos x="T10" y="T11"/>
                </a:cxn>
              </a:cxnLst>
              <a:rect l="0" t="0" r="r" b="b"/>
              <a:pathLst>
                <a:path w="172" h="289">
                  <a:moveTo>
                    <a:pt x="48" y="280"/>
                  </a:moveTo>
                  <a:cubicBezTo>
                    <a:pt x="38" y="277"/>
                    <a:pt x="30" y="269"/>
                    <a:pt x="28" y="259"/>
                  </a:cubicBezTo>
                  <a:cubicBezTo>
                    <a:pt x="19" y="224"/>
                    <a:pt x="0" y="136"/>
                    <a:pt x="24" y="84"/>
                  </a:cubicBezTo>
                  <a:cubicBezTo>
                    <a:pt x="63" y="0"/>
                    <a:pt x="172" y="66"/>
                    <a:pt x="172" y="91"/>
                  </a:cubicBezTo>
                  <a:cubicBezTo>
                    <a:pt x="172" y="117"/>
                    <a:pt x="167" y="264"/>
                    <a:pt x="143" y="272"/>
                  </a:cubicBezTo>
                  <a:cubicBezTo>
                    <a:pt x="124" y="279"/>
                    <a:pt x="79" y="289"/>
                    <a:pt x="48" y="280"/>
                  </a:cubicBezTo>
                  <a:close/>
                </a:path>
              </a:pathLst>
            </a:custGeom>
            <a:solidFill>
              <a:srgbClr val="1B678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ṡlíḑê">
              <a:extLst>
                <a:ext uri="{FF2B5EF4-FFF2-40B4-BE49-F238E27FC236}">
                  <a16:creationId xmlns:a16="http://schemas.microsoft.com/office/drawing/2014/main" id="{FED22A4E-CB3B-8848-A6A7-C3C6EA38F3D9}"/>
                </a:ext>
              </a:extLst>
            </p:cNvPr>
            <p:cNvSpPr/>
            <p:nvPr/>
          </p:nvSpPr>
          <p:spPr bwMode="auto">
            <a:xfrm>
              <a:off x="4894263" y="4403726"/>
              <a:ext cx="277813" cy="244475"/>
            </a:xfrm>
            <a:custGeom>
              <a:avLst/>
              <a:gdLst>
                <a:gd name="T0" fmla="*/ 30 w 130"/>
                <a:gd name="T1" fmla="*/ 0 h 114"/>
                <a:gd name="T2" fmla="*/ 110 w 130"/>
                <a:gd name="T3" fmla="*/ 72 h 114"/>
                <a:gd name="T4" fmla="*/ 106 w 130"/>
                <a:gd name="T5" fmla="*/ 114 h 114"/>
                <a:gd name="T6" fmla="*/ 9 w 130"/>
                <a:gd name="T7" fmla="*/ 52 h 114"/>
                <a:gd name="T8" fmla="*/ 30 w 130"/>
                <a:gd name="T9" fmla="*/ 0 h 114"/>
              </a:gdLst>
              <a:ahLst/>
              <a:cxnLst>
                <a:cxn ang="0">
                  <a:pos x="T0" y="T1"/>
                </a:cxn>
                <a:cxn ang="0">
                  <a:pos x="T2" y="T3"/>
                </a:cxn>
                <a:cxn ang="0">
                  <a:pos x="T4" y="T5"/>
                </a:cxn>
                <a:cxn ang="0">
                  <a:pos x="T6" y="T7"/>
                </a:cxn>
                <a:cxn ang="0">
                  <a:pos x="T8" y="T9"/>
                </a:cxn>
              </a:cxnLst>
              <a:rect l="0" t="0" r="r" b="b"/>
              <a:pathLst>
                <a:path w="130" h="114">
                  <a:moveTo>
                    <a:pt x="30" y="0"/>
                  </a:moveTo>
                  <a:cubicBezTo>
                    <a:pt x="30" y="0"/>
                    <a:pt x="98" y="48"/>
                    <a:pt x="110" y="72"/>
                  </a:cubicBezTo>
                  <a:cubicBezTo>
                    <a:pt x="122" y="96"/>
                    <a:pt x="130" y="114"/>
                    <a:pt x="106" y="114"/>
                  </a:cubicBezTo>
                  <a:cubicBezTo>
                    <a:pt x="83" y="114"/>
                    <a:pt x="17" y="64"/>
                    <a:pt x="9" y="52"/>
                  </a:cubicBezTo>
                  <a:cubicBezTo>
                    <a:pt x="1" y="40"/>
                    <a:pt x="0" y="4"/>
                    <a:pt x="30"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iṥļíďè">
              <a:extLst>
                <a:ext uri="{FF2B5EF4-FFF2-40B4-BE49-F238E27FC236}">
                  <a16:creationId xmlns:a16="http://schemas.microsoft.com/office/drawing/2014/main" id="{0E8E8315-4A2F-4948-98DB-2E42CF344B9A}"/>
                </a:ext>
              </a:extLst>
            </p:cNvPr>
            <p:cNvSpPr/>
            <p:nvPr/>
          </p:nvSpPr>
          <p:spPr bwMode="auto">
            <a:xfrm>
              <a:off x="5043488" y="4395788"/>
              <a:ext cx="200025" cy="255588"/>
            </a:xfrm>
            <a:custGeom>
              <a:avLst/>
              <a:gdLst>
                <a:gd name="T0" fmla="*/ 64 w 93"/>
                <a:gd name="T1" fmla="*/ 0 h 120"/>
                <a:gd name="T2" fmla="*/ 26 w 93"/>
                <a:gd name="T3" fmla="*/ 60 h 120"/>
                <a:gd name="T4" fmla="*/ 37 w 93"/>
                <a:gd name="T5" fmla="*/ 118 h 120"/>
                <a:gd name="T6" fmla="*/ 93 w 93"/>
                <a:gd name="T7" fmla="*/ 20 h 120"/>
                <a:gd name="T8" fmla="*/ 64 w 93"/>
                <a:gd name="T9" fmla="*/ 0 h 120"/>
              </a:gdLst>
              <a:ahLst/>
              <a:cxnLst>
                <a:cxn ang="0">
                  <a:pos x="T0" y="T1"/>
                </a:cxn>
                <a:cxn ang="0">
                  <a:pos x="T2" y="T3"/>
                </a:cxn>
                <a:cxn ang="0">
                  <a:pos x="T4" y="T5"/>
                </a:cxn>
                <a:cxn ang="0">
                  <a:pos x="T6" y="T7"/>
                </a:cxn>
                <a:cxn ang="0">
                  <a:pos x="T8" y="T9"/>
                </a:cxn>
              </a:cxnLst>
              <a:rect l="0" t="0" r="r" b="b"/>
              <a:pathLst>
                <a:path w="93" h="120">
                  <a:moveTo>
                    <a:pt x="64" y="0"/>
                  </a:moveTo>
                  <a:cubicBezTo>
                    <a:pt x="44" y="21"/>
                    <a:pt x="26" y="60"/>
                    <a:pt x="26" y="60"/>
                  </a:cubicBezTo>
                  <a:cubicBezTo>
                    <a:pt x="26" y="60"/>
                    <a:pt x="0" y="115"/>
                    <a:pt x="37" y="118"/>
                  </a:cubicBezTo>
                  <a:cubicBezTo>
                    <a:pt x="62" y="120"/>
                    <a:pt x="87" y="60"/>
                    <a:pt x="93" y="20"/>
                  </a:cubicBezTo>
                  <a:cubicBezTo>
                    <a:pt x="84" y="13"/>
                    <a:pt x="74" y="6"/>
                    <a:pt x="64" y="0"/>
                  </a:cubicBezTo>
                  <a:close/>
                </a:path>
              </a:pathLst>
            </a:custGeom>
            <a:solidFill>
              <a:srgbClr val="399A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lîde">
              <a:extLst>
                <a:ext uri="{FF2B5EF4-FFF2-40B4-BE49-F238E27FC236}">
                  <a16:creationId xmlns:a16="http://schemas.microsoft.com/office/drawing/2014/main" id="{EE16D226-0661-604C-8192-BEFA0E368940}"/>
                </a:ext>
              </a:extLst>
            </p:cNvPr>
            <p:cNvSpPr/>
            <p:nvPr/>
          </p:nvSpPr>
          <p:spPr bwMode="auto">
            <a:xfrm>
              <a:off x="4670425" y="4795838"/>
              <a:ext cx="352425" cy="196850"/>
            </a:xfrm>
            <a:custGeom>
              <a:avLst/>
              <a:gdLst>
                <a:gd name="T0" fmla="*/ 10 w 164"/>
                <a:gd name="T1" fmla="*/ 0 h 92"/>
                <a:gd name="T2" fmla="*/ 40 w 164"/>
                <a:gd name="T3" fmla="*/ 79 h 92"/>
                <a:gd name="T4" fmla="*/ 156 w 164"/>
                <a:gd name="T5" fmla="*/ 70 h 92"/>
                <a:gd name="T6" fmla="*/ 142 w 164"/>
                <a:gd name="T7" fmla="*/ 0 h 92"/>
                <a:gd name="T8" fmla="*/ 10 w 164"/>
                <a:gd name="T9" fmla="*/ 0 h 92"/>
              </a:gdLst>
              <a:ahLst/>
              <a:cxnLst>
                <a:cxn ang="0">
                  <a:pos x="T0" y="T1"/>
                </a:cxn>
                <a:cxn ang="0">
                  <a:pos x="T2" y="T3"/>
                </a:cxn>
                <a:cxn ang="0">
                  <a:pos x="T4" y="T5"/>
                </a:cxn>
                <a:cxn ang="0">
                  <a:pos x="T6" y="T7"/>
                </a:cxn>
                <a:cxn ang="0">
                  <a:pos x="T8" y="T9"/>
                </a:cxn>
              </a:cxnLst>
              <a:rect l="0" t="0" r="r" b="b"/>
              <a:pathLst>
                <a:path w="164" h="92">
                  <a:moveTo>
                    <a:pt x="10" y="0"/>
                  </a:moveTo>
                  <a:cubicBezTo>
                    <a:pt x="10" y="0"/>
                    <a:pt x="0" y="70"/>
                    <a:pt x="40" y="79"/>
                  </a:cubicBezTo>
                  <a:cubicBezTo>
                    <a:pt x="80" y="87"/>
                    <a:pt x="148" y="92"/>
                    <a:pt x="156" y="70"/>
                  </a:cubicBezTo>
                  <a:cubicBezTo>
                    <a:pt x="164" y="48"/>
                    <a:pt x="142" y="0"/>
                    <a:pt x="142" y="0"/>
                  </a:cubicBezTo>
                  <a:cubicBezTo>
                    <a:pt x="142" y="0"/>
                    <a:pt x="48" y="45"/>
                    <a:pt x="10" y="0"/>
                  </a:cubicBezTo>
                  <a:close/>
                </a:path>
              </a:pathLst>
            </a:custGeom>
            <a:solidFill>
              <a:srgbClr val="48546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îsḷiḋe">
              <a:extLst>
                <a:ext uri="{FF2B5EF4-FFF2-40B4-BE49-F238E27FC236}">
                  <a16:creationId xmlns:a16="http://schemas.microsoft.com/office/drawing/2014/main" id="{13999D08-EF43-7C4D-AE30-3D8318D74D44}"/>
                </a:ext>
              </a:extLst>
            </p:cNvPr>
            <p:cNvSpPr/>
            <p:nvPr/>
          </p:nvSpPr>
          <p:spPr bwMode="auto">
            <a:xfrm>
              <a:off x="4768850" y="4870451"/>
              <a:ext cx="439738" cy="234950"/>
            </a:xfrm>
            <a:custGeom>
              <a:avLst/>
              <a:gdLst>
                <a:gd name="T0" fmla="*/ 187 w 205"/>
                <a:gd name="T1" fmla="*/ 76 h 110"/>
                <a:gd name="T2" fmla="*/ 44 w 205"/>
                <a:gd name="T3" fmla="*/ 10 h 110"/>
                <a:gd name="T4" fmla="*/ 12 w 205"/>
                <a:gd name="T5" fmla="*/ 50 h 110"/>
                <a:gd name="T6" fmla="*/ 140 w 205"/>
                <a:gd name="T7" fmla="*/ 108 h 110"/>
                <a:gd name="T8" fmla="*/ 187 w 205"/>
                <a:gd name="T9" fmla="*/ 76 h 110"/>
              </a:gdLst>
              <a:ahLst/>
              <a:cxnLst>
                <a:cxn ang="0">
                  <a:pos x="T0" y="T1"/>
                </a:cxn>
                <a:cxn ang="0">
                  <a:pos x="T2" y="T3"/>
                </a:cxn>
                <a:cxn ang="0">
                  <a:pos x="T4" y="T5"/>
                </a:cxn>
                <a:cxn ang="0">
                  <a:pos x="T6" y="T7"/>
                </a:cxn>
                <a:cxn ang="0">
                  <a:pos x="T8" y="T9"/>
                </a:cxn>
              </a:cxnLst>
              <a:rect l="0" t="0" r="r" b="b"/>
              <a:pathLst>
                <a:path w="205" h="110">
                  <a:moveTo>
                    <a:pt x="187" y="76"/>
                  </a:moveTo>
                  <a:cubicBezTo>
                    <a:pt x="187" y="76"/>
                    <a:pt x="70" y="0"/>
                    <a:pt x="44" y="10"/>
                  </a:cubicBezTo>
                  <a:cubicBezTo>
                    <a:pt x="17" y="20"/>
                    <a:pt x="0" y="32"/>
                    <a:pt x="12" y="50"/>
                  </a:cubicBezTo>
                  <a:cubicBezTo>
                    <a:pt x="23" y="69"/>
                    <a:pt x="91" y="110"/>
                    <a:pt x="140" y="108"/>
                  </a:cubicBezTo>
                  <a:cubicBezTo>
                    <a:pt x="188" y="106"/>
                    <a:pt x="205" y="88"/>
                    <a:pt x="187" y="76"/>
                  </a:cubicBezTo>
                  <a:close/>
                </a:path>
              </a:pathLst>
            </a:custGeom>
            <a:solidFill>
              <a:srgbClr val="5260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ïṣḻîḓe">
              <a:extLst>
                <a:ext uri="{FF2B5EF4-FFF2-40B4-BE49-F238E27FC236}">
                  <a16:creationId xmlns:a16="http://schemas.microsoft.com/office/drawing/2014/main" id="{EEA980D6-09BE-6747-863E-FCBFFF5067A7}"/>
                </a:ext>
              </a:extLst>
            </p:cNvPr>
            <p:cNvSpPr/>
            <p:nvPr/>
          </p:nvSpPr>
          <p:spPr bwMode="auto">
            <a:xfrm>
              <a:off x="4767263" y="4886326"/>
              <a:ext cx="152400" cy="236538"/>
            </a:xfrm>
            <a:custGeom>
              <a:avLst/>
              <a:gdLst>
                <a:gd name="T0" fmla="*/ 8 w 71"/>
                <a:gd name="T1" fmla="*/ 24 h 111"/>
                <a:gd name="T2" fmla="*/ 6 w 71"/>
                <a:gd name="T3" fmla="*/ 95 h 111"/>
                <a:gd name="T4" fmla="*/ 58 w 71"/>
                <a:gd name="T5" fmla="*/ 100 h 111"/>
                <a:gd name="T6" fmla="*/ 41 w 71"/>
                <a:gd name="T7" fmla="*/ 69 h 111"/>
                <a:gd name="T8" fmla="*/ 36 w 71"/>
                <a:gd name="T9" fmla="*/ 17 h 111"/>
                <a:gd name="T10" fmla="*/ 8 w 71"/>
                <a:gd name="T11" fmla="*/ 24 h 111"/>
              </a:gdLst>
              <a:ahLst/>
              <a:cxnLst>
                <a:cxn ang="0">
                  <a:pos x="T0" y="T1"/>
                </a:cxn>
                <a:cxn ang="0">
                  <a:pos x="T2" y="T3"/>
                </a:cxn>
                <a:cxn ang="0">
                  <a:pos x="T4" y="T5"/>
                </a:cxn>
                <a:cxn ang="0">
                  <a:pos x="T6" y="T7"/>
                </a:cxn>
                <a:cxn ang="0">
                  <a:pos x="T8" y="T9"/>
                </a:cxn>
                <a:cxn ang="0">
                  <a:pos x="T10" y="T11"/>
                </a:cxn>
              </a:cxnLst>
              <a:rect l="0" t="0" r="r" b="b"/>
              <a:pathLst>
                <a:path w="71" h="111">
                  <a:moveTo>
                    <a:pt x="8" y="24"/>
                  </a:moveTo>
                  <a:cubicBezTo>
                    <a:pt x="8" y="24"/>
                    <a:pt x="0" y="91"/>
                    <a:pt x="6" y="95"/>
                  </a:cubicBezTo>
                  <a:cubicBezTo>
                    <a:pt x="11" y="100"/>
                    <a:pt x="45" y="111"/>
                    <a:pt x="58" y="100"/>
                  </a:cubicBezTo>
                  <a:cubicBezTo>
                    <a:pt x="71" y="89"/>
                    <a:pt x="51" y="72"/>
                    <a:pt x="41" y="69"/>
                  </a:cubicBezTo>
                  <a:cubicBezTo>
                    <a:pt x="31" y="65"/>
                    <a:pt x="57" y="34"/>
                    <a:pt x="36" y="17"/>
                  </a:cubicBezTo>
                  <a:cubicBezTo>
                    <a:pt x="16" y="0"/>
                    <a:pt x="8" y="24"/>
                    <a:pt x="8" y="24"/>
                  </a:cubicBezTo>
                  <a:close/>
                </a:path>
              </a:pathLst>
            </a:custGeom>
            <a:solidFill>
              <a:srgbClr val="2139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ľiḍe">
              <a:extLst>
                <a:ext uri="{FF2B5EF4-FFF2-40B4-BE49-F238E27FC236}">
                  <a16:creationId xmlns:a16="http://schemas.microsoft.com/office/drawing/2014/main" id="{E1D6911C-EC0A-1A47-A386-1D42914FF79B}"/>
                </a:ext>
              </a:extLst>
            </p:cNvPr>
            <p:cNvSpPr/>
            <p:nvPr/>
          </p:nvSpPr>
          <p:spPr bwMode="auto">
            <a:xfrm>
              <a:off x="4778375" y="4073526"/>
              <a:ext cx="234950" cy="276225"/>
            </a:xfrm>
            <a:custGeom>
              <a:avLst/>
              <a:gdLst>
                <a:gd name="T0" fmla="*/ 97 w 110"/>
                <a:gd name="T1" fmla="*/ 29 h 129"/>
                <a:gd name="T2" fmla="*/ 100 w 110"/>
                <a:gd name="T3" fmla="*/ 52 h 129"/>
                <a:gd name="T4" fmla="*/ 107 w 110"/>
                <a:gd name="T5" fmla="*/ 83 h 129"/>
                <a:gd name="T6" fmla="*/ 97 w 110"/>
                <a:gd name="T7" fmla="*/ 93 h 129"/>
                <a:gd name="T8" fmla="*/ 90 w 110"/>
                <a:gd name="T9" fmla="*/ 125 h 129"/>
                <a:gd name="T10" fmla="*/ 30 w 110"/>
                <a:gd name="T11" fmla="*/ 113 h 129"/>
                <a:gd name="T12" fmla="*/ 0 w 110"/>
                <a:gd name="T13" fmla="*/ 77 h 129"/>
                <a:gd name="T14" fmla="*/ 35 w 110"/>
                <a:gd name="T15" fmla="*/ 6 h 129"/>
                <a:gd name="T16" fmla="*/ 97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97" y="29"/>
                  </a:moveTo>
                  <a:cubicBezTo>
                    <a:pt x="97" y="29"/>
                    <a:pt x="104" y="41"/>
                    <a:pt x="100" y="52"/>
                  </a:cubicBezTo>
                  <a:cubicBezTo>
                    <a:pt x="96" y="63"/>
                    <a:pt x="104" y="78"/>
                    <a:pt x="107" y="83"/>
                  </a:cubicBezTo>
                  <a:cubicBezTo>
                    <a:pt x="110" y="89"/>
                    <a:pt x="97" y="93"/>
                    <a:pt x="97" y="93"/>
                  </a:cubicBezTo>
                  <a:cubicBezTo>
                    <a:pt x="97" y="93"/>
                    <a:pt x="100" y="121"/>
                    <a:pt x="90" y="125"/>
                  </a:cubicBezTo>
                  <a:cubicBezTo>
                    <a:pt x="80" y="129"/>
                    <a:pt x="30" y="113"/>
                    <a:pt x="30" y="113"/>
                  </a:cubicBezTo>
                  <a:cubicBezTo>
                    <a:pt x="30" y="113"/>
                    <a:pt x="1" y="113"/>
                    <a:pt x="0" y="77"/>
                  </a:cubicBezTo>
                  <a:cubicBezTo>
                    <a:pt x="0" y="42"/>
                    <a:pt x="12" y="12"/>
                    <a:pt x="35" y="6"/>
                  </a:cubicBezTo>
                  <a:cubicBezTo>
                    <a:pt x="58" y="0"/>
                    <a:pt x="90" y="6"/>
                    <a:pt x="97"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îšľiḋe">
              <a:extLst>
                <a:ext uri="{FF2B5EF4-FFF2-40B4-BE49-F238E27FC236}">
                  <a16:creationId xmlns:a16="http://schemas.microsoft.com/office/drawing/2014/main" id="{10FE6F95-C6FC-7548-BDDF-3673966407FD}"/>
                </a:ext>
              </a:extLst>
            </p:cNvPr>
            <p:cNvSpPr/>
            <p:nvPr/>
          </p:nvSpPr>
          <p:spPr bwMode="auto">
            <a:xfrm>
              <a:off x="4749800" y="4151313"/>
              <a:ext cx="163513" cy="165100"/>
            </a:xfrm>
            <a:custGeom>
              <a:avLst/>
              <a:gdLst>
                <a:gd name="T0" fmla="*/ 76 w 76"/>
                <a:gd name="T1" fmla="*/ 12 h 77"/>
                <a:gd name="T2" fmla="*/ 72 w 76"/>
                <a:gd name="T3" fmla="*/ 34 h 77"/>
                <a:gd name="T4" fmla="*/ 63 w 76"/>
                <a:gd name="T5" fmla="*/ 34 h 77"/>
                <a:gd name="T6" fmla="*/ 60 w 76"/>
                <a:gd name="T7" fmla="*/ 17 h 77"/>
                <a:gd name="T8" fmla="*/ 47 w 76"/>
                <a:gd name="T9" fmla="*/ 44 h 77"/>
                <a:gd name="T10" fmla="*/ 47 w 76"/>
                <a:gd name="T11" fmla="*/ 58 h 77"/>
                <a:gd name="T12" fmla="*/ 12 w 76"/>
                <a:gd name="T13" fmla="*/ 70 h 77"/>
                <a:gd name="T14" fmla="*/ 7 w 76"/>
                <a:gd name="T15" fmla="*/ 24 h 77"/>
                <a:gd name="T16" fmla="*/ 76 w 76"/>
                <a:gd name="T17"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7">
                  <a:moveTo>
                    <a:pt x="76" y="12"/>
                  </a:moveTo>
                  <a:cubicBezTo>
                    <a:pt x="76" y="12"/>
                    <a:pt x="76" y="32"/>
                    <a:pt x="72" y="34"/>
                  </a:cubicBezTo>
                  <a:cubicBezTo>
                    <a:pt x="69" y="35"/>
                    <a:pt x="63" y="34"/>
                    <a:pt x="63" y="34"/>
                  </a:cubicBezTo>
                  <a:cubicBezTo>
                    <a:pt x="63" y="34"/>
                    <a:pt x="64" y="19"/>
                    <a:pt x="60" y="17"/>
                  </a:cubicBezTo>
                  <a:cubicBezTo>
                    <a:pt x="55" y="15"/>
                    <a:pt x="31" y="22"/>
                    <a:pt x="47" y="44"/>
                  </a:cubicBezTo>
                  <a:cubicBezTo>
                    <a:pt x="47" y="44"/>
                    <a:pt x="50" y="52"/>
                    <a:pt x="47" y="58"/>
                  </a:cubicBezTo>
                  <a:cubicBezTo>
                    <a:pt x="43" y="64"/>
                    <a:pt x="18" y="77"/>
                    <a:pt x="12" y="70"/>
                  </a:cubicBezTo>
                  <a:cubicBezTo>
                    <a:pt x="5" y="63"/>
                    <a:pt x="0" y="35"/>
                    <a:pt x="7" y="24"/>
                  </a:cubicBezTo>
                  <a:cubicBezTo>
                    <a:pt x="14" y="12"/>
                    <a:pt x="62" y="0"/>
                    <a:pt x="76" y="12"/>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ṧľïḓé">
              <a:extLst>
                <a:ext uri="{FF2B5EF4-FFF2-40B4-BE49-F238E27FC236}">
                  <a16:creationId xmlns:a16="http://schemas.microsoft.com/office/drawing/2014/main" id="{C46D7EE8-A2AC-B941-8E35-5841DDAA69E5}"/>
                </a:ext>
              </a:extLst>
            </p:cNvPr>
            <p:cNvSpPr/>
            <p:nvPr/>
          </p:nvSpPr>
          <p:spPr bwMode="auto">
            <a:xfrm>
              <a:off x="4705350" y="4017963"/>
              <a:ext cx="347663" cy="222250"/>
            </a:xfrm>
            <a:custGeom>
              <a:avLst/>
              <a:gdLst>
                <a:gd name="T0" fmla="*/ 28 w 162"/>
                <a:gd name="T1" fmla="*/ 104 h 104"/>
                <a:gd name="T2" fmla="*/ 162 w 162"/>
                <a:gd name="T3" fmla="*/ 55 h 104"/>
                <a:gd name="T4" fmla="*/ 144 w 162"/>
                <a:gd name="T5" fmla="*/ 50 h 104"/>
                <a:gd name="T6" fmla="*/ 126 w 162"/>
                <a:gd name="T7" fmla="*/ 21 h 104"/>
                <a:gd name="T8" fmla="*/ 115 w 162"/>
                <a:gd name="T9" fmla="*/ 21 h 104"/>
                <a:gd name="T10" fmla="*/ 51 w 162"/>
                <a:gd name="T11" fmla="*/ 11 h 104"/>
                <a:gd name="T12" fmla="*/ 28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28" y="104"/>
                  </a:moveTo>
                  <a:cubicBezTo>
                    <a:pt x="162" y="55"/>
                    <a:pt x="162" y="55"/>
                    <a:pt x="162" y="55"/>
                  </a:cubicBezTo>
                  <a:cubicBezTo>
                    <a:pt x="144" y="50"/>
                    <a:pt x="144" y="50"/>
                    <a:pt x="144" y="50"/>
                  </a:cubicBezTo>
                  <a:cubicBezTo>
                    <a:pt x="144" y="50"/>
                    <a:pt x="130" y="22"/>
                    <a:pt x="126" y="21"/>
                  </a:cubicBezTo>
                  <a:cubicBezTo>
                    <a:pt x="122" y="21"/>
                    <a:pt x="115" y="21"/>
                    <a:pt x="115" y="21"/>
                  </a:cubicBezTo>
                  <a:cubicBezTo>
                    <a:pt x="115" y="21"/>
                    <a:pt x="87" y="0"/>
                    <a:pt x="51" y="11"/>
                  </a:cubicBezTo>
                  <a:cubicBezTo>
                    <a:pt x="15" y="21"/>
                    <a:pt x="0" y="79"/>
                    <a:pt x="28"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îşḻíḍé">
              <a:extLst>
                <a:ext uri="{FF2B5EF4-FFF2-40B4-BE49-F238E27FC236}">
                  <a16:creationId xmlns:a16="http://schemas.microsoft.com/office/drawing/2014/main" id="{B38F4FF7-3938-A647-9EA6-8C354FADEF57}"/>
                </a:ext>
              </a:extLst>
            </p:cNvPr>
            <p:cNvSpPr/>
            <p:nvPr/>
          </p:nvSpPr>
          <p:spPr bwMode="auto">
            <a:xfrm>
              <a:off x="5207000" y="4224338"/>
              <a:ext cx="109538" cy="52388"/>
            </a:xfrm>
            <a:custGeom>
              <a:avLst/>
              <a:gdLst>
                <a:gd name="T0" fmla="*/ 3 w 69"/>
                <a:gd name="T1" fmla="*/ 0 h 33"/>
                <a:gd name="T2" fmla="*/ 69 w 69"/>
                <a:gd name="T3" fmla="*/ 21 h 33"/>
                <a:gd name="T4" fmla="*/ 63 w 69"/>
                <a:gd name="T5" fmla="*/ 33 h 33"/>
                <a:gd name="T6" fmla="*/ 0 w 69"/>
                <a:gd name="T7" fmla="*/ 14 h 33"/>
                <a:gd name="T8" fmla="*/ 3 w 69"/>
                <a:gd name="T9" fmla="*/ 0 h 33"/>
              </a:gdLst>
              <a:ahLst/>
              <a:cxnLst>
                <a:cxn ang="0">
                  <a:pos x="T0" y="T1"/>
                </a:cxn>
                <a:cxn ang="0">
                  <a:pos x="T2" y="T3"/>
                </a:cxn>
                <a:cxn ang="0">
                  <a:pos x="T4" y="T5"/>
                </a:cxn>
                <a:cxn ang="0">
                  <a:pos x="T6" y="T7"/>
                </a:cxn>
                <a:cxn ang="0">
                  <a:pos x="T8" y="T9"/>
                </a:cxn>
              </a:cxnLst>
              <a:rect l="0" t="0" r="r" b="b"/>
              <a:pathLst>
                <a:path w="69" h="33">
                  <a:moveTo>
                    <a:pt x="3" y="0"/>
                  </a:moveTo>
                  <a:lnTo>
                    <a:pt x="69" y="21"/>
                  </a:lnTo>
                  <a:lnTo>
                    <a:pt x="63" y="33"/>
                  </a:lnTo>
                  <a:lnTo>
                    <a:pt x="0" y="14"/>
                  </a:lnTo>
                  <a:lnTo>
                    <a:pt x="3" y="0"/>
                  </a:lnTo>
                  <a:close/>
                </a:path>
              </a:pathLst>
            </a:custGeom>
            <a:solidFill>
              <a:srgbClr val="EA6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îŝ1iḍe">
              <a:extLst>
                <a:ext uri="{FF2B5EF4-FFF2-40B4-BE49-F238E27FC236}">
                  <a16:creationId xmlns:a16="http://schemas.microsoft.com/office/drawing/2014/main" id="{865A8F85-8318-1F47-B874-999D02112935}"/>
                </a:ext>
              </a:extLst>
            </p:cNvPr>
            <p:cNvSpPr/>
            <p:nvPr/>
          </p:nvSpPr>
          <p:spPr bwMode="auto">
            <a:xfrm>
              <a:off x="7566025" y="4948238"/>
              <a:ext cx="65088" cy="76200"/>
            </a:xfrm>
            <a:custGeom>
              <a:avLst/>
              <a:gdLst>
                <a:gd name="T0" fmla="*/ 30 w 30"/>
                <a:gd name="T1" fmla="*/ 5 h 36"/>
                <a:gd name="T2" fmla="*/ 26 w 30"/>
                <a:gd name="T3" fmla="*/ 36 h 36"/>
                <a:gd name="T4" fmla="*/ 0 w 30"/>
                <a:gd name="T5" fmla="*/ 34 h 36"/>
                <a:gd name="T6" fmla="*/ 8 w 30"/>
                <a:gd name="T7" fmla="*/ 0 h 36"/>
                <a:gd name="T8" fmla="*/ 30 w 30"/>
                <a:gd name="T9" fmla="*/ 5 h 36"/>
              </a:gdLst>
              <a:ahLst/>
              <a:cxnLst>
                <a:cxn ang="0">
                  <a:pos x="T0" y="T1"/>
                </a:cxn>
                <a:cxn ang="0">
                  <a:pos x="T2" y="T3"/>
                </a:cxn>
                <a:cxn ang="0">
                  <a:pos x="T4" y="T5"/>
                </a:cxn>
                <a:cxn ang="0">
                  <a:pos x="T6" y="T7"/>
                </a:cxn>
                <a:cxn ang="0">
                  <a:pos x="T8" y="T9"/>
                </a:cxn>
              </a:cxnLst>
              <a:rect l="0" t="0" r="r" b="b"/>
              <a:pathLst>
                <a:path w="30" h="36">
                  <a:moveTo>
                    <a:pt x="30" y="5"/>
                  </a:moveTo>
                  <a:cubicBezTo>
                    <a:pt x="26" y="36"/>
                    <a:pt x="26" y="36"/>
                    <a:pt x="26" y="36"/>
                  </a:cubicBezTo>
                  <a:cubicBezTo>
                    <a:pt x="0" y="34"/>
                    <a:pt x="0" y="34"/>
                    <a:pt x="0" y="34"/>
                  </a:cubicBezTo>
                  <a:cubicBezTo>
                    <a:pt x="0" y="34"/>
                    <a:pt x="6" y="1"/>
                    <a:pt x="8" y="0"/>
                  </a:cubicBezTo>
                  <a:cubicBezTo>
                    <a:pt x="10" y="0"/>
                    <a:pt x="30" y="5"/>
                    <a:pt x="30"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ïṩḷíḑe">
              <a:extLst>
                <a:ext uri="{FF2B5EF4-FFF2-40B4-BE49-F238E27FC236}">
                  <a16:creationId xmlns:a16="http://schemas.microsoft.com/office/drawing/2014/main" id="{141153CE-D0FF-FA48-A120-31996F014496}"/>
                </a:ext>
              </a:extLst>
            </p:cNvPr>
            <p:cNvSpPr/>
            <p:nvPr/>
          </p:nvSpPr>
          <p:spPr bwMode="auto">
            <a:xfrm>
              <a:off x="7407275" y="4994276"/>
              <a:ext cx="273050" cy="98425"/>
            </a:xfrm>
            <a:custGeom>
              <a:avLst/>
              <a:gdLst>
                <a:gd name="T0" fmla="*/ 109 w 127"/>
                <a:gd name="T1" fmla="*/ 0 h 46"/>
                <a:gd name="T2" fmla="*/ 73 w 127"/>
                <a:gd name="T3" fmla="*/ 3 h 46"/>
                <a:gd name="T4" fmla="*/ 27 w 127"/>
                <a:gd name="T5" fmla="*/ 21 h 46"/>
                <a:gd name="T6" fmla="*/ 12 w 127"/>
                <a:gd name="T7" fmla="*/ 43 h 46"/>
                <a:gd name="T8" fmla="*/ 119 w 127"/>
                <a:gd name="T9" fmla="*/ 39 h 46"/>
                <a:gd name="T10" fmla="*/ 109 w 127"/>
                <a:gd name="T11" fmla="*/ 0 h 46"/>
              </a:gdLst>
              <a:ahLst/>
              <a:cxnLst>
                <a:cxn ang="0">
                  <a:pos x="T0" y="T1"/>
                </a:cxn>
                <a:cxn ang="0">
                  <a:pos x="T2" y="T3"/>
                </a:cxn>
                <a:cxn ang="0">
                  <a:pos x="T4" y="T5"/>
                </a:cxn>
                <a:cxn ang="0">
                  <a:pos x="T6" y="T7"/>
                </a:cxn>
                <a:cxn ang="0">
                  <a:pos x="T8" y="T9"/>
                </a:cxn>
                <a:cxn ang="0">
                  <a:pos x="T10" y="T11"/>
                </a:cxn>
              </a:cxnLst>
              <a:rect l="0" t="0" r="r" b="b"/>
              <a:pathLst>
                <a:path w="127" h="46">
                  <a:moveTo>
                    <a:pt x="109" y="0"/>
                  </a:moveTo>
                  <a:cubicBezTo>
                    <a:pt x="109" y="0"/>
                    <a:pt x="93" y="9"/>
                    <a:pt x="73" y="3"/>
                  </a:cubicBezTo>
                  <a:cubicBezTo>
                    <a:pt x="73" y="3"/>
                    <a:pt x="36" y="19"/>
                    <a:pt x="27" y="21"/>
                  </a:cubicBezTo>
                  <a:cubicBezTo>
                    <a:pt x="18" y="23"/>
                    <a:pt x="0" y="40"/>
                    <a:pt x="12" y="43"/>
                  </a:cubicBezTo>
                  <a:cubicBezTo>
                    <a:pt x="24" y="46"/>
                    <a:pt x="119" y="39"/>
                    <a:pt x="119" y="39"/>
                  </a:cubicBezTo>
                  <a:cubicBezTo>
                    <a:pt x="119" y="39"/>
                    <a:pt x="127" y="19"/>
                    <a:pt x="109"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ïṣḷidè">
              <a:extLst>
                <a:ext uri="{FF2B5EF4-FFF2-40B4-BE49-F238E27FC236}">
                  <a16:creationId xmlns:a16="http://schemas.microsoft.com/office/drawing/2014/main" id="{AF70E130-610F-4741-B6A9-957721B9D35C}"/>
                </a:ext>
              </a:extLst>
            </p:cNvPr>
            <p:cNvSpPr/>
            <p:nvPr/>
          </p:nvSpPr>
          <p:spPr bwMode="auto">
            <a:xfrm>
              <a:off x="7421563" y="5046663"/>
              <a:ext cx="247650" cy="46038"/>
            </a:xfrm>
            <a:custGeom>
              <a:avLst/>
              <a:gdLst>
                <a:gd name="T0" fmla="*/ 5 w 115"/>
                <a:gd name="T1" fmla="*/ 11 h 22"/>
                <a:gd name="T2" fmla="*/ 112 w 115"/>
                <a:gd name="T3" fmla="*/ 7 h 22"/>
                <a:gd name="T4" fmla="*/ 114 w 115"/>
                <a:gd name="T5" fmla="*/ 0 h 22"/>
                <a:gd name="T6" fmla="*/ 112 w 115"/>
                <a:gd name="T7" fmla="*/ 15 h 22"/>
                <a:gd name="T8" fmla="*/ 5 w 115"/>
                <a:gd name="T9" fmla="*/ 19 h 22"/>
                <a:gd name="T10" fmla="*/ 3 w 115"/>
                <a:gd name="T11" fmla="*/ 11 h 22"/>
                <a:gd name="T12" fmla="*/ 5 w 115"/>
                <a:gd name="T13" fmla="*/ 11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1"/>
                  </a:moveTo>
                  <a:cubicBezTo>
                    <a:pt x="17" y="14"/>
                    <a:pt x="112" y="7"/>
                    <a:pt x="112" y="7"/>
                  </a:cubicBezTo>
                  <a:cubicBezTo>
                    <a:pt x="112" y="7"/>
                    <a:pt x="113" y="4"/>
                    <a:pt x="114" y="0"/>
                  </a:cubicBezTo>
                  <a:cubicBezTo>
                    <a:pt x="115" y="9"/>
                    <a:pt x="112" y="15"/>
                    <a:pt x="112" y="15"/>
                  </a:cubicBezTo>
                  <a:cubicBezTo>
                    <a:pt x="112" y="15"/>
                    <a:pt x="17" y="22"/>
                    <a:pt x="5" y="19"/>
                  </a:cubicBezTo>
                  <a:cubicBezTo>
                    <a:pt x="0" y="18"/>
                    <a:pt x="0" y="14"/>
                    <a:pt x="3" y="11"/>
                  </a:cubicBezTo>
                  <a:cubicBezTo>
                    <a:pt x="3" y="11"/>
                    <a:pt x="4" y="11"/>
                    <a:pt x="5" y="11"/>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ïṩḻîḍé">
              <a:extLst>
                <a:ext uri="{FF2B5EF4-FFF2-40B4-BE49-F238E27FC236}">
                  <a16:creationId xmlns:a16="http://schemas.microsoft.com/office/drawing/2014/main" id="{9474EFB7-6263-2F4A-B16D-409F100EC177}"/>
                </a:ext>
              </a:extLst>
            </p:cNvPr>
            <p:cNvSpPr/>
            <p:nvPr/>
          </p:nvSpPr>
          <p:spPr bwMode="auto">
            <a:xfrm>
              <a:off x="7529513" y="5003801"/>
              <a:ext cx="30163" cy="39688"/>
            </a:xfrm>
            <a:custGeom>
              <a:avLst/>
              <a:gdLst>
                <a:gd name="T0" fmla="*/ 5 w 14"/>
                <a:gd name="T1" fmla="*/ 4 h 19"/>
                <a:gd name="T2" fmla="*/ 11 w 14"/>
                <a:gd name="T3" fmla="*/ 18 h 19"/>
                <a:gd name="T4" fmla="*/ 0 w 14"/>
                <a:gd name="T5" fmla="*/ 6 h 19"/>
                <a:gd name="T6" fmla="*/ 5 w 14"/>
                <a:gd name="T7" fmla="*/ 4 h 19"/>
              </a:gdLst>
              <a:ahLst/>
              <a:cxnLst>
                <a:cxn ang="0">
                  <a:pos x="T0" y="T1"/>
                </a:cxn>
                <a:cxn ang="0">
                  <a:pos x="T2" y="T3"/>
                </a:cxn>
                <a:cxn ang="0">
                  <a:pos x="T4" y="T5"/>
                </a:cxn>
                <a:cxn ang="0">
                  <a:pos x="T6" y="T7"/>
                </a:cxn>
              </a:cxnLst>
              <a:rect l="0" t="0" r="r" b="b"/>
              <a:pathLst>
                <a:path w="14" h="19">
                  <a:moveTo>
                    <a:pt x="5" y="4"/>
                  </a:moveTo>
                  <a:cubicBezTo>
                    <a:pt x="5" y="4"/>
                    <a:pt x="14" y="16"/>
                    <a:pt x="11" y="18"/>
                  </a:cubicBezTo>
                  <a:cubicBezTo>
                    <a:pt x="8" y="19"/>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î$ḻíḋê">
              <a:extLst>
                <a:ext uri="{FF2B5EF4-FFF2-40B4-BE49-F238E27FC236}">
                  <a16:creationId xmlns:a16="http://schemas.microsoft.com/office/drawing/2014/main" id="{6CF4D377-4122-8743-93FA-A783FEBC0104}"/>
                </a:ext>
              </a:extLst>
            </p:cNvPr>
            <p:cNvSpPr/>
            <p:nvPr/>
          </p:nvSpPr>
          <p:spPr bwMode="auto">
            <a:xfrm>
              <a:off x="7505700" y="5011738"/>
              <a:ext cx="30163" cy="41275"/>
            </a:xfrm>
            <a:custGeom>
              <a:avLst/>
              <a:gdLst>
                <a:gd name="T0" fmla="*/ 4 w 14"/>
                <a:gd name="T1" fmla="*/ 4 h 19"/>
                <a:gd name="T2" fmla="*/ 10 w 14"/>
                <a:gd name="T3" fmla="*/ 18 h 19"/>
                <a:gd name="T4" fmla="*/ 0 w 14"/>
                <a:gd name="T5" fmla="*/ 6 h 19"/>
                <a:gd name="T6" fmla="*/ 4 w 14"/>
                <a:gd name="T7" fmla="*/ 4 h 19"/>
              </a:gdLst>
              <a:ahLst/>
              <a:cxnLst>
                <a:cxn ang="0">
                  <a:pos x="T0" y="T1"/>
                </a:cxn>
                <a:cxn ang="0">
                  <a:pos x="T2" y="T3"/>
                </a:cxn>
                <a:cxn ang="0">
                  <a:pos x="T4" y="T5"/>
                </a:cxn>
                <a:cxn ang="0">
                  <a:pos x="T6" y="T7"/>
                </a:cxn>
              </a:cxnLst>
              <a:rect l="0" t="0" r="r" b="b"/>
              <a:pathLst>
                <a:path w="14" h="19">
                  <a:moveTo>
                    <a:pt x="4" y="4"/>
                  </a:moveTo>
                  <a:cubicBezTo>
                    <a:pt x="4" y="4"/>
                    <a:pt x="14" y="17"/>
                    <a:pt x="10" y="18"/>
                  </a:cubicBezTo>
                  <a:cubicBezTo>
                    <a:pt x="7" y="19"/>
                    <a:pt x="0" y="6"/>
                    <a:pt x="0" y="6"/>
                  </a:cubicBezTo>
                  <a:cubicBezTo>
                    <a:pt x="0" y="6"/>
                    <a:pt x="2"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śľîḍé">
              <a:extLst>
                <a:ext uri="{FF2B5EF4-FFF2-40B4-BE49-F238E27FC236}">
                  <a16:creationId xmlns:a16="http://schemas.microsoft.com/office/drawing/2014/main" id="{1CFEE37C-11F9-CC49-B384-E3A8646FE0C3}"/>
                </a:ext>
              </a:extLst>
            </p:cNvPr>
            <p:cNvSpPr/>
            <p:nvPr/>
          </p:nvSpPr>
          <p:spPr bwMode="auto">
            <a:xfrm>
              <a:off x="7481888" y="5022851"/>
              <a:ext cx="28575" cy="42863"/>
            </a:xfrm>
            <a:custGeom>
              <a:avLst/>
              <a:gdLst>
                <a:gd name="T0" fmla="*/ 4 w 13"/>
                <a:gd name="T1" fmla="*/ 4 h 20"/>
                <a:gd name="T2" fmla="*/ 10 w 13"/>
                <a:gd name="T3" fmla="*/ 18 h 20"/>
                <a:gd name="T4" fmla="*/ 0 w 13"/>
                <a:gd name="T5" fmla="*/ 6 h 20"/>
                <a:gd name="T6" fmla="*/ 4 w 13"/>
                <a:gd name="T7" fmla="*/ 4 h 20"/>
              </a:gdLst>
              <a:ahLst/>
              <a:cxnLst>
                <a:cxn ang="0">
                  <a:pos x="T0" y="T1"/>
                </a:cxn>
                <a:cxn ang="0">
                  <a:pos x="T2" y="T3"/>
                </a:cxn>
                <a:cxn ang="0">
                  <a:pos x="T4" y="T5"/>
                </a:cxn>
                <a:cxn ang="0">
                  <a:pos x="T6" y="T7"/>
                </a:cxn>
              </a:cxnLst>
              <a:rect l="0" t="0" r="r" b="b"/>
              <a:pathLst>
                <a:path w="13" h="20">
                  <a:moveTo>
                    <a:pt x="4" y="4"/>
                  </a:moveTo>
                  <a:cubicBezTo>
                    <a:pt x="4" y="4"/>
                    <a:pt x="13" y="17"/>
                    <a:pt x="10" y="18"/>
                  </a:cubicBezTo>
                  <a:cubicBezTo>
                    <a:pt x="7" y="20"/>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iṩľíḋê">
              <a:extLst>
                <a:ext uri="{FF2B5EF4-FFF2-40B4-BE49-F238E27FC236}">
                  <a16:creationId xmlns:a16="http://schemas.microsoft.com/office/drawing/2014/main" id="{8D9698D6-46E3-5842-9A43-59C1CBBFDB85}"/>
                </a:ext>
              </a:extLst>
            </p:cNvPr>
            <p:cNvSpPr/>
            <p:nvPr/>
          </p:nvSpPr>
          <p:spPr bwMode="auto">
            <a:xfrm>
              <a:off x="7429500" y="4214813"/>
              <a:ext cx="241300" cy="771525"/>
            </a:xfrm>
            <a:custGeom>
              <a:avLst/>
              <a:gdLst>
                <a:gd name="T0" fmla="*/ 51 w 113"/>
                <a:gd name="T1" fmla="*/ 20 h 360"/>
                <a:gd name="T2" fmla="*/ 70 w 113"/>
                <a:gd name="T3" fmla="*/ 202 h 360"/>
                <a:gd name="T4" fmla="*/ 107 w 113"/>
                <a:gd name="T5" fmla="*/ 351 h 360"/>
                <a:gd name="T6" fmla="*/ 53 w 113"/>
                <a:gd name="T7" fmla="*/ 359 h 360"/>
                <a:gd name="T8" fmla="*/ 1 w 113"/>
                <a:gd name="T9" fmla="*/ 190 h 360"/>
                <a:gd name="T10" fmla="*/ 9 w 113"/>
                <a:gd name="T11" fmla="*/ 2 h 360"/>
                <a:gd name="T12" fmla="*/ 51 w 113"/>
                <a:gd name="T13" fmla="*/ 20 h 360"/>
              </a:gdLst>
              <a:ahLst/>
              <a:cxnLst>
                <a:cxn ang="0">
                  <a:pos x="T0" y="T1"/>
                </a:cxn>
                <a:cxn ang="0">
                  <a:pos x="T2" y="T3"/>
                </a:cxn>
                <a:cxn ang="0">
                  <a:pos x="T4" y="T5"/>
                </a:cxn>
                <a:cxn ang="0">
                  <a:pos x="T6" y="T7"/>
                </a:cxn>
                <a:cxn ang="0">
                  <a:pos x="T8" y="T9"/>
                </a:cxn>
                <a:cxn ang="0">
                  <a:pos x="T10" y="T11"/>
                </a:cxn>
                <a:cxn ang="0">
                  <a:pos x="T12" y="T13"/>
                </a:cxn>
              </a:cxnLst>
              <a:rect l="0" t="0" r="r" b="b"/>
              <a:pathLst>
                <a:path w="113" h="360">
                  <a:moveTo>
                    <a:pt x="51" y="20"/>
                  </a:moveTo>
                  <a:cubicBezTo>
                    <a:pt x="51" y="20"/>
                    <a:pt x="69" y="175"/>
                    <a:pt x="70" y="202"/>
                  </a:cubicBezTo>
                  <a:cubicBezTo>
                    <a:pt x="71" y="230"/>
                    <a:pt x="113" y="342"/>
                    <a:pt x="107" y="351"/>
                  </a:cubicBezTo>
                  <a:cubicBezTo>
                    <a:pt x="101" y="360"/>
                    <a:pt x="53" y="359"/>
                    <a:pt x="53" y="359"/>
                  </a:cubicBezTo>
                  <a:cubicBezTo>
                    <a:pt x="53" y="359"/>
                    <a:pt x="0" y="208"/>
                    <a:pt x="1" y="190"/>
                  </a:cubicBezTo>
                  <a:cubicBezTo>
                    <a:pt x="3" y="171"/>
                    <a:pt x="4" y="0"/>
                    <a:pt x="9" y="2"/>
                  </a:cubicBezTo>
                  <a:cubicBezTo>
                    <a:pt x="15" y="3"/>
                    <a:pt x="51" y="20"/>
                    <a:pt x="51" y="20"/>
                  </a:cubicBezTo>
                  <a:close/>
                </a:path>
              </a:pathLst>
            </a:custGeom>
            <a:solidFill>
              <a:srgbClr val="DEBD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íś1íďe">
              <a:extLst>
                <a:ext uri="{FF2B5EF4-FFF2-40B4-BE49-F238E27FC236}">
                  <a16:creationId xmlns:a16="http://schemas.microsoft.com/office/drawing/2014/main" id="{8E5C861F-2F09-5249-88D6-803F499B4307}"/>
                </a:ext>
              </a:extLst>
            </p:cNvPr>
            <p:cNvSpPr/>
            <p:nvPr/>
          </p:nvSpPr>
          <p:spPr bwMode="auto">
            <a:xfrm>
              <a:off x="6740525" y="3667126"/>
              <a:ext cx="163513" cy="230188"/>
            </a:xfrm>
            <a:custGeom>
              <a:avLst/>
              <a:gdLst>
                <a:gd name="T0" fmla="*/ 103 w 103"/>
                <a:gd name="T1" fmla="*/ 132 h 145"/>
                <a:gd name="T2" fmla="*/ 80 w 103"/>
                <a:gd name="T3" fmla="*/ 145 h 145"/>
                <a:gd name="T4" fmla="*/ 0 w 103"/>
                <a:gd name="T5" fmla="*/ 13 h 145"/>
                <a:gd name="T6" fmla="*/ 22 w 103"/>
                <a:gd name="T7" fmla="*/ 0 h 145"/>
                <a:gd name="T8" fmla="*/ 103 w 103"/>
                <a:gd name="T9" fmla="*/ 132 h 145"/>
              </a:gdLst>
              <a:ahLst/>
              <a:cxnLst>
                <a:cxn ang="0">
                  <a:pos x="T0" y="T1"/>
                </a:cxn>
                <a:cxn ang="0">
                  <a:pos x="T2" y="T3"/>
                </a:cxn>
                <a:cxn ang="0">
                  <a:pos x="T4" y="T5"/>
                </a:cxn>
                <a:cxn ang="0">
                  <a:pos x="T6" y="T7"/>
                </a:cxn>
                <a:cxn ang="0">
                  <a:pos x="T8" y="T9"/>
                </a:cxn>
              </a:cxnLst>
              <a:rect l="0" t="0" r="r" b="b"/>
              <a:pathLst>
                <a:path w="103" h="145">
                  <a:moveTo>
                    <a:pt x="103" y="132"/>
                  </a:moveTo>
                  <a:lnTo>
                    <a:pt x="80" y="145"/>
                  </a:lnTo>
                  <a:lnTo>
                    <a:pt x="0" y="13"/>
                  </a:lnTo>
                  <a:lnTo>
                    <a:pt x="22" y="0"/>
                  </a:lnTo>
                  <a:lnTo>
                    <a:pt x="103" y="132"/>
                  </a:ln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ïṡḻîḑê">
              <a:extLst>
                <a:ext uri="{FF2B5EF4-FFF2-40B4-BE49-F238E27FC236}">
                  <a16:creationId xmlns:a16="http://schemas.microsoft.com/office/drawing/2014/main" id="{937CDE96-9006-4B40-A67A-5FD098811DE4}"/>
                </a:ext>
              </a:extLst>
            </p:cNvPr>
            <p:cNvSpPr/>
            <p:nvPr/>
          </p:nvSpPr>
          <p:spPr bwMode="auto">
            <a:xfrm>
              <a:off x="6699250" y="3614738"/>
              <a:ext cx="103188" cy="101600"/>
            </a:xfrm>
            <a:custGeom>
              <a:avLst/>
              <a:gdLst>
                <a:gd name="T0" fmla="*/ 26 w 48"/>
                <a:gd name="T1" fmla="*/ 0 h 47"/>
                <a:gd name="T2" fmla="*/ 34 w 48"/>
                <a:gd name="T3" fmla="*/ 13 h 47"/>
                <a:gd name="T4" fmla="*/ 26 w 48"/>
                <a:gd name="T5" fmla="*/ 28 h 47"/>
                <a:gd name="T6" fmla="*/ 10 w 48"/>
                <a:gd name="T7" fmla="*/ 28 h 47"/>
                <a:gd name="T8" fmla="*/ 2 w 48"/>
                <a:gd name="T9" fmla="*/ 15 h 47"/>
                <a:gd name="T10" fmla="*/ 4 w 48"/>
                <a:gd name="T11" fmla="*/ 34 h 47"/>
                <a:gd name="T12" fmla="*/ 34 w 48"/>
                <a:gd name="T13" fmla="*/ 41 h 47"/>
                <a:gd name="T14" fmla="*/ 42 w 48"/>
                <a:gd name="T15" fmla="*/ 11 h 47"/>
                <a:gd name="T16" fmla="*/ 26 w 48"/>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6" y="0"/>
                  </a:moveTo>
                  <a:cubicBezTo>
                    <a:pt x="34" y="13"/>
                    <a:pt x="34" y="13"/>
                    <a:pt x="34" y="13"/>
                  </a:cubicBezTo>
                  <a:cubicBezTo>
                    <a:pt x="26" y="28"/>
                    <a:pt x="26" y="28"/>
                    <a:pt x="26" y="28"/>
                  </a:cubicBezTo>
                  <a:cubicBezTo>
                    <a:pt x="10" y="28"/>
                    <a:pt x="10" y="28"/>
                    <a:pt x="10" y="28"/>
                  </a:cubicBezTo>
                  <a:cubicBezTo>
                    <a:pt x="2" y="15"/>
                    <a:pt x="2" y="15"/>
                    <a:pt x="2" y="15"/>
                  </a:cubicBezTo>
                  <a:cubicBezTo>
                    <a:pt x="0" y="21"/>
                    <a:pt x="1" y="28"/>
                    <a:pt x="4" y="34"/>
                  </a:cubicBezTo>
                  <a:cubicBezTo>
                    <a:pt x="10" y="44"/>
                    <a:pt x="24" y="47"/>
                    <a:pt x="34" y="41"/>
                  </a:cubicBezTo>
                  <a:cubicBezTo>
                    <a:pt x="45" y="35"/>
                    <a:pt x="48" y="21"/>
                    <a:pt x="42" y="11"/>
                  </a:cubicBezTo>
                  <a:cubicBezTo>
                    <a:pt x="38" y="5"/>
                    <a:pt x="33" y="1"/>
                    <a:pt x="26" y="0"/>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ïsľîḑe">
              <a:extLst>
                <a:ext uri="{FF2B5EF4-FFF2-40B4-BE49-F238E27FC236}">
                  <a16:creationId xmlns:a16="http://schemas.microsoft.com/office/drawing/2014/main" id="{B5CC1638-958A-7348-9898-A1B9C8074AD6}"/>
                </a:ext>
              </a:extLst>
            </p:cNvPr>
            <p:cNvSpPr/>
            <p:nvPr/>
          </p:nvSpPr>
          <p:spPr bwMode="auto">
            <a:xfrm>
              <a:off x="6845300" y="3854451"/>
              <a:ext cx="103188" cy="101600"/>
            </a:xfrm>
            <a:custGeom>
              <a:avLst/>
              <a:gdLst>
                <a:gd name="T0" fmla="*/ 22 w 48"/>
                <a:gd name="T1" fmla="*/ 47 h 47"/>
                <a:gd name="T2" fmla="*/ 14 w 48"/>
                <a:gd name="T3" fmla="*/ 34 h 47"/>
                <a:gd name="T4" fmla="*/ 21 w 48"/>
                <a:gd name="T5" fmla="*/ 19 h 47"/>
                <a:gd name="T6" fmla="*/ 38 w 48"/>
                <a:gd name="T7" fmla="*/ 19 h 47"/>
                <a:gd name="T8" fmla="*/ 46 w 48"/>
                <a:gd name="T9" fmla="*/ 32 h 47"/>
                <a:gd name="T10" fmla="*/ 44 w 48"/>
                <a:gd name="T11" fmla="*/ 13 h 47"/>
                <a:gd name="T12" fmla="*/ 13 w 48"/>
                <a:gd name="T13" fmla="*/ 6 h 47"/>
                <a:gd name="T14" fmla="*/ 6 w 48"/>
                <a:gd name="T15" fmla="*/ 36 h 47"/>
                <a:gd name="T16" fmla="*/ 22 w 48"/>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7">
                  <a:moveTo>
                    <a:pt x="22" y="47"/>
                  </a:moveTo>
                  <a:cubicBezTo>
                    <a:pt x="14" y="34"/>
                    <a:pt x="14" y="34"/>
                    <a:pt x="14" y="34"/>
                  </a:cubicBezTo>
                  <a:cubicBezTo>
                    <a:pt x="21" y="19"/>
                    <a:pt x="21" y="19"/>
                    <a:pt x="21" y="19"/>
                  </a:cubicBezTo>
                  <a:cubicBezTo>
                    <a:pt x="38" y="19"/>
                    <a:pt x="38" y="19"/>
                    <a:pt x="38" y="19"/>
                  </a:cubicBezTo>
                  <a:cubicBezTo>
                    <a:pt x="46" y="32"/>
                    <a:pt x="46" y="32"/>
                    <a:pt x="46" y="32"/>
                  </a:cubicBezTo>
                  <a:cubicBezTo>
                    <a:pt x="48" y="26"/>
                    <a:pt x="47" y="19"/>
                    <a:pt x="44" y="13"/>
                  </a:cubicBezTo>
                  <a:cubicBezTo>
                    <a:pt x="37" y="3"/>
                    <a:pt x="24" y="0"/>
                    <a:pt x="13" y="6"/>
                  </a:cubicBezTo>
                  <a:cubicBezTo>
                    <a:pt x="3" y="12"/>
                    <a:pt x="0" y="26"/>
                    <a:pt x="6" y="36"/>
                  </a:cubicBezTo>
                  <a:cubicBezTo>
                    <a:pt x="9" y="42"/>
                    <a:pt x="15" y="46"/>
                    <a:pt x="22" y="47"/>
                  </a:cubicBezTo>
                  <a:close/>
                </a:path>
              </a:pathLst>
            </a:custGeom>
            <a:solidFill>
              <a:srgbClr val="A9D1C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0" name="iŝlïdè">
              <a:extLst>
                <a:ext uri="{FF2B5EF4-FFF2-40B4-BE49-F238E27FC236}">
                  <a16:creationId xmlns:a16="http://schemas.microsoft.com/office/drawing/2014/main" id="{9FCCC7BE-36D9-4A48-9C65-B0AFD9271868}"/>
                </a:ext>
              </a:extLst>
            </p:cNvPr>
            <p:cNvSpPr/>
            <p:nvPr/>
          </p:nvSpPr>
          <p:spPr bwMode="auto">
            <a:xfrm>
              <a:off x="6778625" y="3724276"/>
              <a:ext cx="176213" cy="127000"/>
            </a:xfrm>
            <a:custGeom>
              <a:avLst/>
              <a:gdLst>
                <a:gd name="T0" fmla="*/ 66 w 82"/>
                <a:gd name="T1" fmla="*/ 34 h 59"/>
                <a:gd name="T2" fmla="*/ 51 w 82"/>
                <a:gd name="T3" fmla="*/ 20 h 59"/>
                <a:gd name="T4" fmla="*/ 42 w 82"/>
                <a:gd name="T5" fmla="*/ 1 h 59"/>
                <a:gd name="T6" fmla="*/ 18 w 82"/>
                <a:gd name="T7" fmla="*/ 5 h 59"/>
                <a:gd name="T8" fmla="*/ 18 w 82"/>
                <a:gd name="T9" fmla="*/ 11 h 59"/>
                <a:gd name="T10" fmla="*/ 1 w 82"/>
                <a:gd name="T11" fmla="*/ 26 h 59"/>
                <a:gd name="T12" fmla="*/ 7 w 82"/>
                <a:gd name="T13" fmla="*/ 34 h 59"/>
                <a:gd name="T14" fmla="*/ 15 w 82"/>
                <a:gd name="T15" fmla="*/ 46 h 59"/>
                <a:gd name="T16" fmla="*/ 22 w 82"/>
                <a:gd name="T17" fmla="*/ 53 h 59"/>
                <a:gd name="T18" fmla="*/ 40 w 82"/>
                <a:gd name="T19" fmla="*/ 51 h 59"/>
                <a:gd name="T20" fmla="*/ 65 w 82"/>
                <a:gd name="T21" fmla="*/ 59 h 59"/>
                <a:gd name="T22" fmla="*/ 66 w 82"/>
                <a:gd name="T23"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59">
                  <a:moveTo>
                    <a:pt x="66" y="34"/>
                  </a:moveTo>
                  <a:cubicBezTo>
                    <a:pt x="66" y="34"/>
                    <a:pt x="53" y="23"/>
                    <a:pt x="51" y="20"/>
                  </a:cubicBezTo>
                  <a:cubicBezTo>
                    <a:pt x="50" y="18"/>
                    <a:pt x="47" y="3"/>
                    <a:pt x="42" y="1"/>
                  </a:cubicBezTo>
                  <a:cubicBezTo>
                    <a:pt x="37" y="0"/>
                    <a:pt x="22" y="1"/>
                    <a:pt x="18" y="5"/>
                  </a:cubicBezTo>
                  <a:cubicBezTo>
                    <a:pt x="18" y="11"/>
                    <a:pt x="18" y="11"/>
                    <a:pt x="18" y="11"/>
                  </a:cubicBezTo>
                  <a:cubicBezTo>
                    <a:pt x="18" y="11"/>
                    <a:pt x="0" y="21"/>
                    <a:pt x="1" y="26"/>
                  </a:cubicBezTo>
                  <a:cubicBezTo>
                    <a:pt x="2" y="31"/>
                    <a:pt x="7" y="34"/>
                    <a:pt x="7" y="34"/>
                  </a:cubicBezTo>
                  <a:cubicBezTo>
                    <a:pt x="7" y="34"/>
                    <a:pt x="10" y="43"/>
                    <a:pt x="15" y="46"/>
                  </a:cubicBezTo>
                  <a:cubicBezTo>
                    <a:pt x="15" y="46"/>
                    <a:pt x="17" y="52"/>
                    <a:pt x="22" y="53"/>
                  </a:cubicBezTo>
                  <a:cubicBezTo>
                    <a:pt x="26" y="55"/>
                    <a:pt x="40" y="51"/>
                    <a:pt x="40" y="51"/>
                  </a:cubicBezTo>
                  <a:cubicBezTo>
                    <a:pt x="65" y="59"/>
                    <a:pt x="65" y="59"/>
                    <a:pt x="65" y="59"/>
                  </a:cubicBezTo>
                  <a:cubicBezTo>
                    <a:pt x="65" y="59"/>
                    <a:pt x="82" y="47"/>
                    <a:pt x="66" y="34"/>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î$lidé">
              <a:extLst>
                <a:ext uri="{FF2B5EF4-FFF2-40B4-BE49-F238E27FC236}">
                  <a16:creationId xmlns:a16="http://schemas.microsoft.com/office/drawing/2014/main" id="{74EFB83B-45EF-5842-A14D-65B3FB7203D1}"/>
                </a:ext>
              </a:extLst>
            </p:cNvPr>
            <p:cNvSpPr/>
            <p:nvPr/>
          </p:nvSpPr>
          <p:spPr bwMode="auto">
            <a:xfrm>
              <a:off x="7342188" y="3568701"/>
              <a:ext cx="146050" cy="180975"/>
            </a:xfrm>
            <a:custGeom>
              <a:avLst/>
              <a:gdLst>
                <a:gd name="T0" fmla="*/ 68 w 68"/>
                <a:gd name="T1" fmla="*/ 43 h 85"/>
                <a:gd name="T2" fmla="*/ 51 w 68"/>
                <a:gd name="T3" fmla="*/ 29 h 85"/>
                <a:gd name="T4" fmla="*/ 53 w 68"/>
                <a:gd name="T5" fmla="*/ 0 h 85"/>
                <a:gd name="T6" fmla="*/ 1 w 68"/>
                <a:gd name="T7" fmla="*/ 19 h 85"/>
                <a:gd name="T8" fmla="*/ 4 w 68"/>
                <a:gd name="T9" fmla="*/ 63 h 85"/>
                <a:gd name="T10" fmla="*/ 68 w 68"/>
                <a:gd name="T11" fmla="*/ 43 h 85"/>
              </a:gdLst>
              <a:ahLst/>
              <a:cxnLst>
                <a:cxn ang="0">
                  <a:pos x="T0" y="T1"/>
                </a:cxn>
                <a:cxn ang="0">
                  <a:pos x="T2" y="T3"/>
                </a:cxn>
                <a:cxn ang="0">
                  <a:pos x="T4" y="T5"/>
                </a:cxn>
                <a:cxn ang="0">
                  <a:pos x="T6" y="T7"/>
                </a:cxn>
                <a:cxn ang="0">
                  <a:pos x="T8" y="T9"/>
                </a:cxn>
                <a:cxn ang="0">
                  <a:pos x="T10" y="T11"/>
                </a:cxn>
              </a:cxnLst>
              <a:rect l="0" t="0" r="r" b="b"/>
              <a:pathLst>
                <a:path w="68" h="85">
                  <a:moveTo>
                    <a:pt x="68" y="43"/>
                  </a:moveTo>
                  <a:cubicBezTo>
                    <a:pt x="68" y="43"/>
                    <a:pt x="55" y="35"/>
                    <a:pt x="51" y="29"/>
                  </a:cubicBezTo>
                  <a:cubicBezTo>
                    <a:pt x="49" y="23"/>
                    <a:pt x="53" y="0"/>
                    <a:pt x="53" y="0"/>
                  </a:cubicBezTo>
                  <a:cubicBezTo>
                    <a:pt x="53" y="0"/>
                    <a:pt x="23" y="5"/>
                    <a:pt x="1" y="19"/>
                  </a:cubicBezTo>
                  <a:cubicBezTo>
                    <a:pt x="1" y="19"/>
                    <a:pt x="8" y="41"/>
                    <a:pt x="4" y="63"/>
                  </a:cubicBezTo>
                  <a:cubicBezTo>
                    <a:pt x="0" y="85"/>
                    <a:pt x="67" y="65"/>
                    <a:pt x="68" y="43"/>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ṩlide">
              <a:extLst>
                <a:ext uri="{FF2B5EF4-FFF2-40B4-BE49-F238E27FC236}">
                  <a16:creationId xmlns:a16="http://schemas.microsoft.com/office/drawing/2014/main" id="{BCA30070-AD26-FD4E-82E0-E6080507095C}"/>
                </a:ext>
              </a:extLst>
            </p:cNvPr>
            <p:cNvSpPr/>
            <p:nvPr/>
          </p:nvSpPr>
          <p:spPr bwMode="auto">
            <a:xfrm>
              <a:off x="7243763" y="3357563"/>
              <a:ext cx="236538" cy="277813"/>
            </a:xfrm>
            <a:custGeom>
              <a:avLst/>
              <a:gdLst>
                <a:gd name="T0" fmla="*/ 13 w 110"/>
                <a:gd name="T1" fmla="*/ 29 h 129"/>
                <a:gd name="T2" fmla="*/ 10 w 110"/>
                <a:gd name="T3" fmla="*/ 52 h 129"/>
                <a:gd name="T4" fmla="*/ 3 w 110"/>
                <a:gd name="T5" fmla="*/ 83 h 129"/>
                <a:gd name="T6" fmla="*/ 13 w 110"/>
                <a:gd name="T7" fmla="*/ 92 h 129"/>
                <a:gd name="T8" fmla="*/ 20 w 110"/>
                <a:gd name="T9" fmla="*/ 125 h 129"/>
                <a:gd name="T10" fmla="*/ 80 w 110"/>
                <a:gd name="T11" fmla="*/ 112 h 129"/>
                <a:gd name="T12" fmla="*/ 110 w 110"/>
                <a:gd name="T13" fmla="*/ 77 h 129"/>
                <a:gd name="T14" fmla="*/ 75 w 110"/>
                <a:gd name="T15" fmla="*/ 6 h 129"/>
                <a:gd name="T16" fmla="*/ 13 w 110"/>
                <a:gd name="T17" fmla="*/ 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29">
                  <a:moveTo>
                    <a:pt x="13" y="29"/>
                  </a:moveTo>
                  <a:cubicBezTo>
                    <a:pt x="13" y="29"/>
                    <a:pt x="6" y="41"/>
                    <a:pt x="10" y="52"/>
                  </a:cubicBezTo>
                  <a:cubicBezTo>
                    <a:pt x="14" y="63"/>
                    <a:pt x="6" y="78"/>
                    <a:pt x="3" y="83"/>
                  </a:cubicBezTo>
                  <a:cubicBezTo>
                    <a:pt x="0" y="88"/>
                    <a:pt x="13" y="92"/>
                    <a:pt x="13" y="92"/>
                  </a:cubicBezTo>
                  <a:cubicBezTo>
                    <a:pt x="13" y="92"/>
                    <a:pt x="10" y="121"/>
                    <a:pt x="20" y="125"/>
                  </a:cubicBezTo>
                  <a:cubicBezTo>
                    <a:pt x="31" y="129"/>
                    <a:pt x="80" y="112"/>
                    <a:pt x="80" y="112"/>
                  </a:cubicBezTo>
                  <a:cubicBezTo>
                    <a:pt x="80" y="112"/>
                    <a:pt x="109" y="113"/>
                    <a:pt x="110" y="77"/>
                  </a:cubicBezTo>
                  <a:cubicBezTo>
                    <a:pt x="110" y="42"/>
                    <a:pt x="98" y="11"/>
                    <a:pt x="75" y="6"/>
                  </a:cubicBezTo>
                  <a:cubicBezTo>
                    <a:pt x="52" y="0"/>
                    <a:pt x="20" y="6"/>
                    <a:pt x="13" y="29"/>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íślïḋê">
              <a:extLst>
                <a:ext uri="{FF2B5EF4-FFF2-40B4-BE49-F238E27FC236}">
                  <a16:creationId xmlns:a16="http://schemas.microsoft.com/office/drawing/2014/main" id="{AE29B6D7-D821-E747-BFD2-08D22BFE453C}"/>
                </a:ext>
              </a:extLst>
            </p:cNvPr>
            <p:cNvSpPr/>
            <p:nvPr/>
          </p:nvSpPr>
          <p:spPr bwMode="auto">
            <a:xfrm>
              <a:off x="7345363" y="3433763"/>
              <a:ext cx="163513" cy="166688"/>
            </a:xfrm>
            <a:custGeom>
              <a:avLst/>
              <a:gdLst>
                <a:gd name="T0" fmla="*/ 0 w 76"/>
                <a:gd name="T1" fmla="*/ 13 h 78"/>
                <a:gd name="T2" fmla="*/ 4 w 76"/>
                <a:gd name="T3" fmla="*/ 34 h 78"/>
                <a:gd name="T4" fmla="*/ 13 w 76"/>
                <a:gd name="T5" fmla="*/ 34 h 78"/>
                <a:gd name="T6" fmla="*/ 17 w 76"/>
                <a:gd name="T7" fmla="*/ 18 h 78"/>
                <a:gd name="T8" fmla="*/ 29 w 76"/>
                <a:gd name="T9" fmla="*/ 44 h 78"/>
                <a:gd name="T10" fmla="*/ 29 w 76"/>
                <a:gd name="T11" fmla="*/ 59 h 78"/>
                <a:gd name="T12" fmla="*/ 64 w 76"/>
                <a:gd name="T13" fmla="*/ 71 h 78"/>
                <a:gd name="T14" fmla="*/ 69 w 76"/>
                <a:gd name="T15" fmla="*/ 25 h 78"/>
                <a:gd name="T16" fmla="*/ 0 w 76"/>
                <a:gd name="T17" fmla="*/ 1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8">
                  <a:moveTo>
                    <a:pt x="0" y="13"/>
                  </a:moveTo>
                  <a:cubicBezTo>
                    <a:pt x="0" y="13"/>
                    <a:pt x="0" y="32"/>
                    <a:pt x="4" y="34"/>
                  </a:cubicBezTo>
                  <a:cubicBezTo>
                    <a:pt x="8" y="36"/>
                    <a:pt x="13" y="34"/>
                    <a:pt x="13" y="34"/>
                  </a:cubicBezTo>
                  <a:cubicBezTo>
                    <a:pt x="13" y="34"/>
                    <a:pt x="12" y="20"/>
                    <a:pt x="17" y="18"/>
                  </a:cubicBezTo>
                  <a:cubicBezTo>
                    <a:pt x="21" y="16"/>
                    <a:pt x="45" y="23"/>
                    <a:pt x="29" y="44"/>
                  </a:cubicBezTo>
                  <a:cubicBezTo>
                    <a:pt x="29" y="44"/>
                    <a:pt x="26" y="53"/>
                    <a:pt x="29" y="59"/>
                  </a:cubicBezTo>
                  <a:cubicBezTo>
                    <a:pt x="33" y="65"/>
                    <a:pt x="58" y="78"/>
                    <a:pt x="64" y="71"/>
                  </a:cubicBezTo>
                  <a:cubicBezTo>
                    <a:pt x="71" y="64"/>
                    <a:pt x="76" y="36"/>
                    <a:pt x="69" y="25"/>
                  </a:cubicBezTo>
                  <a:cubicBezTo>
                    <a:pt x="63" y="13"/>
                    <a:pt x="14" y="0"/>
                    <a:pt x="0" y="13"/>
                  </a:cubicBezTo>
                  <a:close/>
                </a:path>
              </a:pathLst>
            </a:custGeom>
            <a:solidFill>
              <a:srgbClr val="31353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ŝḷíďè">
              <a:extLst>
                <a:ext uri="{FF2B5EF4-FFF2-40B4-BE49-F238E27FC236}">
                  <a16:creationId xmlns:a16="http://schemas.microsoft.com/office/drawing/2014/main" id="{C4990742-16FD-2F4B-AC58-449A1CCA4ECC}"/>
                </a:ext>
              </a:extLst>
            </p:cNvPr>
            <p:cNvSpPr/>
            <p:nvPr/>
          </p:nvSpPr>
          <p:spPr bwMode="auto">
            <a:xfrm>
              <a:off x="7205663" y="3302001"/>
              <a:ext cx="347663" cy="223838"/>
            </a:xfrm>
            <a:custGeom>
              <a:avLst/>
              <a:gdLst>
                <a:gd name="T0" fmla="*/ 134 w 162"/>
                <a:gd name="T1" fmla="*/ 104 h 104"/>
                <a:gd name="T2" fmla="*/ 0 w 162"/>
                <a:gd name="T3" fmla="*/ 55 h 104"/>
                <a:gd name="T4" fmla="*/ 18 w 162"/>
                <a:gd name="T5" fmla="*/ 50 h 104"/>
                <a:gd name="T6" fmla="*/ 36 w 162"/>
                <a:gd name="T7" fmla="*/ 21 h 104"/>
                <a:gd name="T8" fmla="*/ 47 w 162"/>
                <a:gd name="T9" fmla="*/ 21 h 104"/>
                <a:gd name="T10" fmla="*/ 111 w 162"/>
                <a:gd name="T11" fmla="*/ 10 h 104"/>
                <a:gd name="T12" fmla="*/ 134 w 16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62" h="104">
                  <a:moveTo>
                    <a:pt x="134" y="104"/>
                  </a:moveTo>
                  <a:cubicBezTo>
                    <a:pt x="0" y="55"/>
                    <a:pt x="0" y="55"/>
                    <a:pt x="0" y="55"/>
                  </a:cubicBezTo>
                  <a:cubicBezTo>
                    <a:pt x="18" y="50"/>
                    <a:pt x="18" y="50"/>
                    <a:pt x="18" y="50"/>
                  </a:cubicBezTo>
                  <a:cubicBezTo>
                    <a:pt x="18" y="50"/>
                    <a:pt x="32" y="22"/>
                    <a:pt x="36" y="21"/>
                  </a:cubicBezTo>
                  <a:cubicBezTo>
                    <a:pt x="40" y="20"/>
                    <a:pt x="47" y="21"/>
                    <a:pt x="47" y="21"/>
                  </a:cubicBezTo>
                  <a:cubicBezTo>
                    <a:pt x="47" y="21"/>
                    <a:pt x="75" y="0"/>
                    <a:pt x="111" y="10"/>
                  </a:cubicBezTo>
                  <a:cubicBezTo>
                    <a:pt x="147" y="21"/>
                    <a:pt x="162" y="79"/>
                    <a:pt x="134" y="104"/>
                  </a:cubicBezTo>
                  <a:close/>
                </a:path>
              </a:pathLst>
            </a:custGeom>
            <a:solidFill>
              <a:srgbClr val="FEC3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íṩḻíḋé">
              <a:extLst>
                <a:ext uri="{FF2B5EF4-FFF2-40B4-BE49-F238E27FC236}">
                  <a16:creationId xmlns:a16="http://schemas.microsoft.com/office/drawing/2014/main" id="{F904F52E-B27D-0A47-BD20-4901E172E365}"/>
                </a:ext>
              </a:extLst>
            </p:cNvPr>
            <p:cNvSpPr/>
            <p:nvPr/>
          </p:nvSpPr>
          <p:spPr bwMode="auto">
            <a:xfrm>
              <a:off x="7332663" y="4964113"/>
              <a:ext cx="66675" cy="79375"/>
            </a:xfrm>
            <a:custGeom>
              <a:avLst/>
              <a:gdLst>
                <a:gd name="T0" fmla="*/ 31 w 31"/>
                <a:gd name="T1" fmla="*/ 5 h 37"/>
                <a:gd name="T2" fmla="*/ 27 w 31"/>
                <a:gd name="T3" fmla="*/ 37 h 37"/>
                <a:gd name="T4" fmla="*/ 0 w 31"/>
                <a:gd name="T5" fmla="*/ 34 h 37"/>
                <a:gd name="T6" fmla="*/ 8 w 31"/>
                <a:gd name="T7" fmla="*/ 1 h 37"/>
                <a:gd name="T8" fmla="*/ 31 w 31"/>
                <a:gd name="T9" fmla="*/ 5 h 37"/>
              </a:gdLst>
              <a:ahLst/>
              <a:cxnLst>
                <a:cxn ang="0">
                  <a:pos x="T0" y="T1"/>
                </a:cxn>
                <a:cxn ang="0">
                  <a:pos x="T2" y="T3"/>
                </a:cxn>
                <a:cxn ang="0">
                  <a:pos x="T4" y="T5"/>
                </a:cxn>
                <a:cxn ang="0">
                  <a:pos x="T6" y="T7"/>
                </a:cxn>
                <a:cxn ang="0">
                  <a:pos x="T8" y="T9"/>
                </a:cxn>
              </a:cxnLst>
              <a:rect l="0" t="0" r="r" b="b"/>
              <a:pathLst>
                <a:path w="31" h="37">
                  <a:moveTo>
                    <a:pt x="31" y="5"/>
                  </a:moveTo>
                  <a:cubicBezTo>
                    <a:pt x="27" y="37"/>
                    <a:pt x="27" y="37"/>
                    <a:pt x="27" y="37"/>
                  </a:cubicBezTo>
                  <a:cubicBezTo>
                    <a:pt x="0" y="34"/>
                    <a:pt x="0" y="34"/>
                    <a:pt x="0" y="34"/>
                  </a:cubicBezTo>
                  <a:cubicBezTo>
                    <a:pt x="0" y="34"/>
                    <a:pt x="5" y="1"/>
                    <a:pt x="8" y="1"/>
                  </a:cubicBezTo>
                  <a:cubicBezTo>
                    <a:pt x="10" y="0"/>
                    <a:pt x="31" y="5"/>
                    <a:pt x="31" y="5"/>
                  </a:cubicBezTo>
                  <a:close/>
                </a:path>
              </a:pathLst>
            </a:custGeom>
            <a:solidFill>
              <a:srgbClr val="ED927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îṡlïḑé">
              <a:extLst>
                <a:ext uri="{FF2B5EF4-FFF2-40B4-BE49-F238E27FC236}">
                  <a16:creationId xmlns:a16="http://schemas.microsoft.com/office/drawing/2014/main" id="{94531F8F-644A-7B4C-9B97-C4C9F90C385C}"/>
                </a:ext>
              </a:extLst>
            </p:cNvPr>
            <p:cNvSpPr/>
            <p:nvPr/>
          </p:nvSpPr>
          <p:spPr bwMode="auto">
            <a:xfrm>
              <a:off x="7162800" y="5013326"/>
              <a:ext cx="274638" cy="96838"/>
            </a:xfrm>
            <a:custGeom>
              <a:avLst/>
              <a:gdLst>
                <a:gd name="T0" fmla="*/ 110 w 128"/>
                <a:gd name="T1" fmla="*/ 0 h 45"/>
                <a:gd name="T2" fmla="*/ 73 w 128"/>
                <a:gd name="T3" fmla="*/ 3 h 45"/>
                <a:gd name="T4" fmla="*/ 27 w 128"/>
                <a:gd name="T5" fmla="*/ 21 h 45"/>
                <a:gd name="T6" fmla="*/ 12 w 128"/>
                <a:gd name="T7" fmla="*/ 42 h 45"/>
                <a:gd name="T8" fmla="*/ 119 w 128"/>
                <a:gd name="T9" fmla="*/ 38 h 45"/>
                <a:gd name="T10" fmla="*/ 110 w 128"/>
                <a:gd name="T11" fmla="*/ 0 h 45"/>
              </a:gdLst>
              <a:ahLst/>
              <a:cxnLst>
                <a:cxn ang="0">
                  <a:pos x="T0" y="T1"/>
                </a:cxn>
                <a:cxn ang="0">
                  <a:pos x="T2" y="T3"/>
                </a:cxn>
                <a:cxn ang="0">
                  <a:pos x="T4" y="T5"/>
                </a:cxn>
                <a:cxn ang="0">
                  <a:pos x="T6" y="T7"/>
                </a:cxn>
                <a:cxn ang="0">
                  <a:pos x="T8" y="T9"/>
                </a:cxn>
                <a:cxn ang="0">
                  <a:pos x="T10" y="T11"/>
                </a:cxn>
              </a:cxnLst>
              <a:rect l="0" t="0" r="r" b="b"/>
              <a:pathLst>
                <a:path w="128" h="45">
                  <a:moveTo>
                    <a:pt x="110" y="0"/>
                  </a:moveTo>
                  <a:cubicBezTo>
                    <a:pt x="110" y="0"/>
                    <a:pt x="93" y="8"/>
                    <a:pt x="73" y="3"/>
                  </a:cubicBezTo>
                  <a:cubicBezTo>
                    <a:pt x="73" y="3"/>
                    <a:pt x="36" y="19"/>
                    <a:pt x="27" y="21"/>
                  </a:cubicBezTo>
                  <a:cubicBezTo>
                    <a:pt x="19" y="23"/>
                    <a:pt x="0" y="40"/>
                    <a:pt x="12" y="42"/>
                  </a:cubicBezTo>
                  <a:cubicBezTo>
                    <a:pt x="24" y="45"/>
                    <a:pt x="119" y="38"/>
                    <a:pt x="119" y="38"/>
                  </a:cubicBezTo>
                  <a:cubicBezTo>
                    <a:pt x="119" y="38"/>
                    <a:pt x="128" y="18"/>
                    <a:pt x="110" y="0"/>
                  </a:cubicBezTo>
                  <a:close/>
                </a:path>
              </a:pathLst>
            </a:custGeom>
            <a:solidFill>
              <a:srgbClr val="5A6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ṧlíďe">
              <a:extLst>
                <a:ext uri="{FF2B5EF4-FFF2-40B4-BE49-F238E27FC236}">
                  <a16:creationId xmlns:a16="http://schemas.microsoft.com/office/drawing/2014/main" id="{C8994740-D579-BD49-A6B6-043018E0F495}"/>
                </a:ext>
              </a:extLst>
            </p:cNvPr>
            <p:cNvSpPr/>
            <p:nvPr/>
          </p:nvSpPr>
          <p:spPr bwMode="auto">
            <a:xfrm>
              <a:off x="7177088" y="5064126"/>
              <a:ext cx="247650" cy="46038"/>
            </a:xfrm>
            <a:custGeom>
              <a:avLst/>
              <a:gdLst>
                <a:gd name="T0" fmla="*/ 5 w 115"/>
                <a:gd name="T1" fmla="*/ 12 h 22"/>
                <a:gd name="T2" fmla="*/ 112 w 115"/>
                <a:gd name="T3" fmla="*/ 8 h 22"/>
                <a:gd name="T4" fmla="*/ 114 w 115"/>
                <a:gd name="T5" fmla="*/ 0 h 22"/>
                <a:gd name="T6" fmla="*/ 112 w 115"/>
                <a:gd name="T7" fmla="*/ 15 h 22"/>
                <a:gd name="T8" fmla="*/ 5 w 115"/>
                <a:gd name="T9" fmla="*/ 19 h 22"/>
                <a:gd name="T10" fmla="*/ 3 w 115"/>
                <a:gd name="T11" fmla="*/ 11 h 22"/>
                <a:gd name="T12" fmla="*/ 5 w 115"/>
                <a:gd name="T13" fmla="*/ 12 h 22"/>
              </a:gdLst>
              <a:ahLst/>
              <a:cxnLst>
                <a:cxn ang="0">
                  <a:pos x="T0" y="T1"/>
                </a:cxn>
                <a:cxn ang="0">
                  <a:pos x="T2" y="T3"/>
                </a:cxn>
                <a:cxn ang="0">
                  <a:pos x="T4" y="T5"/>
                </a:cxn>
                <a:cxn ang="0">
                  <a:pos x="T6" y="T7"/>
                </a:cxn>
                <a:cxn ang="0">
                  <a:pos x="T8" y="T9"/>
                </a:cxn>
                <a:cxn ang="0">
                  <a:pos x="T10" y="T11"/>
                </a:cxn>
                <a:cxn ang="0">
                  <a:pos x="T12" y="T13"/>
                </a:cxn>
              </a:cxnLst>
              <a:rect l="0" t="0" r="r" b="b"/>
              <a:pathLst>
                <a:path w="115" h="22">
                  <a:moveTo>
                    <a:pt x="5" y="12"/>
                  </a:moveTo>
                  <a:cubicBezTo>
                    <a:pt x="17" y="14"/>
                    <a:pt x="112" y="8"/>
                    <a:pt x="112" y="8"/>
                  </a:cubicBezTo>
                  <a:cubicBezTo>
                    <a:pt x="112" y="8"/>
                    <a:pt x="113" y="5"/>
                    <a:pt x="114" y="0"/>
                  </a:cubicBezTo>
                  <a:cubicBezTo>
                    <a:pt x="115" y="9"/>
                    <a:pt x="112" y="15"/>
                    <a:pt x="112" y="15"/>
                  </a:cubicBezTo>
                  <a:cubicBezTo>
                    <a:pt x="112" y="15"/>
                    <a:pt x="17" y="22"/>
                    <a:pt x="5" y="19"/>
                  </a:cubicBezTo>
                  <a:cubicBezTo>
                    <a:pt x="0" y="18"/>
                    <a:pt x="0" y="15"/>
                    <a:pt x="3" y="11"/>
                  </a:cubicBezTo>
                  <a:cubicBezTo>
                    <a:pt x="4" y="11"/>
                    <a:pt x="4" y="11"/>
                    <a:pt x="5" y="12"/>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îṣ1iḋè">
              <a:extLst>
                <a:ext uri="{FF2B5EF4-FFF2-40B4-BE49-F238E27FC236}">
                  <a16:creationId xmlns:a16="http://schemas.microsoft.com/office/drawing/2014/main" id="{887732A1-F675-784B-828C-44406BF7FAD1}"/>
                </a:ext>
              </a:extLst>
            </p:cNvPr>
            <p:cNvSpPr/>
            <p:nvPr/>
          </p:nvSpPr>
          <p:spPr bwMode="auto">
            <a:xfrm>
              <a:off x="7285038" y="5021263"/>
              <a:ext cx="30163" cy="42863"/>
            </a:xfrm>
            <a:custGeom>
              <a:avLst/>
              <a:gdLst>
                <a:gd name="T0" fmla="*/ 5 w 14"/>
                <a:gd name="T1" fmla="*/ 4 h 20"/>
                <a:gd name="T2" fmla="*/ 11 w 14"/>
                <a:gd name="T3" fmla="*/ 18 h 20"/>
                <a:gd name="T4" fmla="*/ 0 w 14"/>
                <a:gd name="T5" fmla="*/ 6 h 20"/>
                <a:gd name="T6" fmla="*/ 5 w 14"/>
                <a:gd name="T7" fmla="*/ 4 h 20"/>
              </a:gdLst>
              <a:ahLst/>
              <a:cxnLst>
                <a:cxn ang="0">
                  <a:pos x="T0" y="T1"/>
                </a:cxn>
                <a:cxn ang="0">
                  <a:pos x="T2" y="T3"/>
                </a:cxn>
                <a:cxn ang="0">
                  <a:pos x="T4" y="T5"/>
                </a:cxn>
                <a:cxn ang="0">
                  <a:pos x="T6" y="T7"/>
                </a:cxn>
              </a:cxnLst>
              <a:rect l="0" t="0" r="r" b="b"/>
              <a:pathLst>
                <a:path w="14" h="20">
                  <a:moveTo>
                    <a:pt x="5" y="4"/>
                  </a:moveTo>
                  <a:cubicBezTo>
                    <a:pt x="5" y="4"/>
                    <a:pt x="14" y="17"/>
                    <a:pt x="11" y="18"/>
                  </a:cubicBezTo>
                  <a:cubicBezTo>
                    <a:pt x="8" y="20"/>
                    <a:pt x="0" y="6"/>
                    <a:pt x="0" y="6"/>
                  </a:cubicBezTo>
                  <a:cubicBezTo>
                    <a:pt x="0" y="6"/>
                    <a:pt x="2" y="0"/>
                    <a:pt x="5"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ïsľíḋè">
              <a:extLst>
                <a:ext uri="{FF2B5EF4-FFF2-40B4-BE49-F238E27FC236}">
                  <a16:creationId xmlns:a16="http://schemas.microsoft.com/office/drawing/2014/main" id="{B65717CF-FD42-E94E-9CCF-712AFC345EB2}"/>
                </a:ext>
              </a:extLst>
            </p:cNvPr>
            <p:cNvSpPr/>
            <p:nvPr/>
          </p:nvSpPr>
          <p:spPr bwMode="auto">
            <a:xfrm>
              <a:off x="7261225" y="5029201"/>
              <a:ext cx="30163" cy="42863"/>
            </a:xfrm>
            <a:custGeom>
              <a:avLst/>
              <a:gdLst>
                <a:gd name="T0" fmla="*/ 5 w 14"/>
                <a:gd name="T1" fmla="*/ 5 h 20"/>
                <a:gd name="T2" fmla="*/ 11 w 14"/>
                <a:gd name="T3" fmla="*/ 18 h 20"/>
                <a:gd name="T4" fmla="*/ 0 w 14"/>
                <a:gd name="T5" fmla="*/ 6 h 20"/>
                <a:gd name="T6" fmla="*/ 5 w 14"/>
                <a:gd name="T7" fmla="*/ 5 h 20"/>
              </a:gdLst>
              <a:ahLst/>
              <a:cxnLst>
                <a:cxn ang="0">
                  <a:pos x="T0" y="T1"/>
                </a:cxn>
                <a:cxn ang="0">
                  <a:pos x="T2" y="T3"/>
                </a:cxn>
                <a:cxn ang="0">
                  <a:pos x="T4" y="T5"/>
                </a:cxn>
                <a:cxn ang="0">
                  <a:pos x="T6" y="T7"/>
                </a:cxn>
              </a:cxnLst>
              <a:rect l="0" t="0" r="r" b="b"/>
              <a:pathLst>
                <a:path w="14" h="20">
                  <a:moveTo>
                    <a:pt x="5" y="5"/>
                  </a:moveTo>
                  <a:cubicBezTo>
                    <a:pt x="5" y="5"/>
                    <a:pt x="14" y="17"/>
                    <a:pt x="11" y="18"/>
                  </a:cubicBezTo>
                  <a:cubicBezTo>
                    <a:pt x="8" y="20"/>
                    <a:pt x="0" y="6"/>
                    <a:pt x="0" y="6"/>
                  </a:cubicBezTo>
                  <a:cubicBezTo>
                    <a:pt x="0" y="6"/>
                    <a:pt x="2" y="0"/>
                    <a:pt x="5" y="5"/>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ľïḓé">
              <a:extLst>
                <a:ext uri="{FF2B5EF4-FFF2-40B4-BE49-F238E27FC236}">
                  <a16:creationId xmlns:a16="http://schemas.microsoft.com/office/drawing/2014/main" id="{82653879-43C0-6C4E-AD30-AF12300652C2}"/>
                </a:ext>
              </a:extLst>
            </p:cNvPr>
            <p:cNvSpPr/>
            <p:nvPr/>
          </p:nvSpPr>
          <p:spPr bwMode="auto">
            <a:xfrm>
              <a:off x="7237413" y="5041901"/>
              <a:ext cx="28575" cy="41275"/>
            </a:xfrm>
            <a:custGeom>
              <a:avLst/>
              <a:gdLst>
                <a:gd name="T0" fmla="*/ 4 w 13"/>
                <a:gd name="T1" fmla="*/ 4 h 19"/>
                <a:gd name="T2" fmla="*/ 10 w 13"/>
                <a:gd name="T3" fmla="*/ 17 h 19"/>
                <a:gd name="T4" fmla="*/ 0 w 13"/>
                <a:gd name="T5" fmla="*/ 6 h 19"/>
                <a:gd name="T6" fmla="*/ 4 w 13"/>
                <a:gd name="T7" fmla="*/ 4 h 19"/>
              </a:gdLst>
              <a:ahLst/>
              <a:cxnLst>
                <a:cxn ang="0">
                  <a:pos x="T0" y="T1"/>
                </a:cxn>
                <a:cxn ang="0">
                  <a:pos x="T2" y="T3"/>
                </a:cxn>
                <a:cxn ang="0">
                  <a:pos x="T4" y="T5"/>
                </a:cxn>
                <a:cxn ang="0">
                  <a:pos x="T6" y="T7"/>
                </a:cxn>
              </a:cxnLst>
              <a:rect l="0" t="0" r="r" b="b"/>
              <a:pathLst>
                <a:path w="13" h="19">
                  <a:moveTo>
                    <a:pt x="4" y="4"/>
                  </a:moveTo>
                  <a:cubicBezTo>
                    <a:pt x="4" y="4"/>
                    <a:pt x="13" y="16"/>
                    <a:pt x="10" y="17"/>
                  </a:cubicBezTo>
                  <a:cubicBezTo>
                    <a:pt x="7" y="19"/>
                    <a:pt x="0" y="6"/>
                    <a:pt x="0" y="6"/>
                  </a:cubicBezTo>
                  <a:cubicBezTo>
                    <a:pt x="0" y="6"/>
                    <a:pt x="1" y="0"/>
                    <a:pt x="4" y="4"/>
                  </a:cubicBezTo>
                  <a:close/>
                </a:path>
              </a:pathLst>
            </a:custGeom>
            <a:solidFill>
              <a:srgbClr val="BA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îṥ1îḑé">
              <a:extLst>
                <a:ext uri="{FF2B5EF4-FFF2-40B4-BE49-F238E27FC236}">
                  <a16:creationId xmlns:a16="http://schemas.microsoft.com/office/drawing/2014/main" id="{D27CF111-EDBA-7B45-A550-74986D2FAACA}"/>
                </a:ext>
              </a:extLst>
            </p:cNvPr>
            <p:cNvSpPr/>
            <p:nvPr/>
          </p:nvSpPr>
          <p:spPr bwMode="auto">
            <a:xfrm>
              <a:off x="7253288" y="4195763"/>
              <a:ext cx="317500" cy="809625"/>
            </a:xfrm>
            <a:custGeom>
              <a:avLst/>
              <a:gdLst>
                <a:gd name="T0" fmla="*/ 41 w 148"/>
                <a:gd name="T1" fmla="*/ 21 h 378"/>
                <a:gd name="T2" fmla="*/ 1 w 148"/>
                <a:gd name="T3" fmla="*/ 211 h 378"/>
                <a:gd name="T4" fmla="*/ 37 w 148"/>
                <a:gd name="T5" fmla="*/ 376 h 378"/>
                <a:gd name="T6" fmla="*/ 79 w 148"/>
                <a:gd name="T7" fmla="*/ 372 h 378"/>
                <a:gd name="T8" fmla="*/ 60 w 148"/>
                <a:gd name="T9" fmla="*/ 211 h 378"/>
                <a:gd name="T10" fmla="*/ 133 w 148"/>
                <a:gd name="T11" fmla="*/ 29 h 378"/>
                <a:gd name="T12" fmla="*/ 41 w 148"/>
                <a:gd name="T13" fmla="*/ 21 h 378"/>
              </a:gdLst>
              <a:ahLst/>
              <a:cxnLst>
                <a:cxn ang="0">
                  <a:pos x="T0" y="T1"/>
                </a:cxn>
                <a:cxn ang="0">
                  <a:pos x="T2" y="T3"/>
                </a:cxn>
                <a:cxn ang="0">
                  <a:pos x="T4" y="T5"/>
                </a:cxn>
                <a:cxn ang="0">
                  <a:pos x="T6" y="T7"/>
                </a:cxn>
                <a:cxn ang="0">
                  <a:pos x="T8" y="T9"/>
                </a:cxn>
                <a:cxn ang="0">
                  <a:pos x="T10" y="T11"/>
                </a:cxn>
                <a:cxn ang="0">
                  <a:pos x="T12" y="T13"/>
                </a:cxn>
              </a:cxnLst>
              <a:rect l="0" t="0" r="r" b="b"/>
              <a:pathLst>
                <a:path w="148" h="378">
                  <a:moveTo>
                    <a:pt x="41" y="21"/>
                  </a:moveTo>
                  <a:cubicBezTo>
                    <a:pt x="41" y="21"/>
                    <a:pt x="2" y="198"/>
                    <a:pt x="1" y="211"/>
                  </a:cubicBezTo>
                  <a:cubicBezTo>
                    <a:pt x="0" y="225"/>
                    <a:pt x="34" y="375"/>
                    <a:pt x="37" y="376"/>
                  </a:cubicBezTo>
                  <a:cubicBezTo>
                    <a:pt x="40" y="378"/>
                    <a:pt x="73" y="378"/>
                    <a:pt x="79" y="372"/>
                  </a:cubicBezTo>
                  <a:cubicBezTo>
                    <a:pt x="85" y="367"/>
                    <a:pt x="60" y="211"/>
                    <a:pt x="60" y="211"/>
                  </a:cubicBezTo>
                  <a:cubicBezTo>
                    <a:pt x="60" y="211"/>
                    <a:pt x="148" y="58"/>
                    <a:pt x="133" y="29"/>
                  </a:cubicBezTo>
                  <a:cubicBezTo>
                    <a:pt x="118" y="0"/>
                    <a:pt x="41" y="21"/>
                    <a:pt x="41" y="21"/>
                  </a:cubicBezTo>
                  <a:close/>
                </a:path>
              </a:pathLst>
            </a:custGeom>
            <a:solidFill>
              <a:srgbClr val="FDD7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ṥḷîdè">
              <a:extLst>
                <a:ext uri="{FF2B5EF4-FFF2-40B4-BE49-F238E27FC236}">
                  <a16:creationId xmlns:a16="http://schemas.microsoft.com/office/drawing/2014/main" id="{9A21906D-941F-DC41-B4AC-E5AF177C758E}"/>
                </a:ext>
              </a:extLst>
            </p:cNvPr>
            <p:cNvSpPr/>
            <p:nvPr/>
          </p:nvSpPr>
          <p:spPr bwMode="auto">
            <a:xfrm>
              <a:off x="7267575" y="3627438"/>
              <a:ext cx="323850" cy="685800"/>
            </a:xfrm>
            <a:custGeom>
              <a:avLst/>
              <a:gdLst>
                <a:gd name="T0" fmla="*/ 86 w 151"/>
                <a:gd name="T1" fmla="*/ 9 h 320"/>
                <a:gd name="T2" fmla="*/ 17 w 151"/>
                <a:gd name="T3" fmla="*/ 38 h 320"/>
                <a:gd name="T4" fmla="*/ 37 w 151"/>
                <a:gd name="T5" fmla="*/ 294 h 320"/>
                <a:gd name="T6" fmla="*/ 126 w 151"/>
                <a:gd name="T7" fmla="*/ 294 h 320"/>
                <a:gd name="T8" fmla="*/ 126 w 151"/>
                <a:gd name="T9" fmla="*/ 163 h 320"/>
                <a:gd name="T10" fmla="*/ 86 w 151"/>
                <a:gd name="T11" fmla="*/ 9 h 320"/>
              </a:gdLst>
              <a:ahLst/>
              <a:cxnLst>
                <a:cxn ang="0">
                  <a:pos x="T0" y="T1"/>
                </a:cxn>
                <a:cxn ang="0">
                  <a:pos x="T2" y="T3"/>
                </a:cxn>
                <a:cxn ang="0">
                  <a:pos x="T4" y="T5"/>
                </a:cxn>
                <a:cxn ang="0">
                  <a:pos x="T6" y="T7"/>
                </a:cxn>
                <a:cxn ang="0">
                  <a:pos x="T8" y="T9"/>
                </a:cxn>
                <a:cxn ang="0">
                  <a:pos x="T10" y="T11"/>
                </a:cxn>
              </a:cxnLst>
              <a:rect l="0" t="0" r="r" b="b"/>
              <a:pathLst>
                <a:path w="151" h="320">
                  <a:moveTo>
                    <a:pt x="86" y="9"/>
                  </a:moveTo>
                  <a:cubicBezTo>
                    <a:pt x="86" y="9"/>
                    <a:pt x="35" y="15"/>
                    <a:pt x="17" y="38"/>
                  </a:cubicBezTo>
                  <a:cubicBezTo>
                    <a:pt x="0" y="62"/>
                    <a:pt x="11" y="269"/>
                    <a:pt x="37" y="294"/>
                  </a:cubicBezTo>
                  <a:cubicBezTo>
                    <a:pt x="63" y="320"/>
                    <a:pt x="120" y="309"/>
                    <a:pt x="126" y="294"/>
                  </a:cubicBezTo>
                  <a:cubicBezTo>
                    <a:pt x="132" y="278"/>
                    <a:pt x="101" y="221"/>
                    <a:pt x="126" y="163"/>
                  </a:cubicBezTo>
                  <a:cubicBezTo>
                    <a:pt x="151" y="104"/>
                    <a:pt x="121" y="0"/>
                    <a:pt x="86" y="9"/>
                  </a:cubicBezTo>
                  <a:close/>
                </a:path>
              </a:pathLst>
            </a:custGeom>
            <a:solidFill>
              <a:srgbClr val="1F64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îṩḻïḓe">
              <a:extLst>
                <a:ext uri="{FF2B5EF4-FFF2-40B4-BE49-F238E27FC236}">
                  <a16:creationId xmlns:a16="http://schemas.microsoft.com/office/drawing/2014/main" id="{74C3441B-9C28-674F-AE4F-206A591C0FEE}"/>
                </a:ext>
              </a:extLst>
            </p:cNvPr>
            <p:cNvSpPr/>
            <p:nvPr/>
          </p:nvSpPr>
          <p:spPr bwMode="auto">
            <a:xfrm>
              <a:off x="6867525" y="3709988"/>
              <a:ext cx="538163" cy="209550"/>
            </a:xfrm>
            <a:custGeom>
              <a:avLst/>
              <a:gdLst>
                <a:gd name="T0" fmla="*/ 204 w 251"/>
                <a:gd name="T1" fmla="*/ 0 h 98"/>
                <a:gd name="T2" fmla="*/ 125 w 251"/>
                <a:gd name="T3" fmla="*/ 59 h 98"/>
                <a:gd name="T4" fmla="*/ 15 w 251"/>
                <a:gd name="T5" fmla="*/ 30 h 98"/>
                <a:gd name="T6" fmla="*/ 2 w 251"/>
                <a:gd name="T7" fmla="*/ 59 h 98"/>
                <a:gd name="T8" fmla="*/ 132 w 251"/>
                <a:gd name="T9" fmla="*/ 98 h 98"/>
                <a:gd name="T10" fmla="*/ 251 w 251"/>
                <a:gd name="T11" fmla="*/ 29 h 98"/>
                <a:gd name="T12" fmla="*/ 204 w 251"/>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251" h="98">
                  <a:moveTo>
                    <a:pt x="204" y="0"/>
                  </a:moveTo>
                  <a:cubicBezTo>
                    <a:pt x="204" y="0"/>
                    <a:pt x="155" y="35"/>
                    <a:pt x="125" y="59"/>
                  </a:cubicBezTo>
                  <a:cubicBezTo>
                    <a:pt x="125" y="59"/>
                    <a:pt x="21" y="29"/>
                    <a:pt x="15" y="30"/>
                  </a:cubicBezTo>
                  <a:cubicBezTo>
                    <a:pt x="9" y="30"/>
                    <a:pt x="0" y="49"/>
                    <a:pt x="2" y="59"/>
                  </a:cubicBezTo>
                  <a:cubicBezTo>
                    <a:pt x="3" y="70"/>
                    <a:pt x="123" y="98"/>
                    <a:pt x="132" y="98"/>
                  </a:cubicBezTo>
                  <a:cubicBezTo>
                    <a:pt x="142" y="98"/>
                    <a:pt x="250" y="56"/>
                    <a:pt x="251" y="29"/>
                  </a:cubicBezTo>
                  <a:cubicBezTo>
                    <a:pt x="251" y="3"/>
                    <a:pt x="204" y="0"/>
                    <a:pt x="204" y="0"/>
                  </a:cubicBezTo>
                  <a:close/>
                </a:path>
              </a:pathLst>
            </a:custGeom>
            <a:solidFill>
              <a:srgbClr val="2A83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4" name="组合 93">
            <a:extLst>
              <a:ext uri="{FF2B5EF4-FFF2-40B4-BE49-F238E27FC236}">
                <a16:creationId xmlns:a16="http://schemas.microsoft.com/office/drawing/2014/main" id="{7349845C-A12B-774E-B3B8-64923A9742E5}"/>
              </a:ext>
            </a:extLst>
          </p:cNvPr>
          <p:cNvGrpSpPr>
            <a:grpSpLocks noChangeAspect="1"/>
          </p:cNvGrpSpPr>
          <p:nvPr/>
        </p:nvGrpSpPr>
        <p:grpSpPr>
          <a:xfrm>
            <a:off x="8342943" y="2812574"/>
            <a:ext cx="915441" cy="898987"/>
            <a:chOff x="4152900" y="1517650"/>
            <a:chExt cx="3886201" cy="3816350"/>
          </a:xfrm>
        </p:grpSpPr>
        <p:sp>
          <p:nvSpPr>
            <p:cNvPr id="95" name="椭圆 94">
              <a:extLst>
                <a:ext uri="{FF2B5EF4-FFF2-40B4-BE49-F238E27FC236}">
                  <a16:creationId xmlns:a16="http://schemas.microsoft.com/office/drawing/2014/main" id="{9BF4C55A-3A28-2F43-B6DE-B13C1A32997B}"/>
                </a:ext>
              </a:extLst>
            </p:cNvPr>
            <p:cNvSpPr/>
            <p:nvPr/>
          </p:nvSpPr>
          <p:spPr bwMode="auto">
            <a:xfrm>
              <a:off x="4152900" y="2060575"/>
              <a:ext cx="3275013" cy="32734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椭圆 95">
              <a:extLst>
                <a:ext uri="{FF2B5EF4-FFF2-40B4-BE49-F238E27FC236}">
                  <a16:creationId xmlns:a16="http://schemas.microsoft.com/office/drawing/2014/main" id="{F1AEA6A1-1F1F-284B-B560-70354C03FDE5}"/>
                </a:ext>
              </a:extLst>
            </p:cNvPr>
            <p:cNvSpPr/>
            <p:nvPr/>
          </p:nvSpPr>
          <p:spPr bwMode="auto">
            <a:xfrm>
              <a:off x="4387850" y="2295525"/>
              <a:ext cx="2798763" cy="2803525"/>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椭圆 96">
              <a:extLst>
                <a:ext uri="{FF2B5EF4-FFF2-40B4-BE49-F238E27FC236}">
                  <a16:creationId xmlns:a16="http://schemas.microsoft.com/office/drawing/2014/main" id="{425461CB-2C5C-AA4A-819E-1550C533B6D8}"/>
                </a:ext>
              </a:extLst>
            </p:cNvPr>
            <p:cNvSpPr/>
            <p:nvPr/>
          </p:nvSpPr>
          <p:spPr bwMode="auto">
            <a:xfrm>
              <a:off x="4595813" y="2503488"/>
              <a:ext cx="2389188" cy="23876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椭圆 97">
              <a:extLst>
                <a:ext uri="{FF2B5EF4-FFF2-40B4-BE49-F238E27FC236}">
                  <a16:creationId xmlns:a16="http://schemas.microsoft.com/office/drawing/2014/main" id="{967AA6AB-4508-CE40-AA16-CA09814C096A}"/>
                </a:ext>
              </a:extLst>
            </p:cNvPr>
            <p:cNvSpPr/>
            <p:nvPr/>
          </p:nvSpPr>
          <p:spPr bwMode="auto">
            <a:xfrm>
              <a:off x="4903788" y="2811463"/>
              <a:ext cx="1773238" cy="1771650"/>
            </a:xfrm>
            <a:prstGeom prst="ellipse">
              <a:avLst/>
            </a:prstGeom>
            <a:solidFill>
              <a:srgbClr val="D3E3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椭圆 98">
              <a:extLst>
                <a:ext uri="{FF2B5EF4-FFF2-40B4-BE49-F238E27FC236}">
                  <a16:creationId xmlns:a16="http://schemas.microsoft.com/office/drawing/2014/main" id="{5BCEBAB5-ED0A-064F-9D7E-2C85D5CCFEBD}"/>
                </a:ext>
              </a:extLst>
            </p:cNvPr>
            <p:cNvSpPr/>
            <p:nvPr/>
          </p:nvSpPr>
          <p:spPr bwMode="auto">
            <a:xfrm>
              <a:off x="5092700" y="3000375"/>
              <a:ext cx="1395413" cy="1393825"/>
            </a:xfrm>
            <a:prstGeom prst="ellipse">
              <a:avLst/>
            </a:prstGeom>
            <a:solidFill>
              <a:srgbClr val="E947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椭圆 99">
              <a:extLst>
                <a:ext uri="{FF2B5EF4-FFF2-40B4-BE49-F238E27FC236}">
                  <a16:creationId xmlns:a16="http://schemas.microsoft.com/office/drawing/2014/main" id="{65A71FCB-F7CD-9B49-866B-919226502F11}"/>
                </a:ext>
              </a:extLst>
            </p:cNvPr>
            <p:cNvSpPr/>
            <p:nvPr/>
          </p:nvSpPr>
          <p:spPr bwMode="auto">
            <a:xfrm>
              <a:off x="5307013" y="3214688"/>
              <a:ext cx="966788" cy="965200"/>
            </a:xfrm>
            <a:prstGeom prst="ellipse">
              <a:avLst/>
            </a:prstGeom>
            <a:solidFill>
              <a:srgbClr val="DE34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椭圆 100">
              <a:extLst>
                <a:ext uri="{FF2B5EF4-FFF2-40B4-BE49-F238E27FC236}">
                  <a16:creationId xmlns:a16="http://schemas.microsoft.com/office/drawing/2014/main" id="{D2F6593F-6C32-AA45-8AD4-AD05206D9EE3}"/>
                </a:ext>
              </a:extLst>
            </p:cNvPr>
            <p:cNvSpPr/>
            <p:nvPr/>
          </p:nvSpPr>
          <p:spPr bwMode="auto">
            <a:xfrm>
              <a:off x="5475288" y="3381375"/>
              <a:ext cx="630238" cy="631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直接连接符 11">
              <a:extLst>
                <a:ext uri="{FF2B5EF4-FFF2-40B4-BE49-F238E27FC236}">
                  <a16:creationId xmlns:a16="http://schemas.microsoft.com/office/drawing/2014/main" id="{706E1A6D-0C46-6541-B032-4318EC624251}"/>
                </a:ext>
              </a:extLst>
            </p:cNvPr>
            <p:cNvSpPr/>
            <p:nvPr/>
          </p:nvSpPr>
          <p:spPr bwMode="auto">
            <a:xfrm flipV="1">
              <a:off x="6032500" y="2308225"/>
              <a:ext cx="1214438" cy="1214438"/>
            </a:xfrm>
            <a:prstGeom prst="line">
              <a:avLst/>
            </a:prstGeom>
            <a:noFill/>
            <a:ln w="128588" cap="flat">
              <a:solidFill>
                <a:srgbClr val="0B3D96"/>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103" name="任意多边形 12">
              <a:extLst>
                <a:ext uri="{FF2B5EF4-FFF2-40B4-BE49-F238E27FC236}">
                  <a16:creationId xmlns:a16="http://schemas.microsoft.com/office/drawing/2014/main" id="{C0EFDA4D-8298-8C43-9AE9-81B98A5AF4BD}"/>
                </a:ext>
              </a:extLst>
            </p:cNvPr>
            <p:cNvSpPr/>
            <p:nvPr/>
          </p:nvSpPr>
          <p:spPr bwMode="auto">
            <a:xfrm>
              <a:off x="7138988" y="1973263"/>
              <a:ext cx="900113" cy="530225"/>
            </a:xfrm>
            <a:custGeom>
              <a:avLst/>
              <a:gdLst>
                <a:gd name="T0" fmla="*/ 0 w 567"/>
                <a:gd name="T1" fmla="*/ 283 h 334"/>
                <a:gd name="T2" fmla="*/ 279 w 567"/>
                <a:gd name="T3" fmla="*/ 0 h 334"/>
                <a:gd name="T4" fmla="*/ 567 w 567"/>
                <a:gd name="T5" fmla="*/ 17 h 334"/>
                <a:gd name="T6" fmla="*/ 250 w 567"/>
                <a:gd name="T7" fmla="*/ 334 h 334"/>
                <a:gd name="T8" fmla="*/ 0 w 567"/>
                <a:gd name="T9" fmla="*/ 283 h 334"/>
              </a:gdLst>
              <a:ahLst/>
              <a:cxnLst>
                <a:cxn ang="0">
                  <a:pos x="T0" y="T1"/>
                </a:cxn>
                <a:cxn ang="0">
                  <a:pos x="T2" y="T3"/>
                </a:cxn>
                <a:cxn ang="0">
                  <a:pos x="T4" y="T5"/>
                </a:cxn>
                <a:cxn ang="0">
                  <a:pos x="T6" y="T7"/>
                </a:cxn>
                <a:cxn ang="0">
                  <a:pos x="T8" y="T9"/>
                </a:cxn>
              </a:cxnLst>
              <a:rect l="0" t="0" r="r" b="b"/>
              <a:pathLst>
                <a:path w="567" h="334">
                  <a:moveTo>
                    <a:pt x="0" y="283"/>
                  </a:moveTo>
                  <a:lnTo>
                    <a:pt x="279" y="0"/>
                  </a:lnTo>
                  <a:lnTo>
                    <a:pt x="567" y="17"/>
                  </a:lnTo>
                  <a:lnTo>
                    <a:pt x="250" y="334"/>
                  </a:lnTo>
                  <a:lnTo>
                    <a:pt x="0" y="283"/>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任意多边形 13">
              <a:extLst>
                <a:ext uri="{FF2B5EF4-FFF2-40B4-BE49-F238E27FC236}">
                  <a16:creationId xmlns:a16="http://schemas.microsoft.com/office/drawing/2014/main" id="{1C75574C-270C-4C48-B612-4597841FAA25}"/>
                </a:ext>
              </a:extLst>
            </p:cNvPr>
            <p:cNvSpPr/>
            <p:nvPr/>
          </p:nvSpPr>
          <p:spPr bwMode="auto">
            <a:xfrm>
              <a:off x="7051675" y="1517650"/>
              <a:ext cx="530225" cy="904875"/>
            </a:xfrm>
            <a:custGeom>
              <a:avLst/>
              <a:gdLst>
                <a:gd name="T0" fmla="*/ 55 w 334"/>
                <a:gd name="T1" fmla="*/ 570 h 570"/>
                <a:gd name="T2" fmla="*/ 334 w 334"/>
                <a:gd name="T3" fmla="*/ 287 h 570"/>
                <a:gd name="T4" fmla="*/ 317 w 334"/>
                <a:gd name="T5" fmla="*/ 0 h 570"/>
                <a:gd name="T6" fmla="*/ 0 w 334"/>
                <a:gd name="T7" fmla="*/ 317 h 570"/>
                <a:gd name="T8" fmla="*/ 55 w 334"/>
                <a:gd name="T9" fmla="*/ 570 h 570"/>
              </a:gdLst>
              <a:ahLst/>
              <a:cxnLst>
                <a:cxn ang="0">
                  <a:pos x="T0" y="T1"/>
                </a:cxn>
                <a:cxn ang="0">
                  <a:pos x="T2" y="T3"/>
                </a:cxn>
                <a:cxn ang="0">
                  <a:pos x="T4" y="T5"/>
                </a:cxn>
                <a:cxn ang="0">
                  <a:pos x="T6" y="T7"/>
                </a:cxn>
                <a:cxn ang="0">
                  <a:pos x="T8" y="T9"/>
                </a:cxn>
              </a:cxnLst>
              <a:rect l="0" t="0" r="r" b="b"/>
              <a:pathLst>
                <a:path w="334" h="570">
                  <a:moveTo>
                    <a:pt x="55" y="570"/>
                  </a:moveTo>
                  <a:lnTo>
                    <a:pt x="334" y="287"/>
                  </a:lnTo>
                  <a:lnTo>
                    <a:pt x="317" y="0"/>
                  </a:lnTo>
                  <a:lnTo>
                    <a:pt x="0" y="317"/>
                  </a:lnTo>
                  <a:lnTo>
                    <a:pt x="55" y="570"/>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任意多边形 14">
              <a:extLst>
                <a:ext uri="{FF2B5EF4-FFF2-40B4-BE49-F238E27FC236}">
                  <a16:creationId xmlns:a16="http://schemas.microsoft.com/office/drawing/2014/main" id="{0C955361-E0AB-4842-9CAF-0CB3134220DF}"/>
                </a:ext>
              </a:extLst>
            </p:cNvPr>
            <p:cNvSpPr/>
            <p:nvPr/>
          </p:nvSpPr>
          <p:spPr bwMode="auto">
            <a:xfrm>
              <a:off x="5789613" y="3268663"/>
              <a:ext cx="496888" cy="495300"/>
            </a:xfrm>
            <a:custGeom>
              <a:avLst/>
              <a:gdLst>
                <a:gd name="T0" fmla="*/ 0 w 313"/>
                <a:gd name="T1" fmla="*/ 312 h 312"/>
                <a:gd name="T2" fmla="*/ 313 w 313"/>
                <a:gd name="T3" fmla="*/ 202 h 312"/>
                <a:gd name="T4" fmla="*/ 110 w 313"/>
                <a:gd name="T5" fmla="*/ 0 h 312"/>
                <a:gd name="T6" fmla="*/ 0 w 313"/>
                <a:gd name="T7" fmla="*/ 312 h 312"/>
              </a:gdLst>
              <a:ahLst/>
              <a:cxnLst>
                <a:cxn ang="0">
                  <a:pos x="T0" y="T1"/>
                </a:cxn>
                <a:cxn ang="0">
                  <a:pos x="T2" y="T3"/>
                </a:cxn>
                <a:cxn ang="0">
                  <a:pos x="T4" y="T5"/>
                </a:cxn>
                <a:cxn ang="0">
                  <a:pos x="T6" y="T7"/>
                </a:cxn>
              </a:cxnLst>
              <a:rect l="0" t="0" r="r" b="b"/>
              <a:pathLst>
                <a:path w="313" h="312">
                  <a:moveTo>
                    <a:pt x="0" y="312"/>
                  </a:moveTo>
                  <a:lnTo>
                    <a:pt x="313" y="202"/>
                  </a:lnTo>
                  <a:lnTo>
                    <a:pt x="110" y="0"/>
                  </a:lnTo>
                  <a:lnTo>
                    <a:pt x="0" y="312"/>
                  </a:lnTo>
                  <a:close/>
                </a:path>
              </a:pathLst>
            </a:custGeom>
            <a:solidFill>
              <a:srgbClr val="0B3D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任意多边形 15">
              <a:extLst>
                <a:ext uri="{FF2B5EF4-FFF2-40B4-BE49-F238E27FC236}">
                  <a16:creationId xmlns:a16="http://schemas.microsoft.com/office/drawing/2014/main" id="{F268926D-5715-F64C-B20C-33416B8CC8A9}"/>
                </a:ext>
              </a:extLst>
            </p:cNvPr>
            <p:cNvSpPr/>
            <p:nvPr/>
          </p:nvSpPr>
          <p:spPr bwMode="auto">
            <a:xfrm>
              <a:off x="5789613" y="3429000"/>
              <a:ext cx="496888" cy="334963"/>
            </a:xfrm>
            <a:custGeom>
              <a:avLst/>
              <a:gdLst>
                <a:gd name="T0" fmla="*/ 0 w 313"/>
                <a:gd name="T1" fmla="*/ 211 h 211"/>
                <a:gd name="T2" fmla="*/ 313 w 313"/>
                <a:gd name="T3" fmla="*/ 101 h 211"/>
                <a:gd name="T4" fmla="*/ 212 w 313"/>
                <a:gd name="T5" fmla="*/ 0 h 211"/>
                <a:gd name="T6" fmla="*/ 0 w 313"/>
                <a:gd name="T7" fmla="*/ 211 h 211"/>
              </a:gdLst>
              <a:ahLst/>
              <a:cxnLst>
                <a:cxn ang="0">
                  <a:pos x="T0" y="T1"/>
                </a:cxn>
                <a:cxn ang="0">
                  <a:pos x="T2" y="T3"/>
                </a:cxn>
                <a:cxn ang="0">
                  <a:pos x="T4" y="T5"/>
                </a:cxn>
                <a:cxn ang="0">
                  <a:pos x="T6" y="T7"/>
                </a:cxn>
              </a:cxnLst>
              <a:rect l="0" t="0" r="r" b="b"/>
              <a:pathLst>
                <a:path w="313" h="211">
                  <a:moveTo>
                    <a:pt x="0" y="211"/>
                  </a:moveTo>
                  <a:lnTo>
                    <a:pt x="313" y="101"/>
                  </a:lnTo>
                  <a:lnTo>
                    <a:pt x="212" y="0"/>
                  </a:lnTo>
                  <a:lnTo>
                    <a:pt x="0" y="211"/>
                  </a:lnTo>
                  <a:close/>
                </a:path>
              </a:pathLst>
            </a:custGeom>
            <a:solidFill>
              <a:srgbClr val="042D7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直接连接符 16">
              <a:extLst>
                <a:ext uri="{FF2B5EF4-FFF2-40B4-BE49-F238E27FC236}">
                  <a16:creationId xmlns:a16="http://schemas.microsoft.com/office/drawing/2014/main" id="{5661CD18-6BAC-5C44-BB77-256911C0EFAF}"/>
                </a:ext>
              </a:extLst>
            </p:cNvPr>
            <p:cNvSpPr/>
            <p:nvPr/>
          </p:nvSpPr>
          <p:spPr bwMode="auto">
            <a:xfrm>
              <a:off x="4668838" y="23082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直接连接符 17">
              <a:extLst>
                <a:ext uri="{FF2B5EF4-FFF2-40B4-BE49-F238E27FC236}">
                  <a16:creationId xmlns:a16="http://schemas.microsoft.com/office/drawing/2014/main" id="{AA8EAE1E-428D-ED4A-A5BB-107AC806D6F4}"/>
                </a:ext>
              </a:extLst>
            </p:cNvPr>
            <p:cNvSpPr/>
            <p:nvPr/>
          </p:nvSpPr>
          <p:spPr bwMode="auto">
            <a:xfrm>
              <a:off x="4668838" y="2308225"/>
              <a:ext cx="0" cy="0"/>
            </a:xfrm>
            <a:prstGeom prst="line">
              <a:avLst/>
            </a:prstGeom>
            <a:noFill/>
            <a:ln w="2698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grpSp>
      <p:grpSp>
        <p:nvGrpSpPr>
          <p:cNvPr id="109" name="组合 108">
            <a:extLst>
              <a:ext uri="{FF2B5EF4-FFF2-40B4-BE49-F238E27FC236}">
                <a16:creationId xmlns:a16="http://schemas.microsoft.com/office/drawing/2014/main" id="{7303A6C9-03B7-7D4F-818D-5FFDD133E9D3}"/>
              </a:ext>
            </a:extLst>
          </p:cNvPr>
          <p:cNvGrpSpPr/>
          <p:nvPr/>
        </p:nvGrpSpPr>
        <p:grpSpPr>
          <a:xfrm>
            <a:off x="2247371" y="3356558"/>
            <a:ext cx="927546" cy="846400"/>
            <a:chOff x="2609496" y="4035261"/>
            <a:chExt cx="2021433" cy="1810555"/>
          </a:xfrm>
        </p:grpSpPr>
        <p:sp>
          <p:nvSpPr>
            <p:cNvPr id="110" name="任意多边形 8">
              <a:extLst>
                <a:ext uri="{FF2B5EF4-FFF2-40B4-BE49-F238E27FC236}">
                  <a16:creationId xmlns:a16="http://schemas.microsoft.com/office/drawing/2014/main" id="{A111A59D-563E-3F42-8651-BB6754CB2B39}"/>
                </a:ext>
              </a:extLst>
            </p:cNvPr>
            <p:cNvSpPr/>
            <p:nvPr/>
          </p:nvSpPr>
          <p:spPr bwMode="auto">
            <a:xfrm>
              <a:off x="3975478" y="4169026"/>
              <a:ext cx="655451" cy="225828"/>
            </a:xfrm>
            <a:custGeom>
              <a:avLst/>
              <a:gdLst>
                <a:gd name="T0" fmla="*/ 0 w 401"/>
                <a:gd name="T1" fmla="*/ 138 h 138"/>
                <a:gd name="T2" fmla="*/ 111 w 401"/>
                <a:gd name="T3" fmla="*/ 68 h 138"/>
                <a:gd name="T4" fmla="*/ 216 w 401"/>
                <a:gd name="T5" fmla="*/ 19 h 138"/>
                <a:gd name="T6" fmla="*/ 310 w 401"/>
                <a:gd name="T7" fmla="*/ 14 h 138"/>
                <a:gd name="T8" fmla="*/ 401 w 401"/>
                <a:gd name="T9" fmla="*/ 0 h 138"/>
              </a:gdLst>
              <a:ahLst/>
              <a:cxnLst>
                <a:cxn ang="0">
                  <a:pos x="T0" y="T1"/>
                </a:cxn>
                <a:cxn ang="0">
                  <a:pos x="T2" y="T3"/>
                </a:cxn>
                <a:cxn ang="0">
                  <a:pos x="T4" y="T5"/>
                </a:cxn>
                <a:cxn ang="0">
                  <a:pos x="T6" y="T7"/>
                </a:cxn>
                <a:cxn ang="0">
                  <a:pos x="T8" y="T9"/>
                </a:cxn>
              </a:cxnLst>
              <a:rect l="0" t="0" r="r" b="b"/>
              <a:pathLst>
                <a:path w="401" h="138">
                  <a:moveTo>
                    <a:pt x="0" y="138"/>
                  </a:moveTo>
                  <a:cubicBezTo>
                    <a:pt x="37" y="115"/>
                    <a:pt x="74" y="92"/>
                    <a:pt x="111" y="68"/>
                  </a:cubicBezTo>
                  <a:cubicBezTo>
                    <a:pt x="144" y="48"/>
                    <a:pt x="178" y="26"/>
                    <a:pt x="216" y="19"/>
                  </a:cubicBezTo>
                  <a:cubicBezTo>
                    <a:pt x="246" y="12"/>
                    <a:pt x="278" y="15"/>
                    <a:pt x="310" y="14"/>
                  </a:cubicBezTo>
                  <a:cubicBezTo>
                    <a:pt x="341" y="13"/>
                    <a:pt x="371" y="9"/>
                    <a:pt x="401"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1" name="任意多边形 9">
              <a:extLst>
                <a:ext uri="{FF2B5EF4-FFF2-40B4-BE49-F238E27FC236}">
                  <a16:creationId xmlns:a16="http://schemas.microsoft.com/office/drawing/2014/main" id="{F409C4FB-51A6-C440-8E03-9211793A6980}"/>
                </a:ext>
              </a:extLst>
            </p:cNvPr>
            <p:cNvSpPr/>
            <p:nvPr/>
          </p:nvSpPr>
          <p:spPr bwMode="auto">
            <a:xfrm>
              <a:off x="4098227" y="4167453"/>
              <a:ext cx="81833" cy="148716"/>
            </a:xfrm>
            <a:custGeom>
              <a:avLst/>
              <a:gdLst>
                <a:gd name="T0" fmla="*/ 0 w 50"/>
                <a:gd name="T1" fmla="*/ 91 h 91"/>
                <a:gd name="T2" fmla="*/ 50 w 50"/>
                <a:gd name="T3" fmla="*/ 0 h 91"/>
              </a:gdLst>
              <a:ahLst/>
              <a:cxnLst>
                <a:cxn ang="0">
                  <a:pos x="T0" y="T1"/>
                </a:cxn>
                <a:cxn ang="0">
                  <a:pos x="T2" y="T3"/>
                </a:cxn>
              </a:cxnLst>
              <a:rect l="0" t="0" r="r" b="b"/>
              <a:pathLst>
                <a:path w="50" h="91">
                  <a:moveTo>
                    <a:pt x="0" y="91"/>
                  </a:moveTo>
                  <a:cubicBezTo>
                    <a:pt x="2" y="87"/>
                    <a:pt x="30" y="26"/>
                    <a:pt x="5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2" name="任意多边形 10">
              <a:extLst>
                <a:ext uri="{FF2B5EF4-FFF2-40B4-BE49-F238E27FC236}">
                  <a16:creationId xmlns:a16="http://schemas.microsoft.com/office/drawing/2014/main" id="{13669103-6D73-3C4D-8CD5-F8A5EDFB1431}"/>
                </a:ext>
              </a:extLst>
            </p:cNvPr>
            <p:cNvSpPr/>
            <p:nvPr/>
          </p:nvSpPr>
          <p:spPr bwMode="auto">
            <a:xfrm>
              <a:off x="4295728" y="4115520"/>
              <a:ext cx="114881" cy="92849"/>
            </a:xfrm>
            <a:custGeom>
              <a:avLst/>
              <a:gdLst>
                <a:gd name="T0" fmla="*/ 0 w 70"/>
                <a:gd name="T1" fmla="*/ 57 h 57"/>
                <a:gd name="T2" fmla="*/ 32 w 70"/>
                <a:gd name="T3" fmla="*/ 19 h 57"/>
                <a:gd name="T4" fmla="*/ 70 w 70"/>
                <a:gd name="T5" fmla="*/ 0 h 57"/>
              </a:gdLst>
              <a:ahLst/>
              <a:cxnLst>
                <a:cxn ang="0">
                  <a:pos x="T0" y="T1"/>
                </a:cxn>
                <a:cxn ang="0">
                  <a:pos x="T2" y="T3"/>
                </a:cxn>
                <a:cxn ang="0">
                  <a:pos x="T4" y="T5"/>
                </a:cxn>
              </a:cxnLst>
              <a:rect l="0" t="0" r="r" b="b"/>
              <a:pathLst>
                <a:path w="70" h="57">
                  <a:moveTo>
                    <a:pt x="0" y="57"/>
                  </a:moveTo>
                  <a:cubicBezTo>
                    <a:pt x="8" y="44"/>
                    <a:pt x="21" y="30"/>
                    <a:pt x="32" y="19"/>
                  </a:cubicBezTo>
                  <a:cubicBezTo>
                    <a:pt x="42" y="9"/>
                    <a:pt x="55" y="1"/>
                    <a:pt x="70" y="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3" name="任意多边形 12">
              <a:extLst>
                <a:ext uri="{FF2B5EF4-FFF2-40B4-BE49-F238E27FC236}">
                  <a16:creationId xmlns:a16="http://schemas.microsoft.com/office/drawing/2014/main" id="{E26B905F-45C7-6E4D-89F6-EBC79E7EF618}"/>
                </a:ext>
              </a:extLst>
            </p:cNvPr>
            <p:cNvSpPr/>
            <p:nvPr/>
          </p:nvSpPr>
          <p:spPr bwMode="auto">
            <a:xfrm>
              <a:off x="4163536" y="4275252"/>
              <a:ext cx="103078" cy="49572"/>
            </a:xfrm>
            <a:custGeom>
              <a:avLst/>
              <a:gdLst>
                <a:gd name="T0" fmla="*/ 0 w 63"/>
                <a:gd name="T1" fmla="*/ 0 h 30"/>
                <a:gd name="T2" fmla="*/ 63 w 63"/>
                <a:gd name="T3" fmla="*/ 30 h 30"/>
              </a:gdLst>
              <a:ahLst/>
              <a:cxnLst>
                <a:cxn ang="0">
                  <a:pos x="T0" y="T1"/>
                </a:cxn>
                <a:cxn ang="0">
                  <a:pos x="T2" y="T3"/>
                </a:cxn>
              </a:cxnLst>
              <a:rect l="0" t="0" r="r" b="b"/>
              <a:pathLst>
                <a:path w="63" h="30">
                  <a:moveTo>
                    <a:pt x="0" y="0"/>
                  </a:moveTo>
                  <a:cubicBezTo>
                    <a:pt x="21" y="10"/>
                    <a:pt x="43" y="18"/>
                    <a:pt x="63" y="30"/>
                  </a:cubicBezTo>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4" name="任意多边形 16">
              <a:extLst>
                <a:ext uri="{FF2B5EF4-FFF2-40B4-BE49-F238E27FC236}">
                  <a16:creationId xmlns:a16="http://schemas.microsoft.com/office/drawing/2014/main" id="{8BEC8F15-2CC8-E54A-B25F-7C1521650C38}"/>
                </a:ext>
              </a:extLst>
            </p:cNvPr>
            <p:cNvSpPr/>
            <p:nvPr/>
          </p:nvSpPr>
          <p:spPr bwMode="auto">
            <a:xfrm>
              <a:off x="2707853" y="4035261"/>
              <a:ext cx="472113" cy="758529"/>
            </a:xfrm>
            <a:custGeom>
              <a:avLst/>
              <a:gdLst>
                <a:gd name="T0" fmla="*/ 0 w 289"/>
                <a:gd name="T1" fmla="*/ 0 h 464"/>
                <a:gd name="T2" fmla="*/ 121 w 289"/>
                <a:gd name="T3" fmla="*/ 128 h 464"/>
                <a:gd name="T4" fmla="*/ 164 w 289"/>
                <a:gd name="T5" fmla="*/ 163 h 464"/>
                <a:gd name="T6" fmla="*/ 231 w 289"/>
                <a:gd name="T7" fmla="*/ 273 h 464"/>
                <a:gd name="T8" fmla="*/ 289 w 289"/>
                <a:gd name="T9" fmla="*/ 464 h 464"/>
              </a:gdLst>
              <a:ahLst/>
              <a:cxnLst>
                <a:cxn ang="0">
                  <a:pos x="T0" y="T1"/>
                </a:cxn>
                <a:cxn ang="0">
                  <a:pos x="T2" y="T3"/>
                </a:cxn>
                <a:cxn ang="0">
                  <a:pos x="T4" y="T5"/>
                </a:cxn>
                <a:cxn ang="0">
                  <a:pos x="T6" y="T7"/>
                </a:cxn>
                <a:cxn ang="0">
                  <a:pos x="T8" y="T9"/>
                </a:cxn>
              </a:cxnLst>
              <a:rect l="0" t="0" r="r" b="b"/>
              <a:pathLst>
                <a:path w="289" h="464">
                  <a:moveTo>
                    <a:pt x="0" y="0"/>
                  </a:moveTo>
                  <a:cubicBezTo>
                    <a:pt x="37" y="45"/>
                    <a:pt x="75" y="92"/>
                    <a:pt x="121" y="128"/>
                  </a:cubicBezTo>
                  <a:cubicBezTo>
                    <a:pt x="136" y="140"/>
                    <a:pt x="151" y="150"/>
                    <a:pt x="164" y="163"/>
                  </a:cubicBezTo>
                  <a:cubicBezTo>
                    <a:pt x="196" y="193"/>
                    <a:pt x="214" y="233"/>
                    <a:pt x="231" y="273"/>
                  </a:cubicBezTo>
                  <a:cubicBezTo>
                    <a:pt x="256" y="335"/>
                    <a:pt x="280" y="398"/>
                    <a:pt x="289" y="464"/>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5" name="任意多边形 17">
              <a:extLst>
                <a:ext uri="{FF2B5EF4-FFF2-40B4-BE49-F238E27FC236}">
                  <a16:creationId xmlns:a16="http://schemas.microsoft.com/office/drawing/2014/main" id="{9D980C5F-1534-C840-A56C-9428AD67F0A5}"/>
                </a:ext>
              </a:extLst>
            </p:cNvPr>
            <p:cNvSpPr/>
            <p:nvPr/>
          </p:nvSpPr>
          <p:spPr bwMode="auto">
            <a:xfrm>
              <a:off x="2941550" y="4497932"/>
              <a:ext cx="212451" cy="174682"/>
            </a:xfrm>
            <a:custGeom>
              <a:avLst/>
              <a:gdLst>
                <a:gd name="T0" fmla="*/ 0 w 130"/>
                <a:gd name="T1" fmla="*/ 0 h 107"/>
                <a:gd name="T2" fmla="*/ 130 w 130"/>
                <a:gd name="T3" fmla="*/ 107 h 107"/>
              </a:gdLst>
              <a:ahLst/>
              <a:cxnLst>
                <a:cxn ang="0">
                  <a:pos x="T0" y="T1"/>
                </a:cxn>
                <a:cxn ang="0">
                  <a:pos x="T2" y="T3"/>
                </a:cxn>
              </a:cxnLst>
              <a:rect l="0" t="0" r="r" b="b"/>
              <a:pathLst>
                <a:path w="130" h="107">
                  <a:moveTo>
                    <a:pt x="0" y="0"/>
                  </a:moveTo>
                  <a:cubicBezTo>
                    <a:pt x="48" y="26"/>
                    <a:pt x="99" y="61"/>
                    <a:pt x="130" y="107"/>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6" name="任意多边形 18">
              <a:extLst>
                <a:ext uri="{FF2B5EF4-FFF2-40B4-BE49-F238E27FC236}">
                  <a16:creationId xmlns:a16="http://schemas.microsoft.com/office/drawing/2014/main" id="{B5D183C0-1977-5341-9F3B-63C4998A1721}"/>
                </a:ext>
              </a:extLst>
            </p:cNvPr>
            <p:cNvSpPr/>
            <p:nvPr/>
          </p:nvSpPr>
          <p:spPr bwMode="auto">
            <a:xfrm>
              <a:off x="3114657" y="4401148"/>
              <a:ext cx="44064" cy="155011"/>
            </a:xfrm>
            <a:custGeom>
              <a:avLst/>
              <a:gdLst>
                <a:gd name="T0" fmla="*/ 0 w 27"/>
                <a:gd name="T1" fmla="*/ 95 h 95"/>
                <a:gd name="T2" fmla="*/ 27 w 27"/>
                <a:gd name="T3" fmla="*/ 0 h 95"/>
              </a:gdLst>
              <a:ahLst/>
              <a:cxnLst>
                <a:cxn ang="0">
                  <a:pos x="T0" y="T1"/>
                </a:cxn>
                <a:cxn ang="0">
                  <a:pos x="T2" y="T3"/>
                </a:cxn>
              </a:cxnLst>
              <a:rect l="0" t="0" r="r" b="b"/>
              <a:pathLst>
                <a:path w="27" h="95">
                  <a:moveTo>
                    <a:pt x="0" y="95"/>
                  </a:moveTo>
                  <a:cubicBezTo>
                    <a:pt x="0" y="84"/>
                    <a:pt x="19" y="8"/>
                    <a:pt x="27"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7" name="任意多边形 20">
              <a:extLst>
                <a:ext uri="{FF2B5EF4-FFF2-40B4-BE49-F238E27FC236}">
                  <a16:creationId xmlns:a16="http://schemas.microsoft.com/office/drawing/2014/main" id="{6783AD61-AC7F-DD41-B68E-639B64AC98BB}"/>
                </a:ext>
              </a:extLst>
            </p:cNvPr>
            <p:cNvSpPr/>
            <p:nvPr/>
          </p:nvSpPr>
          <p:spPr bwMode="auto">
            <a:xfrm>
              <a:off x="2794408" y="4270531"/>
              <a:ext cx="156585" cy="50359"/>
            </a:xfrm>
            <a:custGeom>
              <a:avLst/>
              <a:gdLst>
                <a:gd name="T0" fmla="*/ 96 w 96"/>
                <a:gd name="T1" fmla="*/ 6 h 31"/>
                <a:gd name="T2" fmla="*/ 49 w 96"/>
                <a:gd name="T3" fmla="*/ 11 h 31"/>
                <a:gd name="T4" fmla="*/ 0 w 96"/>
                <a:gd name="T5" fmla="*/ 31 h 31"/>
              </a:gdLst>
              <a:ahLst/>
              <a:cxnLst>
                <a:cxn ang="0">
                  <a:pos x="T0" y="T1"/>
                </a:cxn>
                <a:cxn ang="0">
                  <a:pos x="T2" y="T3"/>
                </a:cxn>
                <a:cxn ang="0">
                  <a:pos x="T4" y="T5"/>
                </a:cxn>
              </a:cxnLst>
              <a:rect l="0" t="0" r="r" b="b"/>
              <a:pathLst>
                <a:path w="96" h="31">
                  <a:moveTo>
                    <a:pt x="96" y="6"/>
                  </a:moveTo>
                  <a:cubicBezTo>
                    <a:pt x="82" y="0"/>
                    <a:pt x="63" y="5"/>
                    <a:pt x="49" y="11"/>
                  </a:cubicBezTo>
                  <a:cubicBezTo>
                    <a:pt x="33" y="18"/>
                    <a:pt x="17" y="25"/>
                    <a:pt x="0" y="31"/>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8" name="任意多边形 21">
              <a:extLst>
                <a:ext uri="{FF2B5EF4-FFF2-40B4-BE49-F238E27FC236}">
                  <a16:creationId xmlns:a16="http://schemas.microsoft.com/office/drawing/2014/main" id="{4995B607-C6F4-FA41-8E2A-ABB189C97978}"/>
                </a:ext>
              </a:extLst>
            </p:cNvPr>
            <p:cNvSpPr/>
            <p:nvPr/>
          </p:nvSpPr>
          <p:spPr bwMode="auto">
            <a:xfrm>
              <a:off x="2771589" y="4048637"/>
              <a:ext cx="29114" cy="97570"/>
            </a:xfrm>
            <a:custGeom>
              <a:avLst/>
              <a:gdLst>
                <a:gd name="T0" fmla="*/ 0 w 18"/>
                <a:gd name="T1" fmla="*/ 0 h 60"/>
                <a:gd name="T2" fmla="*/ 18 w 18"/>
                <a:gd name="T3" fmla="*/ 60 h 60"/>
              </a:gdLst>
              <a:ahLst/>
              <a:cxnLst>
                <a:cxn ang="0">
                  <a:pos x="T0" y="T1"/>
                </a:cxn>
                <a:cxn ang="0">
                  <a:pos x="T2" y="T3"/>
                </a:cxn>
              </a:cxnLst>
              <a:rect l="0" t="0" r="r" b="b"/>
              <a:pathLst>
                <a:path w="18" h="60">
                  <a:moveTo>
                    <a:pt x="0" y="0"/>
                  </a:moveTo>
                  <a:cubicBezTo>
                    <a:pt x="2" y="19"/>
                    <a:pt x="11" y="42"/>
                    <a:pt x="18" y="6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19" name="任意多边形 22">
              <a:extLst>
                <a:ext uri="{FF2B5EF4-FFF2-40B4-BE49-F238E27FC236}">
                  <a16:creationId xmlns:a16="http://schemas.microsoft.com/office/drawing/2014/main" id="{AF85179B-DCCF-D247-96AA-296C297B676F}"/>
                </a:ext>
              </a:extLst>
            </p:cNvPr>
            <p:cNvSpPr/>
            <p:nvPr/>
          </p:nvSpPr>
          <p:spPr bwMode="auto">
            <a:xfrm>
              <a:off x="2692903" y="4106864"/>
              <a:ext cx="71604" cy="16524"/>
            </a:xfrm>
            <a:custGeom>
              <a:avLst/>
              <a:gdLst>
                <a:gd name="T0" fmla="*/ 0 w 44"/>
                <a:gd name="T1" fmla="*/ 8 h 10"/>
                <a:gd name="T2" fmla="*/ 44 w 44"/>
                <a:gd name="T3" fmla="*/ 0 h 10"/>
              </a:gdLst>
              <a:ahLst/>
              <a:cxnLst>
                <a:cxn ang="0">
                  <a:pos x="T0" y="T1"/>
                </a:cxn>
                <a:cxn ang="0">
                  <a:pos x="T2" y="T3"/>
                </a:cxn>
              </a:cxnLst>
              <a:rect l="0" t="0" r="r" b="b"/>
              <a:pathLst>
                <a:path w="44" h="10">
                  <a:moveTo>
                    <a:pt x="0" y="8"/>
                  </a:moveTo>
                  <a:cubicBezTo>
                    <a:pt x="15" y="10"/>
                    <a:pt x="29" y="2"/>
                    <a:pt x="44" y="0"/>
                  </a:cubicBezTo>
                </a:path>
              </a:pathLst>
            </a:custGeom>
            <a:noFill/>
            <a:ln w="222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120" name="任意多边形 56">
              <a:extLst>
                <a:ext uri="{FF2B5EF4-FFF2-40B4-BE49-F238E27FC236}">
                  <a16:creationId xmlns:a16="http://schemas.microsoft.com/office/drawing/2014/main" id="{1C5E253E-2F05-D047-AF98-F230B43800F7}"/>
                </a:ext>
              </a:extLst>
            </p:cNvPr>
            <p:cNvSpPr/>
            <p:nvPr/>
          </p:nvSpPr>
          <p:spPr bwMode="auto">
            <a:xfrm>
              <a:off x="2925026" y="4393280"/>
              <a:ext cx="1523352" cy="824625"/>
            </a:xfrm>
            <a:custGeom>
              <a:avLst/>
              <a:gdLst>
                <a:gd name="T0" fmla="*/ 462 w 1936"/>
                <a:gd name="T1" fmla="*/ 1048 h 1048"/>
                <a:gd name="T2" fmla="*/ 1936 w 1936"/>
                <a:gd name="T3" fmla="*/ 299 h 1048"/>
                <a:gd name="T4" fmla="*/ 1474 w 1936"/>
                <a:gd name="T5" fmla="*/ 0 h 1048"/>
                <a:gd name="T6" fmla="*/ 0 w 1936"/>
                <a:gd name="T7" fmla="*/ 749 h 1048"/>
                <a:gd name="T8" fmla="*/ 462 w 1936"/>
                <a:gd name="T9" fmla="*/ 1048 h 1048"/>
              </a:gdLst>
              <a:ahLst/>
              <a:cxnLst>
                <a:cxn ang="0">
                  <a:pos x="T0" y="T1"/>
                </a:cxn>
                <a:cxn ang="0">
                  <a:pos x="T2" y="T3"/>
                </a:cxn>
                <a:cxn ang="0">
                  <a:pos x="T4" y="T5"/>
                </a:cxn>
                <a:cxn ang="0">
                  <a:pos x="T6" y="T7"/>
                </a:cxn>
                <a:cxn ang="0">
                  <a:pos x="T8" y="T9"/>
                </a:cxn>
              </a:cxnLst>
              <a:rect l="0" t="0" r="r" b="b"/>
              <a:pathLst>
                <a:path w="1936" h="1048">
                  <a:moveTo>
                    <a:pt x="462" y="1048"/>
                  </a:moveTo>
                  <a:lnTo>
                    <a:pt x="1936" y="299"/>
                  </a:lnTo>
                  <a:lnTo>
                    <a:pt x="1474" y="0"/>
                  </a:lnTo>
                  <a:lnTo>
                    <a:pt x="0" y="749"/>
                  </a:lnTo>
                  <a:lnTo>
                    <a:pt x="462" y="1048"/>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任意多边形 57">
              <a:extLst>
                <a:ext uri="{FF2B5EF4-FFF2-40B4-BE49-F238E27FC236}">
                  <a16:creationId xmlns:a16="http://schemas.microsoft.com/office/drawing/2014/main" id="{3FCA670D-BA78-3541-920F-82B71DB88F4D}"/>
                </a:ext>
              </a:extLst>
            </p:cNvPr>
            <p:cNvSpPr/>
            <p:nvPr/>
          </p:nvSpPr>
          <p:spPr bwMode="auto">
            <a:xfrm>
              <a:off x="2828242" y="4217024"/>
              <a:ext cx="1256608" cy="765610"/>
            </a:xfrm>
            <a:custGeom>
              <a:avLst/>
              <a:gdLst>
                <a:gd name="T0" fmla="*/ 1597 w 1597"/>
                <a:gd name="T1" fmla="*/ 224 h 973"/>
                <a:gd name="T2" fmla="*/ 1493 w 1597"/>
                <a:gd name="T3" fmla="*/ 0 h 973"/>
                <a:gd name="T4" fmla="*/ 0 w 1597"/>
                <a:gd name="T5" fmla="*/ 733 h 973"/>
                <a:gd name="T6" fmla="*/ 123 w 1597"/>
                <a:gd name="T7" fmla="*/ 973 h 973"/>
                <a:gd name="T8" fmla="*/ 1597 w 1597"/>
                <a:gd name="T9" fmla="*/ 224 h 973"/>
              </a:gdLst>
              <a:ahLst/>
              <a:cxnLst>
                <a:cxn ang="0">
                  <a:pos x="T0" y="T1"/>
                </a:cxn>
                <a:cxn ang="0">
                  <a:pos x="T2" y="T3"/>
                </a:cxn>
                <a:cxn ang="0">
                  <a:pos x="T4" y="T5"/>
                </a:cxn>
                <a:cxn ang="0">
                  <a:pos x="T6" y="T7"/>
                </a:cxn>
                <a:cxn ang="0">
                  <a:pos x="T8" y="T9"/>
                </a:cxn>
              </a:cxnLst>
              <a:rect l="0" t="0" r="r" b="b"/>
              <a:pathLst>
                <a:path w="1597" h="973">
                  <a:moveTo>
                    <a:pt x="1597" y="224"/>
                  </a:moveTo>
                  <a:lnTo>
                    <a:pt x="1493" y="0"/>
                  </a:lnTo>
                  <a:lnTo>
                    <a:pt x="0" y="733"/>
                  </a:lnTo>
                  <a:lnTo>
                    <a:pt x="123" y="973"/>
                  </a:lnTo>
                  <a:lnTo>
                    <a:pt x="1597" y="224"/>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任意多边形 58">
              <a:extLst>
                <a:ext uri="{FF2B5EF4-FFF2-40B4-BE49-F238E27FC236}">
                  <a16:creationId xmlns:a16="http://schemas.microsoft.com/office/drawing/2014/main" id="{39147AA0-29F4-8E41-86C6-918D692BDC25}"/>
                </a:ext>
              </a:extLst>
            </p:cNvPr>
            <p:cNvSpPr/>
            <p:nvPr/>
          </p:nvSpPr>
          <p:spPr bwMode="auto">
            <a:xfrm>
              <a:off x="4063605" y="4393280"/>
              <a:ext cx="384772" cy="666467"/>
            </a:xfrm>
            <a:custGeom>
              <a:avLst/>
              <a:gdLst>
                <a:gd name="T0" fmla="*/ 459 w 489"/>
                <a:gd name="T1" fmla="*/ 847 h 847"/>
                <a:gd name="T2" fmla="*/ 0 w 489"/>
                <a:gd name="T3" fmla="*/ 548 h 847"/>
                <a:gd name="T4" fmla="*/ 27 w 489"/>
                <a:gd name="T5" fmla="*/ 0 h 847"/>
                <a:gd name="T6" fmla="*/ 489 w 489"/>
                <a:gd name="T7" fmla="*/ 299 h 847"/>
                <a:gd name="T8" fmla="*/ 459 w 489"/>
                <a:gd name="T9" fmla="*/ 847 h 847"/>
              </a:gdLst>
              <a:ahLst/>
              <a:cxnLst>
                <a:cxn ang="0">
                  <a:pos x="T0" y="T1"/>
                </a:cxn>
                <a:cxn ang="0">
                  <a:pos x="T2" y="T3"/>
                </a:cxn>
                <a:cxn ang="0">
                  <a:pos x="T4" y="T5"/>
                </a:cxn>
                <a:cxn ang="0">
                  <a:pos x="T6" y="T7"/>
                </a:cxn>
                <a:cxn ang="0">
                  <a:pos x="T8" y="T9"/>
                </a:cxn>
              </a:cxnLst>
              <a:rect l="0" t="0" r="r" b="b"/>
              <a:pathLst>
                <a:path w="489" h="847">
                  <a:moveTo>
                    <a:pt x="459" y="847"/>
                  </a:moveTo>
                  <a:lnTo>
                    <a:pt x="0" y="548"/>
                  </a:lnTo>
                  <a:lnTo>
                    <a:pt x="27" y="0"/>
                  </a:lnTo>
                  <a:lnTo>
                    <a:pt x="489" y="299"/>
                  </a:lnTo>
                  <a:lnTo>
                    <a:pt x="459" y="84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任意多边形 59">
              <a:extLst>
                <a:ext uri="{FF2B5EF4-FFF2-40B4-BE49-F238E27FC236}">
                  <a16:creationId xmlns:a16="http://schemas.microsoft.com/office/drawing/2014/main" id="{4591E5FB-4780-484C-AFBE-A0243A6D4B01}"/>
                </a:ext>
              </a:extLst>
            </p:cNvPr>
            <p:cNvSpPr/>
            <p:nvPr/>
          </p:nvSpPr>
          <p:spPr bwMode="auto">
            <a:xfrm>
              <a:off x="3558444" y="426423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任意多边形 60">
              <a:extLst>
                <a:ext uri="{FF2B5EF4-FFF2-40B4-BE49-F238E27FC236}">
                  <a16:creationId xmlns:a16="http://schemas.microsoft.com/office/drawing/2014/main" id="{B20B7194-6ACB-F34C-ADBD-0A87413EEE89}"/>
                </a:ext>
              </a:extLst>
            </p:cNvPr>
            <p:cNvSpPr/>
            <p:nvPr/>
          </p:nvSpPr>
          <p:spPr bwMode="auto">
            <a:xfrm>
              <a:off x="3907808" y="4507374"/>
              <a:ext cx="422541" cy="646795"/>
            </a:xfrm>
            <a:custGeom>
              <a:avLst/>
              <a:gdLst>
                <a:gd name="T0" fmla="*/ 0 w 537"/>
                <a:gd name="T1" fmla="*/ 822 h 822"/>
                <a:gd name="T2" fmla="*/ 508 w 537"/>
                <a:gd name="T3" fmla="*/ 565 h 822"/>
                <a:gd name="T4" fmla="*/ 537 w 537"/>
                <a:gd name="T5" fmla="*/ 0 h 822"/>
                <a:gd name="T6" fmla="*/ 32 w 537"/>
                <a:gd name="T7" fmla="*/ 258 h 822"/>
                <a:gd name="T8" fmla="*/ 0 w 537"/>
                <a:gd name="T9" fmla="*/ 822 h 822"/>
              </a:gdLst>
              <a:ahLst/>
              <a:cxnLst>
                <a:cxn ang="0">
                  <a:pos x="T0" y="T1"/>
                </a:cxn>
                <a:cxn ang="0">
                  <a:pos x="T2" y="T3"/>
                </a:cxn>
                <a:cxn ang="0">
                  <a:pos x="T4" y="T5"/>
                </a:cxn>
                <a:cxn ang="0">
                  <a:pos x="T6" y="T7"/>
                </a:cxn>
                <a:cxn ang="0">
                  <a:pos x="T8" y="T9"/>
                </a:cxn>
              </a:cxnLst>
              <a:rect l="0" t="0" r="r" b="b"/>
              <a:pathLst>
                <a:path w="537" h="822">
                  <a:moveTo>
                    <a:pt x="0" y="822"/>
                  </a:moveTo>
                  <a:lnTo>
                    <a:pt x="508" y="565"/>
                  </a:lnTo>
                  <a:lnTo>
                    <a:pt x="537" y="0"/>
                  </a:lnTo>
                  <a:lnTo>
                    <a:pt x="32" y="258"/>
                  </a:lnTo>
                  <a:lnTo>
                    <a:pt x="0" y="822"/>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任意多边形 61">
              <a:extLst>
                <a:ext uri="{FF2B5EF4-FFF2-40B4-BE49-F238E27FC236}">
                  <a16:creationId xmlns:a16="http://schemas.microsoft.com/office/drawing/2014/main" id="{14B46CDA-5650-7243-B224-A4BAD28925E5}"/>
                </a:ext>
              </a:extLst>
            </p:cNvPr>
            <p:cNvSpPr/>
            <p:nvPr/>
          </p:nvSpPr>
          <p:spPr bwMode="auto">
            <a:xfrm>
              <a:off x="3533264" y="4466458"/>
              <a:ext cx="399723" cy="687711"/>
            </a:xfrm>
            <a:custGeom>
              <a:avLst/>
              <a:gdLst>
                <a:gd name="T0" fmla="*/ 0 w 508"/>
                <a:gd name="T1" fmla="*/ 565 h 874"/>
                <a:gd name="T2" fmla="*/ 476 w 508"/>
                <a:gd name="T3" fmla="*/ 874 h 874"/>
                <a:gd name="T4" fmla="*/ 508 w 508"/>
                <a:gd name="T5" fmla="*/ 310 h 874"/>
                <a:gd name="T6" fmla="*/ 32 w 508"/>
                <a:gd name="T7" fmla="*/ 0 h 874"/>
                <a:gd name="T8" fmla="*/ 0 w 508"/>
                <a:gd name="T9" fmla="*/ 565 h 874"/>
              </a:gdLst>
              <a:ahLst/>
              <a:cxnLst>
                <a:cxn ang="0">
                  <a:pos x="T0" y="T1"/>
                </a:cxn>
                <a:cxn ang="0">
                  <a:pos x="T2" y="T3"/>
                </a:cxn>
                <a:cxn ang="0">
                  <a:pos x="T4" y="T5"/>
                </a:cxn>
                <a:cxn ang="0">
                  <a:pos x="T6" y="T7"/>
                </a:cxn>
                <a:cxn ang="0">
                  <a:pos x="T8" y="T9"/>
                </a:cxn>
              </a:cxnLst>
              <a:rect l="0" t="0" r="r" b="b"/>
              <a:pathLst>
                <a:path w="508" h="874">
                  <a:moveTo>
                    <a:pt x="0" y="565"/>
                  </a:moveTo>
                  <a:lnTo>
                    <a:pt x="476" y="874"/>
                  </a:lnTo>
                  <a:lnTo>
                    <a:pt x="508" y="310"/>
                  </a:lnTo>
                  <a:lnTo>
                    <a:pt x="32" y="0"/>
                  </a:lnTo>
                  <a:lnTo>
                    <a:pt x="0" y="565"/>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任意多边形 62">
              <a:extLst>
                <a:ext uri="{FF2B5EF4-FFF2-40B4-BE49-F238E27FC236}">
                  <a16:creationId xmlns:a16="http://schemas.microsoft.com/office/drawing/2014/main" id="{1BCAF11D-00BE-114B-8D89-7C4F1F84F62F}"/>
                </a:ext>
              </a:extLst>
            </p:cNvPr>
            <p:cNvSpPr/>
            <p:nvPr/>
          </p:nvSpPr>
          <p:spPr bwMode="auto">
            <a:xfrm>
              <a:off x="3770895" y="4901588"/>
              <a:ext cx="103078" cy="192780"/>
            </a:xfrm>
            <a:custGeom>
              <a:avLst/>
              <a:gdLst>
                <a:gd name="T0" fmla="*/ 0 w 131"/>
                <a:gd name="T1" fmla="*/ 166 h 245"/>
                <a:gd name="T2" fmla="*/ 123 w 131"/>
                <a:gd name="T3" fmla="*/ 245 h 245"/>
                <a:gd name="T4" fmla="*/ 131 w 131"/>
                <a:gd name="T5" fmla="*/ 81 h 245"/>
                <a:gd name="T6" fmla="*/ 8 w 131"/>
                <a:gd name="T7" fmla="*/ 0 h 245"/>
                <a:gd name="T8" fmla="*/ 0 w 131"/>
                <a:gd name="T9" fmla="*/ 166 h 245"/>
              </a:gdLst>
              <a:ahLst/>
              <a:cxnLst>
                <a:cxn ang="0">
                  <a:pos x="T0" y="T1"/>
                </a:cxn>
                <a:cxn ang="0">
                  <a:pos x="T2" y="T3"/>
                </a:cxn>
                <a:cxn ang="0">
                  <a:pos x="T4" y="T5"/>
                </a:cxn>
                <a:cxn ang="0">
                  <a:pos x="T6" y="T7"/>
                </a:cxn>
                <a:cxn ang="0">
                  <a:pos x="T8" y="T9"/>
                </a:cxn>
              </a:cxnLst>
              <a:rect l="0" t="0" r="r" b="b"/>
              <a:pathLst>
                <a:path w="131" h="245">
                  <a:moveTo>
                    <a:pt x="0" y="166"/>
                  </a:moveTo>
                  <a:lnTo>
                    <a:pt x="123" y="245"/>
                  </a:lnTo>
                  <a:lnTo>
                    <a:pt x="131" y="81"/>
                  </a:lnTo>
                  <a:lnTo>
                    <a:pt x="8" y="0"/>
                  </a:lnTo>
                  <a:lnTo>
                    <a:pt x="0" y="166"/>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任意多边形 63">
              <a:extLst>
                <a:ext uri="{FF2B5EF4-FFF2-40B4-BE49-F238E27FC236}">
                  <a16:creationId xmlns:a16="http://schemas.microsoft.com/office/drawing/2014/main" id="{16AB5709-B2B4-BF40-9438-31B60F20EF7C}"/>
                </a:ext>
              </a:extLst>
            </p:cNvPr>
            <p:cNvSpPr/>
            <p:nvPr/>
          </p:nvSpPr>
          <p:spPr bwMode="auto">
            <a:xfrm>
              <a:off x="3064299" y="4499506"/>
              <a:ext cx="771906" cy="446147"/>
            </a:xfrm>
            <a:custGeom>
              <a:avLst/>
              <a:gdLst>
                <a:gd name="T0" fmla="*/ 476 w 981"/>
                <a:gd name="T1" fmla="*/ 567 h 567"/>
                <a:gd name="T2" fmla="*/ 981 w 981"/>
                <a:gd name="T3" fmla="*/ 309 h 567"/>
                <a:gd name="T4" fmla="*/ 505 w 981"/>
                <a:gd name="T5" fmla="*/ 0 h 567"/>
                <a:gd name="T6" fmla="*/ 0 w 981"/>
                <a:gd name="T7" fmla="*/ 257 h 567"/>
                <a:gd name="T8" fmla="*/ 476 w 981"/>
                <a:gd name="T9" fmla="*/ 567 h 567"/>
              </a:gdLst>
              <a:ahLst/>
              <a:cxnLst>
                <a:cxn ang="0">
                  <a:pos x="T0" y="T1"/>
                </a:cxn>
                <a:cxn ang="0">
                  <a:pos x="T2" y="T3"/>
                </a:cxn>
                <a:cxn ang="0">
                  <a:pos x="T4" y="T5"/>
                </a:cxn>
                <a:cxn ang="0">
                  <a:pos x="T6" y="T7"/>
                </a:cxn>
                <a:cxn ang="0">
                  <a:pos x="T8" y="T9"/>
                </a:cxn>
              </a:cxnLst>
              <a:rect l="0" t="0" r="r" b="b"/>
              <a:pathLst>
                <a:path w="981" h="567">
                  <a:moveTo>
                    <a:pt x="476" y="567"/>
                  </a:moveTo>
                  <a:lnTo>
                    <a:pt x="981" y="309"/>
                  </a:lnTo>
                  <a:lnTo>
                    <a:pt x="505" y="0"/>
                  </a:lnTo>
                  <a:lnTo>
                    <a:pt x="0" y="257"/>
                  </a:lnTo>
                  <a:lnTo>
                    <a:pt x="476" y="567"/>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任意多边形 64">
              <a:extLst>
                <a:ext uri="{FF2B5EF4-FFF2-40B4-BE49-F238E27FC236}">
                  <a16:creationId xmlns:a16="http://schemas.microsoft.com/office/drawing/2014/main" id="{027F1253-FBD9-6E48-900B-700329854527}"/>
                </a:ext>
              </a:extLst>
            </p:cNvPr>
            <p:cNvSpPr/>
            <p:nvPr/>
          </p:nvSpPr>
          <p:spPr bwMode="auto">
            <a:xfrm>
              <a:off x="3414449" y="4742644"/>
              <a:ext cx="421755" cy="648369"/>
            </a:xfrm>
            <a:custGeom>
              <a:avLst/>
              <a:gdLst>
                <a:gd name="T0" fmla="*/ 0 w 536"/>
                <a:gd name="T1" fmla="*/ 824 h 824"/>
                <a:gd name="T2" fmla="*/ 507 w 536"/>
                <a:gd name="T3" fmla="*/ 567 h 824"/>
                <a:gd name="T4" fmla="*/ 536 w 536"/>
                <a:gd name="T5" fmla="*/ 0 h 824"/>
                <a:gd name="T6" fmla="*/ 31 w 536"/>
                <a:gd name="T7" fmla="*/ 258 h 824"/>
                <a:gd name="T8" fmla="*/ 0 w 536"/>
                <a:gd name="T9" fmla="*/ 824 h 824"/>
              </a:gdLst>
              <a:ahLst/>
              <a:cxnLst>
                <a:cxn ang="0">
                  <a:pos x="T0" y="T1"/>
                </a:cxn>
                <a:cxn ang="0">
                  <a:pos x="T2" y="T3"/>
                </a:cxn>
                <a:cxn ang="0">
                  <a:pos x="T4" y="T5"/>
                </a:cxn>
                <a:cxn ang="0">
                  <a:pos x="T6" y="T7"/>
                </a:cxn>
                <a:cxn ang="0">
                  <a:pos x="T8" y="T9"/>
                </a:cxn>
              </a:cxnLst>
              <a:rect l="0" t="0" r="r" b="b"/>
              <a:pathLst>
                <a:path w="536" h="824">
                  <a:moveTo>
                    <a:pt x="0" y="824"/>
                  </a:moveTo>
                  <a:lnTo>
                    <a:pt x="507" y="567"/>
                  </a:lnTo>
                  <a:lnTo>
                    <a:pt x="536" y="0"/>
                  </a:lnTo>
                  <a:lnTo>
                    <a:pt x="31" y="258"/>
                  </a:lnTo>
                  <a:lnTo>
                    <a:pt x="0" y="82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任意多边形 65">
              <a:extLst>
                <a:ext uri="{FF2B5EF4-FFF2-40B4-BE49-F238E27FC236}">
                  <a16:creationId xmlns:a16="http://schemas.microsoft.com/office/drawing/2014/main" id="{44AD3C4A-DEF5-9546-AE3E-DDFA5591A8ED}"/>
                </a:ext>
              </a:extLst>
            </p:cNvPr>
            <p:cNvSpPr/>
            <p:nvPr/>
          </p:nvSpPr>
          <p:spPr bwMode="auto">
            <a:xfrm>
              <a:off x="3039906" y="4701727"/>
              <a:ext cx="398936" cy="689286"/>
            </a:xfrm>
            <a:custGeom>
              <a:avLst/>
              <a:gdLst>
                <a:gd name="T0" fmla="*/ 0 w 507"/>
                <a:gd name="T1" fmla="*/ 567 h 876"/>
                <a:gd name="T2" fmla="*/ 476 w 507"/>
                <a:gd name="T3" fmla="*/ 876 h 876"/>
                <a:gd name="T4" fmla="*/ 507 w 507"/>
                <a:gd name="T5" fmla="*/ 310 h 876"/>
                <a:gd name="T6" fmla="*/ 31 w 507"/>
                <a:gd name="T7" fmla="*/ 0 h 876"/>
                <a:gd name="T8" fmla="*/ 0 w 507"/>
                <a:gd name="T9" fmla="*/ 567 h 876"/>
              </a:gdLst>
              <a:ahLst/>
              <a:cxnLst>
                <a:cxn ang="0">
                  <a:pos x="T0" y="T1"/>
                </a:cxn>
                <a:cxn ang="0">
                  <a:pos x="T2" y="T3"/>
                </a:cxn>
                <a:cxn ang="0">
                  <a:pos x="T4" y="T5"/>
                </a:cxn>
                <a:cxn ang="0">
                  <a:pos x="T6" y="T7"/>
                </a:cxn>
                <a:cxn ang="0">
                  <a:pos x="T8" y="T9"/>
                </a:cxn>
              </a:cxnLst>
              <a:rect l="0" t="0" r="r" b="b"/>
              <a:pathLst>
                <a:path w="507" h="876">
                  <a:moveTo>
                    <a:pt x="0" y="567"/>
                  </a:moveTo>
                  <a:lnTo>
                    <a:pt x="476" y="876"/>
                  </a:lnTo>
                  <a:lnTo>
                    <a:pt x="507" y="310"/>
                  </a:lnTo>
                  <a:lnTo>
                    <a:pt x="31" y="0"/>
                  </a:lnTo>
                  <a:lnTo>
                    <a:pt x="0" y="567"/>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任意多边形 66">
              <a:extLst>
                <a:ext uri="{FF2B5EF4-FFF2-40B4-BE49-F238E27FC236}">
                  <a16:creationId xmlns:a16="http://schemas.microsoft.com/office/drawing/2014/main" id="{7AB491D6-EFD0-3849-A38D-E354398EEC00}"/>
                </a:ext>
              </a:extLst>
            </p:cNvPr>
            <p:cNvSpPr/>
            <p:nvPr/>
          </p:nvSpPr>
          <p:spPr bwMode="auto">
            <a:xfrm>
              <a:off x="3075315" y="4745791"/>
              <a:ext cx="103078" cy="192780"/>
            </a:xfrm>
            <a:custGeom>
              <a:avLst/>
              <a:gdLst>
                <a:gd name="T0" fmla="*/ 0 w 131"/>
                <a:gd name="T1" fmla="*/ 164 h 245"/>
                <a:gd name="T2" fmla="*/ 123 w 131"/>
                <a:gd name="T3" fmla="*/ 245 h 245"/>
                <a:gd name="T4" fmla="*/ 131 w 131"/>
                <a:gd name="T5" fmla="*/ 79 h 245"/>
                <a:gd name="T6" fmla="*/ 9 w 131"/>
                <a:gd name="T7" fmla="*/ 0 h 245"/>
                <a:gd name="T8" fmla="*/ 0 w 131"/>
                <a:gd name="T9" fmla="*/ 164 h 245"/>
              </a:gdLst>
              <a:ahLst/>
              <a:cxnLst>
                <a:cxn ang="0">
                  <a:pos x="T0" y="T1"/>
                </a:cxn>
                <a:cxn ang="0">
                  <a:pos x="T2" y="T3"/>
                </a:cxn>
                <a:cxn ang="0">
                  <a:pos x="T4" y="T5"/>
                </a:cxn>
                <a:cxn ang="0">
                  <a:pos x="T6" y="T7"/>
                </a:cxn>
                <a:cxn ang="0">
                  <a:pos x="T8" y="T9"/>
                </a:cxn>
              </a:cxnLst>
              <a:rect l="0" t="0" r="r" b="b"/>
              <a:pathLst>
                <a:path w="131" h="245">
                  <a:moveTo>
                    <a:pt x="0" y="164"/>
                  </a:moveTo>
                  <a:lnTo>
                    <a:pt x="123" y="245"/>
                  </a:lnTo>
                  <a:lnTo>
                    <a:pt x="131" y="79"/>
                  </a:lnTo>
                  <a:lnTo>
                    <a:pt x="9" y="0"/>
                  </a:lnTo>
                  <a:lnTo>
                    <a:pt x="0" y="164"/>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任意多边形 67">
              <a:extLst>
                <a:ext uri="{FF2B5EF4-FFF2-40B4-BE49-F238E27FC236}">
                  <a16:creationId xmlns:a16="http://schemas.microsoft.com/office/drawing/2014/main" id="{92541ADF-E60F-0447-8522-1A6D12BDB3F0}"/>
                </a:ext>
              </a:extLst>
            </p:cNvPr>
            <p:cNvSpPr/>
            <p:nvPr/>
          </p:nvSpPr>
          <p:spPr bwMode="auto">
            <a:xfrm>
              <a:off x="2903780" y="4982635"/>
              <a:ext cx="384772" cy="666467"/>
            </a:xfrm>
            <a:custGeom>
              <a:avLst/>
              <a:gdLst>
                <a:gd name="T0" fmla="*/ 0 w 489"/>
                <a:gd name="T1" fmla="*/ 548 h 847"/>
                <a:gd name="T2" fmla="*/ 459 w 489"/>
                <a:gd name="T3" fmla="*/ 847 h 847"/>
                <a:gd name="T4" fmla="*/ 489 w 489"/>
                <a:gd name="T5" fmla="*/ 299 h 847"/>
                <a:gd name="T6" fmla="*/ 27 w 489"/>
                <a:gd name="T7" fmla="*/ 0 h 847"/>
                <a:gd name="T8" fmla="*/ 0 w 489"/>
                <a:gd name="T9" fmla="*/ 548 h 847"/>
              </a:gdLst>
              <a:ahLst/>
              <a:cxnLst>
                <a:cxn ang="0">
                  <a:pos x="T0" y="T1"/>
                </a:cxn>
                <a:cxn ang="0">
                  <a:pos x="T2" y="T3"/>
                </a:cxn>
                <a:cxn ang="0">
                  <a:pos x="T4" y="T5"/>
                </a:cxn>
                <a:cxn ang="0">
                  <a:pos x="T6" y="T7"/>
                </a:cxn>
                <a:cxn ang="0">
                  <a:pos x="T8" y="T9"/>
                </a:cxn>
              </a:cxnLst>
              <a:rect l="0" t="0" r="r" b="b"/>
              <a:pathLst>
                <a:path w="489" h="847">
                  <a:moveTo>
                    <a:pt x="0" y="548"/>
                  </a:moveTo>
                  <a:lnTo>
                    <a:pt x="459" y="847"/>
                  </a:lnTo>
                  <a:lnTo>
                    <a:pt x="489" y="299"/>
                  </a:lnTo>
                  <a:lnTo>
                    <a:pt x="27" y="0"/>
                  </a:lnTo>
                  <a:lnTo>
                    <a:pt x="0" y="548"/>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任意多边形 68">
              <a:extLst>
                <a:ext uri="{FF2B5EF4-FFF2-40B4-BE49-F238E27FC236}">
                  <a16:creationId xmlns:a16="http://schemas.microsoft.com/office/drawing/2014/main" id="{0CB7ED81-1591-BF4B-9BC7-5F22DD18930D}"/>
                </a:ext>
              </a:extLst>
            </p:cNvPr>
            <p:cNvSpPr/>
            <p:nvPr/>
          </p:nvSpPr>
          <p:spPr bwMode="auto">
            <a:xfrm>
              <a:off x="2615791" y="5061321"/>
              <a:ext cx="608240" cy="561815"/>
            </a:xfrm>
            <a:custGeom>
              <a:avLst/>
              <a:gdLst>
                <a:gd name="T0" fmla="*/ 1 w 372"/>
                <a:gd name="T1" fmla="*/ 215 h 344"/>
                <a:gd name="T2" fmla="*/ 0 w 372"/>
                <a:gd name="T3" fmla="*/ 241 h 344"/>
                <a:gd name="T4" fmla="*/ 166 w 372"/>
                <a:gd name="T5" fmla="*/ 344 h 344"/>
                <a:gd name="T6" fmla="*/ 166 w 372"/>
                <a:gd name="T7" fmla="*/ 344 h 344"/>
                <a:gd name="T8" fmla="*/ 364 w 372"/>
                <a:gd name="T9" fmla="*/ 243 h 344"/>
                <a:gd name="T10" fmla="*/ 372 w 372"/>
                <a:gd name="T11" fmla="*/ 101 h 344"/>
                <a:gd name="T12" fmla="*/ 204 w 372"/>
                <a:gd name="T13" fmla="*/ 0 h 344"/>
                <a:gd name="T14" fmla="*/ 96 w 372"/>
                <a:gd name="T15" fmla="*/ 58 h 344"/>
                <a:gd name="T16" fmla="*/ 66 w 372"/>
                <a:gd name="T17" fmla="*/ 143 h 344"/>
                <a:gd name="T18" fmla="*/ 1 w 372"/>
                <a:gd name="T19"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344">
                  <a:moveTo>
                    <a:pt x="1" y="215"/>
                  </a:moveTo>
                  <a:cubicBezTo>
                    <a:pt x="0" y="241"/>
                    <a:pt x="0" y="241"/>
                    <a:pt x="0" y="241"/>
                  </a:cubicBezTo>
                  <a:cubicBezTo>
                    <a:pt x="166" y="344"/>
                    <a:pt x="166" y="344"/>
                    <a:pt x="166" y="344"/>
                  </a:cubicBezTo>
                  <a:cubicBezTo>
                    <a:pt x="166" y="344"/>
                    <a:pt x="166" y="344"/>
                    <a:pt x="166" y="344"/>
                  </a:cubicBezTo>
                  <a:cubicBezTo>
                    <a:pt x="364" y="243"/>
                    <a:pt x="364" y="243"/>
                    <a:pt x="364" y="243"/>
                  </a:cubicBezTo>
                  <a:cubicBezTo>
                    <a:pt x="372" y="101"/>
                    <a:pt x="372" y="101"/>
                    <a:pt x="372" y="101"/>
                  </a:cubicBezTo>
                  <a:cubicBezTo>
                    <a:pt x="204" y="0"/>
                    <a:pt x="204" y="0"/>
                    <a:pt x="204" y="0"/>
                  </a:cubicBezTo>
                  <a:cubicBezTo>
                    <a:pt x="204" y="0"/>
                    <a:pt x="99" y="55"/>
                    <a:pt x="96" y="58"/>
                  </a:cubicBezTo>
                  <a:cubicBezTo>
                    <a:pt x="93" y="61"/>
                    <a:pt x="66" y="143"/>
                    <a:pt x="66" y="143"/>
                  </a:cubicBezTo>
                  <a:lnTo>
                    <a:pt x="1" y="215"/>
                  </a:ln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任意多边形 69">
              <a:extLst>
                <a:ext uri="{FF2B5EF4-FFF2-40B4-BE49-F238E27FC236}">
                  <a16:creationId xmlns:a16="http://schemas.microsoft.com/office/drawing/2014/main" id="{2DA10FFD-5380-A84E-BE8D-CD58EE4828F2}"/>
                </a:ext>
              </a:extLst>
            </p:cNvPr>
            <p:cNvSpPr/>
            <p:nvPr/>
          </p:nvSpPr>
          <p:spPr bwMode="auto">
            <a:xfrm>
              <a:off x="2887257" y="5226560"/>
              <a:ext cx="336774" cy="396575"/>
            </a:xfrm>
            <a:custGeom>
              <a:avLst/>
              <a:gdLst>
                <a:gd name="T0" fmla="*/ 0 w 206"/>
                <a:gd name="T1" fmla="*/ 243 h 243"/>
                <a:gd name="T2" fmla="*/ 198 w 206"/>
                <a:gd name="T3" fmla="*/ 142 h 243"/>
                <a:gd name="T4" fmla="*/ 206 w 206"/>
                <a:gd name="T5" fmla="*/ 0 h 243"/>
                <a:gd name="T6" fmla="*/ 103 w 206"/>
                <a:gd name="T7" fmla="*/ 54 h 243"/>
                <a:gd name="T8" fmla="*/ 63 w 206"/>
                <a:gd name="T9" fmla="*/ 153 h 243"/>
                <a:gd name="T10" fmla="*/ 0 w 206"/>
                <a:gd name="T11" fmla="*/ 243 h 243"/>
              </a:gdLst>
              <a:ahLst/>
              <a:cxnLst>
                <a:cxn ang="0">
                  <a:pos x="T0" y="T1"/>
                </a:cxn>
                <a:cxn ang="0">
                  <a:pos x="T2" y="T3"/>
                </a:cxn>
                <a:cxn ang="0">
                  <a:pos x="T4" y="T5"/>
                </a:cxn>
                <a:cxn ang="0">
                  <a:pos x="T6" y="T7"/>
                </a:cxn>
                <a:cxn ang="0">
                  <a:pos x="T8" y="T9"/>
                </a:cxn>
                <a:cxn ang="0">
                  <a:pos x="T10" y="T11"/>
                </a:cxn>
              </a:cxnLst>
              <a:rect l="0" t="0" r="r" b="b"/>
              <a:pathLst>
                <a:path w="206" h="243">
                  <a:moveTo>
                    <a:pt x="0" y="243"/>
                  </a:moveTo>
                  <a:cubicBezTo>
                    <a:pt x="198" y="142"/>
                    <a:pt x="198" y="142"/>
                    <a:pt x="198" y="142"/>
                  </a:cubicBezTo>
                  <a:cubicBezTo>
                    <a:pt x="206" y="0"/>
                    <a:pt x="206" y="0"/>
                    <a:pt x="206" y="0"/>
                  </a:cubicBezTo>
                  <a:cubicBezTo>
                    <a:pt x="206" y="0"/>
                    <a:pt x="108" y="50"/>
                    <a:pt x="103" y="54"/>
                  </a:cubicBezTo>
                  <a:cubicBezTo>
                    <a:pt x="98" y="57"/>
                    <a:pt x="65" y="150"/>
                    <a:pt x="63" y="153"/>
                  </a:cubicBezTo>
                  <a:cubicBezTo>
                    <a:pt x="61" y="156"/>
                    <a:pt x="2" y="240"/>
                    <a:pt x="0" y="243"/>
                  </a:cubicBez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任意多边形 70">
              <a:extLst>
                <a:ext uri="{FF2B5EF4-FFF2-40B4-BE49-F238E27FC236}">
                  <a16:creationId xmlns:a16="http://schemas.microsoft.com/office/drawing/2014/main" id="{AC5C87FA-65E9-FB4F-BB73-DA63AAE94A5A}"/>
                </a:ext>
              </a:extLst>
            </p:cNvPr>
            <p:cNvSpPr/>
            <p:nvPr/>
          </p:nvSpPr>
          <p:spPr bwMode="auto">
            <a:xfrm>
              <a:off x="2609496" y="5454748"/>
              <a:ext cx="277760" cy="274613"/>
            </a:xfrm>
            <a:custGeom>
              <a:avLst/>
              <a:gdLst>
                <a:gd name="T0" fmla="*/ 8 w 353"/>
                <a:gd name="T1" fmla="*/ 0 h 349"/>
                <a:gd name="T2" fmla="*/ 0 w 353"/>
                <a:gd name="T3" fmla="*/ 133 h 349"/>
                <a:gd name="T4" fmla="*/ 347 w 353"/>
                <a:gd name="T5" fmla="*/ 349 h 349"/>
                <a:gd name="T6" fmla="*/ 353 w 353"/>
                <a:gd name="T7" fmla="*/ 214 h 349"/>
                <a:gd name="T8" fmla="*/ 8 w 353"/>
                <a:gd name="T9" fmla="*/ 0 h 349"/>
              </a:gdLst>
              <a:ahLst/>
              <a:cxnLst>
                <a:cxn ang="0">
                  <a:pos x="T0" y="T1"/>
                </a:cxn>
                <a:cxn ang="0">
                  <a:pos x="T2" y="T3"/>
                </a:cxn>
                <a:cxn ang="0">
                  <a:pos x="T4" y="T5"/>
                </a:cxn>
                <a:cxn ang="0">
                  <a:pos x="T6" y="T7"/>
                </a:cxn>
                <a:cxn ang="0">
                  <a:pos x="T8" y="T9"/>
                </a:cxn>
              </a:cxnLst>
              <a:rect l="0" t="0" r="r" b="b"/>
              <a:pathLst>
                <a:path w="353" h="349">
                  <a:moveTo>
                    <a:pt x="8" y="0"/>
                  </a:moveTo>
                  <a:lnTo>
                    <a:pt x="0" y="133"/>
                  </a:lnTo>
                  <a:lnTo>
                    <a:pt x="347" y="349"/>
                  </a:lnTo>
                  <a:lnTo>
                    <a:pt x="353" y="214"/>
                  </a:lnTo>
                  <a:lnTo>
                    <a:pt x="8" y="0"/>
                  </a:lnTo>
                  <a:close/>
                </a:path>
              </a:pathLst>
            </a:custGeom>
            <a:solidFill>
              <a:srgbClr val="DB91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任意多边形 71">
              <a:extLst>
                <a:ext uri="{FF2B5EF4-FFF2-40B4-BE49-F238E27FC236}">
                  <a16:creationId xmlns:a16="http://schemas.microsoft.com/office/drawing/2014/main" id="{621BA347-95AE-2A48-BA43-811C68F72EF6}"/>
                </a:ext>
              </a:extLst>
            </p:cNvPr>
            <p:cNvSpPr/>
            <p:nvPr/>
          </p:nvSpPr>
          <p:spPr bwMode="auto">
            <a:xfrm>
              <a:off x="2882535" y="5458682"/>
              <a:ext cx="328906" cy="270678"/>
            </a:xfrm>
            <a:custGeom>
              <a:avLst/>
              <a:gdLst>
                <a:gd name="T0" fmla="*/ 0 w 418"/>
                <a:gd name="T1" fmla="*/ 344 h 344"/>
                <a:gd name="T2" fmla="*/ 412 w 418"/>
                <a:gd name="T3" fmla="*/ 141 h 344"/>
                <a:gd name="T4" fmla="*/ 418 w 418"/>
                <a:gd name="T5" fmla="*/ 0 h 344"/>
                <a:gd name="T6" fmla="*/ 6 w 418"/>
                <a:gd name="T7" fmla="*/ 209 h 344"/>
                <a:gd name="T8" fmla="*/ 0 w 418"/>
                <a:gd name="T9" fmla="*/ 344 h 344"/>
              </a:gdLst>
              <a:ahLst/>
              <a:cxnLst>
                <a:cxn ang="0">
                  <a:pos x="T0" y="T1"/>
                </a:cxn>
                <a:cxn ang="0">
                  <a:pos x="T2" y="T3"/>
                </a:cxn>
                <a:cxn ang="0">
                  <a:pos x="T4" y="T5"/>
                </a:cxn>
                <a:cxn ang="0">
                  <a:pos x="T6" y="T7"/>
                </a:cxn>
                <a:cxn ang="0">
                  <a:pos x="T8" y="T9"/>
                </a:cxn>
              </a:cxnLst>
              <a:rect l="0" t="0" r="r" b="b"/>
              <a:pathLst>
                <a:path w="418" h="344">
                  <a:moveTo>
                    <a:pt x="0" y="344"/>
                  </a:moveTo>
                  <a:lnTo>
                    <a:pt x="412" y="141"/>
                  </a:lnTo>
                  <a:lnTo>
                    <a:pt x="418" y="0"/>
                  </a:lnTo>
                  <a:lnTo>
                    <a:pt x="6" y="209"/>
                  </a:lnTo>
                  <a:lnTo>
                    <a:pt x="0" y="344"/>
                  </a:ln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任意多边形 72">
              <a:extLst>
                <a:ext uri="{FF2B5EF4-FFF2-40B4-BE49-F238E27FC236}">
                  <a16:creationId xmlns:a16="http://schemas.microsoft.com/office/drawing/2014/main" id="{A4CDACB9-04A1-2144-AB91-E1B6A2C24A00}"/>
                </a:ext>
              </a:extLst>
            </p:cNvPr>
            <p:cNvSpPr/>
            <p:nvPr/>
          </p:nvSpPr>
          <p:spPr bwMode="auto">
            <a:xfrm>
              <a:off x="2773162" y="5061321"/>
              <a:ext cx="450869" cy="253367"/>
            </a:xfrm>
            <a:custGeom>
              <a:avLst/>
              <a:gdLst>
                <a:gd name="T0" fmla="*/ 0 w 573"/>
                <a:gd name="T1" fmla="*/ 120 h 322"/>
                <a:gd name="T2" fmla="*/ 359 w 573"/>
                <a:gd name="T3" fmla="*/ 322 h 322"/>
                <a:gd name="T4" fmla="*/ 573 w 573"/>
                <a:gd name="T5" fmla="*/ 210 h 322"/>
                <a:gd name="T6" fmla="*/ 224 w 573"/>
                <a:gd name="T7" fmla="*/ 0 h 322"/>
                <a:gd name="T8" fmla="*/ 0 w 573"/>
                <a:gd name="T9" fmla="*/ 120 h 322"/>
              </a:gdLst>
              <a:ahLst/>
              <a:cxnLst>
                <a:cxn ang="0">
                  <a:pos x="T0" y="T1"/>
                </a:cxn>
                <a:cxn ang="0">
                  <a:pos x="T2" y="T3"/>
                </a:cxn>
                <a:cxn ang="0">
                  <a:pos x="T4" y="T5"/>
                </a:cxn>
                <a:cxn ang="0">
                  <a:pos x="T6" y="T7"/>
                </a:cxn>
                <a:cxn ang="0">
                  <a:pos x="T8" y="T9"/>
                </a:cxn>
              </a:cxnLst>
              <a:rect l="0" t="0" r="r" b="b"/>
              <a:pathLst>
                <a:path w="573" h="322">
                  <a:moveTo>
                    <a:pt x="0" y="120"/>
                  </a:moveTo>
                  <a:lnTo>
                    <a:pt x="359" y="322"/>
                  </a:lnTo>
                  <a:lnTo>
                    <a:pt x="573" y="210"/>
                  </a:lnTo>
                  <a:lnTo>
                    <a:pt x="224" y="0"/>
                  </a:lnTo>
                  <a:lnTo>
                    <a:pt x="0" y="120"/>
                  </a:lnTo>
                  <a:close/>
                </a:path>
              </a:pathLst>
            </a:custGeom>
            <a:solidFill>
              <a:srgbClr val="FFB83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任意多边形 73">
              <a:extLst>
                <a:ext uri="{FF2B5EF4-FFF2-40B4-BE49-F238E27FC236}">
                  <a16:creationId xmlns:a16="http://schemas.microsoft.com/office/drawing/2014/main" id="{2A23E8E6-6270-9548-AAEA-F4F80966D892}"/>
                </a:ext>
              </a:extLst>
            </p:cNvPr>
            <p:cNvSpPr/>
            <p:nvPr/>
          </p:nvSpPr>
          <p:spPr bwMode="auto">
            <a:xfrm>
              <a:off x="2753491" y="5206888"/>
              <a:ext cx="248646" cy="225041"/>
            </a:xfrm>
            <a:custGeom>
              <a:avLst/>
              <a:gdLst>
                <a:gd name="T0" fmla="*/ 20 w 152"/>
                <a:gd name="T1" fmla="*/ 78 h 138"/>
                <a:gd name="T2" fmla="*/ 122 w 152"/>
                <a:gd name="T3" fmla="*/ 136 h 138"/>
                <a:gd name="T4" fmla="*/ 127 w 152"/>
                <a:gd name="T5" fmla="*/ 138 h 138"/>
                <a:gd name="T6" fmla="*/ 135 w 152"/>
                <a:gd name="T7" fmla="*/ 134 h 138"/>
                <a:gd name="T8" fmla="*/ 133 w 152"/>
                <a:gd name="T9" fmla="*/ 63 h 138"/>
                <a:gd name="T10" fmla="*/ 31 w 152"/>
                <a:gd name="T11" fmla="*/ 7 h 138"/>
                <a:gd name="T12" fmla="*/ 9 w 152"/>
                <a:gd name="T13" fmla="*/ 19 h 138"/>
                <a:gd name="T14" fmla="*/ 0 w 152"/>
                <a:gd name="T15" fmla="*/ 66 h 138"/>
                <a:gd name="T16" fmla="*/ 20 w 152"/>
                <a:gd name="T17" fmla="*/ 7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38">
                  <a:moveTo>
                    <a:pt x="20" y="78"/>
                  </a:moveTo>
                  <a:cubicBezTo>
                    <a:pt x="53" y="99"/>
                    <a:pt x="87" y="118"/>
                    <a:pt x="122" y="136"/>
                  </a:cubicBezTo>
                  <a:cubicBezTo>
                    <a:pt x="124" y="137"/>
                    <a:pt x="125" y="138"/>
                    <a:pt x="127" y="138"/>
                  </a:cubicBezTo>
                  <a:cubicBezTo>
                    <a:pt x="130" y="138"/>
                    <a:pt x="133" y="136"/>
                    <a:pt x="135" y="134"/>
                  </a:cubicBezTo>
                  <a:cubicBezTo>
                    <a:pt x="149" y="115"/>
                    <a:pt x="152" y="76"/>
                    <a:pt x="133" y="63"/>
                  </a:cubicBezTo>
                  <a:cubicBezTo>
                    <a:pt x="133" y="63"/>
                    <a:pt x="31" y="7"/>
                    <a:pt x="31" y="7"/>
                  </a:cubicBezTo>
                  <a:cubicBezTo>
                    <a:pt x="20" y="0"/>
                    <a:pt x="10" y="7"/>
                    <a:pt x="9" y="19"/>
                  </a:cubicBezTo>
                  <a:cubicBezTo>
                    <a:pt x="6" y="36"/>
                    <a:pt x="9" y="50"/>
                    <a:pt x="0" y="66"/>
                  </a:cubicBezTo>
                  <a:cubicBezTo>
                    <a:pt x="6" y="70"/>
                    <a:pt x="13" y="74"/>
                    <a:pt x="20" y="78"/>
                  </a:cubicBez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任意多边形 74">
              <a:extLst>
                <a:ext uri="{FF2B5EF4-FFF2-40B4-BE49-F238E27FC236}">
                  <a16:creationId xmlns:a16="http://schemas.microsoft.com/office/drawing/2014/main" id="{EE4B2EBE-98B2-8043-8C54-903260AA5B4F}"/>
                </a:ext>
              </a:extLst>
            </p:cNvPr>
            <p:cNvSpPr/>
            <p:nvPr/>
          </p:nvSpPr>
          <p:spPr bwMode="auto">
            <a:xfrm>
              <a:off x="3034398" y="5296590"/>
              <a:ext cx="147142" cy="155011"/>
            </a:xfrm>
            <a:custGeom>
              <a:avLst/>
              <a:gdLst>
                <a:gd name="T0" fmla="*/ 80 w 90"/>
                <a:gd name="T1" fmla="*/ 3 h 95"/>
                <a:gd name="T2" fmla="*/ 90 w 90"/>
                <a:gd name="T3" fmla="*/ 9 h 95"/>
                <a:gd name="T4" fmla="*/ 88 w 90"/>
                <a:gd name="T5" fmla="*/ 41 h 95"/>
                <a:gd name="T6" fmla="*/ 77 w 90"/>
                <a:gd name="T7" fmla="*/ 57 h 95"/>
                <a:gd name="T8" fmla="*/ 8 w 90"/>
                <a:gd name="T9" fmla="*/ 93 h 95"/>
                <a:gd name="T10" fmla="*/ 2 w 90"/>
                <a:gd name="T11" fmla="*/ 85 h 95"/>
                <a:gd name="T12" fmla="*/ 15 w 90"/>
                <a:gd name="T13" fmla="*/ 46 h 95"/>
                <a:gd name="T14" fmla="*/ 29 w 90"/>
                <a:gd name="T15" fmla="*/ 29 h 95"/>
                <a:gd name="T16" fmla="*/ 80 w 90"/>
                <a:gd name="T17" fmla="*/ 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5">
                  <a:moveTo>
                    <a:pt x="80" y="3"/>
                  </a:moveTo>
                  <a:cubicBezTo>
                    <a:pt x="86" y="0"/>
                    <a:pt x="90" y="3"/>
                    <a:pt x="90" y="9"/>
                  </a:cubicBezTo>
                  <a:cubicBezTo>
                    <a:pt x="88" y="41"/>
                    <a:pt x="88" y="41"/>
                    <a:pt x="88" y="41"/>
                  </a:cubicBezTo>
                  <a:cubicBezTo>
                    <a:pt x="88" y="47"/>
                    <a:pt x="83" y="55"/>
                    <a:pt x="77" y="57"/>
                  </a:cubicBezTo>
                  <a:cubicBezTo>
                    <a:pt x="8" y="93"/>
                    <a:pt x="8" y="93"/>
                    <a:pt x="8" y="93"/>
                  </a:cubicBezTo>
                  <a:cubicBezTo>
                    <a:pt x="3" y="95"/>
                    <a:pt x="0" y="92"/>
                    <a:pt x="2" y="85"/>
                  </a:cubicBezTo>
                  <a:cubicBezTo>
                    <a:pt x="15" y="46"/>
                    <a:pt x="15" y="46"/>
                    <a:pt x="15" y="46"/>
                  </a:cubicBezTo>
                  <a:cubicBezTo>
                    <a:pt x="17" y="40"/>
                    <a:pt x="23" y="32"/>
                    <a:pt x="29" y="29"/>
                  </a:cubicBezTo>
                  <a:lnTo>
                    <a:pt x="80" y="3"/>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任意多边形 75">
              <a:extLst>
                <a:ext uri="{FF2B5EF4-FFF2-40B4-BE49-F238E27FC236}">
                  <a16:creationId xmlns:a16="http://schemas.microsoft.com/office/drawing/2014/main" id="{E586A886-9DF7-2146-B282-B2C66A93CE83}"/>
                </a:ext>
              </a:extLst>
            </p:cNvPr>
            <p:cNvSpPr/>
            <p:nvPr/>
          </p:nvSpPr>
          <p:spPr bwMode="auto">
            <a:xfrm>
              <a:off x="2773162" y="5608972"/>
              <a:ext cx="89702" cy="53506"/>
            </a:xfrm>
            <a:custGeom>
              <a:avLst/>
              <a:gdLst>
                <a:gd name="T0" fmla="*/ 0 w 55"/>
                <a:gd name="T1" fmla="*/ 15 h 33"/>
                <a:gd name="T2" fmla="*/ 12 w 55"/>
                <a:gd name="T3" fmla="*/ 1 h 33"/>
                <a:gd name="T4" fmla="*/ 55 w 55"/>
                <a:gd name="T5" fmla="*/ 20 h 33"/>
                <a:gd name="T6" fmla="*/ 42 w 55"/>
                <a:gd name="T7" fmla="*/ 32 h 33"/>
                <a:gd name="T8" fmla="*/ 0 w 55"/>
                <a:gd name="T9" fmla="*/ 15 h 33"/>
              </a:gdLst>
              <a:ahLst/>
              <a:cxnLst>
                <a:cxn ang="0">
                  <a:pos x="T0" y="T1"/>
                </a:cxn>
                <a:cxn ang="0">
                  <a:pos x="T2" y="T3"/>
                </a:cxn>
                <a:cxn ang="0">
                  <a:pos x="T4" y="T5"/>
                </a:cxn>
                <a:cxn ang="0">
                  <a:pos x="T6" y="T7"/>
                </a:cxn>
                <a:cxn ang="0">
                  <a:pos x="T8" y="T9"/>
                </a:cxn>
              </a:cxnLst>
              <a:rect l="0" t="0" r="r" b="b"/>
              <a:pathLst>
                <a:path w="55" h="33">
                  <a:moveTo>
                    <a:pt x="0" y="15"/>
                  </a:moveTo>
                  <a:cubicBezTo>
                    <a:pt x="0" y="15"/>
                    <a:pt x="7" y="0"/>
                    <a:pt x="12" y="1"/>
                  </a:cubicBezTo>
                  <a:cubicBezTo>
                    <a:pt x="18" y="1"/>
                    <a:pt x="55" y="20"/>
                    <a:pt x="55" y="20"/>
                  </a:cubicBezTo>
                  <a:cubicBezTo>
                    <a:pt x="55" y="20"/>
                    <a:pt x="48" y="31"/>
                    <a:pt x="42" y="32"/>
                  </a:cubicBezTo>
                  <a:cubicBezTo>
                    <a:pt x="35" y="33"/>
                    <a:pt x="0" y="15"/>
                    <a:pt x="0" y="15"/>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任意多边形 76">
              <a:extLst>
                <a:ext uri="{FF2B5EF4-FFF2-40B4-BE49-F238E27FC236}">
                  <a16:creationId xmlns:a16="http://schemas.microsoft.com/office/drawing/2014/main" id="{3783228B-570A-8E43-B082-97B5ED7BC498}"/>
                </a:ext>
              </a:extLst>
            </p:cNvPr>
            <p:cNvSpPr/>
            <p:nvPr/>
          </p:nvSpPr>
          <p:spPr bwMode="auto">
            <a:xfrm>
              <a:off x="2622086" y="5507467"/>
              <a:ext cx="77112" cy="66883"/>
            </a:xfrm>
            <a:custGeom>
              <a:avLst/>
              <a:gdLst>
                <a:gd name="T0" fmla="*/ 40 w 47"/>
                <a:gd name="T1" fmla="*/ 41 h 41"/>
                <a:gd name="T2" fmla="*/ 44 w 47"/>
                <a:gd name="T3" fmla="*/ 23 h 41"/>
                <a:gd name="T4" fmla="*/ 4 w 47"/>
                <a:gd name="T5" fmla="*/ 0 h 41"/>
                <a:gd name="T6" fmla="*/ 3 w 47"/>
                <a:gd name="T7" fmla="*/ 17 h 41"/>
                <a:gd name="T8" fmla="*/ 40 w 47"/>
                <a:gd name="T9" fmla="*/ 41 h 41"/>
              </a:gdLst>
              <a:ahLst/>
              <a:cxnLst>
                <a:cxn ang="0">
                  <a:pos x="T0" y="T1"/>
                </a:cxn>
                <a:cxn ang="0">
                  <a:pos x="T2" y="T3"/>
                </a:cxn>
                <a:cxn ang="0">
                  <a:pos x="T4" y="T5"/>
                </a:cxn>
                <a:cxn ang="0">
                  <a:pos x="T6" y="T7"/>
                </a:cxn>
                <a:cxn ang="0">
                  <a:pos x="T8" y="T9"/>
                </a:cxn>
              </a:cxnLst>
              <a:rect l="0" t="0" r="r" b="b"/>
              <a:pathLst>
                <a:path w="47" h="41">
                  <a:moveTo>
                    <a:pt x="40" y="41"/>
                  </a:moveTo>
                  <a:cubicBezTo>
                    <a:pt x="40" y="41"/>
                    <a:pt x="47" y="28"/>
                    <a:pt x="44" y="23"/>
                  </a:cubicBezTo>
                  <a:cubicBezTo>
                    <a:pt x="41" y="18"/>
                    <a:pt x="4" y="0"/>
                    <a:pt x="4" y="0"/>
                  </a:cubicBezTo>
                  <a:cubicBezTo>
                    <a:pt x="4" y="0"/>
                    <a:pt x="0" y="12"/>
                    <a:pt x="3" y="17"/>
                  </a:cubicBezTo>
                  <a:cubicBezTo>
                    <a:pt x="5" y="23"/>
                    <a:pt x="40" y="41"/>
                    <a:pt x="40" y="41"/>
                  </a:cubicBez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任意多边形 77">
              <a:extLst>
                <a:ext uri="{FF2B5EF4-FFF2-40B4-BE49-F238E27FC236}">
                  <a16:creationId xmlns:a16="http://schemas.microsoft.com/office/drawing/2014/main" id="{0C70DEB3-EF70-AD4A-AA00-28B8CC39C22F}"/>
                </a:ext>
              </a:extLst>
            </p:cNvPr>
            <p:cNvSpPr/>
            <p:nvPr/>
          </p:nvSpPr>
          <p:spPr bwMode="auto">
            <a:xfrm>
              <a:off x="3264947" y="4628550"/>
              <a:ext cx="1183431" cy="1020552"/>
            </a:xfrm>
            <a:custGeom>
              <a:avLst/>
              <a:gdLst>
                <a:gd name="T0" fmla="*/ 0 w 1504"/>
                <a:gd name="T1" fmla="*/ 1297 h 1297"/>
                <a:gd name="T2" fmla="*/ 1474 w 1504"/>
                <a:gd name="T3" fmla="*/ 548 h 1297"/>
                <a:gd name="T4" fmla="*/ 1504 w 1504"/>
                <a:gd name="T5" fmla="*/ 0 h 1297"/>
                <a:gd name="T6" fmla="*/ 30 w 1504"/>
                <a:gd name="T7" fmla="*/ 749 h 1297"/>
                <a:gd name="T8" fmla="*/ 0 w 1504"/>
                <a:gd name="T9" fmla="*/ 1297 h 1297"/>
              </a:gdLst>
              <a:ahLst/>
              <a:cxnLst>
                <a:cxn ang="0">
                  <a:pos x="T0" y="T1"/>
                </a:cxn>
                <a:cxn ang="0">
                  <a:pos x="T2" y="T3"/>
                </a:cxn>
                <a:cxn ang="0">
                  <a:pos x="T4" y="T5"/>
                </a:cxn>
                <a:cxn ang="0">
                  <a:pos x="T6" y="T7"/>
                </a:cxn>
                <a:cxn ang="0">
                  <a:pos x="T8" y="T9"/>
                </a:cxn>
              </a:cxnLst>
              <a:rect l="0" t="0" r="r" b="b"/>
              <a:pathLst>
                <a:path w="1504" h="1297">
                  <a:moveTo>
                    <a:pt x="0" y="1297"/>
                  </a:moveTo>
                  <a:lnTo>
                    <a:pt x="1474" y="548"/>
                  </a:lnTo>
                  <a:lnTo>
                    <a:pt x="1504" y="0"/>
                  </a:lnTo>
                  <a:lnTo>
                    <a:pt x="30" y="749"/>
                  </a:lnTo>
                  <a:lnTo>
                    <a:pt x="0" y="1297"/>
                  </a:lnTo>
                  <a:close/>
                </a:path>
              </a:pathLst>
            </a:custGeom>
            <a:solidFill>
              <a:srgbClr val="0479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任意多边形 78">
              <a:extLst>
                <a:ext uri="{FF2B5EF4-FFF2-40B4-BE49-F238E27FC236}">
                  <a16:creationId xmlns:a16="http://schemas.microsoft.com/office/drawing/2014/main" id="{090BDC4D-96A7-8748-8293-43B63A179FF8}"/>
                </a:ext>
              </a:extLst>
            </p:cNvPr>
            <p:cNvSpPr/>
            <p:nvPr/>
          </p:nvSpPr>
          <p:spPr bwMode="auto">
            <a:xfrm>
              <a:off x="3288553" y="4628550"/>
              <a:ext cx="1219626" cy="746726"/>
            </a:xfrm>
            <a:custGeom>
              <a:avLst/>
              <a:gdLst>
                <a:gd name="T0" fmla="*/ 1550 w 1550"/>
                <a:gd name="T1" fmla="*/ 199 h 949"/>
                <a:gd name="T2" fmla="*/ 1474 w 1550"/>
                <a:gd name="T3" fmla="*/ 0 h 949"/>
                <a:gd name="T4" fmla="*/ 0 w 1550"/>
                <a:gd name="T5" fmla="*/ 749 h 949"/>
                <a:gd name="T6" fmla="*/ 76 w 1550"/>
                <a:gd name="T7" fmla="*/ 949 h 949"/>
                <a:gd name="T8" fmla="*/ 1550 w 1550"/>
                <a:gd name="T9" fmla="*/ 199 h 949"/>
              </a:gdLst>
              <a:ahLst/>
              <a:cxnLst>
                <a:cxn ang="0">
                  <a:pos x="T0" y="T1"/>
                </a:cxn>
                <a:cxn ang="0">
                  <a:pos x="T2" y="T3"/>
                </a:cxn>
                <a:cxn ang="0">
                  <a:pos x="T4" y="T5"/>
                </a:cxn>
                <a:cxn ang="0">
                  <a:pos x="T6" y="T7"/>
                </a:cxn>
                <a:cxn ang="0">
                  <a:pos x="T8" y="T9"/>
                </a:cxn>
              </a:cxnLst>
              <a:rect l="0" t="0" r="r" b="b"/>
              <a:pathLst>
                <a:path w="1550" h="949">
                  <a:moveTo>
                    <a:pt x="1550" y="199"/>
                  </a:moveTo>
                  <a:lnTo>
                    <a:pt x="1474" y="0"/>
                  </a:lnTo>
                  <a:lnTo>
                    <a:pt x="0" y="749"/>
                  </a:lnTo>
                  <a:lnTo>
                    <a:pt x="76" y="949"/>
                  </a:lnTo>
                  <a:lnTo>
                    <a:pt x="1550" y="199"/>
                  </a:lnTo>
                  <a:close/>
                </a:path>
              </a:pathLst>
            </a:custGeom>
            <a:solidFill>
              <a:srgbClr val="0189D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任意多边形 79">
              <a:extLst>
                <a:ext uri="{FF2B5EF4-FFF2-40B4-BE49-F238E27FC236}">
                  <a16:creationId xmlns:a16="http://schemas.microsoft.com/office/drawing/2014/main" id="{17B7AC90-CD48-F046-A896-9BB7BE498B92}"/>
                </a:ext>
              </a:extLst>
            </p:cNvPr>
            <p:cNvSpPr/>
            <p:nvPr/>
          </p:nvSpPr>
          <p:spPr bwMode="auto">
            <a:xfrm>
              <a:off x="3264947" y="5217904"/>
              <a:ext cx="126684" cy="431197"/>
            </a:xfrm>
            <a:custGeom>
              <a:avLst/>
              <a:gdLst>
                <a:gd name="T0" fmla="*/ 75 w 161"/>
                <a:gd name="T1" fmla="*/ 119 h 548"/>
                <a:gd name="T2" fmla="*/ 73 w 161"/>
                <a:gd name="T3" fmla="*/ 443 h 548"/>
                <a:gd name="T4" fmla="*/ 161 w 161"/>
                <a:gd name="T5" fmla="*/ 467 h 548"/>
                <a:gd name="T6" fmla="*/ 0 w 161"/>
                <a:gd name="T7" fmla="*/ 548 h 548"/>
                <a:gd name="T8" fmla="*/ 30 w 161"/>
                <a:gd name="T9" fmla="*/ 0 h 548"/>
                <a:gd name="T10" fmla="*/ 75 w 161"/>
                <a:gd name="T11" fmla="*/ 119 h 548"/>
              </a:gdLst>
              <a:ahLst/>
              <a:cxnLst>
                <a:cxn ang="0">
                  <a:pos x="T0" y="T1"/>
                </a:cxn>
                <a:cxn ang="0">
                  <a:pos x="T2" y="T3"/>
                </a:cxn>
                <a:cxn ang="0">
                  <a:pos x="T4" y="T5"/>
                </a:cxn>
                <a:cxn ang="0">
                  <a:pos x="T6" y="T7"/>
                </a:cxn>
                <a:cxn ang="0">
                  <a:pos x="T8" y="T9"/>
                </a:cxn>
                <a:cxn ang="0">
                  <a:pos x="T10" y="T11"/>
                </a:cxn>
              </a:cxnLst>
              <a:rect l="0" t="0" r="r" b="b"/>
              <a:pathLst>
                <a:path w="161" h="548">
                  <a:moveTo>
                    <a:pt x="75" y="119"/>
                  </a:moveTo>
                  <a:lnTo>
                    <a:pt x="73" y="443"/>
                  </a:lnTo>
                  <a:lnTo>
                    <a:pt x="161" y="467"/>
                  </a:lnTo>
                  <a:lnTo>
                    <a:pt x="0" y="548"/>
                  </a:lnTo>
                  <a:lnTo>
                    <a:pt x="30" y="0"/>
                  </a:lnTo>
                  <a:lnTo>
                    <a:pt x="75" y="119"/>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任意多边形 80">
              <a:extLst>
                <a:ext uri="{FF2B5EF4-FFF2-40B4-BE49-F238E27FC236}">
                  <a16:creationId xmlns:a16="http://schemas.microsoft.com/office/drawing/2014/main" id="{4AC26D22-70B4-A643-B6B2-902F6732C658}"/>
                </a:ext>
              </a:extLst>
            </p:cNvPr>
            <p:cNvSpPr/>
            <p:nvPr/>
          </p:nvSpPr>
          <p:spPr bwMode="auto">
            <a:xfrm>
              <a:off x="3593853" y="4874835"/>
              <a:ext cx="841149" cy="591715"/>
            </a:xfrm>
            <a:custGeom>
              <a:avLst/>
              <a:gdLst>
                <a:gd name="T0" fmla="*/ 0 w 1069"/>
                <a:gd name="T1" fmla="*/ 710 h 752"/>
                <a:gd name="T2" fmla="*/ 1029 w 1069"/>
                <a:gd name="T3" fmla="*/ 193 h 752"/>
                <a:gd name="T4" fmla="*/ 1069 w 1069"/>
                <a:gd name="T5" fmla="*/ 0 h 752"/>
                <a:gd name="T6" fmla="*/ 1056 w 1069"/>
                <a:gd name="T7" fmla="*/ 235 h 752"/>
                <a:gd name="T8" fmla="*/ 27 w 1069"/>
                <a:gd name="T9" fmla="*/ 752 h 752"/>
                <a:gd name="T10" fmla="*/ 0 w 1069"/>
                <a:gd name="T11" fmla="*/ 710 h 752"/>
              </a:gdLst>
              <a:ahLst/>
              <a:cxnLst>
                <a:cxn ang="0">
                  <a:pos x="T0" y="T1"/>
                </a:cxn>
                <a:cxn ang="0">
                  <a:pos x="T2" y="T3"/>
                </a:cxn>
                <a:cxn ang="0">
                  <a:pos x="T4" y="T5"/>
                </a:cxn>
                <a:cxn ang="0">
                  <a:pos x="T6" y="T7"/>
                </a:cxn>
                <a:cxn ang="0">
                  <a:pos x="T8" y="T9"/>
                </a:cxn>
                <a:cxn ang="0">
                  <a:pos x="T10" y="T11"/>
                </a:cxn>
              </a:cxnLst>
              <a:rect l="0" t="0" r="r" b="b"/>
              <a:pathLst>
                <a:path w="1069" h="752">
                  <a:moveTo>
                    <a:pt x="0" y="710"/>
                  </a:moveTo>
                  <a:lnTo>
                    <a:pt x="1029" y="193"/>
                  </a:lnTo>
                  <a:lnTo>
                    <a:pt x="1069" y="0"/>
                  </a:lnTo>
                  <a:lnTo>
                    <a:pt x="1056" y="235"/>
                  </a:lnTo>
                  <a:lnTo>
                    <a:pt x="27" y="752"/>
                  </a:lnTo>
                  <a:lnTo>
                    <a:pt x="0" y="710"/>
                  </a:lnTo>
                  <a:close/>
                </a:path>
              </a:pathLst>
            </a:custGeom>
            <a:solidFill>
              <a:srgbClr val="0169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任意多边形 81">
              <a:extLst>
                <a:ext uri="{FF2B5EF4-FFF2-40B4-BE49-F238E27FC236}">
                  <a16:creationId xmlns:a16="http://schemas.microsoft.com/office/drawing/2014/main" id="{45AEFF70-4A25-6D48-AC7A-09DB84A781E3}"/>
                </a:ext>
              </a:extLst>
            </p:cNvPr>
            <p:cNvSpPr/>
            <p:nvPr/>
          </p:nvSpPr>
          <p:spPr bwMode="auto">
            <a:xfrm>
              <a:off x="2932894" y="5568055"/>
              <a:ext cx="255728" cy="258088"/>
            </a:xfrm>
            <a:custGeom>
              <a:avLst/>
              <a:gdLst>
                <a:gd name="T0" fmla="*/ 62 w 156"/>
                <a:gd name="T1" fmla="*/ 158 h 158"/>
                <a:gd name="T2" fmla="*/ 18 w 156"/>
                <a:gd name="T3" fmla="*/ 124 h 158"/>
                <a:gd name="T4" fmla="*/ 35 w 156"/>
                <a:gd name="T5" fmla="*/ 38 h 158"/>
                <a:gd name="T6" fmla="*/ 113 w 156"/>
                <a:gd name="T7" fmla="*/ 5 h 158"/>
                <a:gd name="T8" fmla="*/ 150 w 156"/>
                <a:gd name="T9" fmla="*/ 30 h 158"/>
                <a:gd name="T10" fmla="*/ 62 w 156"/>
                <a:gd name="T11" fmla="*/ 158 h 158"/>
              </a:gdLst>
              <a:ahLst/>
              <a:cxnLst>
                <a:cxn ang="0">
                  <a:pos x="T0" y="T1"/>
                </a:cxn>
                <a:cxn ang="0">
                  <a:pos x="T2" y="T3"/>
                </a:cxn>
                <a:cxn ang="0">
                  <a:pos x="T4" y="T5"/>
                </a:cxn>
                <a:cxn ang="0">
                  <a:pos x="T6" y="T7"/>
                </a:cxn>
                <a:cxn ang="0">
                  <a:pos x="T8" y="T9"/>
                </a:cxn>
                <a:cxn ang="0">
                  <a:pos x="T10" y="T11"/>
                </a:cxn>
              </a:cxnLst>
              <a:rect l="0" t="0" r="r" b="b"/>
              <a:pathLst>
                <a:path w="156" h="158">
                  <a:moveTo>
                    <a:pt x="62" y="158"/>
                  </a:moveTo>
                  <a:cubicBezTo>
                    <a:pt x="62" y="158"/>
                    <a:pt x="37" y="153"/>
                    <a:pt x="18" y="124"/>
                  </a:cubicBezTo>
                  <a:cubicBezTo>
                    <a:pt x="18" y="124"/>
                    <a:pt x="0" y="91"/>
                    <a:pt x="35" y="38"/>
                  </a:cubicBezTo>
                  <a:cubicBezTo>
                    <a:pt x="50" y="16"/>
                    <a:pt x="78" y="0"/>
                    <a:pt x="113" y="5"/>
                  </a:cubicBezTo>
                  <a:cubicBezTo>
                    <a:pt x="113" y="5"/>
                    <a:pt x="144" y="14"/>
                    <a:pt x="150" y="30"/>
                  </a:cubicBezTo>
                  <a:cubicBezTo>
                    <a:pt x="156" y="46"/>
                    <a:pt x="110" y="139"/>
                    <a:pt x="62" y="158"/>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任意多边形 82">
              <a:extLst>
                <a:ext uri="{FF2B5EF4-FFF2-40B4-BE49-F238E27FC236}">
                  <a16:creationId xmlns:a16="http://schemas.microsoft.com/office/drawing/2014/main" id="{8F3F1066-72DB-694C-B488-77531929ABC2}"/>
                </a:ext>
              </a:extLst>
            </p:cNvPr>
            <p:cNvSpPr/>
            <p:nvPr/>
          </p:nvSpPr>
          <p:spPr bwMode="auto">
            <a:xfrm>
              <a:off x="2996629" y="5580645"/>
              <a:ext cx="196714" cy="265171"/>
            </a:xfrm>
            <a:custGeom>
              <a:avLst/>
              <a:gdLst>
                <a:gd name="T0" fmla="*/ 57 w 120"/>
                <a:gd name="T1" fmla="*/ 145 h 162"/>
                <a:gd name="T2" fmla="*/ 118 w 120"/>
                <a:gd name="T3" fmla="*/ 51 h 162"/>
                <a:gd name="T4" fmla="*/ 64 w 120"/>
                <a:gd name="T5" fmla="*/ 16 h 162"/>
                <a:gd name="T6" fmla="*/ 2 w 120"/>
                <a:gd name="T7" fmla="*/ 110 h 162"/>
                <a:gd name="T8" fmla="*/ 57 w 120"/>
                <a:gd name="T9" fmla="*/ 145 h 162"/>
              </a:gdLst>
              <a:ahLst/>
              <a:cxnLst>
                <a:cxn ang="0">
                  <a:pos x="T0" y="T1"/>
                </a:cxn>
                <a:cxn ang="0">
                  <a:pos x="T2" y="T3"/>
                </a:cxn>
                <a:cxn ang="0">
                  <a:pos x="T4" y="T5"/>
                </a:cxn>
                <a:cxn ang="0">
                  <a:pos x="T6" y="T7"/>
                </a:cxn>
                <a:cxn ang="0">
                  <a:pos x="T8" y="T9"/>
                </a:cxn>
              </a:cxnLst>
              <a:rect l="0" t="0" r="r" b="b"/>
              <a:pathLst>
                <a:path w="120" h="162">
                  <a:moveTo>
                    <a:pt x="57" y="145"/>
                  </a:moveTo>
                  <a:cubicBezTo>
                    <a:pt x="89" y="129"/>
                    <a:pt x="116" y="87"/>
                    <a:pt x="118" y="51"/>
                  </a:cubicBezTo>
                  <a:cubicBezTo>
                    <a:pt x="120" y="15"/>
                    <a:pt x="95" y="0"/>
                    <a:pt x="64" y="16"/>
                  </a:cubicBezTo>
                  <a:cubicBezTo>
                    <a:pt x="32" y="32"/>
                    <a:pt x="4" y="74"/>
                    <a:pt x="2" y="110"/>
                  </a:cubicBezTo>
                  <a:cubicBezTo>
                    <a:pt x="0" y="146"/>
                    <a:pt x="25" y="162"/>
                    <a:pt x="57" y="145"/>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任意多边形 83">
              <a:extLst>
                <a:ext uri="{FF2B5EF4-FFF2-40B4-BE49-F238E27FC236}">
                  <a16:creationId xmlns:a16="http://schemas.microsoft.com/office/drawing/2014/main" id="{DE5E3E60-642B-0245-9C46-F86307604343}"/>
                </a:ext>
              </a:extLst>
            </p:cNvPr>
            <p:cNvSpPr/>
            <p:nvPr/>
          </p:nvSpPr>
          <p:spPr bwMode="auto">
            <a:xfrm>
              <a:off x="3035972" y="5631791"/>
              <a:ext cx="118028" cy="161306"/>
            </a:xfrm>
            <a:custGeom>
              <a:avLst/>
              <a:gdLst>
                <a:gd name="T0" fmla="*/ 1 w 72"/>
                <a:gd name="T1" fmla="*/ 67 h 99"/>
                <a:gd name="T2" fmla="*/ 34 w 72"/>
                <a:gd name="T3" fmla="*/ 89 h 99"/>
                <a:gd name="T4" fmla="*/ 71 w 72"/>
                <a:gd name="T5" fmla="*/ 32 h 99"/>
                <a:gd name="T6" fmla="*/ 38 w 72"/>
                <a:gd name="T7" fmla="*/ 10 h 99"/>
                <a:gd name="T8" fmla="*/ 1 w 72"/>
                <a:gd name="T9" fmla="*/ 67 h 99"/>
              </a:gdLst>
              <a:ahLst/>
              <a:cxnLst>
                <a:cxn ang="0">
                  <a:pos x="T0" y="T1"/>
                </a:cxn>
                <a:cxn ang="0">
                  <a:pos x="T2" y="T3"/>
                </a:cxn>
                <a:cxn ang="0">
                  <a:pos x="T4" y="T5"/>
                </a:cxn>
                <a:cxn ang="0">
                  <a:pos x="T6" y="T7"/>
                </a:cxn>
                <a:cxn ang="0">
                  <a:pos x="T8" y="T9"/>
                </a:cxn>
              </a:cxnLst>
              <a:rect l="0" t="0" r="r" b="b"/>
              <a:pathLst>
                <a:path w="72" h="99">
                  <a:moveTo>
                    <a:pt x="1" y="67"/>
                  </a:moveTo>
                  <a:cubicBezTo>
                    <a:pt x="0" y="89"/>
                    <a:pt x="15" y="99"/>
                    <a:pt x="34" y="89"/>
                  </a:cubicBezTo>
                  <a:cubicBezTo>
                    <a:pt x="53" y="79"/>
                    <a:pt x="70" y="53"/>
                    <a:pt x="71" y="32"/>
                  </a:cubicBezTo>
                  <a:cubicBezTo>
                    <a:pt x="72" y="10"/>
                    <a:pt x="58" y="0"/>
                    <a:pt x="38" y="10"/>
                  </a:cubicBezTo>
                  <a:cubicBezTo>
                    <a:pt x="19" y="20"/>
                    <a:pt x="2" y="46"/>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任意多边形 84">
              <a:extLst>
                <a:ext uri="{FF2B5EF4-FFF2-40B4-BE49-F238E27FC236}">
                  <a16:creationId xmlns:a16="http://schemas.microsoft.com/office/drawing/2014/main" id="{4F7E3162-4BB4-5B44-B4A5-8359376AAA87}"/>
                </a:ext>
              </a:extLst>
            </p:cNvPr>
            <p:cNvSpPr/>
            <p:nvPr/>
          </p:nvSpPr>
          <p:spPr bwMode="auto">
            <a:xfrm>
              <a:off x="3050922" y="5653036"/>
              <a:ext cx="88128" cy="118815"/>
            </a:xfrm>
            <a:custGeom>
              <a:avLst/>
              <a:gdLst>
                <a:gd name="T0" fmla="*/ 26 w 54"/>
                <a:gd name="T1" fmla="*/ 66 h 73"/>
                <a:gd name="T2" fmla="*/ 53 w 54"/>
                <a:gd name="T3" fmla="*/ 23 h 73"/>
                <a:gd name="T4" fmla="*/ 29 w 54"/>
                <a:gd name="T5" fmla="*/ 7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8"/>
                    <a:pt x="52" y="39"/>
                    <a:pt x="53" y="23"/>
                  </a:cubicBezTo>
                  <a:cubicBezTo>
                    <a:pt x="54" y="7"/>
                    <a:pt x="43" y="0"/>
                    <a:pt x="29" y="7"/>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任意多边形 85">
              <a:extLst>
                <a:ext uri="{FF2B5EF4-FFF2-40B4-BE49-F238E27FC236}">
                  <a16:creationId xmlns:a16="http://schemas.microsoft.com/office/drawing/2014/main" id="{DE92F3BC-7CC1-0644-AEDC-A312D57583E9}"/>
                </a:ext>
              </a:extLst>
            </p:cNvPr>
            <p:cNvSpPr/>
            <p:nvPr/>
          </p:nvSpPr>
          <p:spPr bwMode="auto">
            <a:xfrm>
              <a:off x="3371959" y="5405963"/>
              <a:ext cx="251794" cy="256515"/>
            </a:xfrm>
            <a:custGeom>
              <a:avLst/>
              <a:gdLst>
                <a:gd name="T0" fmla="*/ 60 w 154"/>
                <a:gd name="T1" fmla="*/ 157 h 157"/>
                <a:gd name="T2" fmla="*/ 16 w 154"/>
                <a:gd name="T3" fmla="*/ 123 h 157"/>
                <a:gd name="T4" fmla="*/ 34 w 154"/>
                <a:gd name="T5" fmla="*/ 39 h 157"/>
                <a:gd name="T6" fmla="*/ 111 w 154"/>
                <a:gd name="T7" fmla="*/ 4 h 157"/>
                <a:gd name="T8" fmla="*/ 148 w 154"/>
                <a:gd name="T9" fmla="*/ 29 h 157"/>
                <a:gd name="T10" fmla="*/ 60 w 154"/>
                <a:gd name="T11" fmla="*/ 157 h 157"/>
              </a:gdLst>
              <a:ahLst/>
              <a:cxnLst>
                <a:cxn ang="0">
                  <a:pos x="T0" y="T1"/>
                </a:cxn>
                <a:cxn ang="0">
                  <a:pos x="T2" y="T3"/>
                </a:cxn>
                <a:cxn ang="0">
                  <a:pos x="T4" y="T5"/>
                </a:cxn>
                <a:cxn ang="0">
                  <a:pos x="T6" y="T7"/>
                </a:cxn>
                <a:cxn ang="0">
                  <a:pos x="T8" y="T9"/>
                </a:cxn>
                <a:cxn ang="0">
                  <a:pos x="T10" y="T11"/>
                </a:cxn>
              </a:cxnLst>
              <a:rect l="0" t="0" r="r" b="b"/>
              <a:pathLst>
                <a:path w="154" h="157">
                  <a:moveTo>
                    <a:pt x="60" y="157"/>
                  </a:moveTo>
                  <a:cubicBezTo>
                    <a:pt x="60" y="157"/>
                    <a:pt x="35" y="152"/>
                    <a:pt x="16" y="123"/>
                  </a:cubicBezTo>
                  <a:cubicBezTo>
                    <a:pt x="16" y="123"/>
                    <a:pt x="0" y="90"/>
                    <a:pt x="34" y="39"/>
                  </a:cubicBezTo>
                  <a:cubicBezTo>
                    <a:pt x="49" y="17"/>
                    <a:pt x="77" y="0"/>
                    <a:pt x="111" y="4"/>
                  </a:cubicBezTo>
                  <a:cubicBezTo>
                    <a:pt x="111" y="4"/>
                    <a:pt x="142" y="13"/>
                    <a:pt x="148" y="29"/>
                  </a:cubicBezTo>
                  <a:cubicBezTo>
                    <a:pt x="154" y="45"/>
                    <a:pt x="108" y="138"/>
                    <a:pt x="60" y="157"/>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任意多边形 86">
              <a:extLst>
                <a:ext uri="{FF2B5EF4-FFF2-40B4-BE49-F238E27FC236}">
                  <a16:creationId xmlns:a16="http://schemas.microsoft.com/office/drawing/2014/main" id="{D3B25126-F0A1-0945-B147-ABBFF5B2159F}"/>
                </a:ext>
              </a:extLst>
            </p:cNvPr>
            <p:cNvSpPr/>
            <p:nvPr/>
          </p:nvSpPr>
          <p:spPr bwMode="auto">
            <a:xfrm>
              <a:off x="3434121" y="5417766"/>
              <a:ext cx="194354" cy="264383"/>
            </a:xfrm>
            <a:custGeom>
              <a:avLst/>
              <a:gdLst>
                <a:gd name="T0" fmla="*/ 56 w 119"/>
                <a:gd name="T1" fmla="*/ 146 h 162"/>
                <a:gd name="T2" fmla="*/ 117 w 119"/>
                <a:gd name="T3" fmla="*/ 52 h 162"/>
                <a:gd name="T4" fmla="*/ 63 w 119"/>
                <a:gd name="T5" fmla="*/ 16 h 162"/>
                <a:gd name="T6" fmla="*/ 1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29"/>
                    <a:pt x="115" y="87"/>
                    <a:pt x="117" y="52"/>
                  </a:cubicBezTo>
                  <a:cubicBezTo>
                    <a:pt x="119" y="16"/>
                    <a:pt x="94" y="0"/>
                    <a:pt x="63" y="16"/>
                  </a:cubicBezTo>
                  <a:cubicBezTo>
                    <a:pt x="31" y="32"/>
                    <a:pt x="3" y="75"/>
                    <a:pt x="1"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任意多边形 87">
              <a:extLst>
                <a:ext uri="{FF2B5EF4-FFF2-40B4-BE49-F238E27FC236}">
                  <a16:creationId xmlns:a16="http://schemas.microsoft.com/office/drawing/2014/main" id="{565400B8-416A-FB41-9A79-153644DADB16}"/>
                </a:ext>
              </a:extLst>
            </p:cNvPr>
            <p:cNvSpPr/>
            <p:nvPr/>
          </p:nvSpPr>
          <p:spPr bwMode="auto">
            <a:xfrm>
              <a:off x="3471103" y="5469698"/>
              <a:ext cx="118028" cy="160519"/>
            </a:xfrm>
            <a:custGeom>
              <a:avLst/>
              <a:gdLst>
                <a:gd name="T0" fmla="*/ 1 w 72"/>
                <a:gd name="T1" fmla="*/ 67 h 98"/>
                <a:gd name="T2" fmla="*/ 34 w 72"/>
                <a:gd name="T3" fmla="*/ 88 h 98"/>
                <a:gd name="T4" fmla="*/ 71 w 72"/>
                <a:gd name="T5" fmla="*/ 31 h 98"/>
                <a:gd name="T6" fmla="*/ 38 w 72"/>
                <a:gd name="T7" fmla="*/ 10 h 98"/>
                <a:gd name="T8" fmla="*/ 1 w 72"/>
                <a:gd name="T9" fmla="*/ 67 h 98"/>
              </a:gdLst>
              <a:ahLst/>
              <a:cxnLst>
                <a:cxn ang="0">
                  <a:pos x="T0" y="T1"/>
                </a:cxn>
                <a:cxn ang="0">
                  <a:pos x="T2" y="T3"/>
                </a:cxn>
                <a:cxn ang="0">
                  <a:pos x="T4" y="T5"/>
                </a:cxn>
                <a:cxn ang="0">
                  <a:pos x="T6" y="T7"/>
                </a:cxn>
                <a:cxn ang="0">
                  <a:pos x="T8" y="T9"/>
                </a:cxn>
              </a:cxnLst>
              <a:rect l="0" t="0" r="r" b="b"/>
              <a:pathLst>
                <a:path w="72" h="98">
                  <a:moveTo>
                    <a:pt x="1" y="67"/>
                  </a:moveTo>
                  <a:cubicBezTo>
                    <a:pt x="0" y="89"/>
                    <a:pt x="15" y="98"/>
                    <a:pt x="34" y="88"/>
                  </a:cubicBezTo>
                  <a:cubicBezTo>
                    <a:pt x="54" y="78"/>
                    <a:pt x="70" y="53"/>
                    <a:pt x="71" y="31"/>
                  </a:cubicBezTo>
                  <a:cubicBezTo>
                    <a:pt x="72" y="9"/>
                    <a:pt x="58" y="0"/>
                    <a:pt x="38" y="10"/>
                  </a:cubicBezTo>
                  <a:cubicBezTo>
                    <a:pt x="19" y="20"/>
                    <a:pt x="2"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任意多边形 88">
              <a:extLst>
                <a:ext uri="{FF2B5EF4-FFF2-40B4-BE49-F238E27FC236}">
                  <a16:creationId xmlns:a16="http://schemas.microsoft.com/office/drawing/2014/main" id="{97C6D2FE-2CDF-0C4A-B609-876554E47F3F}"/>
                </a:ext>
              </a:extLst>
            </p:cNvPr>
            <p:cNvSpPr/>
            <p:nvPr/>
          </p:nvSpPr>
          <p:spPr bwMode="auto">
            <a:xfrm>
              <a:off x="3486053" y="5489370"/>
              <a:ext cx="88128" cy="119602"/>
            </a:xfrm>
            <a:custGeom>
              <a:avLst/>
              <a:gdLst>
                <a:gd name="T0" fmla="*/ 26 w 54"/>
                <a:gd name="T1" fmla="*/ 66 h 73"/>
                <a:gd name="T2" fmla="*/ 53 w 54"/>
                <a:gd name="T3" fmla="*/ 24 h 73"/>
                <a:gd name="T4" fmla="*/ 29 w 54"/>
                <a:gd name="T5" fmla="*/ 8 h 73"/>
                <a:gd name="T6" fmla="*/ 1 w 54"/>
                <a:gd name="T7" fmla="*/ 50 h 73"/>
                <a:gd name="T8" fmla="*/ 26 w 54"/>
                <a:gd name="T9" fmla="*/ 66 h 73"/>
              </a:gdLst>
              <a:ahLst/>
              <a:cxnLst>
                <a:cxn ang="0">
                  <a:pos x="T0" y="T1"/>
                </a:cxn>
                <a:cxn ang="0">
                  <a:pos x="T2" y="T3"/>
                </a:cxn>
                <a:cxn ang="0">
                  <a:pos x="T4" y="T5"/>
                </a:cxn>
                <a:cxn ang="0">
                  <a:pos x="T6" y="T7"/>
                </a:cxn>
                <a:cxn ang="0">
                  <a:pos x="T8" y="T9"/>
                </a:cxn>
              </a:cxnLst>
              <a:rect l="0" t="0" r="r" b="b"/>
              <a:pathLst>
                <a:path w="54" h="73">
                  <a:moveTo>
                    <a:pt x="26" y="66"/>
                  </a:moveTo>
                  <a:cubicBezTo>
                    <a:pt x="40" y="59"/>
                    <a:pt x="52" y="40"/>
                    <a:pt x="53" y="24"/>
                  </a:cubicBezTo>
                  <a:cubicBezTo>
                    <a:pt x="54" y="8"/>
                    <a:pt x="43" y="0"/>
                    <a:pt x="29" y="8"/>
                  </a:cubicBezTo>
                  <a:cubicBezTo>
                    <a:pt x="14" y="15"/>
                    <a:pt x="2" y="34"/>
                    <a:pt x="1" y="50"/>
                  </a:cubicBezTo>
                  <a:cubicBezTo>
                    <a:pt x="0" y="66"/>
                    <a:pt x="11" y="73"/>
                    <a:pt x="26" y="66"/>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任意多边形 89">
              <a:extLst>
                <a:ext uri="{FF2B5EF4-FFF2-40B4-BE49-F238E27FC236}">
                  <a16:creationId xmlns:a16="http://schemas.microsoft.com/office/drawing/2014/main" id="{E5D1202A-BBC0-6843-BAB8-D2D089FBBEAC}"/>
                </a:ext>
              </a:extLst>
            </p:cNvPr>
            <p:cNvSpPr/>
            <p:nvPr/>
          </p:nvSpPr>
          <p:spPr bwMode="auto">
            <a:xfrm>
              <a:off x="3767748" y="5217904"/>
              <a:ext cx="247072" cy="251794"/>
            </a:xfrm>
            <a:custGeom>
              <a:avLst/>
              <a:gdLst>
                <a:gd name="T0" fmla="*/ 56 w 151"/>
                <a:gd name="T1" fmla="*/ 154 h 154"/>
                <a:gd name="T2" fmla="*/ 16 w 151"/>
                <a:gd name="T3" fmla="*/ 125 h 154"/>
                <a:gd name="T4" fmla="*/ 32 w 151"/>
                <a:gd name="T5" fmla="*/ 40 h 154"/>
                <a:gd name="T6" fmla="*/ 107 w 151"/>
                <a:gd name="T7" fmla="*/ 1 h 154"/>
                <a:gd name="T8" fmla="*/ 145 w 151"/>
                <a:gd name="T9" fmla="*/ 26 h 154"/>
                <a:gd name="T10" fmla="*/ 56 w 151"/>
                <a:gd name="T11" fmla="*/ 154 h 154"/>
              </a:gdLst>
              <a:ahLst/>
              <a:cxnLst>
                <a:cxn ang="0">
                  <a:pos x="T0" y="T1"/>
                </a:cxn>
                <a:cxn ang="0">
                  <a:pos x="T2" y="T3"/>
                </a:cxn>
                <a:cxn ang="0">
                  <a:pos x="T4" y="T5"/>
                </a:cxn>
                <a:cxn ang="0">
                  <a:pos x="T6" y="T7"/>
                </a:cxn>
                <a:cxn ang="0">
                  <a:pos x="T8" y="T9"/>
                </a:cxn>
                <a:cxn ang="0">
                  <a:pos x="T10" y="T11"/>
                </a:cxn>
              </a:cxnLst>
              <a:rect l="0" t="0" r="r" b="b"/>
              <a:pathLst>
                <a:path w="151" h="154">
                  <a:moveTo>
                    <a:pt x="56" y="154"/>
                  </a:moveTo>
                  <a:cubicBezTo>
                    <a:pt x="56" y="154"/>
                    <a:pt x="31" y="152"/>
                    <a:pt x="16" y="125"/>
                  </a:cubicBezTo>
                  <a:cubicBezTo>
                    <a:pt x="16" y="125"/>
                    <a:pt x="0" y="87"/>
                    <a:pt x="32" y="40"/>
                  </a:cubicBezTo>
                  <a:cubicBezTo>
                    <a:pt x="47" y="17"/>
                    <a:pt x="76" y="0"/>
                    <a:pt x="107" y="1"/>
                  </a:cubicBezTo>
                  <a:cubicBezTo>
                    <a:pt x="107" y="1"/>
                    <a:pt x="139" y="11"/>
                    <a:pt x="145" y="26"/>
                  </a:cubicBezTo>
                  <a:cubicBezTo>
                    <a:pt x="151" y="42"/>
                    <a:pt x="105" y="135"/>
                    <a:pt x="56"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任意多边形 90">
              <a:extLst>
                <a:ext uri="{FF2B5EF4-FFF2-40B4-BE49-F238E27FC236}">
                  <a16:creationId xmlns:a16="http://schemas.microsoft.com/office/drawing/2014/main" id="{6240E6ED-824F-EE48-9E8D-E4459887AD30}"/>
                </a:ext>
              </a:extLst>
            </p:cNvPr>
            <p:cNvSpPr/>
            <p:nvPr/>
          </p:nvSpPr>
          <p:spPr bwMode="auto">
            <a:xfrm>
              <a:off x="3822827" y="5224986"/>
              <a:ext cx="195140" cy="264383"/>
            </a:xfrm>
            <a:custGeom>
              <a:avLst/>
              <a:gdLst>
                <a:gd name="T0" fmla="*/ 56 w 119"/>
                <a:gd name="T1" fmla="*/ 146 h 162"/>
                <a:gd name="T2" fmla="*/ 117 w 119"/>
                <a:gd name="T3" fmla="*/ 52 h 162"/>
                <a:gd name="T4" fmla="*/ 63 w 119"/>
                <a:gd name="T5" fmla="*/ 16 h 162"/>
                <a:gd name="T6" fmla="*/ 2 w 119"/>
                <a:gd name="T7" fmla="*/ 110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5" y="87"/>
                    <a:pt x="117" y="52"/>
                  </a:cubicBezTo>
                  <a:cubicBezTo>
                    <a:pt x="119" y="16"/>
                    <a:pt x="95" y="0"/>
                    <a:pt x="63" y="16"/>
                  </a:cubicBezTo>
                  <a:cubicBezTo>
                    <a:pt x="31" y="33"/>
                    <a:pt x="4" y="75"/>
                    <a:pt x="2" y="110"/>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任意多边形 91">
              <a:extLst>
                <a:ext uri="{FF2B5EF4-FFF2-40B4-BE49-F238E27FC236}">
                  <a16:creationId xmlns:a16="http://schemas.microsoft.com/office/drawing/2014/main" id="{80ACBBE4-AE2E-0940-8DFB-D87F15BC6CAC}"/>
                </a:ext>
              </a:extLst>
            </p:cNvPr>
            <p:cNvSpPr/>
            <p:nvPr/>
          </p:nvSpPr>
          <p:spPr bwMode="auto">
            <a:xfrm>
              <a:off x="3860596" y="5276919"/>
              <a:ext cx="119602" cy="160519"/>
            </a:xfrm>
            <a:custGeom>
              <a:avLst/>
              <a:gdLst>
                <a:gd name="T0" fmla="*/ 1 w 73"/>
                <a:gd name="T1" fmla="*/ 67 h 98"/>
                <a:gd name="T2" fmla="*/ 34 w 73"/>
                <a:gd name="T3" fmla="*/ 88 h 98"/>
                <a:gd name="T4" fmla="*/ 72 w 73"/>
                <a:gd name="T5" fmla="*/ 31 h 98"/>
                <a:gd name="T6" fmla="*/ 39 w 73"/>
                <a:gd name="T7" fmla="*/ 10 h 98"/>
                <a:gd name="T8" fmla="*/ 1 w 73"/>
                <a:gd name="T9" fmla="*/ 67 h 98"/>
              </a:gdLst>
              <a:ahLst/>
              <a:cxnLst>
                <a:cxn ang="0">
                  <a:pos x="T0" y="T1"/>
                </a:cxn>
                <a:cxn ang="0">
                  <a:pos x="T2" y="T3"/>
                </a:cxn>
                <a:cxn ang="0">
                  <a:pos x="T4" y="T5"/>
                </a:cxn>
                <a:cxn ang="0">
                  <a:pos x="T6" y="T7"/>
                </a:cxn>
                <a:cxn ang="0">
                  <a:pos x="T8" y="T9"/>
                </a:cxn>
              </a:cxnLst>
              <a:rect l="0" t="0" r="r" b="b"/>
              <a:pathLst>
                <a:path w="73" h="98">
                  <a:moveTo>
                    <a:pt x="1" y="67"/>
                  </a:moveTo>
                  <a:cubicBezTo>
                    <a:pt x="0" y="89"/>
                    <a:pt x="15" y="98"/>
                    <a:pt x="34" y="88"/>
                  </a:cubicBezTo>
                  <a:cubicBezTo>
                    <a:pt x="54" y="79"/>
                    <a:pt x="70" y="53"/>
                    <a:pt x="72" y="31"/>
                  </a:cubicBezTo>
                  <a:cubicBezTo>
                    <a:pt x="73" y="9"/>
                    <a:pt x="58" y="0"/>
                    <a:pt x="39" y="10"/>
                  </a:cubicBezTo>
                  <a:cubicBezTo>
                    <a:pt x="19" y="20"/>
                    <a:pt x="3" y="45"/>
                    <a:pt x="1"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任意多边形 92">
              <a:extLst>
                <a:ext uri="{FF2B5EF4-FFF2-40B4-BE49-F238E27FC236}">
                  <a16:creationId xmlns:a16="http://schemas.microsoft.com/office/drawing/2014/main" id="{51D4381E-80AD-D74A-8399-AC3BCDCB8C3D}"/>
                </a:ext>
              </a:extLst>
            </p:cNvPr>
            <p:cNvSpPr/>
            <p:nvPr/>
          </p:nvSpPr>
          <p:spPr bwMode="auto">
            <a:xfrm>
              <a:off x="3877121" y="5298164"/>
              <a:ext cx="86554" cy="119602"/>
            </a:xfrm>
            <a:custGeom>
              <a:avLst/>
              <a:gdLst>
                <a:gd name="T0" fmla="*/ 25 w 53"/>
                <a:gd name="T1" fmla="*/ 65 h 73"/>
                <a:gd name="T2" fmla="*/ 53 w 53"/>
                <a:gd name="T3" fmla="*/ 23 h 73"/>
                <a:gd name="T4" fmla="*/ 28 w 53"/>
                <a:gd name="T5" fmla="*/ 7 h 73"/>
                <a:gd name="T6" fmla="*/ 0 w 53"/>
                <a:gd name="T7" fmla="*/ 49 h 73"/>
                <a:gd name="T8" fmla="*/ 25 w 53"/>
                <a:gd name="T9" fmla="*/ 65 h 73"/>
              </a:gdLst>
              <a:ahLst/>
              <a:cxnLst>
                <a:cxn ang="0">
                  <a:pos x="T0" y="T1"/>
                </a:cxn>
                <a:cxn ang="0">
                  <a:pos x="T2" y="T3"/>
                </a:cxn>
                <a:cxn ang="0">
                  <a:pos x="T4" y="T5"/>
                </a:cxn>
                <a:cxn ang="0">
                  <a:pos x="T6" y="T7"/>
                </a:cxn>
                <a:cxn ang="0">
                  <a:pos x="T8" y="T9"/>
                </a:cxn>
              </a:cxnLst>
              <a:rect l="0" t="0" r="r" b="b"/>
              <a:pathLst>
                <a:path w="53" h="73">
                  <a:moveTo>
                    <a:pt x="25" y="65"/>
                  </a:moveTo>
                  <a:cubicBezTo>
                    <a:pt x="39" y="58"/>
                    <a:pt x="52" y="39"/>
                    <a:pt x="53" y="23"/>
                  </a:cubicBezTo>
                  <a:cubicBezTo>
                    <a:pt x="53" y="7"/>
                    <a:pt x="42" y="0"/>
                    <a:pt x="28" y="7"/>
                  </a:cubicBezTo>
                  <a:cubicBezTo>
                    <a:pt x="14" y="14"/>
                    <a:pt x="1" y="33"/>
                    <a:pt x="0" y="49"/>
                  </a:cubicBezTo>
                  <a:cubicBezTo>
                    <a:pt x="0" y="65"/>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任意多边形 93">
              <a:extLst>
                <a:ext uri="{FF2B5EF4-FFF2-40B4-BE49-F238E27FC236}">
                  <a16:creationId xmlns:a16="http://schemas.microsoft.com/office/drawing/2014/main" id="{BC1C855A-FD0C-3041-8FCB-092C661D8C14}"/>
                </a:ext>
              </a:extLst>
            </p:cNvPr>
            <p:cNvSpPr/>
            <p:nvPr/>
          </p:nvSpPr>
          <p:spPr bwMode="auto">
            <a:xfrm>
              <a:off x="4150159" y="5021977"/>
              <a:ext cx="250220" cy="251794"/>
            </a:xfrm>
            <a:custGeom>
              <a:avLst/>
              <a:gdLst>
                <a:gd name="T0" fmla="*/ 58 w 153"/>
                <a:gd name="T1" fmla="*/ 154 h 154"/>
                <a:gd name="T2" fmla="*/ 16 w 153"/>
                <a:gd name="T3" fmla="*/ 126 h 154"/>
                <a:gd name="T4" fmla="*/ 33 w 153"/>
                <a:gd name="T5" fmla="*/ 38 h 154"/>
                <a:gd name="T6" fmla="*/ 110 w 153"/>
                <a:gd name="T7" fmla="*/ 2 h 154"/>
                <a:gd name="T8" fmla="*/ 147 w 153"/>
                <a:gd name="T9" fmla="*/ 27 h 154"/>
                <a:gd name="T10" fmla="*/ 58 w 153"/>
                <a:gd name="T11" fmla="*/ 154 h 154"/>
              </a:gdLst>
              <a:ahLst/>
              <a:cxnLst>
                <a:cxn ang="0">
                  <a:pos x="T0" y="T1"/>
                </a:cxn>
                <a:cxn ang="0">
                  <a:pos x="T2" y="T3"/>
                </a:cxn>
                <a:cxn ang="0">
                  <a:pos x="T4" y="T5"/>
                </a:cxn>
                <a:cxn ang="0">
                  <a:pos x="T6" y="T7"/>
                </a:cxn>
                <a:cxn ang="0">
                  <a:pos x="T8" y="T9"/>
                </a:cxn>
                <a:cxn ang="0">
                  <a:pos x="T10" y="T11"/>
                </a:cxn>
              </a:cxnLst>
              <a:rect l="0" t="0" r="r" b="b"/>
              <a:pathLst>
                <a:path w="153" h="154">
                  <a:moveTo>
                    <a:pt x="58" y="154"/>
                  </a:moveTo>
                  <a:cubicBezTo>
                    <a:pt x="58" y="154"/>
                    <a:pt x="26" y="150"/>
                    <a:pt x="16" y="126"/>
                  </a:cubicBezTo>
                  <a:cubicBezTo>
                    <a:pt x="16" y="126"/>
                    <a:pt x="0" y="90"/>
                    <a:pt x="33" y="38"/>
                  </a:cubicBezTo>
                  <a:cubicBezTo>
                    <a:pt x="48" y="15"/>
                    <a:pt x="79" y="0"/>
                    <a:pt x="110" y="2"/>
                  </a:cubicBezTo>
                  <a:cubicBezTo>
                    <a:pt x="110" y="2"/>
                    <a:pt x="141" y="11"/>
                    <a:pt x="147" y="27"/>
                  </a:cubicBezTo>
                  <a:cubicBezTo>
                    <a:pt x="153" y="42"/>
                    <a:pt x="107" y="136"/>
                    <a:pt x="58" y="154"/>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任意多边形 94">
              <a:extLst>
                <a:ext uri="{FF2B5EF4-FFF2-40B4-BE49-F238E27FC236}">
                  <a16:creationId xmlns:a16="http://schemas.microsoft.com/office/drawing/2014/main" id="{A70CC30C-2FC6-9E45-B2BA-2D4FDEDC0389}"/>
                </a:ext>
              </a:extLst>
            </p:cNvPr>
            <p:cNvSpPr/>
            <p:nvPr/>
          </p:nvSpPr>
          <p:spPr bwMode="auto">
            <a:xfrm>
              <a:off x="4209174" y="5028272"/>
              <a:ext cx="194354" cy="265171"/>
            </a:xfrm>
            <a:custGeom>
              <a:avLst/>
              <a:gdLst>
                <a:gd name="T0" fmla="*/ 56 w 119"/>
                <a:gd name="T1" fmla="*/ 146 h 162"/>
                <a:gd name="T2" fmla="*/ 117 w 119"/>
                <a:gd name="T3" fmla="*/ 52 h 162"/>
                <a:gd name="T4" fmla="*/ 63 w 119"/>
                <a:gd name="T5" fmla="*/ 16 h 162"/>
                <a:gd name="T6" fmla="*/ 2 w 119"/>
                <a:gd name="T7" fmla="*/ 111 h 162"/>
                <a:gd name="T8" fmla="*/ 56 w 119"/>
                <a:gd name="T9" fmla="*/ 146 h 162"/>
              </a:gdLst>
              <a:ahLst/>
              <a:cxnLst>
                <a:cxn ang="0">
                  <a:pos x="T0" y="T1"/>
                </a:cxn>
                <a:cxn ang="0">
                  <a:pos x="T2" y="T3"/>
                </a:cxn>
                <a:cxn ang="0">
                  <a:pos x="T4" y="T5"/>
                </a:cxn>
                <a:cxn ang="0">
                  <a:pos x="T6" y="T7"/>
                </a:cxn>
                <a:cxn ang="0">
                  <a:pos x="T8" y="T9"/>
                </a:cxn>
              </a:cxnLst>
              <a:rect l="0" t="0" r="r" b="b"/>
              <a:pathLst>
                <a:path w="119" h="162">
                  <a:moveTo>
                    <a:pt x="56" y="146"/>
                  </a:moveTo>
                  <a:cubicBezTo>
                    <a:pt x="88" y="130"/>
                    <a:pt x="116" y="87"/>
                    <a:pt x="117" y="52"/>
                  </a:cubicBezTo>
                  <a:cubicBezTo>
                    <a:pt x="119" y="16"/>
                    <a:pt x="95" y="0"/>
                    <a:pt x="63" y="16"/>
                  </a:cubicBezTo>
                  <a:cubicBezTo>
                    <a:pt x="31" y="33"/>
                    <a:pt x="4" y="75"/>
                    <a:pt x="2" y="111"/>
                  </a:cubicBezTo>
                  <a:cubicBezTo>
                    <a:pt x="0" y="146"/>
                    <a:pt x="24" y="162"/>
                    <a:pt x="56" y="146"/>
                  </a:cubicBezTo>
                  <a:close/>
                </a:path>
              </a:pathLst>
            </a:custGeom>
            <a:solidFill>
              <a:srgbClr val="FFAF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任意多边形 95">
              <a:extLst>
                <a:ext uri="{FF2B5EF4-FFF2-40B4-BE49-F238E27FC236}">
                  <a16:creationId xmlns:a16="http://schemas.microsoft.com/office/drawing/2014/main" id="{87F44F85-9F63-BF46-B9A6-4077D923694A}"/>
                </a:ext>
              </a:extLst>
            </p:cNvPr>
            <p:cNvSpPr/>
            <p:nvPr/>
          </p:nvSpPr>
          <p:spPr bwMode="auto">
            <a:xfrm>
              <a:off x="4246943" y="5080992"/>
              <a:ext cx="119602" cy="159732"/>
            </a:xfrm>
            <a:custGeom>
              <a:avLst/>
              <a:gdLst>
                <a:gd name="T0" fmla="*/ 2 w 73"/>
                <a:gd name="T1" fmla="*/ 67 h 98"/>
                <a:gd name="T2" fmla="*/ 35 w 73"/>
                <a:gd name="T3" fmla="*/ 89 h 98"/>
                <a:gd name="T4" fmla="*/ 72 w 73"/>
                <a:gd name="T5" fmla="*/ 31 h 98"/>
                <a:gd name="T6" fmla="*/ 39 w 73"/>
                <a:gd name="T7" fmla="*/ 10 h 98"/>
                <a:gd name="T8" fmla="*/ 2 w 73"/>
                <a:gd name="T9" fmla="*/ 67 h 98"/>
              </a:gdLst>
              <a:ahLst/>
              <a:cxnLst>
                <a:cxn ang="0">
                  <a:pos x="T0" y="T1"/>
                </a:cxn>
                <a:cxn ang="0">
                  <a:pos x="T2" y="T3"/>
                </a:cxn>
                <a:cxn ang="0">
                  <a:pos x="T4" y="T5"/>
                </a:cxn>
                <a:cxn ang="0">
                  <a:pos x="T6" y="T7"/>
                </a:cxn>
                <a:cxn ang="0">
                  <a:pos x="T8" y="T9"/>
                </a:cxn>
              </a:cxnLst>
              <a:rect l="0" t="0" r="r" b="b"/>
              <a:pathLst>
                <a:path w="73" h="98">
                  <a:moveTo>
                    <a:pt x="2" y="67"/>
                  </a:moveTo>
                  <a:cubicBezTo>
                    <a:pt x="0" y="89"/>
                    <a:pt x="15" y="98"/>
                    <a:pt x="35" y="89"/>
                  </a:cubicBezTo>
                  <a:cubicBezTo>
                    <a:pt x="54" y="79"/>
                    <a:pt x="71" y="53"/>
                    <a:pt x="72" y="31"/>
                  </a:cubicBezTo>
                  <a:cubicBezTo>
                    <a:pt x="73" y="10"/>
                    <a:pt x="58" y="0"/>
                    <a:pt x="39" y="10"/>
                  </a:cubicBezTo>
                  <a:cubicBezTo>
                    <a:pt x="19" y="20"/>
                    <a:pt x="3" y="45"/>
                    <a:pt x="2" y="67"/>
                  </a:cubicBezTo>
                  <a:close/>
                </a:path>
              </a:pathLst>
            </a:custGeom>
            <a:solidFill>
              <a:srgbClr val="C886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任意多边形 96">
              <a:extLst>
                <a:ext uri="{FF2B5EF4-FFF2-40B4-BE49-F238E27FC236}">
                  <a16:creationId xmlns:a16="http://schemas.microsoft.com/office/drawing/2014/main" id="{3E581742-246B-BE45-9922-61CC7A249DA1}"/>
                </a:ext>
              </a:extLst>
            </p:cNvPr>
            <p:cNvSpPr/>
            <p:nvPr/>
          </p:nvSpPr>
          <p:spPr bwMode="auto">
            <a:xfrm>
              <a:off x="4263467" y="5102237"/>
              <a:ext cx="88128" cy="118815"/>
            </a:xfrm>
            <a:custGeom>
              <a:avLst/>
              <a:gdLst>
                <a:gd name="T0" fmla="*/ 25 w 54"/>
                <a:gd name="T1" fmla="*/ 65 h 73"/>
                <a:gd name="T2" fmla="*/ 53 w 54"/>
                <a:gd name="T3" fmla="*/ 23 h 73"/>
                <a:gd name="T4" fmla="*/ 28 w 54"/>
                <a:gd name="T5" fmla="*/ 7 h 73"/>
                <a:gd name="T6" fmla="*/ 1 w 54"/>
                <a:gd name="T7" fmla="*/ 49 h 73"/>
                <a:gd name="T8" fmla="*/ 25 w 54"/>
                <a:gd name="T9" fmla="*/ 65 h 73"/>
              </a:gdLst>
              <a:ahLst/>
              <a:cxnLst>
                <a:cxn ang="0">
                  <a:pos x="T0" y="T1"/>
                </a:cxn>
                <a:cxn ang="0">
                  <a:pos x="T2" y="T3"/>
                </a:cxn>
                <a:cxn ang="0">
                  <a:pos x="T4" y="T5"/>
                </a:cxn>
                <a:cxn ang="0">
                  <a:pos x="T6" y="T7"/>
                </a:cxn>
                <a:cxn ang="0">
                  <a:pos x="T8" y="T9"/>
                </a:cxn>
              </a:cxnLst>
              <a:rect l="0" t="0" r="r" b="b"/>
              <a:pathLst>
                <a:path w="54" h="73">
                  <a:moveTo>
                    <a:pt x="25" y="65"/>
                  </a:moveTo>
                  <a:cubicBezTo>
                    <a:pt x="40" y="58"/>
                    <a:pt x="52" y="39"/>
                    <a:pt x="53" y="23"/>
                  </a:cubicBezTo>
                  <a:cubicBezTo>
                    <a:pt x="54" y="7"/>
                    <a:pt x="43" y="0"/>
                    <a:pt x="28" y="7"/>
                  </a:cubicBezTo>
                  <a:cubicBezTo>
                    <a:pt x="14" y="14"/>
                    <a:pt x="2" y="33"/>
                    <a:pt x="1" y="49"/>
                  </a:cubicBezTo>
                  <a:cubicBezTo>
                    <a:pt x="0" y="66"/>
                    <a:pt x="11" y="73"/>
                    <a:pt x="25" y="65"/>
                  </a:cubicBezTo>
                  <a:close/>
                </a:path>
              </a:pathLst>
            </a:custGeom>
            <a:solidFill>
              <a:srgbClr val="373D4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任意多边形 97">
              <a:extLst>
                <a:ext uri="{FF2B5EF4-FFF2-40B4-BE49-F238E27FC236}">
                  <a16:creationId xmlns:a16="http://schemas.microsoft.com/office/drawing/2014/main" id="{6DD95676-8C0E-844B-802C-053C51FDDE05}"/>
                </a:ext>
              </a:extLst>
            </p:cNvPr>
            <p:cNvSpPr/>
            <p:nvPr/>
          </p:nvSpPr>
          <p:spPr bwMode="auto">
            <a:xfrm>
              <a:off x="3335764" y="4076178"/>
              <a:ext cx="650730" cy="376117"/>
            </a:xfrm>
            <a:custGeom>
              <a:avLst/>
              <a:gdLst>
                <a:gd name="T0" fmla="*/ 395 w 827"/>
                <a:gd name="T1" fmla="*/ 478 h 478"/>
                <a:gd name="T2" fmla="*/ 0 w 827"/>
                <a:gd name="T3" fmla="*/ 204 h 478"/>
                <a:gd name="T4" fmla="*/ 434 w 827"/>
                <a:gd name="T5" fmla="*/ 0 h 478"/>
                <a:gd name="T6" fmla="*/ 827 w 827"/>
                <a:gd name="T7" fmla="*/ 274 h 478"/>
                <a:gd name="T8" fmla="*/ 395 w 827"/>
                <a:gd name="T9" fmla="*/ 478 h 478"/>
              </a:gdLst>
              <a:ahLst/>
              <a:cxnLst>
                <a:cxn ang="0">
                  <a:pos x="T0" y="T1"/>
                </a:cxn>
                <a:cxn ang="0">
                  <a:pos x="T2" y="T3"/>
                </a:cxn>
                <a:cxn ang="0">
                  <a:pos x="T4" y="T5"/>
                </a:cxn>
                <a:cxn ang="0">
                  <a:pos x="T6" y="T7"/>
                </a:cxn>
                <a:cxn ang="0">
                  <a:pos x="T8" y="T9"/>
                </a:cxn>
              </a:cxnLst>
              <a:rect l="0" t="0" r="r" b="b"/>
              <a:pathLst>
                <a:path w="827" h="478">
                  <a:moveTo>
                    <a:pt x="395" y="478"/>
                  </a:moveTo>
                  <a:lnTo>
                    <a:pt x="0" y="204"/>
                  </a:lnTo>
                  <a:lnTo>
                    <a:pt x="434" y="0"/>
                  </a:lnTo>
                  <a:lnTo>
                    <a:pt x="827" y="274"/>
                  </a:lnTo>
                  <a:lnTo>
                    <a:pt x="395" y="478"/>
                  </a:lnTo>
                  <a:close/>
                </a:path>
              </a:pathLst>
            </a:custGeom>
            <a:solidFill>
              <a:srgbClr val="FED09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任意多边形 98">
              <a:extLst>
                <a:ext uri="{FF2B5EF4-FFF2-40B4-BE49-F238E27FC236}">
                  <a16:creationId xmlns:a16="http://schemas.microsoft.com/office/drawing/2014/main" id="{79C1D909-6D20-7249-83A6-8011A2EFAC32}"/>
                </a:ext>
              </a:extLst>
            </p:cNvPr>
            <p:cNvSpPr/>
            <p:nvPr/>
          </p:nvSpPr>
          <p:spPr bwMode="auto">
            <a:xfrm>
              <a:off x="3304290" y="4236696"/>
              <a:ext cx="342282" cy="589355"/>
            </a:xfrm>
            <a:custGeom>
              <a:avLst/>
              <a:gdLst>
                <a:gd name="T0" fmla="*/ 393 w 435"/>
                <a:gd name="T1" fmla="*/ 749 h 749"/>
                <a:gd name="T2" fmla="*/ 0 w 435"/>
                <a:gd name="T3" fmla="*/ 477 h 749"/>
                <a:gd name="T4" fmla="*/ 40 w 435"/>
                <a:gd name="T5" fmla="*/ 0 h 749"/>
                <a:gd name="T6" fmla="*/ 435 w 435"/>
                <a:gd name="T7" fmla="*/ 274 h 749"/>
                <a:gd name="T8" fmla="*/ 393 w 435"/>
                <a:gd name="T9" fmla="*/ 749 h 749"/>
              </a:gdLst>
              <a:ahLst/>
              <a:cxnLst>
                <a:cxn ang="0">
                  <a:pos x="T0" y="T1"/>
                </a:cxn>
                <a:cxn ang="0">
                  <a:pos x="T2" y="T3"/>
                </a:cxn>
                <a:cxn ang="0">
                  <a:pos x="T4" y="T5"/>
                </a:cxn>
                <a:cxn ang="0">
                  <a:pos x="T6" y="T7"/>
                </a:cxn>
                <a:cxn ang="0">
                  <a:pos x="T8" y="T9"/>
                </a:cxn>
              </a:cxnLst>
              <a:rect l="0" t="0" r="r" b="b"/>
              <a:pathLst>
                <a:path w="435" h="749">
                  <a:moveTo>
                    <a:pt x="393" y="749"/>
                  </a:moveTo>
                  <a:lnTo>
                    <a:pt x="0" y="477"/>
                  </a:lnTo>
                  <a:lnTo>
                    <a:pt x="40" y="0"/>
                  </a:lnTo>
                  <a:lnTo>
                    <a:pt x="435" y="274"/>
                  </a:lnTo>
                  <a:lnTo>
                    <a:pt x="393" y="74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任意多边形 99">
              <a:extLst>
                <a:ext uri="{FF2B5EF4-FFF2-40B4-BE49-F238E27FC236}">
                  <a16:creationId xmlns:a16="http://schemas.microsoft.com/office/drawing/2014/main" id="{1A867FB5-6F77-0F4C-A6A2-9FD81EF8A470}"/>
                </a:ext>
              </a:extLst>
            </p:cNvPr>
            <p:cNvSpPr/>
            <p:nvPr/>
          </p:nvSpPr>
          <p:spPr bwMode="auto">
            <a:xfrm>
              <a:off x="3613524" y="4291776"/>
              <a:ext cx="372970" cy="534275"/>
            </a:xfrm>
            <a:custGeom>
              <a:avLst/>
              <a:gdLst>
                <a:gd name="T0" fmla="*/ 435 w 474"/>
                <a:gd name="T1" fmla="*/ 476 h 679"/>
                <a:gd name="T2" fmla="*/ 0 w 474"/>
                <a:gd name="T3" fmla="*/ 679 h 679"/>
                <a:gd name="T4" fmla="*/ 42 w 474"/>
                <a:gd name="T5" fmla="*/ 204 h 679"/>
                <a:gd name="T6" fmla="*/ 474 w 474"/>
                <a:gd name="T7" fmla="*/ 0 h 679"/>
                <a:gd name="T8" fmla="*/ 435 w 474"/>
                <a:gd name="T9" fmla="*/ 476 h 679"/>
              </a:gdLst>
              <a:ahLst/>
              <a:cxnLst>
                <a:cxn ang="0">
                  <a:pos x="T0" y="T1"/>
                </a:cxn>
                <a:cxn ang="0">
                  <a:pos x="T2" y="T3"/>
                </a:cxn>
                <a:cxn ang="0">
                  <a:pos x="T4" y="T5"/>
                </a:cxn>
                <a:cxn ang="0">
                  <a:pos x="T6" y="T7"/>
                </a:cxn>
                <a:cxn ang="0">
                  <a:pos x="T8" y="T9"/>
                </a:cxn>
              </a:cxnLst>
              <a:rect l="0" t="0" r="r" b="b"/>
              <a:pathLst>
                <a:path w="474" h="679">
                  <a:moveTo>
                    <a:pt x="435" y="476"/>
                  </a:moveTo>
                  <a:lnTo>
                    <a:pt x="0" y="679"/>
                  </a:lnTo>
                  <a:lnTo>
                    <a:pt x="42" y="204"/>
                  </a:lnTo>
                  <a:lnTo>
                    <a:pt x="474" y="0"/>
                  </a:lnTo>
                  <a:lnTo>
                    <a:pt x="435" y="476"/>
                  </a:lnTo>
                  <a:close/>
                </a:path>
              </a:pathLst>
            </a:custGeom>
            <a:solidFill>
              <a:srgbClr val="F1B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任意多边形 100">
              <a:extLst>
                <a:ext uri="{FF2B5EF4-FFF2-40B4-BE49-F238E27FC236}">
                  <a16:creationId xmlns:a16="http://schemas.microsoft.com/office/drawing/2014/main" id="{E2052D89-D546-CF46-90A6-DCE3BE39840A}"/>
                </a:ext>
              </a:extLst>
            </p:cNvPr>
            <p:cNvSpPr/>
            <p:nvPr/>
          </p:nvSpPr>
          <p:spPr bwMode="auto">
            <a:xfrm>
              <a:off x="3648146" y="4605731"/>
              <a:ext cx="96783" cy="150289"/>
            </a:xfrm>
            <a:custGeom>
              <a:avLst/>
              <a:gdLst>
                <a:gd name="T0" fmla="*/ 112 w 123"/>
                <a:gd name="T1" fmla="*/ 139 h 191"/>
                <a:gd name="T2" fmla="*/ 0 w 123"/>
                <a:gd name="T3" fmla="*/ 191 h 191"/>
                <a:gd name="T4" fmla="*/ 12 w 123"/>
                <a:gd name="T5" fmla="*/ 52 h 191"/>
                <a:gd name="T6" fmla="*/ 123 w 123"/>
                <a:gd name="T7" fmla="*/ 0 h 191"/>
                <a:gd name="T8" fmla="*/ 112 w 123"/>
                <a:gd name="T9" fmla="*/ 139 h 191"/>
              </a:gdLst>
              <a:ahLst/>
              <a:cxnLst>
                <a:cxn ang="0">
                  <a:pos x="T0" y="T1"/>
                </a:cxn>
                <a:cxn ang="0">
                  <a:pos x="T2" y="T3"/>
                </a:cxn>
                <a:cxn ang="0">
                  <a:pos x="T4" y="T5"/>
                </a:cxn>
                <a:cxn ang="0">
                  <a:pos x="T6" y="T7"/>
                </a:cxn>
                <a:cxn ang="0">
                  <a:pos x="T8" y="T9"/>
                </a:cxn>
              </a:cxnLst>
              <a:rect l="0" t="0" r="r" b="b"/>
              <a:pathLst>
                <a:path w="123" h="191">
                  <a:moveTo>
                    <a:pt x="112" y="139"/>
                  </a:moveTo>
                  <a:lnTo>
                    <a:pt x="0" y="191"/>
                  </a:lnTo>
                  <a:lnTo>
                    <a:pt x="12" y="52"/>
                  </a:lnTo>
                  <a:lnTo>
                    <a:pt x="123" y="0"/>
                  </a:lnTo>
                  <a:lnTo>
                    <a:pt x="112" y="139"/>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任意多边形 101">
              <a:extLst>
                <a:ext uri="{FF2B5EF4-FFF2-40B4-BE49-F238E27FC236}">
                  <a16:creationId xmlns:a16="http://schemas.microsoft.com/office/drawing/2014/main" id="{6980CBC0-4151-E840-B2C6-F730F8A389FC}"/>
                </a:ext>
              </a:extLst>
            </p:cNvPr>
            <p:cNvSpPr/>
            <p:nvPr/>
          </p:nvSpPr>
          <p:spPr bwMode="auto">
            <a:xfrm>
              <a:off x="3613524" y="4329545"/>
              <a:ext cx="369822" cy="496506"/>
            </a:xfrm>
            <a:custGeom>
              <a:avLst/>
              <a:gdLst>
                <a:gd name="T0" fmla="*/ 470 w 470"/>
                <a:gd name="T1" fmla="*/ 0 h 631"/>
                <a:gd name="T2" fmla="*/ 408 w 470"/>
                <a:gd name="T3" fmla="*/ 361 h 631"/>
                <a:gd name="T4" fmla="*/ 0 w 470"/>
                <a:gd name="T5" fmla="*/ 631 h 631"/>
                <a:gd name="T6" fmla="*/ 435 w 470"/>
                <a:gd name="T7" fmla="*/ 428 h 631"/>
                <a:gd name="T8" fmla="*/ 470 w 470"/>
                <a:gd name="T9" fmla="*/ 0 h 631"/>
              </a:gdLst>
              <a:ahLst/>
              <a:cxnLst>
                <a:cxn ang="0">
                  <a:pos x="T0" y="T1"/>
                </a:cxn>
                <a:cxn ang="0">
                  <a:pos x="T2" y="T3"/>
                </a:cxn>
                <a:cxn ang="0">
                  <a:pos x="T4" y="T5"/>
                </a:cxn>
                <a:cxn ang="0">
                  <a:pos x="T6" y="T7"/>
                </a:cxn>
                <a:cxn ang="0">
                  <a:pos x="T8" y="T9"/>
                </a:cxn>
              </a:cxnLst>
              <a:rect l="0" t="0" r="r" b="b"/>
              <a:pathLst>
                <a:path w="470" h="631">
                  <a:moveTo>
                    <a:pt x="470" y="0"/>
                  </a:moveTo>
                  <a:lnTo>
                    <a:pt x="408" y="361"/>
                  </a:lnTo>
                  <a:lnTo>
                    <a:pt x="0" y="631"/>
                  </a:lnTo>
                  <a:lnTo>
                    <a:pt x="435" y="428"/>
                  </a:lnTo>
                  <a:lnTo>
                    <a:pt x="470" y="0"/>
                  </a:lnTo>
                  <a:close/>
                </a:path>
              </a:pathLst>
            </a:custGeom>
            <a:solidFill>
              <a:srgbClr val="F2B0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66" name="组合 165">
            <a:extLst>
              <a:ext uri="{FF2B5EF4-FFF2-40B4-BE49-F238E27FC236}">
                <a16:creationId xmlns:a16="http://schemas.microsoft.com/office/drawing/2014/main" id="{32529CC1-2A9D-EA42-BA84-16D356C8C420}"/>
              </a:ext>
            </a:extLst>
          </p:cNvPr>
          <p:cNvGrpSpPr/>
          <p:nvPr/>
        </p:nvGrpSpPr>
        <p:grpSpPr>
          <a:xfrm>
            <a:off x="3318919" y="2125662"/>
            <a:ext cx="3486663" cy="2351327"/>
            <a:chOff x="1104" y="2984"/>
            <a:chExt cx="7112" cy="4796"/>
          </a:xfrm>
        </p:grpSpPr>
        <p:sp>
          <p:nvSpPr>
            <p:cNvPr id="167" name="Freeform 319">
              <a:extLst>
                <a:ext uri="{FF2B5EF4-FFF2-40B4-BE49-F238E27FC236}">
                  <a16:creationId xmlns:a16="http://schemas.microsoft.com/office/drawing/2014/main" id="{1FE881B9-D3FC-C042-8256-51969CC90FC3}"/>
                </a:ext>
              </a:extLst>
            </p:cNvPr>
            <p:cNvSpPr/>
            <p:nvPr/>
          </p:nvSpPr>
          <p:spPr>
            <a:xfrm rot="2400000" flipH="1">
              <a:off x="5599" y="4768"/>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227">
              <a:extLst>
                <a:ext uri="{FF2B5EF4-FFF2-40B4-BE49-F238E27FC236}">
                  <a16:creationId xmlns:a16="http://schemas.microsoft.com/office/drawing/2014/main" id="{BD0652A3-0239-7A40-8607-33604BB160B7}"/>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228">
              <a:extLst>
                <a:ext uri="{FF2B5EF4-FFF2-40B4-BE49-F238E27FC236}">
                  <a16:creationId xmlns:a16="http://schemas.microsoft.com/office/drawing/2014/main" id="{C2E87B90-9E74-1941-B464-F650D0086448}"/>
                </a:ext>
              </a:extLst>
            </p:cNvPr>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 name="connsiteX5" fmla="*/ 20827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lnTo>
                    <a:pt x="20827"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229">
              <a:extLst>
                <a:ext uri="{FF2B5EF4-FFF2-40B4-BE49-F238E27FC236}">
                  <a16:creationId xmlns:a16="http://schemas.microsoft.com/office/drawing/2014/main" id="{ED8CECBE-DE71-624D-AEFF-96E308DEC8D7}"/>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230">
              <a:extLst>
                <a:ext uri="{FF2B5EF4-FFF2-40B4-BE49-F238E27FC236}">
                  <a16:creationId xmlns:a16="http://schemas.microsoft.com/office/drawing/2014/main" id="{9BF25A05-8672-FE41-A5AE-111B38F0A80F}"/>
                </a:ext>
              </a:extLst>
            </p:cNvPr>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 name="connsiteX5" fmla="*/ 20827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lnTo>
                    <a:pt x="20827"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231">
              <a:extLst>
                <a:ext uri="{FF2B5EF4-FFF2-40B4-BE49-F238E27FC236}">
                  <a16:creationId xmlns:a16="http://schemas.microsoft.com/office/drawing/2014/main" id="{E6855375-498A-ED43-A28F-3B28AD8FFAC4}"/>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232">
              <a:extLst>
                <a:ext uri="{FF2B5EF4-FFF2-40B4-BE49-F238E27FC236}">
                  <a16:creationId xmlns:a16="http://schemas.microsoft.com/office/drawing/2014/main" id="{5BFC865F-ABDA-3049-A389-D0F000A2EA9B}"/>
                </a:ext>
              </a:extLst>
            </p:cNvPr>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 name="connsiteX5" fmla="*/ 20827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lnTo>
                    <a:pt x="20827" y="162305"/>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233">
              <a:extLst>
                <a:ext uri="{FF2B5EF4-FFF2-40B4-BE49-F238E27FC236}">
                  <a16:creationId xmlns:a16="http://schemas.microsoft.com/office/drawing/2014/main" id="{E679DD58-E961-A842-9DCD-B92347E9944B}"/>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234">
              <a:extLst>
                <a:ext uri="{FF2B5EF4-FFF2-40B4-BE49-F238E27FC236}">
                  <a16:creationId xmlns:a16="http://schemas.microsoft.com/office/drawing/2014/main" id="{3385FC0E-6268-8942-B442-503F42ADBA33}"/>
                </a:ext>
              </a:extLst>
            </p:cNvPr>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 name="connsiteX5" fmla="*/ 20827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lnTo>
                    <a:pt x="20827"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235">
              <a:extLst>
                <a:ext uri="{FF2B5EF4-FFF2-40B4-BE49-F238E27FC236}">
                  <a16:creationId xmlns:a16="http://schemas.microsoft.com/office/drawing/2014/main" id="{08268144-5AAE-9A4D-B641-0A01E5104DD1}"/>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236">
              <a:extLst>
                <a:ext uri="{FF2B5EF4-FFF2-40B4-BE49-F238E27FC236}">
                  <a16:creationId xmlns:a16="http://schemas.microsoft.com/office/drawing/2014/main" id="{0124629D-E5DB-6440-B5AC-E9126C6B83C3}"/>
                </a:ext>
              </a:extLst>
            </p:cNvPr>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 name="connsiteX5" fmla="*/ 16764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lnTo>
                    <a:pt x="16764"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237">
              <a:extLst>
                <a:ext uri="{FF2B5EF4-FFF2-40B4-BE49-F238E27FC236}">
                  <a16:creationId xmlns:a16="http://schemas.microsoft.com/office/drawing/2014/main" id="{C2E01CCF-9C69-F948-8177-DE576AE08C5D}"/>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238">
              <a:extLst>
                <a:ext uri="{FF2B5EF4-FFF2-40B4-BE49-F238E27FC236}">
                  <a16:creationId xmlns:a16="http://schemas.microsoft.com/office/drawing/2014/main" id="{2D343D7F-6F30-6F46-9839-76F31157052B}"/>
                </a:ext>
              </a:extLst>
            </p:cNvPr>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239">
              <a:extLst>
                <a:ext uri="{FF2B5EF4-FFF2-40B4-BE49-F238E27FC236}">
                  <a16:creationId xmlns:a16="http://schemas.microsoft.com/office/drawing/2014/main" id="{2EF94031-4C8F-3046-8F15-EE8F42F3CE49}"/>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240">
              <a:extLst>
                <a:ext uri="{FF2B5EF4-FFF2-40B4-BE49-F238E27FC236}">
                  <a16:creationId xmlns:a16="http://schemas.microsoft.com/office/drawing/2014/main" id="{01CDA87A-5251-8747-91CB-9645C8D6F8F3}"/>
                </a:ext>
              </a:extLst>
            </p:cNvPr>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 name="connsiteX5" fmla="*/ 16764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lnTo>
                    <a:pt x="16764"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241">
              <a:extLst>
                <a:ext uri="{FF2B5EF4-FFF2-40B4-BE49-F238E27FC236}">
                  <a16:creationId xmlns:a16="http://schemas.microsoft.com/office/drawing/2014/main" id="{E05D0BA6-0787-3049-A2AE-FC996AD169C5}"/>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242">
              <a:extLst>
                <a:ext uri="{FF2B5EF4-FFF2-40B4-BE49-F238E27FC236}">
                  <a16:creationId xmlns:a16="http://schemas.microsoft.com/office/drawing/2014/main" id="{CAEDC5A0-67D1-484B-A2E3-FBAF4269E153}"/>
                </a:ext>
              </a:extLst>
            </p:cNvPr>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 name="connsiteX5" fmla="*/ 16764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lnTo>
                    <a:pt x="16764"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243">
              <a:extLst>
                <a:ext uri="{FF2B5EF4-FFF2-40B4-BE49-F238E27FC236}">
                  <a16:creationId xmlns:a16="http://schemas.microsoft.com/office/drawing/2014/main" id="{C4526E2F-94F4-2C41-BD01-6D6EEF266580}"/>
                </a:ext>
              </a:extLst>
            </p:cNvPr>
            <p:cNvSpPr/>
            <p:nvPr/>
          </p:nvSpPr>
          <p:spPr>
            <a:xfrm>
              <a:off x="2564" y="3224"/>
              <a:ext cx="1196" cy="1076"/>
            </a:xfrm>
            <a:custGeom>
              <a:avLst/>
              <a:gdLst>
                <a:gd name="connsiteX0" fmla="*/ 20573 w 759205"/>
                <a:gd name="connsiteY0" fmla="*/ 695552 h 683005"/>
                <a:gd name="connsiteX1" fmla="*/ 768464 w 759205"/>
                <a:gd name="connsiteY1" fmla="*/ 14477 h 683005"/>
              </a:gdLst>
              <a:ahLst/>
              <a:cxnLst>
                <a:cxn ang="0">
                  <a:pos x="connsiteX0" y="connsiteY0"/>
                </a:cxn>
                <a:cxn ang="0">
                  <a:pos x="connsiteX1" y="connsiteY1"/>
                </a:cxn>
              </a:cxnLst>
              <a:rect l="l" t="t" r="r" b="b"/>
              <a:pathLst>
                <a:path w="759205" h="683005">
                  <a:moveTo>
                    <a:pt x="20573" y="695552"/>
                  </a:moveTo>
                  <a:lnTo>
                    <a:pt x="76846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244">
              <a:extLst>
                <a:ext uri="{FF2B5EF4-FFF2-40B4-BE49-F238E27FC236}">
                  <a16:creationId xmlns:a16="http://schemas.microsoft.com/office/drawing/2014/main" id="{B005A0DA-3BB6-D24A-AC5F-E2AA9980C49B}"/>
                </a:ext>
              </a:extLst>
            </p:cNvPr>
            <p:cNvSpPr/>
            <p:nvPr/>
          </p:nvSpPr>
          <p:spPr>
            <a:xfrm>
              <a:off x="2564" y="394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245">
              <a:extLst>
                <a:ext uri="{FF2B5EF4-FFF2-40B4-BE49-F238E27FC236}">
                  <a16:creationId xmlns:a16="http://schemas.microsoft.com/office/drawing/2014/main" id="{78BD8AC4-9B98-774F-9FCE-8A5633F98257}"/>
                </a:ext>
              </a:extLst>
            </p:cNvPr>
            <p:cNvSpPr/>
            <p:nvPr/>
          </p:nvSpPr>
          <p:spPr>
            <a:xfrm>
              <a:off x="2564" y="4304"/>
              <a:ext cx="1196" cy="376"/>
            </a:xfrm>
            <a:custGeom>
              <a:avLst/>
              <a:gdLst>
                <a:gd name="connsiteX0" fmla="*/ 20573 w 759205"/>
                <a:gd name="connsiteY0" fmla="*/ 9906 h 238506"/>
                <a:gd name="connsiteX1" fmla="*/ 768464 w 759205"/>
                <a:gd name="connsiteY1" fmla="*/ 240525 h 238506"/>
              </a:gdLst>
              <a:ahLst/>
              <a:cxnLst>
                <a:cxn ang="0">
                  <a:pos x="connsiteX0" y="connsiteY0"/>
                </a:cxn>
                <a:cxn ang="0">
                  <a:pos x="connsiteX1" y="connsiteY1"/>
                </a:cxn>
              </a:cxnLst>
              <a:rect l="l" t="t" r="r" b="b"/>
              <a:pathLst>
                <a:path w="759205" h="238506">
                  <a:moveTo>
                    <a:pt x="20573" y="9906"/>
                  </a:moveTo>
                  <a:lnTo>
                    <a:pt x="768464" y="2405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246">
              <a:extLst>
                <a:ext uri="{FF2B5EF4-FFF2-40B4-BE49-F238E27FC236}">
                  <a16:creationId xmlns:a16="http://schemas.microsoft.com/office/drawing/2014/main" id="{256207FC-B8B7-D84B-91F6-15BE092437AE}"/>
                </a:ext>
              </a:extLst>
            </p:cNvPr>
            <p:cNvSpPr/>
            <p:nvPr/>
          </p:nvSpPr>
          <p:spPr>
            <a:xfrm>
              <a:off x="2564" y="4304"/>
              <a:ext cx="1196" cy="1076"/>
            </a:xfrm>
            <a:custGeom>
              <a:avLst/>
              <a:gdLst>
                <a:gd name="connsiteX0" fmla="*/ 20573 w 759205"/>
                <a:gd name="connsiteY0" fmla="*/ 9906 h 683005"/>
                <a:gd name="connsiteX1" fmla="*/ 768464 w 759205"/>
                <a:gd name="connsiteY1" fmla="*/ 695287 h 683005"/>
              </a:gdLst>
              <a:ahLst/>
              <a:cxnLst>
                <a:cxn ang="0">
                  <a:pos x="connsiteX0" y="connsiteY0"/>
                </a:cxn>
                <a:cxn ang="0">
                  <a:pos x="connsiteX1" y="connsiteY1"/>
                </a:cxn>
              </a:cxnLst>
              <a:rect l="l" t="t" r="r" b="b"/>
              <a:pathLst>
                <a:path w="759205" h="683005">
                  <a:moveTo>
                    <a:pt x="20573" y="9906"/>
                  </a:moveTo>
                  <a:lnTo>
                    <a:pt x="768464"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247">
              <a:extLst>
                <a:ext uri="{FF2B5EF4-FFF2-40B4-BE49-F238E27FC236}">
                  <a16:creationId xmlns:a16="http://schemas.microsoft.com/office/drawing/2014/main" id="{E2BB619E-A11A-7F4D-96C9-9216936F917F}"/>
                </a:ext>
              </a:extLst>
            </p:cNvPr>
            <p:cNvSpPr/>
            <p:nvPr/>
          </p:nvSpPr>
          <p:spPr>
            <a:xfrm>
              <a:off x="2564" y="430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248">
              <a:extLst>
                <a:ext uri="{FF2B5EF4-FFF2-40B4-BE49-F238E27FC236}">
                  <a16:creationId xmlns:a16="http://schemas.microsoft.com/office/drawing/2014/main" id="{20AAA3D8-35A5-E44B-8B8E-913BAD4A7758}"/>
                </a:ext>
              </a:extLst>
            </p:cNvPr>
            <p:cNvSpPr/>
            <p:nvPr/>
          </p:nvSpPr>
          <p:spPr>
            <a:xfrm>
              <a:off x="2564" y="4304"/>
              <a:ext cx="1196" cy="2516"/>
            </a:xfrm>
            <a:custGeom>
              <a:avLst/>
              <a:gdLst>
                <a:gd name="connsiteX0" fmla="*/ 20573 w 759205"/>
                <a:gd name="connsiteY0" fmla="*/ 9906 h 1597405"/>
                <a:gd name="connsiteX1" fmla="*/ 768464 w 759205"/>
                <a:gd name="connsiteY1" fmla="*/ 1606981 h 1597405"/>
              </a:gdLst>
              <a:ahLst/>
              <a:cxnLst>
                <a:cxn ang="0">
                  <a:pos x="connsiteX0" y="connsiteY0"/>
                </a:cxn>
                <a:cxn ang="0">
                  <a:pos x="connsiteX1" y="connsiteY1"/>
                </a:cxn>
              </a:cxnLst>
              <a:rect l="l" t="t" r="r" b="b"/>
              <a:pathLst>
                <a:path w="759205" h="1597405">
                  <a:moveTo>
                    <a:pt x="20573" y="9906"/>
                  </a:moveTo>
                  <a:lnTo>
                    <a:pt x="768464" y="16069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249">
              <a:extLst>
                <a:ext uri="{FF2B5EF4-FFF2-40B4-BE49-F238E27FC236}">
                  <a16:creationId xmlns:a16="http://schemas.microsoft.com/office/drawing/2014/main" id="{D77E5D4A-06B7-7A4B-B034-3B515FBA1B80}"/>
                </a:ext>
              </a:extLst>
            </p:cNvPr>
            <p:cNvSpPr/>
            <p:nvPr/>
          </p:nvSpPr>
          <p:spPr>
            <a:xfrm>
              <a:off x="2564" y="4304"/>
              <a:ext cx="1196" cy="3236"/>
            </a:xfrm>
            <a:custGeom>
              <a:avLst/>
              <a:gdLst>
                <a:gd name="connsiteX0" fmla="*/ 20573 w 759205"/>
                <a:gd name="connsiteY0" fmla="*/ 9906 h 2054605"/>
                <a:gd name="connsiteX1" fmla="*/ 768464 w 759205"/>
                <a:gd name="connsiteY1" fmla="*/ 2061756 h 2054605"/>
              </a:gdLst>
              <a:ahLst/>
              <a:cxnLst>
                <a:cxn ang="0">
                  <a:pos x="connsiteX0" y="connsiteY0"/>
                </a:cxn>
                <a:cxn ang="0">
                  <a:pos x="connsiteX1" y="connsiteY1"/>
                </a:cxn>
              </a:cxnLst>
              <a:rect l="l" t="t" r="r" b="b"/>
              <a:pathLst>
                <a:path w="759205" h="2054605">
                  <a:moveTo>
                    <a:pt x="20573" y="9906"/>
                  </a:moveTo>
                  <a:lnTo>
                    <a:pt x="768464"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250">
              <a:extLst>
                <a:ext uri="{FF2B5EF4-FFF2-40B4-BE49-F238E27FC236}">
                  <a16:creationId xmlns:a16="http://schemas.microsoft.com/office/drawing/2014/main" id="{F70AD86E-9ACA-6742-BE98-889CD2E3105F}"/>
                </a:ext>
              </a:extLst>
            </p:cNvPr>
            <p:cNvSpPr/>
            <p:nvPr/>
          </p:nvSpPr>
          <p:spPr>
            <a:xfrm>
              <a:off x="2564" y="5024"/>
              <a:ext cx="1196" cy="2516"/>
            </a:xfrm>
            <a:custGeom>
              <a:avLst/>
              <a:gdLst>
                <a:gd name="connsiteX0" fmla="*/ 20573 w 759205"/>
                <a:gd name="connsiteY0" fmla="*/ 9906 h 1597405"/>
                <a:gd name="connsiteX1" fmla="*/ 768464 w 759205"/>
                <a:gd name="connsiteY1" fmla="*/ 1604822 h 1597405"/>
              </a:gdLst>
              <a:ahLst/>
              <a:cxnLst>
                <a:cxn ang="0">
                  <a:pos x="connsiteX0" y="connsiteY0"/>
                </a:cxn>
                <a:cxn ang="0">
                  <a:pos x="connsiteX1" y="connsiteY1"/>
                </a:cxn>
              </a:cxnLst>
              <a:rect l="l" t="t" r="r" b="b"/>
              <a:pathLst>
                <a:path w="759205" h="1597405">
                  <a:moveTo>
                    <a:pt x="20573" y="9906"/>
                  </a:moveTo>
                  <a:lnTo>
                    <a:pt x="768464"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251">
              <a:extLst>
                <a:ext uri="{FF2B5EF4-FFF2-40B4-BE49-F238E27FC236}">
                  <a16:creationId xmlns:a16="http://schemas.microsoft.com/office/drawing/2014/main" id="{6B59EA06-FB93-5A46-976B-C7823A097835}"/>
                </a:ext>
              </a:extLst>
            </p:cNvPr>
            <p:cNvSpPr/>
            <p:nvPr/>
          </p:nvSpPr>
          <p:spPr>
            <a:xfrm>
              <a:off x="2564" y="502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252">
              <a:extLst>
                <a:ext uri="{FF2B5EF4-FFF2-40B4-BE49-F238E27FC236}">
                  <a16:creationId xmlns:a16="http://schemas.microsoft.com/office/drawing/2014/main" id="{D8414596-F6F6-1A48-A660-F659D6DA1065}"/>
                </a:ext>
              </a:extLst>
            </p:cNvPr>
            <p:cNvSpPr/>
            <p:nvPr/>
          </p:nvSpPr>
          <p:spPr>
            <a:xfrm>
              <a:off x="2564" y="5024"/>
              <a:ext cx="1196" cy="1076"/>
            </a:xfrm>
            <a:custGeom>
              <a:avLst/>
              <a:gdLst>
                <a:gd name="connsiteX0" fmla="*/ 20573 w 759205"/>
                <a:gd name="connsiteY0" fmla="*/ 9906 h 683005"/>
                <a:gd name="connsiteX1" fmla="*/ 768464 w 759205"/>
                <a:gd name="connsiteY1" fmla="*/ 693140 h 683005"/>
              </a:gdLst>
              <a:ahLst/>
              <a:cxnLst>
                <a:cxn ang="0">
                  <a:pos x="connsiteX0" y="connsiteY0"/>
                </a:cxn>
                <a:cxn ang="0">
                  <a:pos x="connsiteX1" y="connsiteY1"/>
                </a:cxn>
              </a:cxnLst>
              <a:rect l="l" t="t" r="r" b="b"/>
              <a:pathLst>
                <a:path w="759205" h="683005">
                  <a:moveTo>
                    <a:pt x="20573" y="9906"/>
                  </a:moveTo>
                  <a:lnTo>
                    <a:pt x="768464" y="69314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253">
              <a:extLst>
                <a:ext uri="{FF2B5EF4-FFF2-40B4-BE49-F238E27FC236}">
                  <a16:creationId xmlns:a16="http://schemas.microsoft.com/office/drawing/2014/main" id="{E8E08506-6D0D-2E41-BEC7-5652C0F35944}"/>
                </a:ext>
              </a:extLst>
            </p:cNvPr>
            <p:cNvSpPr/>
            <p:nvPr/>
          </p:nvSpPr>
          <p:spPr>
            <a:xfrm>
              <a:off x="2564" y="5024"/>
              <a:ext cx="1196" cy="356"/>
            </a:xfrm>
            <a:custGeom>
              <a:avLst/>
              <a:gdLst>
                <a:gd name="connsiteX0" fmla="*/ 20573 w 759205"/>
                <a:gd name="connsiteY0" fmla="*/ 9906 h 225806"/>
                <a:gd name="connsiteX1" fmla="*/ 768464 w 759205"/>
                <a:gd name="connsiteY1" fmla="*/ 238366 h 225806"/>
              </a:gdLst>
              <a:ahLst/>
              <a:cxnLst>
                <a:cxn ang="0">
                  <a:pos x="connsiteX0" y="connsiteY0"/>
                </a:cxn>
                <a:cxn ang="0">
                  <a:pos x="connsiteX1" y="connsiteY1"/>
                </a:cxn>
              </a:cxnLst>
              <a:rect l="l" t="t" r="r" b="b"/>
              <a:pathLst>
                <a:path w="759205" h="225806">
                  <a:moveTo>
                    <a:pt x="20573" y="9906"/>
                  </a:moveTo>
                  <a:lnTo>
                    <a:pt x="768464"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254">
              <a:extLst>
                <a:ext uri="{FF2B5EF4-FFF2-40B4-BE49-F238E27FC236}">
                  <a16:creationId xmlns:a16="http://schemas.microsoft.com/office/drawing/2014/main" id="{4535F484-DA34-2F4C-A23B-F3447EB7DEF3}"/>
                </a:ext>
              </a:extLst>
            </p:cNvPr>
            <p:cNvSpPr/>
            <p:nvPr/>
          </p:nvSpPr>
          <p:spPr>
            <a:xfrm>
              <a:off x="2564" y="466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255">
              <a:extLst>
                <a:ext uri="{FF2B5EF4-FFF2-40B4-BE49-F238E27FC236}">
                  <a16:creationId xmlns:a16="http://schemas.microsoft.com/office/drawing/2014/main" id="{5078AA25-FAFF-F74F-B722-90DE747AF5EE}"/>
                </a:ext>
              </a:extLst>
            </p:cNvPr>
            <p:cNvSpPr/>
            <p:nvPr/>
          </p:nvSpPr>
          <p:spPr>
            <a:xfrm>
              <a:off x="2564" y="3944"/>
              <a:ext cx="1196" cy="1076"/>
            </a:xfrm>
            <a:custGeom>
              <a:avLst/>
              <a:gdLst>
                <a:gd name="connsiteX0" fmla="*/ 20573 w 759205"/>
                <a:gd name="connsiteY0" fmla="*/ 694658 h 683005"/>
                <a:gd name="connsiteX1" fmla="*/ 768464 w 759205"/>
                <a:gd name="connsiteY1" fmla="*/ 11423 h 683005"/>
              </a:gdLst>
              <a:ahLst/>
              <a:cxnLst>
                <a:cxn ang="0">
                  <a:pos x="connsiteX0" y="connsiteY0"/>
                </a:cxn>
                <a:cxn ang="0">
                  <a:pos x="connsiteX1" y="connsiteY1"/>
                </a:cxn>
              </a:cxnLst>
              <a:rect l="l" t="t" r="r" b="b"/>
              <a:pathLst>
                <a:path w="759205" h="683005">
                  <a:moveTo>
                    <a:pt x="20573" y="694658"/>
                  </a:moveTo>
                  <a:lnTo>
                    <a:pt x="768464" y="1142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256">
              <a:extLst>
                <a:ext uri="{FF2B5EF4-FFF2-40B4-BE49-F238E27FC236}">
                  <a16:creationId xmlns:a16="http://schemas.microsoft.com/office/drawing/2014/main" id="{2358E872-E02A-1249-967B-EC8FEF53C7D9}"/>
                </a:ext>
              </a:extLst>
            </p:cNvPr>
            <p:cNvSpPr/>
            <p:nvPr/>
          </p:nvSpPr>
          <p:spPr>
            <a:xfrm>
              <a:off x="2564" y="3224"/>
              <a:ext cx="1196" cy="1796"/>
            </a:xfrm>
            <a:custGeom>
              <a:avLst/>
              <a:gdLst>
                <a:gd name="connsiteX0" fmla="*/ 20573 w 759205"/>
                <a:gd name="connsiteY0" fmla="*/ 1152475 h 1140205"/>
                <a:gd name="connsiteX1" fmla="*/ 768464 w 759205"/>
                <a:gd name="connsiteY1" fmla="*/ 14479 h 1140205"/>
              </a:gdLst>
              <a:ahLst/>
              <a:cxnLst>
                <a:cxn ang="0">
                  <a:pos x="connsiteX0" y="connsiteY0"/>
                </a:cxn>
                <a:cxn ang="0">
                  <a:pos x="connsiteX1" y="connsiteY1"/>
                </a:cxn>
              </a:cxnLst>
              <a:rect l="l" t="t" r="r" b="b"/>
              <a:pathLst>
                <a:path w="759205" h="1140205">
                  <a:moveTo>
                    <a:pt x="20573" y="1152475"/>
                  </a:moveTo>
                  <a:lnTo>
                    <a:pt x="768464"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257">
              <a:extLst>
                <a:ext uri="{FF2B5EF4-FFF2-40B4-BE49-F238E27FC236}">
                  <a16:creationId xmlns:a16="http://schemas.microsoft.com/office/drawing/2014/main" id="{43C5CF18-2FBC-7744-AB01-8EC603636220}"/>
                </a:ext>
              </a:extLst>
            </p:cNvPr>
            <p:cNvSpPr/>
            <p:nvPr/>
          </p:nvSpPr>
          <p:spPr>
            <a:xfrm>
              <a:off x="2564" y="3224"/>
              <a:ext cx="1196" cy="2516"/>
            </a:xfrm>
            <a:custGeom>
              <a:avLst/>
              <a:gdLst>
                <a:gd name="connsiteX0" fmla="*/ 20573 w 759205"/>
                <a:gd name="connsiteY0" fmla="*/ 1609398 h 1597405"/>
                <a:gd name="connsiteX1" fmla="*/ 768464 w 759205"/>
                <a:gd name="connsiteY1" fmla="*/ 14481 h 1597405"/>
              </a:gdLst>
              <a:ahLst/>
              <a:cxnLst>
                <a:cxn ang="0">
                  <a:pos x="connsiteX0" y="connsiteY0"/>
                </a:cxn>
                <a:cxn ang="0">
                  <a:pos x="connsiteX1" y="connsiteY1"/>
                </a:cxn>
              </a:cxnLst>
              <a:rect l="l" t="t" r="r" b="b"/>
              <a:pathLst>
                <a:path w="759205" h="1597405">
                  <a:moveTo>
                    <a:pt x="20573" y="1609398"/>
                  </a:moveTo>
                  <a:lnTo>
                    <a:pt x="768464"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258">
              <a:extLst>
                <a:ext uri="{FF2B5EF4-FFF2-40B4-BE49-F238E27FC236}">
                  <a16:creationId xmlns:a16="http://schemas.microsoft.com/office/drawing/2014/main" id="{F9318942-8276-2642-A7B8-71E1914542C4}"/>
                </a:ext>
              </a:extLst>
            </p:cNvPr>
            <p:cNvSpPr/>
            <p:nvPr/>
          </p:nvSpPr>
          <p:spPr>
            <a:xfrm>
              <a:off x="2564" y="394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259">
              <a:extLst>
                <a:ext uri="{FF2B5EF4-FFF2-40B4-BE49-F238E27FC236}">
                  <a16:creationId xmlns:a16="http://schemas.microsoft.com/office/drawing/2014/main" id="{7ADCBAE3-DBE2-3D4A-AE5B-A180DC8C4564}"/>
                </a:ext>
              </a:extLst>
            </p:cNvPr>
            <p:cNvSpPr/>
            <p:nvPr/>
          </p:nvSpPr>
          <p:spPr>
            <a:xfrm>
              <a:off x="2564" y="3944"/>
              <a:ext cx="1196" cy="2516"/>
            </a:xfrm>
            <a:custGeom>
              <a:avLst/>
              <a:gdLst>
                <a:gd name="connsiteX0" fmla="*/ 20573 w 759205"/>
                <a:gd name="connsiteY0" fmla="*/ 1608505 h 1597405"/>
                <a:gd name="connsiteX1" fmla="*/ 768464 w 759205"/>
                <a:gd name="connsiteY1" fmla="*/ 11429 h 1597405"/>
              </a:gdLst>
              <a:ahLst/>
              <a:cxnLst>
                <a:cxn ang="0">
                  <a:pos x="connsiteX0" y="connsiteY0"/>
                </a:cxn>
                <a:cxn ang="0">
                  <a:pos x="connsiteX1" y="connsiteY1"/>
                </a:cxn>
              </a:cxnLst>
              <a:rect l="l" t="t" r="r" b="b"/>
              <a:pathLst>
                <a:path w="759205" h="1597405">
                  <a:moveTo>
                    <a:pt x="20573" y="1608505"/>
                  </a:moveTo>
                  <a:lnTo>
                    <a:pt x="76846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60">
              <a:extLst>
                <a:ext uri="{FF2B5EF4-FFF2-40B4-BE49-F238E27FC236}">
                  <a16:creationId xmlns:a16="http://schemas.microsoft.com/office/drawing/2014/main" id="{BD0B4496-531B-3F4C-AB40-46501AA5D2D9}"/>
                </a:ext>
              </a:extLst>
            </p:cNvPr>
            <p:cNvSpPr/>
            <p:nvPr/>
          </p:nvSpPr>
          <p:spPr>
            <a:xfrm>
              <a:off x="2564" y="4664"/>
              <a:ext cx="1196" cy="1076"/>
            </a:xfrm>
            <a:custGeom>
              <a:avLst/>
              <a:gdLst>
                <a:gd name="connsiteX0" fmla="*/ 20573 w 759205"/>
                <a:gd name="connsiteY0" fmla="*/ 694659 h 683005"/>
                <a:gd name="connsiteX1" fmla="*/ 768464 w 759205"/>
                <a:gd name="connsiteY1" fmla="*/ 11425 h 683005"/>
              </a:gdLst>
              <a:ahLst/>
              <a:cxnLst>
                <a:cxn ang="0">
                  <a:pos x="connsiteX0" y="connsiteY0"/>
                </a:cxn>
                <a:cxn ang="0">
                  <a:pos x="connsiteX1" y="connsiteY1"/>
                </a:cxn>
              </a:cxnLst>
              <a:rect l="l" t="t" r="r" b="b"/>
              <a:pathLst>
                <a:path w="759205" h="683005">
                  <a:moveTo>
                    <a:pt x="20573" y="694659"/>
                  </a:moveTo>
                  <a:lnTo>
                    <a:pt x="768464" y="114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61">
              <a:extLst>
                <a:ext uri="{FF2B5EF4-FFF2-40B4-BE49-F238E27FC236}">
                  <a16:creationId xmlns:a16="http://schemas.microsoft.com/office/drawing/2014/main" id="{2123A596-F6EA-A74A-82BD-62D21E7FE080}"/>
                </a:ext>
              </a:extLst>
            </p:cNvPr>
            <p:cNvSpPr/>
            <p:nvPr/>
          </p:nvSpPr>
          <p:spPr>
            <a:xfrm>
              <a:off x="2564" y="5364"/>
              <a:ext cx="1196" cy="376"/>
            </a:xfrm>
            <a:custGeom>
              <a:avLst/>
              <a:gdLst>
                <a:gd name="connsiteX0" fmla="*/ 20573 w 759205"/>
                <a:gd name="connsiteY0" fmla="*/ 249542 h 238506"/>
                <a:gd name="connsiteX1" fmla="*/ 768464 w 759205"/>
                <a:gd name="connsiteY1" fmla="*/ 21082 h 238506"/>
              </a:gdLst>
              <a:ahLst/>
              <a:cxnLst>
                <a:cxn ang="0">
                  <a:pos x="connsiteX0" y="connsiteY0"/>
                </a:cxn>
                <a:cxn ang="0">
                  <a:pos x="connsiteX1" y="connsiteY1"/>
                </a:cxn>
              </a:cxnLst>
              <a:rect l="l" t="t" r="r" b="b"/>
              <a:pathLst>
                <a:path w="759205" h="238506">
                  <a:moveTo>
                    <a:pt x="20573" y="249542"/>
                  </a:moveTo>
                  <a:lnTo>
                    <a:pt x="768464"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62">
              <a:extLst>
                <a:ext uri="{FF2B5EF4-FFF2-40B4-BE49-F238E27FC236}">
                  <a16:creationId xmlns:a16="http://schemas.microsoft.com/office/drawing/2014/main" id="{A0DFDB58-3E69-0948-999E-08F897113BDB}"/>
                </a:ext>
              </a:extLst>
            </p:cNvPr>
            <p:cNvSpPr/>
            <p:nvPr/>
          </p:nvSpPr>
          <p:spPr>
            <a:xfrm>
              <a:off x="2564" y="572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63">
              <a:extLst>
                <a:ext uri="{FF2B5EF4-FFF2-40B4-BE49-F238E27FC236}">
                  <a16:creationId xmlns:a16="http://schemas.microsoft.com/office/drawing/2014/main" id="{8280C6BF-246B-B045-9157-389BDC0B44A1}"/>
                </a:ext>
              </a:extLst>
            </p:cNvPr>
            <p:cNvSpPr/>
            <p:nvPr/>
          </p:nvSpPr>
          <p:spPr>
            <a:xfrm>
              <a:off x="2564" y="5724"/>
              <a:ext cx="1196" cy="1096"/>
            </a:xfrm>
            <a:custGeom>
              <a:avLst/>
              <a:gdLst>
                <a:gd name="connsiteX0" fmla="*/ 20573 w 759205"/>
                <a:gd name="connsiteY0" fmla="*/ 21082 h 695705"/>
                <a:gd name="connsiteX1" fmla="*/ 768464 w 759205"/>
                <a:gd name="connsiteY1" fmla="*/ 704316 h 695705"/>
              </a:gdLst>
              <a:ahLst/>
              <a:cxnLst>
                <a:cxn ang="0">
                  <a:pos x="connsiteX0" y="connsiteY0"/>
                </a:cxn>
                <a:cxn ang="0">
                  <a:pos x="connsiteX1" y="connsiteY1"/>
                </a:cxn>
              </a:cxnLst>
              <a:rect l="l" t="t" r="r" b="b"/>
              <a:pathLst>
                <a:path w="759205" h="695705">
                  <a:moveTo>
                    <a:pt x="20573" y="21082"/>
                  </a:moveTo>
                  <a:lnTo>
                    <a:pt x="768464" y="70431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64">
              <a:extLst>
                <a:ext uri="{FF2B5EF4-FFF2-40B4-BE49-F238E27FC236}">
                  <a16:creationId xmlns:a16="http://schemas.microsoft.com/office/drawing/2014/main" id="{FA794D38-832F-DF48-9C1F-2278A6F77542}"/>
                </a:ext>
              </a:extLst>
            </p:cNvPr>
            <p:cNvSpPr/>
            <p:nvPr/>
          </p:nvSpPr>
          <p:spPr>
            <a:xfrm>
              <a:off x="2564" y="5724"/>
              <a:ext cx="1196" cy="1816"/>
            </a:xfrm>
            <a:custGeom>
              <a:avLst/>
              <a:gdLst>
                <a:gd name="connsiteX0" fmla="*/ 20573 w 759205"/>
                <a:gd name="connsiteY0" fmla="*/ 21082 h 1152905"/>
                <a:gd name="connsiteX1" fmla="*/ 768464 w 759205"/>
                <a:gd name="connsiteY1" fmla="*/ 1159078 h 1152905"/>
              </a:gdLst>
              <a:ahLst/>
              <a:cxnLst>
                <a:cxn ang="0">
                  <a:pos x="connsiteX0" y="connsiteY0"/>
                </a:cxn>
                <a:cxn ang="0">
                  <a:pos x="connsiteX1" y="connsiteY1"/>
                </a:cxn>
              </a:cxnLst>
              <a:rect l="l" t="t" r="r" b="b"/>
              <a:pathLst>
                <a:path w="759205" h="1152905">
                  <a:moveTo>
                    <a:pt x="20573" y="21082"/>
                  </a:moveTo>
                  <a:lnTo>
                    <a:pt x="768464"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65">
              <a:extLst>
                <a:ext uri="{FF2B5EF4-FFF2-40B4-BE49-F238E27FC236}">
                  <a16:creationId xmlns:a16="http://schemas.microsoft.com/office/drawing/2014/main" id="{472437E9-4114-784C-B486-426298BA355B}"/>
                </a:ext>
              </a:extLst>
            </p:cNvPr>
            <p:cNvSpPr/>
            <p:nvPr/>
          </p:nvSpPr>
          <p:spPr>
            <a:xfrm>
              <a:off x="2564" y="6444"/>
              <a:ext cx="1196" cy="1096"/>
            </a:xfrm>
            <a:custGeom>
              <a:avLst/>
              <a:gdLst>
                <a:gd name="connsiteX0" fmla="*/ 20573 w 759205"/>
                <a:gd name="connsiteY0" fmla="*/ 21082 h 695705"/>
                <a:gd name="connsiteX1" fmla="*/ 768464 w 759205"/>
                <a:gd name="connsiteY1" fmla="*/ 702157 h 695705"/>
              </a:gdLst>
              <a:ahLst/>
              <a:cxnLst>
                <a:cxn ang="0">
                  <a:pos x="connsiteX0" y="connsiteY0"/>
                </a:cxn>
                <a:cxn ang="0">
                  <a:pos x="connsiteX1" y="connsiteY1"/>
                </a:cxn>
              </a:cxnLst>
              <a:rect l="l" t="t" r="r" b="b"/>
              <a:pathLst>
                <a:path w="759205" h="695705">
                  <a:moveTo>
                    <a:pt x="20573" y="21082"/>
                  </a:moveTo>
                  <a:lnTo>
                    <a:pt x="768464"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66">
              <a:extLst>
                <a:ext uri="{FF2B5EF4-FFF2-40B4-BE49-F238E27FC236}">
                  <a16:creationId xmlns:a16="http://schemas.microsoft.com/office/drawing/2014/main" id="{F5220AEA-5C4A-394F-A154-93D9535B3604}"/>
                </a:ext>
              </a:extLst>
            </p:cNvPr>
            <p:cNvSpPr/>
            <p:nvPr/>
          </p:nvSpPr>
          <p:spPr>
            <a:xfrm>
              <a:off x="2564" y="644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Freeform 267">
              <a:extLst>
                <a:ext uri="{FF2B5EF4-FFF2-40B4-BE49-F238E27FC236}">
                  <a16:creationId xmlns:a16="http://schemas.microsoft.com/office/drawing/2014/main" id="{B543FCE0-1BD3-1542-A411-FADE1F4BFB55}"/>
                </a:ext>
              </a:extLst>
            </p:cNvPr>
            <p:cNvSpPr/>
            <p:nvPr/>
          </p:nvSpPr>
          <p:spPr>
            <a:xfrm>
              <a:off x="2564" y="6084"/>
              <a:ext cx="1196" cy="376"/>
            </a:xfrm>
            <a:custGeom>
              <a:avLst/>
              <a:gdLst>
                <a:gd name="connsiteX0" fmla="*/ 20573 w 759205"/>
                <a:gd name="connsiteY0" fmla="*/ 250173 h 238506"/>
                <a:gd name="connsiteX1" fmla="*/ 768464 w 759205"/>
                <a:gd name="connsiteY1" fmla="*/ 19554 h 238506"/>
              </a:gdLst>
              <a:ahLst/>
              <a:cxnLst>
                <a:cxn ang="0">
                  <a:pos x="connsiteX0" y="connsiteY0"/>
                </a:cxn>
                <a:cxn ang="0">
                  <a:pos x="connsiteX1" y="connsiteY1"/>
                </a:cxn>
              </a:cxnLst>
              <a:rect l="l" t="t" r="r" b="b"/>
              <a:pathLst>
                <a:path w="759205" h="238506">
                  <a:moveTo>
                    <a:pt x="20573" y="250173"/>
                  </a:moveTo>
                  <a:lnTo>
                    <a:pt x="768464" y="1955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Freeform 268">
              <a:extLst>
                <a:ext uri="{FF2B5EF4-FFF2-40B4-BE49-F238E27FC236}">
                  <a16:creationId xmlns:a16="http://schemas.microsoft.com/office/drawing/2014/main" id="{A2375F9E-5467-5740-A8A5-8235CEFCD706}"/>
                </a:ext>
              </a:extLst>
            </p:cNvPr>
            <p:cNvSpPr/>
            <p:nvPr/>
          </p:nvSpPr>
          <p:spPr>
            <a:xfrm>
              <a:off x="2564" y="5364"/>
              <a:ext cx="1196" cy="1096"/>
            </a:xfrm>
            <a:custGeom>
              <a:avLst/>
              <a:gdLst>
                <a:gd name="connsiteX0" fmla="*/ 20573 w 759205"/>
                <a:gd name="connsiteY0" fmla="*/ 706466 h 695705"/>
                <a:gd name="connsiteX1" fmla="*/ 768464 w 759205"/>
                <a:gd name="connsiteY1" fmla="*/ 21085 h 695705"/>
              </a:gdLst>
              <a:ahLst/>
              <a:cxnLst>
                <a:cxn ang="0">
                  <a:pos x="connsiteX0" y="connsiteY0"/>
                </a:cxn>
                <a:cxn ang="0">
                  <a:pos x="connsiteX1" y="connsiteY1"/>
                </a:cxn>
              </a:cxnLst>
              <a:rect l="l" t="t" r="r" b="b"/>
              <a:pathLst>
                <a:path w="759205" h="695705">
                  <a:moveTo>
                    <a:pt x="20573" y="706466"/>
                  </a:moveTo>
                  <a:lnTo>
                    <a:pt x="768464"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Freeform 269">
              <a:extLst>
                <a:ext uri="{FF2B5EF4-FFF2-40B4-BE49-F238E27FC236}">
                  <a16:creationId xmlns:a16="http://schemas.microsoft.com/office/drawing/2014/main" id="{11A01D35-31C6-C94E-AD12-9D442D336185}"/>
                </a:ext>
              </a:extLst>
            </p:cNvPr>
            <p:cNvSpPr/>
            <p:nvPr/>
          </p:nvSpPr>
          <p:spPr>
            <a:xfrm>
              <a:off x="2564" y="466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1" name="Freeform 270">
              <a:extLst>
                <a:ext uri="{FF2B5EF4-FFF2-40B4-BE49-F238E27FC236}">
                  <a16:creationId xmlns:a16="http://schemas.microsoft.com/office/drawing/2014/main" id="{809898E9-5178-5541-80A7-6AB41E9F3B36}"/>
                </a:ext>
              </a:extLst>
            </p:cNvPr>
            <p:cNvSpPr/>
            <p:nvPr/>
          </p:nvSpPr>
          <p:spPr>
            <a:xfrm>
              <a:off x="2564" y="3224"/>
              <a:ext cx="1196" cy="3236"/>
            </a:xfrm>
            <a:custGeom>
              <a:avLst/>
              <a:gdLst>
                <a:gd name="connsiteX0" fmla="*/ 20573 w 759205"/>
                <a:gd name="connsiteY0" fmla="*/ 2066323 h 2054605"/>
                <a:gd name="connsiteX1" fmla="*/ 768464 w 759205"/>
                <a:gd name="connsiteY1" fmla="*/ 14472 h 2054605"/>
              </a:gdLst>
              <a:ahLst/>
              <a:cxnLst>
                <a:cxn ang="0">
                  <a:pos x="connsiteX0" y="connsiteY0"/>
                </a:cxn>
                <a:cxn ang="0">
                  <a:pos x="connsiteX1" y="connsiteY1"/>
                </a:cxn>
              </a:cxnLst>
              <a:rect l="l" t="t" r="r" b="b"/>
              <a:pathLst>
                <a:path w="759205" h="2054605">
                  <a:moveTo>
                    <a:pt x="20573" y="2066323"/>
                  </a:moveTo>
                  <a:lnTo>
                    <a:pt x="768464"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2" name="Freeform 271">
              <a:extLst>
                <a:ext uri="{FF2B5EF4-FFF2-40B4-BE49-F238E27FC236}">
                  <a16:creationId xmlns:a16="http://schemas.microsoft.com/office/drawing/2014/main" id="{7BD6DEFA-FF11-E944-AD56-ECE09A6288D3}"/>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3" name="Freeform 272">
              <a:extLst>
                <a:ext uri="{FF2B5EF4-FFF2-40B4-BE49-F238E27FC236}">
                  <a16:creationId xmlns:a16="http://schemas.microsoft.com/office/drawing/2014/main" id="{8F965B64-1EB9-B94D-BE46-CE59530CF57B}"/>
                </a:ext>
              </a:extLst>
            </p:cNvPr>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 name="connsiteX5" fmla="*/ 20320 w 302006"/>
                <a:gd name="connsiteY5" fmla="*/ 16764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lnTo>
                    <a:pt x="20320" y="167640"/>
                  </a:lnTo>
                  <a:close/>
                </a:path>
              </a:pathLst>
            </a:custGeom>
            <a:solidFill>
              <a:srgbClr val="000073">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4" name="Freeform 273">
              <a:extLst>
                <a:ext uri="{FF2B5EF4-FFF2-40B4-BE49-F238E27FC236}">
                  <a16:creationId xmlns:a16="http://schemas.microsoft.com/office/drawing/2014/main" id="{14497BAA-7179-9048-8211-378BD9739A37}"/>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5" name="Freeform 274">
              <a:extLst>
                <a:ext uri="{FF2B5EF4-FFF2-40B4-BE49-F238E27FC236}">
                  <a16:creationId xmlns:a16="http://schemas.microsoft.com/office/drawing/2014/main" id="{59112DA4-9C8E-474F-89A1-101B0893B59A}"/>
                </a:ext>
              </a:extLst>
            </p:cNvPr>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74">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6" name="Freeform 275">
              <a:extLst>
                <a:ext uri="{FF2B5EF4-FFF2-40B4-BE49-F238E27FC236}">
                  <a16:creationId xmlns:a16="http://schemas.microsoft.com/office/drawing/2014/main" id="{15D35A70-D035-DF42-89B2-DF05A6595CEE}"/>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7" name="Freeform 276">
              <a:extLst>
                <a:ext uri="{FF2B5EF4-FFF2-40B4-BE49-F238E27FC236}">
                  <a16:creationId xmlns:a16="http://schemas.microsoft.com/office/drawing/2014/main" id="{6F6F02EC-DCE5-EE42-A8C5-8F4BFDC4E30B}"/>
                </a:ext>
              </a:extLst>
            </p:cNvPr>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3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8" name="Freeform 277">
              <a:extLst>
                <a:ext uri="{FF2B5EF4-FFF2-40B4-BE49-F238E27FC236}">
                  <a16:creationId xmlns:a16="http://schemas.microsoft.com/office/drawing/2014/main" id="{CE0FDE62-2407-904B-86A0-94862A92408D}"/>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9" name="Freeform 278">
              <a:extLst>
                <a:ext uri="{FF2B5EF4-FFF2-40B4-BE49-F238E27FC236}">
                  <a16:creationId xmlns:a16="http://schemas.microsoft.com/office/drawing/2014/main" id="{A42C8023-6EC6-CE46-80D3-DD83BA11904F}"/>
                </a:ext>
              </a:extLst>
            </p:cNvPr>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 name="connsiteX5" fmla="*/ 20320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lnTo>
                    <a:pt x="20320"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0" name="Freeform 279">
              <a:extLst>
                <a:ext uri="{FF2B5EF4-FFF2-40B4-BE49-F238E27FC236}">
                  <a16:creationId xmlns:a16="http://schemas.microsoft.com/office/drawing/2014/main" id="{895D8581-EA3C-DB45-ACA1-49F2EC4BE87B}"/>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1" name="Freeform 280">
              <a:extLst>
                <a:ext uri="{FF2B5EF4-FFF2-40B4-BE49-F238E27FC236}">
                  <a16:creationId xmlns:a16="http://schemas.microsoft.com/office/drawing/2014/main" id="{D35D9DB0-F9F0-F148-A62C-FDF33ABA3F28}"/>
                </a:ext>
              </a:extLst>
            </p:cNvPr>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4C">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2" name="Freeform 281">
              <a:extLst>
                <a:ext uri="{FF2B5EF4-FFF2-40B4-BE49-F238E27FC236}">
                  <a16:creationId xmlns:a16="http://schemas.microsoft.com/office/drawing/2014/main" id="{ED074A7F-1FFD-4044-8C30-82FD6A5A5790}"/>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3" name="Freeform 282">
              <a:extLst>
                <a:ext uri="{FF2B5EF4-FFF2-40B4-BE49-F238E27FC236}">
                  <a16:creationId xmlns:a16="http://schemas.microsoft.com/office/drawing/2014/main" id="{986E96E3-9817-284E-8D23-36031F7B74BB}"/>
                </a:ext>
              </a:extLst>
            </p:cNvPr>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D8">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4" name="Freeform 283">
              <a:extLst>
                <a:ext uri="{FF2B5EF4-FFF2-40B4-BE49-F238E27FC236}">
                  <a16:creationId xmlns:a16="http://schemas.microsoft.com/office/drawing/2014/main" id="{5F97E802-A2FE-C845-80CB-259A359C76CC}"/>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5" name="Freeform 284">
              <a:extLst>
                <a:ext uri="{FF2B5EF4-FFF2-40B4-BE49-F238E27FC236}">
                  <a16:creationId xmlns:a16="http://schemas.microsoft.com/office/drawing/2014/main" id="{258174AC-9C2E-AA40-B4C8-330EED33E59F}"/>
                </a:ext>
              </a:extLst>
            </p:cNvPr>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 name="connsiteX5" fmla="*/ 20320 w 302006"/>
                <a:gd name="connsiteY5" fmla="*/ 15697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lnTo>
                    <a:pt x="20320" y="156972"/>
                  </a:lnTo>
                  <a:close/>
                </a:path>
              </a:pathLst>
            </a:custGeom>
            <a:solidFill>
              <a:srgbClr val="00004E">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6" name="Freeform 285">
              <a:extLst>
                <a:ext uri="{FF2B5EF4-FFF2-40B4-BE49-F238E27FC236}">
                  <a16:creationId xmlns:a16="http://schemas.microsoft.com/office/drawing/2014/main" id="{2FDE29B9-2664-B842-98E4-8EAF821E582E}"/>
                </a:ext>
              </a:extLst>
            </p:cNvPr>
            <p:cNvSpPr/>
            <p:nvPr/>
          </p:nvSpPr>
          <p:spPr>
            <a:xfrm>
              <a:off x="4204" y="6444"/>
              <a:ext cx="1196" cy="1096"/>
            </a:xfrm>
            <a:custGeom>
              <a:avLst/>
              <a:gdLst>
                <a:gd name="connsiteX0" fmla="*/ 766429 w 759205"/>
                <a:gd name="connsiteY0" fmla="*/ 21082 h 695705"/>
                <a:gd name="connsiteX1" fmla="*/ 18539 w 759205"/>
                <a:gd name="connsiteY1" fmla="*/ 702157 h 695705"/>
              </a:gdLst>
              <a:ahLst/>
              <a:cxnLst>
                <a:cxn ang="0">
                  <a:pos x="connsiteX0" y="connsiteY0"/>
                </a:cxn>
                <a:cxn ang="0">
                  <a:pos x="connsiteX1" y="connsiteY1"/>
                </a:cxn>
              </a:cxnLst>
              <a:rect l="l" t="t" r="r" b="b"/>
              <a:pathLst>
                <a:path w="759205" h="695705">
                  <a:moveTo>
                    <a:pt x="766429" y="21082"/>
                  </a:moveTo>
                  <a:lnTo>
                    <a:pt x="18539"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7" name="Freeform 286">
              <a:extLst>
                <a:ext uri="{FF2B5EF4-FFF2-40B4-BE49-F238E27FC236}">
                  <a16:creationId xmlns:a16="http://schemas.microsoft.com/office/drawing/2014/main" id="{A583BD62-82D9-F64B-ADF2-735E72717DF5}"/>
                </a:ext>
              </a:extLst>
            </p:cNvPr>
            <p:cNvSpPr/>
            <p:nvPr/>
          </p:nvSpPr>
          <p:spPr>
            <a:xfrm>
              <a:off x="4204" y="6444"/>
              <a:ext cx="1196" cy="376"/>
            </a:xfrm>
            <a:custGeom>
              <a:avLst/>
              <a:gdLst>
                <a:gd name="connsiteX0" fmla="*/ 766429 w 759205"/>
                <a:gd name="connsiteY0" fmla="*/ 19558 h 238506"/>
                <a:gd name="connsiteX1" fmla="*/ 18539 w 759205"/>
                <a:gd name="connsiteY1" fmla="*/ 245859 h 238506"/>
              </a:gdLst>
              <a:ahLst/>
              <a:cxnLst>
                <a:cxn ang="0">
                  <a:pos x="connsiteX0" y="connsiteY0"/>
                </a:cxn>
                <a:cxn ang="0">
                  <a:pos x="connsiteX1" y="connsiteY1"/>
                </a:cxn>
              </a:cxnLst>
              <a:rect l="l" t="t" r="r" b="b"/>
              <a:pathLst>
                <a:path w="759205" h="238506">
                  <a:moveTo>
                    <a:pt x="766429" y="19558"/>
                  </a:moveTo>
                  <a:lnTo>
                    <a:pt x="18539"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8" name="Freeform 287">
              <a:extLst>
                <a:ext uri="{FF2B5EF4-FFF2-40B4-BE49-F238E27FC236}">
                  <a16:creationId xmlns:a16="http://schemas.microsoft.com/office/drawing/2014/main" id="{EA33CBFE-B86C-824A-A68A-6FBD604EC2AB}"/>
                </a:ext>
              </a:extLst>
            </p:cNvPr>
            <p:cNvSpPr/>
            <p:nvPr/>
          </p:nvSpPr>
          <p:spPr>
            <a:xfrm>
              <a:off x="4204" y="6084"/>
              <a:ext cx="1196" cy="376"/>
            </a:xfrm>
            <a:custGeom>
              <a:avLst/>
              <a:gdLst>
                <a:gd name="connsiteX0" fmla="*/ 766429 w 759205"/>
                <a:gd name="connsiteY0" fmla="*/ 247126 h 238506"/>
                <a:gd name="connsiteX1" fmla="*/ 18539 w 759205"/>
                <a:gd name="connsiteY1" fmla="*/ 16507 h 238506"/>
              </a:gdLst>
              <a:ahLst/>
              <a:cxnLst>
                <a:cxn ang="0">
                  <a:pos x="connsiteX0" y="connsiteY0"/>
                </a:cxn>
                <a:cxn ang="0">
                  <a:pos x="connsiteX1" y="connsiteY1"/>
                </a:cxn>
              </a:cxnLst>
              <a:rect l="l" t="t" r="r" b="b"/>
              <a:pathLst>
                <a:path w="759205" h="238506">
                  <a:moveTo>
                    <a:pt x="766429" y="247126"/>
                  </a:moveTo>
                  <a:lnTo>
                    <a:pt x="18539" y="165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9" name="Freeform 288">
              <a:extLst>
                <a:ext uri="{FF2B5EF4-FFF2-40B4-BE49-F238E27FC236}">
                  <a16:creationId xmlns:a16="http://schemas.microsoft.com/office/drawing/2014/main" id="{78BC2A51-8120-A94A-8EBB-072786E9A01C}"/>
                </a:ext>
              </a:extLst>
            </p:cNvPr>
            <p:cNvSpPr/>
            <p:nvPr/>
          </p:nvSpPr>
          <p:spPr>
            <a:xfrm>
              <a:off x="4204" y="5364"/>
              <a:ext cx="1196" cy="1096"/>
            </a:xfrm>
            <a:custGeom>
              <a:avLst/>
              <a:gdLst>
                <a:gd name="connsiteX0" fmla="*/ 763382 w 759205"/>
                <a:gd name="connsiteY0" fmla="*/ 706466 h 695705"/>
                <a:gd name="connsiteX1" fmla="*/ 15492 w 759205"/>
                <a:gd name="connsiteY1" fmla="*/ 21085 h 695705"/>
              </a:gdLst>
              <a:ahLst/>
              <a:cxnLst>
                <a:cxn ang="0">
                  <a:pos x="connsiteX0" y="connsiteY0"/>
                </a:cxn>
                <a:cxn ang="0">
                  <a:pos x="connsiteX1" y="connsiteY1"/>
                </a:cxn>
              </a:cxnLst>
              <a:rect l="l" t="t" r="r" b="b"/>
              <a:pathLst>
                <a:path w="759205" h="695705">
                  <a:moveTo>
                    <a:pt x="763382" y="706466"/>
                  </a:moveTo>
                  <a:lnTo>
                    <a:pt x="15492"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0" name="Freeform 289">
              <a:extLst>
                <a:ext uri="{FF2B5EF4-FFF2-40B4-BE49-F238E27FC236}">
                  <a16:creationId xmlns:a16="http://schemas.microsoft.com/office/drawing/2014/main" id="{DC57CB37-CAB4-334A-A006-451AEB39A748}"/>
                </a:ext>
              </a:extLst>
            </p:cNvPr>
            <p:cNvSpPr/>
            <p:nvPr/>
          </p:nvSpPr>
          <p:spPr>
            <a:xfrm>
              <a:off x="4204" y="464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1" name="Freeform 290">
              <a:extLst>
                <a:ext uri="{FF2B5EF4-FFF2-40B4-BE49-F238E27FC236}">
                  <a16:creationId xmlns:a16="http://schemas.microsoft.com/office/drawing/2014/main" id="{06FCE75C-4826-EB40-8D79-87CF5B85810C}"/>
                </a:ext>
              </a:extLst>
            </p:cNvPr>
            <p:cNvSpPr/>
            <p:nvPr/>
          </p:nvSpPr>
          <p:spPr>
            <a:xfrm>
              <a:off x="4204" y="3944"/>
              <a:ext cx="1196" cy="2516"/>
            </a:xfrm>
            <a:custGeom>
              <a:avLst/>
              <a:gdLst>
                <a:gd name="connsiteX0" fmla="*/ 763382 w 759205"/>
                <a:gd name="connsiteY0" fmla="*/ 1606982 h 1597405"/>
                <a:gd name="connsiteX1" fmla="*/ 15492 w 759205"/>
                <a:gd name="connsiteY1" fmla="*/ 9907 h 1597405"/>
              </a:gdLst>
              <a:ahLst/>
              <a:cxnLst>
                <a:cxn ang="0">
                  <a:pos x="connsiteX0" y="connsiteY0"/>
                </a:cxn>
                <a:cxn ang="0">
                  <a:pos x="connsiteX1" y="connsiteY1"/>
                </a:cxn>
              </a:cxnLst>
              <a:rect l="l" t="t" r="r" b="b"/>
              <a:pathLst>
                <a:path w="759205" h="1597405">
                  <a:moveTo>
                    <a:pt x="763382" y="1606982"/>
                  </a:moveTo>
                  <a:lnTo>
                    <a:pt x="15492" y="99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2" name="Freeform 291">
              <a:extLst>
                <a:ext uri="{FF2B5EF4-FFF2-40B4-BE49-F238E27FC236}">
                  <a16:creationId xmlns:a16="http://schemas.microsoft.com/office/drawing/2014/main" id="{6B4DF270-9122-AB41-B69F-525C99C5AD7C}"/>
                </a:ext>
              </a:extLst>
            </p:cNvPr>
            <p:cNvSpPr/>
            <p:nvPr/>
          </p:nvSpPr>
          <p:spPr>
            <a:xfrm>
              <a:off x="4204" y="3224"/>
              <a:ext cx="1196" cy="3236"/>
            </a:xfrm>
            <a:custGeom>
              <a:avLst/>
              <a:gdLst>
                <a:gd name="connsiteX0" fmla="*/ 763382 w 759205"/>
                <a:gd name="connsiteY0" fmla="*/ 2066323 h 2054605"/>
                <a:gd name="connsiteX1" fmla="*/ 15492 w 759205"/>
                <a:gd name="connsiteY1" fmla="*/ 14472 h 2054605"/>
              </a:gdLst>
              <a:ahLst/>
              <a:cxnLst>
                <a:cxn ang="0">
                  <a:pos x="connsiteX0" y="connsiteY0"/>
                </a:cxn>
                <a:cxn ang="0">
                  <a:pos x="connsiteX1" y="connsiteY1"/>
                </a:cxn>
              </a:cxnLst>
              <a:rect l="l" t="t" r="r" b="b"/>
              <a:pathLst>
                <a:path w="759205" h="2054605">
                  <a:moveTo>
                    <a:pt x="763382" y="2066323"/>
                  </a:moveTo>
                  <a:lnTo>
                    <a:pt x="15492"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3" name="Freeform 292">
              <a:extLst>
                <a:ext uri="{FF2B5EF4-FFF2-40B4-BE49-F238E27FC236}">
                  <a16:creationId xmlns:a16="http://schemas.microsoft.com/office/drawing/2014/main" id="{4BD0C6A1-87BC-4F42-9BAF-98E7625BB9B9}"/>
                </a:ext>
              </a:extLst>
            </p:cNvPr>
            <p:cNvSpPr/>
            <p:nvPr/>
          </p:nvSpPr>
          <p:spPr>
            <a:xfrm>
              <a:off x="4204" y="3224"/>
              <a:ext cx="1196" cy="2516"/>
            </a:xfrm>
            <a:custGeom>
              <a:avLst/>
              <a:gdLst>
                <a:gd name="connsiteX0" fmla="*/ 763382 w 759205"/>
                <a:gd name="connsiteY0" fmla="*/ 1609398 h 1597405"/>
                <a:gd name="connsiteX1" fmla="*/ 15492 w 759205"/>
                <a:gd name="connsiteY1" fmla="*/ 14481 h 1597405"/>
              </a:gdLst>
              <a:ahLst/>
              <a:cxnLst>
                <a:cxn ang="0">
                  <a:pos x="connsiteX0" y="connsiteY0"/>
                </a:cxn>
                <a:cxn ang="0">
                  <a:pos x="connsiteX1" y="connsiteY1"/>
                </a:cxn>
              </a:cxnLst>
              <a:rect l="l" t="t" r="r" b="b"/>
              <a:pathLst>
                <a:path w="759205" h="1597405">
                  <a:moveTo>
                    <a:pt x="763382" y="1609398"/>
                  </a:moveTo>
                  <a:lnTo>
                    <a:pt x="15492"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4" name="Freeform 293">
              <a:extLst>
                <a:ext uri="{FF2B5EF4-FFF2-40B4-BE49-F238E27FC236}">
                  <a16:creationId xmlns:a16="http://schemas.microsoft.com/office/drawing/2014/main" id="{E4CA5472-65DD-8142-AAA8-A82C16E1FCF3}"/>
                </a:ext>
              </a:extLst>
            </p:cNvPr>
            <p:cNvSpPr/>
            <p:nvPr/>
          </p:nvSpPr>
          <p:spPr>
            <a:xfrm>
              <a:off x="4204" y="392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5" name="Freeform 294">
              <a:extLst>
                <a:ext uri="{FF2B5EF4-FFF2-40B4-BE49-F238E27FC236}">
                  <a16:creationId xmlns:a16="http://schemas.microsoft.com/office/drawing/2014/main" id="{61264A7C-E46E-F34A-ACE6-9E78819A0BDD}"/>
                </a:ext>
              </a:extLst>
            </p:cNvPr>
            <p:cNvSpPr/>
            <p:nvPr/>
          </p:nvSpPr>
          <p:spPr>
            <a:xfrm>
              <a:off x="4204" y="464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6" name="Freeform 295">
              <a:extLst>
                <a:ext uri="{FF2B5EF4-FFF2-40B4-BE49-F238E27FC236}">
                  <a16:creationId xmlns:a16="http://schemas.microsoft.com/office/drawing/2014/main" id="{EA4F6608-B787-FA45-9C66-0F102117EC59}"/>
                </a:ext>
              </a:extLst>
            </p:cNvPr>
            <p:cNvSpPr/>
            <p:nvPr/>
          </p:nvSpPr>
          <p:spPr>
            <a:xfrm>
              <a:off x="4204" y="5364"/>
              <a:ext cx="1196" cy="376"/>
            </a:xfrm>
            <a:custGeom>
              <a:avLst/>
              <a:gdLst>
                <a:gd name="connsiteX0" fmla="*/ 763382 w 759205"/>
                <a:gd name="connsiteY0" fmla="*/ 249542 h 238506"/>
                <a:gd name="connsiteX1" fmla="*/ 15492 w 759205"/>
                <a:gd name="connsiteY1" fmla="*/ 21082 h 238506"/>
              </a:gdLst>
              <a:ahLst/>
              <a:cxnLst>
                <a:cxn ang="0">
                  <a:pos x="connsiteX0" y="connsiteY0"/>
                </a:cxn>
                <a:cxn ang="0">
                  <a:pos x="connsiteX1" y="connsiteY1"/>
                </a:cxn>
              </a:cxnLst>
              <a:rect l="l" t="t" r="r" b="b"/>
              <a:pathLst>
                <a:path w="759205" h="238506">
                  <a:moveTo>
                    <a:pt x="763382" y="249542"/>
                  </a:moveTo>
                  <a:lnTo>
                    <a:pt x="15492"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7" name="Freeform 296">
              <a:extLst>
                <a:ext uri="{FF2B5EF4-FFF2-40B4-BE49-F238E27FC236}">
                  <a16:creationId xmlns:a16="http://schemas.microsoft.com/office/drawing/2014/main" id="{6EEA15C5-18DE-7944-AF9C-61358444D299}"/>
                </a:ext>
              </a:extLst>
            </p:cNvPr>
            <p:cNvSpPr/>
            <p:nvPr/>
          </p:nvSpPr>
          <p:spPr>
            <a:xfrm>
              <a:off x="4204" y="5724"/>
              <a:ext cx="1196" cy="376"/>
            </a:xfrm>
            <a:custGeom>
              <a:avLst/>
              <a:gdLst>
                <a:gd name="connsiteX0" fmla="*/ 763382 w 759205"/>
                <a:gd name="connsiteY0" fmla="*/ 19558 h 238506"/>
                <a:gd name="connsiteX1" fmla="*/ 15492 w 759205"/>
                <a:gd name="connsiteY1" fmla="*/ 245859 h 238506"/>
              </a:gdLst>
              <a:ahLst/>
              <a:cxnLst>
                <a:cxn ang="0">
                  <a:pos x="connsiteX0" y="connsiteY0"/>
                </a:cxn>
                <a:cxn ang="0">
                  <a:pos x="connsiteX1" y="connsiteY1"/>
                </a:cxn>
              </a:cxnLst>
              <a:rect l="l" t="t" r="r" b="b"/>
              <a:pathLst>
                <a:path w="759205" h="238506">
                  <a:moveTo>
                    <a:pt x="763382" y="19558"/>
                  </a:moveTo>
                  <a:lnTo>
                    <a:pt x="15492"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8" name="Freeform 297">
              <a:extLst>
                <a:ext uri="{FF2B5EF4-FFF2-40B4-BE49-F238E27FC236}">
                  <a16:creationId xmlns:a16="http://schemas.microsoft.com/office/drawing/2014/main" id="{6B5A5ABE-16D5-CB45-9DAD-3F2C2A01BC4E}"/>
                </a:ext>
              </a:extLst>
            </p:cNvPr>
            <p:cNvSpPr/>
            <p:nvPr/>
          </p:nvSpPr>
          <p:spPr>
            <a:xfrm>
              <a:off x="4204" y="5724"/>
              <a:ext cx="1196" cy="1096"/>
            </a:xfrm>
            <a:custGeom>
              <a:avLst/>
              <a:gdLst>
                <a:gd name="connsiteX0" fmla="*/ 766429 w 759205"/>
                <a:gd name="connsiteY0" fmla="*/ 19558 h 695705"/>
                <a:gd name="connsiteX1" fmla="*/ 18539 w 759205"/>
                <a:gd name="connsiteY1" fmla="*/ 702792 h 695705"/>
              </a:gdLst>
              <a:ahLst/>
              <a:cxnLst>
                <a:cxn ang="0">
                  <a:pos x="connsiteX0" y="connsiteY0"/>
                </a:cxn>
                <a:cxn ang="0">
                  <a:pos x="connsiteX1" y="connsiteY1"/>
                </a:cxn>
              </a:cxnLst>
              <a:rect l="l" t="t" r="r" b="b"/>
              <a:pathLst>
                <a:path w="759205" h="695705">
                  <a:moveTo>
                    <a:pt x="766429" y="19558"/>
                  </a:moveTo>
                  <a:lnTo>
                    <a:pt x="18539"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Freeform 298">
              <a:extLst>
                <a:ext uri="{FF2B5EF4-FFF2-40B4-BE49-F238E27FC236}">
                  <a16:creationId xmlns:a16="http://schemas.microsoft.com/office/drawing/2014/main" id="{5A97C7AA-5064-FB4E-98DE-79C44198F81C}"/>
                </a:ext>
              </a:extLst>
            </p:cNvPr>
            <p:cNvSpPr/>
            <p:nvPr/>
          </p:nvSpPr>
          <p:spPr>
            <a:xfrm>
              <a:off x="4204" y="5724"/>
              <a:ext cx="1196" cy="1816"/>
            </a:xfrm>
            <a:custGeom>
              <a:avLst/>
              <a:gdLst>
                <a:gd name="connsiteX0" fmla="*/ 766429 w 759205"/>
                <a:gd name="connsiteY0" fmla="*/ 21082 h 1152905"/>
                <a:gd name="connsiteX1" fmla="*/ 18539 w 759205"/>
                <a:gd name="connsiteY1" fmla="*/ 1159078 h 1152905"/>
              </a:gdLst>
              <a:ahLst/>
              <a:cxnLst>
                <a:cxn ang="0">
                  <a:pos x="connsiteX0" y="connsiteY0"/>
                </a:cxn>
                <a:cxn ang="0">
                  <a:pos x="connsiteX1" y="connsiteY1"/>
                </a:cxn>
              </a:cxnLst>
              <a:rect l="l" t="t" r="r" b="b"/>
              <a:pathLst>
                <a:path w="759205" h="1152905">
                  <a:moveTo>
                    <a:pt x="766429" y="21082"/>
                  </a:moveTo>
                  <a:lnTo>
                    <a:pt x="18539"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Freeform 299">
              <a:extLst>
                <a:ext uri="{FF2B5EF4-FFF2-40B4-BE49-F238E27FC236}">
                  <a16:creationId xmlns:a16="http://schemas.microsoft.com/office/drawing/2014/main" id="{D5513859-AECA-E345-9F91-09F02B25DC57}"/>
                </a:ext>
              </a:extLst>
            </p:cNvPr>
            <p:cNvSpPr/>
            <p:nvPr/>
          </p:nvSpPr>
          <p:spPr>
            <a:xfrm>
              <a:off x="4204" y="5024"/>
              <a:ext cx="1196" cy="2516"/>
            </a:xfrm>
            <a:custGeom>
              <a:avLst/>
              <a:gdLst>
                <a:gd name="connsiteX0" fmla="*/ 766429 w 759205"/>
                <a:gd name="connsiteY0" fmla="*/ 9906 h 1597405"/>
                <a:gd name="connsiteX1" fmla="*/ 18539 w 759205"/>
                <a:gd name="connsiteY1" fmla="*/ 1604822 h 1597405"/>
              </a:gdLst>
              <a:ahLst/>
              <a:cxnLst>
                <a:cxn ang="0">
                  <a:pos x="connsiteX0" y="connsiteY0"/>
                </a:cxn>
                <a:cxn ang="0">
                  <a:pos x="connsiteX1" y="connsiteY1"/>
                </a:cxn>
              </a:cxnLst>
              <a:rect l="l" t="t" r="r" b="b"/>
              <a:pathLst>
                <a:path w="759205" h="1597405">
                  <a:moveTo>
                    <a:pt x="766429" y="9906"/>
                  </a:moveTo>
                  <a:lnTo>
                    <a:pt x="18539"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1" name="Freeform 300">
              <a:extLst>
                <a:ext uri="{FF2B5EF4-FFF2-40B4-BE49-F238E27FC236}">
                  <a16:creationId xmlns:a16="http://schemas.microsoft.com/office/drawing/2014/main" id="{93ACE9D4-30D7-7840-82B8-07E2FDC95BE1}"/>
                </a:ext>
              </a:extLst>
            </p:cNvPr>
            <p:cNvSpPr/>
            <p:nvPr/>
          </p:nvSpPr>
          <p:spPr>
            <a:xfrm>
              <a:off x="4204" y="500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2" name="Freeform 301">
              <a:extLst>
                <a:ext uri="{FF2B5EF4-FFF2-40B4-BE49-F238E27FC236}">
                  <a16:creationId xmlns:a16="http://schemas.microsoft.com/office/drawing/2014/main" id="{210D1D0C-8200-284A-A656-7D7B82B24540}"/>
                </a:ext>
              </a:extLst>
            </p:cNvPr>
            <p:cNvSpPr/>
            <p:nvPr/>
          </p:nvSpPr>
          <p:spPr>
            <a:xfrm>
              <a:off x="4204" y="4284"/>
              <a:ext cx="1196" cy="2536"/>
            </a:xfrm>
            <a:custGeom>
              <a:avLst/>
              <a:gdLst>
                <a:gd name="connsiteX0" fmla="*/ 763382 w 759205"/>
                <a:gd name="connsiteY0" fmla="*/ 19558 h 1610105"/>
                <a:gd name="connsiteX1" fmla="*/ 15492 w 759205"/>
                <a:gd name="connsiteY1" fmla="*/ 1616633 h 1610105"/>
              </a:gdLst>
              <a:ahLst/>
              <a:cxnLst>
                <a:cxn ang="0">
                  <a:pos x="connsiteX0" y="connsiteY0"/>
                </a:cxn>
                <a:cxn ang="0">
                  <a:pos x="connsiteX1" y="connsiteY1"/>
                </a:cxn>
              </a:cxnLst>
              <a:rect l="l" t="t" r="r" b="b"/>
              <a:pathLst>
                <a:path w="759205" h="1610105">
                  <a:moveTo>
                    <a:pt x="763382" y="19558"/>
                  </a:moveTo>
                  <a:lnTo>
                    <a:pt x="15492" y="161663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3" name="Freeform 302">
              <a:extLst>
                <a:ext uri="{FF2B5EF4-FFF2-40B4-BE49-F238E27FC236}">
                  <a16:creationId xmlns:a16="http://schemas.microsoft.com/office/drawing/2014/main" id="{86879223-527A-9246-AC1B-44984A24AF38}"/>
                </a:ext>
              </a:extLst>
            </p:cNvPr>
            <p:cNvSpPr/>
            <p:nvPr/>
          </p:nvSpPr>
          <p:spPr>
            <a:xfrm>
              <a:off x="4204" y="5004"/>
              <a:ext cx="1196" cy="1096"/>
            </a:xfrm>
            <a:custGeom>
              <a:avLst/>
              <a:gdLst>
                <a:gd name="connsiteX0" fmla="*/ 763382 w 759205"/>
                <a:gd name="connsiteY0" fmla="*/ 19558 h 695705"/>
                <a:gd name="connsiteX1" fmla="*/ 15492 w 759205"/>
                <a:gd name="connsiteY1" fmla="*/ 702792 h 695705"/>
              </a:gdLst>
              <a:ahLst/>
              <a:cxnLst>
                <a:cxn ang="0">
                  <a:pos x="connsiteX0" y="connsiteY0"/>
                </a:cxn>
                <a:cxn ang="0">
                  <a:pos x="connsiteX1" y="connsiteY1"/>
                </a:cxn>
              </a:cxnLst>
              <a:rect l="l" t="t" r="r" b="b"/>
              <a:pathLst>
                <a:path w="759205" h="695705">
                  <a:moveTo>
                    <a:pt x="763382" y="19558"/>
                  </a:moveTo>
                  <a:lnTo>
                    <a:pt x="15492"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4" name="Freeform 303">
              <a:extLst>
                <a:ext uri="{FF2B5EF4-FFF2-40B4-BE49-F238E27FC236}">
                  <a16:creationId xmlns:a16="http://schemas.microsoft.com/office/drawing/2014/main" id="{A133706D-281D-BF4D-AAED-59D670836544}"/>
                </a:ext>
              </a:extLst>
            </p:cNvPr>
            <p:cNvSpPr/>
            <p:nvPr/>
          </p:nvSpPr>
          <p:spPr>
            <a:xfrm>
              <a:off x="4204" y="5024"/>
              <a:ext cx="1196" cy="356"/>
            </a:xfrm>
            <a:custGeom>
              <a:avLst/>
              <a:gdLst>
                <a:gd name="connsiteX0" fmla="*/ 763382 w 759205"/>
                <a:gd name="connsiteY0" fmla="*/ 9906 h 225806"/>
                <a:gd name="connsiteX1" fmla="*/ 15492 w 759205"/>
                <a:gd name="connsiteY1" fmla="*/ 238366 h 225806"/>
              </a:gdLst>
              <a:ahLst/>
              <a:cxnLst>
                <a:cxn ang="0">
                  <a:pos x="connsiteX0" y="connsiteY0"/>
                </a:cxn>
                <a:cxn ang="0">
                  <a:pos x="connsiteX1" y="connsiteY1"/>
                </a:cxn>
              </a:cxnLst>
              <a:rect l="l" t="t" r="r" b="b"/>
              <a:pathLst>
                <a:path w="759205" h="225806">
                  <a:moveTo>
                    <a:pt x="763382" y="9906"/>
                  </a:moveTo>
                  <a:lnTo>
                    <a:pt x="15492"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5" name="Freeform 304">
              <a:extLst>
                <a:ext uri="{FF2B5EF4-FFF2-40B4-BE49-F238E27FC236}">
                  <a16:creationId xmlns:a16="http://schemas.microsoft.com/office/drawing/2014/main" id="{31AA0ADB-2BAC-C74D-9309-19E3935FE17F}"/>
                </a:ext>
              </a:extLst>
            </p:cNvPr>
            <p:cNvSpPr/>
            <p:nvPr/>
          </p:nvSpPr>
          <p:spPr>
            <a:xfrm>
              <a:off x="4204" y="464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6" name="Freeform 305">
              <a:extLst>
                <a:ext uri="{FF2B5EF4-FFF2-40B4-BE49-F238E27FC236}">
                  <a16:creationId xmlns:a16="http://schemas.microsoft.com/office/drawing/2014/main" id="{1F8D62F7-F7AD-F940-BB25-608C04FE2C91}"/>
                </a:ext>
              </a:extLst>
            </p:cNvPr>
            <p:cNvSpPr/>
            <p:nvPr/>
          </p:nvSpPr>
          <p:spPr>
            <a:xfrm>
              <a:off x="4204" y="392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Freeform 306">
              <a:extLst>
                <a:ext uri="{FF2B5EF4-FFF2-40B4-BE49-F238E27FC236}">
                  <a16:creationId xmlns:a16="http://schemas.microsoft.com/office/drawing/2014/main" id="{FE2D9E69-F83B-304F-94F8-88F114181476}"/>
                </a:ext>
              </a:extLst>
            </p:cNvPr>
            <p:cNvSpPr/>
            <p:nvPr/>
          </p:nvSpPr>
          <p:spPr>
            <a:xfrm>
              <a:off x="4204" y="3224"/>
              <a:ext cx="1196" cy="1796"/>
            </a:xfrm>
            <a:custGeom>
              <a:avLst/>
              <a:gdLst>
                <a:gd name="connsiteX0" fmla="*/ 763382 w 759205"/>
                <a:gd name="connsiteY0" fmla="*/ 1152475 h 1140205"/>
                <a:gd name="connsiteX1" fmla="*/ 15492 w 759205"/>
                <a:gd name="connsiteY1" fmla="*/ 14479 h 1140205"/>
              </a:gdLst>
              <a:ahLst/>
              <a:cxnLst>
                <a:cxn ang="0">
                  <a:pos x="connsiteX0" y="connsiteY0"/>
                </a:cxn>
                <a:cxn ang="0">
                  <a:pos x="connsiteX1" y="connsiteY1"/>
                </a:cxn>
              </a:cxnLst>
              <a:rect l="l" t="t" r="r" b="b"/>
              <a:pathLst>
                <a:path w="759205" h="1140205">
                  <a:moveTo>
                    <a:pt x="763382" y="1152475"/>
                  </a:moveTo>
                  <a:lnTo>
                    <a:pt x="15492"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8" name="Freeform 307">
              <a:extLst>
                <a:ext uri="{FF2B5EF4-FFF2-40B4-BE49-F238E27FC236}">
                  <a16:creationId xmlns:a16="http://schemas.microsoft.com/office/drawing/2014/main" id="{C1958296-4F15-AA48-81DD-F2251BE3F0D2}"/>
                </a:ext>
              </a:extLst>
            </p:cNvPr>
            <p:cNvSpPr/>
            <p:nvPr/>
          </p:nvSpPr>
          <p:spPr>
            <a:xfrm>
              <a:off x="4204" y="3224"/>
              <a:ext cx="1196" cy="1076"/>
            </a:xfrm>
            <a:custGeom>
              <a:avLst/>
              <a:gdLst>
                <a:gd name="connsiteX0" fmla="*/ 763382 w 759205"/>
                <a:gd name="connsiteY0" fmla="*/ 695552 h 683005"/>
                <a:gd name="connsiteX1" fmla="*/ 15492 w 759205"/>
                <a:gd name="connsiteY1" fmla="*/ 14477 h 683005"/>
              </a:gdLst>
              <a:ahLst/>
              <a:cxnLst>
                <a:cxn ang="0">
                  <a:pos x="connsiteX0" y="connsiteY0"/>
                </a:cxn>
                <a:cxn ang="0">
                  <a:pos x="connsiteX1" y="connsiteY1"/>
                </a:cxn>
              </a:cxnLst>
              <a:rect l="l" t="t" r="r" b="b"/>
              <a:pathLst>
                <a:path w="759205" h="683005">
                  <a:moveTo>
                    <a:pt x="763382" y="695552"/>
                  </a:moveTo>
                  <a:lnTo>
                    <a:pt x="15492"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9" name="Freeform 308">
              <a:extLst>
                <a:ext uri="{FF2B5EF4-FFF2-40B4-BE49-F238E27FC236}">
                  <a16:creationId xmlns:a16="http://schemas.microsoft.com/office/drawing/2014/main" id="{C434E7D6-5BE3-E64C-A54D-688DDFDD4CB8}"/>
                </a:ext>
              </a:extLst>
            </p:cNvPr>
            <p:cNvSpPr/>
            <p:nvPr/>
          </p:nvSpPr>
          <p:spPr>
            <a:xfrm>
              <a:off x="4204" y="392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0" name="Freeform 309">
              <a:extLst>
                <a:ext uri="{FF2B5EF4-FFF2-40B4-BE49-F238E27FC236}">
                  <a16:creationId xmlns:a16="http://schemas.microsoft.com/office/drawing/2014/main" id="{10F54087-794E-2B49-B27F-5C72771C967F}"/>
                </a:ext>
              </a:extLst>
            </p:cNvPr>
            <p:cNvSpPr/>
            <p:nvPr/>
          </p:nvSpPr>
          <p:spPr>
            <a:xfrm>
              <a:off x="4204" y="4284"/>
              <a:ext cx="1196" cy="376"/>
            </a:xfrm>
            <a:custGeom>
              <a:avLst/>
              <a:gdLst>
                <a:gd name="connsiteX0" fmla="*/ 763382 w 759205"/>
                <a:gd name="connsiteY0" fmla="*/ 19558 h 238506"/>
                <a:gd name="connsiteX1" fmla="*/ 15492 w 759205"/>
                <a:gd name="connsiteY1" fmla="*/ 250177 h 238506"/>
              </a:gdLst>
              <a:ahLst/>
              <a:cxnLst>
                <a:cxn ang="0">
                  <a:pos x="connsiteX0" y="connsiteY0"/>
                </a:cxn>
                <a:cxn ang="0">
                  <a:pos x="connsiteX1" y="connsiteY1"/>
                </a:cxn>
              </a:cxnLst>
              <a:rect l="l" t="t" r="r" b="b"/>
              <a:pathLst>
                <a:path w="759205" h="238506">
                  <a:moveTo>
                    <a:pt x="763382" y="19558"/>
                  </a:moveTo>
                  <a:lnTo>
                    <a:pt x="15492" y="2501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1" name="Freeform 310">
              <a:extLst>
                <a:ext uri="{FF2B5EF4-FFF2-40B4-BE49-F238E27FC236}">
                  <a16:creationId xmlns:a16="http://schemas.microsoft.com/office/drawing/2014/main" id="{EBD3F536-6650-E842-84A9-331A0E4408E0}"/>
                </a:ext>
              </a:extLst>
            </p:cNvPr>
            <p:cNvSpPr/>
            <p:nvPr/>
          </p:nvSpPr>
          <p:spPr>
            <a:xfrm>
              <a:off x="4204" y="4304"/>
              <a:ext cx="1196" cy="1076"/>
            </a:xfrm>
            <a:custGeom>
              <a:avLst/>
              <a:gdLst>
                <a:gd name="connsiteX0" fmla="*/ 763382 w 759205"/>
                <a:gd name="connsiteY0" fmla="*/ 9906 h 683005"/>
                <a:gd name="connsiteX1" fmla="*/ 15492 w 759205"/>
                <a:gd name="connsiteY1" fmla="*/ 695287 h 683005"/>
              </a:gdLst>
              <a:ahLst/>
              <a:cxnLst>
                <a:cxn ang="0">
                  <a:pos x="connsiteX0" y="connsiteY0"/>
                </a:cxn>
                <a:cxn ang="0">
                  <a:pos x="connsiteX1" y="connsiteY1"/>
                </a:cxn>
              </a:cxnLst>
              <a:rect l="l" t="t" r="r" b="b"/>
              <a:pathLst>
                <a:path w="759205" h="683005">
                  <a:moveTo>
                    <a:pt x="763382" y="9906"/>
                  </a:moveTo>
                  <a:lnTo>
                    <a:pt x="15492"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2" name="Freeform 311">
              <a:extLst>
                <a:ext uri="{FF2B5EF4-FFF2-40B4-BE49-F238E27FC236}">
                  <a16:creationId xmlns:a16="http://schemas.microsoft.com/office/drawing/2014/main" id="{75B0BDF0-FCCD-D645-AE6C-91B11AA64903}"/>
                </a:ext>
              </a:extLst>
            </p:cNvPr>
            <p:cNvSpPr/>
            <p:nvPr/>
          </p:nvSpPr>
          <p:spPr>
            <a:xfrm>
              <a:off x="4204" y="428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3" name="Freeform 312">
              <a:extLst>
                <a:ext uri="{FF2B5EF4-FFF2-40B4-BE49-F238E27FC236}">
                  <a16:creationId xmlns:a16="http://schemas.microsoft.com/office/drawing/2014/main" id="{0428BEEE-9B39-1B49-8498-B2E3AE2C907D}"/>
                </a:ext>
              </a:extLst>
            </p:cNvPr>
            <p:cNvSpPr/>
            <p:nvPr/>
          </p:nvSpPr>
          <p:spPr>
            <a:xfrm>
              <a:off x="4204" y="4304"/>
              <a:ext cx="1196" cy="3236"/>
            </a:xfrm>
            <a:custGeom>
              <a:avLst/>
              <a:gdLst>
                <a:gd name="connsiteX0" fmla="*/ 763382 w 759205"/>
                <a:gd name="connsiteY0" fmla="*/ 9906 h 2054605"/>
                <a:gd name="connsiteX1" fmla="*/ 15492 w 759205"/>
                <a:gd name="connsiteY1" fmla="*/ 2061756 h 2054605"/>
              </a:gdLst>
              <a:ahLst/>
              <a:cxnLst>
                <a:cxn ang="0">
                  <a:pos x="connsiteX0" y="connsiteY0"/>
                </a:cxn>
                <a:cxn ang="0">
                  <a:pos x="connsiteX1" y="connsiteY1"/>
                </a:cxn>
              </a:cxnLst>
              <a:rect l="l" t="t" r="r" b="b"/>
              <a:pathLst>
                <a:path w="759205" h="2054605">
                  <a:moveTo>
                    <a:pt x="763382" y="9906"/>
                  </a:moveTo>
                  <a:lnTo>
                    <a:pt x="15492"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4" name="组合 253">
              <a:extLst>
                <a:ext uri="{FF2B5EF4-FFF2-40B4-BE49-F238E27FC236}">
                  <a16:creationId xmlns:a16="http://schemas.microsoft.com/office/drawing/2014/main" id="{070980B4-5B44-414C-8C35-DBD4F4E3B470}"/>
                </a:ext>
              </a:extLst>
            </p:cNvPr>
            <p:cNvGrpSpPr/>
            <p:nvPr/>
          </p:nvGrpSpPr>
          <p:grpSpPr>
            <a:xfrm>
              <a:off x="7200" y="5322"/>
              <a:ext cx="1016" cy="136"/>
              <a:chOff x="5844" y="4244"/>
              <a:chExt cx="1016" cy="136"/>
            </a:xfrm>
          </p:grpSpPr>
          <p:sp>
            <p:nvSpPr>
              <p:cNvPr id="269" name="Freeform 313">
                <a:extLst>
                  <a:ext uri="{FF2B5EF4-FFF2-40B4-BE49-F238E27FC236}">
                    <a16:creationId xmlns:a16="http://schemas.microsoft.com/office/drawing/2014/main" id="{05A09EB9-C7BF-EA45-B7B5-BB81D442155D}"/>
                  </a:ext>
                </a:extLst>
              </p:cNvPr>
              <p:cNvSpPr/>
              <p:nvPr/>
            </p:nvSpPr>
            <p:spPr>
              <a:xfrm>
                <a:off x="5844" y="4304"/>
                <a:ext cx="916" cy="36"/>
              </a:xfrm>
              <a:custGeom>
                <a:avLst/>
                <a:gdLst>
                  <a:gd name="connsiteX0" fmla="*/ 18034 w 581405"/>
                  <a:gd name="connsiteY0" fmla="*/ 11429 h 22605"/>
                  <a:gd name="connsiteX1" fmla="*/ 590347 w 581405"/>
                  <a:gd name="connsiteY1" fmla="*/ 11429 h 22605"/>
                </a:gdLst>
                <a:ahLst/>
                <a:cxnLst>
                  <a:cxn ang="0">
                    <a:pos x="connsiteX0" y="connsiteY0"/>
                  </a:cxn>
                  <a:cxn ang="0">
                    <a:pos x="connsiteX1" y="connsiteY1"/>
                  </a:cxn>
                </a:cxnLst>
                <a:rect l="l" t="t" r="r" b="b"/>
                <a:pathLst>
                  <a:path w="581405" h="22605">
                    <a:moveTo>
                      <a:pt x="18034" y="11429"/>
                    </a:moveTo>
                    <a:lnTo>
                      <a:pt x="590347"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0" name="Freeform 314">
                <a:extLst>
                  <a:ext uri="{FF2B5EF4-FFF2-40B4-BE49-F238E27FC236}">
                    <a16:creationId xmlns:a16="http://schemas.microsoft.com/office/drawing/2014/main" id="{C4D679D6-420B-C74E-B1A1-66F510AA58C5}"/>
                  </a:ext>
                </a:extLst>
              </p:cNvPr>
              <p:cNvSpPr/>
              <p:nvPr/>
            </p:nvSpPr>
            <p:spPr>
              <a:xfrm>
                <a:off x="6724" y="4244"/>
                <a:ext cx="136" cy="136"/>
              </a:xfrm>
              <a:custGeom>
                <a:avLst/>
                <a:gdLst>
                  <a:gd name="connsiteX0" fmla="*/ 18849 w 86105"/>
                  <a:gd name="connsiteY0" fmla="*/ 11427 h 86105"/>
                  <a:gd name="connsiteX1" fmla="*/ 95049 w 86105"/>
                  <a:gd name="connsiteY1" fmla="*/ 49527 h 86105"/>
                  <a:gd name="connsiteX2" fmla="*/ 18849 w 86105"/>
                  <a:gd name="connsiteY2" fmla="*/ 87627 h 86105"/>
                  <a:gd name="connsiteX3" fmla="*/ 18849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8849" y="11427"/>
                    </a:moveTo>
                    <a:lnTo>
                      <a:pt x="95049" y="49527"/>
                    </a:lnTo>
                    <a:lnTo>
                      <a:pt x="18849" y="87627"/>
                    </a:lnTo>
                    <a:lnTo>
                      <a:pt x="18849"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5" name="Freeform 317">
              <a:extLst>
                <a:ext uri="{FF2B5EF4-FFF2-40B4-BE49-F238E27FC236}">
                  <a16:creationId xmlns:a16="http://schemas.microsoft.com/office/drawing/2014/main" id="{805A5649-CD5C-7149-B4A5-B98458B31AC3}"/>
                </a:ext>
              </a:extLst>
            </p:cNvPr>
            <p:cNvSpPr/>
            <p:nvPr/>
          </p:nvSpPr>
          <p:spPr>
            <a:xfrm rot="20580000">
              <a:off x="5844" y="5611"/>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Freeform 319">
              <a:extLst>
                <a:ext uri="{FF2B5EF4-FFF2-40B4-BE49-F238E27FC236}">
                  <a16:creationId xmlns:a16="http://schemas.microsoft.com/office/drawing/2014/main" id="{65190D41-6302-8842-9D19-83428AF19603}"/>
                </a:ext>
              </a:extLst>
            </p:cNvPr>
            <p:cNvSpPr/>
            <p:nvPr/>
          </p:nvSpPr>
          <p:spPr>
            <a:xfrm rot="19200000">
              <a:off x="5599" y="5841"/>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321">
              <a:extLst>
                <a:ext uri="{FF2B5EF4-FFF2-40B4-BE49-F238E27FC236}">
                  <a16:creationId xmlns:a16="http://schemas.microsoft.com/office/drawing/2014/main" id="{97E90668-F6B9-E040-9FA1-0E89A9E12C5B}"/>
                </a:ext>
              </a:extLst>
            </p:cNvPr>
            <p:cNvSpPr/>
            <p:nvPr/>
          </p:nvSpPr>
          <p:spPr>
            <a:xfrm>
              <a:off x="1104" y="4304"/>
              <a:ext cx="916" cy="36"/>
            </a:xfrm>
            <a:custGeom>
              <a:avLst/>
              <a:gdLst>
                <a:gd name="connsiteX0" fmla="*/ 13461 w 581405"/>
                <a:gd name="connsiteY0" fmla="*/ 14477 h 22605"/>
                <a:gd name="connsiteX1" fmla="*/ 585774 w 581405"/>
                <a:gd name="connsiteY1" fmla="*/ 14477 h 22605"/>
              </a:gdLst>
              <a:ahLst/>
              <a:cxnLst>
                <a:cxn ang="0">
                  <a:pos x="connsiteX0" y="connsiteY0"/>
                </a:cxn>
                <a:cxn ang="0">
                  <a:pos x="connsiteX1" y="connsiteY1"/>
                </a:cxn>
              </a:cxnLst>
              <a:rect l="l" t="t" r="r" b="b"/>
              <a:pathLst>
                <a:path w="581405" h="22605">
                  <a:moveTo>
                    <a:pt x="13461" y="14477"/>
                  </a:moveTo>
                  <a:lnTo>
                    <a:pt x="58577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322">
              <a:extLst>
                <a:ext uri="{FF2B5EF4-FFF2-40B4-BE49-F238E27FC236}">
                  <a16:creationId xmlns:a16="http://schemas.microsoft.com/office/drawing/2014/main" id="{ED3460E5-B08B-7942-8D44-960A40C40DE2}"/>
                </a:ext>
              </a:extLst>
            </p:cNvPr>
            <p:cNvSpPr/>
            <p:nvPr/>
          </p:nvSpPr>
          <p:spPr>
            <a:xfrm>
              <a:off x="1984" y="4244"/>
              <a:ext cx="136" cy="136"/>
            </a:xfrm>
            <a:custGeom>
              <a:avLst/>
              <a:gdLst>
                <a:gd name="connsiteX0" fmla="*/ 14277 w 86105"/>
                <a:gd name="connsiteY0" fmla="*/ 14475 h 86105"/>
                <a:gd name="connsiteX1" fmla="*/ 90477 w 86105"/>
                <a:gd name="connsiteY1" fmla="*/ 52575 h 86105"/>
                <a:gd name="connsiteX2" fmla="*/ 14277 w 86105"/>
                <a:gd name="connsiteY2" fmla="*/ 90675 h 86105"/>
                <a:gd name="connsiteX3" fmla="*/ 14277 w 86105"/>
                <a:gd name="connsiteY3" fmla="*/ 14475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4475"/>
                  </a:moveTo>
                  <a:lnTo>
                    <a:pt x="90477" y="52575"/>
                  </a:lnTo>
                  <a:lnTo>
                    <a:pt x="14277" y="90675"/>
                  </a:lnTo>
                  <a:lnTo>
                    <a:pt x="14277" y="14475"/>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Freeform 323">
              <a:extLst>
                <a:ext uri="{FF2B5EF4-FFF2-40B4-BE49-F238E27FC236}">
                  <a16:creationId xmlns:a16="http://schemas.microsoft.com/office/drawing/2014/main" id="{BBC33086-1F55-9846-9D3C-C7DF7067421E}"/>
                </a:ext>
              </a:extLst>
            </p:cNvPr>
            <p:cNvSpPr/>
            <p:nvPr/>
          </p:nvSpPr>
          <p:spPr>
            <a:xfrm>
              <a:off x="1104" y="502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Freeform 324">
              <a:extLst>
                <a:ext uri="{FF2B5EF4-FFF2-40B4-BE49-F238E27FC236}">
                  <a16:creationId xmlns:a16="http://schemas.microsoft.com/office/drawing/2014/main" id="{FC3D81EE-2DC1-AE47-82BA-9503730729C7}"/>
                </a:ext>
              </a:extLst>
            </p:cNvPr>
            <p:cNvSpPr/>
            <p:nvPr/>
          </p:nvSpPr>
          <p:spPr>
            <a:xfrm>
              <a:off x="1984" y="496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Freeform 325">
              <a:extLst>
                <a:ext uri="{FF2B5EF4-FFF2-40B4-BE49-F238E27FC236}">
                  <a16:creationId xmlns:a16="http://schemas.microsoft.com/office/drawing/2014/main" id="{DAEA3D49-885E-3640-90B8-2B2D37038D37}"/>
                </a:ext>
              </a:extLst>
            </p:cNvPr>
            <p:cNvSpPr/>
            <p:nvPr/>
          </p:nvSpPr>
          <p:spPr>
            <a:xfrm>
              <a:off x="1104" y="574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2" name="Freeform 326">
              <a:extLst>
                <a:ext uri="{FF2B5EF4-FFF2-40B4-BE49-F238E27FC236}">
                  <a16:creationId xmlns:a16="http://schemas.microsoft.com/office/drawing/2014/main" id="{7617E4B5-7C1D-9E49-A2DA-B9EE749472B3}"/>
                </a:ext>
              </a:extLst>
            </p:cNvPr>
            <p:cNvSpPr/>
            <p:nvPr/>
          </p:nvSpPr>
          <p:spPr>
            <a:xfrm>
              <a:off x="1984" y="568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Freeform 327">
              <a:extLst>
                <a:ext uri="{FF2B5EF4-FFF2-40B4-BE49-F238E27FC236}">
                  <a16:creationId xmlns:a16="http://schemas.microsoft.com/office/drawing/2014/main" id="{A9504732-63EB-BD44-8A63-772C441AEB70}"/>
                </a:ext>
              </a:extLst>
            </p:cNvPr>
            <p:cNvSpPr/>
            <p:nvPr/>
          </p:nvSpPr>
          <p:spPr>
            <a:xfrm>
              <a:off x="1104" y="6464"/>
              <a:ext cx="916" cy="36"/>
            </a:xfrm>
            <a:custGeom>
              <a:avLst/>
              <a:gdLst>
                <a:gd name="connsiteX0" fmla="*/ 13461 w 581405"/>
                <a:gd name="connsiteY0" fmla="*/ 9905 h 22605"/>
                <a:gd name="connsiteX1" fmla="*/ 585774 w 581405"/>
                <a:gd name="connsiteY1" fmla="*/ 9905 h 22605"/>
              </a:gdLst>
              <a:ahLst/>
              <a:cxnLst>
                <a:cxn ang="0">
                  <a:pos x="connsiteX0" y="connsiteY0"/>
                </a:cxn>
                <a:cxn ang="0">
                  <a:pos x="connsiteX1" y="connsiteY1"/>
                </a:cxn>
              </a:cxnLst>
              <a:rect l="l" t="t" r="r" b="b"/>
              <a:pathLst>
                <a:path w="581405" h="22605">
                  <a:moveTo>
                    <a:pt x="13461" y="9905"/>
                  </a:moveTo>
                  <a:lnTo>
                    <a:pt x="585774" y="990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4" name="Freeform 328">
              <a:extLst>
                <a:ext uri="{FF2B5EF4-FFF2-40B4-BE49-F238E27FC236}">
                  <a16:creationId xmlns:a16="http://schemas.microsoft.com/office/drawing/2014/main" id="{F5801C94-0D44-5C48-B48F-D0940AB468FE}"/>
                </a:ext>
              </a:extLst>
            </p:cNvPr>
            <p:cNvSpPr/>
            <p:nvPr/>
          </p:nvSpPr>
          <p:spPr>
            <a:xfrm>
              <a:off x="1984" y="6384"/>
              <a:ext cx="136" cy="136"/>
            </a:xfrm>
            <a:custGeom>
              <a:avLst/>
              <a:gdLst>
                <a:gd name="connsiteX0" fmla="*/ 14277 w 86105"/>
                <a:gd name="connsiteY0" fmla="*/ 22603 h 86105"/>
                <a:gd name="connsiteX1" fmla="*/ 90477 w 86105"/>
                <a:gd name="connsiteY1" fmla="*/ 60703 h 86105"/>
                <a:gd name="connsiteX2" fmla="*/ 14277 w 86105"/>
                <a:gd name="connsiteY2" fmla="*/ 98803 h 86105"/>
                <a:gd name="connsiteX3" fmla="*/ 14277 w 86105"/>
                <a:gd name="connsiteY3" fmla="*/ 22603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22603"/>
                  </a:moveTo>
                  <a:lnTo>
                    <a:pt x="90477" y="60703"/>
                  </a:lnTo>
                  <a:lnTo>
                    <a:pt x="14277" y="98803"/>
                  </a:lnTo>
                  <a:lnTo>
                    <a:pt x="14277" y="22603"/>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65" name="组合 264">
              <a:extLst>
                <a:ext uri="{FF2B5EF4-FFF2-40B4-BE49-F238E27FC236}">
                  <a16:creationId xmlns:a16="http://schemas.microsoft.com/office/drawing/2014/main" id="{CEE4BE0C-8C28-5D4A-8966-5F3841EA991B}"/>
                </a:ext>
              </a:extLst>
            </p:cNvPr>
            <p:cNvGrpSpPr/>
            <p:nvPr/>
          </p:nvGrpSpPr>
          <p:grpSpPr>
            <a:xfrm>
              <a:off x="6724" y="5144"/>
              <a:ext cx="476" cy="476"/>
              <a:chOff x="7769" y="5304"/>
              <a:chExt cx="476" cy="476"/>
            </a:xfrm>
          </p:grpSpPr>
          <p:sp>
            <p:nvSpPr>
              <p:cNvPr id="267" name="Freeform 237">
                <a:extLst>
                  <a:ext uri="{FF2B5EF4-FFF2-40B4-BE49-F238E27FC236}">
                    <a16:creationId xmlns:a16="http://schemas.microsoft.com/office/drawing/2014/main" id="{2CB29986-EDCF-ED42-8A5A-CE66A28976CC}"/>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Freeform 238">
                <a:extLst>
                  <a:ext uri="{FF2B5EF4-FFF2-40B4-BE49-F238E27FC236}">
                    <a16:creationId xmlns:a16="http://schemas.microsoft.com/office/drawing/2014/main" id="{9A916C29-693F-A24E-996D-B8A9FE768747}"/>
                  </a:ext>
                </a:extLst>
              </p:cNvPr>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66" name="Freeform 317">
              <a:extLst>
                <a:ext uri="{FF2B5EF4-FFF2-40B4-BE49-F238E27FC236}">
                  <a16:creationId xmlns:a16="http://schemas.microsoft.com/office/drawing/2014/main" id="{0DCAEA6D-3A5A-B941-8192-680BFBB9E6B5}"/>
                </a:ext>
              </a:extLst>
            </p:cNvPr>
            <p:cNvSpPr/>
            <p:nvPr/>
          </p:nvSpPr>
          <p:spPr>
            <a:xfrm rot="1020000" flipV="1">
              <a:off x="5844" y="5213"/>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71" name="Picture 2" descr="Lego Brick Icons - Download Free Vector Icons | Noun Project">
            <a:extLst>
              <a:ext uri="{FF2B5EF4-FFF2-40B4-BE49-F238E27FC236}">
                <a16:creationId xmlns:a16="http://schemas.microsoft.com/office/drawing/2014/main" id="{C97F8525-6D0F-4449-BE47-FC72B748D11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13300" y="2812574"/>
            <a:ext cx="1011037" cy="1011037"/>
          </a:xfrm>
          <a:prstGeom prst="rect">
            <a:avLst/>
          </a:prstGeom>
          <a:noFill/>
          <a:extLst>
            <a:ext uri="{909E8E84-426E-40DD-AFC4-6F175D3DCCD1}">
              <a14:hiddenFill xmlns:a14="http://schemas.microsoft.com/office/drawing/2010/main">
                <a:solidFill>
                  <a:srgbClr val="FFFFFF"/>
                </a:solidFill>
              </a14:hiddenFill>
            </a:ext>
          </a:extLst>
        </p:spPr>
      </p:pic>
      <p:sp>
        <p:nvSpPr>
          <p:cNvPr id="272" name="TextBox 98">
            <a:extLst>
              <a:ext uri="{FF2B5EF4-FFF2-40B4-BE49-F238E27FC236}">
                <a16:creationId xmlns:a16="http://schemas.microsoft.com/office/drawing/2014/main" id="{6BBE7324-291E-DB44-8312-7D62F79B70FF}"/>
              </a:ext>
            </a:extLst>
          </p:cNvPr>
          <p:cNvSpPr txBox="1"/>
          <p:nvPr/>
        </p:nvSpPr>
        <p:spPr>
          <a:xfrm>
            <a:off x="609959" y="3543885"/>
            <a:ext cx="1171704" cy="553998"/>
          </a:xfrm>
          <a:prstGeom prst="rect">
            <a:avLst/>
          </a:prstGeom>
          <a:noFill/>
        </p:spPr>
        <p:txBody>
          <a:bodyPr wrap="square" lIns="0" tIns="0" rIns="0" bIns="0" rtlCol="0">
            <a:spAutoFit/>
          </a:bodyPr>
          <a:lstStyle/>
          <a:p>
            <a:pPr marL="0">
              <a:lnSpc>
                <a:spcPct val="100000"/>
              </a:lnSpc>
            </a:pPr>
            <a:r>
              <a:rPr lang="en-US" altLang="zh-CN" sz="1800" b="1" spc="-5" dirty="0">
                <a:solidFill>
                  <a:srgbClr val="000000"/>
                </a:solidFill>
                <a:latin typeface="Arial"/>
                <a:ea typeface="Arial"/>
              </a:rPr>
              <a:t>Material properties</a:t>
            </a:r>
            <a:endParaRPr lang="en-US" altLang="zh-CN" sz="1800" b="1" dirty="0">
              <a:solidFill>
                <a:srgbClr val="000000"/>
              </a:solidFill>
              <a:latin typeface="Arial"/>
              <a:ea typeface="Arial"/>
            </a:endParaRPr>
          </a:p>
        </p:txBody>
      </p:sp>
      <p:sp>
        <p:nvSpPr>
          <p:cNvPr id="273" name="TextBox 99">
            <a:extLst>
              <a:ext uri="{FF2B5EF4-FFF2-40B4-BE49-F238E27FC236}">
                <a16:creationId xmlns:a16="http://schemas.microsoft.com/office/drawing/2014/main" id="{EE9FEF7E-529E-4E48-886F-430D7D37A4DD}"/>
              </a:ext>
            </a:extLst>
          </p:cNvPr>
          <p:cNvSpPr txBox="1"/>
          <p:nvPr/>
        </p:nvSpPr>
        <p:spPr>
          <a:xfrm>
            <a:off x="3446670" y="4496129"/>
            <a:ext cx="3231162" cy="276999"/>
          </a:xfrm>
          <a:prstGeom prst="rect">
            <a:avLst/>
          </a:prstGeom>
          <a:noFill/>
        </p:spPr>
        <p:txBody>
          <a:bodyPr wrap="square" lIns="0" tIns="0" rIns="0" bIns="0" rtlCol="0">
            <a:spAutoFit/>
          </a:bodyPr>
          <a:lstStyle/>
          <a:p>
            <a:pPr marL="0" hangingPunct="0">
              <a:lnSpc>
                <a:spcPct val="100000"/>
              </a:lnSpc>
            </a:pPr>
            <a:r>
              <a:rPr lang="en-US" altLang="zh-CN" sz="1800" b="1" spc="34" dirty="0">
                <a:solidFill>
                  <a:srgbClr val="000000"/>
                </a:solidFill>
                <a:latin typeface="Arial"/>
                <a:ea typeface="Arial"/>
              </a:rPr>
              <a:t>Deep Neural </a:t>
            </a:r>
            <a:r>
              <a:rPr lang="en-US" altLang="zh-CN" b="1" spc="34" dirty="0">
                <a:solidFill>
                  <a:srgbClr val="000000"/>
                </a:solidFill>
                <a:latin typeface="Arial"/>
                <a:ea typeface="Arial"/>
              </a:rPr>
              <a:t>N</a:t>
            </a:r>
            <a:r>
              <a:rPr lang="en-US" altLang="zh-CN" sz="1800" b="1" spc="34" dirty="0">
                <a:solidFill>
                  <a:srgbClr val="000000"/>
                </a:solidFill>
                <a:latin typeface="Arial"/>
                <a:ea typeface="Arial"/>
              </a:rPr>
              <a:t>etwork(DNN)</a:t>
            </a:r>
            <a:endParaRPr lang="en-US" altLang="zh-CN" sz="1800" b="1" dirty="0">
              <a:solidFill>
                <a:srgbClr val="000000"/>
              </a:solidFill>
              <a:latin typeface="Arial"/>
              <a:ea typeface="Arial"/>
            </a:endParaRPr>
          </a:p>
        </p:txBody>
      </p:sp>
      <p:sp>
        <p:nvSpPr>
          <p:cNvPr id="274" name="Textfeld 11">
            <a:extLst>
              <a:ext uri="{FF2B5EF4-FFF2-40B4-BE49-F238E27FC236}">
                <a16:creationId xmlns:a16="http://schemas.microsoft.com/office/drawing/2014/main" id="{DD5FD04C-A5C0-AD4C-B23E-730C562A2C4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284322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txBox="1"/>
          <p:nvPr/>
        </p:nvSpPr>
        <p:spPr>
          <a:xfrm>
            <a:off x="428497" y="3501008"/>
            <a:ext cx="8892774" cy="2088232"/>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baseline="0">
                <a:solidFill>
                  <a:schemeClr val="bg1"/>
                </a:solidFill>
                <a:latin typeface="+mj-lt"/>
                <a:ea typeface="+mj-ea"/>
                <a:cs typeface="+mj-cs"/>
              </a:defRPr>
            </a:lvl1pPr>
          </a:lstStyle>
          <a:p>
            <a:r>
              <a:rPr lang="de-DE" sz="1800" dirty="0">
                <a:solidFill>
                  <a:schemeClr val="tx1"/>
                </a:solidFill>
              </a:rPr>
              <a:t>I am happy </a:t>
            </a:r>
            <a:r>
              <a:rPr lang="de-DE" sz="1800" dirty="0" err="1">
                <a:solidFill>
                  <a:schemeClr val="tx1"/>
                </a:solidFill>
              </a:rPr>
              <a:t>to</a:t>
            </a:r>
            <a:r>
              <a:rPr lang="de-DE" sz="1800" dirty="0">
                <a:solidFill>
                  <a:schemeClr val="tx1"/>
                </a:solidFill>
              </a:rPr>
              <a:t> </a:t>
            </a:r>
            <a:r>
              <a:rPr lang="de-DE" sz="1800" dirty="0" err="1">
                <a:solidFill>
                  <a:schemeClr val="tx1"/>
                </a:solidFill>
              </a:rPr>
              <a:t>answer</a:t>
            </a:r>
            <a:r>
              <a:rPr lang="de-DE" sz="1800" dirty="0">
                <a:solidFill>
                  <a:schemeClr val="tx1"/>
                </a:solidFill>
              </a:rPr>
              <a:t> </a:t>
            </a:r>
            <a:r>
              <a:rPr lang="de-DE" sz="1800" dirty="0" err="1">
                <a:solidFill>
                  <a:schemeClr val="tx1"/>
                </a:solidFill>
              </a:rPr>
              <a:t>your</a:t>
            </a:r>
            <a:r>
              <a:rPr lang="de-DE" sz="1800" dirty="0">
                <a:solidFill>
                  <a:schemeClr val="tx1"/>
                </a:solidFill>
              </a:rPr>
              <a:t> </a:t>
            </a:r>
            <a:r>
              <a:rPr lang="de-DE" sz="1800" dirty="0" err="1">
                <a:solidFill>
                  <a:schemeClr val="tx1"/>
                </a:solidFill>
              </a:rPr>
              <a:t>questions</a:t>
            </a:r>
            <a:r>
              <a:rPr lang="de-DE" sz="1800" dirty="0">
                <a:solidFill>
                  <a:schemeClr val="tx1"/>
                </a:solidFill>
              </a:rPr>
              <a:t>.</a:t>
            </a:r>
            <a:br>
              <a:rPr lang="de-DE" sz="1800" dirty="0">
                <a:solidFill>
                  <a:schemeClr val="tx1"/>
                </a:solidFill>
              </a:rPr>
            </a:br>
            <a:endParaRPr lang="de-DE" sz="1800" dirty="0">
              <a:solidFill>
                <a:schemeClr val="tx1"/>
              </a:solidFill>
            </a:endParaRPr>
          </a:p>
          <a:p>
            <a:pPr marL="0" marR="0" lvl="0" indent="0" algn="l" defTabSz="914400" eaLnBrk="1" fontAlgn="auto" latinLnBrk="0" hangingPunct="1">
              <a:lnSpc>
                <a:spcPct val="100000"/>
              </a:lnSpc>
              <a:spcBef>
                <a:spcPts val="0"/>
              </a:spcBef>
              <a:spcAft>
                <a:spcPts val="0"/>
              </a:spcAft>
              <a:buClrTx/>
              <a:buSzTx/>
              <a:buFontTx/>
              <a:buNone/>
              <a:defRPr/>
            </a:pPr>
            <a:r>
              <a:rPr kumimoji="0" lang="de-DE" sz="1800" b="0" i="0" u="none" strike="noStrike" kern="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Weibo</a:t>
            </a:r>
            <a:r>
              <a:rPr kumimoji="0" lang="de-DE"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Zhao</a:t>
            </a:r>
            <a:br>
              <a:rPr kumimoji="0" lang="de-DE"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de-DE" sz="18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Telefon: </a:t>
            </a:r>
            <a:r>
              <a:rPr lang="de-DE" sz="1800" b="0" kern="0" dirty="0">
                <a:solidFill>
                  <a:schemeClr val="tx1"/>
                </a:solidFill>
                <a:latin typeface="Arial" panose="020B0604020202020204" pitchFamily="34" charset="0"/>
                <a:cs typeface="Arial" panose="020B0604020202020204" pitchFamily="34" charset="0"/>
              </a:rPr>
              <a:t>+49 1637640827</a:t>
            </a:r>
            <a:br>
              <a:rPr lang="de-DE" sz="1800" b="0" kern="0" dirty="0">
                <a:solidFill>
                  <a:schemeClr val="tx1"/>
                </a:solidFill>
                <a:latin typeface="Arial" panose="020B0604020202020204" pitchFamily="34" charset="0"/>
                <a:cs typeface="Arial" panose="020B0604020202020204" pitchFamily="34" charset="0"/>
              </a:rPr>
            </a:br>
            <a:r>
              <a:rPr lang="de-DE" sz="1800" b="0" kern="0" dirty="0">
                <a:solidFill>
                  <a:schemeClr val="tx1"/>
                </a:solidFill>
                <a:latin typeface="Arial" panose="020B0604020202020204" pitchFamily="34" charset="0"/>
                <a:cs typeface="Arial" panose="020B0604020202020204" pitchFamily="34" charset="0"/>
              </a:rPr>
              <a:t>E-Mail: </a:t>
            </a:r>
            <a:r>
              <a:rPr lang="de-DE" sz="1800" b="0" kern="0" dirty="0" err="1">
                <a:solidFill>
                  <a:schemeClr val="tx1"/>
                </a:solidFill>
                <a:latin typeface="Arial" panose="020B0604020202020204" pitchFamily="34" charset="0"/>
                <a:cs typeface="Arial" panose="020B0604020202020204" pitchFamily="34" charset="0"/>
              </a:rPr>
              <a:t>weibo.zhao@rwth-aachen.de</a:t>
            </a:r>
            <a:r>
              <a:rPr lang="de-DE" sz="1800" b="0" kern="0" dirty="0">
                <a:solidFill>
                  <a:schemeClr val="tx1"/>
                </a:solidFill>
                <a:latin typeface="Arial" panose="020B0604020202020204" pitchFamily="34" charset="0"/>
                <a:cs typeface="Arial" panose="020B0604020202020204" pitchFamily="34" charset="0"/>
              </a:rPr>
              <a:t> </a:t>
            </a:r>
            <a:endParaRPr lang="de-DE" sz="1800" dirty="0">
              <a:solidFill>
                <a:schemeClr val="tx1"/>
              </a:solidFill>
            </a:endParaRPr>
          </a:p>
        </p:txBody>
      </p:sp>
      <p:sp>
        <p:nvSpPr>
          <p:cNvPr id="3" name="Textfeld 11">
            <a:extLst>
              <a:ext uri="{FF2B5EF4-FFF2-40B4-BE49-F238E27FC236}">
                <a16:creationId xmlns:a16="http://schemas.microsoft.com/office/drawing/2014/main" id="{D493A5EC-F5EB-114F-B136-6F32D3682F72}"/>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29</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14983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97CC1C-5F2E-4548-A276-79B30D41C1BA}"/>
              </a:ext>
            </a:extLst>
          </p:cNvPr>
          <p:cNvSpPr>
            <a:spLocks noGrp="1"/>
          </p:cNvSpPr>
          <p:nvPr>
            <p:ph type="title"/>
          </p:nvPr>
        </p:nvSpPr>
        <p:spPr/>
        <p:txBody>
          <a:bodyPr/>
          <a:lstStyle/>
          <a:p>
            <a:r>
              <a:rPr lang="en-GB" dirty="0"/>
              <a:t>References</a:t>
            </a:r>
          </a:p>
        </p:txBody>
      </p:sp>
      <p:sp>
        <p:nvSpPr>
          <p:cNvPr id="7" name="Textfeld 11">
            <a:extLst>
              <a:ext uri="{FF2B5EF4-FFF2-40B4-BE49-F238E27FC236}">
                <a16:creationId xmlns:a16="http://schemas.microsoft.com/office/drawing/2014/main" id="{DBAB5D61-5B64-EC43-82B0-69CBCBD31109}"/>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30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6C222281-9C38-1C4A-A1B5-C8F79E6E4B78}"/>
              </a:ext>
            </a:extLst>
          </p:cNvPr>
          <p:cNvSpPr txBox="1"/>
          <p:nvPr/>
        </p:nvSpPr>
        <p:spPr bwMode="auto">
          <a:xfrm>
            <a:off x="560390" y="1196690"/>
            <a:ext cx="9217280" cy="3672510"/>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t>[Hei17]: Heinisch, J.: From simulation to injection moulding machine - Optimized process setup based on machine learning citation. </a:t>
            </a:r>
            <a:r>
              <a:rPr lang="en-GB" altLang="zh-CN" i="1" dirty="0"/>
              <a:t>International </a:t>
            </a:r>
            <a:r>
              <a:rPr lang="en-GB" altLang="zh-CN" i="1" dirty="0" err="1"/>
              <a:t>Mold</a:t>
            </a:r>
            <a:r>
              <a:rPr lang="en-GB" altLang="zh-CN" i="1" dirty="0"/>
              <a:t> Conference </a:t>
            </a:r>
            <a:r>
              <a:rPr lang="en-GB" altLang="zh-CN" i="1" dirty="0" err="1"/>
              <a:t>Bucheon</a:t>
            </a:r>
            <a:r>
              <a:rPr lang="en-GB" altLang="zh-CN" dirty="0"/>
              <a:t>, 2017</a:t>
            </a:r>
            <a:endParaRPr lang="zh-CN" altLang="zh-CN" dirty="0"/>
          </a:p>
          <a:p>
            <a:pPr marL="266700" indent="-266700">
              <a:buClr>
                <a:srgbClr val="00AC5B"/>
              </a:buClr>
              <a:buFont typeface="Wingdings" panose="05000000000000000000" pitchFamily="2" charset="2"/>
              <a:buChar char="§"/>
            </a:pPr>
            <a:r>
              <a:rPr lang="de-DE" altLang="zh-CN" dirty="0">
                <a:solidFill>
                  <a:prstClr val="black"/>
                </a:solidFill>
                <a:latin typeface="Arial" panose="020B0604020202020204" pitchFamily="34" charset="0"/>
                <a:cs typeface="Arial" panose="020B0604020202020204" pitchFamily="34" charset="0"/>
              </a:rPr>
              <a:t>[</a:t>
            </a:r>
            <a:r>
              <a:rPr lang="en-GB" altLang="zh-CN" dirty="0">
                <a:solidFill>
                  <a:prstClr val="black"/>
                </a:solidFill>
                <a:latin typeface="Arial" panose="020B0604020202020204" pitchFamily="34" charset="0"/>
                <a:cs typeface="Arial" panose="020B0604020202020204" pitchFamily="34" charset="0"/>
              </a:rPr>
              <a:t>OBL14]: </a:t>
            </a:r>
            <a:r>
              <a:rPr lang="en-GB" altLang="zh-CN" dirty="0"/>
              <a:t>OQUAB, M.; BOTTOU, L.; LAPTEV, I.; SIVIC, J.: Learning and transferring mid-level image representations using convolutional neural networks. </a:t>
            </a:r>
            <a:r>
              <a:rPr lang="en-GB" altLang="zh-CN" i="1" dirty="0"/>
              <a:t>Proceedings of the IEEE conference on computer vision and pattern recognition, </a:t>
            </a:r>
            <a:r>
              <a:rPr lang="en-GB" altLang="zh-CN" dirty="0"/>
              <a:t>1717-1724, 2014</a:t>
            </a:r>
            <a:endParaRPr lang="zh-CN" altLang="zh-CN" dirty="0"/>
          </a:p>
          <a:p>
            <a:pPr marL="266700" indent="-266700">
              <a:buClr>
                <a:srgbClr val="00AC5B"/>
              </a:buClr>
              <a:buFont typeface="Wingdings" panose="05000000000000000000" pitchFamily="2" charset="2"/>
              <a:buChar char="§"/>
            </a:pPr>
            <a:r>
              <a:rPr lang="en-GB" altLang="zh-CN" dirty="0"/>
              <a:t>[TGH+18]: TERCAN, H.; GUAJARDO, A.; HEINISCH, J.; THIELE, T., HOPMANN, C.; MEISEN, T.: Transfer-Learning: Bridging the Gap Between Real and Simulation Data for Machine Learning in Injection Moulding, </a:t>
            </a:r>
            <a:r>
              <a:rPr lang="en-GB" altLang="zh-CN" i="1" dirty="0"/>
              <a:t>Proc. CIRP</a:t>
            </a:r>
            <a:r>
              <a:rPr lang="en-GB" altLang="zh-CN" dirty="0"/>
              <a:t>,72, 185–190, 2018</a:t>
            </a:r>
          </a:p>
          <a:p>
            <a:pPr marL="266700" indent="-266700">
              <a:buClr>
                <a:srgbClr val="00AC5B"/>
              </a:buClr>
              <a:buFont typeface="Wingdings" panose="05000000000000000000" pitchFamily="2" charset="2"/>
              <a:buChar char="§"/>
            </a:pPr>
            <a:r>
              <a:rPr lang="de-DE" altLang="zh-CN" dirty="0">
                <a:solidFill>
                  <a:prstClr val="black"/>
                </a:solidFill>
                <a:latin typeface="Arial" panose="020B0604020202020204" pitchFamily="34" charset="0"/>
                <a:cs typeface="Arial" panose="020B0604020202020204" pitchFamily="34" charset="0"/>
              </a:rPr>
              <a:t>[TS09]: </a:t>
            </a:r>
            <a:r>
              <a:rPr lang="en-GB" altLang="zh-CN" dirty="0"/>
              <a:t>TORREY, L.; SHAVLIK, J.: Transfer Learning.  </a:t>
            </a:r>
            <a:r>
              <a:rPr lang="en-GB" altLang="zh-CN" i="1" dirty="0"/>
              <a:t>Handbook of Research on Machine Learning Applications</a:t>
            </a:r>
            <a:r>
              <a:rPr lang="en-GB" altLang="zh-CN" dirty="0"/>
              <a:t>. IGI Global, 2009</a:t>
            </a:r>
          </a:p>
          <a:p>
            <a:pPr marL="266700" indent="-266700">
              <a:buClr>
                <a:srgbClr val="00AC5B"/>
              </a:buClr>
              <a:buFont typeface="Wingdings" panose="05000000000000000000" pitchFamily="2" charset="2"/>
              <a:buChar char="§"/>
            </a:pPr>
            <a:r>
              <a:rPr lang="en-GB" altLang="zh-CN" dirty="0"/>
              <a:t>[URL00]: N.N.: Injection moulding machine, </a:t>
            </a:r>
            <a:r>
              <a:rPr lang="en-GB" altLang="zh-CN" i="1" dirty="0"/>
              <a:t>https://</a:t>
            </a:r>
            <a:r>
              <a:rPr lang="en-GB" altLang="zh-CN" i="1" dirty="0" err="1"/>
              <a:t>www.seasongroup.com</a:t>
            </a:r>
            <a:r>
              <a:rPr lang="en-GB" altLang="zh-CN" i="1" dirty="0"/>
              <a:t>/manufacturing-services/plastic-injection-</a:t>
            </a:r>
            <a:r>
              <a:rPr lang="en-GB" altLang="zh-CN" i="1" dirty="0" err="1"/>
              <a:t>molding</a:t>
            </a:r>
            <a:r>
              <a:rPr lang="en-GB" altLang="zh-CN" i="1" dirty="0"/>
              <a:t>/</a:t>
            </a:r>
          </a:p>
          <a:p>
            <a:pPr marL="266700" indent="-266700">
              <a:buClr>
                <a:srgbClr val="00AC5B"/>
              </a:buClr>
              <a:buFont typeface="Wingdings" panose="05000000000000000000" pitchFamily="2" charset="2"/>
              <a:buChar char="§"/>
            </a:pPr>
            <a:r>
              <a:rPr lang="en-GB" altLang="zh-CN" dirty="0"/>
              <a:t>[URL01]: N.N.: </a:t>
            </a:r>
            <a:r>
              <a:rPr lang="en-GB" altLang="zh-CN" i="1" dirty="0"/>
              <a:t>PLEXIGLAS </a:t>
            </a:r>
            <a:r>
              <a:rPr lang="en-GB" altLang="zh-CN" i="1" dirty="0" err="1"/>
              <a:t>Zuschnitt</a:t>
            </a:r>
            <a:r>
              <a:rPr lang="en-GB" altLang="zh-CN" i="1" dirty="0"/>
              <a:t> </a:t>
            </a:r>
            <a:r>
              <a:rPr lang="en-GB" altLang="zh-CN" i="1" dirty="0" err="1"/>
              <a:t>nach</a:t>
            </a:r>
            <a:r>
              <a:rPr lang="en-GB" altLang="zh-CN" i="1" dirty="0"/>
              <a:t> </a:t>
            </a:r>
            <a:r>
              <a:rPr lang="en-GB" altLang="zh-CN" i="1" dirty="0" err="1"/>
              <a:t>Maß</a:t>
            </a:r>
            <a:r>
              <a:rPr lang="en-GB" altLang="zh-CN" i="1" dirty="0"/>
              <a:t>. URL: https://</a:t>
            </a:r>
            <a:r>
              <a:rPr lang="en-GB" altLang="zh-CN" i="1" dirty="0" err="1"/>
              <a:t>kunststoffplattenonline.de</a:t>
            </a:r>
            <a:r>
              <a:rPr lang="en-GB" altLang="zh-CN" i="1" dirty="0"/>
              <a:t>/</a:t>
            </a:r>
            <a:r>
              <a:rPr lang="en-GB" altLang="zh-CN" i="1" dirty="0" err="1"/>
              <a:t>plexiglas</a:t>
            </a:r>
            <a:r>
              <a:rPr lang="en-GB" altLang="zh-CN" i="1" dirty="0"/>
              <a:t>/, 24.09.2020</a:t>
            </a:r>
            <a:endParaRPr lang="en-GB" altLang="zh-CN" dirty="0"/>
          </a:p>
          <a:p>
            <a:pPr marL="266700" indent="-266700">
              <a:buClr>
                <a:srgbClr val="00AC5B"/>
              </a:buClr>
              <a:buFont typeface="Wingdings" panose="05000000000000000000" pitchFamily="2" charset="2"/>
              <a:buChar char="§"/>
            </a:pPr>
            <a:r>
              <a:rPr lang="en-GB" altLang="zh-CN" dirty="0"/>
              <a:t>[YCB+14]: YOSINSKI, J.; CLUNE, J.; BENGIO, Y.; LIPSON, H.: How transferable are features in deep neural networks? </a:t>
            </a:r>
            <a:r>
              <a:rPr lang="en-GB" altLang="zh-CN" i="1" dirty="0"/>
              <a:t>Conference of Advances in Neural Information Processing Systems</a:t>
            </a:r>
            <a:r>
              <a:rPr lang="en-GB" altLang="zh-CN" dirty="0"/>
              <a:t>. 3320-3328, 2014</a:t>
            </a:r>
          </a:p>
        </p:txBody>
      </p:sp>
    </p:spTree>
    <p:extLst>
      <p:ext uri="{BB962C8B-B14F-4D97-AF65-F5344CB8AC3E}">
        <p14:creationId xmlns:p14="http://schemas.microsoft.com/office/powerpoint/2010/main" val="3598230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F4F67-7394-D149-AE2A-488AD0C70D10}"/>
              </a:ext>
            </a:extLst>
          </p:cNvPr>
          <p:cNvSpPr>
            <a:spLocks noGrp="1"/>
          </p:cNvSpPr>
          <p:nvPr>
            <p:ph type="title"/>
          </p:nvPr>
        </p:nvSpPr>
        <p:spPr/>
        <p:txBody>
          <a:bodyPr/>
          <a:lstStyle/>
          <a:p>
            <a:r>
              <a:rPr kumimoji="1" lang="en-US" altLang="zh-CN" dirty="0"/>
              <a:t>Data visualization of the part weight of the six material classes</a:t>
            </a:r>
            <a:endParaRPr kumimoji="1" lang="zh-CN" altLang="en-US" dirty="0"/>
          </a:p>
        </p:txBody>
      </p:sp>
      <p:pic>
        <p:nvPicPr>
          <p:cNvPr id="5" name="图片 4">
            <a:extLst>
              <a:ext uri="{FF2B5EF4-FFF2-40B4-BE49-F238E27FC236}">
                <a16:creationId xmlns:a16="http://schemas.microsoft.com/office/drawing/2014/main" id="{636777F3-8507-C841-8044-77B1E7082371}"/>
              </a:ext>
            </a:extLst>
          </p:cNvPr>
          <p:cNvPicPr>
            <a:picLocks noChangeAspect="1"/>
          </p:cNvPicPr>
          <p:nvPr/>
        </p:nvPicPr>
        <p:blipFill>
          <a:blip r:embed="rId3"/>
          <a:stretch>
            <a:fillRect/>
          </a:stretch>
        </p:blipFill>
        <p:spPr>
          <a:xfrm>
            <a:off x="1031684" y="1268700"/>
            <a:ext cx="8482964" cy="4247160"/>
          </a:xfrm>
          <a:prstGeom prst="rect">
            <a:avLst/>
          </a:prstGeom>
        </p:spPr>
      </p:pic>
      <p:sp>
        <p:nvSpPr>
          <p:cNvPr id="6" name="矩形 5">
            <a:extLst>
              <a:ext uri="{FF2B5EF4-FFF2-40B4-BE49-F238E27FC236}">
                <a16:creationId xmlns:a16="http://schemas.microsoft.com/office/drawing/2014/main" id="{4D2F1C77-645A-9E4E-9C28-771CFD4F7263}"/>
              </a:ext>
            </a:extLst>
          </p:cNvPr>
          <p:cNvSpPr/>
          <p:nvPr/>
        </p:nvSpPr>
        <p:spPr>
          <a:xfrm>
            <a:off x="4472357" y="5619390"/>
            <a:ext cx="199285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class   [-]</a:t>
            </a:r>
          </a:p>
        </p:txBody>
      </p:sp>
      <p:sp>
        <p:nvSpPr>
          <p:cNvPr id="7" name="文本框 6">
            <a:extLst>
              <a:ext uri="{FF2B5EF4-FFF2-40B4-BE49-F238E27FC236}">
                <a16:creationId xmlns:a16="http://schemas.microsoft.com/office/drawing/2014/main" id="{5A9AED4D-25F1-2F4E-997D-F5C41FB05B57}"/>
              </a:ext>
            </a:extLst>
          </p:cNvPr>
          <p:cNvSpPr txBox="1"/>
          <p:nvPr/>
        </p:nvSpPr>
        <p:spPr bwMode="auto">
          <a:xfrm rot="16200000">
            <a:off x="370779" y="2914065"/>
            <a:ext cx="914400" cy="360050"/>
          </a:xfrm>
          <a:prstGeom prst="rect">
            <a:avLst/>
          </a:prstGeom>
          <a:noFill/>
          <a:ln>
            <a:noFill/>
          </a:ln>
        </p:spPr>
        <p:txBody>
          <a:bodyPr vert="horz" wrap="none" lIns="0" tIns="0" rIns="0" bIns="0" numCol="1" rtlCol="0" anchor="t" anchorCtr="0" compatLnSpc="1">
            <a:noAutofit/>
          </a:bodyPr>
          <a:lstStyle/>
          <a:p>
            <a:pPr algn="ctr"/>
            <a:r>
              <a:rPr lang="en-US" altLang="zh-CN" dirty="0">
                <a:latin typeface="Arial" panose="020B0604020202020204" pitchFamily="34" charset="0"/>
                <a:ea typeface="Times New Roman" panose="02020603050405020304" pitchFamily="18" charset="0"/>
              </a:rPr>
              <a:t>Part weight   [g]</a:t>
            </a:r>
          </a:p>
        </p:txBody>
      </p:sp>
      <p:sp>
        <p:nvSpPr>
          <p:cNvPr id="8" name="Textfeld 33">
            <a:extLst>
              <a:ext uri="{FF2B5EF4-FFF2-40B4-BE49-F238E27FC236}">
                <a16:creationId xmlns:a16="http://schemas.microsoft.com/office/drawing/2014/main" id="{C77F9FC8-432E-0B49-9E04-CF57FEDCEF9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7.</a:t>
            </a:r>
            <a:r>
              <a:rPr lang="en-US" sz="1400" dirty="0">
                <a:solidFill>
                  <a:schemeClr val="bg1">
                    <a:lumMod val="50000"/>
                  </a:schemeClr>
                </a:solidFill>
                <a:latin typeface="Arial" panose="020B0604020202020204" pitchFamily="34" charset="0"/>
                <a:cs typeface="Arial" panose="020B0604020202020204" pitchFamily="34" charset="0"/>
              </a:rPr>
              <a:t>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1150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56446D-B903-D04B-B1B6-CB2AA920AD65}"/>
              </a:ext>
            </a:extLst>
          </p:cNvPr>
          <p:cNvSpPr>
            <a:spLocks noGrp="1"/>
          </p:cNvSpPr>
          <p:nvPr>
            <p:ph type="title"/>
          </p:nvPr>
        </p:nvSpPr>
        <p:spPr/>
        <p:txBody>
          <a:bodyPr/>
          <a:lstStyle/>
          <a:p>
            <a:r>
              <a:rPr kumimoji="1" lang="en-US" altLang="zh-CN" dirty="0"/>
              <a:t>Different part weight distribution of six material classes</a:t>
            </a:r>
            <a:br>
              <a:rPr kumimoji="1" lang="en-US" altLang="zh-CN" dirty="0"/>
            </a:br>
            <a:endParaRPr kumimoji="1" lang="zh-CN" altLang="en-US" dirty="0"/>
          </a:p>
        </p:txBody>
      </p:sp>
      <p:graphicFrame>
        <p:nvGraphicFramePr>
          <p:cNvPr id="5" name="Chart 7">
            <a:extLst>
              <a:ext uri="{FF2B5EF4-FFF2-40B4-BE49-F238E27FC236}">
                <a16:creationId xmlns:a16="http://schemas.microsoft.com/office/drawing/2014/main" id="{588E8CC9-57BF-1842-A6DB-0B3CF43B6B7A}"/>
              </a:ext>
            </a:extLst>
          </p:cNvPr>
          <p:cNvGraphicFramePr>
            <a:graphicFrameLocks/>
          </p:cNvGraphicFramePr>
          <p:nvPr/>
        </p:nvGraphicFramePr>
        <p:xfrm>
          <a:off x="0" y="1054461"/>
          <a:ext cx="11577920" cy="5542979"/>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组合 17">
            <a:extLst>
              <a:ext uri="{FF2B5EF4-FFF2-40B4-BE49-F238E27FC236}">
                <a16:creationId xmlns:a16="http://schemas.microsoft.com/office/drawing/2014/main" id="{066B327A-BFCA-4C41-810F-E23314DBBC3A}"/>
              </a:ext>
            </a:extLst>
          </p:cNvPr>
          <p:cNvGrpSpPr/>
          <p:nvPr/>
        </p:nvGrpSpPr>
        <p:grpSpPr>
          <a:xfrm>
            <a:off x="1280490" y="1486227"/>
            <a:ext cx="7880415" cy="4031015"/>
            <a:chOff x="1772134" y="1434163"/>
            <a:chExt cx="7998413" cy="4031015"/>
          </a:xfrm>
        </p:grpSpPr>
        <p:sp>
          <p:nvSpPr>
            <p:cNvPr id="8" name="任意形状 7">
              <a:extLst>
                <a:ext uri="{FF2B5EF4-FFF2-40B4-BE49-F238E27FC236}">
                  <a16:creationId xmlns:a16="http://schemas.microsoft.com/office/drawing/2014/main" id="{BFD09D77-1ED5-044C-80A0-BD1FB137663D}"/>
                </a:ext>
              </a:extLst>
            </p:cNvPr>
            <p:cNvSpPr/>
            <p:nvPr/>
          </p:nvSpPr>
          <p:spPr>
            <a:xfrm>
              <a:off x="2072600" y="2964004"/>
              <a:ext cx="1995055" cy="2356751"/>
            </a:xfrm>
            <a:custGeom>
              <a:avLst/>
              <a:gdLst>
                <a:gd name="connsiteX0" fmla="*/ 0 w 1995055"/>
                <a:gd name="connsiteY0" fmla="*/ 2548062 h 2561916"/>
                <a:gd name="connsiteX1" fmla="*/ 554182 w 1995055"/>
                <a:gd name="connsiteY1" fmla="*/ 2423371 h 2561916"/>
                <a:gd name="connsiteX2" fmla="*/ 678873 w 1995055"/>
                <a:gd name="connsiteY2" fmla="*/ 1952316 h 2561916"/>
                <a:gd name="connsiteX3" fmla="*/ 803564 w 1995055"/>
                <a:gd name="connsiteY3" fmla="*/ 1522826 h 2561916"/>
                <a:gd name="connsiteX4" fmla="*/ 1066800 w 1995055"/>
                <a:gd name="connsiteY4" fmla="*/ 1037916 h 2561916"/>
                <a:gd name="connsiteX5" fmla="*/ 1191491 w 1995055"/>
                <a:gd name="connsiteY5" fmla="*/ 12680 h 2561916"/>
                <a:gd name="connsiteX6" fmla="*/ 1330036 w 1995055"/>
                <a:gd name="connsiteY6" fmla="*/ 456026 h 2561916"/>
                <a:gd name="connsiteX7" fmla="*/ 1427018 w 1995055"/>
                <a:gd name="connsiteY7" fmla="*/ 317480 h 2561916"/>
                <a:gd name="connsiteX8" fmla="*/ 1537855 w 1995055"/>
                <a:gd name="connsiteY8" fmla="*/ 1176462 h 2561916"/>
                <a:gd name="connsiteX9" fmla="*/ 1648691 w 1995055"/>
                <a:gd name="connsiteY9" fmla="*/ 2229407 h 2561916"/>
                <a:gd name="connsiteX10" fmla="*/ 1995055 w 1995055"/>
                <a:gd name="connsiteY10" fmla="*/ 2561916 h 2561916"/>
                <a:gd name="connsiteX11" fmla="*/ 1995055 w 1995055"/>
                <a:gd name="connsiteY11" fmla="*/ 2561916 h 256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5055" h="2561916">
                  <a:moveTo>
                    <a:pt x="0" y="2548062"/>
                  </a:moveTo>
                  <a:cubicBezTo>
                    <a:pt x="220518" y="2535362"/>
                    <a:pt x="441037" y="2522662"/>
                    <a:pt x="554182" y="2423371"/>
                  </a:cubicBezTo>
                  <a:cubicBezTo>
                    <a:pt x="667327" y="2324080"/>
                    <a:pt x="637309" y="2102407"/>
                    <a:pt x="678873" y="1952316"/>
                  </a:cubicBezTo>
                  <a:cubicBezTo>
                    <a:pt x="720437" y="1802225"/>
                    <a:pt x="738910" y="1675226"/>
                    <a:pt x="803564" y="1522826"/>
                  </a:cubicBezTo>
                  <a:cubicBezTo>
                    <a:pt x="868219" y="1370426"/>
                    <a:pt x="1002146" y="1289607"/>
                    <a:pt x="1066800" y="1037916"/>
                  </a:cubicBezTo>
                  <a:cubicBezTo>
                    <a:pt x="1131454" y="786225"/>
                    <a:pt x="1147618" y="109662"/>
                    <a:pt x="1191491" y="12680"/>
                  </a:cubicBezTo>
                  <a:cubicBezTo>
                    <a:pt x="1235364" y="-84302"/>
                    <a:pt x="1290782" y="405226"/>
                    <a:pt x="1330036" y="456026"/>
                  </a:cubicBezTo>
                  <a:cubicBezTo>
                    <a:pt x="1369290" y="506826"/>
                    <a:pt x="1392382" y="197407"/>
                    <a:pt x="1427018" y="317480"/>
                  </a:cubicBezTo>
                  <a:cubicBezTo>
                    <a:pt x="1461655" y="437553"/>
                    <a:pt x="1500909" y="857807"/>
                    <a:pt x="1537855" y="1176462"/>
                  </a:cubicBezTo>
                  <a:cubicBezTo>
                    <a:pt x="1574801" y="1495117"/>
                    <a:pt x="1572491" y="1998498"/>
                    <a:pt x="1648691" y="2229407"/>
                  </a:cubicBezTo>
                  <a:cubicBezTo>
                    <a:pt x="1724891" y="2460316"/>
                    <a:pt x="1995055" y="2561916"/>
                    <a:pt x="1995055" y="2561916"/>
                  </a:cubicBezTo>
                  <a:lnTo>
                    <a:pt x="1995055" y="2561916"/>
                  </a:lnTo>
                </a:path>
              </a:pathLst>
            </a:custGeom>
            <a:noFill/>
            <a:ln>
              <a:solidFill>
                <a:srgbClr val="00A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任意形状 8">
              <a:extLst>
                <a:ext uri="{FF2B5EF4-FFF2-40B4-BE49-F238E27FC236}">
                  <a16:creationId xmlns:a16="http://schemas.microsoft.com/office/drawing/2014/main" id="{BC305452-8EBB-3443-ABAF-8BE70F1ADD09}"/>
                </a:ext>
              </a:extLst>
            </p:cNvPr>
            <p:cNvSpPr/>
            <p:nvPr/>
          </p:nvSpPr>
          <p:spPr>
            <a:xfrm>
              <a:off x="5126182" y="2761986"/>
              <a:ext cx="1496291" cy="2547665"/>
            </a:xfrm>
            <a:custGeom>
              <a:avLst/>
              <a:gdLst>
                <a:gd name="connsiteX0" fmla="*/ 0 w 1496291"/>
                <a:gd name="connsiteY0" fmla="*/ 2530450 h 2547665"/>
                <a:gd name="connsiteX1" fmla="*/ 124691 w 1496291"/>
                <a:gd name="connsiteY1" fmla="*/ 2461178 h 2547665"/>
                <a:gd name="connsiteX2" fmla="*/ 193963 w 1496291"/>
                <a:gd name="connsiteY2" fmla="*/ 2031687 h 2547665"/>
                <a:gd name="connsiteX3" fmla="*/ 457200 w 1496291"/>
                <a:gd name="connsiteY3" fmla="*/ 327578 h 2547665"/>
                <a:gd name="connsiteX4" fmla="*/ 637309 w 1496291"/>
                <a:gd name="connsiteY4" fmla="*/ 64341 h 2547665"/>
                <a:gd name="connsiteX5" fmla="*/ 762000 w 1496291"/>
                <a:gd name="connsiteY5" fmla="*/ 1131141 h 2547665"/>
                <a:gd name="connsiteX6" fmla="*/ 886691 w 1496291"/>
                <a:gd name="connsiteY6" fmla="*/ 1671469 h 2547665"/>
                <a:gd name="connsiteX7" fmla="*/ 1025236 w 1496291"/>
                <a:gd name="connsiteY7" fmla="*/ 1768450 h 2547665"/>
                <a:gd name="connsiteX8" fmla="*/ 1122218 w 1496291"/>
                <a:gd name="connsiteY8" fmla="*/ 1906996 h 2547665"/>
                <a:gd name="connsiteX9" fmla="*/ 1246909 w 1496291"/>
                <a:gd name="connsiteY9" fmla="*/ 1879287 h 2547665"/>
                <a:gd name="connsiteX10" fmla="*/ 1399309 w 1496291"/>
                <a:gd name="connsiteY10" fmla="*/ 2447323 h 2547665"/>
                <a:gd name="connsiteX11" fmla="*/ 1496291 w 1496291"/>
                <a:gd name="connsiteY11" fmla="*/ 2544305 h 254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6291" h="2547665">
                  <a:moveTo>
                    <a:pt x="0" y="2530450"/>
                  </a:moveTo>
                  <a:cubicBezTo>
                    <a:pt x="46182" y="2537377"/>
                    <a:pt x="92364" y="2544305"/>
                    <a:pt x="124691" y="2461178"/>
                  </a:cubicBezTo>
                  <a:cubicBezTo>
                    <a:pt x="157018" y="2378051"/>
                    <a:pt x="138545" y="2387287"/>
                    <a:pt x="193963" y="2031687"/>
                  </a:cubicBezTo>
                  <a:cubicBezTo>
                    <a:pt x="249381" y="1676087"/>
                    <a:pt x="383309" y="655469"/>
                    <a:pt x="457200" y="327578"/>
                  </a:cubicBezTo>
                  <a:cubicBezTo>
                    <a:pt x="531091" y="-313"/>
                    <a:pt x="586509" y="-69586"/>
                    <a:pt x="637309" y="64341"/>
                  </a:cubicBezTo>
                  <a:cubicBezTo>
                    <a:pt x="688109" y="198268"/>
                    <a:pt x="720436" y="863286"/>
                    <a:pt x="762000" y="1131141"/>
                  </a:cubicBezTo>
                  <a:cubicBezTo>
                    <a:pt x="803564" y="1398996"/>
                    <a:pt x="842818" y="1565251"/>
                    <a:pt x="886691" y="1671469"/>
                  </a:cubicBezTo>
                  <a:cubicBezTo>
                    <a:pt x="930564" y="1777687"/>
                    <a:pt x="985982" y="1729196"/>
                    <a:pt x="1025236" y="1768450"/>
                  </a:cubicBezTo>
                  <a:cubicBezTo>
                    <a:pt x="1064490" y="1807704"/>
                    <a:pt x="1085273" y="1888523"/>
                    <a:pt x="1122218" y="1906996"/>
                  </a:cubicBezTo>
                  <a:cubicBezTo>
                    <a:pt x="1159163" y="1925469"/>
                    <a:pt x="1200727" y="1789232"/>
                    <a:pt x="1246909" y="1879287"/>
                  </a:cubicBezTo>
                  <a:cubicBezTo>
                    <a:pt x="1293091" y="1969341"/>
                    <a:pt x="1357745" y="2336487"/>
                    <a:pt x="1399309" y="2447323"/>
                  </a:cubicBezTo>
                  <a:cubicBezTo>
                    <a:pt x="1440873" y="2558159"/>
                    <a:pt x="1468582" y="2551232"/>
                    <a:pt x="1496291" y="2544305"/>
                  </a:cubicBezTo>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任意形状 11">
              <a:extLst>
                <a:ext uri="{FF2B5EF4-FFF2-40B4-BE49-F238E27FC236}">
                  <a16:creationId xmlns:a16="http://schemas.microsoft.com/office/drawing/2014/main" id="{B298B9B7-07E4-5247-B17A-6E25F5A0E853}"/>
                </a:ext>
              </a:extLst>
            </p:cNvPr>
            <p:cNvSpPr/>
            <p:nvPr/>
          </p:nvSpPr>
          <p:spPr>
            <a:xfrm>
              <a:off x="5278582" y="2709534"/>
              <a:ext cx="1676400" cy="2651588"/>
            </a:xfrm>
            <a:custGeom>
              <a:avLst/>
              <a:gdLst>
                <a:gd name="connsiteX0" fmla="*/ 0 w 1676400"/>
                <a:gd name="connsiteY0" fmla="*/ 2582902 h 2651588"/>
                <a:gd name="connsiteX1" fmla="*/ 166254 w 1676400"/>
                <a:gd name="connsiteY1" fmla="*/ 2541339 h 2651588"/>
                <a:gd name="connsiteX2" fmla="*/ 249382 w 1676400"/>
                <a:gd name="connsiteY2" fmla="*/ 2319666 h 2651588"/>
                <a:gd name="connsiteX3" fmla="*/ 304800 w 1676400"/>
                <a:gd name="connsiteY3" fmla="*/ 2319666 h 2651588"/>
                <a:gd name="connsiteX4" fmla="*/ 415636 w 1676400"/>
                <a:gd name="connsiteY4" fmla="*/ 2402793 h 2651588"/>
                <a:gd name="connsiteX5" fmla="*/ 498763 w 1676400"/>
                <a:gd name="connsiteY5" fmla="*/ 2208830 h 2651588"/>
                <a:gd name="connsiteX6" fmla="*/ 595745 w 1676400"/>
                <a:gd name="connsiteY6" fmla="*/ 1904030 h 2651588"/>
                <a:gd name="connsiteX7" fmla="*/ 651163 w 1676400"/>
                <a:gd name="connsiteY7" fmla="*/ 1723921 h 2651588"/>
                <a:gd name="connsiteX8" fmla="*/ 734291 w 1676400"/>
                <a:gd name="connsiteY8" fmla="*/ 1363702 h 2651588"/>
                <a:gd name="connsiteX9" fmla="*/ 775854 w 1676400"/>
                <a:gd name="connsiteY9" fmla="*/ 1225157 h 2651588"/>
                <a:gd name="connsiteX10" fmla="*/ 845127 w 1676400"/>
                <a:gd name="connsiteY10" fmla="*/ 1280575 h 2651588"/>
                <a:gd name="connsiteX11" fmla="*/ 942109 w 1676400"/>
                <a:gd name="connsiteY11" fmla="*/ 670975 h 2651588"/>
                <a:gd name="connsiteX12" fmla="*/ 983673 w 1676400"/>
                <a:gd name="connsiteY12" fmla="*/ 5957 h 2651588"/>
                <a:gd name="connsiteX13" fmla="*/ 1080654 w 1676400"/>
                <a:gd name="connsiteY13" fmla="*/ 380030 h 2651588"/>
                <a:gd name="connsiteX14" fmla="*/ 1149927 w 1676400"/>
                <a:gd name="connsiteY14" fmla="*/ 989630 h 2651588"/>
                <a:gd name="connsiteX15" fmla="*/ 1260763 w 1676400"/>
                <a:gd name="connsiteY15" fmla="*/ 490866 h 2651588"/>
                <a:gd name="connsiteX16" fmla="*/ 1427018 w 1676400"/>
                <a:gd name="connsiteY16" fmla="*/ 1917884 h 2651588"/>
                <a:gd name="connsiteX17" fmla="*/ 1593273 w 1676400"/>
                <a:gd name="connsiteY17" fmla="*/ 2582902 h 2651588"/>
                <a:gd name="connsiteX18" fmla="*/ 1676400 w 1676400"/>
                <a:gd name="connsiteY18" fmla="*/ 2596757 h 26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6400" h="2651588">
                  <a:moveTo>
                    <a:pt x="0" y="2582902"/>
                  </a:moveTo>
                  <a:cubicBezTo>
                    <a:pt x="62345" y="2584057"/>
                    <a:pt x="124690" y="2585212"/>
                    <a:pt x="166254" y="2541339"/>
                  </a:cubicBezTo>
                  <a:cubicBezTo>
                    <a:pt x="207818" y="2497466"/>
                    <a:pt x="249382" y="2319666"/>
                    <a:pt x="249382" y="2319666"/>
                  </a:cubicBezTo>
                  <a:cubicBezTo>
                    <a:pt x="272473" y="2282721"/>
                    <a:pt x="304800" y="2319666"/>
                    <a:pt x="304800" y="2319666"/>
                  </a:cubicBezTo>
                  <a:cubicBezTo>
                    <a:pt x="332509" y="2333520"/>
                    <a:pt x="383309" y="2421266"/>
                    <a:pt x="415636" y="2402793"/>
                  </a:cubicBezTo>
                  <a:cubicBezTo>
                    <a:pt x="447963" y="2384320"/>
                    <a:pt x="468745" y="2291957"/>
                    <a:pt x="498763" y="2208830"/>
                  </a:cubicBezTo>
                  <a:cubicBezTo>
                    <a:pt x="528781" y="2125703"/>
                    <a:pt x="570345" y="1984848"/>
                    <a:pt x="595745" y="1904030"/>
                  </a:cubicBezTo>
                  <a:cubicBezTo>
                    <a:pt x="621145" y="1823212"/>
                    <a:pt x="628072" y="1813976"/>
                    <a:pt x="651163" y="1723921"/>
                  </a:cubicBezTo>
                  <a:cubicBezTo>
                    <a:pt x="674254" y="1633866"/>
                    <a:pt x="713509" y="1446829"/>
                    <a:pt x="734291" y="1363702"/>
                  </a:cubicBezTo>
                  <a:cubicBezTo>
                    <a:pt x="755073" y="1280575"/>
                    <a:pt x="775854" y="1225157"/>
                    <a:pt x="775854" y="1225157"/>
                  </a:cubicBezTo>
                  <a:cubicBezTo>
                    <a:pt x="794327" y="1211302"/>
                    <a:pt x="817418" y="1372939"/>
                    <a:pt x="845127" y="1280575"/>
                  </a:cubicBezTo>
                  <a:cubicBezTo>
                    <a:pt x="872836" y="1188211"/>
                    <a:pt x="919018" y="883411"/>
                    <a:pt x="942109" y="670975"/>
                  </a:cubicBezTo>
                  <a:cubicBezTo>
                    <a:pt x="965200" y="458539"/>
                    <a:pt x="960582" y="54448"/>
                    <a:pt x="983673" y="5957"/>
                  </a:cubicBezTo>
                  <a:cubicBezTo>
                    <a:pt x="1006764" y="-42534"/>
                    <a:pt x="1052945" y="216084"/>
                    <a:pt x="1080654" y="380030"/>
                  </a:cubicBezTo>
                  <a:cubicBezTo>
                    <a:pt x="1108363" y="543975"/>
                    <a:pt x="1119909" y="971157"/>
                    <a:pt x="1149927" y="989630"/>
                  </a:cubicBezTo>
                  <a:cubicBezTo>
                    <a:pt x="1179945" y="1008103"/>
                    <a:pt x="1214581" y="336157"/>
                    <a:pt x="1260763" y="490866"/>
                  </a:cubicBezTo>
                  <a:cubicBezTo>
                    <a:pt x="1306945" y="645575"/>
                    <a:pt x="1371600" y="1569211"/>
                    <a:pt x="1427018" y="1917884"/>
                  </a:cubicBezTo>
                  <a:cubicBezTo>
                    <a:pt x="1482436" y="2266557"/>
                    <a:pt x="1593273" y="2582902"/>
                    <a:pt x="1593273" y="2582902"/>
                  </a:cubicBezTo>
                  <a:cubicBezTo>
                    <a:pt x="1634837" y="2696047"/>
                    <a:pt x="1655618" y="2646402"/>
                    <a:pt x="1676400" y="2596757"/>
                  </a:cubicBezTo>
                </a:path>
              </a:pathLst>
            </a:custGeom>
            <a:noFill/>
            <a:ln>
              <a:solidFill>
                <a:srgbClr val="07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a:extLst>
                <a:ext uri="{FF2B5EF4-FFF2-40B4-BE49-F238E27FC236}">
                  <a16:creationId xmlns:a16="http://schemas.microsoft.com/office/drawing/2014/main" id="{DE582016-4EEA-B941-8C3B-023BD41F7A40}"/>
                </a:ext>
              </a:extLst>
            </p:cNvPr>
            <p:cNvSpPr/>
            <p:nvPr/>
          </p:nvSpPr>
          <p:spPr>
            <a:xfrm>
              <a:off x="6331527" y="1661049"/>
              <a:ext cx="1080655" cy="3644736"/>
            </a:xfrm>
            <a:custGeom>
              <a:avLst/>
              <a:gdLst>
                <a:gd name="connsiteX0" fmla="*/ 0 w 1080655"/>
                <a:gd name="connsiteY0" fmla="*/ 3631387 h 3644736"/>
                <a:gd name="connsiteX1" fmla="*/ 83128 w 1080655"/>
                <a:gd name="connsiteY1" fmla="*/ 3520551 h 3644736"/>
                <a:gd name="connsiteX2" fmla="*/ 166255 w 1080655"/>
                <a:gd name="connsiteY2" fmla="*/ 2730842 h 3644736"/>
                <a:gd name="connsiteX3" fmla="*/ 290946 w 1080655"/>
                <a:gd name="connsiteY3" fmla="*/ 3118769 h 3644736"/>
                <a:gd name="connsiteX4" fmla="*/ 360218 w 1080655"/>
                <a:gd name="connsiteY4" fmla="*/ 2398333 h 3644736"/>
                <a:gd name="connsiteX5" fmla="*/ 484909 w 1080655"/>
                <a:gd name="connsiteY5" fmla="*/ 1012878 h 3644736"/>
                <a:gd name="connsiteX6" fmla="*/ 581891 w 1080655"/>
                <a:gd name="connsiteY6" fmla="*/ 1109860 h 3644736"/>
                <a:gd name="connsiteX7" fmla="*/ 706582 w 1080655"/>
                <a:gd name="connsiteY7" fmla="*/ 56915 h 3644736"/>
                <a:gd name="connsiteX8" fmla="*/ 914400 w 1080655"/>
                <a:gd name="connsiteY8" fmla="*/ 3104915 h 3644736"/>
                <a:gd name="connsiteX9" fmla="*/ 1080655 w 1080655"/>
                <a:gd name="connsiteY9" fmla="*/ 3631387 h 3644736"/>
                <a:gd name="connsiteX10" fmla="*/ 1080655 w 1080655"/>
                <a:gd name="connsiteY10" fmla="*/ 3631387 h 364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655" h="3644736">
                  <a:moveTo>
                    <a:pt x="0" y="3631387"/>
                  </a:moveTo>
                  <a:cubicBezTo>
                    <a:pt x="27709" y="3651014"/>
                    <a:pt x="55419" y="3670642"/>
                    <a:pt x="83128" y="3520551"/>
                  </a:cubicBezTo>
                  <a:cubicBezTo>
                    <a:pt x="110837" y="3370460"/>
                    <a:pt x="131619" y="2797806"/>
                    <a:pt x="166255" y="2730842"/>
                  </a:cubicBezTo>
                  <a:cubicBezTo>
                    <a:pt x="200891" y="2663878"/>
                    <a:pt x="258619" y="3174187"/>
                    <a:pt x="290946" y="3118769"/>
                  </a:cubicBezTo>
                  <a:cubicBezTo>
                    <a:pt x="323273" y="3063351"/>
                    <a:pt x="327891" y="2749315"/>
                    <a:pt x="360218" y="2398333"/>
                  </a:cubicBezTo>
                  <a:cubicBezTo>
                    <a:pt x="392545" y="2047351"/>
                    <a:pt x="447964" y="1227623"/>
                    <a:pt x="484909" y="1012878"/>
                  </a:cubicBezTo>
                  <a:cubicBezTo>
                    <a:pt x="521855" y="798132"/>
                    <a:pt x="544946" y="1269187"/>
                    <a:pt x="581891" y="1109860"/>
                  </a:cubicBezTo>
                  <a:cubicBezTo>
                    <a:pt x="618836" y="950533"/>
                    <a:pt x="651164" y="-275594"/>
                    <a:pt x="706582" y="56915"/>
                  </a:cubicBezTo>
                  <a:cubicBezTo>
                    <a:pt x="762000" y="389424"/>
                    <a:pt x="852055" y="2509170"/>
                    <a:pt x="914400" y="3104915"/>
                  </a:cubicBezTo>
                  <a:cubicBezTo>
                    <a:pt x="976746" y="3700660"/>
                    <a:pt x="1080655" y="3631387"/>
                    <a:pt x="1080655" y="3631387"/>
                  </a:cubicBezTo>
                  <a:lnTo>
                    <a:pt x="1080655" y="3631387"/>
                  </a:ln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DA987E70-A3E3-D74F-BD2D-F5438A4799E9}"/>
                </a:ext>
              </a:extLst>
            </p:cNvPr>
            <p:cNvSpPr/>
            <p:nvPr/>
          </p:nvSpPr>
          <p:spPr>
            <a:xfrm>
              <a:off x="7259782" y="1434163"/>
              <a:ext cx="1066800" cy="3874854"/>
            </a:xfrm>
            <a:custGeom>
              <a:avLst/>
              <a:gdLst>
                <a:gd name="connsiteX0" fmla="*/ 0 w 1066800"/>
                <a:gd name="connsiteY0" fmla="*/ 3858273 h 3874854"/>
                <a:gd name="connsiteX1" fmla="*/ 152400 w 1066800"/>
                <a:gd name="connsiteY1" fmla="*/ 3664310 h 3874854"/>
                <a:gd name="connsiteX2" fmla="*/ 277091 w 1066800"/>
                <a:gd name="connsiteY2" fmla="*/ 3165546 h 3874854"/>
                <a:gd name="connsiteX3" fmla="*/ 360218 w 1066800"/>
                <a:gd name="connsiteY3" fmla="*/ 2749910 h 3874854"/>
                <a:gd name="connsiteX4" fmla="*/ 498763 w 1066800"/>
                <a:gd name="connsiteY4" fmla="*/ 1212055 h 3874854"/>
                <a:gd name="connsiteX5" fmla="*/ 609600 w 1066800"/>
                <a:gd name="connsiteY5" fmla="*/ 6710 h 3874854"/>
                <a:gd name="connsiteX6" fmla="*/ 762000 w 1066800"/>
                <a:gd name="connsiteY6" fmla="*/ 1752382 h 3874854"/>
                <a:gd name="connsiteX7" fmla="*/ 858982 w 1066800"/>
                <a:gd name="connsiteY7" fmla="*/ 2555946 h 3874854"/>
                <a:gd name="connsiteX8" fmla="*/ 969818 w 1066800"/>
                <a:gd name="connsiteY8" fmla="*/ 3692019 h 3874854"/>
                <a:gd name="connsiteX9" fmla="*/ 1066800 w 1066800"/>
                <a:gd name="connsiteY9" fmla="*/ 3872128 h 3874854"/>
                <a:gd name="connsiteX10" fmla="*/ 1066800 w 1066800"/>
                <a:gd name="connsiteY10" fmla="*/ 3872128 h 387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800" h="3874854">
                  <a:moveTo>
                    <a:pt x="0" y="3858273"/>
                  </a:moveTo>
                  <a:cubicBezTo>
                    <a:pt x="53109" y="3819018"/>
                    <a:pt x="106218" y="3779764"/>
                    <a:pt x="152400" y="3664310"/>
                  </a:cubicBezTo>
                  <a:cubicBezTo>
                    <a:pt x="198582" y="3548856"/>
                    <a:pt x="242455" y="3317946"/>
                    <a:pt x="277091" y="3165546"/>
                  </a:cubicBezTo>
                  <a:cubicBezTo>
                    <a:pt x="311727" y="3013146"/>
                    <a:pt x="323273" y="3075492"/>
                    <a:pt x="360218" y="2749910"/>
                  </a:cubicBezTo>
                  <a:cubicBezTo>
                    <a:pt x="397163" y="2424328"/>
                    <a:pt x="457199" y="1669255"/>
                    <a:pt x="498763" y="1212055"/>
                  </a:cubicBezTo>
                  <a:cubicBezTo>
                    <a:pt x="540327" y="754855"/>
                    <a:pt x="565727" y="-83345"/>
                    <a:pt x="609600" y="6710"/>
                  </a:cubicBezTo>
                  <a:cubicBezTo>
                    <a:pt x="653473" y="96765"/>
                    <a:pt x="720436" y="1327509"/>
                    <a:pt x="762000" y="1752382"/>
                  </a:cubicBezTo>
                  <a:cubicBezTo>
                    <a:pt x="803564" y="2177255"/>
                    <a:pt x="824346" y="2232673"/>
                    <a:pt x="858982" y="2555946"/>
                  </a:cubicBezTo>
                  <a:cubicBezTo>
                    <a:pt x="893618" y="2879219"/>
                    <a:pt x="935182" y="3472655"/>
                    <a:pt x="969818" y="3692019"/>
                  </a:cubicBezTo>
                  <a:cubicBezTo>
                    <a:pt x="1004454" y="3911383"/>
                    <a:pt x="1066800" y="3872128"/>
                    <a:pt x="1066800" y="3872128"/>
                  </a:cubicBezTo>
                  <a:lnTo>
                    <a:pt x="1066800" y="3872128"/>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799CC6F6-6E95-434C-BA82-284D1DEEEBD8}"/>
                </a:ext>
              </a:extLst>
            </p:cNvPr>
            <p:cNvSpPr/>
            <p:nvPr/>
          </p:nvSpPr>
          <p:spPr>
            <a:xfrm>
              <a:off x="6677891" y="3817532"/>
              <a:ext cx="2774523" cy="1518610"/>
            </a:xfrm>
            <a:custGeom>
              <a:avLst/>
              <a:gdLst>
                <a:gd name="connsiteX0" fmla="*/ 0 w 2774523"/>
                <a:gd name="connsiteY0" fmla="*/ 1474904 h 1518610"/>
                <a:gd name="connsiteX1" fmla="*/ 360218 w 2774523"/>
                <a:gd name="connsiteY1" fmla="*/ 1419486 h 1518610"/>
                <a:gd name="connsiteX2" fmla="*/ 595745 w 2774523"/>
                <a:gd name="connsiteY2" fmla="*/ 1017704 h 1518610"/>
                <a:gd name="connsiteX3" fmla="*/ 983673 w 2774523"/>
                <a:gd name="connsiteY3" fmla="*/ 6323 h 1518610"/>
                <a:gd name="connsiteX4" fmla="*/ 1413164 w 2774523"/>
                <a:gd name="connsiteY4" fmla="*/ 615923 h 1518610"/>
                <a:gd name="connsiteX5" fmla="*/ 1662545 w 2774523"/>
                <a:gd name="connsiteY5" fmla="*/ 1170104 h 1518610"/>
                <a:gd name="connsiteX6" fmla="*/ 1981200 w 2774523"/>
                <a:gd name="connsiteY6" fmla="*/ 865304 h 1518610"/>
                <a:gd name="connsiteX7" fmla="*/ 2161309 w 2774523"/>
                <a:gd name="connsiteY7" fmla="*/ 893013 h 1518610"/>
                <a:gd name="connsiteX8" fmla="*/ 2452254 w 2774523"/>
                <a:gd name="connsiteY8" fmla="*/ 1336359 h 1518610"/>
                <a:gd name="connsiteX9" fmla="*/ 2729345 w 2774523"/>
                <a:gd name="connsiteY9" fmla="*/ 1502613 h 1518610"/>
                <a:gd name="connsiteX10" fmla="*/ 2770909 w 2774523"/>
                <a:gd name="connsiteY10" fmla="*/ 1502613 h 151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4523" h="1518610">
                  <a:moveTo>
                    <a:pt x="0" y="1474904"/>
                  </a:moveTo>
                  <a:cubicBezTo>
                    <a:pt x="130463" y="1485295"/>
                    <a:pt x="260927" y="1495686"/>
                    <a:pt x="360218" y="1419486"/>
                  </a:cubicBezTo>
                  <a:cubicBezTo>
                    <a:pt x="459509" y="1343286"/>
                    <a:pt x="491836" y="1253231"/>
                    <a:pt x="595745" y="1017704"/>
                  </a:cubicBezTo>
                  <a:cubicBezTo>
                    <a:pt x="699654" y="782177"/>
                    <a:pt x="847437" y="73286"/>
                    <a:pt x="983673" y="6323"/>
                  </a:cubicBezTo>
                  <a:cubicBezTo>
                    <a:pt x="1119910" y="-60641"/>
                    <a:pt x="1300019" y="421959"/>
                    <a:pt x="1413164" y="615923"/>
                  </a:cubicBezTo>
                  <a:cubicBezTo>
                    <a:pt x="1526309" y="809886"/>
                    <a:pt x="1567872" y="1128540"/>
                    <a:pt x="1662545" y="1170104"/>
                  </a:cubicBezTo>
                  <a:cubicBezTo>
                    <a:pt x="1757218" y="1211667"/>
                    <a:pt x="1898073" y="911486"/>
                    <a:pt x="1981200" y="865304"/>
                  </a:cubicBezTo>
                  <a:cubicBezTo>
                    <a:pt x="2064327" y="819122"/>
                    <a:pt x="2082800" y="814504"/>
                    <a:pt x="2161309" y="893013"/>
                  </a:cubicBezTo>
                  <a:cubicBezTo>
                    <a:pt x="2239818" y="971522"/>
                    <a:pt x="2357581" y="1234759"/>
                    <a:pt x="2452254" y="1336359"/>
                  </a:cubicBezTo>
                  <a:cubicBezTo>
                    <a:pt x="2546927" y="1437959"/>
                    <a:pt x="2729345" y="1502613"/>
                    <a:pt x="2729345" y="1502613"/>
                  </a:cubicBezTo>
                  <a:cubicBezTo>
                    <a:pt x="2782454" y="1530322"/>
                    <a:pt x="2776681" y="1516467"/>
                    <a:pt x="2770909" y="1502613"/>
                  </a:cubicBezTo>
                </a:path>
              </a:pathLst>
            </a:custGeom>
            <a:noFill/>
            <a:ln>
              <a:solidFill>
                <a:srgbClr val="C95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01E9DBB9-A186-5A48-93FC-2A5C4CA54E5B}"/>
                </a:ext>
              </a:extLst>
            </p:cNvPr>
            <p:cNvPicPr>
              <a:picLocks noChangeAspect="1"/>
            </p:cNvPicPr>
            <p:nvPr/>
          </p:nvPicPr>
          <p:blipFill>
            <a:blip r:embed="rId4"/>
            <a:stretch>
              <a:fillRect/>
            </a:stretch>
          </p:blipFill>
          <p:spPr>
            <a:xfrm>
              <a:off x="1772134" y="5251296"/>
              <a:ext cx="7998413" cy="213882"/>
            </a:xfrm>
            <a:prstGeom prst="rect">
              <a:avLst/>
            </a:prstGeom>
          </p:spPr>
        </p:pic>
      </p:grpSp>
      <p:sp>
        <p:nvSpPr>
          <p:cNvPr id="17" name="矩形 16">
            <a:extLst>
              <a:ext uri="{FF2B5EF4-FFF2-40B4-BE49-F238E27FC236}">
                <a16:creationId xmlns:a16="http://schemas.microsoft.com/office/drawing/2014/main" id="{5D829D9A-09AE-314E-99E9-559D502EE77F}"/>
              </a:ext>
            </a:extLst>
          </p:cNvPr>
          <p:cNvSpPr/>
          <p:nvPr/>
        </p:nvSpPr>
        <p:spPr>
          <a:xfrm>
            <a:off x="1969267" y="5358236"/>
            <a:ext cx="8240463" cy="338554"/>
          </a:xfrm>
          <a:prstGeom prst="rect">
            <a:avLst/>
          </a:prstGeom>
        </p:spPr>
        <p:txBody>
          <a:bodyPr wrap="square">
            <a:spAutoFit/>
          </a:bodyPr>
          <a:lstStyle/>
          <a:p>
            <a:r>
              <a:rPr lang="en-US" altLang="zh-CN" sz="1600" dirty="0">
                <a:latin typeface="Arial" panose="020B0604020202020204" pitchFamily="34" charset="0"/>
                <a:ea typeface="Times New Roman" panose="02020603050405020304" pitchFamily="18" charset="0"/>
              </a:rPr>
              <a:t>    45               50               55                60               65                70              75  </a:t>
            </a:r>
          </a:p>
        </p:txBody>
      </p:sp>
      <p:pic>
        <p:nvPicPr>
          <p:cNvPr id="19" name="图片 18">
            <a:extLst>
              <a:ext uri="{FF2B5EF4-FFF2-40B4-BE49-F238E27FC236}">
                <a16:creationId xmlns:a16="http://schemas.microsoft.com/office/drawing/2014/main" id="{7DB738DD-5A9F-3E4E-95AD-1E5C64CCAD57}"/>
              </a:ext>
            </a:extLst>
          </p:cNvPr>
          <p:cNvPicPr>
            <a:picLocks noChangeAspect="1"/>
          </p:cNvPicPr>
          <p:nvPr/>
        </p:nvPicPr>
        <p:blipFill>
          <a:blip r:embed="rId4"/>
          <a:stretch>
            <a:fillRect/>
          </a:stretch>
        </p:blipFill>
        <p:spPr>
          <a:xfrm>
            <a:off x="8965017" y="1023938"/>
            <a:ext cx="2400178" cy="4364267"/>
          </a:xfrm>
          <a:prstGeom prst="rect">
            <a:avLst/>
          </a:prstGeom>
        </p:spPr>
      </p:pic>
      <p:sp>
        <p:nvSpPr>
          <p:cNvPr id="20" name="矩形 19">
            <a:extLst>
              <a:ext uri="{FF2B5EF4-FFF2-40B4-BE49-F238E27FC236}">
                <a16:creationId xmlns:a16="http://schemas.microsoft.com/office/drawing/2014/main" id="{CAC7602B-D571-7745-8391-49373AAE1C0D}"/>
              </a:ext>
            </a:extLst>
          </p:cNvPr>
          <p:cNvSpPr/>
          <p:nvPr/>
        </p:nvSpPr>
        <p:spPr>
          <a:xfrm>
            <a:off x="2167757" y="1326967"/>
            <a:ext cx="1173719" cy="1021883"/>
          </a:xfrm>
          <a:prstGeom prst="rect">
            <a:avLst/>
          </a:prstGeom>
        </p:spPr>
        <p:txBody>
          <a:bodyPr wrap="none">
            <a:spAutoFit/>
          </a:bodyPr>
          <a:lstStyle/>
          <a:p>
            <a:pPr>
              <a:lnSpc>
                <a:spcPct val="150000"/>
              </a:lnSpc>
            </a:pPr>
            <a:r>
              <a:rPr lang="en-US" altLang="zh-CN" sz="1400" dirty="0">
                <a:latin typeface="Arial" panose="020B0604020202020204" pitchFamily="34" charset="0"/>
                <a:ea typeface="Times New Roman" panose="02020603050405020304" pitchFamily="18" charset="0"/>
              </a:rPr>
              <a:t>APEC</a:t>
            </a:r>
          </a:p>
          <a:p>
            <a:pPr>
              <a:lnSpc>
                <a:spcPct val="150000"/>
              </a:lnSpc>
            </a:pPr>
            <a:r>
              <a:rPr lang="en-US" altLang="zh-CN" sz="1400" dirty="0">
                <a:latin typeface="Arial" panose="020B0604020202020204" pitchFamily="34" charset="0"/>
                <a:ea typeface="Times New Roman" panose="02020603050405020304" pitchFamily="18" charset="0"/>
              </a:rPr>
              <a:t>PLEXIGLAS</a:t>
            </a:r>
          </a:p>
          <a:p>
            <a:pPr>
              <a:lnSpc>
                <a:spcPct val="150000"/>
              </a:lnSpc>
            </a:pPr>
            <a:r>
              <a:rPr lang="en-US" altLang="zh-CN" sz="1400" dirty="0">
                <a:latin typeface="Arial" panose="020B0604020202020204" pitchFamily="34" charset="0"/>
                <a:ea typeface="Times New Roman" panose="02020603050405020304" pitchFamily="18" charset="0"/>
              </a:rPr>
              <a:t>SABIC PP</a:t>
            </a:r>
          </a:p>
        </p:txBody>
      </p:sp>
      <p:sp>
        <p:nvSpPr>
          <p:cNvPr id="21" name="矩形 20">
            <a:extLst>
              <a:ext uri="{FF2B5EF4-FFF2-40B4-BE49-F238E27FC236}">
                <a16:creationId xmlns:a16="http://schemas.microsoft.com/office/drawing/2014/main" id="{B7F5F661-8E7F-524F-8000-8DE8A315A7F0}"/>
              </a:ext>
            </a:extLst>
          </p:cNvPr>
          <p:cNvSpPr/>
          <p:nvPr/>
        </p:nvSpPr>
        <p:spPr>
          <a:xfrm>
            <a:off x="3866689" y="1326967"/>
            <a:ext cx="1088247" cy="1021883"/>
          </a:xfrm>
          <a:prstGeom prst="rect">
            <a:avLst/>
          </a:prstGeom>
        </p:spPr>
        <p:txBody>
          <a:bodyPr wrap="none">
            <a:spAutoFit/>
          </a:bodyPr>
          <a:lstStyle/>
          <a:p>
            <a:pPr>
              <a:lnSpc>
                <a:spcPct val="150000"/>
              </a:lnSpc>
            </a:pPr>
            <a:r>
              <a:rPr lang="en-US" altLang="zh-CN" sz="1400" dirty="0">
                <a:latin typeface="Arial" panose="020B0604020202020204" pitchFamily="34" charset="0"/>
                <a:ea typeface="Times New Roman" panose="02020603050405020304" pitchFamily="18" charset="0"/>
              </a:rPr>
              <a:t>ULTEM</a:t>
            </a:r>
          </a:p>
          <a:p>
            <a:pPr>
              <a:lnSpc>
                <a:spcPct val="150000"/>
              </a:lnSpc>
            </a:pPr>
            <a:r>
              <a:rPr lang="en-US" altLang="zh-CN" sz="1400" dirty="0">
                <a:latin typeface="Arial" panose="020B0604020202020204" pitchFamily="34" charset="0"/>
                <a:ea typeface="Times New Roman" panose="02020603050405020304" pitchFamily="18" charset="0"/>
              </a:rPr>
              <a:t>ULTRAMID</a:t>
            </a:r>
          </a:p>
          <a:p>
            <a:pPr>
              <a:lnSpc>
                <a:spcPct val="150000"/>
              </a:lnSpc>
            </a:pPr>
            <a:r>
              <a:rPr lang="en-US" altLang="zh-CN" sz="1400" dirty="0">
                <a:latin typeface="Arial" panose="020B0604020202020204" pitchFamily="34" charset="0"/>
                <a:ea typeface="Times New Roman" panose="02020603050405020304" pitchFamily="18" charset="0"/>
              </a:rPr>
              <a:t>VALOX</a:t>
            </a:r>
          </a:p>
        </p:txBody>
      </p:sp>
      <p:sp>
        <p:nvSpPr>
          <p:cNvPr id="22" name="Textfeld 125">
            <a:extLst>
              <a:ext uri="{FF2B5EF4-FFF2-40B4-BE49-F238E27FC236}">
                <a16:creationId xmlns:a16="http://schemas.microsoft.com/office/drawing/2014/main" id="{48098952-29F3-2D47-AFCE-9AF0FDDDAB5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23</a:t>
            </a:r>
          </a:p>
        </p:txBody>
      </p:sp>
      <p:sp>
        <p:nvSpPr>
          <p:cNvPr id="3" name="文本框 2">
            <a:extLst>
              <a:ext uri="{FF2B5EF4-FFF2-40B4-BE49-F238E27FC236}">
                <a16:creationId xmlns:a16="http://schemas.microsoft.com/office/drawing/2014/main" id="{71822C98-006F-D542-975B-8446D32B389B}"/>
              </a:ext>
            </a:extLst>
          </p:cNvPr>
          <p:cNvSpPr txBox="1"/>
          <p:nvPr/>
        </p:nvSpPr>
        <p:spPr bwMode="auto">
          <a:xfrm>
            <a:off x="-4272383" y="2425622"/>
            <a:ext cx="3623592" cy="1180892"/>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err="1">
                <a:solidFill>
                  <a:prstClr val="black"/>
                </a:solidFill>
                <a:latin typeface="Arial" panose="020B0604020202020204" pitchFamily="34" charset="0"/>
                <a:cs typeface="Arial" panose="020B0604020202020204" pitchFamily="34" charset="0"/>
              </a:rPr>
              <a:t>Cadmould</a:t>
            </a:r>
            <a:r>
              <a:rPr lang="en-GB" dirty="0">
                <a:solidFill>
                  <a:prstClr val="black"/>
                </a:solidFill>
                <a:latin typeface="Arial" panose="020B0604020202020204" pitchFamily="34" charset="0"/>
                <a:cs typeface="Arial" panose="020B0604020202020204" pitchFamily="34" charset="0"/>
              </a:rPr>
              <a:t> simulations data</a:t>
            </a:r>
          </a:p>
        </p:txBody>
      </p:sp>
      <p:sp>
        <p:nvSpPr>
          <p:cNvPr id="23" name="文本框 22">
            <a:extLst>
              <a:ext uri="{FF2B5EF4-FFF2-40B4-BE49-F238E27FC236}">
                <a16:creationId xmlns:a16="http://schemas.microsoft.com/office/drawing/2014/main" id="{3C4DFFA7-07E5-034E-9F5B-A04055EC43E1}"/>
              </a:ext>
            </a:extLst>
          </p:cNvPr>
          <p:cNvSpPr txBox="1"/>
          <p:nvPr/>
        </p:nvSpPr>
        <p:spPr bwMode="auto">
          <a:xfrm>
            <a:off x="-3465144" y="3205547"/>
            <a:ext cx="3788398" cy="1180892"/>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Use different dataset</a:t>
            </a:r>
          </a:p>
        </p:txBody>
      </p:sp>
    </p:spTree>
    <p:extLst>
      <p:ext uri="{BB962C8B-B14F-4D97-AF65-F5344CB8AC3E}">
        <p14:creationId xmlns:p14="http://schemas.microsoft.com/office/powerpoint/2010/main" val="3577546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Qualitative </a:t>
            </a:r>
            <a:r>
              <a:rPr lang="de-DE" dirty="0" err="1"/>
              <a:t>depiction</a:t>
            </a:r>
            <a:r>
              <a:rPr lang="de-DE" dirty="0"/>
              <a:t> </a:t>
            </a:r>
            <a:r>
              <a:rPr lang="de-DE" dirty="0" err="1"/>
              <a:t>of</a:t>
            </a:r>
            <a:r>
              <a:rPr lang="de-DE" dirty="0"/>
              <a:t> 2</a:t>
            </a:r>
            <a:r>
              <a:rPr lang="de-DE" baseline="30000" dirty="0"/>
              <a:t>n</a:t>
            </a:r>
            <a:r>
              <a:rPr lang="de-DE" dirty="0"/>
              <a:t>-</a:t>
            </a:r>
            <a:r>
              <a:rPr lang="en-US" altLang="de-DE" dirty="0"/>
              <a:t>Experiment (n=3) plan including</a:t>
            </a:r>
            <a:r>
              <a:rPr lang="de-DE" dirty="0"/>
              <a:t> </a:t>
            </a:r>
            <a:r>
              <a:rPr lang="en-US" altLang="de-DE" dirty="0"/>
              <a:t>star and center point</a:t>
            </a:r>
          </a:p>
        </p:txBody>
      </p:sp>
      <p:sp>
        <p:nvSpPr>
          <p:cNvPr id="126" name="Textfeld 125"/>
          <p:cNvSpPr txBox="1"/>
          <p:nvPr/>
        </p:nvSpPr>
        <p:spPr bwMode="auto">
          <a:xfrm>
            <a:off x="4988349"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7</a:t>
            </a:r>
            <a:r>
              <a:rPr lang="de-DE" sz="1400" dirty="0">
                <a:solidFill>
                  <a:schemeClr val="bg1">
                    <a:lumMod val="50000"/>
                  </a:schemeClr>
                </a:solidFill>
                <a:latin typeface="Arial" panose="020B0604020202020204" pitchFamily="34" charset="0"/>
                <a:cs typeface="Arial" panose="020B0604020202020204" pitchFamily="34" charset="0"/>
              </a:rPr>
              <a:t>.2</a:t>
            </a:r>
          </a:p>
        </p:txBody>
      </p:sp>
      <p:grpSp>
        <p:nvGrpSpPr>
          <p:cNvPr id="44" name="Gruppieren 43"/>
          <p:cNvGrpSpPr>
            <a:grpSpLocks noChangeAspect="1"/>
          </p:cNvGrpSpPr>
          <p:nvPr/>
        </p:nvGrpSpPr>
        <p:grpSpPr>
          <a:xfrm>
            <a:off x="992450" y="1319592"/>
            <a:ext cx="4509000" cy="4544999"/>
            <a:chOff x="3038989" y="1720035"/>
            <a:chExt cx="3607210" cy="3636010"/>
          </a:xfrm>
        </p:grpSpPr>
        <p:sp>
          <p:nvSpPr>
            <p:cNvPr id="45" name="Flussdiagramm: Verbinder 44"/>
            <p:cNvSpPr>
              <a:spLocks noChangeAspect="1"/>
            </p:cNvSpPr>
            <p:nvPr/>
          </p:nvSpPr>
          <p:spPr>
            <a:xfrm>
              <a:off x="3206770" y="281694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Flussdiagramm: Verbinder 46"/>
            <p:cNvSpPr>
              <a:spLocks noChangeAspect="1"/>
            </p:cNvSpPr>
            <p:nvPr/>
          </p:nvSpPr>
          <p:spPr>
            <a:xfrm>
              <a:off x="4106920" y="189880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lussdiagramm: Verbinder 47"/>
            <p:cNvSpPr>
              <a:spLocks noChangeAspect="1"/>
            </p:cNvSpPr>
            <p:nvPr/>
          </p:nvSpPr>
          <p:spPr>
            <a:xfrm>
              <a:off x="6267220" y="189880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Flussdiagramm: Verbinder 49"/>
            <p:cNvSpPr>
              <a:spLocks noChangeAspect="1"/>
            </p:cNvSpPr>
            <p:nvPr/>
          </p:nvSpPr>
          <p:spPr>
            <a:xfrm>
              <a:off x="3206770" y="499523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Flussdiagramm: Verbinder 50"/>
            <p:cNvSpPr>
              <a:spLocks noChangeAspect="1"/>
            </p:cNvSpPr>
            <p:nvPr/>
          </p:nvSpPr>
          <p:spPr>
            <a:xfrm>
              <a:off x="4106920" y="407709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Flussdiagramm: Verbinder 52"/>
            <p:cNvSpPr>
              <a:spLocks noChangeAspect="1"/>
            </p:cNvSpPr>
            <p:nvPr/>
          </p:nvSpPr>
          <p:spPr>
            <a:xfrm>
              <a:off x="5367070" y="499523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Verbinder 53"/>
            <p:cNvSpPr>
              <a:spLocks noChangeAspect="1"/>
            </p:cNvSpPr>
            <p:nvPr/>
          </p:nvSpPr>
          <p:spPr>
            <a:xfrm>
              <a:off x="6267220" y="407709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5" name="Gerader Verbinder 54"/>
            <p:cNvCxnSpPr>
              <a:cxnSpLocks noChangeAspect="1"/>
              <a:stCxn id="50" idx="0"/>
              <a:endCxn id="45" idx="4"/>
            </p:cNvCxnSpPr>
            <p:nvPr/>
          </p:nvCxnSpPr>
          <p:spPr>
            <a:xfrm flipV="1">
              <a:off x="3296770" y="299694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Gerader Verbinder 55"/>
            <p:cNvCxnSpPr>
              <a:cxnSpLocks noChangeAspect="1"/>
              <a:stCxn id="50" idx="6"/>
              <a:endCxn id="53" idx="2"/>
            </p:cNvCxnSpPr>
            <p:nvPr/>
          </p:nvCxnSpPr>
          <p:spPr>
            <a:xfrm>
              <a:off x="3386770" y="508523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Gerader Verbinder 56"/>
            <p:cNvCxnSpPr>
              <a:cxnSpLocks noChangeAspect="1"/>
              <a:stCxn id="84" idx="4"/>
              <a:endCxn id="53" idx="0"/>
            </p:cNvCxnSpPr>
            <p:nvPr/>
          </p:nvCxnSpPr>
          <p:spPr>
            <a:xfrm>
              <a:off x="5457070" y="299694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Gerader Verbinder 57"/>
            <p:cNvCxnSpPr>
              <a:cxnSpLocks noChangeAspect="1"/>
              <a:stCxn id="45" idx="6"/>
              <a:endCxn id="84" idx="2"/>
            </p:cNvCxnSpPr>
            <p:nvPr/>
          </p:nvCxnSpPr>
          <p:spPr>
            <a:xfrm>
              <a:off x="3386770" y="290694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Gerader Verbinder 58"/>
            <p:cNvCxnSpPr>
              <a:cxnSpLocks noChangeAspect="1"/>
              <a:stCxn id="51" idx="6"/>
              <a:endCxn id="54" idx="2"/>
            </p:cNvCxnSpPr>
            <p:nvPr/>
          </p:nvCxnSpPr>
          <p:spPr>
            <a:xfrm>
              <a:off x="4286920" y="416709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Gerader Verbinder 59"/>
            <p:cNvCxnSpPr>
              <a:cxnSpLocks noChangeAspect="1"/>
              <a:stCxn id="47" idx="4"/>
              <a:endCxn id="51" idx="0"/>
            </p:cNvCxnSpPr>
            <p:nvPr/>
          </p:nvCxnSpPr>
          <p:spPr>
            <a:xfrm>
              <a:off x="4196920" y="207880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Gerader Verbinder 61"/>
            <p:cNvCxnSpPr>
              <a:cxnSpLocks noChangeAspect="1"/>
              <a:stCxn id="48" idx="2"/>
              <a:endCxn id="47" idx="6"/>
            </p:cNvCxnSpPr>
            <p:nvPr/>
          </p:nvCxnSpPr>
          <p:spPr>
            <a:xfrm flipH="1">
              <a:off x="4286920" y="198880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Gerader Verbinder 62"/>
            <p:cNvCxnSpPr>
              <a:cxnSpLocks noChangeAspect="1"/>
              <a:stCxn id="48" idx="4"/>
              <a:endCxn id="54" idx="0"/>
            </p:cNvCxnSpPr>
            <p:nvPr/>
          </p:nvCxnSpPr>
          <p:spPr>
            <a:xfrm>
              <a:off x="6357220" y="207880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noChangeAspect="1"/>
              <a:stCxn id="48" idx="3"/>
              <a:endCxn id="84" idx="7"/>
            </p:cNvCxnSpPr>
            <p:nvPr/>
          </p:nvCxnSpPr>
          <p:spPr>
            <a:xfrm flipH="1">
              <a:off x="5520710" y="205244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Gerader Verbinder 64"/>
            <p:cNvCxnSpPr>
              <a:cxnSpLocks noChangeAspect="1"/>
              <a:stCxn id="47" idx="3"/>
              <a:endCxn id="45" idx="7"/>
            </p:cNvCxnSpPr>
            <p:nvPr/>
          </p:nvCxnSpPr>
          <p:spPr>
            <a:xfrm flipH="1">
              <a:off x="3360410" y="205244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Gerader Verbinder 65"/>
            <p:cNvCxnSpPr>
              <a:cxnSpLocks noChangeAspect="1"/>
              <a:stCxn id="51" idx="3"/>
              <a:endCxn id="50" idx="7"/>
            </p:cNvCxnSpPr>
            <p:nvPr/>
          </p:nvCxnSpPr>
          <p:spPr>
            <a:xfrm flipH="1">
              <a:off x="3360410" y="423073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Gerader Verbinder 66"/>
            <p:cNvCxnSpPr>
              <a:cxnSpLocks noChangeAspect="1"/>
              <a:stCxn id="54" idx="3"/>
              <a:endCxn id="53" idx="7"/>
            </p:cNvCxnSpPr>
            <p:nvPr/>
          </p:nvCxnSpPr>
          <p:spPr>
            <a:xfrm flipH="1">
              <a:off x="5520710" y="423073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Flussdiagramm: Verbinder 67"/>
            <p:cNvSpPr>
              <a:spLocks noChangeAspect="1"/>
            </p:cNvSpPr>
            <p:nvPr/>
          </p:nvSpPr>
          <p:spPr>
            <a:xfrm>
              <a:off x="4736995" y="3448006"/>
              <a:ext cx="180000" cy="180000"/>
            </a:xfrm>
            <a:prstGeom prst="flowChartConnector">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lussdiagramm: Verbinder 69"/>
            <p:cNvSpPr>
              <a:spLocks noChangeAspect="1"/>
            </p:cNvSpPr>
            <p:nvPr/>
          </p:nvSpPr>
          <p:spPr>
            <a:xfrm>
              <a:off x="4736970" y="1720035"/>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Flussdiagramm: Verbinder 70"/>
            <p:cNvSpPr>
              <a:spLocks noChangeAspect="1"/>
            </p:cNvSpPr>
            <p:nvPr/>
          </p:nvSpPr>
          <p:spPr>
            <a:xfrm>
              <a:off x="4736970" y="5176045"/>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Flussdiagramm: Verbinder 71"/>
            <p:cNvSpPr>
              <a:spLocks noChangeAspect="1"/>
            </p:cNvSpPr>
            <p:nvPr/>
          </p:nvSpPr>
          <p:spPr>
            <a:xfrm>
              <a:off x="6466199" y="3444569"/>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Flussdiagramm: Verbinder 72"/>
            <p:cNvSpPr>
              <a:spLocks noChangeAspect="1"/>
            </p:cNvSpPr>
            <p:nvPr/>
          </p:nvSpPr>
          <p:spPr>
            <a:xfrm>
              <a:off x="3038989" y="3449830"/>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Flussdiagramm: Verbinder 73"/>
            <p:cNvSpPr>
              <a:spLocks noChangeAspect="1"/>
            </p:cNvSpPr>
            <p:nvPr/>
          </p:nvSpPr>
          <p:spPr>
            <a:xfrm>
              <a:off x="4016821" y="4189439"/>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Flussdiagramm: Verbinder 74"/>
            <p:cNvSpPr>
              <a:spLocks noChangeAspect="1"/>
            </p:cNvSpPr>
            <p:nvPr/>
          </p:nvSpPr>
          <p:spPr>
            <a:xfrm>
              <a:off x="5457069" y="2740120"/>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7" name="Gerader Verbinder 76"/>
            <p:cNvCxnSpPr>
              <a:cxnSpLocks noChangeAspect="1"/>
              <a:stCxn id="68" idx="7"/>
              <a:endCxn id="75" idx="3"/>
            </p:cNvCxnSpPr>
            <p:nvPr/>
          </p:nvCxnSpPr>
          <p:spPr>
            <a:xfrm flipV="1">
              <a:off x="4890635" y="2893759"/>
              <a:ext cx="592794" cy="58060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Gerader Verbinder 77"/>
            <p:cNvCxnSpPr>
              <a:cxnSpLocks noChangeAspect="1"/>
              <a:stCxn id="68" idx="3"/>
              <a:endCxn id="74" idx="7"/>
            </p:cNvCxnSpPr>
            <p:nvPr/>
          </p:nvCxnSpPr>
          <p:spPr>
            <a:xfrm flipH="1">
              <a:off x="4170461" y="3601645"/>
              <a:ext cx="592894" cy="61415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Gerader Verbinder 78"/>
            <p:cNvCxnSpPr>
              <a:cxnSpLocks noChangeAspect="1"/>
              <a:stCxn id="68" idx="0"/>
              <a:endCxn id="70" idx="4"/>
            </p:cNvCxnSpPr>
            <p:nvPr/>
          </p:nvCxnSpPr>
          <p:spPr>
            <a:xfrm flipH="1" flipV="1">
              <a:off x="4826970" y="1900035"/>
              <a:ext cx="25" cy="1547971"/>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Gerader Verbinder 79"/>
            <p:cNvCxnSpPr>
              <a:cxnSpLocks noChangeAspect="1"/>
              <a:stCxn id="71" idx="0"/>
              <a:endCxn id="68" idx="4"/>
            </p:cNvCxnSpPr>
            <p:nvPr/>
          </p:nvCxnSpPr>
          <p:spPr>
            <a:xfrm flipV="1">
              <a:off x="4826971" y="3628005"/>
              <a:ext cx="25" cy="154804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Gerader Verbinder 80"/>
            <p:cNvCxnSpPr>
              <a:cxnSpLocks noChangeAspect="1"/>
              <a:stCxn id="68" idx="6"/>
              <a:endCxn id="72" idx="2"/>
            </p:cNvCxnSpPr>
            <p:nvPr/>
          </p:nvCxnSpPr>
          <p:spPr>
            <a:xfrm flipV="1">
              <a:off x="4916995" y="3534569"/>
              <a:ext cx="1549204" cy="343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Gerader Verbinder 81"/>
            <p:cNvCxnSpPr>
              <a:cxnSpLocks noChangeAspect="1"/>
              <a:stCxn id="73" idx="6"/>
              <a:endCxn id="68" idx="2"/>
            </p:cNvCxnSpPr>
            <p:nvPr/>
          </p:nvCxnSpPr>
          <p:spPr>
            <a:xfrm flipV="1">
              <a:off x="3218989" y="3538006"/>
              <a:ext cx="1518007" cy="182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Flussdiagramm: Verbinder 83"/>
            <p:cNvSpPr>
              <a:spLocks noChangeAspect="1"/>
            </p:cNvSpPr>
            <p:nvPr/>
          </p:nvSpPr>
          <p:spPr>
            <a:xfrm>
              <a:off x="5367070" y="281694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 name="Geschweifte Klammer links 8"/>
          <p:cNvSpPr/>
          <p:nvPr/>
        </p:nvSpPr>
        <p:spPr>
          <a:xfrm rot="16200000">
            <a:off x="2585899" y="4399652"/>
            <a:ext cx="162288" cy="269599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5" name="Geschweifte Klammer links 84"/>
          <p:cNvSpPr/>
          <p:nvPr/>
        </p:nvSpPr>
        <p:spPr>
          <a:xfrm rot="16200000">
            <a:off x="4237492" y="2727982"/>
            <a:ext cx="162288" cy="217800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 name="文本框 6"/>
          <p:cNvSpPr txBox="1"/>
          <p:nvPr/>
        </p:nvSpPr>
        <p:spPr>
          <a:xfrm>
            <a:off x="3696815" y="3922395"/>
            <a:ext cx="1711960" cy="343535"/>
          </a:xfrm>
          <a:prstGeom prst="rect">
            <a:avLst/>
          </a:prstGeom>
          <a:noFill/>
          <a:ln>
            <a:noFill/>
          </a:ln>
        </p:spPr>
        <p:txBody>
          <a:bodyPr vert="horz" wrap="square" lIns="91440" tIns="45720" rIns="91440" bIns="45720" numCol="1" anchor="t" anchorCtr="0" compatLnSpc="1">
            <a:noAutofit/>
          </a:bodyPr>
          <a:lstStyle/>
          <a:p>
            <a:pPr indent="0" defTabSz="914400">
              <a:lnSpc>
                <a:spcPct val="100000"/>
              </a:lnSpc>
              <a:spcBef>
                <a:spcPts val="0"/>
              </a:spcBef>
              <a:buClr>
                <a:srgbClr val="00AC5B"/>
              </a:buClr>
              <a:buFont typeface="Wingdings" panose="05000000000000000000" pitchFamily="2" charset="2"/>
              <a:buNone/>
            </a:pPr>
            <a:r>
              <a:rPr lang="zh-CN" altLang="en-US" dirty="0">
                <a:solidFill>
                  <a:prstClr val="black"/>
                </a:solidFill>
                <a:latin typeface="Arial" panose="020B0604020202020204" pitchFamily="34" charset="0"/>
                <a:cs typeface="Arial" panose="020B0604020202020204" pitchFamily="34" charset="0"/>
                <a:sym typeface="+mn-ea"/>
              </a:rPr>
              <a:t>×</a:t>
            </a:r>
            <a:r>
              <a:rPr lang="en-US" altLang="zh-CN" dirty="0">
                <a:solidFill>
                  <a:prstClr val="black"/>
                </a:solidFill>
                <a:latin typeface="Arial" panose="020B0604020202020204" pitchFamily="34" charset="0"/>
                <a:cs typeface="Arial" panose="020B0604020202020204" pitchFamily="34" charset="0"/>
              </a:rPr>
              <a:t>Step value</a:t>
            </a:r>
          </a:p>
        </p:txBody>
      </p:sp>
      <p:graphicFrame>
        <p:nvGraphicFramePr>
          <p:cNvPr id="10" name="对象 9">
            <a:hlinkClick r:id="" action="ppaction://ole?verb=0"/>
          </p:cNvPr>
          <p:cNvGraphicFramePr>
            <a:graphicFrameLocks noChangeAspect="1"/>
          </p:cNvGraphicFramePr>
          <p:nvPr/>
        </p:nvGraphicFramePr>
        <p:xfrm>
          <a:off x="3365345" y="3868420"/>
          <a:ext cx="443865" cy="397510"/>
        </p:xfrm>
        <a:graphic>
          <a:graphicData uri="http://schemas.openxmlformats.org/presentationml/2006/ole">
            <mc:AlternateContent xmlns:mc="http://schemas.openxmlformats.org/markup-compatibility/2006">
              <mc:Choice xmlns:v="urn:schemas-microsoft-com:vml" Requires="v">
                <p:oleObj spid="_x0000_s1030" r:id="rId4" imgW="241300" imgH="215900" progId="Equation.KSEE3">
                  <p:embed/>
                </p:oleObj>
              </mc:Choice>
              <mc:Fallback>
                <p:oleObj r:id="rId4" imgW="241300" imgH="215900" progId="Equation.KSEE3">
                  <p:embed/>
                  <p:pic>
                    <p:nvPicPr>
                      <p:cNvPr id="10" name="对象 9">
                        <a:hlinkClick r:id="" action="ppaction://ole?verb=0"/>
                      </p:cNvPr>
                      <p:cNvPicPr/>
                      <p:nvPr/>
                    </p:nvPicPr>
                    <p:blipFill>
                      <a:blip r:embed="rId5"/>
                      <a:stretch>
                        <a:fillRect/>
                      </a:stretch>
                    </p:blipFill>
                    <p:spPr>
                      <a:xfrm>
                        <a:off x="3365345" y="3868420"/>
                        <a:ext cx="443865" cy="397510"/>
                      </a:xfrm>
                      <a:prstGeom prst="rect">
                        <a:avLst/>
                      </a:prstGeom>
                    </p:spPr>
                  </p:pic>
                </p:oleObj>
              </mc:Fallback>
            </mc:AlternateContent>
          </a:graphicData>
        </a:graphic>
      </p:graphicFrame>
      <p:sp>
        <p:nvSpPr>
          <p:cNvPr id="11" name="文本框 10"/>
          <p:cNvSpPr txBox="1"/>
          <p:nvPr/>
        </p:nvSpPr>
        <p:spPr>
          <a:xfrm>
            <a:off x="1893415" y="5864225"/>
            <a:ext cx="1937385" cy="343535"/>
          </a:xfrm>
          <a:prstGeom prst="rect">
            <a:avLst/>
          </a:prstGeom>
          <a:noFill/>
          <a:ln>
            <a:noFill/>
          </a:ln>
        </p:spPr>
        <p:txBody>
          <a:bodyPr vert="horz" wrap="square" lIns="91440" tIns="45720" rIns="91440" bIns="45720" numCol="1" anchor="t" anchorCtr="0" compatLnSpc="1">
            <a:noAutofit/>
          </a:bodyPr>
          <a:lstStyle/>
          <a:p>
            <a:pPr indent="0" defTabSz="914400">
              <a:lnSpc>
                <a:spcPct val="100000"/>
              </a:lnSpc>
              <a:spcBef>
                <a:spcPts val="0"/>
              </a:spcBef>
              <a:buClr>
                <a:srgbClr val="00AC5B"/>
              </a:buClr>
              <a:buFont typeface="Wingdings" panose="05000000000000000000" pitchFamily="2" charset="2"/>
              <a:buNone/>
            </a:pPr>
            <a:r>
              <a:rPr lang="en-US" altLang="zh-CN" dirty="0">
                <a:solidFill>
                  <a:prstClr val="black"/>
                </a:solidFill>
                <a:latin typeface="Arial" panose="020B0604020202020204" pitchFamily="34" charset="0"/>
                <a:cs typeface="Arial" panose="020B0604020202020204" pitchFamily="34" charset="0"/>
              </a:rPr>
              <a:t>2 </a:t>
            </a:r>
            <a:r>
              <a:rPr lang="zh-CN" altLang="en-US" dirty="0">
                <a:solidFill>
                  <a:prstClr val="black"/>
                </a:solidFill>
                <a:latin typeface="Arial" panose="020B0604020202020204" pitchFamily="34" charset="0"/>
                <a:cs typeface="Arial" panose="020B0604020202020204" pitchFamily="34" charset="0"/>
              </a:rPr>
              <a:t>×</a:t>
            </a:r>
            <a:r>
              <a:rPr lang="en-US" altLang="zh-CN" dirty="0">
                <a:solidFill>
                  <a:prstClr val="black"/>
                </a:solidFill>
                <a:latin typeface="Arial" panose="020B0604020202020204" pitchFamily="34" charset="0"/>
                <a:cs typeface="Arial" panose="020B0604020202020204" pitchFamily="34" charset="0"/>
              </a:rPr>
              <a:t>Step value</a:t>
            </a:r>
          </a:p>
        </p:txBody>
      </p:sp>
      <p:sp>
        <p:nvSpPr>
          <p:cNvPr id="3" name="矩形 2">
            <a:extLst>
              <a:ext uri="{FF2B5EF4-FFF2-40B4-BE49-F238E27FC236}">
                <a16:creationId xmlns:a16="http://schemas.microsoft.com/office/drawing/2014/main" id="{E7228549-2362-AB43-AA7E-8D586BD0AEB0}"/>
              </a:ext>
            </a:extLst>
          </p:cNvPr>
          <p:cNvSpPr/>
          <p:nvPr/>
        </p:nvSpPr>
        <p:spPr>
          <a:xfrm>
            <a:off x="5276451" y="2707193"/>
            <a:ext cx="5624208" cy="773802"/>
          </a:xfrm>
          <a:prstGeom prst="rect">
            <a:avLst/>
          </a:prstGeom>
        </p:spPr>
        <p:txBody>
          <a:bodyPr wrap="square">
            <a:spAutoFit/>
          </a:bodyPr>
          <a:lstStyle/>
          <a:p>
            <a:pPr indent="980561"/>
            <a:r>
              <a:rPr lang="en-US" altLang="zh-CN" b="1" dirty="0">
                <a:solidFill>
                  <a:srgbClr val="000000"/>
                </a:solidFill>
                <a:ea typeface="Arial"/>
              </a:rPr>
              <a:t>Central</a:t>
            </a:r>
            <a:r>
              <a:rPr lang="en-US" altLang="zh-CN" b="1" dirty="0">
                <a:solidFill>
                  <a:srgbClr val="000000"/>
                </a:solidFill>
                <a:cs typeface="Arial"/>
              </a:rPr>
              <a:t> </a:t>
            </a:r>
            <a:r>
              <a:rPr lang="en-US" altLang="zh-CN" b="1" dirty="0">
                <a:solidFill>
                  <a:srgbClr val="000000"/>
                </a:solidFill>
                <a:ea typeface="Arial"/>
              </a:rPr>
              <a:t>composite</a:t>
            </a:r>
            <a:r>
              <a:rPr lang="en-US" altLang="zh-CN" b="1" spc="-20" dirty="0">
                <a:solidFill>
                  <a:srgbClr val="000000"/>
                </a:solidFill>
                <a:cs typeface="Arial"/>
              </a:rPr>
              <a:t> </a:t>
            </a:r>
            <a:r>
              <a:rPr lang="en-US" altLang="zh-CN" b="1" dirty="0">
                <a:solidFill>
                  <a:srgbClr val="000000"/>
                </a:solidFill>
                <a:ea typeface="Arial"/>
              </a:rPr>
              <a:t>design</a:t>
            </a:r>
          </a:p>
          <a:p>
            <a:pPr indent="980561">
              <a:lnSpc>
                <a:spcPct val="72916"/>
              </a:lnSpc>
              <a:tabLst>
                <a:tab pos="3880418" algn="l"/>
              </a:tabLst>
            </a:pPr>
            <a:endParaRPr lang="en-US" altLang="zh-CN" b="1" dirty="0">
              <a:solidFill>
                <a:srgbClr val="000000"/>
              </a:solidFill>
              <a:ea typeface="Arial"/>
            </a:endParaRPr>
          </a:p>
          <a:p>
            <a:pPr indent="980561">
              <a:lnSpc>
                <a:spcPct val="72916"/>
              </a:lnSpc>
              <a:tabLst>
                <a:tab pos="3880418" algn="l"/>
              </a:tabLst>
            </a:pPr>
            <a:r>
              <a:rPr lang="en-US" altLang="zh-CN" b="1" dirty="0">
                <a:solidFill>
                  <a:srgbClr val="000000"/>
                </a:solidFill>
                <a:ea typeface="Arial"/>
              </a:rPr>
              <a:t>(CCD)</a:t>
            </a:r>
            <a:r>
              <a:rPr lang="en-US" altLang="zh-CN" b="1" dirty="0">
                <a:solidFill>
                  <a:srgbClr val="000000"/>
                </a:solidFill>
                <a:cs typeface="Arial"/>
              </a:rPr>
              <a:t> </a:t>
            </a:r>
            <a:r>
              <a:rPr lang="en-US" altLang="zh-CN" b="1" dirty="0">
                <a:solidFill>
                  <a:srgbClr val="000000"/>
                </a:solidFill>
                <a:ea typeface="Arial"/>
              </a:rPr>
              <a:t>of</a:t>
            </a:r>
            <a:r>
              <a:rPr lang="en-US" altLang="zh-CN" b="1" spc="-25" dirty="0">
                <a:solidFill>
                  <a:srgbClr val="000000"/>
                </a:solidFill>
                <a:cs typeface="Arial"/>
              </a:rPr>
              <a:t> </a:t>
            </a:r>
            <a:r>
              <a:rPr lang="en-US" altLang="zh-CN" b="1" dirty="0">
                <a:solidFill>
                  <a:srgbClr val="000000"/>
                </a:solidFill>
                <a:ea typeface="Arial"/>
              </a:rPr>
              <a:t>experiments:	</a:t>
            </a:r>
            <a:endParaRPr lang="zh-CN" altLang="en-US" sz="1200" dirty="0">
              <a:solidFill>
                <a:srgbClr val="FE1217"/>
              </a:solidFill>
              <a:latin typeface="宋体"/>
              <a:ea typeface="宋体"/>
            </a:endParaRPr>
          </a:p>
        </p:txBody>
      </p:sp>
      <p:pic>
        <p:nvPicPr>
          <p:cNvPr id="46" name="Picture 348">
            <a:extLst>
              <a:ext uri="{FF2B5EF4-FFF2-40B4-BE49-F238E27FC236}">
                <a16:creationId xmlns:a16="http://schemas.microsoft.com/office/drawing/2014/main" id="{5DA078AF-B9CC-8D4F-AAB5-3FD733F65ED4}"/>
              </a:ext>
            </a:extLst>
          </p:cNvPr>
          <p:cNvPicPr>
            <a:picLocks noChangeAspect="1"/>
          </p:cNvPicPr>
          <p:nvPr/>
        </p:nvPicPr>
        <p:blipFill rotWithShape="1">
          <a:blip r:embed="rId6"/>
          <a:srcRect t="73470"/>
          <a:stretch/>
        </p:blipFill>
        <p:spPr>
          <a:xfrm>
            <a:off x="5702788" y="1059132"/>
            <a:ext cx="1485900" cy="988572"/>
          </a:xfrm>
          <a:prstGeom prst="rect">
            <a:avLst/>
          </a:prstGeom>
        </p:spPr>
      </p:pic>
      <p:sp>
        <p:nvSpPr>
          <p:cNvPr id="4" name="文本框 3">
            <a:extLst>
              <a:ext uri="{FF2B5EF4-FFF2-40B4-BE49-F238E27FC236}">
                <a16:creationId xmlns:a16="http://schemas.microsoft.com/office/drawing/2014/main" id="{22D0E729-BE2F-BA4F-BFAB-3613FAB2819F}"/>
              </a:ext>
            </a:extLst>
          </p:cNvPr>
          <p:cNvSpPr txBox="1"/>
          <p:nvPr/>
        </p:nvSpPr>
        <p:spPr bwMode="auto">
          <a:xfrm>
            <a:off x="6818218" y="1319592"/>
            <a:ext cx="3059554" cy="771738"/>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kumimoji="1" lang="en-US" altLang="zh-CN" dirty="0">
                <a:solidFill>
                  <a:prstClr val="black"/>
                </a:solidFill>
                <a:latin typeface="Arial" panose="020B0604020202020204" pitchFamily="34" charset="0"/>
                <a:cs typeface="Arial" panose="020B0604020202020204" pitchFamily="34" charset="0"/>
              </a:rPr>
              <a:t>77 times of Machine settings combination</a:t>
            </a:r>
            <a:endParaRPr kumimoji="1" lang="zh-CN" altLang="en-US" dirty="0">
              <a:solidFill>
                <a:prstClr val="black"/>
              </a:soli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5DCF62AB-825F-5E4F-A3A2-4B685938D12E}"/>
              </a:ext>
            </a:extLst>
          </p:cNvPr>
          <p:cNvSpPr txBox="1"/>
          <p:nvPr/>
        </p:nvSpPr>
        <p:spPr bwMode="auto">
          <a:xfrm>
            <a:off x="6040400" y="3699381"/>
            <a:ext cx="3945481" cy="1010340"/>
          </a:xfrm>
          <a:prstGeom prst="rect">
            <a:avLst/>
          </a:prstGeom>
          <a:noFill/>
          <a:ln>
            <a:noFill/>
          </a:ln>
        </p:spPr>
        <p:txBody>
          <a:bodyPr vert="horz" wrap="square" lIns="91440" tIns="45720" rIns="91440" bIns="45720" numCol="1" rtlCol="0" anchor="t" anchorCtr="0" compatLnSpc="1">
            <a:noAutofit/>
          </a:bodyPr>
          <a:lstStyle/>
          <a:p>
            <a:pPr marL="266700" indent="-266700">
              <a:lnSpc>
                <a:spcPct val="150000"/>
              </a:lnSpc>
              <a:buClr>
                <a:srgbClr val="00AC5B"/>
              </a:buClr>
              <a:buFont typeface="Wingdings" panose="05000000000000000000" pitchFamily="2" charset="2"/>
              <a:buChar char="§"/>
            </a:pPr>
            <a:r>
              <a:rPr kumimoji="1" lang="de-DE" altLang="zh-CN" dirty="0" err="1">
                <a:solidFill>
                  <a:prstClr val="black"/>
                </a:solidFill>
                <a:latin typeface="Arial" panose="020B0604020202020204" pitchFamily="34" charset="0"/>
                <a:cs typeface="Arial" panose="020B0604020202020204" pitchFamily="34" charset="0"/>
              </a:rPr>
              <a:t>Full-factorial</a:t>
            </a:r>
            <a:r>
              <a:rPr kumimoji="1" lang="de-DE" altLang="zh-CN" dirty="0">
                <a:solidFill>
                  <a:prstClr val="black"/>
                </a:solidFill>
                <a:latin typeface="Arial" panose="020B0604020202020204" pitchFamily="34" charset="0"/>
                <a:cs typeface="Arial" panose="020B0604020202020204" pitchFamily="34" charset="0"/>
              </a:rPr>
              <a:t> experimental design (64-point </a:t>
            </a:r>
            <a:r>
              <a:rPr kumimoji="1" lang="de-DE" altLang="zh-CN" dirty="0" err="1">
                <a:solidFill>
                  <a:prstClr val="black"/>
                </a:solidFill>
                <a:latin typeface="Arial" panose="020B0604020202020204" pitchFamily="34" charset="0"/>
                <a:cs typeface="Arial" panose="020B0604020202020204" pitchFamily="34" charset="0"/>
              </a:rPr>
              <a:t>cube</a:t>
            </a:r>
            <a:r>
              <a:rPr kumimoji="1" lang="de-DE" altLang="zh-CN" dirty="0">
                <a:solidFill>
                  <a:prstClr val="black"/>
                </a:solidFill>
                <a:latin typeface="Arial" panose="020B0604020202020204" pitchFamily="34" charset="0"/>
                <a:cs typeface="Arial" panose="020B0604020202020204" pitchFamily="34" charset="0"/>
              </a:rPr>
              <a:t>) 2</a:t>
            </a:r>
            <a:r>
              <a:rPr kumimoji="1" lang="de-DE" altLang="zh-CN" baseline="30000" dirty="0">
                <a:solidFill>
                  <a:prstClr val="black"/>
                </a:solidFill>
                <a:latin typeface="Arial" panose="020B0604020202020204" pitchFamily="34" charset="0"/>
                <a:cs typeface="Arial" panose="020B0604020202020204" pitchFamily="34" charset="0"/>
              </a:rPr>
              <a:t>6</a:t>
            </a:r>
          </a:p>
          <a:p>
            <a:pPr marL="266700" indent="-266700">
              <a:lnSpc>
                <a:spcPct val="150000"/>
              </a:lnSpc>
              <a:buClr>
                <a:srgbClr val="00AC5B"/>
              </a:buClr>
              <a:buFont typeface="Wingdings" panose="05000000000000000000" pitchFamily="2" charset="2"/>
              <a:buChar char="§"/>
            </a:pPr>
            <a:r>
              <a:rPr kumimoji="1" lang="de-DE" altLang="zh-CN" dirty="0">
                <a:solidFill>
                  <a:prstClr val="black"/>
                </a:solidFill>
                <a:latin typeface="Arial" panose="020B0604020202020204" pitchFamily="34" charset="0"/>
                <a:cs typeface="Arial" panose="020B0604020202020204" pitchFamily="34" charset="0"/>
              </a:rPr>
              <a:t>Star </a:t>
            </a:r>
            <a:r>
              <a:rPr kumimoji="1" lang="de-DE" altLang="zh-CN" dirty="0" err="1">
                <a:solidFill>
                  <a:prstClr val="black"/>
                </a:solidFill>
                <a:latin typeface="Arial" panose="020B0604020202020204" pitchFamily="34" charset="0"/>
                <a:cs typeface="Arial" panose="020B0604020202020204" pitchFamily="34" charset="0"/>
              </a:rPr>
              <a:t>points</a:t>
            </a:r>
            <a:r>
              <a:rPr kumimoji="1" lang="de-DE" altLang="zh-CN" dirty="0">
                <a:solidFill>
                  <a:prstClr val="black"/>
                </a:solidFill>
                <a:latin typeface="Arial" panose="020B0604020202020204" pitchFamily="34" charset="0"/>
                <a:cs typeface="Arial" panose="020B0604020202020204" pitchFamily="34" charset="0"/>
              </a:rPr>
              <a:t> outside </a:t>
            </a:r>
            <a:r>
              <a:rPr kumimoji="1" lang="de-DE" altLang="zh-CN" dirty="0" err="1">
                <a:solidFill>
                  <a:prstClr val="black"/>
                </a:solidFill>
                <a:latin typeface="Arial" panose="020B0604020202020204" pitchFamily="34" charset="0"/>
                <a:cs typeface="Arial" panose="020B0604020202020204" pitchFamily="34" charset="0"/>
              </a:rPr>
              <a:t>the</a:t>
            </a:r>
            <a:r>
              <a:rPr kumimoji="1" lang="de-DE" altLang="zh-CN" dirty="0">
                <a:solidFill>
                  <a:prstClr val="black"/>
                </a:solidFill>
                <a:latin typeface="Arial" panose="020B0604020202020204" pitchFamily="34" charset="0"/>
                <a:cs typeface="Arial" panose="020B0604020202020204" pitchFamily="34" charset="0"/>
              </a:rPr>
              <a:t> </a:t>
            </a:r>
            <a:r>
              <a:rPr kumimoji="1" lang="de-DE" altLang="zh-CN" dirty="0" err="1">
                <a:solidFill>
                  <a:prstClr val="black"/>
                </a:solidFill>
                <a:latin typeface="Arial" panose="020B0604020202020204" pitchFamily="34" charset="0"/>
                <a:cs typeface="Arial" panose="020B0604020202020204" pitchFamily="34" charset="0"/>
              </a:rPr>
              <a:t>cube</a:t>
            </a:r>
            <a:r>
              <a:rPr kumimoji="1" lang="de-DE" altLang="zh-CN" dirty="0">
                <a:solidFill>
                  <a:prstClr val="black"/>
                </a:solidFill>
                <a:latin typeface="Arial" panose="020B0604020202020204" pitchFamily="34" charset="0"/>
                <a:cs typeface="Arial" panose="020B0604020202020204" pitchFamily="34" charset="0"/>
              </a:rPr>
              <a:t> (12 </a:t>
            </a:r>
            <a:r>
              <a:rPr kumimoji="1" lang="de-DE" altLang="zh-CN" dirty="0" err="1">
                <a:solidFill>
                  <a:prstClr val="black"/>
                </a:solidFill>
                <a:latin typeface="Arial" panose="020B0604020202020204" pitchFamily="34" charset="0"/>
                <a:cs typeface="Arial" panose="020B0604020202020204" pitchFamily="34" charset="0"/>
              </a:rPr>
              <a:t>points</a:t>
            </a:r>
            <a:r>
              <a:rPr kumimoji="1" lang="de-DE" altLang="zh-CN" dirty="0">
                <a:solidFill>
                  <a:prstClr val="black"/>
                </a:solidFill>
                <a:latin typeface="Arial" panose="020B0604020202020204" pitchFamily="34" charset="0"/>
                <a:cs typeface="Arial" panose="020B0604020202020204" pitchFamily="34" charset="0"/>
              </a:rPr>
              <a:t>)</a:t>
            </a:r>
          </a:p>
          <a:p>
            <a:pPr marL="266700" indent="-266700">
              <a:lnSpc>
                <a:spcPct val="150000"/>
              </a:lnSpc>
              <a:buClr>
                <a:srgbClr val="00AC5B"/>
              </a:buClr>
              <a:buFont typeface="Wingdings" panose="05000000000000000000" pitchFamily="2" charset="2"/>
              <a:buChar char="§"/>
            </a:pPr>
            <a:r>
              <a:rPr kumimoji="1" lang="de-DE" altLang="zh-CN" dirty="0">
                <a:solidFill>
                  <a:prstClr val="black"/>
                </a:solidFill>
                <a:latin typeface="Arial" panose="020B0604020202020204" pitchFamily="34" charset="0"/>
                <a:cs typeface="Arial" panose="020B0604020202020204" pitchFamily="34" charset="0"/>
              </a:rPr>
              <a:t>Central </a:t>
            </a:r>
            <a:r>
              <a:rPr kumimoji="1" lang="de-DE" altLang="zh-CN" dirty="0" err="1">
                <a:solidFill>
                  <a:prstClr val="black"/>
                </a:solidFill>
                <a:latin typeface="Arial" panose="020B0604020202020204" pitchFamily="34" charset="0"/>
                <a:cs typeface="Arial" panose="020B0604020202020204" pitchFamily="34" charset="0"/>
              </a:rPr>
              <a:t>point</a:t>
            </a:r>
            <a:endParaRPr kumimoji="1" lang="de-DE" altLang="zh-CN" dirty="0">
              <a:solidFill>
                <a:prstClr val="black"/>
              </a:solidFill>
              <a:latin typeface="Arial" panose="020B0604020202020204" pitchFamily="34" charset="0"/>
              <a:cs typeface="Arial" panose="020B0604020202020204" pitchFamily="34" charset="0"/>
            </a:endParaRPr>
          </a:p>
          <a:p>
            <a:pPr marL="266700" indent="-266700" defTabSz="914400">
              <a:lnSpc>
                <a:spcPct val="15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923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DD8DD-945F-3047-A606-1EDFE5805235}"/>
              </a:ext>
            </a:extLst>
          </p:cNvPr>
          <p:cNvSpPr>
            <a:spLocks noGrp="1"/>
          </p:cNvSpPr>
          <p:nvPr>
            <p:ph type="title"/>
          </p:nvPr>
        </p:nvSpPr>
        <p:spPr/>
        <p:txBody>
          <a:bodyPr/>
          <a:lstStyle/>
          <a:p>
            <a:r>
              <a:rPr kumimoji="1" lang="en-US" altLang="zh-CN" dirty="0"/>
              <a:t>Feature ranking by ensemble learning method</a:t>
            </a:r>
            <a:endParaRPr kumimoji="1" lang="zh-CN" altLang="en-US" dirty="0"/>
          </a:p>
        </p:txBody>
      </p:sp>
      <p:sp>
        <p:nvSpPr>
          <p:cNvPr id="5" name="圆角矩形 4">
            <a:extLst>
              <a:ext uri="{FF2B5EF4-FFF2-40B4-BE49-F238E27FC236}">
                <a16:creationId xmlns:a16="http://schemas.microsoft.com/office/drawing/2014/main" id="{4A53F361-DE49-804B-9761-CC4FB45C6951}"/>
              </a:ext>
            </a:extLst>
          </p:cNvPr>
          <p:cNvSpPr/>
          <p:nvPr/>
        </p:nvSpPr>
        <p:spPr>
          <a:xfrm>
            <a:off x="2699955" y="904688"/>
            <a:ext cx="6661866" cy="6029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Machine settings and material properties</a:t>
            </a:r>
            <a:endParaRPr kumimoji="1" lang="zh-CN" altLang="en-US" dirty="0"/>
          </a:p>
        </p:txBody>
      </p:sp>
      <p:sp>
        <p:nvSpPr>
          <p:cNvPr id="10" name="矩形 9">
            <a:extLst>
              <a:ext uri="{FF2B5EF4-FFF2-40B4-BE49-F238E27FC236}">
                <a16:creationId xmlns:a16="http://schemas.microsoft.com/office/drawing/2014/main" id="{D6989A47-3EB6-FD44-8082-4E6A0400705A}"/>
              </a:ext>
            </a:extLst>
          </p:cNvPr>
          <p:cNvSpPr/>
          <p:nvPr/>
        </p:nvSpPr>
        <p:spPr>
          <a:xfrm>
            <a:off x="-20633" y="2708213"/>
            <a:ext cx="274947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Regression models/</a:t>
            </a:r>
          </a:p>
          <a:p>
            <a:pPr algn="ctr"/>
            <a:r>
              <a:rPr lang="en-US" altLang="zh-CN" dirty="0">
                <a:latin typeface="Arial" panose="020B0604020202020204" pitchFamily="34" charset="0"/>
                <a:ea typeface="Times New Roman" panose="02020603050405020304" pitchFamily="18" charset="0"/>
              </a:rPr>
              <a:t>Feature ranking methods</a:t>
            </a:r>
          </a:p>
        </p:txBody>
      </p:sp>
      <p:sp>
        <p:nvSpPr>
          <p:cNvPr id="11" name="矩形 10">
            <a:extLst>
              <a:ext uri="{FF2B5EF4-FFF2-40B4-BE49-F238E27FC236}">
                <a16:creationId xmlns:a16="http://schemas.microsoft.com/office/drawing/2014/main" id="{BBE050D7-0112-6741-AD24-D5AF711802BF}"/>
              </a:ext>
            </a:extLst>
          </p:cNvPr>
          <p:cNvSpPr/>
          <p:nvPr/>
        </p:nvSpPr>
        <p:spPr>
          <a:xfrm>
            <a:off x="-15690" y="4266788"/>
            <a:ext cx="2813591"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Predictions/</a:t>
            </a:r>
          </a:p>
          <a:p>
            <a:pPr algn="ctr"/>
            <a:r>
              <a:rPr lang="en-US" altLang="zh-CN" dirty="0">
                <a:latin typeface="Arial" panose="020B0604020202020204" pitchFamily="34" charset="0"/>
                <a:ea typeface="Times New Roman" panose="02020603050405020304" pitchFamily="18" charset="0"/>
              </a:rPr>
              <a:t>Feature importance score</a:t>
            </a:r>
          </a:p>
        </p:txBody>
      </p:sp>
      <p:sp>
        <p:nvSpPr>
          <p:cNvPr id="12" name="矩形 11">
            <a:extLst>
              <a:ext uri="{FF2B5EF4-FFF2-40B4-BE49-F238E27FC236}">
                <a16:creationId xmlns:a16="http://schemas.microsoft.com/office/drawing/2014/main" id="{5D199CAE-1CD1-1445-8383-BA81E4215D32}"/>
              </a:ext>
            </a:extLst>
          </p:cNvPr>
          <p:cNvSpPr/>
          <p:nvPr/>
        </p:nvSpPr>
        <p:spPr>
          <a:xfrm>
            <a:off x="275997" y="5501662"/>
            <a:ext cx="2437527"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Ensemble’s prediction</a:t>
            </a:r>
          </a:p>
        </p:txBody>
      </p:sp>
      <p:sp>
        <p:nvSpPr>
          <p:cNvPr id="8" name="矩形 7">
            <a:extLst>
              <a:ext uri="{FF2B5EF4-FFF2-40B4-BE49-F238E27FC236}">
                <a16:creationId xmlns:a16="http://schemas.microsoft.com/office/drawing/2014/main" id="{9752E3E1-9C18-3743-9B92-98DCE0D85D3E}"/>
              </a:ext>
            </a:extLst>
          </p:cNvPr>
          <p:cNvSpPr/>
          <p:nvPr/>
        </p:nvSpPr>
        <p:spPr>
          <a:xfrm>
            <a:off x="4736970" y="5363988"/>
            <a:ext cx="2249335" cy="369332"/>
          </a:xfrm>
          <a:prstGeom prst="rect">
            <a:avLst/>
          </a:prstGeom>
        </p:spPr>
        <p:txBody>
          <a:bodyPr wrap="none">
            <a:spAutoFit/>
          </a:bodyPr>
          <a:lstStyle/>
          <a:p>
            <a:pPr algn="ctr"/>
            <a:r>
              <a:rPr kumimoji="1" lang="en-US" altLang="zh-CN" dirty="0">
                <a:solidFill>
                  <a:schemeClr val="bg1"/>
                </a:solidFill>
              </a:rPr>
              <a:t>Ensemble regressor</a:t>
            </a:r>
            <a:endParaRPr kumimoji="1" lang="zh-CN" altLang="en-US" dirty="0">
              <a:solidFill>
                <a:schemeClr val="bg1"/>
              </a:solidFill>
            </a:endParaRPr>
          </a:p>
        </p:txBody>
      </p:sp>
      <p:sp>
        <p:nvSpPr>
          <p:cNvPr id="13" name="椭圆 12">
            <a:extLst>
              <a:ext uri="{FF2B5EF4-FFF2-40B4-BE49-F238E27FC236}">
                <a16:creationId xmlns:a16="http://schemas.microsoft.com/office/drawing/2014/main" id="{144805EB-EB1B-6942-A45C-258577BAEDD9}"/>
              </a:ext>
            </a:extLst>
          </p:cNvPr>
          <p:cNvSpPr/>
          <p:nvPr/>
        </p:nvSpPr>
        <p:spPr>
          <a:xfrm>
            <a:off x="3105251" y="4377344"/>
            <a:ext cx="504070" cy="504070"/>
          </a:xfrm>
          <a:prstGeom prst="ellipse">
            <a:avLst/>
          </a:prstGeom>
          <a:solidFill>
            <a:srgbClr val="00562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17" name="椭圆 16">
            <a:extLst>
              <a:ext uri="{FF2B5EF4-FFF2-40B4-BE49-F238E27FC236}">
                <a16:creationId xmlns:a16="http://schemas.microsoft.com/office/drawing/2014/main" id="{D0530094-36C3-014B-9F1C-4E9FA1AD5877}"/>
              </a:ext>
            </a:extLst>
          </p:cNvPr>
          <p:cNvSpPr/>
          <p:nvPr/>
        </p:nvSpPr>
        <p:spPr>
          <a:xfrm>
            <a:off x="4230912" y="4375722"/>
            <a:ext cx="504070" cy="50407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8" name="椭圆 17">
            <a:extLst>
              <a:ext uri="{FF2B5EF4-FFF2-40B4-BE49-F238E27FC236}">
                <a16:creationId xmlns:a16="http://schemas.microsoft.com/office/drawing/2014/main" id="{B078B0E9-5C12-BD46-AE58-252756119253}"/>
              </a:ext>
            </a:extLst>
          </p:cNvPr>
          <p:cNvSpPr/>
          <p:nvPr/>
        </p:nvSpPr>
        <p:spPr>
          <a:xfrm>
            <a:off x="5299579" y="4372177"/>
            <a:ext cx="504070" cy="50407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9" name="椭圆 18">
            <a:extLst>
              <a:ext uri="{FF2B5EF4-FFF2-40B4-BE49-F238E27FC236}">
                <a16:creationId xmlns:a16="http://schemas.microsoft.com/office/drawing/2014/main" id="{65C4FE0A-B413-EB4D-94DF-C7E0905ED0D4}"/>
              </a:ext>
            </a:extLst>
          </p:cNvPr>
          <p:cNvSpPr/>
          <p:nvPr/>
        </p:nvSpPr>
        <p:spPr>
          <a:xfrm>
            <a:off x="6363706" y="4372177"/>
            <a:ext cx="504070" cy="50407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20" name="椭圆 19">
            <a:extLst>
              <a:ext uri="{FF2B5EF4-FFF2-40B4-BE49-F238E27FC236}">
                <a16:creationId xmlns:a16="http://schemas.microsoft.com/office/drawing/2014/main" id="{CF667690-DF28-134D-909F-41D4F3EBAB14}"/>
              </a:ext>
            </a:extLst>
          </p:cNvPr>
          <p:cNvSpPr/>
          <p:nvPr/>
        </p:nvSpPr>
        <p:spPr>
          <a:xfrm>
            <a:off x="7455958" y="4337919"/>
            <a:ext cx="504070" cy="5040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21" name="椭圆 20">
            <a:extLst>
              <a:ext uri="{FF2B5EF4-FFF2-40B4-BE49-F238E27FC236}">
                <a16:creationId xmlns:a16="http://schemas.microsoft.com/office/drawing/2014/main" id="{2AD1F8D7-E3B6-1042-916F-AE0ACB3B71EF}"/>
              </a:ext>
            </a:extLst>
          </p:cNvPr>
          <p:cNvSpPr/>
          <p:nvPr/>
        </p:nvSpPr>
        <p:spPr>
          <a:xfrm>
            <a:off x="8517495" y="4337919"/>
            <a:ext cx="504070" cy="504070"/>
          </a:xfrm>
          <a:prstGeom prst="ellipse">
            <a:avLst/>
          </a:prstGeom>
          <a:solidFill>
            <a:srgbClr val="AB4C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
        <p:nvSpPr>
          <p:cNvPr id="14" name="圆角矩形 13">
            <a:extLst>
              <a:ext uri="{FF2B5EF4-FFF2-40B4-BE49-F238E27FC236}">
                <a16:creationId xmlns:a16="http://schemas.microsoft.com/office/drawing/2014/main" id="{A0C20694-26C9-984C-B8A3-FFAAE8A79BA8}"/>
              </a:ext>
            </a:extLst>
          </p:cNvPr>
          <p:cNvSpPr/>
          <p:nvPr/>
        </p:nvSpPr>
        <p:spPr>
          <a:xfrm>
            <a:off x="5332072" y="5395106"/>
            <a:ext cx="1493892" cy="5824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Mean value</a:t>
            </a:r>
            <a:endParaRPr kumimoji="1" lang="zh-CN" altLang="en-US" dirty="0"/>
          </a:p>
        </p:txBody>
      </p:sp>
      <p:sp>
        <p:nvSpPr>
          <p:cNvPr id="9" name="wrench-silhouette_59278">
            <a:extLst>
              <a:ext uri="{FF2B5EF4-FFF2-40B4-BE49-F238E27FC236}">
                <a16:creationId xmlns:a16="http://schemas.microsoft.com/office/drawing/2014/main" id="{8F8C49E4-E6B5-A142-9499-F7E2B0F9E0F3}"/>
              </a:ext>
            </a:extLst>
          </p:cNvPr>
          <p:cNvSpPr>
            <a:spLocks noChangeAspect="1"/>
          </p:cNvSpPr>
          <p:nvPr/>
        </p:nvSpPr>
        <p:spPr>
          <a:xfrm>
            <a:off x="3106753" y="2362696"/>
            <a:ext cx="339737" cy="329630"/>
          </a:xfrm>
          <a:custGeom>
            <a:avLst/>
            <a:gdLst>
              <a:gd name="T0" fmla="*/ 1311 w 1344"/>
              <a:gd name="T1" fmla="*/ 285 h 1306"/>
              <a:gd name="T2" fmla="*/ 1292 w 1344"/>
              <a:gd name="T3" fmla="*/ 266 h 1306"/>
              <a:gd name="T4" fmla="*/ 1266 w 1344"/>
              <a:gd name="T5" fmla="*/ 272 h 1306"/>
              <a:gd name="T6" fmla="*/ 1063 w 1344"/>
              <a:gd name="T7" fmla="*/ 476 h 1306"/>
              <a:gd name="T8" fmla="*/ 847 w 1344"/>
              <a:gd name="T9" fmla="*/ 259 h 1306"/>
              <a:gd name="T10" fmla="*/ 1050 w 1344"/>
              <a:gd name="T11" fmla="*/ 56 h 1306"/>
              <a:gd name="T12" fmla="*/ 1057 w 1344"/>
              <a:gd name="T13" fmla="*/ 30 h 1306"/>
              <a:gd name="T14" fmla="*/ 1038 w 1344"/>
              <a:gd name="T15" fmla="*/ 12 h 1306"/>
              <a:gd name="T16" fmla="*/ 945 w 1344"/>
              <a:gd name="T17" fmla="*/ 0 h 1306"/>
              <a:gd name="T18" fmla="*/ 679 w 1344"/>
              <a:gd name="T19" fmla="*/ 110 h 1306"/>
              <a:gd name="T20" fmla="*/ 588 w 1344"/>
              <a:gd name="T21" fmla="*/ 496 h 1306"/>
              <a:gd name="T22" fmla="*/ 65 w 1344"/>
              <a:gd name="T23" fmla="*/ 1018 h 1306"/>
              <a:gd name="T24" fmla="*/ 65 w 1344"/>
              <a:gd name="T25" fmla="*/ 1257 h 1306"/>
              <a:gd name="T26" fmla="*/ 185 w 1344"/>
              <a:gd name="T27" fmla="*/ 1306 h 1306"/>
              <a:gd name="T28" fmla="*/ 304 w 1344"/>
              <a:gd name="T29" fmla="*/ 1257 h 1306"/>
              <a:gd name="T30" fmla="*/ 827 w 1344"/>
              <a:gd name="T31" fmla="*/ 734 h 1306"/>
              <a:gd name="T32" fmla="*/ 827 w 1344"/>
              <a:gd name="T33" fmla="*/ 734 h 1306"/>
              <a:gd name="T34" fmla="*/ 946 w 1344"/>
              <a:gd name="T35" fmla="*/ 754 h 1306"/>
              <a:gd name="T36" fmla="*/ 1212 w 1344"/>
              <a:gd name="T37" fmla="*/ 643 h 1306"/>
              <a:gd name="T38" fmla="*/ 1311 w 1344"/>
              <a:gd name="T39" fmla="*/ 285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4" h="1306">
                <a:moveTo>
                  <a:pt x="1311" y="285"/>
                </a:moveTo>
                <a:cubicBezTo>
                  <a:pt x="1308" y="275"/>
                  <a:pt x="1301" y="268"/>
                  <a:pt x="1292" y="266"/>
                </a:cubicBezTo>
                <a:cubicBezTo>
                  <a:pt x="1283" y="263"/>
                  <a:pt x="1273" y="266"/>
                  <a:pt x="1266" y="272"/>
                </a:cubicBezTo>
                <a:lnTo>
                  <a:pt x="1063" y="476"/>
                </a:lnTo>
                <a:lnTo>
                  <a:pt x="847" y="259"/>
                </a:lnTo>
                <a:lnTo>
                  <a:pt x="1050" y="56"/>
                </a:lnTo>
                <a:cubicBezTo>
                  <a:pt x="1057" y="49"/>
                  <a:pt x="1059" y="40"/>
                  <a:pt x="1057" y="30"/>
                </a:cubicBezTo>
                <a:cubicBezTo>
                  <a:pt x="1054" y="21"/>
                  <a:pt x="1047" y="14"/>
                  <a:pt x="1038" y="12"/>
                </a:cubicBezTo>
                <a:cubicBezTo>
                  <a:pt x="1007" y="4"/>
                  <a:pt x="976" y="0"/>
                  <a:pt x="945" y="0"/>
                </a:cubicBezTo>
                <a:cubicBezTo>
                  <a:pt x="844" y="0"/>
                  <a:pt x="750" y="39"/>
                  <a:pt x="679" y="110"/>
                </a:cubicBezTo>
                <a:cubicBezTo>
                  <a:pt x="579" y="210"/>
                  <a:pt x="543" y="361"/>
                  <a:pt x="588" y="496"/>
                </a:cubicBezTo>
                <a:lnTo>
                  <a:pt x="65" y="1018"/>
                </a:lnTo>
                <a:cubicBezTo>
                  <a:pt x="0" y="1084"/>
                  <a:pt x="0" y="1191"/>
                  <a:pt x="65" y="1257"/>
                </a:cubicBezTo>
                <a:cubicBezTo>
                  <a:pt x="97" y="1289"/>
                  <a:pt x="140" y="1306"/>
                  <a:pt x="185" y="1306"/>
                </a:cubicBezTo>
                <a:cubicBezTo>
                  <a:pt x="230" y="1306"/>
                  <a:pt x="272" y="1289"/>
                  <a:pt x="304" y="1257"/>
                </a:cubicBezTo>
                <a:lnTo>
                  <a:pt x="827" y="734"/>
                </a:lnTo>
                <a:lnTo>
                  <a:pt x="827" y="734"/>
                </a:lnTo>
                <a:cubicBezTo>
                  <a:pt x="865" y="747"/>
                  <a:pt x="905" y="754"/>
                  <a:pt x="946" y="754"/>
                </a:cubicBezTo>
                <a:cubicBezTo>
                  <a:pt x="1046" y="754"/>
                  <a:pt x="1141" y="714"/>
                  <a:pt x="1212" y="643"/>
                </a:cubicBezTo>
                <a:cubicBezTo>
                  <a:pt x="1307" y="549"/>
                  <a:pt x="1344" y="415"/>
                  <a:pt x="1311" y="285"/>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1E6C5382-FE04-7C40-A968-4EB56E190FF3}"/>
              </a:ext>
            </a:extLst>
          </p:cNvPr>
          <p:cNvGrpSpPr/>
          <p:nvPr/>
        </p:nvGrpSpPr>
        <p:grpSpPr>
          <a:xfrm>
            <a:off x="3004065" y="2217765"/>
            <a:ext cx="670454" cy="675220"/>
            <a:chOff x="5592833" y="2495617"/>
            <a:chExt cx="670454" cy="675220"/>
          </a:xfrm>
        </p:grpSpPr>
        <p:sp>
          <p:nvSpPr>
            <p:cNvPr id="23" name="圆角矩形 22">
              <a:extLst>
                <a:ext uri="{FF2B5EF4-FFF2-40B4-BE49-F238E27FC236}">
                  <a16:creationId xmlns:a16="http://schemas.microsoft.com/office/drawing/2014/main" id="{6BCA7C4A-B0AE-CF49-8313-FBD33FE1434F}"/>
                </a:ext>
              </a:extLst>
            </p:cNvPr>
            <p:cNvSpPr/>
            <p:nvPr/>
          </p:nvSpPr>
          <p:spPr>
            <a:xfrm>
              <a:off x="5592833" y="2495617"/>
              <a:ext cx="670454" cy="675220"/>
            </a:xfrm>
            <a:prstGeom prst="round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4" name="图形 23" descr="头上的大脑">
              <a:extLst>
                <a:ext uri="{FF2B5EF4-FFF2-40B4-BE49-F238E27FC236}">
                  <a16:creationId xmlns:a16="http://schemas.microsoft.com/office/drawing/2014/main" id="{71B41A46-4B52-5742-9671-E32987605E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grpSp>
        <p:nvGrpSpPr>
          <p:cNvPr id="31" name="组合 30">
            <a:extLst>
              <a:ext uri="{FF2B5EF4-FFF2-40B4-BE49-F238E27FC236}">
                <a16:creationId xmlns:a16="http://schemas.microsoft.com/office/drawing/2014/main" id="{EA42F06B-06C8-0345-9FCE-214727DCE170}"/>
              </a:ext>
            </a:extLst>
          </p:cNvPr>
          <p:cNvGrpSpPr/>
          <p:nvPr/>
        </p:nvGrpSpPr>
        <p:grpSpPr>
          <a:xfrm>
            <a:off x="4142228" y="2217765"/>
            <a:ext cx="670454" cy="675220"/>
            <a:chOff x="5592833" y="2495617"/>
            <a:chExt cx="670454" cy="675220"/>
          </a:xfrm>
        </p:grpSpPr>
        <p:sp>
          <p:nvSpPr>
            <p:cNvPr id="32" name="圆角矩形 31">
              <a:extLst>
                <a:ext uri="{FF2B5EF4-FFF2-40B4-BE49-F238E27FC236}">
                  <a16:creationId xmlns:a16="http://schemas.microsoft.com/office/drawing/2014/main" id="{ECA852F3-8EBD-EE45-A91A-54CE6613085A}"/>
                </a:ext>
              </a:extLst>
            </p:cNvPr>
            <p:cNvSpPr/>
            <p:nvPr/>
          </p:nvSpPr>
          <p:spPr>
            <a:xfrm>
              <a:off x="5592833" y="2495617"/>
              <a:ext cx="670454" cy="67522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3" name="图形 32" descr="头上的大脑">
              <a:extLst>
                <a:ext uri="{FF2B5EF4-FFF2-40B4-BE49-F238E27FC236}">
                  <a16:creationId xmlns:a16="http://schemas.microsoft.com/office/drawing/2014/main" id="{F7F62F33-C70D-F34A-9B19-95F0A886F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grpSp>
        <p:nvGrpSpPr>
          <p:cNvPr id="34" name="组合 33">
            <a:extLst>
              <a:ext uri="{FF2B5EF4-FFF2-40B4-BE49-F238E27FC236}">
                <a16:creationId xmlns:a16="http://schemas.microsoft.com/office/drawing/2014/main" id="{0913D2EB-4FAF-4C42-897F-A0A0E0B1D4D9}"/>
              </a:ext>
            </a:extLst>
          </p:cNvPr>
          <p:cNvGrpSpPr/>
          <p:nvPr/>
        </p:nvGrpSpPr>
        <p:grpSpPr>
          <a:xfrm>
            <a:off x="5208741" y="2214282"/>
            <a:ext cx="670454" cy="675220"/>
            <a:chOff x="5592833" y="2495617"/>
            <a:chExt cx="670454" cy="675220"/>
          </a:xfrm>
        </p:grpSpPr>
        <p:sp>
          <p:nvSpPr>
            <p:cNvPr id="35" name="圆角矩形 34">
              <a:extLst>
                <a:ext uri="{FF2B5EF4-FFF2-40B4-BE49-F238E27FC236}">
                  <a16:creationId xmlns:a16="http://schemas.microsoft.com/office/drawing/2014/main" id="{F98980D1-F6D4-154D-8C6C-FBFAE82E16C4}"/>
                </a:ext>
              </a:extLst>
            </p:cNvPr>
            <p:cNvSpPr/>
            <p:nvPr/>
          </p:nvSpPr>
          <p:spPr>
            <a:xfrm>
              <a:off x="5592833" y="2495617"/>
              <a:ext cx="670454" cy="675220"/>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6" name="图形 35" descr="头上的大脑">
              <a:extLst>
                <a:ext uri="{FF2B5EF4-FFF2-40B4-BE49-F238E27FC236}">
                  <a16:creationId xmlns:a16="http://schemas.microsoft.com/office/drawing/2014/main" id="{54FBEF25-B636-0749-917D-7D11D955E7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grpSp>
        <p:nvGrpSpPr>
          <p:cNvPr id="37" name="组合 36">
            <a:extLst>
              <a:ext uri="{FF2B5EF4-FFF2-40B4-BE49-F238E27FC236}">
                <a16:creationId xmlns:a16="http://schemas.microsoft.com/office/drawing/2014/main" id="{F5DC1C86-F170-4142-883D-DA5067FF1EF8}"/>
              </a:ext>
            </a:extLst>
          </p:cNvPr>
          <p:cNvGrpSpPr/>
          <p:nvPr/>
        </p:nvGrpSpPr>
        <p:grpSpPr>
          <a:xfrm>
            <a:off x="6275254" y="2211474"/>
            <a:ext cx="670454" cy="675220"/>
            <a:chOff x="5592833" y="2495617"/>
            <a:chExt cx="670454" cy="675220"/>
          </a:xfrm>
        </p:grpSpPr>
        <p:sp>
          <p:nvSpPr>
            <p:cNvPr id="38" name="圆角矩形 37">
              <a:extLst>
                <a:ext uri="{FF2B5EF4-FFF2-40B4-BE49-F238E27FC236}">
                  <a16:creationId xmlns:a16="http://schemas.microsoft.com/office/drawing/2014/main" id="{D405BFAC-13B6-6849-A1C4-01BDE363F095}"/>
                </a:ext>
              </a:extLst>
            </p:cNvPr>
            <p:cNvSpPr/>
            <p:nvPr/>
          </p:nvSpPr>
          <p:spPr>
            <a:xfrm>
              <a:off x="5592833" y="2495617"/>
              <a:ext cx="670454" cy="675220"/>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9" name="图形 38" descr="头上的大脑">
              <a:extLst>
                <a:ext uri="{FF2B5EF4-FFF2-40B4-BE49-F238E27FC236}">
                  <a16:creationId xmlns:a16="http://schemas.microsoft.com/office/drawing/2014/main" id="{30B1C4CA-B63E-5A4E-8E6E-3D8B864348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grpSp>
        <p:nvGrpSpPr>
          <p:cNvPr id="40" name="组合 39">
            <a:extLst>
              <a:ext uri="{FF2B5EF4-FFF2-40B4-BE49-F238E27FC236}">
                <a16:creationId xmlns:a16="http://schemas.microsoft.com/office/drawing/2014/main" id="{942C0BC1-17CC-DC48-9946-E9B51A4C51A0}"/>
              </a:ext>
            </a:extLst>
          </p:cNvPr>
          <p:cNvGrpSpPr/>
          <p:nvPr/>
        </p:nvGrpSpPr>
        <p:grpSpPr>
          <a:xfrm>
            <a:off x="7340750" y="2226175"/>
            <a:ext cx="670454" cy="675220"/>
            <a:chOff x="5592833" y="2495617"/>
            <a:chExt cx="670454" cy="675220"/>
          </a:xfrm>
        </p:grpSpPr>
        <p:sp>
          <p:nvSpPr>
            <p:cNvPr id="41" name="圆角矩形 40">
              <a:extLst>
                <a:ext uri="{FF2B5EF4-FFF2-40B4-BE49-F238E27FC236}">
                  <a16:creationId xmlns:a16="http://schemas.microsoft.com/office/drawing/2014/main" id="{9FD8C4E8-3962-B34C-B43F-87362EBF5268}"/>
                </a:ext>
              </a:extLst>
            </p:cNvPr>
            <p:cNvSpPr/>
            <p:nvPr/>
          </p:nvSpPr>
          <p:spPr>
            <a:xfrm>
              <a:off x="5592833" y="2495617"/>
              <a:ext cx="670454" cy="675220"/>
            </a:xfrm>
            <a:prstGeom prst="round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42" name="图形 41" descr="头上的大脑">
              <a:extLst>
                <a:ext uri="{FF2B5EF4-FFF2-40B4-BE49-F238E27FC236}">
                  <a16:creationId xmlns:a16="http://schemas.microsoft.com/office/drawing/2014/main" id="{0C4C38C4-7CCB-CC4C-9801-ED35D61093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grpSp>
        <p:nvGrpSpPr>
          <p:cNvPr id="43" name="组合 42">
            <a:extLst>
              <a:ext uri="{FF2B5EF4-FFF2-40B4-BE49-F238E27FC236}">
                <a16:creationId xmlns:a16="http://schemas.microsoft.com/office/drawing/2014/main" id="{E5A0B396-B60B-1A46-8467-D14DEAFC1884}"/>
              </a:ext>
            </a:extLst>
          </p:cNvPr>
          <p:cNvGrpSpPr/>
          <p:nvPr/>
        </p:nvGrpSpPr>
        <p:grpSpPr>
          <a:xfrm>
            <a:off x="8407263" y="2209066"/>
            <a:ext cx="670454" cy="675220"/>
            <a:chOff x="5592833" y="2495617"/>
            <a:chExt cx="670454" cy="675220"/>
          </a:xfrm>
        </p:grpSpPr>
        <p:sp>
          <p:nvSpPr>
            <p:cNvPr id="44" name="圆角矩形 43">
              <a:extLst>
                <a:ext uri="{FF2B5EF4-FFF2-40B4-BE49-F238E27FC236}">
                  <a16:creationId xmlns:a16="http://schemas.microsoft.com/office/drawing/2014/main" id="{62DD0E0A-32DA-7F42-835B-4020BCBDF886}"/>
                </a:ext>
              </a:extLst>
            </p:cNvPr>
            <p:cNvSpPr/>
            <p:nvPr/>
          </p:nvSpPr>
          <p:spPr>
            <a:xfrm>
              <a:off x="5592833" y="2495617"/>
              <a:ext cx="670454" cy="675220"/>
            </a:xfrm>
            <a:prstGeom prst="roundRect">
              <a:avLst/>
            </a:prstGeom>
            <a:solidFill>
              <a:srgbClr val="AB4C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45" name="图形 44" descr="头上的大脑">
              <a:extLst>
                <a:ext uri="{FF2B5EF4-FFF2-40B4-BE49-F238E27FC236}">
                  <a16:creationId xmlns:a16="http://schemas.microsoft.com/office/drawing/2014/main" id="{F8CC11FE-5BE9-434A-98FC-91926B599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2217" y="2583817"/>
              <a:ext cx="528222" cy="528222"/>
            </a:xfrm>
            <a:prstGeom prst="rect">
              <a:avLst/>
            </a:prstGeom>
          </p:spPr>
        </p:pic>
      </p:grpSp>
      <p:sp>
        <p:nvSpPr>
          <p:cNvPr id="6" name="文本框 5">
            <a:extLst>
              <a:ext uri="{FF2B5EF4-FFF2-40B4-BE49-F238E27FC236}">
                <a16:creationId xmlns:a16="http://schemas.microsoft.com/office/drawing/2014/main" id="{5DF16A99-8705-0744-AD6D-66F7E1ED10F4}"/>
              </a:ext>
            </a:extLst>
          </p:cNvPr>
          <p:cNvSpPr txBox="1"/>
          <p:nvPr/>
        </p:nvSpPr>
        <p:spPr bwMode="auto">
          <a:xfrm>
            <a:off x="2699955" y="3145057"/>
            <a:ext cx="1295209" cy="602906"/>
          </a:xfrm>
          <a:prstGeom prst="rect">
            <a:avLst/>
          </a:prstGeom>
          <a:noFill/>
          <a:ln>
            <a:noFill/>
          </a:ln>
        </p:spPr>
        <p:txBody>
          <a:bodyPr vert="horz" wrap="square" lIns="91440" tIns="45720" rIns="91440" bIns="45720" numCol="1" rtlCol="0" anchor="t" anchorCtr="0" compatLnSpc="1">
            <a:noAutofit/>
          </a:bodyPr>
          <a:lstStyle/>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Decision</a:t>
            </a:r>
            <a:r>
              <a:rPr kumimoji="1" lang="de-DE" altLang="zh-CN" dirty="0">
                <a:solidFill>
                  <a:prstClr val="black"/>
                </a:solidFill>
                <a:latin typeface="Arial" panose="020B0604020202020204" pitchFamily="34" charset="0"/>
                <a:cs typeface="Arial" panose="020B0604020202020204" pitchFamily="34" charset="0"/>
              </a:rPr>
              <a:t> </a:t>
            </a:r>
          </a:p>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Tree</a:t>
            </a:r>
            <a:endParaRPr kumimoji="1" lang="de-DE" altLang="zh-CN" dirty="0">
              <a:solidFill>
                <a:prstClr val="black"/>
              </a:solidFill>
              <a:latin typeface="Arial" panose="020B0604020202020204" pitchFamily="34" charset="0"/>
              <a:cs typeface="Arial" panose="020B0604020202020204" pitchFamily="34" charset="0"/>
            </a:endParaRPr>
          </a:p>
          <a:p>
            <a:pPr algn="ctr">
              <a:buClr>
                <a:srgbClr val="00AC5B"/>
              </a:buClr>
            </a:pPr>
            <a:endParaRPr kumimoji="1" lang="de-DE" altLang="zh-CN" dirty="0">
              <a:solidFill>
                <a:prstClr val="black"/>
              </a:solidFill>
              <a:latin typeface="Arial" panose="020B0604020202020204" pitchFamily="34" charset="0"/>
              <a:cs typeface="Arial" panose="020B0604020202020204" pitchFamily="34" charset="0"/>
            </a:endParaRPr>
          </a:p>
          <a:p>
            <a:pPr algn="ctr" defTabSz="914400">
              <a:lnSpc>
                <a:spcPct val="100000"/>
              </a:lnSpc>
              <a:spcBef>
                <a:spcPts val="0"/>
              </a:spcBef>
              <a:buClr>
                <a:srgbClr val="00AC5B"/>
              </a:buClr>
            </a:pPr>
            <a:endParaRPr kumimoji="1" lang="zh-CN" altLang="en-US" dirty="0">
              <a:solidFill>
                <a:prstClr val="black"/>
              </a:solidFill>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0BE08E4D-39BB-6F40-8208-CD25C4428EFE}"/>
              </a:ext>
            </a:extLst>
          </p:cNvPr>
          <p:cNvSpPr/>
          <p:nvPr/>
        </p:nvSpPr>
        <p:spPr>
          <a:xfrm>
            <a:off x="3917045" y="3145057"/>
            <a:ext cx="1120820" cy="646331"/>
          </a:xfrm>
          <a:prstGeom prst="rect">
            <a:avLst/>
          </a:prstGeom>
        </p:spPr>
        <p:txBody>
          <a:bodyPr wrap="none">
            <a:spAutoFit/>
          </a:bodyPr>
          <a:lstStyle/>
          <a:p>
            <a:pPr algn="ctr">
              <a:buClr>
                <a:srgbClr val="00AC5B"/>
              </a:buClr>
            </a:pPr>
            <a:r>
              <a:rPr kumimoji="1" lang="de-DE" altLang="zh-CN" dirty="0">
                <a:solidFill>
                  <a:prstClr val="black"/>
                </a:solidFill>
                <a:latin typeface="Arial" panose="020B0604020202020204" pitchFamily="34" charset="0"/>
                <a:cs typeface="Arial" panose="020B0604020202020204" pitchFamily="34" charset="0"/>
              </a:rPr>
              <a:t>Random </a:t>
            </a:r>
          </a:p>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Forest</a:t>
            </a:r>
            <a:endParaRPr kumimoji="1" lang="de-DE" altLang="zh-CN" dirty="0">
              <a:solidFill>
                <a:prstClr val="black"/>
              </a:solidFill>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BB6C04A7-727C-7441-9953-84318598DBD4}"/>
              </a:ext>
            </a:extLst>
          </p:cNvPr>
          <p:cNvSpPr/>
          <p:nvPr/>
        </p:nvSpPr>
        <p:spPr>
          <a:xfrm>
            <a:off x="5009494" y="3143181"/>
            <a:ext cx="1069524" cy="646331"/>
          </a:xfrm>
          <a:prstGeom prst="rect">
            <a:avLst/>
          </a:prstGeom>
        </p:spPr>
        <p:txBody>
          <a:bodyPr wrap="none">
            <a:spAutoFit/>
          </a:bodyPr>
          <a:lstStyle/>
          <a:p>
            <a:pPr algn="ctr">
              <a:buClr>
                <a:srgbClr val="00AC5B"/>
              </a:buClr>
            </a:pPr>
            <a:r>
              <a:rPr kumimoji="1" lang="de-DE" altLang="zh-CN" dirty="0">
                <a:solidFill>
                  <a:prstClr val="black"/>
                </a:solidFill>
                <a:latin typeface="Arial" panose="020B0604020202020204" pitchFamily="34" charset="0"/>
                <a:cs typeface="Arial" panose="020B0604020202020204" pitchFamily="34" charset="0"/>
              </a:rPr>
              <a:t>Gradient</a:t>
            </a:r>
          </a:p>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Boost</a:t>
            </a:r>
            <a:endParaRPr kumimoji="1" lang="de-DE" altLang="zh-CN" dirty="0">
              <a:solidFill>
                <a:prstClr val="black"/>
              </a:solidFill>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57FEBDD6-18E8-6742-9649-47AF0866E1AC}"/>
              </a:ext>
            </a:extLst>
          </p:cNvPr>
          <p:cNvSpPr/>
          <p:nvPr/>
        </p:nvSpPr>
        <p:spPr>
          <a:xfrm>
            <a:off x="6254955" y="3143180"/>
            <a:ext cx="748923" cy="646331"/>
          </a:xfrm>
          <a:prstGeom prst="rect">
            <a:avLst/>
          </a:prstGeom>
        </p:spPr>
        <p:txBody>
          <a:bodyPr wrap="none">
            <a:spAutoFit/>
          </a:bodyPr>
          <a:lstStyle/>
          <a:p>
            <a:pPr algn="ctr">
              <a:buClr>
                <a:srgbClr val="00AC5B"/>
              </a:buClr>
            </a:pPr>
            <a:r>
              <a:rPr kumimoji="1" lang="de-DE" altLang="zh-CN" dirty="0">
                <a:solidFill>
                  <a:prstClr val="black"/>
                </a:solidFill>
                <a:latin typeface="Arial" panose="020B0604020202020204" pitchFamily="34" charset="0"/>
                <a:cs typeface="Arial" panose="020B0604020202020204" pitchFamily="34" charset="0"/>
              </a:rPr>
              <a:t>Ada </a:t>
            </a:r>
          </a:p>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boost</a:t>
            </a:r>
            <a:endParaRPr kumimoji="1" lang="de-DE" altLang="zh-CN" dirty="0">
              <a:solidFill>
                <a:prstClr val="black"/>
              </a:solidFill>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83A589DE-6E67-BA4B-BAB0-B9F9511475EE}"/>
              </a:ext>
            </a:extLst>
          </p:cNvPr>
          <p:cNvSpPr/>
          <p:nvPr/>
        </p:nvSpPr>
        <p:spPr>
          <a:xfrm>
            <a:off x="7278417" y="3143180"/>
            <a:ext cx="787395" cy="646331"/>
          </a:xfrm>
          <a:prstGeom prst="rect">
            <a:avLst/>
          </a:prstGeom>
        </p:spPr>
        <p:txBody>
          <a:bodyPr wrap="none">
            <a:spAutoFit/>
          </a:bodyPr>
          <a:lstStyle/>
          <a:p>
            <a:pPr algn="ctr">
              <a:buClr>
                <a:srgbClr val="00AC5B"/>
              </a:buClr>
            </a:pPr>
            <a:r>
              <a:rPr kumimoji="1" lang="de-DE" altLang="zh-CN" dirty="0">
                <a:solidFill>
                  <a:prstClr val="black"/>
                </a:solidFill>
                <a:latin typeface="Arial" panose="020B0604020202020204" pitchFamily="34" charset="0"/>
                <a:cs typeface="Arial" panose="020B0604020202020204" pitchFamily="34" charset="0"/>
              </a:rPr>
              <a:t>Extra </a:t>
            </a:r>
          </a:p>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Tree</a:t>
            </a:r>
            <a:endParaRPr kumimoji="1" lang="de-DE" altLang="zh-CN" dirty="0">
              <a:solidFill>
                <a:prstClr val="black"/>
              </a:solidFill>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E680B24F-607F-8D45-97EA-03DBD51D5372}"/>
              </a:ext>
            </a:extLst>
          </p:cNvPr>
          <p:cNvSpPr/>
          <p:nvPr/>
        </p:nvSpPr>
        <p:spPr>
          <a:xfrm>
            <a:off x="8188492" y="3143180"/>
            <a:ext cx="1107996" cy="369332"/>
          </a:xfrm>
          <a:prstGeom prst="rect">
            <a:avLst/>
          </a:prstGeom>
        </p:spPr>
        <p:txBody>
          <a:bodyPr wrap="none">
            <a:spAutoFit/>
          </a:bodyPr>
          <a:lstStyle/>
          <a:p>
            <a:pPr algn="ctr">
              <a:buClr>
                <a:srgbClr val="00AC5B"/>
              </a:buClr>
            </a:pPr>
            <a:r>
              <a:rPr kumimoji="1" lang="de-DE" altLang="zh-CN" dirty="0" err="1">
                <a:solidFill>
                  <a:prstClr val="black"/>
                </a:solidFill>
                <a:latin typeface="Arial" panose="020B0604020202020204" pitchFamily="34" charset="0"/>
                <a:cs typeface="Arial" panose="020B0604020202020204" pitchFamily="34" charset="0"/>
              </a:rPr>
              <a:t>XGBoost</a:t>
            </a:r>
            <a:endParaRPr kumimoji="1" lang="de-DE" altLang="zh-CN" dirty="0">
              <a:solidFill>
                <a:prstClr val="black"/>
              </a:solidFill>
              <a:latin typeface="Arial" panose="020B0604020202020204" pitchFamily="34" charset="0"/>
              <a:cs typeface="Arial" panose="020B0604020202020204" pitchFamily="34" charset="0"/>
            </a:endParaRPr>
          </a:p>
        </p:txBody>
      </p:sp>
      <p:sp>
        <p:nvSpPr>
          <p:cNvPr id="46" name="圆角矩形 45">
            <a:extLst>
              <a:ext uri="{FF2B5EF4-FFF2-40B4-BE49-F238E27FC236}">
                <a16:creationId xmlns:a16="http://schemas.microsoft.com/office/drawing/2014/main" id="{EE4417E7-BE5E-314D-B66E-9C08FFBE94C0}"/>
              </a:ext>
            </a:extLst>
          </p:cNvPr>
          <p:cNvSpPr/>
          <p:nvPr/>
        </p:nvSpPr>
        <p:spPr>
          <a:xfrm>
            <a:off x="2699955" y="1988800"/>
            <a:ext cx="6661866" cy="20162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左大括号 49">
            <a:extLst>
              <a:ext uri="{FF2B5EF4-FFF2-40B4-BE49-F238E27FC236}">
                <a16:creationId xmlns:a16="http://schemas.microsoft.com/office/drawing/2014/main" id="{EDC9D597-3938-EF4A-B87B-2D4F03C43781}"/>
              </a:ext>
            </a:extLst>
          </p:cNvPr>
          <p:cNvSpPr/>
          <p:nvPr/>
        </p:nvSpPr>
        <p:spPr>
          <a:xfrm rot="16200000">
            <a:off x="5925112" y="1788066"/>
            <a:ext cx="211556" cy="666186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GB" altLang="zh-CN" dirty="0"/>
          </a:p>
        </p:txBody>
      </p:sp>
      <p:sp>
        <p:nvSpPr>
          <p:cNvPr id="51" name="矩形 50">
            <a:extLst>
              <a:ext uri="{FF2B5EF4-FFF2-40B4-BE49-F238E27FC236}">
                <a16:creationId xmlns:a16="http://schemas.microsoft.com/office/drawing/2014/main" id="{1847F66C-04C6-1A48-95DA-14D49B2D066C}"/>
              </a:ext>
            </a:extLst>
          </p:cNvPr>
          <p:cNvSpPr/>
          <p:nvPr/>
        </p:nvSpPr>
        <p:spPr>
          <a:xfrm>
            <a:off x="576882" y="1021475"/>
            <a:ext cx="160813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Same dataset</a:t>
            </a:r>
          </a:p>
        </p:txBody>
      </p:sp>
      <p:cxnSp>
        <p:nvCxnSpPr>
          <p:cNvPr id="56" name="Gerade Verbindung mit Pfeil 30">
            <a:extLst>
              <a:ext uri="{FF2B5EF4-FFF2-40B4-BE49-F238E27FC236}">
                <a16:creationId xmlns:a16="http://schemas.microsoft.com/office/drawing/2014/main" id="{9178BEDA-F14B-1348-B94E-B385E3F79A47}"/>
              </a:ext>
            </a:extLst>
          </p:cNvPr>
          <p:cNvCxnSpPr>
            <a:cxnSpLocks/>
            <a:endCxn id="13" idx="0"/>
          </p:cNvCxnSpPr>
          <p:nvPr/>
        </p:nvCxnSpPr>
        <p:spPr>
          <a:xfrm>
            <a:off x="3357286" y="4005080"/>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0" name="Gerade Verbindung mit Pfeil 30">
            <a:extLst>
              <a:ext uri="{FF2B5EF4-FFF2-40B4-BE49-F238E27FC236}">
                <a16:creationId xmlns:a16="http://schemas.microsoft.com/office/drawing/2014/main" id="{DDD430D5-C8BC-464F-96A2-5FE4B61BD89F}"/>
              </a:ext>
            </a:extLst>
          </p:cNvPr>
          <p:cNvCxnSpPr>
            <a:cxnSpLocks/>
          </p:cNvCxnSpPr>
          <p:nvPr/>
        </p:nvCxnSpPr>
        <p:spPr>
          <a:xfrm>
            <a:off x="4466924" y="4013490"/>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2" name="Gerade Verbindung mit Pfeil 30">
            <a:extLst>
              <a:ext uri="{FF2B5EF4-FFF2-40B4-BE49-F238E27FC236}">
                <a16:creationId xmlns:a16="http://schemas.microsoft.com/office/drawing/2014/main" id="{93CC50B3-931E-DF4C-944D-54FDB8089516}"/>
              </a:ext>
            </a:extLst>
          </p:cNvPr>
          <p:cNvCxnSpPr>
            <a:cxnSpLocks/>
          </p:cNvCxnSpPr>
          <p:nvPr/>
        </p:nvCxnSpPr>
        <p:spPr>
          <a:xfrm>
            <a:off x="5547074" y="4013490"/>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4" name="Gerade Verbindung mit Pfeil 30">
            <a:extLst>
              <a:ext uri="{FF2B5EF4-FFF2-40B4-BE49-F238E27FC236}">
                <a16:creationId xmlns:a16="http://schemas.microsoft.com/office/drawing/2014/main" id="{F9524E52-1A3D-674B-8852-46CBE4105753}"/>
              </a:ext>
            </a:extLst>
          </p:cNvPr>
          <p:cNvCxnSpPr>
            <a:cxnSpLocks/>
          </p:cNvCxnSpPr>
          <p:nvPr/>
        </p:nvCxnSpPr>
        <p:spPr>
          <a:xfrm>
            <a:off x="6627224" y="3996381"/>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6" name="Gerade Verbindung mit Pfeil 30">
            <a:extLst>
              <a:ext uri="{FF2B5EF4-FFF2-40B4-BE49-F238E27FC236}">
                <a16:creationId xmlns:a16="http://schemas.microsoft.com/office/drawing/2014/main" id="{F277D208-4569-A94D-8CFF-3F6C48046ACF}"/>
              </a:ext>
            </a:extLst>
          </p:cNvPr>
          <p:cNvCxnSpPr>
            <a:cxnSpLocks/>
          </p:cNvCxnSpPr>
          <p:nvPr/>
        </p:nvCxnSpPr>
        <p:spPr>
          <a:xfrm>
            <a:off x="7707374" y="3996381"/>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2" name="Gerade Verbindung mit Pfeil 30">
            <a:extLst>
              <a:ext uri="{FF2B5EF4-FFF2-40B4-BE49-F238E27FC236}">
                <a16:creationId xmlns:a16="http://schemas.microsoft.com/office/drawing/2014/main" id="{2C307415-17C6-F946-963D-0469FF391F89}"/>
              </a:ext>
            </a:extLst>
          </p:cNvPr>
          <p:cNvCxnSpPr>
            <a:cxnSpLocks/>
            <a:endCxn id="23" idx="0"/>
          </p:cNvCxnSpPr>
          <p:nvPr/>
        </p:nvCxnSpPr>
        <p:spPr>
          <a:xfrm>
            <a:off x="3339292" y="1504835"/>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9" name="Gerade Verbindung mit Pfeil 30">
            <a:extLst>
              <a:ext uri="{FF2B5EF4-FFF2-40B4-BE49-F238E27FC236}">
                <a16:creationId xmlns:a16="http://schemas.microsoft.com/office/drawing/2014/main" id="{59F5C723-F5F4-6843-975D-9578EBAF9431}"/>
              </a:ext>
            </a:extLst>
          </p:cNvPr>
          <p:cNvCxnSpPr>
            <a:cxnSpLocks/>
          </p:cNvCxnSpPr>
          <p:nvPr/>
        </p:nvCxnSpPr>
        <p:spPr>
          <a:xfrm>
            <a:off x="4448930" y="1510576"/>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Gerade Verbindung mit Pfeil 30">
            <a:extLst>
              <a:ext uri="{FF2B5EF4-FFF2-40B4-BE49-F238E27FC236}">
                <a16:creationId xmlns:a16="http://schemas.microsoft.com/office/drawing/2014/main" id="{86D71C0B-C99E-4E49-9C1D-1734D4A4D582}"/>
              </a:ext>
            </a:extLst>
          </p:cNvPr>
          <p:cNvCxnSpPr>
            <a:cxnSpLocks/>
          </p:cNvCxnSpPr>
          <p:nvPr/>
        </p:nvCxnSpPr>
        <p:spPr>
          <a:xfrm>
            <a:off x="5529080" y="1510576"/>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Gerade Verbindung mit Pfeil 30">
            <a:extLst>
              <a:ext uri="{FF2B5EF4-FFF2-40B4-BE49-F238E27FC236}">
                <a16:creationId xmlns:a16="http://schemas.microsoft.com/office/drawing/2014/main" id="{2CCEA77C-AD39-5F40-A852-3D6206B69CF8}"/>
              </a:ext>
            </a:extLst>
          </p:cNvPr>
          <p:cNvCxnSpPr>
            <a:cxnSpLocks/>
          </p:cNvCxnSpPr>
          <p:nvPr/>
        </p:nvCxnSpPr>
        <p:spPr>
          <a:xfrm>
            <a:off x="6609230" y="1498897"/>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5" name="Gerade Verbindung mit Pfeil 30">
            <a:extLst>
              <a:ext uri="{FF2B5EF4-FFF2-40B4-BE49-F238E27FC236}">
                <a16:creationId xmlns:a16="http://schemas.microsoft.com/office/drawing/2014/main" id="{CB63461D-B446-3B4C-96CD-269673C2A0D9}"/>
              </a:ext>
            </a:extLst>
          </p:cNvPr>
          <p:cNvCxnSpPr>
            <a:cxnSpLocks/>
          </p:cNvCxnSpPr>
          <p:nvPr/>
        </p:nvCxnSpPr>
        <p:spPr>
          <a:xfrm>
            <a:off x="7689380" y="1498897"/>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7" name="Gerade Verbindung mit Pfeil 30">
            <a:extLst>
              <a:ext uri="{FF2B5EF4-FFF2-40B4-BE49-F238E27FC236}">
                <a16:creationId xmlns:a16="http://schemas.microsoft.com/office/drawing/2014/main" id="{C8AAE0E1-3256-A941-A4BE-BE31863EAF13}"/>
              </a:ext>
            </a:extLst>
          </p:cNvPr>
          <p:cNvCxnSpPr>
            <a:cxnSpLocks/>
          </p:cNvCxnSpPr>
          <p:nvPr/>
        </p:nvCxnSpPr>
        <p:spPr>
          <a:xfrm>
            <a:off x="8769530" y="1498897"/>
            <a:ext cx="0" cy="484799"/>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8" name="Gerade Verbindung mit Pfeil 30">
            <a:extLst>
              <a:ext uri="{FF2B5EF4-FFF2-40B4-BE49-F238E27FC236}">
                <a16:creationId xmlns:a16="http://schemas.microsoft.com/office/drawing/2014/main" id="{B6A786AE-40EE-6D44-9BDE-1C8EF8258EC1}"/>
              </a:ext>
            </a:extLst>
          </p:cNvPr>
          <p:cNvCxnSpPr>
            <a:cxnSpLocks/>
          </p:cNvCxnSpPr>
          <p:nvPr/>
        </p:nvCxnSpPr>
        <p:spPr>
          <a:xfrm>
            <a:off x="8787524" y="3996381"/>
            <a:ext cx="0" cy="372264"/>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4340" name="文本框 14339">
            <a:extLst>
              <a:ext uri="{FF2B5EF4-FFF2-40B4-BE49-F238E27FC236}">
                <a16:creationId xmlns:a16="http://schemas.microsoft.com/office/drawing/2014/main" id="{66E73E1D-B653-DE44-B03A-3A1F3F2C9384}"/>
              </a:ext>
            </a:extLst>
          </p:cNvPr>
          <p:cNvSpPr txBox="1"/>
          <p:nvPr/>
        </p:nvSpPr>
        <p:spPr bwMode="auto">
          <a:xfrm>
            <a:off x="9632950" y="2209066"/>
            <a:ext cx="914400" cy="91440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sp>
        <p:nvSpPr>
          <p:cNvPr id="14341" name="文本框 14340">
            <a:extLst>
              <a:ext uri="{FF2B5EF4-FFF2-40B4-BE49-F238E27FC236}">
                <a16:creationId xmlns:a16="http://schemas.microsoft.com/office/drawing/2014/main" id="{2A1CAD95-E96A-9C4C-B085-FF328E125D17}"/>
              </a:ext>
            </a:extLst>
          </p:cNvPr>
          <p:cNvSpPr txBox="1"/>
          <p:nvPr/>
        </p:nvSpPr>
        <p:spPr bwMode="auto">
          <a:xfrm>
            <a:off x="1785938" y="-1543050"/>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sp>
        <p:nvSpPr>
          <p:cNvPr id="77" name="Textfeld 11">
            <a:extLst>
              <a:ext uri="{FF2B5EF4-FFF2-40B4-BE49-F238E27FC236}">
                <a16:creationId xmlns:a16="http://schemas.microsoft.com/office/drawing/2014/main" id="{53D7F850-D33B-E24C-8632-4352913BA0B8}"/>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8</a:t>
            </a:r>
          </a:p>
        </p:txBody>
      </p:sp>
      <p:sp>
        <p:nvSpPr>
          <p:cNvPr id="14342" name="文本框 14341">
            <a:extLst>
              <a:ext uri="{FF2B5EF4-FFF2-40B4-BE49-F238E27FC236}">
                <a16:creationId xmlns:a16="http://schemas.microsoft.com/office/drawing/2014/main" id="{0DA13021-0241-CF4B-A949-C09FE5184C86}"/>
              </a:ext>
            </a:extLst>
          </p:cNvPr>
          <p:cNvSpPr txBox="1"/>
          <p:nvPr/>
        </p:nvSpPr>
        <p:spPr bwMode="auto">
          <a:xfrm>
            <a:off x="-2320010" y="3143180"/>
            <a:ext cx="2160300" cy="1698809"/>
          </a:xfrm>
          <a:prstGeom prst="rect">
            <a:avLst/>
          </a:prstGeom>
          <a:noFill/>
          <a:ln>
            <a:noFill/>
          </a:ln>
        </p:spPr>
        <p:txBody>
          <a:bodyPr vert="horz" wrap="square" lIns="91440" tIns="45720" rIns="91440" bIns="45720" numCol="1" rtlCol="0" anchor="t" anchorCtr="0" compatLnSpc="1">
            <a:noAutofit/>
          </a:bodyPr>
          <a:lstStyle/>
          <a:p>
            <a:pPr algn="ctr"/>
            <a:r>
              <a:rPr lang="en-GB" dirty="0" err="1">
                <a:solidFill>
                  <a:prstClr val="black"/>
                </a:solidFill>
                <a:latin typeface="Arial" panose="020B0604020202020204" pitchFamily="34" charset="0"/>
                <a:cs typeface="Arial" panose="020B0604020202020204" pitchFamily="34" charset="0"/>
              </a:rPr>
              <a:t>可以用在bot</a:t>
            </a:r>
            <a:r>
              <a:rPr lang="en-US" altLang="zh-CN" dirty="0">
                <a:solidFill>
                  <a:prstClr val="black"/>
                </a:solidFill>
                <a:latin typeface="Arial" panose="020B0604020202020204" pitchFamily="34" charset="0"/>
                <a:cs typeface="Arial" panose="020B0604020202020204" pitchFamily="34" charset="0"/>
              </a:rPr>
              <a:t>h</a:t>
            </a:r>
            <a:r>
              <a:rPr lang="zh-CN" altLang="en-US" dirty="0">
                <a:solidFill>
                  <a:prstClr val="black"/>
                </a:solidFill>
                <a:latin typeface="Arial" panose="020B0604020202020204" pitchFamily="34" charset="0"/>
                <a:cs typeface="Arial" panose="020B0604020202020204" pitchFamily="34" charset="0"/>
              </a:rPr>
              <a:t> </a:t>
            </a:r>
            <a:r>
              <a:rPr lang="en-US" altLang="zh-CN" dirty="0">
                <a:latin typeface="Arial" panose="020B0604020202020204" pitchFamily="34" charset="0"/>
                <a:ea typeface="Times New Roman" panose="02020603050405020304" pitchFamily="18" charset="0"/>
              </a:rPr>
              <a:t>Predictions/</a:t>
            </a:r>
          </a:p>
          <a:p>
            <a:pPr algn="ctr"/>
            <a:r>
              <a:rPr lang="en-US" altLang="zh-CN" dirty="0">
                <a:latin typeface="Arial" panose="020B0604020202020204" pitchFamily="34" charset="0"/>
                <a:ea typeface="Times New Roman" panose="02020603050405020304" pitchFamily="18" charset="0"/>
              </a:rPr>
              <a:t>Feature importance</a:t>
            </a:r>
          </a:p>
          <a:p>
            <a:pPr marL="266700" indent="-266700" defTabSz="914400">
              <a:lnSpc>
                <a:spcPct val="100000"/>
              </a:lnSpc>
              <a:spcBef>
                <a:spcPts val="0"/>
              </a:spcBef>
              <a:buClr>
                <a:srgbClr val="00AC5B"/>
              </a:buClr>
              <a:buFont typeface="Wingdings" panose="05000000000000000000" pitchFamily="2" charset="2"/>
              <a:buChar char="§"/>
            </a:pPr>
            <a:endParaRPr lang="en-GB" dirty="0">
              <a:solidFill>
                <a:prstClr val="black"/>
              </a:solidFill>
              <a:latin typeface="Arial" panose="020B0604020202020204" pitchFamily="34" charset="0"/>
              <a:cs typeface="Arial" panose="020B0604020202020204" pitchFamily="34" charset="0"/>
            </a:endParaRPr>
          </a:p>
        </p:txBody>
      </p:sp>
      <p:sp>
        <p:nvSpPr>
          <p:cNvPr id="14343" name="文本框 14342">
            <a:extLst>
              <a:ext uri="{FF2B5EF4-FFF2-40B4-BE49-F238E27FC236}">
                <a16:creationId xmlns:a16="http://schemas.microsoft.com/office/drawing/2014/main" id="{19D2F6E0-53BC-D946-ABF9-56DEE5584DBE}"/>
              </a:ext>
            </a:extLst>
          </p:cNvPr>
          <p:cNvSpPr txBox="1"/>
          <p:nvPr/>
        </p:nvSpPr>
        <p:spPr bwMode="auto">
          <a:xfrm>
            <a:off x="-2106722" y="1567824"/>
            <a:ext cx="1728240" cy="855101"/>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err="1">
                <a:solidFill>
                  <a:prstClr val="black"/>
                </a:solidFill>
                <a:latin typeface="Arial" panose="020B0604020202020204" pitchFamily="34" charset="0"/>
                <a:cs typeface="Arial" panose="020B0604020202020204" pitchFamily="34" charset="0"/>
              </a:rPr>
              <a:t>放在后面</a:t>
            </a:r>
            <a:r>
              <a:rPr lang="zh-CN" altLang="en-US" dirty="0">
                <a:solidFill>
                  <a:prstClr val="black"/>
                </a:solidFill>
                <a:latin typeface="Arial" panose="020B0604020202020204" pitchFamily="34" charset="0"/>
                <a:cs typeface="Arial" panose="020B0604020202020204" pitchFamily="34" charset="0"/>
              </a:rPr>
              <a:t>，如果有人问在拿出来</a:t>
            </a:r>
            <a:endParaRPr lang="en-GB"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171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2C1D3-9336-1C4A-AD91-A88B44DBDC64}"/>
              </a:ext>
            </a:extLst>
          </p:cNvPr>
          <p:cNvSpPr>
            <a:spLocks noGrp="1"/>
          </p:cNvSpPr>
          <p:nvPr>
            <p:ph type="title"/>
          </p:nvPr>
        </p:nvSpPr>
        <p:spPr>
          <a:xfrm>
            <a:off x="272481" y="333376"/>
            <a:ext cx="9633519" cy="719138"/>
          </a:xfrm>
        </p:spPr>
        <p:txBody>
          <a:bodyPr/>
          <a:lstStyle/>
          <a:p>
            <a:r>
              <a:rPr lang="en-US" altLang="zh-CN" dirty="0"/>
              <a:t>Splitting source dataset into 5 folds according to material classes</a:t>
            </a:r>
            <a:endParaRPr kumimoji="1" lang="zh-CN" altLang="en-US" dirty="0"/>
          </a:p>
        </p:txBody>
      </p:sp>
      <p:graphicFrame>
        <p:nvGraphicFramePr>
          <p:cNvPr id="6" name="表格 6">
            <a:extLst>
              <a:ext uri="{FF2B5EF4-FFF2-40B4-BE49-F238E27FC236}">
                <a16:creationId xmlns:a16="http://schemas.microsoft.com/office/drawing/2014/main" id="{97F0FE2D-0C37-1741-80CB-336432CCCE02}"/>
              </a:ext>
            </a:extLst>
          </p:cNvPr>
          <p:cNvGraphicFramePr>
            <a:graphicFrameLocks noGrp="1"/>
          </p:cNvGraphicFramePr>
          <p:nvPr>
            <p:ph sz="half" idx="1"/>
          </p:nvPr>
        </p:nvGraphicFramePr>
        <p:xfrm>
          <a:off x="3440505" y="1538914"/>
          <a:ext cx="504069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704654634"/>
                    </a:ext>
                  </a:extLst>
                </a:gridCol>
                <a:gridCol w="669573">
                  <a:extLst>
                    <a:ext uri="{9D8B030D-6E8A-4147-A177-3AD203B41FA5}">
                      <a16:colId xmlns:a16="http://schemas.microsoft.com/office/drawing/2014/main" val="3155394525"/>
                    </a:ext>
                  </a:extLst>
                </a:gridCol>
                <a:gridCol w="743971">
                  <a:extLst>
                    <a:ext uri="{9D8B030D-6E8A-4147-A177-3AD203B41FA5}">
                      <a16:colId xmlns:a16="http://schemas.microsoft.com/office/drawing/2014/main" val="1718978264"/>
                    </a:ext>
                  </a:extLst>
                </a:gridCol>
                <a:gridCol w="1041559">
                  <a:extLst>
                    <a:ext uri="{9D8B030D-6E8A-4147-A177-3AD203B41FA5}">
                      <a16:colId xmlns:a16="http://schemas.microsoft.com/office/drawing/2014/main" val="1634655378"/>
                    </a:ext>
                  </a:extLst>
                </a:gridCol>
                <a:gridCol w="734820">
                  <a:extLst>
                    <a:ext uri="{9D8B030D-6E8A-4147-A177-3AD203B41FA5}">
                      <a16:colId xmlns:a16="http://schemas.microsoft.com/office/drawing/2014/main" val="371304699"/>
                    </a:ext>
                  </a:extLst>
                </a:gridCol>
                <a:gridCol w="734820">
                  <a:extLst>
                    <a:ext uri="{9D8B030D-6E8A-4147-A177-3AD203B41FA5}">
                      <a16:colId xmlns:a16="http://schemas.microsoft.com/office/drawing/2014/main" val="1316033234"/>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APEC</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435319"/>
                  </a:ext>
                </a:extLst>
              </a:tr>
            </a:tbl>
          </a:graphicData>
        </a:graphic>
      </p:graphicFrame>
      <p:sp>
        <p:nvSpPr>
          <p:cNvPr id="14" name="右大括号 13">
            <a:extLst>
              <a:ext uri="{FF2B5EF4-FFF2-40B4-BE49-F238E27FC236}">
                <a16:creationId xmlns:a16="http://schemas.microsoft.com/office/drawing/2014/main" id="{041559E0-22F6-C640-8FA4-57698445B3BB}"/>
              </a:ext>
            </a:extLst>
          </p:cNvPr>
          <p:cNvSpPr/>
          <p:nvPr/>
        </p:nvSpPr>
        <p:spPr>
          <a:xfrm rot="5400000" flipH="1" flipV="1">
            <a:off x="5816795" y="-1197426"/>
            <a:ext cx="288118" cy="504069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3D7D92D-1570-FA4A-8D30-4F2361B6E72E}"/>
              </a:ext>
            </a:extLst>
          </p:cNvPr>
          <p:cNvSpPr/>
          <p:nvPr/>
        </p:nvSpPr>
        <p:spPr>
          <a:xfrm>
            <a:off x="5214464" y="782546"/>
            <a:ext cx="149278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Total dataset</a:t>
            </a:r>
          </a:p>
        </p:txBody>
      </p:sp>
      <p:graphicFrame>
        <p:nvGraphicFramePr>
          <p:cNvPr id="16" name="表格 15">
            <a:extLst>
              <a:ext uri="{FF2B5EF4-FFF2-40B4-BE49-F238E27FC236}">
                <a16:creationId xmlns:a16="http://schemas.microsoft.com/office/drawing/2014/main" id="{4C26255C-17F5-7342-A4E6-54CF8CBE52A2}"/>
              </a:ext>
            </a:extLst>
          </p:cNvPr>
          <p:cNvGraphicFramePr>
            <a:graphicFrameLocks noGrp="1"/>
          </p:cNvGraphicFramePr>
          <p:nvPr/>
        </p:nvGraphicFramePr>
        <p:xfrm>
          <a:off x="3239481" y="2763084"/>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n>
                            <a:solidFill>
                              <a:schemeClr val="bg1"/>
                            </a:solidFill>
                          </a:ln>
                          <a:solidFill>
                            <a:schemeClr val="bg1"/>
                          </a:solidFill>
                          <a:effectLst/>
                        </a:rPr>
                        <a:t>PLEXIGLAS</a:t>
                      </a:r>
                      <a:endParaRPr lang="zh-CN" altLang="zh-CN" sz="1400" b="0" dirty="0">
                        <a:ln>
                          <a:solidFill>
                            <a:schemeClr val="bg1"/>
                          </a:solidFill>
                        </a:ln>
                        <a:solidFill>
                          <a:schemeClr val="bg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sp>
        <p:nvSpPr>
          <p:cNvPr id="17" name="右大括号 16">
            <a:extLst>
              <a:ext uri="{FF2B5EF4-FFF2-40B4-BE49-F238E27FC236}">
                <a16:creationId xmlns:a16="http://schemas.microsoft.com/office/drawing/2014/main" id="{9DF42797-66F8-E145-95D2-54A0BBEBEAAF}"/>
              </a:ext>
            </a:extLst>
          </p:cNvPr>
          <p:cNvSpPr/>
          <p:nvPr/>
        </p:nvSpPr>
        <p:spPr>
          <a:xfrm rot="5400000" flipH="1" flipV="1">
            <a:off x="5248360" y="403829"/>
            <a:ext cx="288119" cy="43058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19759BA9-9932-544B-BF38-3071D33E45E8}"/>
              </a:ext>
            </a:extLst>
          </p:cNvPr>
          <p:cNvSpPr/>
          <p:nvPr/>
        </p:nvSpPr>
        <p:spPr>
          <a:xfrm>
            <a:off x="4690945" y="2001371"/>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Source task</a:t>
            </a:r>
          </a:p>
        </p:txBody>
      </p:sp>
      <p:graphicFrame>
        <p:nvGraphicFramePr>
          <p:cNvPr id="20" name="表格 19">
            <a:extLst>
              <a:ext uri="{FF2B5EF4-FFF2-40B4-BE49-F238E27FC236}">
                <a16:creationId xmlns:a16="http://schemas.microsoft.com/office/drawing/2014/main" id="{ADFBB828-BD74-4D4F-B8BF-0A5E47806CB1}"/>
              </a:ext>
            </a:extLst>
          </p:cNvPr>
          <p:cNvGraphicFramePr>
            <a:graphicFrameLocks noGrp="1"/>
          </p:cNvGraphicFramePr>
          <p:nvPr/>
        </p:nvGraphicFramePr>
        <p:xfrm>
          <a:off x="8105547" y="2766453"/>
          <a:ext cx="734820" cy="305866"/>
        </p:xfrm>
        <a:graphic>
          <a:graphicData uri="http://schemas.openxmlformats.org/drawingml/2006/table">
            <a:tbl>
              <a:tblPr firstRow="1" bandRow="1">
                <a:tableStyleId>{2A488322-F2BA-4B5B-9748-0D474271808F}</a:tableStyleId>
              </a:tblPr>
              <a:tblGrid>
                <a:gridCol w="734820">
                  <a:extLst>
                    <a:ext uri="{9D8B030D-6E8A-4147-A177-3AD203B41FA5}">
                      <a16:colId xmlns:a16="http://schemas.microsoft.com/office/drawing/2014/main" val="1134988143"/>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APEC</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66452"/>
                  </a:ext>
                </a:extLst>
              </a:tr>
            </a:tbl>
          </a:graphicData>
        </a:graphic>
      </p:graphicFrame>
      <p:sp>
        <p:nvSpPr>
          <p:cNvPr id="21" name="右大括号 20">
            <a:extLst>
              <a:ext uri="{FF2B5EF4-FFF2-40B4-BE49-F238E27FC236}">
                <a16:creationId xmlns:a16="http://schemas.microsoft.com/office/drawing/2014/main" id="{2C9F3F01-85A1-BE40-BC8A-8B3E29E2B678}"/>
              </a:ext>
            </a:extLst>
          </p:cNvPr>
          <p:cNvSpPr/>
          <p:nvPr/>
        </p:nvSpPr>
        <p:spPr>
          <a:xfrm rot="5400000" flipH="1" flipV="1">
            <a:off x="8328462" y="2147790"/>
            <a:ext cx="288994" cy="73481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C4E881C4-59B0-DD42-BE46-5ECD9B1D0C22}"/>
              </a:ext>
            </a:extLst>
          </p:cNvPr>
          <p:cNvSpPr/>
          <p:nvPr/>
        </p:nvSpPr>
        <p:spPr>
          <a:xfrm>
            <a:off x="7816335" y="1990559"/>
            <a:ext cx="13132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Target task</a:t>
            </a:r>
          </a:p>
        </p:txBody>
      </p:sp>
      <p:graphicFrame>
        <p:nvGraphicFramePr>
          <p:cNvPr id="23" name="表格 22">
            <a:extLst>
              <a:ext uri="{FF2B5EF4-FFF2-40B4-BE49-F238E27FC236}">
                <a16:creationId xmlns:a16="http://schemas.microsoft.com/office/drawing/2014/main" id="{A54BF7F2-A928-A842-9020-DA10F6D593DE}"/>
              </a:ext>
            </a:extLst>
          </p:cNvPr>
          <p:cNvGraphicFramePr>
            <a:graphicFrameLocks noGrp="1"/>
          </p:cNvGraphicFramePr>
          <p:nvPr/>
        </p:nvGraphicFramePr>
        <p:xfrm>
          <a:off x="3252701" y="3407885"/>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SABIC</a:t>
                      </a:r>
                      <a:endParaRPr lang="zh-CN" altLang="en-US"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4" name="表格 23">
            <a:extLst>
              <a:ext uri="{FF2B5EF4-FFF2-40B4-BE49-F238E27FC236}">
                <a16:creationId xmlns:a16="http://schemas.microsoft.com/office/drawing/2014/main" id="{CCBFD7B3-B762-3044-A7E4-F2B488B76B8B}"/>
              </a:ext>
            </a:extLst>
          </p:cNvPr>
          <p:cNvGraphicFramePr>
            <a:graphicFrameLocks noGrp="1"/>
          </p:cNvGraphicFramePr>
          <p:nvPr/>
        </p:nvGraphicFramePr>
        <p:xfrm>
          <a:off x="3239481" y="4052686"/>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ULTEM</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5" name="表格 24">
            <a:extLst>
              <a:ext uri="{FF2B5EF4-FFF2-40B4-BE49-F238E27FC236}">
                <a16:creationId xmlns:a16="http://schemas.microsoft.com/office/drawing/2014/main" id="{050BAD9B-B636-F442-8899-E01437DBB948}"/>
              </a:ext>
            </a:extLst>
          </p:cNvPr>
          <p:cNvGraphicFramePr>
            <a:graphicFrameLocks noGrp="1"/>
          </p:cNvGraphicFramePr>
          <p:nvPr/>
        </p:nvGraphicFramePr>
        <p:xfrm>
          <a:off x="3265921" y="4697487"/>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ULTRAMID</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solidFill>
                            <a:schemeClr val="tx1"/>
                          </a:solidFill>
                          <a:effectLst/>
                          <a:latin typeface="+mn-lt"/>
                          <a:ea typeface="+mn-ea"/>
                          <a:cs typeface="+mn-cs"/>
                        </a:rPr>
                        <a:t>VALOX</a:t>
                      </a:r>
                      <a:endParaRPr lang="zh-CN" altLang="zh-CN" sz="1400" b="0" kern="1200" dirty="0">
                        <a:solidFill>
                          <a:schemeClr val="tx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3415090"/>
                  </a:ext>
                </a:extLst>
              </a:tr>
            </a:tbl>
          </a:graphicData>
        </a:graphic>
      </p:graphicFrame>
      <p:graphicFrame>
        <p:nvGraphicFramePr>
          <p:cNvPr id="26" name="表格 25">
            <a:extLst>
              <a:ext uri="{FF2B5EF4-FFF2-40B4-BE49-F238E27FC236}">
                <a16:creationId xmlns:a16="http://schemas.microsoft.com/office/drawing/2014/main" id="{C2D8A6A2-F8D2-8444-A3FA-6ED76973D932}"/>
              </a:ext>
            </a:extLst>
          </p:cNvPr>
          <p:cNvGraphicFramePr>
            <a:graphicFrameLocks noGrp="1"/>
          </p:cNvGraphicFramePr>
          <p:nvPr/>
        </p:nvGraphicFramePr>
        <p:xfrm>
          <a:off x="3252701" y="5342288"/>
          <a:ext cx="4305879" cy="305866"/>
        </p:xfrm>
        <a:graphic>
          <a:graphicData uri="http://schemas.openxmlformats.org/drawingml/2006/table">
            <a:tbl>
              <a:tblPr firstRow="1" bandRow="1">
                <a:tableStyleId>{2A488322-F2BA-4B5B-9748-0D474271808F}</a:tableStyleId>
              </a:tblPr>
              <a:tblGrid>
                <a:gridCol w="1115956">
                  <a:extLst>
                    <a:ext uri="{9D8B030D-6E8A-4147-A177-3AD203B41FA5}">
                      <a16:colId xmlns:a16="http://schemas.microsoft.com/office/drawing/2014/main" val="2664029008"/>
                    </a:ext>
                  </a:extLst>
                </a:gridCol>
                <a:gridCol w="669573">
                  <a:extLst>
                    <a:ext uri="{9D8B030D-6E8A-4147-A177-3AD203B41FA5}">
                      <a16:colId xmlns:a16="http://schemas.microsoft.com/office/drawing/2014/main" val="82305174"/>
                    </a:ext>
                  </a:extLst>
                </a:gridCol>
                <a:gridCol w="743971">
                  <a:extLst>
                    <a:ext uri="{9D8B030D-6E8A-4147-A177-3AD203B41FA5}">
                      <a16:colId xmlns:a16="http://schemas.microsoft.com/office/drawing/2014/main" val="2208554615"/>
                    </a:ext>
                  </a:extLst>
                </a:gridCol>
                <a:gridCol w="1041559">
                  <a:extLst>
                    <a:ext uri="{9D8B030D-6E8A-4147-A177-3AD203B41FA5}">
                      <a16:colId xmlns:a16="http://schemas.microsoft.com/office/drawing/2014/main" val="1971259721"/>
                    </a:ext>
                  </a:extLst>
                </a:gridCol>
                <a:gridCol w="734820">
                  <a:extLst>
                    <a:ext uri="{9D8B030D-6E8A-4147-A177-3AD203B41FA5}">
                      <a16:colId xmlns:a16="http://schemas.microsoft.com/office/drawing/2014/main" val="2083045929"/>
                    </a:ext>
                  </a:extLst>
                </a:gridCol>
              </a:tblGrid>
              <a:tr h="30586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PLEXIGLAS</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400" b="0" dirty="0">
                          <a:solidFill>
                            <a:schemeClr val="tx1"/>
                          </a:solidFill>
                          <a:effectLst/>
                        </a:rPr>
                        <a:t>SABIC</a:t>
                      </a:r>
                      <a:endParaRPr lang="zh-CN" altLang="en-US" sz="1400" b="0" dirty="0">
                        <a:solidFill>
                          <a:schemeClr val="tx1"/>
                        </a:solidFill>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ULTEM</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effectLst/>
                        </a:rPr>
                        <a:t>ULTRAMID</a:t>
                      </a:r>
                      <a:endParaRPr lang="zh-CN" altLang="zh-CN" sz="1400" b="0" dirty="0">
                        <a:solidFill>
                          <a:schemeClr val="tx1"/>
                        </a:solidFill>
                        <a:effectLst/>
                        <a:latin typeface="Times New Roman" panose="02020603050405020304" pitchFamily="18" charset="0"/>
                        <a:ea typeface="Times New Roman" panose="02020603050405020304" pitchFamily="18"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kern="1200" dirty="0">
                          <a:ln>
                            <a:solidFill>
                              <a:schemeClr val="bg1"/>
                            </a:solidFill>
                          </a:ln>
                          <a:solidFill>
                            <a:schemeClr val="bg1"/>
                          </a:solidFill>
                          <a:effectLst/>
                          <a:latin typeface="+mn-lt"/>
                          <a:ea typeface="+mn-ea"/>
                          <a:cs typeface="+mn-cs"/>
                        </a:rPr>
                        <a:t>VALOX</a:t>
                      </a:r>
                      <a:endParaRPr lang="zh-CN" altLang="zh-CN" sz="1400" b="0" kern="1200" dirty="0">
                        <a:ln>
                          <a:solidFill>
                            <a:schemeClr val="bg1"/>
                          </a:solidFill>
                        </a:ln>
                        <a:solidFill>
                          <a:schemeClr val="bg1"/>
                        </a:solidFill>
                        <a:effectLst/>
                        <a:latin typeface="+mn-lt"/>
                        <a:ea typeface="+mn-ea"/>
                        <a:cs typeface="+mn-cs"/>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853415090"/>
                  </a:ext>
                </a:extLst>
              </a:tr>
            </a:tbl>
          </a:graphicData>
        </a:graphic>
      </p:graphicFrame>
      <p:sp>
        <p:nvSpPr>
          <p:cNvPr id="28" name="矩形 27">
            <a:extLst>
              <a:ext uri="{FF2B5EF4-FFF2-40B4-BE49-F238E27FC236}">
                <a16:creationId xmlns:a16="http://schemas.microsoft.com/office/drawing/2014/main" id="{DC936AFB-7BB6-1C49-B1E3-35B469A65C72}"/>
              </a:ext>
            </a:extLst>
          </p:cNvPr>
          <p:cNvSpPr/>
          <p:nvPr/>
        </p:nvSpPr>
        <p:spPr>
          <a:xfrm>
            <a:off x="782089" y="2700829"/>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1</a:t>
            </a:r>
          </a:p>
        </p:txBody>
      </p:sp>
      <p:sp>
        <p:nvSpPr>
          <p:cNvPr id="29" name="矩形 28">
            <a:extLst>
              <a:ext uri="{FF2B5EF4-FFF2-40B4-BE49-F238E27FC236}">
                <a16:creationId xmlns:a16="http://schemas.microsoft.com/office/drawing/2014/main" id="{D11A53E6-0777-4F49-A192-D7983BB6CA28}"/>
              </a:ext>
            </a:extLst>
          </p:cNvPr>
          <p:cNvSpPr/>
          <p:nvPr/>
        </p:nvSpPr>
        <p:spPr>
          <a:xfrm>
            <a:off x="782088" y="3357575"/>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2</a:t>
            </a:r>
          </a:p>
        </p:txBody>
      </p:sp>
      <p:sp>
        <p:nvSpPr>
          <p:cNvPr id="30" name="矩形 29">
            <a:extLst>
              <a:ext uri="{FF2B5EF4-FFF2-40B4-BE49-F238E27FC236}">
                <a16:creationId xmlns:a16="http://schemas.microsoft.com/office/drawing/2014/main" id="{F4DAB380-F736-4F4A-97E9-4B8FF015E359}"/>
              </a:ext>
            </a:extLst>
          </p:cNvPr>
          <p:cNvSpPr/>
          <p:nvPr/>
        </p:nvSpPr>
        <p:spPr>
          <a:xfrm>
            <a:off x="763118" y="4018992"/>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3</a:t>
            </a:r>
          </a:p>
        </p:txBody>
      </p:sp>
      <p:sp>
        <p:nvSpPr>
          <p:cNvPr id="31" name="矩形 30">
            <a:extLst>
              <a:ext uri="{FF2B5EF4-FFF2-40B4-BE49-F238E27FC236}">
                <a16:creationId xmlns:a16="http://schemas.microsoft.com/office/drawing/2014/main" id="{B5A4BC92-4100-F940-8D50-48181A246004}"/>
              </a:ext>
            </a:extLst>
          </p:cNvPr>
          <p:cNvSpPr/>
          <p:nvPr/>
        </p:nvSpPr>
        <p:spPr>
          <a:xfrm>
            <a:off x="782088" y="4665754"/>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4</a:t>
            </a:r>
          </a:p>
        </p:txBody>
      </p:sp>
      <p:sp>
        <p:nvSpPr>
          <p:cNvPr id="32" name="矩形 31">
            <a:extLst>
              <a:ext uri="{FF2B5EF4-FFF2-40B4-BE49-F238E27FC236}">
                <a16:creationId xmlns:a16="http://schemas.microsoft.com/office/drawing/2014/main" id="{1CE75C4C-0039-8B4B-B872-96E353AA51DE}"/>
              </a:ext>
            </a:extLst>
          </p:cNvPr>
          <p:cNvSpPr/>
          <p:nvPr/>
        </p:nvSpPr>
        <p:spPr>
          <a:xfrm>
            <a:off x="763117" y="5312516"/>
            <a:ext cx="2082621"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Pre-trained DNN 5</a:t>
            </a:r>
          </a:p>
        </p:txBody>
      </p:sp>
      <p:sp>
        <p:nvSpPr>
          <p:cNvPr id="36" name="Textfeld 33">
            <a:extLst>
              <a:ext uri="{FF2B5EF4-FFF2-40B4-BE49-F238E27FC236}">
                <a16:creationId xmlns:a16="http://schemas.microsoft.com/office/drawing/2014/main" id="{B23E2F9F-72EF-3E41-B0E9-B72750ECE124}"/>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3079221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sz="half" idx="1"/>
          </p:nvPr>
        </p:nvGraphicFramePr>
        <p:xfrm>
          <a:off x="273050" y="1268413"/>
          <a:ext cx="9359900" cy="48974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p:cNvSpPr>
            <a:spLocks noGrp="1"/>
          </p:cNvSpPr>
          <p:nvPr>
            <p:ph type="title"/>
          </p:nvPr>
        </p:nvSpPr>
        <p:spPr/>
        <p:txBody>
          <a:bodyPr/>
          <a:lstStyle/>
          <a:p>
            <a:r>
              <a:rPr lang="en-US" altLang="zh-CN" dirty="0"/>
              <a:t>Possible advantages due to transfer learning</a:t>
            </a:r>
            <a:endParaRPr lang="en-US" dirty="0"/>
          </a:p>
        </p:txBody>
      </p:sp>
      <p:sp>
        <p:nvSpPr>
          <p:cNvPr id="11" name="Textfeld 10"/>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sz="1400" dirty="0">
                <a:solidFill>
                  <a:prstClr val="black"/>
                </a:solidFill>
                <a:latin typeface="Arial" panose="020B0604020202020204" pitchFamily="34" charset="0"/>
                <a:cs typeface="Arial" panose="020B0604020202020204" pitchFamily="34" charset="0"/>
              </a:rPr>
              <a:t>[TS09]</a:t>
            </a:r>
          </a:p>
        </p:txBody>
      </p:sp>
      <p:sp>
        <p:nvSpPr>
          <p:cNvPr id="12" name="Textfeld 11"/>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4229200-3FD9-EC4C-9C09-095387E030AB}"/>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A93394CF-4396-3B4C-AA17-D621B44437BB}"/>
              </a:ext>
            </a:extLst>
          </p:cNvPr>
          <p:cNvSpPr txBox="1"/>
          <p:nvPr/>
        </p:nvSpPr>
        <p:spPr bwMode="auto">
          <a:xfrm>
            <a:off x="-1599910" y="1924572"/>
            <a:ext cx="1008140" cy="784328"/>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R2 value</a:t>
            </a:r>
          </a:p>
        </p:txBody>
      </p:sp>
      <p:sp>
        <p:nvSpPr>
          <p:cNvPr id="4" name="圆角矩形 3">
            <a:extLst>
              <a:ext uri="{FF2B5EF4-FFF2-40B4-BE49-F238E27FC236}">
                <a16:creationId xmlns:a16="http://schemas.microsoft.com/office/drawing/2014/main" id="{4FC55A2B-E60F-E74D-8084-9111CDAAD279}"/>
              </a:ext>
            </a:extLst>
          </p:cNvPr>
          <p:cNvSpPr/>
          <p:nvPr/>
        </p:nvSpPr>
        <p:spPr>
          <a:xfrm>
            <a:off x="416370" y="2636890"/>
            <a:ext cx="360050" cy="144020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圆角矩形 8">
            <a:extLst>
              <a:ext uri="{FF2B5EF4-FFF2-40B4-BE49-F238E27FC236}">
                <a16:creationId xmlns:a16="http://schemas.microsoft.com/office/drawing/2014/main" id="{9DE483EE-9FD1-424A-8882-82FEA7397AD5}"/>
              </a:ext>
            </a:extLst>
          </p:cNvPr>
          <p:cNvSpPr/>
          <p:nvPr/>
        </p:nvSpPr>
        <p:spPr>
          <a:xfrm>
            <a:off x="1064461" y="1463635"/>
            <a:ext cx="4032560" cy="7047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文本框 9">
            <a:extLst>
              <a:ext uri="{FF2B5EF4-FFF2-40B4-BE49-F238E27FC236}">
                <a16:creationId xmlns:a16="http://schemas.microsoft.com/office/drawing/2014/main" id="{12F408BA-8B97-4545-A97E-7B98D8CC59FB}"/>
              </a:ext>
            </a:extLst>
          </p:cNvPr>
          <p:cNvSpPr txBox="1"/>
          <p:nvPr/>
        </p:nvSpPr>
        <p:spPr bwMode="auto">
          <a:xfrm>
            <a:off x="1064461" y="1463635"/>
            <a:ext cx="4032560" cy="500920"/>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Coefficient of determination</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The higher, the better performance</a:t>
            </a:r>
          </a:p>
        </p:txBody>
      </p:sp>
      <p:cxnSp>
        <p:nvCxnSpPr>
          <p:cNvPr id="15" name="直线连接符 14">
            <a:extLst>
              <a:ext uri="{FF2B5EF4-FFF2-40B4-BE49-F238E27FC236}">
                <a16:creationId xmlns:a16="http://schemas.microsoft.com/office/drawing/2014/main" id="{2889A119-01E4-A848-A365-FE1EEA2866E8}"/>
              </a:ext>
            </a:extLst>
          </p:cNvPr>
          <p:cNvCxnSpPr>
            <a:cxnSpLocks/>
          </p:cNvCxnSpPr>
          <p:nvPr/>
        </p:nvCxnSpPr>
        <p:spPr>
          <a:xfrm flipH="1">
            <a:off x="632400" y="2060810"/>
            <a:ext cx="432061" cy="500920"/>
          </a:xfrm>
          <a:prstGeom prst="line">
            <a:avLst/>
          </a:prstGeom>
          <a:ln w="25400">
            <a:solidFill>
              <a:srgbClr val="037C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5972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sz="half" idx="1"/>
          </p:nvPr>
        </p:nvGraphicFramePr>
        <p:xfrm>
          <a:off x="273050" y="1268413"/>
          <a:ext cx="9359900" cy="48974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p:cNvSpPr>
            <a:spLocks noGrp="1"/>
          </p:cNvSpPr>
          <p:nvPr>
            <p:ph type="title"/>
          </p:nvPr>
        </p:nvSpPr>
        <p:spPr/>
        <p:txBody>
          <a:bodyPr/>
          <a:lstStyle/>
          <a:p>
            <a:r>
              <a:rPr lang="en-US" altLang="zh-CN" dirty="0"/>
              <a:t>Possible advantages due to transfer learning</a:t>
            </a:r>
            <a:endParaRPr lang="en-US" dirty="0"/>
          </a:p>
        </p:txBody>
      </p:sp>
      <p:sp>
        <p:nvSpPr>
          <p:cNvPr id="11" name="Textfeld 10"/>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sz="1400" dirty="0">
                <a:solidFill>
                  <a:prstClr val="black"/>
                </a:solidFill>
                <a:latin typeface="Arial" panose="020B0604020202020204" pitchFamily="34" charset="0"/>
                <a:cs typeface="Arial" panose="020B0604020202020204" pitchFamily="34" charset="0"/>
              </a:rPr>
              <a:t>[TS09]</a:t>
            </a:r>
          </a:p>
        </p:txBody>
      </p:sp>
      <p:sp>
        <p:nvSpPr>
          <p:cNvPr id="12" name="Textfeld 11"/>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7" name="Ellipse 16"/>
          <p:cNvSpPr>
            <a:spLocks noChangeAspect="1"/>
          </p:cNvSpPr>
          <p:nvPr/>
        </p:nvSpPr>
        <p:spPr>
          <a:xfrm>
            <a:off x="4520940" y="162875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18" name="Textfeld 17"/>
          <p:cNvSpPr txBox="1"/>
          <p:nvPr/>
        </p:nvSpPr>
        <p:spPr bwMode="auto">
          <a:xfrm>
            <a:off x="4953000" y="1628750"/>
            <a:ext cx="2016280" cy="360000"/>
          </a:xfrm>
          <a:prstGeom prst="rect">
            <a:avLst/>
          </a:prstGeom>
          <a:solidFill>
            <a:schemeClr val="bg1"/>
          </a:solidFill>
          <a:ln w="12700">
            <a:solidFill>
              <a:schemeClr val="tx1"/>
            </a:solidFill>
            <a:miter lim="800000"/>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en-US" dirty="0">
                <a:solidFill>
                  <a:prstClr val="black"/>
                </a:solidFill>
                <a:latin typeface="Arial" panose="020B0604020202020204" pitchFamily="34" charset="0"/>
                <a:cs typeface="Arial" panose="020B0604020202020204" pitchFamily="34" charset="0"/>
              </a:rPr>
              <a:t>Higher asymptote</a:t>
            </a:r>
          </a:p>
        </p:txBody>
      </p:sp>
      <p:sp>
        <p:nvSpPr>
          <p:cNvPr id="19" name="Ellipse 18"/>
          <p:cNvSpPr>
            <a:spLocks noChangeAspect="1"/>
          </p:cNvSpPr>
          <p:nvPr/>
        </p:nvSpPr>
        <p:spPr>
          <a:xfrm>
            <a:off x="1496520" y="30197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0" name="Textfeld 19"/>
          <p:cNvSpPr txBox="1"/>
          <p:nvPr/>
        </p:nvSpPr>
        <p:spPr bwMode="auto">
          <a:xfrm>
            <a:off x="1910451" y="3019786"/>
            <a:ext cx="1458329" cy="360001"/>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dirty="0">
                <a:solidFill>
                  <a:prstClr val="black"/>
                </a:solidFill>
                <a:latin typeface="Arial" panose="020B0604020202020204" pitchFamily="34" charset="0"/>
                <a:cs typeface="Arial" panose="020B0604020202020204" pitchFamily="34" charset="0"/>
              </a:rPr>
              <a:t>Higher </a:t>
            </a:r>
            <a:r>
              <a:rPr lang="de-DE" dirty="0" err="1">
                <a:solidFill>
                  <a:prstClr val="black"/>
                </a:solidFill>
                <a:latin typeface="Arial" panose="020B0604020202020204" pitchFamily="34" charset="0"/>
                <a:cs typeface="Arial" panose="020B0604020202020204" pitchFamily="34" charset="0"/>
              </a:rPr>
              <a:t>slope</a:t>
            </a:r>
            <a:endParaRPr lang="de-DE" dirty="0">
              <a:solidFill>
                <a:prstClr val="black"/>
              </a:solidFill>
              <a:latin typeface="Arial" panose="020B0604020202020204" pitchFamily="34" charset="0"/>
              <a:cs typeface="Arial" panose="020B0604020202020204" pitchFamily="34" charset="0"/>
            </a:endParaRPr>
          </a:p>
        </p:txBody>
      </p:sp>
      <p:sp>
        <p:nvSpPr>
          <p:cNvPr id="21" name="Ellipse 20"/>
          <p:cNvSpPr>
            <a:spLocks noChangeAspect="1"/>
          </p:cNvSpPr>
          <p:nvPr/>
        </p:nvSpPr>
        <p:spPr>
          <a:xfrm>
            <a:off x="1156901" y="47252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2" name="Textfeld 21"/>
          <p:cNvSpPr txBox="1"/>
          <p:nvPr/>
        </p:nvSpPr>
        <p:spPr bwMode="auto">
          <a:xfrm>
            <a:off x="1573134" y="4725230"/>
            <a:ext cx="1363586" cy="360000"/>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dirty="0">
                <a:solidFill>
                  <a:prstClr val="black"/>
                </a:solidFill>
                <a:latin typeface="Arial" panose="020B0604020202020204" pitchFamily="34" charset="0"/>
                <a:cs typeface="Arial" panose="020B0604020202020204" pitchFamily="34" charset="0"/>
              </a:rPr>
              <a:t>Higher </a:t>
            </a:r>
            <a:r>
              <a:rPr lang="de-DE" dirty="0" err="1">
                <a:solidFill>
                  <a:prstClr val="black"/>
                </a:solidFill>
                <a:latin typeface="Arial" panose="020B0604020202020204" pitchFamily="34" charset="0"/>
                <a:cs typeface="Arial" panose="020B0604020202020204" pitchFamily="34" charset="0"/>
              </a:rPr>
              <a:t>start</a:t>
            </a:r>
            <a:endParaRPr lang="de-DE" dirty="0">
              <a:solidFill>
                <a:prstClr val="black"/>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4229200-3FD9-EC4C-9C09-095387E030AB}"/>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A93394CF-4396-3B4C-AA17-D621B44437BB}"/>
              </a:ext>
            </a:extLst>
          </p:cNvPr>
          <p:cNvSpPr txBox="1"/>
          <p:nvPr/>
        </p:nvSpPr>
        <p:spPr bwMode="auto">
          <a:xfrm>
            <a:off x="-1599910" y="1924572"/>
            <a:ext cx="1008140" cy="784328"/>
          </a:xfrm>
          <a:prstGeom prst="rect">
            <a:avLst/>
          </a:prstGeom>
          <a:noFill/>
          <a:ln>
            <a:noFill/>
          </a:ln>
        </p:spPr>
        <p:txBody>
          <a:bodyPr vert="horz" wrap="squar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R2 value</a:t>
            </a:r>
          </a:p>
        </p:txBody>
      </p:sp>
    </p:spTree>
    <p:extLst>
      <p:ext uri="{BB962C8B-B14F-4D97-AF65-F5344CB8AC3E}">
        <p14:creationId xmlns:p14="http://schemas.microsoft.com/office/powerpoint/2010/main" val="1088904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E704B7A3-6187-C244-8891-FE4101F30FF2}"/>
              </a:ext>
            </a:extLst>
          </p:cNvPr>
          <p:cNvSpPr/>
          <p:nvPr/>
        </p:nvSpPr>
        <p:spPr>
          <a:xfrm>
            <a:off x="702576" y="1788127"/>
            <a:ext cx="1544077" cy="923330"/>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All material</a:t>
            </a:r>
          </a:p>
          <a:p>
            <a:pPr algn="ctr"/>
            <a:r>
              <a:rPr lang="en-US" altLang="zh-CN" dirty="0">
                <a:latin typeface="Arial" panose="020B0604020202020204" pitchFamily="34" charset="0"/>
                <a:ea typeface="Times New Roman" panose="02020603050405020304" pitchFamily="18" charset="0"/>
              </a:rPr>
              <a:t>except APEC</a:t>
            </a:r>
          </a:p>
          <a:p>
            <a:pPr algn="ctr"/>
            <a:r>
              <a:rPr lang="en-US" altLang="zh-CN" dirty="0">
                <a:latin typeface="Arial" panose="020B0604020202020204" pitchFamily="34" charset="0"/>
                <a:ea typeface="Times New Roman" panose="02020603050405020304" pitchFamily="18" charset="0"/>
              </a:rPr>
              <a:t>Input A</a:t>
            </a:r>
          </a:p>
        </p:txBody>
      </p:sp>
      <p:sp>
        <p:nvSpPr>
          <p:cNvPr id="2" name="标题 1">
            <a:extLst>
              <a:ext uri="{FF2B5EF4-FFF2-40B4-BE49-F238E27FC236}">
                <a16:creationId xmlns:a16="http://schemas.microsoft.com/office/drawing/2014/main" id="{5CBD0C11-F0F3-7542-931E-5FA6C9FF1890}"/>
              </a:ext>
            </a:extLst>
          </p:cNvPr>
          <p:cNvSpPr>
            <a:spLocks noGrp="1"/>
          </p:cNvSpPr>
          <p:nvPr>
            <p:ph type="title"/>
          </p:nvPr>
        </p:nvSpPr>
        <p:spPr>
          <a:xfrm>
            <a:off x="272765" y="409567"/>
            <a:ext cx="9360469" cy="719138"/>
          </a:xfrm>
        </p:spPr>
        <p:txBody>
          <a:bodyPr/>
          <a:lstStyle/>
          <a:p>
            <a:r>
              <a:rPr kumimoji="1" lang="en-US" altLang="zh-CN" dirty="0"/>
              <a:t>Difference of </a:t>
            </a:r>
            <a:r>
              <a:rPr kumimoji="1" lang="en-US" altLang="zh-CN" dirty="0">
                <a:latin typeface="Arial" panose="020B0604020202020204" pitchFamily="34" charset="0"/>
              </a:rPr>
              <a:t>f</a:t>
            </a:r>
            <a:r>
              <a:rPr lang="en-US" altLang="zh-CN" dirty="0">
                <a:latin typeface="Arial" panose="020B0604020202020204" pitchFamily="34" charset="0"/>
                <a:ea typeface="Times New Roman" panose="02020603050405020304" pitchFamily="18" charset="0"/>
              </a:rPr>
              <a:t>rozen weights </a:t>
            </a:r>
            <a:r>
              <a:rPr kumimoji="1" lang="en-US" altLang="zh-CN" dirty="0"/>
              <a:t>and fine tuning</a:t>
            </a:r>
          </a:p>
        </p:txBody>
      </p:sp>
      <p:sp>
        <p:nvSpPr>
          <p:cNvPr id="6" name="Textfeld 33">
            <a:extLst>
              <a:ext uri="{FF2B5EF4-FFF2-40B4-BE49-F238E27FC236}">
                <a16:creationId xmlns:a16="http://schemas.microsoft.com/office/drawing/2014/main" id="{1C7CCA20-F4C4-E34A-969E-5C258374AFF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19</a:t>
            </a:r>
          </a:p>
        </p:txBody>
      </p:sp>
      <p:sp>
        <p:nvSpPr>
          <p:cNvPr id="17" name="左箭头 16">
            <a:extLst>
              <a:ext uri="{FF2B5EF4-FFF2-40B4-BE49-F238E27FC236}">
                <a16:creationId xmlns:a16="http://schemas.microsoft.com/office/drawing/2014/main" id="{DE8C79F5-198B-C249-8697-3E4EEDD5C5B8}"/>
              </a:ext>
            </a:extLst>
          </p:cNvPr>
          <p:cNvSpPr/>
          <p:nvPr/>
        </p:nvSpPr>
        <p:spPr>
          <a:xfrm>
            <a:off x="2666835" y="5441637"/>
            <a:ext cx="3892484"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Back propagation</a:t>
            </a:r>
            <a:endParaRPr kumimoji="1" lang="zh-CN" altLang="en-US" dirty="0"/>
          </a:p>
        </p:txBody>
      </p:sp>
      <p:sp>
        <p:nvSpPr>
          <p:cNvPr id="21" name="左箭头 20">
            <a:extLst>
              <a:ext uri="{FF2B5EF4-FFF2-40B4-BE49-F238E27FC236}">
                <a16:creationId xmlns:a16="http://schemas.microsoft.com/office/drawing/2014/main" id="{7898A46A-CF3E-C841-9C12-8F5CEEFECC8A}"/>
              </a:ext>
            </a:extLst>
          </p:cNvPr>
          <p:cNvSpPr/>
          <p:nvPr/>
        </p:nvSpPr>
        <p:spPr>
          <a:xfrm>
            <a:off x="3870588" y="3632752"/>
            <a:ext cx="2688730"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Back propagation</a:t>
            </a:r>
            <a:endParaRPr kumimoji="1" lang="zh-CN" altLang="en-US" dirty="0"/>
          </a:p>
        </p:txBody>
      </p:sp>
      <p:sp>
        <p:nvSpPr>
          <p:cNvPr id="22" name="矩形 21">
            <a:extLst>
              <a:ext uri="{FF2B5EF4-FFF2-40B4-BE49-F238E27FC236}">
                <a16:creationId xmlns:a16="http://schemas.microsoft.com/office/drawing/2014/main" id="{F38389EC-7C9F-DD42-B5EC-BC717C3FA15A}"/>
              </a:ext>
            </a:extLst>
          </p:cNvPr>
          <p:cNvSpPr/>
          <p:nvPr/>
        </p:nvSpPr>
        <p:spPr>
          <a:xfrm>
            <a:off x="6957515" y="3737947"/>
            <a:ext cx="2313455" cy="369332"/>
          </a:xfrm>
          <a:prstGeom prst="rect">
            <a:avLst/>
          </a:prstGeom>
        </p:spPr>
        <p:txBody>
          <a:bodyPr wrap="none">
            <a:spAutoFit/>
          </a:bodyPr>
          <a:lstStyle/>
          <a:p>
            <a:pPr algn="ctr"/>
            <a:r>
              <a:rPr lang="en-US" altLang="zh-CN" dirty="0" err="1">
                <a:latin typeface="Arial" panose="020B0604020202020204" pitchFamily="34" charset="0"/>
                <a:ea typeface="Times New Roman" panose="02020603050405020304" pitchFamily="18" charset="0"/>
              </a:rPr>
              <a:t>AnB</a:t>
            </a:r>
            <a:r>
              <a:rPr lang="en-US" altLang="zh-CN" dirty="0">
                <a:latin typeface="Arial" panose="020B0604020202020204" pitchFamily="34" charset="0"/>
                <a:ea typeface="Times New Roman" panose="02020603050405020304" pitchFamily="18" charset="0"/>
              </a:rPr>
              <a:t>: Frozen weights</a:t>
            </a:r>
          </a:p>
        </p:txBody>
      </p:sp>
      <p:sp>
        <p:nvSpPr>
          <p:cNvPr id="23" name="矩形 22">
            <a:extLst>
              <a:ext uri="{FF2B5EF4-FFF2-40B4-BE49-F238E27FC236}">
                <a16:creationId xmlns:a16="http://schemas.microsoft.com/office/drawing/2014/main" id="{21F13559-CDE9-8644-9253-90F39BDA4C84}"/>
              </a:ext>
            </a:extLst>
          </p:cNvPr>
          <p:cNvSpPr/>
          <p:nvPr/>
        </p:nvSpPr>
        <p:spPr>
          <a:xfrm>
            <a:off x="6957515" y="5502631"/>
            <a:ext cx="2024913" cy="369332"/>
          </a:xfrm>
          <a:prstGeom prst="rect">
            <a:avLst/>
          </a:prstGeom>
        </p:spPr>
        <p:txBody>
          <a:bodyPr wrap="none">
            <a:spAutoFit/>
          </a:bodyPr>
          <a:lstStyle/>
          <a:p>
            <a:pPr algn="ctr"/>
            <a:r>
              <a:rPr lang="en-US" altLang="zh-CN" dirty="0" err="1">
                <a:latin typeface="Arial" panose="020B0604020202020204" pitchFamily="34" charset="0"/>
                <a:ea typeface="Times New Roman" panose="02020603050405020304" pitchFamily="18" charset="0"/>
              </a:rPr>
              <a:t>AnB</a:t>
            </a:r>
            <a:r>
              <a:rPr lang="en-US" altLang="zh-CN" dirty="0">
                <a:latin typeface="Arial" panose="020B0604020202020204" pitchFamily="34" charset="0"/>
                <a:ea typeface="Times New Roman" panose="02020603050405020304" pitchFamily="18" charset="0"/>
              </a:rPr>
              <a:t>+: Fine tuning</a:t>
            </a:r>
          </a:p>
        </p:txBody>
      </p:sp>
      <p:sp>
        <p:nvSpPr>
          <p:cNvPr id="44" name="矩形 43">
            <a:extLst>
              <a:ext uri="{FF2B5EF4-FFF2-40B4-BE49-F238E27FC236}">
                <a16:creationId xmlns:a16="http://schemas.microsoft.com/office/drawing/2014/main" id="{AAA9D866-78BE-6E44-A878-5FE8BB3ED897}"/>
              </a:ext>
            </a:extLst>
          </p:cNvPr>
          <p:cNvSpPr/>
          <p:nvPr/>
        </p:nvSpPr>
        <p:spPr>
          <a:xfrm>
            <a:off x="655966" y="3242033"/>
            <a:ext cx="2125325"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Transferred layer n</a:t>
            </a:r>
          </a:p>
          <a:p>
            <a:pPr algn="ctr"/>
            <a:endParaRPr lang="en-US" altLang="zh-CN" dirty="0">
              <a:latin typeface="Arial" panose="020B0604020202020204" pitchFamily="34" charset="0"/>
              <a:ea typeface="Times New Roman" panose="02020603050405020304" pitchFamily="18" charset="0"/>
            </a:endParaRPr>
          </a:p>
        </p:txBody>
      </p:sp>
      <p:sp>
        <p:nvSpPr>
          <p:cNvPr id="45" name="左箭头 44">
            <a:extLst>
              <a:ext uri="{FF2B5EF4-FFF2-40B4-BE49-F238E27FC236}">
                <a16:creationId xmlns:a16="http://schemas.microsoft.com/office/drawing/2014/main" id="{C1A9289A-26A5-294D-B996-862DACD8F184}"/>
              </a:ext>
            </a:extLst>
          </p:cNvPr>
          <p:cNvSpPr/>
          <p:nvPr/>
        </p:nvSpPr>
        <p:spPr>
          <a:xfrm flipH="1">
            <a:off x="2824901" y="968920"/>
            <a:ext cx="3372971" cy="5797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Forward direction</a:t>
            </a:r>
            <a:endParaRPr kumimoji="1" lang="zh-CN" altLang="en-US" dirty="0"/>
          </a:p>
        </p:txBody>
      </p:sp>
      <p:grpSp>
        <p:nvGrpSpPr>
          <p:cNvPr id="25" name="组合 24">
            <a:extLst>
              <a:ext uri="{FF2B5EF4-FFF2-40B4-BE49-F238E27FC236}">
                <a16:creationId xmlns:a16="http://schemas.microsoft.com/office/drawing/2014/main" id="{91E91EFA-78A3-DC49-958A-6E5ACA89FE15}"/>
              </a:ext>
            </a:extLst>
          </p:cNvPr>
          <p:cNvGrpSpPr/>
          <p:nvPr/>
        </p:nvGrpSpPr>
        <p:grpSpPr>
          <a:xfrm>
            <a:off x="2230376" y="1484730"/>
            <a:ext cx="4304646" cy="1256345"/>
            <a:chOff x="1590893" y="893293"/>
            <a:chExt cx="4304646" cy="1256345"/>
          </a:xfrm>
        </p:grpSpPr>
        <p:cxnSp>
          <p:nvCxnSpPr>
            <p:cNvPr id="26" name="直线箭头连接符 25">
              <a:extLst>
                <a:ext uri="{FF2B5EF4-FFF2-40B4-BE49-F238E27FC236}">
                  <a16:creationId xmlns:a16="http://schemas.microsoft.com/office/drawing/2014/main" id="{ACDC8444-3131-D349-87AE-975C6793A4AF}"/>
                </a:ext>
              </a:extLst>
            </p:cNvPr>
            <p:cNvCxnSpPr/>
            <p:nvPr/>
          </p:nvCxnSpPr>
          <p:spPr>
            <a:xfrm>
              <a:off x="197897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BFC1BE07-27CA-1D42-AE7A-BB4A7F07AF7A}"/>
                </a:ext>
              </a:extLst>
            </p:cNvPr>
            <p:cNvCxnSpPr/>
            <p:nvPr/>
          </p:nvCxnSpPr>
          <p:spPr>
            <a:xfrm>
              <a:off x="3331829"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5D497941-59CE-3440-AB44-B6966161E7A0}"/>
                </a:ext>
              </a:extLst>
            </p:cNvPr>
            <p:cNvCxnSpPr/>
            <p:nvPr/>
          </p:nvCxnSpPr>
          <p:spPr>
            <a:xfrm>
              <a:off x="4613621" y="16273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 name="组合 28">
              <a:extLst>
                <a:ext uri="{FF2B5EF4-FFF2-40B4-BE49-F238E27FC236}">
                  <a16:creationId xmlns:a16="http://schemas.microsoft.com/office/drawing/2014/main" id="{B3719A4E-1E81-9B40-96FF-0587FFD8BB42}"/>
                </a:ext>
              </a:extLst>
            </p:cNvPr>
            <p:cNvGrpSpPr/>
            <p:nvPr/>
          </p:nvGrpSpPr>
          <p:grpSpPr>
            <a:xfrm>
              <a:off x="1590893" y="1193124"/>
              <a:ext cx="172048" cy="956514"/>
              <a:chOff x="644346" y="990019"/>
              <a:chExt cx="840225" cy="4671291"/>
            </a:xfrm>
          </p:grpSpPr>
          <p:sp>
            <p:nvSpPr>
              <p:cNvPr id="47" name="圆柱体 46">
                <a:extLst>
                  <a:ext uri="{FF2B5EF4-FFF2-40B4-BE49-F238E27FC236}">
                    <a16:creationId xmlns:a16="http://schemas.microsoft.com/office/drawing/2014/main" id="{E5B07B35-8C02-1B4B-919B-36EDABD52BD2}"/>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48" name="椭圆 47">
                <a:extLst>
                  <a:ext uri="{FF2B5EF4-FFF2-40B4-BE49-F238E27FC236}">
                    <a16:creationId xmlns:a16="http://schemas.microsoft.com/office/drawing/2014/main" id="{1E7D5EA6-34B8-4C44-B37B-C340C91DF506}"/>
                  </a:ext>
                </a:extLst>
              </p:cNvPr>
              <p:cNvSpPr/>
              <p:nvPr/>
            </p:nvSpPr>
            <p:spPr>
              <a:xfrm>
                <a:off x="752525" y="120656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E517EC09-E6EA-1E4A-9AF5-3EA9AEB57CDF}"/>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2A72C87D-6A9B-A94D-8AD0-AD1F241BDC3C}"/>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C1963E1F-5753-344E-B280-15B0096C656F}"/>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a:extLst>
                  <a:ext uri="{FF2B5EF4-FFF2-40B4-BE49-F238E27FC236}">
                    <a16:creationId xmlns:a16="http://schemas.microsoft.com/office/drawing/2014/main" id="{1530D984-EA0F-0447-A90A-D2F6AF042E74}"/>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58E5B51A-CC00-9641-B266-44558A0CCA81}"/>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圆角矩形 29">
              <a:extLst>
                <a:ext uri="{FF2B5EF4-FFF2-40B4-BE49-F238E27FC236}">
                  <a16:creationId xmlns:a16="http://schemas.microsoft.com/office/drawing/2014/main" id="{9A721CA7-1582-7648-86F3-F6AD9E6ED24E}"/>
                </a:ext>
              </a:extLst>
            </p:cNvPr>
            <p:cNvSpPr/>
            <p:nvPr/>
          </p:nvSpPr>
          <p:spPr>
            <a:xfrm>
              <a:off x="2333620"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E4B8DCEF-8A0A-3F4A-9992-66AF311B56ED}"/>
                </a:ext>
              </a:extLst>
            </p:cNvPr>
            <p:cNvSpPr/>
            <p:nvPr/>
          </p:nvSpPr>
          <p:spPr>
            <a:xfrm>
              <a:off x="3655874"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a:extLst>
                <a:ext uri="{FF2B5EF4-FFF2-40B4-BE49-F238E27FC236}">
                  <a16:creationId xmlns:a16="http://schemas.microsoft.com/office/drawing/2014/main" id="{FD3D99AD-2E42-2B4D-8DCB-1EB80459D0C3}"/>
                </a:ext>
              </a:extLst>
            </p:cNvPr>
            <p:cNvSpPr/>
            <p:nvPr/>
          </p:nvSpPr>
          <p:spPr>
            <a:xfrm>
              <a:off x="4926023" y="1301337"/>
              <a:ext cx="216030" cy="677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3" name="组合 32">
              <a:extLst>
                <a:ext uri="{FF2B5EF4-FFF2-40B4-BE49-F238E27FC236}">
                  <a16:creationId xmlns:a16="http://schemas.microsoft.com/office/drawing/2014/main" id="{86E5E7EE-8865-044C-9E9C-22858940DAA3}"/>
                </a:ext>
              </a:extLst>
            </p:cNvPr>
            <p:cNvGrpSpPr/>
            <p:nvPr/>
          </p:nvGrpSpPr>
          <p:grpSpPr>
            <a:xfrm>
              <a:off x="5723491" y="1247230"/>
              <a:ext cx="172048" cy="848301"/>
              <a:chOff x="644346" y="1518490"/>
              <a:chExt cx="840225" cy="4142815"/>
            </a:xfrm>
          </p:grpSpPr>
          <p:sp>
            <p:nvSpPr>
              <p:cNvPr id="39" name="圆柱体 38">
                <a:extLst>
                  <a:ext uri="{FF2B5EF4-FFF2-40B4-BE49-F238E27FC236}">
                    <a16:creationId xmlns:a16="http://schemas.microsoft.com/office/drawing/2014/main" id="{694D7609-A9D1-4543-88D9-0D0F5CF89072}"/>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40" name="椭圆 39">
                <a:extLst>
                  <a:ext uri="{FF2B5EF4-FFF2-40B4-BE49-F238E27FC236}">
                    <a16:creationId xmlns:a16="http://schemas.microsoft.com/office/drawing/2014/main" id="{EE6EDABD-F0D9-7D48-8459-A3A13D226736}"/>
                  </a:ext>
                </a:extLst>
              </p:cNvPr>
              <p:cNvSpPr/>
              <p:nvPr/>
            </p:nvSpPr>
            <p:spPr>
              <a:xfrm>
                <a:off x="752525" y="191229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04D4D57F-B729-4240-A5F3-13891BC8B38D}"/>
                  </a:ext>
                </a:extLst>
              </p:cNvPr>
              <p:cNvSpPr/>
              <p:nvPr/>
            </p:nvSpPr>
            <p:spPr>
              <a:xfrm>
                <a:off x="752525" y="265652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36E91B55-E8AA-9D44-A0E1-D32D51C8B5DE}"/>
                  </a:ext>
                </a:extLst>
              </p:cNvPr>
              <p:cNvSpPr/>
              <p:nvPr/>
            </p:nvSpPr>
            <p:spPr>
              <a:xfrm>
                <a:off x="752525" y="3374915"/>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0C11C136-CC8F-AD4E-BA5E-FC25BF4051E7}"/>
                  </a:ext>
                </a:extLst>
              </p:cNvPr>
              <p:cNvSpPr/>
              <p:nvPr/>
            </p:nvSpPr>
            <p:spPr>
              <a:xfrm>
                <a:off x="752525" y="4080644"/>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701137B3-8CA0-354B-A932-64DC2BD4B41A}"/>
                  </a:ext>
                </a:extLst>
              </p:cNvPr>
              <p:cNvSpPr/>
              <p:nvPr/>
            </p:nvSpPr>
            <p:spPr>
              <a:xfrm>
                <a:off x="752525" y="4824879"/>
                <a:ext cx="623869" cy="6238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4" name="矩形 33">
              <a:extLst>
                <a:ext uri="{FF2B5EF4-FFF2-40B4-BE49-F238E27FC236}">
                  <a16:creationId xmlns:a16="http://schemas.microsoft.com/office/drawing/2014/main" id="{FD76BDD1-0FF0-5647-A5A1-A0FDBBC57D1D}"/>
                </a:ext>
              </a:extLst>
            </p:cNvPr>
            <p:cNvSpPr/>
            <p:nvPr/>
          </p:nvSpPr>
          <p:spPr>
            <a:xfrm>
              <a:off x="3059078" y="11615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B45908-6516-7642-A8EC-E829DC92231A}"/>
                </a:ext>
              </a:extLst>
            </p:cNvPr>
            <p:cNvSpPr/>
            <p:nvPr/>
          </p:nvSpPr>
          <p:spPr>
            <a:xfrm>
              <a:off x="4345020" y="11838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CF255D2E-1024-1941-B16C-7BC4F6DDB429}"/>
                    </a:ext>
                  </a:extLst>
                </p:cNvPr>
                <p:cNvSpPr/>
                <p:nvPr/>
              </p:nvSpPr>
              <p:spPr>
                <a:xfrm>
                  <a:off x="2191426"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2" name="矩形 201">
                  <a:extLst>
                    <a:ext uri="{FF2B5EF4-FFF2-40B4-BE49-F238E27FC236}">
                      <a16:creationId xmlns:a16="http://schemas.microsoft.com/office/drawing/2014/main" id="{88CCFD99-EFD7-BB4B-B5DB-9150CAEBA10C}"/>
                    </a:ext>
                  </a:extLst>
                </p:cNvPr>
                <p:cNvSpPr>
                  <a:spLocks noRot="1" noChangeAspect="1" noMove="1" noResize="1" noEditPoints="1" noAdjustHandles="1" noChangeArrowheads="1" noChangeShapeType="1" noTextEdit="1"/>
                </p:cNvSpPr>
                <p:nvPr/>
              </p:nvSpPr>
              <p:spPr>
                <a:xfrm>
                  <a:off x="2191426" y="893293"/>
                  <a:ext cx="645818" cy="369332"/>
                </a:xfrm>
                <a:prstGeom prst="rect">
                  <a:avLst/>
                </a:prstGeom>
                <a:blipFill>
                  <a:blip r:embed="rId3"/>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5E0497E9-8FDA-2D4A-8214-8108A685FF13}"/>
                    </a:ext>
                  </a:extLst>
                </p:cNvPr>
                <p:cNvSpPr/>
                <p:nvPr/>
              </p:nvSpPr>
              <p:spPr>
                <a:xfrm>
                  <a:off x="3512113" y="89329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2</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3" name="矩形 202">
                  <a:extLst>
                    <a:ext uri="{FF2B5EF4-FFF2-40B4-BE49-F238E27FC236}">
                      <a16:creationId xmlns:a16="http://schemas.microsoft.com/office/drawing/2014/main" id="{5F2662D6-D267-A846-87EA-E5528C15AFE9}"/>
                    </a:ext>
                  </a:extLst>
                </p:cNvPr>
                <p:cNvSpPr>
                  <a:spLocks noRot="1" noChangeAspect="1" noMove="1" noResize="1" noEditPoints="1" noAdjustHandles="1" noChangeArrowheads="1" noChangeShapeType="1" noTextEdit="1"/>
                </p:cNvSpPr>
                <p:nvPr/>
              </p:nvSpPr>
              <p:spPr>
                <a:xfrm>
                  <a:off x="3512113" y="893293"/>
                  <a:ext cx="645818" cy="369332"/>
                </a:xfrm>
                <a:prstGeom prst="rect">
                  <a:avLst/>
                </a:prstGeom>
                <a:blipFill>
                  <a:blip r:embed="rId4"/>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CFA762CD-B6E8-4544-832C-8EB76B708A46}"/>
                    </a:ext>
                  </a:extLst>
                </p:cNvPr>
                <p:cNvSpPr/>
                <p:nvPr/>
              </p:nvSpPr>
              <p:spPr>
                <a:xfrm>
                  <a:off x="4722772" y="896163"/>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3</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04" name="矩形 203">
                  <a:extLst>
                    <a:ext uri="{FF2B5EF4-FFF2-40B4-BE49-F238E27FC236}">
                      <a16:creationId xmlns:a16="http://schemas.microsoft.com/office/drawing/2014/main" id="{188C621E-B756-C243-8428-E9C35239ED6A}"/>
                    </a:ext>
                  </a:extLst>
                </p:cNvPr>
                <p:cNvSpPr>
                  <a:spLocks noRot="1" noChangeAspect="1" noMove="1" noResize="1" noEditPoints="1" noAdjustHandles="1" noChangeArrowheads="1" noChangeShapeType="1" noTextEdit="1"/>
                </p:cNvSpPr>
                <p:nvPr/>
              </p:nvSpPr>
              <p:spPr>
                <a:xfrm>
                  <a:off x="4722772" y="896163"/>
                  <a:ext cx="645818" cy="369332"/>
                </a:xfrm>
                <a:prstGeom prst="rect">
                  <a:avLst/>
                </a:prstGeom>
                <a:blipFill>
                  <a:blip r:embed="rId5"/>
                  <a:stretch>
                    <a:fillRect/>
                  </a:stretch>
                </a:blipFill>
              </p:spPr>
              <p:txBody>
                <a:bodyPr/>
                <a:lstStyle/>
                <a:p>
                  <a:r>
                    <a:rPr lang="en-US">
                      <a:noFill/>
                    </a:rPr>
                    <a:t> </a:t>
                  </a:r>
                </a:p>
              </p:txBody>
            </p:sp>
          </mc:Fallback>
        </mc:AlternateContent>
      </p:grpSp>
      <p:sp>
        <p:nvSpPr>
          <p:cNvPr id="57" name="矩形 56">
            <a:extLst>
              <a:ext uri="{FF2B5EF4-FFF2-40B4-BE49-F238E27FC236}">
                <a16:creationId xmlns:a16="http://schemas.microsoft.com/office/drawing/2014/main" id="{A108FE4A-D5F7-094B-8181-914803CC98D4}"/>
              </a:ext>
            </a:extLst>
          </p:cNvPr>
          <p:cNvSpPr/>
          <p:nvPr/>
        </p:nvSpPr>
        <p:spPr>
          <a:xfrm>
            <a:off x="6960145" y="2037283"/>
            <a:ext cx="108241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A</a:t>
            </a:r>
          </a:p>
        </p:txBody>
      </p:sp>
      <p:sp>
        <p:nvSpPr>
          <p:cNvPr id="59" name="矩形 58">
            <a:extLst>
              <a:ext uri="{FF2B5EF4-FFF2-40B4-BE49-F238E27FC236}">
                <a16:creationId xmlns:a16="http://schemas.microsoft.com/office/drawing/2014/main" id="{7B3B9073-3964-AE40-ACAA-8EF0E4728ABE}"/>
              </a:ext>
            </a:extLst>
          </p:cNvPr>
          <p:cNvSpPr/>
          <p:nvPr/>
        </p:nvSpPr>
        <p:spPr>
          <a:xfrm>
            <a:off x="648090" y="4565482"/>
            <a:ext cx="163378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APEC dataset</a:t>
            </a:r>
          </a:p>
          <a:p>
            <a:pPr algn="ctr"/>
            <a:r>
              <a:rPr lang="en-US" altLang="zh-CN" dirty="0">
                <a:latin typeface="Arial" panose="020B0604020202020204" pitchFamily="34" charset="0"/>
                <a:ea typeface="Times New Roman" panose="02020603050405020304" pitchFamily="18" charset="0"/>
              </a:rPr>
              <a:t>Input B</a:t>
            </a:r>
          </a:p>
        </p:txBody>
      </p:sp>
      <p:grpSp>
        <p:nvGrpSpPr>
          <p:cNvPr id="60" name="组合 59">
            <a:extLst>
              <a:ext uri="{FF2B5EF4-FFF2-40B4-BE49-F238E27FC236}">
                <a16:creationId xmlns:a16="http://schemas.microsoft.com/office/drawing/2014/main" id="{2083B792-22E5-9441-B161-65E30EC5ED59}"/>
              </a:ext>
            </a:extLst>
          </p:cNvPr>
          <p:cNvGrpSpPr/>
          <p:nvPr/>
        </p:nvGrpSpPr>
        <p:grpSpPr>
          <a:xfrm>
            <a:off x="2254673" y="4077090"/>
            <a:ext cx="4304646" cy="1254911"/>
            <a:chOff x="1590893" y="4740858"/>
            <a:chExt cx="4304646" cy="1254911"/>
          </a:xfrm>
        </p:grpSpPr>
        <p:grpSp>
          <p:nvGrpSpPr>
            <p:cNvPr id="61" name="组合 60">
              <a:extLst>
                <a:ext uri="{FF2B5EF4-FFF2-40B4-BE49-F238E27FC236}">
                  <a16:creationId xmlns:a16="http://schemas.microsoft.com/office/drawing/2014/main" id="{D7BD4190-6A1F-CE42-8CA0-1ECAD862AA27}"/>
                </a:ext>
              </a:extLst>
            </p:cNvPr>
            <p:cNvGrpSpPr/>
            <p:nvPr/>
          </p:nvGrpSpPr>
          <p:grpSpPr>
            <a:xfrm>
              <a:off x="1590893" y="4997770"/>
              <a:ext cx="172048" cy="956514"/>
              <a:chOff x="644346" y="990019"/>
              <a:chExt cx="840225" cy="4671291"/>
            </a:xfrm>
          </p:grpSpPr>
          <p:sp>
            <p:nvSpPr>
              <p:cNvPr id="83" name="圆柱体 82">
                <a:extLst>
                  <a:ext uri="{FF2B5EF4-FFF2-40B4-BE49-F238E27FC236}">
                    <a16:creationId xmlns:a16="http://schemas.microsoft.com/office/drawing/2014/main" id="{C12A463F-ED85-134D-B107-2B86ABE60FE0}"/>
                  </a:ext>
                </a:extLst>
              </p:cNvPr>
              <p:cNvSpPr/>
              <p:nvPr/>
            </p:nvSpPr>
            <p:spPr>
              <a:xfrm>
                <a:off x="644346" y="990019"/>
                <a:ext cx="840225" cy="4671291"/>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84" name="椭圆 83">
                <a:extLst>
                  <a:ext uri="{FF2B5EF4-FFF2-40B4-BE49-F238E27FC236}">
                    <a16:creationId xmlns:a16="http://schemas.microsoft.com/office/drawing/2014/main" id="{CB06CA34-30D6-1440-933B-386522C97BB2}"/>
                  </a:ext>
                </a:extLst>
              </p:cNvPr>
              <p:cNvSpPr/>
              <p:nvPr/>
            </p:nvSpPr>
            <p:spPr>
              <a:xfrm>
                <a:off x="752525" y="120656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0E2DA576-3259-E743-9191-E39AAA72BEAA}"/>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6" name="椭圆 85">
                <a:extLst>
                  <a:ext uri="{FF2B5EF4-FFF2-40B4-BE49-F238E27FC236}">
                    <a16:creationId xmlns:a16="http://schemas.microsoft.com/office/drawing/2014/main" id="{08D0F052-B5A9-FD49-88BC-14E8D8F74780}"/>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a:extLst>
                  <a:ext uri="{FF2B5EF4-FFF2-40B4-BE49-F238E27FC236}">
                    <a16:creationId xmlns:a16="http://schemas.microsoft.com/office/drawing/2014/main" id="{7C6848B7-608D-8D44-ABA1-5B0F432B86CF}"/>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a:extLst>
                  <a:ext uri="{FF2B5EF4-FFF2-40B4-BE49-F238E27FC236}">
                    <a16:creationId xmlns:a16="http://schemas.microsoft.com/office/drawing/2014/main" id="{ADD3FBE0-E0C0-F04A-B1FF-B684566A885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a:extLst>
                  <a:ext uri="{FF2B5EF4-FFF2-40B4-BE49-F238E27FC236}">
                    <a16:creationId xmlns:a16="http://schemas.microsoft.com/office/drawing/2014/main" id="{9F29F039-3273-5B4D-865B-DAF61FB2EB72}"/>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62" name="直线箭头连接符 61">
              <a:extLst>
                <a:ext uri="{FF2B5EF4-FFF2-40B4-BE49-F238E27FC236}">
                  <a16:creationId xmlns:a16="http://schemas.microsoft.com/office/drawing/2014/main" id="{FF519138-1E37-154F-AED1-C7D8528C8F33}"/>
                </a:ext>
              </a:extLst>
            </p:cNvPr>
            <p:cNvCxnSpPr/>
            <p:nvPr/>
          </p:nvCxnSpPr>
          <p:spPr>
            <a:xfrm>
              <a:off x="197897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线箭头连接符 62">
              <a:extLst>
                <a:ext uri="{FF2B5EF4-FFF2-40B4-BE49-F238E27FC236}">
                  <a16:creationId xmlns:a16="http://schemas.microsoft.com/office/drawing/2014/main" id="{FE003191-00B3-C846-B5D6-E5F03104F6F5}"/>
                </a:ext>
              </a:extLst>
            </p:cNvPr>
            <p:cNvCxnSpPr/>
            <p:nvPr/>
          </p:nvCxnSpPr>
          <p:spPr>
            <a:xfrm>
              <a:off x="3331829"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2E04D834-15A0-524E-8FC8-F18400CBFA10}"/>
                </a:ext>
              </a:extLst>
            </p:cNvPr>
            <p:cNvCxnSpPr/>
            <p:nvPr/>
          </p:nvCxnSpPr>
          <p:spPr>
            <a:xfrm>
              <a:off x="4613621" y="5482760"/>
              <a:ext cx="864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圆角矩形 64">
              <a:extLst>
                <a:ext uri="{FF2B5EF4-FFF2-40B4-BE49-F238E27FC236}">
                  <a16:creationId xmlns:a16="http://schemas.microsoft.com/office/drawing/2014/main" id="{347E83ED-EAFB-0148-8D28-1EAA5D2C4060}"/>
                </a:ext>
              </a:extLst>
            </p:cNvPr>
            <p:cNvSpPr/>
            <p:nvPr/>
          </p:nvSpPr>
          <p:spPr>
            <a:xfrm>
              <a:off x="2333620" y="5156737"/>
              <a:ext cx="216030" cy="67702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圆角矩形 65">
              <a:extLst>
                <a:ext uri="{FF2B5EF4-FFF2-40B4-BE49-F238E27FC236}">
                  <a16:creationId xmlns:a16="http://schemas.microsoft.com/office/drawing/2014/main" id="{9C1D8436-F603-434E-985B-03F4448604E3}"/>
                </a:ext>
              </a:extLst>
            </p:cNvPr>
            <p:cNvSpPr/>
            <p:nvPr/>
          </p:nvSpPr>
          <p:spPr>
            <a:xfrm>
              <a:off x="3655874" y="5156737"/>
              <a:ext cx="216030" cy="677029"/>
            </a:xfrm>
            <a:prstGeom prst="roundRect">
              <a:avLst/>
            </a:prstGeom>
            <a:solidFill>
              <a:schemeClr val="bg1"/>
            </a:solidFill>
            <a:ln>
              <a:solidFill>
                <a:srgbClr val="80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圆角矩形 66">
              <a:extLst>
                <a:ext uri="{FF2B5EF4-FFF2-40B4-BE49-F238E27FC236}">
                  <a16:creationId xmlns:a16="http://schemas.microsoft.com/office/drawing/2014/main" id="{792847CC-6F07-B14A-A5E1-7AE75C4E206C}"/>
                </a:ext>
              </a:extLst>
            </p:cNvPr>
            <p:cNvSpPr/>
            <p:nvPr/>
          </p:nvSpPr>
          <p:spPr>
            <a:xfrm>
              <a:off x="4926023" y="5156737"/>
              <a:ext cx="216030" cy="677029"/>
            </a:xfrm>
            <a:prstGeom prst="round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nvGrpSpPr>
            <p:cNvPr id="68" name="组合 67">
              <a:extLst>
                <a:ext uri="{FF2B5EF4-FFF2-40B4-BE49-F238E27FC236}">
                  <a16:creationId xmlns:a16="http://schemas.microsoft.com/office/drawing/2014/main" id="{B7B16881-8B0D-A043-B874-DBFE71578002}"/>
                </a:ext>
              </a:extLst>
            </p:cNvPr>
            <p:cNvGrpSpPr/>
            <p:nvPr/>
          </p:nvGrpSpPr>
          <p:grpSpPr>
            <a:xfrm>
              <a:off x="5723491" y="5102630"/>
              <a:ext cx="172048" cy="848301"/>
              <a:chOff x="644346" y="1518490"/>
              <a:chExt cx="840225" cy="4142815"/>
            </a:xfrm>
          </p:grpSpPr>
          <p:sp>
            <p:nvSpPr>
              <p:cNvPr id="77" name="圆柱体 76">
                <a:extLst>
                  <a:ext uri="{FF2B5EF4-FFF2-40B4-BE49-F238E27FC236}">
                    <a16:creationId xmlns:a16="http://schemas.microsoft.com/office/drawing/2014/main" id="{4580250E-6157-3441-BCAB-98D27E5B3B8B}"/>
                  </a:ext>
                </a:extLst>
              </p:cNvPr>
              <p:cNvSpPr/>
              <p:nvPr/>
            </p:nvSpPr>
            <p:spPr>
              <a:xfrm>
                <a:off x="644346" y="1518490"/>
                <a:ext cx="840225" cy="4142815"/>
              </a:xfrm>
              <a:prstGeom prst="ca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dirty="0"/>
              </a:p>
            </p:txBody>
          </p:sp>
          <p:sp>
            <p:nvSpPr>
              <p:cNvPr id="78" name="椭圆 77">
                <a:extLst>
                  <a:ext uri="{FF2B5EF4-FFF2-40B4-BE49-F238E27FC236}">
                    <a16:creationId xmlns:a16="http://schemas.microsoft.com/office/drawing/2014/main" id="{33996D0D-365C-9C49-B9DC-7D40F537AFE5}"/>
                  </a:ext>
                </a:extLst>
              </p:cNvPr>
              <p:cNvSpPr/>
              <p:nvPr/>
            </p:nvSpPr>
            <p:spPr>
              <a:xfrm>
                <a:off x="752525" y="191229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a:extLst>
                  <a:ext uri="{FF2B5EF4-FFF2-40B4-BE49-F238E27FC236}">
                    <a16:creationId xmlns:a16="http://schemas.microsoft.com/office/drawing/2014/main" id="{2B2E1049-BEB0-6343-9132-3B2B94ADEEC2}"/>
                  </a:ext>
                </a:extLst>
              </p:cNvPr>
              <p:cNvSpPr/>
              <p:nvPr/>
            </p:nvSpPr>
            <p:spPr>
              <a:xfrm>
                <a:off x="752525" y="265652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椭圆 79">
                <a:extLst>
                  <a:ext uri="{FF2B5EF4-FFF2-40B4-BE49-F238E27FC236}">
                    <a16:creationId xmlns:a16="http://schemas.microsoft.com/office/drawing/2014/main" id="{AE7E2A6E-5930-494E-919D-C7EE4F33D9E9}"/>
                  </a:ext>
                </a:extLst>
              </p:cNvPr>
              <p:cNvSpPr/>
              <p:nvPr/>
            </p:nvSpPr>
            <p:spPr>
              <a:xfrm>
                <a:off x="752525" y="3374915"/>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a:extLst>
                  <a:ext uri="{FF2B5EF4-FFF2-40B4-BE49-F238E27FC236}">
                    <a16:creationId xmlns:a16="http://schemas.microsoft.com/office/drawing/2014/main" id="{6F62D7E3-AC59-5B45-A172-2AD0A32AC977}"/>
                  </a:ext>
                </a:extLst>
              </p:cNvPr>
              <p:cNvSpPr/>
              <p:nvPr/>
            </p:nvSpPr>
            <p:spPr>
              <a:xfrm>
                <a:off x="752525" y="4080644"/>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a:extLst>
                  <a:ext uri="{FF2B5EF4-FFF2-40B4-BE49-F238E27FC236}">
                    <a16:creationId xmlns:a16="http://schemas.microsoft.com/office/drawing/2014/main" id="{47330372-D87D-8C4A-B84D-D7E478711BE7}"/>
                  </a:ext>
                </a:extLst>
              </p:cNvPr>
              <p:cNvSpPr/>
              <p:nvPr/>
            </p:nvSpPr>
            <p:spPr>
              <a:xfrm>
                <a:off x="752525" y="4824879"/>
                <a:ext cx="623869" cy="623870"/>
              </a:xfrm>
              <a:prstGeom prst="ellipse">
                <a:avLst/>
              </a:prstGeom>
              <a:solidFill>
                <a:srgbClr val="C952FE"/>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9" name="矩形 68">
              <a:extLst>
                <a:ext uri="{FF2B5EF4-FFF2-40B4-BE49-F238E27FC236}">
                  <a16:creationId xmlns:a16="http://schemas.microsoft.com/office/drawing/2014/main" id="{6E4B5689-5CB6-6142-B08B-439BA5B7437E}"/>
                </a:ext>
              </a:extLst>
            </p:cNvPr>
            <p:cNvSpPr/>
            <p:nvPr/>
          </p:nvSpPr>
          <p:spPr>
            <a:xfrm>
              <a:off x="3059078" y="5016994"/>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F6321550-1144-A845-BDCD-E6FAAC1CA5B1}"/>
                </a:ext>
              </a:extLst>
            </p:cNvPr>
            <p:cNvSpPr/>
            <p:nvPr/>
          </p:nvSpPr>
          <p:spPr>
            <a:xfrm>
              <a:off x="4345020" y="5039255"/>
              <a:ext cx="72010" cy="956514"/>
            </a:xfrm>
            <a:prstGeom prst="rect">
              <a:avLst/>
            </a:prstGeom>
            <a:ln>
              <a:solidFill>
                <a:srgbClr val="7F7F7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1" name="iconfont-11899-5651488">
              <a:extLst>
                <a:ext uri="{FF2B5EF4-FFF2-40B4-BE49-F238E27FC236}">
                  <a16:creationId xmlns:a16="http://schemas.microsoft.com/office/drawing/2014/main" id="{2C17B1A2-0424-1F4D-AA65-AF1DAA788665}"/>
                </a:ext>
              </a:extLst>
            </p:cNvPr>
            <p:cNvSpPr>
              <a:spLocks noChangeAspect="1"/>
            </p:cNvSpPr>
            <p:nvPr/>
          </p:nvSpPr>
          <p:spPr>
            <a:xfrm>
              <a:off x="2366220" y="5236916"/>
              <a:ext cx="148115" cy="197487"/>
            </a:xfrm>
            <a:custGeom>
              <a:avLst/>
              <a:gdLst>
                <a:gd name="T0" fmla="*/ 649 w 7781"/>
                <a:gd name="T1" fmla="*/ 4538 h 10375"/>
                <a:gd name="T2" fmla="*/ 7133 w 7781"/>
                <a:gd name="T3" fmla="*/ 4538 h 10375"/>
                <a:gd name="T4" fmla="*/ 7781 w 7781"/>
                <a:gd name="T5" fmla="*/ 5187 h 10375"/>
                <a:gd name="T6" fmla="*/ 7781 w 7781"/>
                <a:gd name="T7" fmla="*/ 9726 h 10375"/>
                <a:gd name="T8" fmla="*/ 7133 w 7781"/>
                <a:gd name="T9" fmla="*/ 10375 h 10375"/>
                <a:gd name="T10" fmla="*/ 649 w 7781"/>
                <a:gd name="T11" fmla="*/ 10375 h 10375"/>
                <a:gd name="T12" fmla="*/ 0 w 7781"/>
                <a:gd name="T13" fmla="*/ 9726 h 10375"/>
                <a:gd name="T14" fmla="*/ 0 w 7781"/>
                <a:gd name="T15" fmla="*/ 5187 h 10375"/>
                <a:gd name="T16" fmla="*/ 649 w 7781"/>
                <a:gd name="T17" fmla="*/ 4538 h 10375"/>
                <a:gd name="T18" fmla="*/ 3891 w 7781"/>
                <a:gd name="T19" fmla="*/ 6138 h 10375"/>
                <a:gd name="T20" fmla="*/ 2919 w 7781"/>
                <a:gd name="T21" fmla="*/ 7046 h 10375"/>
                <a:gd name="T22" fmla="*/ 3405 w 7781"/>
                <a:gd name="T23" fmla="*/ 7827 h 10375"/>
                <a:gd name="T24" fmla="*/ 3405 w 7781"/>
                <a:gd name="T25" fmla="*/ 8691 h 10375"/>
                <a:gd name="T26" fmla="*/ 3891 w 7781"/>
                <a:gd name="T27" fmla="*/ 9165 h 10375"/>
                <a:gd name="T28" fmla="*/ 4377 w 7781"/>
                <a:gd name="T29" fmla="*/ 8691 h 10375"/>
                <a:gd name="T30" fmla="*/ 4377 w 7781"/>
                <a:gd name="T31" fmla="*/ 7827 h 10375"/>
                <a:gd name="T32" fmla="*/ 4864 w 7781"/>
                <a:gd name="T33" fmla="*/ 7046 h 10375"/>
                <a:gd name="T34" fmla="*/ 3891 w 7781"/>
                <a:gd name="T35" fmla="*/ 6138 h 10375"/>
                <a:gd name="T36" fmla="*/ 5839 w 7781"/>
                <a:gd name="T37" fmla="*/ 2723 h 10375"/>
                <a:gd name="T38" fmla="*/ 5836 w 7781"/>
                <a:gd name="T39" fmla="*/ 2723 h 10375"/>
                <a:gd name="T40" fmla="*/ 3891 w 7781"/>
                <a:gd name="T41" fmla="*/ 908 h 10375"/>
                <a:gd name="T42" fmla="*/ 1946 w 7781"/>
                <a:gd name="T43" fmla="*/ 2723 h 10375"/>
                <a:gd name="T44" fmla="*/ 1945 w 7781"/>
                <a:gd name="T45" fmla="*/ 2723 h 10375"/>
                <a:gd name="T46" fmla="*/ 1945 w 7781"/>
                <a:gd name="T47" fmla="*/ 4538 h 10375"/>
                <a:gd name="T48" fmla="*/ 978 w 7781"/>
                <a:gd name="T49" fmla="*/ 4538 h 10375"/>
                <a:gd name="T50" fmla="*/ 978 w 7781"/>
                <a:gd name="T51" fmla="*/ 2723 h 10375"/>
                <a:gd name="T52" fmla="*/ 974 w 7781"/>
                <a:gd name="T53" fmla="*/ 2723 h 10375"/>
                <a:gd name="T54" fmla="*/ 3891 w 7781"/>
                <a:gd name="T55" fmla="*/ 0 h 10375"/>
                <a:gd name="T56" fmla="*/ 6809 w 7781"/>
                <a:gd name="T57" fmla="*/ 2691 h 10375"/>
                <a:gd name="T58" fmla="*/ 6811 w 7781"/>
                <a:gd name="T59" fmla="*/ 2691 h 10375"/>
                <a:gd name="T60" fmla="*/ 6811 w 7781"/>
                <a:gd name="T61" fmla="*/ 4538 h 10375"/>
                <a:gd name="T62" fmla="*/ 5839 w 7781"/>
                <a:gd name="T63" fmla="*/ 4538 h 10375"/>
                <a:gd name="T64" fmla="*/ 5839 w 7781"/>
                <a:gd name="T65" fmla="*/ 2723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81" h="10375">
                  <a:moveTo>
                    <a:pt x="649" y="4538"/>
                  </a:moveTo>
                  <a:lnTo>
                    <a:pt x="7133" y="4538"/>
                  </a:lnTo>
                  <a:cubicBezTo>
                    <a:pt x="7490" y="4538"/>
                    <a:pt x="7781" y="4828"/>
                    <a:pt x="7781" y="5187"/>
                  </a:cubicBezTo>
                  <a:lnTo>
                    <a:pt x="7781" y="9726"/>
                  </a:lnTo>
                  <a:cubicBezTo>
                    <a:pt x="7781" y="10083"/>
                    <a:pt x="7491" y="10375"/>
                    <a:pt x="7133" y="10375"/>
                  </a:cubicBezTo>
                  <a:lnTo>
                    <a:pt x="649" y="10375"/>
                  </a:lnTo>
                  <a:cubicBezTo>
                    <a:pt x="291" y="10375"/>
                    <a:pt x="0" y="10085"/>
                    <a:pt x="0" y="9726"/>
                  </a:cubicBezTo>
                  <a:lnTo>
                    <a:pt x="0" y="5187"/>
                  </a:lnTo>
                  <a:cubicBezTo>
                    <a:pt x="1" y="4830"/>
                    <a:pt x="291" y="4538"/>
                    <a:pt x="649" y="4538"/>
                  </a:cubicBezTo>
                  <a:close/>
                  <a:moveTo>
                    <a:pt x="3891" y="6138"/>
                  </a:moveTo>
                  <a:cubicBezTo>
                    <a:pt x="3354" y="6138"/>
                    <a:pt x="2919" y="6544"/>
                    <a:pt x="2919" y="7046"/>
                  </a:cubicBezTo>
                  <a:cubicBezTo>
                    <a:pt x="2919" y="7381"/>
                    <a:pt x="3116" y="7671"/>
                    <a:pt x="3405" y="7827"/>
                  </a:cubicBezTo>
                  <a:lnTo>
                    <a:pt x="3405" y="8691"/>
                  </a:lnTo>
                  <a:cubicBezTo>
                    <a:pt x="3409" y="8956"/>
                    <a:pt x="3626" y="9168"/>
                    <a:pt x="3891" y="9165"/>
                  </a:cubicBezTo>
                  <a:cubicBezTo>
                    <a:pt x="4156" y="9168"/>
                    <a:pt x="4374" y="8956"/>
                    <a:pt x="4377" y="8691"/>
                  </a:cubicBezTo>
                  <a:lnTo>
                    <a:pt x="4377" y="7827"/>
                  </a:lnTo>
                  <a:cubicBezTo>
                    <a:pt x="4666" y="7670"/>
                    <a:pt x="4864" y="7381"/>
                    <a:pt x="4864" y="7046"/>
                  </a:cubicBezTo>
                  <a:cubicBezTo>
                    <a:pt x="4864" y="6544"/>
                    <a:pt x="4429" y="6138"/>
                    <a:pt x="3891" y="6138"/>
                  </a:cubicBezTo>
                  <a:close/>
                  <a:moveTo>
                    <a:pt x="5839" y="2723"/>
                  </a:moveTo>
                  <a:lnTo>
                    <a:pt x="5836" y="2723"/>
                  </a:lnTo>
                  <a:cubicBezTo>
                    <a:pt x="5836" y="1721"/>
                    <a:pt x="4965" y="908"/>
                    <a:pt x="3891" y="908"/>
                  </a:cubicBezTo>
                  <a:cubicBezTo>
                    <a:pt x="2817" y="908"/>
                    <a:pt x="1946" y="1721"/>
                    <a:pt x="1946" y="2723"/>
                  </a:cubicBezTo>
                  <a:lnTo>
                    <a:pt x="1945" y="2723"/>
                  </a:lnTo>
                  <a:lnTo>
                    <a:pt x="1945" y="4538"/>
                  </a:lnTo>
                  <a:lnTo>
                    <a:pt x="978" y="4538"/>
                  </a:lnTo>
                  <a:lnTo>
                    <a:pt x="978" y="2723"/>
                  </a:lnTo>
                  <a:lnTo>
                    <a:pt x="974" y="2723"/>
                  </a:lnTo>
                  <a:cubicBezTo>
                    <a:pt x="974" y="1220"/>
                    <a:pt x="2280" y="0"/>
                    <a:pt x="3891" y="0"/>
                  </a:cubicBezTo>
                  <a:cubicBezTo>
                    <a:pt x="5491" y="0"/>
                    <a:pt x="6790" y="1201"/>
                    <a:pt x="6809" y="2691"/>
                  </a:cubicBezTo>
                  <a:lnTo>
                    <a:pt x="6811" y="2691"/>
                  </a:lnTo>
                  <a:lnTo>
                    <a:pt x="6811" y="4538"/>
                  </a:lnTo>
                  <a:lnTo>
                    <a:pt x="5839" y="4538"/>
                  </a:lnTo>
                  <a:lnTo>
                    <a:pt x="5839" y="2723"/>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iconfont-1177-866248">
              <a:extLst>
                <a:ext uri="{FF2B5EF4-FFF2-40B4-BE49-F238E27FC236}">
                  <a16:creationId xmlns:a16="http://schemas.microsoft.com/office/drawing/2014/main" id="{D1560A76-E029-934F-9403-FF37629692B3}"/>
                </a:ext>
              </a:extLst>
            </p:cNvPr>
            <p:cNvSpPr>
              <a:spLocks noChangeAspect="1"/>
            </p:cNvSpPr>
            <p:nvPr/>
          </p:nvSpPr>
          <p:spPr>
            <a:xfrm>
              <a:off x="2375673" y="5521473"/>
              <a:ext cx="143623" cy="197486"/>
            </a:xfrm>
            <a:custGeom>
              <a:avLst/>
              <a:gdLst>
                <a:gd name="T0" fmla="*/ 7586 w 9310"/>
                <a:gd name="T1" fmla="*/ 4653 h 12800"/>
                <a:gd name="T2" fmla="*/ 7586 w 9310"/>
                <a:gd name="T3" fmla="*/ 3048 h 12800"/>
                <a:gd name="T4" fmla="*/ 4655 w 9310"/>
                <a:gd name="T5" fmla="*/ 0 h 12800"/>
                <a:gd name="T6" fmla="*/ 2178 w 9310"/>
                <a:gd name="T7" fmla="*/ 1364 h 12800"/>
                <a:gd name="T8" fmla="*/ 2646 w 9310"/>
                <a:gd name="T9" fmla="*/ 1731 h 12800"/>
                <a:gd name="T10" fmla="*/ 4655 w 9310"/>
                <a:gd name="T11" fmla="*/ 582 h 12800"/>
                <a:gd name="T12" fmla="*/ 7004 w 9310"/>
                <a:gd name="T13" fmla="*/ 3048 h 12800"/>
                <a:gd name="T14" fmla="*/ 7004 w 9310"/>
                <a:gd name="T15" fmla="*/ 4653 h 12800"/>
                <a:gd name="T16" fmla="*/ 7586 w 9310"/>
                <a:gd name="T17" fmla="*/ 4653 h 12800"/>
                <a:gd name="T18" fmla="*/ 0 w 9310"/>
                <a:gd name="T19" fmla="*/ 5260 h 12800"/>
                <a:gd name="T20" fmla="*/ 0 w 9310"/>
                <a:gd name="T21" fmla="*/ 12194 h 12800"/>
                <a:gd name="T22" fmla="*/ 583 w 9310"/>
                <a:gd name="T23" fmla="*/ 12800 h 12800"/>
                <a:gd name="T24" fmla="*/ 8727 w 9310"/>
                <a:gd name="T25" fmla="*/ 12800 h 12800"/>
                <a:gd name="T26" fmla="*/ 9310 w 9310"/>
                <a:gd name="T27" fmla="*/ 12194 h 12800"/>
                <a:gd name="T28" fmla="*/ 9310 w 9310"/>
                <a:gd name="T29" fmla="*/ 5260 h 12800"/>
                <a:gd name="T30" fmla="*/ 8727 w 9310"/>
                <a:gd name="T31" fmla="*/ 4655 h 12800"/>
                <a:gd name="T32" fmla="*/ 583 w 9310"/>
                <a:gd name="T33" fmla="*/ 4655 h 12800"/>
                <a:gd name="T34" fmla="*/ 0 w 9310"/>
                <a:gd name="T35" fmla="*/ 5260 h 12800"/>
                <a:gd name="T36" fmla="*/ 4655 w 9310"/>
                <a:gd name="T37" fmla="*/ 7010 h 12800"/>
                <a:gd name="T38" fmla="*/ 5819 w 9310"/>
                <a:gd name="T39" fmla="*/ 8229 h 12800"/>
                <a:gd name="T40" fmla="*/ 5237 w 9310"/>
                <a:gd name="T41" fmla="*/ 9285 h 12800"/>
                <a:gd name="T42" fmla="*/ 5237 w 9310"/>
                <a:gd name="T43" fmla="*/ 10362 h 12800"/>
                <a:gd name="T44" fmla="*/ 4656 w 9310"/>
                <a:gd name="T45" fmla="*/ 10972 h 12800"/>
                <a:gd name="T46" fmla="*/ 4073 w 9310"/>
                <a:gd name="T47" fmla="*/ 10362 h 12800"/>
                <a:gd name="T48" fmla="*/ 4073 w 9310"/>
                <a:gd name="T49" fmla="*/ 9285 h 12800"/>
                <a:gd name="T50" fmla="*/ 3491 w 9310"/>
                <a:gd name="T51" fmla="*/ 8229 h 12800"/>
                <a:gd name="T52" fmla="*/ 4655 w 9310"/>
                <a:gd name="T53" fmla="*/ 701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10" h="12800">
                  <a:moveTo>
                    <a:pt x="7586" y="4653"/>
                  </a:moveTo>
                  <a:lnTo>
                    <a:pt x="7586" y="3048"/>
                  </a:lnTo>
                  <a:cubicBezTo>
                    <a:pt x="7586" y="3048"/>
                    <a:pt x="7586" y="0"/>
                    <a:pt x="4655" y="0"/>
                  </a:cubicBezTo>
                  <a:cubicBezTo>
                    <a:pt x="3292" y="0"/>
                    <a:pt x="2566" y="660"/>
                    <a:pt x="2178" y="1364"/>
                  </a:cubicBezTo>
                  <a:cubicBezTo>
                    <a:pt x="1734" y="2171"/>
                    <a:pt x="2316" y="2369"/>
                    <a:pt x="2646" y="1731"/>
                  </a:cubicBezTo>
                  <a:cubicBezTo>
                    <a:pt x="2950" y="1145"/>
                    <a:pt x="3534" y="582"/>
                    <a:pt x="4655" y="582"/>
                  </a:cubicBezTo>
                  <a:cubicBezTo>
                    <a:pt x="6994" y="582"/>
                    <a:pt x="7004" y="3048"/>
                    <a:pt x="7004" y="3048"/>
                  </a:cubicBezTo>
                  <a:lnTo>
                    <a:pt x="7004" y="4653"/>
                  </a:lnTo>
                  <a:lnTo>
                    <a:pt x="7586" y="4653"/>
                  </a:lnTo>
                  <a:close/>
                  <a:moveTo>
                    <a:pt x="0" y="5260"/>
                  </a:moveTo>
                  <a:lnTo>
                    <a:pt x="0" y="12194"/>
                  </a:lnTo>
                  <a:cubicBezTo>
                    <a:pt x="0" y="12529"/>
                    <a:pt x="259" y="12800"/>
                    <a:pt x="583" y="12800"/>
                  </a:cubicBezTo>
                  <a:lnTo>
                    <a:pt x="8727" y="12800"/>
                  </a:lnTo>
                  <a:cubicBezTo>
                    <a:pt x="9049" y="12800"/>
                    <a:pt x="9310" y="12529"/>
                    <a:pt x="9310" y="12194"/>
                  </a:cubicBezTo>
                  <a:lnTo>
                    <a:pt x="9310" y="5260"/>
                  </a:lnTo>
                  <a:cubicBezTo>
                    <a:pt x="9310" y="4926"/>
                    <a:pt x="9051" y="4655"/>
                    <a:pt x="8727" y="4655"/>
                  </a:cubicBezTo>
                  <a:lnTo>
                    <a:pt x="583" y="4655"/>
                  </a:lnTo>
                  <a:cubicBezTo>
                    <a:pt x="261" y="4655"/>
                    <a:pt x="0" y="4926"/>
                    <a:pt x="0" y="5260"/>
                  </a:cubicBezTo>
                  <a:close/>
                  <a:moveTo>
                    <a:pt x="4655" y="7010"/>
                  </a:moveTo>
                  <a:cubicBezTo>
                    <a:pt x="5297" y="7010"/>
                    <a:pt x="5819" y="7555"/>
                    <a:pt x="5819" y="8229"/>
                  </a:cubicBezTo>
                  <a:cubicBezTo>
                    <a:pt x="5819" y="8680"/>
                    <a:pt x="5585" y="9074"/>
                    <a:pt x="5237" y="9285"/>
                  </a:cubicBezTo>
                  <a:lnTo>
                    <a:pt x="5237" y="10362"/>
                  </a:lnTo>
                  <a:cubicBezTo>
                    <a:pt x="5237" y="10362"/>
                    <a:pt x="5237" y="10972"/>
                    <a:pt x="4656" y="10972"/>
                  </a:cubicBezTo>
                  <a:cubicBezTo>
                    <a:pt x="4075" y="10971"/>
                    <a:pt x="4073" y="10362"/>
                    <a:pt x="4073" y="10362"/>
                  </a:cubicBezTo>
                  <a:lnTo>
                    <a:pt x="4073" y="9285"/>
                  </a:lnTo>
                  <a:cubicBezTo>
                    <a:pt x="3725" y="9074"/>
                    <a:pt x="3491" y="8680"/>
                    <a:pt x="3491" y="8229"/>
                  </a:cubicBezTo>
                  <a:cubicBezTo>
                    <a:pt x="3491" y="7555"/>
                    <a:pt x="4012" y="7010"/>
                    <a:pt x="4655" y="7010"/>
                  </a:cubicBez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F1CEAE5-D46B-DA42-ACEB-B3D43F8EB54C}"/>
                    </a:ext>
                  </a:extLst>
                </p:cNvPr>
                <p:cNvSpPr/>
                <p:nvPr/>
              </p:nvSpPr>
              <p:spPr>
                <a:xfrm>
                  <a:off x="2187605" y="4740858"/>
                  <a:ext cx="645818"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de-DE" altLang="zh-CN" dirty="0" smtClean="0">
                                <a:latin typeface="Cambria Math" panose="02040503050406030204" pitchFamily="18" charset="0"/>
                              </a:rPr>
                              <m:t>𝑊</m:t>
                            </m:r>
                          </m:e>
                          <m:sub>
                            <m:r>
                              <a:rPr lang="de-DE" altLang="zh-CN" dirty="0" smtClean="0">
                                <a:latin typeface="Cambria Math" panose="02040503050406030204" pitchFamily="18" charset="0"/>
                              </a:rPr>
                              <m:t>𝐴</m:t>
                            </m:r>
                            <m:r>
                              <a:rPr lang="de-DE" altLang="zh-CN" dirty="0" smtClean="0">
                                <a:latin typeface="Cambria Math" panose="02040503050406030204" pitchFamily="18" charset="0"/>
                              </a:rPr>
                              <m:t>1</m:t>
                            </m:r>
                          </m:sub>
                        </m:sSub>
                      </m:oMath>
                    </m:oMathPara>
                  </a14:m>
                  <a:endParaRPr lang="en-US" altLang="zh-CN" dirty="0">
                    <a:latin typeface="Arial" panose="020B0604020202020204" pitchFamily="34" charset="0"/>
                    <a:ea typeface="Times New Roman" panose="02020603050405020304" pitchFamily="18" charset="0"/>
                  </a:endParaRPr>
                </a:p>
              </p:txBody>
            </p:sp>
          </mc:Choice>
          <mc:Fallback xmlns="">
            <p:sp>
              <p:nvSpPr>
                <p:cNvPr id="211" name="矩形 210">
                  <a:extLst>
                    <a:ext uri="{FF2B5EF4-FFF2-40B4-BE49-F238E27FC236}">
                      <a16:creationId xmlns:a16="http://schemas.microsoft.com/office/drawing/2014/main" id="{82D71C5A-E3D8-3B40-80B8-99BC22C522E4}"/>
                    </a:ext>
                  </a:extLst>
                </p:cNvPr>
                <p:cNvSpPr>
                  <a:spLocks noRot="1" noChangeAspect="1" noMove="1" noResize="1" noEditPoints="1" noAdjustHandles="1" noChangeArrowheads="1" noChangeShapeType="1" noTextEdit="1"/>
                </p:cNvSpPr>
                <p:nvPr/>
              </p:nvSpPr>
              <p:spPr>
                <a:xfrm>
                  <a:off x="2187605" y="4740858"/>
                  <a:ext cx="645818" cy="369332"/>
                </a:xfrm>
                <a:prstGeom prst="rect">
                  <a:avLst/>
                </a:prstGeom>
                <a:blipFill>
                  <a:blip r:embed="rId3"/>
                  <a:stretch>
                    <a:fillRect b="-1667"/>
                  </a:stretch>
                </a:blipFill>
              </p:spPr>
              <p:txBody>
                <a:bodyPr/>
                <a:lstStyle/>
                <a:p>
                  <a:r>
                    <a:rPr lang="en-US">
                      <a:noFill/>
                    </a:rPr>
                    <a:t> </a:t>
                  </a:r>
                </a:p>
              </p:txBody>
            </p:sp>
          </mc:Fallback>
        </mc:AlternateContent>
      </p:grpSp>
      <p:sp>
        <p:nvSpPr>
          <p:cNvPr id="90" name="矩形 89">
            <a:extLst>
              <a:ext uri="{FF2B5EF4-FFF2-40B4-BE49-F238E27FC236}">
                <a16:creationId xmlns:a16="http://schemas.microsoft.com/office/drawing/2014/main" id="{421FD80D-D39C-F74B-93A2-911EF5631519}"/>
              </a:ext>
            </a:extLst>
          </p:cNvPr>
          <p:cNvSpPr/>
          <p:nvPr/>
        </p:nvSpPr>
        <p:spPr>
          <a:xfrm>
            <a:off x="6957515" y="4660339"/>
            <a:ext cx="2544894" cy="369332"/>
          </a:xfrm>
          <a:prstGeom prst="rect">
            <a:avLst/>
          </a:prstGeom>
        </p:spPr>
        <p:txBody>
          <a:bodyPr wrap="square">
            <a:spAutoFit/>
          </a:bodyPr>
          <a:lstStyle/>
          <a:p>
            <a:r>
              <a:rPr lang="en-US" altLang="zh-CN" dirty="0">
                <a:latin typeface="Arial" panose="020B0604020202020204" pitchFamily="34" charset="0"/>
                <a:ea typeface="Times New Roman" panose="02020603050405020304" pitchFamily="18" charset="0"/>
              </a:rPr>
              <a:t>Output B</a:t>
            </a:r>
          </a:p>
        </p:txBody>
      </p:sp>
      <p:cxnSp>
        <p:nvCxnSpPr>
          <p:cNvPr id="9" name="直线箭头连接符 8">
            <a:extLst>
              <a:ext uri="{FF2B5EF4-FFF2-40B4-BE49-F238E27FC236}">
                <a16:creationId xmlns:a16="http://schemas.microsoft.com/office/drawing/2014/main" id="{BD97479F-B200-764D-A3E4-8E82FECF499D}"/>
              </a:ext>
            </a:extLst>
          </p:cNvPr>
          <p:cNvCxnSpPr/>
          <p:nvPr/>
        </p:nvCxnSpPr>
        <p:spPr>
          <a:xfrm>
            <a:off x="3074811" y="2996940"/>
            <a:ext cx="0" cy="925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D4FF206-5E10-8044-8441-CB378754831D}"/>
                  </a:ext>
                </a:extLst>
              </p:cNvPr>
              <p:cNvSpPr txBox="1"/>
              <p:nvPr/>
            </p:nvSpPr>
            <p:spPr bwMode="auto">
              <a:xfrm>
                <a:off x="-2536040" y="2546765"/>
                <a:ext cx="914400" cy="914400"/>
              </a:xfrm>
              <a:prstGeom prst="rect">
                <a:avLst/>
              </a:prstGeom>
              <a:noFill/>
              <a:ln>
                <a:noFill/>
              </a:ln>
            </p:spPr>
            <p:txBody>
              <a:bodyPr vert="horz" wrap="none" lIns="0" tIns="0" rIns="0" bIns="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14:m>
                  <m:oMath xmlns:m="http://schemas.openxmlformats.org/officeDocument/2006/math">
                    <m:r>
                      <a:rPr lang="en-GB" i="1" smtClean="0">
                        <a:solidFill>
                          <a:prstClr val="black"/>
                        </a:solidFill>
                        <a:latin typeface="Cambria Math" panose="02040503050406030204" pitchFamily="18" charset="0"/>
                        <a:cs typeface="Arial" panose="020B0604020202020204" pitchFamily="34" charset="0"/>
                      </a:rPr>
                      <m:t>解释什么</m:t>
                    </m:r>
                    <m:r>
                      <a:rPr lang="en-GB" i="1">
                        <a:solidFill>
                          <a:prstClr val="black"/>
                        </a:solidFill>
                        <a:latin typeface="Cambria Math" panose="02040503050406030204" pitchFamily="18" charset="0"/>
                        <a:cs typeface="Arial" panose="020B0604020202020204" pitchFamily="34" charset="0"/>
                      </a:rPr>
                      <m:t>是</m:t>
                    </m:r>
                    <m:r>
                      <m:rPr>
                        <m:sty m:val="p"/>
                      </m:rPr>
                      <a:rPr lang="en-GB" i="1" smtClean="0">
                        <a:solidFill>
                          <a:prstClr val="black"/>
                        </a:solidFill>
                        <a:latin typeface="Cambria Math" panose="02040503050406030204" pitchFamily="18" charset="0"/>
                        <a:cs typeface="Arial" panose="020B0604020202020204" pitchFamily="34" charset="0"/>
                      </a:rPr>
                      <m:t>back</m:t>
                    </m:r>
                    <m:r>
                      <a:rPr lang="en-US" b="0" i="1" smtClean="0">
                        <a:solidFill>
                          <a:prstClr val="black"/>
                        </a:solidFill>
                        <a:latin typeface="Cambria Math" panose="02040503050406030204" pitchFamily="18" charset="0"/>
                        <a:cs typeface="Arial" panose="020B0604020202020204" pitchFamily="34" charset="0"/>
                      </a:rPr>
                      <m:t> </m:t>
                    </m:r>
                  </m:oMath>
                </a14:m>
                <a:endParaRPr lang="en-US" b="0" dirty="0">
                  <a:solidFill>
                    <a:prstClr val="black"/>
                  </a:solidFill>
                  <a:latin typeface="Arial" panose="020B0604020202020204" pitchFamily="34" charset="0"/>
                  <a:cs typeface="Arial" panose="020B0604020202020204" pitchFamily="34" charset="0"/>
                </a:endParaRP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[propagation</a:t>
                </a:r>
              </a:p>
            </p:txBody>
          </p:sp>
        </mc:Choice>
        <mc:Fallback xmlns="">
          <p:sp>
            <p:nvSpPr>
              <p:cNvPr id="19" name="文本框 18">
                <a:extLst>
                  <a:ext uri="{FF2B5EF4-FFF2-40B4-BE49-F238E27FC236}">
                    <a16:creationId xmlns:a16="http://schemas.microsoft.com/office/drawing/2014/main" id="{AD4FF206-5E10-8044-8441-CB378754831D}"/>
                  </a:ext>
                </a:extLst>
              </p:cNvPr>
              <p:cNvSpPr txBox="1">
                <a:spLocks noRot="1" noChangeAspect="1" noMove="1" noResize="1" noEditPoints="1" noAdjustHandles="1" noChangeArrowheads="1" noChangeShapeType="1" noTextEdit="1"/>
              </p:cNvSpPr>
              <p:nvPr/>
            </p:nvSpPr>
            <p:spPr bwMode="auto">
              <a:xfrm>
                <a:off x="-2536040" y="2546765"/>
                <a:ext cx="914400" cy="914400"/>
              </a:xfrm>
              <a:prstGeom prst="rect">
                <a:avLst/>
              </a:prstGeom>
              <a:blipFill>
                <a:blip r:embed="rId6"/>
                <a:stretch>
                  <a:fillRect l="-13699" t="-4110" r="-12054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27903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0869-F841-1044-9F30-71E50B536AE7}"/>
              </a:ext>
            </a:extLst>
          </p:cNvPr>
          <p:cNvSpPr>
            <a:spLocks noGrp="1"/>
          </p:cNvSpPr>
          <p:nvPr>
            <p:ph type="title"/>
          </p:nvPr>
        </p:nvSpPr>
        <p:spPr>
          <a:xfrm>
            <a:off x="272481" y="333376"/>
            <a:ext cx="9633519" cy="719138"/>
          </a:xfrm>
        </p:spPr>
        <p:txBody>
          <a:bodyPr/>
          <a:lstStyle/>
          <a:p>
            <a:r>
              <a:rPr lang="en-GB" dirty="0"/>
              <a:t>Conducting experiments with a new material</a:t>
            </a:r>
          </a:p>
        </p:txBody>
      </p:sp>
      <p:sp>
        <p:nvSpPr>
          <p:cNvPr id="9" name="圆角矩形 8">
            <a:extLst>
              <a:ext uri="{FF2B5EF4-FFF2-40B4-BE49-F238E27FC236}">
                <a16:creationId xmlns:a16="http://schemas.microsoft.com/office/drawing/2014/main" id="{4E10B560-A56A-034D-B0AD-D79923EEFB9D}"/>
              </a:ext>
            </a:extLst>
          </p:cNvPr>
          <p:cNvSpPr/>
          <p:nvPr/>
        </p:nvSpPr>
        <p:spPr>
          <a:xfrm>
            <a:off x="1655859" y="1976131"/>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dataset</a:t>
            </a:r>
            <a:endParaRPr kumimoji="1" lang="zh-CN" altLang="en-US" dirty="0"/>
          </a:p>
        </p:txBody>
      </p:sp>
      <p:sp>
        <p:nvSpPr>
          <p:cNvPr id="14" name="圆角矩形 13">
            <a:extLst>
              <a:ext uri="{FF2B5EF4-FFF2-40B4-BE49-F238E27FC236}">
                <a16:creationId xmlns:a16="http://schemas.microsoft.com/office/drawing/2014/main" id="{7B7F8654-82E6-B048-84C6-CB9F1E7A6FFD}"/>
              </a:ext>
            </a:extLst>
          </p:cNvPr>
          <p:cNvSpPr/>
          <p:nvPr/>
        </p:nvSpPr>
        <p:spPr>
          <a:xfrm>
            <a:off x="1658100" y="4280451"/>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dataset</a:t>
            </a:r>
            <a:endParaRPr kumimoji="1" lang="zh-CN" altLang="en-US" dirty="0"/>
          </a:p>
        </p:txBody>
      </p:sp>
      <p:sp>
        <p:nvSpPr>
          <p:cNvPr id="13" name="文本框 12">
            <a:extLst>
              <a:ext uri="{FF2B5EF4-FFF2-40B4-BE49-F238E27FC236}">
                <a16:creationId xmlns:a16="http://schemas.microsoft.com/office/drawing/2014/main" id="{0C78887D-CE87-D248-82F7-921022C642BF}"/>
              </a:ext>
            </a:extLst>
          </p:cNvPr>
          <p:cNvSpPr txBox="1"/>
          <p:nvPr/>
        </p:nvSpPr>
        <p:spPr bwMode="auto">
          <a:xfrm>
            <a:off x="3585718" y="2120151"/>
            <a:ext cx="4796726" cy="432060"/>
          </a:xfrm>
          <a:prstGeom prst="rect">
            <a:avLst/>
          </a:prstGeom>
          <a:noFill/>
          <a:ln>
            <a:noFill/>
          </a:ln>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Large process databank of multiple materials </a:t>
            </a:r>
          </a:p>
        </p:txBody>
      </p:sp>
      <p:sp>
        <p:nvSpPr>
          <p:cNvPr id="15" name="文本框 14">
            <a:extLst>
              <a:ext uri="{FF2B5EF4-FFF2-40B4-BE49-F238E27FC236}">
                <a16:creationId xmlns:a16="http://schemas.microsoft.com/office/drawing/2014/main" id="{8C8EFFBE-9015-3F40-B927-BF29BE0ECCC0}"/>
              </a:ext>
            </a:extLst>
          </p:cNvPr>
          <p:cNvSpPr txBox="1"/>
          <p:nvPr/>
        </p:nvSpPr>
        <p:spPr bwMode="auto">
          <a:xfrm>
            <a:off x="3586661" y="4352461"/>
            <a:ext cx="5316637" cy="432060"/>
          </a:xfrm>
          <a:prstGeom prst="rect">
            <a:avLst/>
          </a:prstGeom>
          <a:noFill/>
          <a:ln>
            <a:noFill/>
          </a:ln>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Several data points of a new material</a:t>
            </a:r>
          </a:p>
        </p:txBody>
      </p:sp>
      <p:sp>
        <p:nvSpPr>
          <p:cNvPr id="21" name="dots-graphic_43563">
            <a:extLst>
              <a:ext uri="{FF2B5EF4-FFF2-40B4-BE49-F238E27FC236}">
                <a16:creationId xmlns:a16="http://schemas.microsoft.com/office/drawing/2014/main" id="{A944550E-FF5F-994E-B795-51AED65567DE}"/>
              </a:ext>
            </a:extLst>
          </p:cNvPr>
          <p:cNvSpPr/>
          <p:nvPr/>
        </p:nvSpPr>
        <p:spPr>
          <a:xfrm>
            <a:off x="715902" y="4261012"/>
            <a:ext cx="609685" cy="595519"/>
          </a:xfrm>
          <a:custGeom>
            <a:avLst/>
            <a:gdLst>
              <a:gd name="connsiteX0" fmla="*/ 402138 w 591029"/>
              <a:gd name="connsiteY0" fmla="*/ 540244 h 577297"/>
              <a:gd name="connsiteX1" fmla="*/ 405506 w 591029"/>
              <a:gd name="connsiteY1" fmla="*/ 540244 h 577297"/>
              <a:gd name="connsiteX2" fmla="*/ 405506 w 591029"/>
              <a:gd name="connsiteY2" fmla="*/ 546463 h 577297"/>
              <a:gd name="connsiteX3" fmla="*/ 402138 w 591029"/>
              <a:gd name="connsiteY3" fmla="*/ 546463 h 577297"/>
              <a:gd name="connsiteX4" fmla="*/ 272842 w 591029"/>
              <a:gd name="connsiteY4" fmla="*/ 540244 h 577297"/>
              <a:gd name="connsiteX5" fmla="*/ 277765 w 591029"/>
              <a:gd name="connsiteY5" fmla="*/ 540244 h 577297"/>
              <a:gd name="connsiteX6" fmla="*/ 277765 w 591029"/>
              <a:gd name="connsiteY6" fmla="*/ 546463 h 577297"/>
              <a:gd name="connsiteX7" fmla="*/ 272842 w 591029"/>
              <a:gd name="connsiteY7" fmla="*/ 546463 h 577297"/>
              <a:gd name="connsiteX8" fmla="*/ 137328 w 591029"/>
              <a:gd name="connsiteY8" fmla="*/ 540244 h 577297"/>
              <a:gd name="connsiteX9" fmla="*/ 140437 w 591029"/>
              <a:gd name="connsiteY9" fmla="*/ 540244 h 577297"/>
              <a:gd name="connsiteX10" fmla="*/ 140437 w 591029"/>
              <a:gd name="connsiteY10" fmla="*/ 546463 h 577297"/>
              <a:gd name="connsiteX11" fmla="*/ 137328 w 591029"/>
              <a:gd name="connsiteY11" fmla="*/ 546463 h 577297"/>
              <a:gd name="connsiteX12" fmla="*/ 537912 w 591029"/>
              <a:gd name="connsiteY12" fmla="*/ 515888 h 577297"/>
              <a:gd name="connsiteX13" fmla="*/ 541021 w 591029"/>
              <a:gd name="connsiteY13" fmla="*/ 515888 h 577297"/>
              <a:gd name="connsiteX14" fmla="*/ 541021 w 591029"/>
              <a:gd name="connsiteY14" fmla="*/ 530398 h 577297"/>
              <a:gd name="connsiteX15" fmla="*/ 537912 w 591029"/>
              <a:gd name="connsiteY15" fmla="*/ 530398 h 577297"/>
              <a:gd name="connsiteX16" fmla="*/ 402138 w 591029"/>
              <a:gd name="connsiteY16" fmla="*/ 512779 h 577297"/>
              <a:gd name="connsiteX17" fmla="*/ 405506 w 591029"/>
              <a:gd name="connsiteY17" fmla="*/ 512779 h 577297"/>
              <a:gd name="connsiteX18" fmla="*/ 405506 w 591029"/>
              <a:gd name="connsiteY18" fmla="*/ 527289 h 577297"/>
              <a:gd name="connsiteX19" fmla="*/ 402138 w 591029"/>
              <a:gd name="connsiteY19" fmla="*/ 527289 h 577297"/>
              <a:gd name="connsiteX20" fmla="*/ 272842 w 591029"/>
              <a:gd name="connsiteY20" fmla="*/ 512779 h 577297"/>
              <a:gd name="connsiteX21" fmla="*/ 277765 w 591029"/>
              <a:gd name="connsiteY21" fmla="*/ 512779 h 577297"/>
              <a:gd name="connsiteX22" fmla="*/ 277765 w 591029"/>
              <a:gd name="connsiteY22" fmla="*/ 527289 h 577297"/>
              <a:gd name="connsiteX23" fmla="*/ 272842 w 591029"/>
              <a:gd name="connsiteY23" fmla="*/ 527289 h 577297"/>
              <a:gd name="connsiteX24" fmla="*/ 137328 w 591029"/>
              <a:gd name="connsiteY24" fmla="*/ 512779 h 577297"/>
              <a:gd name="connsiteX25" fmla="*/ 140437 w 591029"/>
              <a:gd name="connsiteY25" fmla="*/ 512779 h 577297"/>
              <a:gd name="connsiteX26" fmla="*/ 140437 w 591029"/>
              <a:gd name="connsiteY26" fmla="*/ 527289 h 577297"/>
              <a:gd name="connsiteX27" fmla="*/ 137328 w 591029"/>
              <a:gd name="connsiteY27" fmla="*/ 527289 h 577297"/>
              <a:gd name="connsiteX28" fmla="*/ 537912 w 591029"/>
              <a:gd name="connsiteY28" fmla="*/ 488422 h 577297"/>
              <a:gd name="connsiteX29" fmla="*/ 541021 w 591029"/>
              <a:gd name="connsiteY29" fmla="*/ 488422 h 577297"/>
              <a:gd name="connsiteX30" fmla="*/ 541021 w 591029"/>
              <a:gd name="connsiteY30" fmla="*/ 502932 h 577297"/>
              <a:gd name="connsiteX31" fmla="*/ 537912 w 591029"/>
              <a:gd name="connsiteY31" fmla="*/ 502932 h 577297"/>
              <a:gd name="connsiteX32" fmla="*/ 402138 w 591029"/>
              <a:gd name="connsiteY32" fmla="*/ 485313 h 577297"/>
              <a:gd name="connsiteX33" fmla="*/ 405506 w 591029"/>
              <a:gd name="connsiteY33" fmla="*/ 485313 h 577297"/>
              <a:gd name="connsiteX34" fmla="*/ 405506 w 591029"/>
              <a:gd name="connsiteY34" fmla="*/ 498268 h 577297"/>
              <a:gd name="connsiteX35" fmla="*/ 402138 w 591029"/>
              <a:gd name="connsiteY35" fmla="*/ 498268 h 577297"/>
              <a:gd name="connsiteX36" fmla="*/ 272842 w 591029"/>
              <a:gd name="connsiteY36" fmla="*/ 485313 h 577297"/>
              <a:gd name="connsiteX37" fmla="*/ 277765 w 591029"/>
              <a:gd name="connsiteY37" fmla="*/ 485313 h 577297"/>
              <a:gd name="connsiteX38" fmla="*/ 277765 w 591029"/>
              <a:gd name="connsiteY38" fmla="*/ 499823 h 577297"/>
              <a:gd name="connsiteX39" fmla="*/ 272842 w 591029"/>
              <a:gd name="connsiteY39" fmla="*/ 499823 h 577297"/>
              <a:gd name="connsiteX40" fmla="*/ 137328 w 591029"/>
              <a:gd name="connsiteY40" fmla="*/ 485313 h 577297"/>
              <a:gd name="connsiteX41" fmla="*/ 140437 w 591029"/>
              <a:gd name="connsiteY41" fmla="*/ 485313 h 577297"/>
              <a:gd name="connsiteX42" fmla="*/ 140437 w 591029"/>
              <a:gd name="connsiteY42" fmla="*/ 499823 h 577297"/>
              <a:gd name="connsiteX43" fmla="*/ 137328 w 591029"/>
              <a:gd name="connsiteY43" fmla="*/ 499823 h 577297"/>
              <a:gd name="connsiteX44" fmla="*/ 537912 w 591029"/>
              <a:gd name="connsiteY44" fmla="*/ 461216 h 577297"/>
              <a:gd name="connsiteX45" fmla="*/ 541021 w 591029"/>
              <a:gd name="connsiteY45" fmla="*/ 461216 h 577297"/>
              <a:gd name="connsiteX46" fmla="*/ 541021 w 591029"/>
              <a:gd name="connsiteY46" fmla="*/ 473912 h 577297"/>
              <a:gd name="connsiteX47" fmla="*/ 537912 w 591029"/>
              <a:gd name="connsiteY47" fmla="*/ 473912 h 577297"/>
              <a:gd name="connsiteX48" fmla="*/ 272842 w 591029"/>
              <a:gd name="connsiteY48" fmla="*/ 457847 h 577297"/>
              <a:gd name="connsiteX49" fmla="*/ 277765 w 591029"/>
              <a:gd name="connsiteY49" fmla="*/ 457847 h 577297"/>
              <a:gd name="connsiteX50" fmla="*/ 277765 w 591029"/>
              <a:gd name="connsiteY50" fmla="*/ 472357 h 577297"/>
              <a:gd name="connsiteX51" fmla="*/ 272842 w 591029"/>
              <a:gd name="connsiteY51" fmla="*/ 472357 h 577297"/>
              <a:gd name="connsiteX52" fmla="*/ 137328 w 591029"/>
              <a:gd name="connsiteY52" fmla="*/ 457847 h 577297"/>
              <a:gd name="connsiteX53" fmla="*/ 140437 w 591029"/>
              <a:gd name="connsiteY53" fmla="*/ 457847 h 577297"/>
              <a:gd name="connsiteX54" fmla="*/ 140437 w 591029"/>
              <a:gd name="connsiteY54" fmla="*/ 470802 h 577297"/>
              <a:gd name="connsiteX55" fmla="*/ 137328 w 591029"/>
              <a:gd name="connsiteY55" fmla="*/ 470802 h 577297"/>
              <a:gd name="connsiteX56" fmla="*/ 402138 w 591029"/>
              <a:gd name="connsiteY56" fmla="*/ 456293 h 577297"/>
              <a:gd name="connsiteX57" fmla="*/ 405506 w 591029"/>
              <a:gd name="connsiteY57" fmla="*/ 456293 h 577297"/>
              <a:gd name="connsiteX58" fmla="*/ 405506 w 591029"/>
              <a:gd name="connsiteY58" fmla="*/ 470803 h 577297"/>
              <a:gd name="connsiteX59" fmla="*/ 402138 w 591029"/>
              <a:gd name="connsiteY59" fmla="*/ 470803 h 577297"/>
              <a:gd name="connsiteX60" fmla="*/ 581442 w 591029"/>
              <a:gd name="connsiteY60" fmla="*/ 443337 h 577297"/>
              <a:gd name="connsiteX61" fmla="*/ 587920 w 591029"/>
              <a:gd name="connsiteY61" fmla="*/ 443337 h 577297"/>
              <a:gd name="connsiteX62" fmla="*/ 587920 w 591029"/>
              <a:gd name="connsiteY62" fmla="*/ 448260 h 577297"/>
              <a:gd name="connsiteX63" fmla="*/ 581442 w 591029"/>
              <a:gd name="connsiteY63" fmla="*/ 448260 h 577297"/>
              <a:gd name="connsiteX64" fmla="*/ 553976 w 591029"/>
              <a:gd name="connsiteY64" fmla="*/ 443337 h 577297"/>
              <a:gd name="connsiteX65" fmla="*/ 568486 w 591029"/>
              <a:gd name="connsiteY65" fmla="*/ 443337 h 577297"/>
              <a:gd name="connsiteX66" fmla="*/ 568486 w 591029"/>
              <a:gd name="connsiteY66" fmla="*/ 448260 h 577297"/>
              <a:gd name="connsiteX67" fmla="*/ 553976 w 591029"/>
              <a:gd name="connsiteY67" fmla="*/ 448260 h 577297"/>
              <a:gd name="connsiteX68" fmla="*/ 497490 w 591029"/>
              <a:gd name="connsiteY68" fmla="*/ 443337 h 577297"/>
              <a:gd name="connsiteX69" fmla="*/ 512000 w 591029"/>
              <a:gd name="connsiteY69" fmla="*/ 443337 h 577297"/>
              <a:gd name="connsiteX70" fmla="*/ 512000 w 591029"/>
              <a:gd name="connsiteY70" fmla="*/ 448260 h 577297"/>
              <a:gd name="connsiteX71" fmla="*/ 497490 w 591029"/>
              <a:gd name="connsiteY71" fmla="*/ 448260 h 577297"/>
              <a:gd name="connsiteX72" fmla="*/ 470025 w 591029"/>
              <a:gd name="connsiteY72" fmla="*/ 443337 h 577297"/>
              <a:gd name="connsiteX73" fmla="*/ 484535 w 591029"/>
              <a:gd name="connsiteY73" fmla="*/ 443337 h 577297"/>
              <a:gd name="connsiteX74" fmla="*/ 484535 w 591029"/>
              <a:gd name="connsiteY74" fmla="*/ 448260 h 577297"/>
              <a:gd name="connsiteX75" fmla="*/ 470025 w 591029"/>
              <a:gd name="connsiteY75" fmla="*/ 448260 h 577297"/>
              <a:gd name="connsiteX76" fmla="*/ 442559 w 591029"/>
              <a:gd name="connsiteY76" fmla="*/ 443337 h 577297"/>
              <a:gd name="connsiteX77" fmla="*/ 455514 w 591029"/>
              <a:gd name="connsiteY77" fmla="*/ 443337 h 577297"/>
              <a:gd name="connsiteX78" fmla="*/ 455514 w 591029"/>
              <a:gd name="connsiteY78" fmla="*/ 448260 h 577297"/>
              <a:gd name="connsiteX79" fmla="*/ 442559 w 591029"/>
              <a:gd name="connsiteY79" fmla="*/ 448260 h 577297"/>
              <a:gd name="connsiteX80" fmla="*/ 415094 w 591029"/>
              <a:gd name="connsiteY80" fmla="*/ 443337 h 577297"/>
              <a:gd name="connsiteX81" fmla="*/ 428049 w 591029"/>
              <a:gd name="connsiteY81" fmla="*/ 443337 h 577297"/>
              <a:gd name="connsiteX82" fmla="*/ 428049 w 591029"/>
              <a:gd name="connsiteY82" fmla="*/ 448260 h 577297"/>
              <a:gd name="connsiteX83" fmla="*/ 415094 w 591029"/>
              <a:gd name="connsiteY83" fmla="*/ 448260 h 577297"/>
              <a:gd name="connsiteX84" fmla="*/ 386073 w 591029"/>
              <a:gd name="connsiteY84" fmla="*/ 443337 h 577297"/>
              <a:gd name="connsiteX85" fmla="*/ 400583 w 591029"/>
              <a:gd name="connsiteY85" fmla="*/ 443337 h 577297"/>
              <a:gd name="connsiteX86" fmla="*/ 400583 w 591029"/>
              <a:gd name="connsiteY86" fmla="*/ 448260 h 577297"/>
              <a:gd name="connsiteX87" fmla="*/ 386073 w 591029"/>
              <a:gd name="connsiteY87" fmla="*/ 448260 h 577297"/>
              <a:gd name="connsiteX88" fmla="*/ 358608 w 591029"/>
              <a:gd name="connsiteY88" fmla="*/ 443337 h 577297"/>
              <a:gd name="connsiteX89" fmla="*/ 373118 w 591029"/>
              <a:gd name="connsiteY89" fmla="*/ 443337 h 577297"/>
              <a:gd name="connsiteX90" fmla="*/ 373118 w 591029"/>
              <a:gd name="connsiteY90" fmla="*/ 448260 h 577297"/>
              <a:gd name="connsiteX91" fmla="*/ 358608 w 591029"/>
              <a:gd name="connsiteY91" fmla="*/ 448260 h 577297"/>
              <a:gd name="connsiteX92" fmla="*/ 331142 w 591029"/>
              <a:gd name="connsiteY92" fmla="*/ 443337 h 577297"/>
              <a:gd name="connsiteX93" fmla="*/ 344097 w 591029"/>
              <a:gd name="connsiteY93" fmla="*/ 443337 h 577297"/>
              <a:gd name="connsiteX94" fmla="*/ 344097 w 591029"/>
              <a:gd name="connsiteY94" fmla="*/ 448260 h 577297"/>
              <a:gd name="connsiteX95" fmla="*/ 331142 w 591029"/>
              <a:gd name="connsiteY95" fmla="*/ 448260 h 577297"/>
              <a:gd name="connsiteX96" fmla="*/ 302122 w 591029"/>
              <a:gd name="connsiteY96" fmla="*/ 443337 h 577297"/>
              <a:gd name="connsiteX97" fmla="*/ 316632 w 591029"/>
              <a:gd name="connsiteY97" fmla="*/ 443337 h 577297"/>
              <a:gd name="connsiteX98" fmla="*/ 316632 w 591029"/>
              <a:gd name="connsiteY98" fmla="*/ 448260 h 577297"/>
              <a:gd name="connsiteX99" fmla="*/ 302122 w 591029"/>
              <a:gd name="connsiteY99" fmla="*/ 448260 h 577297"/>
              <a:gd name="connsiteX100" fmla="*/ 247191 w 591029"/>
              <a:gd name="connsiteY100" fmla="*/ 443337 h 577297"/>
              <a:gd name="connsiteX101" fmla="*/ 260146 w 591029"/>
              <a:gd name="connsiteY101" fmla="*/ 443337 h 577297"/>
              <a:gd name="connsiteX102" fmla="*/ 260146 w 591029"/>
              <a:gd name="connsiteY102" fmla="*/ 448260 h 577297"/>
              <a:gd name="connsiteX103" fmla="*/ 247191 w 591029"/>
              <a:gd name="connsiteY103" fmla="*/ 448260 h 577297"/>
              <a:gd name="connsiteX104" fmla="*/ 219725 w 591029"/>
              <a:gd name="connsiteY104" fmla="*/ 443337 h 577297"/>
              <a:gd name="connsiteX105" fmla="*/ 232680 w 591029"/>
              <a:gd name="connsiteY105" fmla="*/ 443337 h 577297"/>
              <a:gd name="connsiteX106" fmla="*/ 232680 w 591029"/>
              <a:gd name="connsiteY106" fmla="*/ 448260 h 577297"/>
              <a:gd name="connsiteX107" fmla="*/ 219725 w 591029"/>
              <a:gd name="connsiteY107" fmla="*/ 448260 h 577297"/>
              <a:gd name="connsiteX108" fmla="*/ 190705 w 591029"/>
              <a:gd name="connsiteY108" fmla="*/ 443337 h 577297"/>
              <a:gd name="connsiteX109" fmla="*/ 205215 w 591029"/>
              <a:gd name="connsiteY109" fmla="*/ 443337 h 577297"/>
              <a:gd name="connsiteX110" fmla="*/ 205215 w 591029"/>
              <a:gd name="connsiteY110" fmla="*/ 448260 h 577297"/>
              <a:gd name="connsiteX111" fmla="*/ 190705 w 591029"/>
              <a:gd name="connsiteY111" fmla="*/ 448260 h 577297"/>
              <a:gd name="connsiteX112" fmla="*/ 163239 w 591029"/>
              <a:gd name="connsiteY112" fmla="*/ 443337 h 577297"/>
              <a:gd name="connsiteX113" fmla="*/ 177749 w 591029"/>
              <a:gd name="connsiteY113" fmla="*/ 443337 h 577297"/>
              <a:gd name="connsiteX114" fmla="*/ 177749 w 591029"/>
              <a:gd name="connsiteY114" fmla="*/ 448260 h 577297"/>
              <a:gd name="connsiteX115" fmla="*/ 163239 w 591029"/>
              <a:gd name="connsiteY115" fmla="*/ 448260 h 577297"/>
              <a:gd name="connsiteX116" fmla="*/ 106494 w 591029"/>
              <a:gd name="connsiteY116" fmla="*/ 443337 h 577297"/>
              <a:gd name="connsiteX117" fmla="*/ 121004 w 591029"/>
              <a:gd name="connsiteY117" fmla="*/ 443337 h 577297"/>
              <a:gd name="connsiteX118" fmla="*/ 121004 w 591029"/>
              <a:gd name="connsiteY118" fmla="*/ 448260 h 577297"/>
              <a:gd name="connsiteX119" fmla="*/ 106494 w 591029"/>
              <a:gd name="connsiteY119" fmla="*/ 448260 h 577297"/>
              <a:gd name="connsiteX120" fmla="*/ 79028 w 591029"/>
              <a:gd name="connsiteY120" fmla="*/ 443337 h 577297"/>
              <a:gd name="connsiteX121" fmla="*/ 93797 w 591029"/>
              <a:gd name="connsiteY121" fmla="*/ 443337 h 577297"/>
              <a:gd name="connsiteX122" fmla="*/ 93797 w 591029"/>
              <a:gd name="connsiteY122" fmla="*/ 448260 h 577297"/>
              <a:gd name="connsiteX123" fmla="*/ 79028 w 591029"/>
              <a:gd name="connsiteY123" fmla="*/ 448260 h 577297"/>
              <a:gd name="connsiteX124" fmla="*/ 51563 w 591029"/>
              <a:gd name="connsiteY124" fmla="*/ 443337 h 577297"/>
              <a:gd name="connsiteX125" fmla="*/ 64518 w 591029"/>
              <a:gd name="connsiteY125" fmla="*/ 443337 h 577297"/>
              <a:gd name="connsiteX126" fmla="*/ 64518 w 591029"/>
              <a:gd name="connsiteY126" fmla="*/ 448260 h 577297"/>
              <a:gd name="connsiteX127" fmla="*/ 51563 w 591029"/>
              <a:gd name="connsiteY127" fmla="*/ 448260 h 577297"/>
              <a:gd name="connsiteX128" fmla="*/ 30575 w 591029"/>
              <a:gd name="connsiteY128" fmla="*/ 443337 h 577297"/>
              <a:gd name="connsiteX129" fmla="*/ 37053 w 591029"/>
              <a:gd name="connsiteY129" fmla="*/ 443337 h 577297"/>
              <a:gd name="connsiteX130" fmla="*/ 37053 w 591029"/>
              <a:gd name="connsiteY130" fmla="*/ 448260 h 577297"/>
              <a:gd name="connsiteX131" fmla="*/ 30575 w 591029"/>
              <a:gd name="connsiteY131" fmla="*/ 448260 h 577297"/>
              <a:gd name="connsiteX132" fmla="*/ 537797 w 591029"/>
              <a:gd name="connsiteY132" fmla="*/ 432195 h 577297"/>
              <a:gd name="connsiteX133" fmla="*/ 541021 w 591029"/>
              <a:gd name="connsiteY133" fmla="*/ 432195 h 577297"/>
              <a:gd name="connsiteX134" fmla="*/ 541021 w 591029"/>
              <a:gd name="connsiteY134" fmla="*/ 446654 h 577297"/>
              <a:gd name="connsiteX135" fmla="*/ 539409 w 591029"/>
              <a:gd name="connsiteY135" fmla="*/ 446654 h 577297"/>
              <a:gd name="connsiteX136" fmla="*/ 539409 w 591029"/>
              <a:gd name="connsiteY136" fmla="*/ 448260 h 577297"/>
              <a:gd name="connsiteX137" fmla="*/ 526511 w 591029"/>
              <a:gd name="connsiteY137" fmla="*/ 448260 h 577297"/>
              <a:gd name="connsiteX138" fmla="*/ 526511 w 591029"/>
              <a:gd name="connsiteY138" fmla="*/ 443441 h 577297"/>
              <a:gd name="connsiteX139" fmla="*/ 537797 w 591029"/>
              <a:gd name="connsiteY139" fmla="*/ 443441 h 577297"/>
              <a:gd name="connsiteX140" fmla="*/ 272842 w 591029"/>
              <a:gd name="connsiteY140" fmla="*/ 430382 h 577297"/>
              <a:gd name="connsiteX141" fmla="*/ 277739 w 591029"/>
              <a:gd name="connsiteY141" fmla="*/ 430382 h 577297"/>
              <a:gd name="connsiteX142" fmla="*/ 277739 w 591029"/>
              <a:gd name="connsiteY142" fmla="*/ 443385 h 577297"/>
              <a:gd name="connsiteX143" fmla="*/ 289166 w 591029"/>
              <a:gd name="connsiteY143" fmla="*/ 443385 h 577297"/>
              <a:gd name="connsiteX144" fmla="*/ 289166 w 591029"/>
              <a:gd name="connsiteY144" fmla="*/ 448261 h 577297"/>
              <a:gd name="connsiteX145" fmla="*/ 274474 w 591029"/>
              <a:gd name="connsiteY145" fmla="*/ 448261 h 577297"/>
              <a:gd name="connsiteX146" fmla="*/ 274474 w 591029"/>
              <a:gd name="connsiteY146" fmla="*/ 445010 h 577297"/>
              <a:gd name="connsiteX147" fmla="*/ 272842 w 591029"/>
              <a:gd name="connsiteY147" fmla="*/ 445010 h 577297"/>
              <a:gd name="connsiteX148" fmla="*/ 402138 w 591029"/>
              <a:gd name="connsiteY148" fmla="*/ 428827 h 577297"/>
              <a:gd name="connsiteX149" fmla="*/ 405506 w 591029"/>
              <a:gd name="connsiteY149" fmla="*/ 428827 h 577297"/>
              <a:gd name="connsiteX150" fmla="*/ 405506 w 591029"/>
              <a:gd name="connsiteY150" fmla="*/ 441782 h 577297"/>
              <a:gd name="connsiteX151" fmla="*/ 402138 w 591029"/>
              <a:gd name="connsiteY151" fmla="*/ 441782 h 577297"/>
              <a:gd name="connsiteX152" fmla="*/ 137328 w 591029"/>
              <a:gd name="connsiteY152" fmla="*/ 428827 h 577297"/>
              <a:gd name="connsiteX153" fmla="*/ 140437 w 591029"/>
              <a:gd name="connsiteY153" fmla="*/ 428827 h 577297"/>
              <a:gd name="connsiteX154" fmla="*/ 140437 w 591029"/>
              <a:gd name="connsiteY154" fmla="*/ 443337 h 577297"/>
              <a:gd name="connsiteX155" fmla="*/ 148469 w 591029"/>
              <a:gd name="connsiteY155" fmla="*/ 443337 h 577297"/>
              <a:gd name="connsiteX156" fmla="*/ 148469 w 591029"/>
              <a:gd name="connsiteY156" fmla="*/ 448260 h 577297"/>
              <a:gd name="connsiteX157" fmla="*/ 135773 w 591029"/>
              <a:gd name="connsiteY157" fmla="*/ 448260 h 577297"/>
              <a:gd name="connsiteX158" fmla="*/ 135773 w 591029"/>
              <a:gd name="connsiteY158" fmla="*/ 443337 h 577297"/>
              <a:gd name="connsiteX159" fmla="*/ 137328 w 591029"/>
              <a:gd name="connsiteY159" fmla="*/ 443337 h 577297"/>
              <a:gd name="connsiteX160" fmla="*/ 537912 w 591029"/>
              <a:gd name="connsiteY160" fmla="*/ 404730 h 577297"/>
              <a:gd name="connsiteX161" fmla="*/ 541021 w 591029"/>
              <a:gd name="connsiteY161" fmla="*/ 404730 h 577297"/>
              <a:gd name="connsiteX162" fmla="*/ 541021 w 591029"/>
              <a:gd name="connsiteY162" fmla="*/ 417685 h 577297"/>
              <a:gd name="connsiteX163" fmla="*/ 537912 w 591029"/>
              <a:gd name="connsiteY163" fmla="*/ 417685 h 577297"/>
              <a:gd name="connsiteX164" fmla="*/ 272842 w 591029"/>
              <a:gd name="connsiteY164" fmla="*/ 403175 h 577297"/>
              <a:gd name="connsiteX165" fmla="*/ 277765 w 591029"/>
              <a:gd name="connsiteY165" fmla="*/ 403175 h 577297"/>
              <a:gd name="connsiteX166" fmla="*/ 277765 w 591029"/>
              <a:gd name="connsiteY166" fmla="*/ 417685 h 577297"/>
              <a:gd name="connsiteX167" fmla="*/ 272842 w 591029"/>
              <a:gd name="connsiteY167" fmla="*/ 417685 h 577297"/>
              <a:gd name="connsiteX168" fmla="*/ 402138 w 591029"/>
              <a:gd name="connsiteY168" fmla="*/ 399807 h 577297"/>
              <a:gd name="connsiteX169" fmla="*/ 405506 w 591029"/>
              <a:gd name="connsiteY169" fmla="*/ 399807 h 577297"/>
              <a:gd name="connsiteX170" fmla="*/ 405506 w 591029"/>
              <a:gd name="connsiteY170" fmla="*/ 414317 h 577297"/>
              <a:gd name="connsiteX171" fmla="*/ 402138 w 591029"/>
              <a:gd name="connsiteY171" fmla="*/ 414317 h 577297"/>
              <a:gd name="connsiteX172" fmla="*/ 537912 w 591029"/>
              <a:gd name="connsiteY172" fmla="*/ 375709 h 577297"/>
              <a:gd name="connsiteX173" fmla="*/ 541021 w 591029"/>
              <a:gd name="connsiteY173" fmla="*/ 375709 h 577297"/>
              <a:gd name="connsiteX174" fmla="*/ 541021 w 591029"/>
              <a:gd name="connsiteY174" fmla="*/ 390219 h 577297"/>
              <a:gd name="connsiteX175" fmla="*/ 537912 w 591029"/>
              <a:gd name="connsiteY175" fmla="*/ 390219 h 577297"/>
              <a:gd name="connsiteX176" fmla="*/ 272842 w 591029"/>
              <a:gd name="connsiteY176" fmla="*/ 375709 h 577297"/>
              <a:gd name="connsiteX177" fmla="*/ 277765 w 591029"/>
              <a:gd name="connsiteY177" fmla="*/ 375709 h 577297"/>
              <a:gd name="connsiteX178" fmla="*/ 277765 w 591029"/>
              <a:gd name="connsiteY178" fmla="*/ 388664 h 577297"/>
              <a:gd name="connsiteX179" fmla="*/ 272842 w 591029"/>
              <a:gd name="connsiteY179" fmla="*/ 388664 h 577297"/>
              <a:gd name="connsiteX180" fmla="*/ 402138 w 591029"/>
              <a:gd name="connsiteY180" fmla="*/ 372341 h 577297"/>
              <a:gd name="connsiteX181" fmla="*/ 405506 w 591029"/>
              <a:gd name="connsiteY181" fmla="*/ 372341 h 577297"/>
              <a:gd name="connsiteX182" fmla="*/ 405506 w 591029"/>
              <a:gd name="connsiteY182" fmla="*/ 386851 h 577297"/>
              <a:gd name="connsiteX183" fmla="*/ 402138 w 591029"/>
              <a:gd name="connsiteY183" fmla="*/ 386851 h 577297"/>
              <a:gd name="connsiteX184" fmla="*/ 537912 w 591029"/>
              <a:gd name="connsiteY184" fmla="*/ 348244 h 577297"/>
              <a:gd name="connsiteX185" fmla="*/ 541021 w 591029"/>
              <a:gd name="connsiteY185" fmla="*/ 348244 h 577297"/>
              <a:gd name="connsiteX186" fmla="*/ 541021 w 591029"/>
              <a:gd name="connsiteY186" fmla="*/ 362754 h 577297"/>
              <a:gd name="connsiteX187" fmla="*/ 537912 w 591029"/>
              <a:gd name="connsiteY187" fmla="*/ 362754 h 577297"/>
              <a:gd name="connsiteX188" fmla="*/ 272842 w 591029"/>
              <a:gd name="connsiteY188" fmla="*/ 348244 h 577297"/>
              <a:gd name="connsiteX189" fmla="*/ 277765 w 591029"/>
              <a:gd name="connsiteY189" fmla="*/ 348244 h 577297"/>
              <a:gd name="connsiteX190" fmla="*/ 277765 w 591029"/>
              <a:gd name="connsiteY190" fmla="*/ 361199 h 577297"/>
              <a:gd name="connsiteX191" fmla="*/ 272842 w 591029"/>
              <a:gd name="connsiteY191" fmla="*/ 361199 h 577297"/>
              <a:gd name="connsiteX192" fmla="*/ 137292 w 591029"/>
              <a:gd name="connsiteY192" fmla="*/ 346689 h 577297"/>
              <a:gd name="connsiteX193" fmla="*/ 140528 w 591029"/>
              <a:gd name="connsiteY193" fmla="*/ 346689 h 577297"/>
              <a:gd name="connsiteX194" fmla="*/ 140528 w 591029"/>
              <a:gd name="connsiteY194" fmla="*/ 359587 h 577297"/>
              <a:gd name="connsiteX195" fmla="*/ 164793 w 591029"/>
              <a:gd name="connsiteY195" fmla="*/ 388607 h 577297"/>
              <a:gd name="connsiteX196" fmla="*/ 135675 w 591029"/>
              <a:gd name="connsiteY196" fmla="*/ 419240 h 577297"/>
              <a:gd name="connsiteX197" fmla="*/ 104939 w 591029"/>
              <a:gd name="connsiteY197" fmla="*/ 388607 h 577297"/>
              <a:gd name="connsiteX198" fmla="*/ 135675 w 591029"/>
              <a:gd name="connsiteY198" fmla="*/ 359587 h 577297"/>
              <a:gd name="connsiteX199" fmla="*/ 137292 w 591029"/>
              <a:gd name="connsiteY199" fmla="*/ 359587 h 577297"/>
              <a:gd name="connsiteX200" fmla="*/ 402138 w 591029"/>
              <a:gd name="connsiteY200" fmla="*/ 343321 h 577297"/>
              <a:gd name="connsiteX201" fmla="*/ 405506 w 591029"/>
              <a:gd name="connsiteY201" fmla="*/ 343321 h 577297"/>
              <a:gd name="connsiteX202" fmla="*/ 405506 w 591029"/>
              <a:gd name="connsiteY202" fmla="*/ 357831 h 577297"/>
              <a:gd name="connsiteX203" fmla="*/ 402138 w 591029"/>
              <a:gd name="connsiteY203" fmla="*/ 357831 h 577297"/>
              <a:gd name="connsiteX204" fmla="*/ 272842 w 591029"/>
              <a:gd name="connsiteY204" fmla="*/ 320778 h 577297"/>
              <a:gd name="connsiteX205" fmla="*/ 277765 w 591029"/>
              <a:gd name="connsiteY205" fmla="*/ 320778 h 577297"/>
              <a:gd name="connsiteX206" fmla="*/ 277765 w 591029"/>
              <a:gd name="connsiteY206" fmla="*/ 333733 h 577297"/>
              <a:gd name="connsiteX207" fmla="*/ 272842 w 591029"/>
              <a:gd name="connsiteY207" fmla="*/ 333733 h 577297"/>
              <a:gd name="connsiteX208" fmla="*/ 137328 w 591029"/>
              <a:gd name="connsiteY208" fmla="*/ 317669 h 577297"/>
              <a:gd name="connsiteX209" fmla="*/ 140437 w 591029"/>
              <a:gd name="connsiteY209" fmla="*/ 317669 h 577297"/>
              <a:gd name="connsiteX210" fmla="*/ 140437 w 591029"/>
              <a:gd name="connsiteY210" fmla="*/ 332179 h 577297"/>
              <a:gd name="connsiteX211" fmla="*/ 137328 w 591029"/>
              <a:gd name="connsiteY211" fmla="*/ 332179 h 577297"/>
              <a:gd name="connsiteX212" fmla="*/ 402138 w 591029"/>
              <a:gd name="connsiteY212" fmla="*/ 316114 h 577297"/>
              <a:gd name="connsiteX213" fmla="*/ 405506 w 591029"/>
              <a:gd name="connsiteY213" fmla="*/ 316114 h 577297"/>
              <a:gd name="connsiteX214" fmla="*/ 405506 w 591029"/>
              <a:gd name="connsiteY214" fmla="*/ 330624 h 577297"/>
              <a:gd name="connsiteX215" fmla="*/ 402138 w 591029"/>
              <a:gd name="connsiteY215" fmla="*/ 330624 h 577297"/>
              <a:gd name="connsiteX216" fmla="*/ 581442 w 591029"/>
              <a:gd name="connsiteY216" fmla="*/ 307823 h 577297"/>
              <a:gd name="connsiteX217" fmla="*/ 587920 w 591029"/>
              <a:gd name="connsiteY217" fmla="*/ 307823 h 577297"/>
              <a:gd name="connsiteX218" fmla="*/ 587920 w 591029"/>
              <a:gd name="connsiteY218" fmla="*/ 311191 h 577297"/>
              <a:gd name="connsiteX219" fmla="*/ 581442 w 591029"/>
              <a:gd name="connsiteY219" fmla="*/ 311191 h 577297"/>
              <a:gd name="connsiteX220" fmla="*/ 471579 w 591029"/>
              <a:gd name="connsiteY220" fmla="*/ 307823 h 577297"/>
              <a:gd name="connsiteX221" fmla="*/ 484534 w 591029"/>
              <a:gd name="connsiteY221" fmla="*/ 307823 h 577297"/>
              <a:gd name="connsiteX222" fmla="*/ 484534 w 591029"/>
              <a:gd name="connsiteY222" fmla="*/ 311191 h 577297"/>
              <a:gd name="connsiteX223" fmla="*/ 471579 w 591029"/>
              <a:gd name="connsiteY223" fmla="*/ 311191 h 577297"/>
              <a:gd name="connsiteX224" fmla="*/ 444114 w 591029"/>
              <a:gd name="connsiteY224" fmla="*/ 307823 h 577297"/>
              <a:gd name="connsiteX225" fmla="*/ 457069 w 591029"/>
              <a:gd name="connsiteY225" fmla="*/ 307823 h 577297"/>
              <a:gd name="connsiteX226" fmla="*/ 457069 w 591029"/>
              <a:gd name="connsiteY226" fmla="*/ 311191 h 577297"/>
              <a:gd name="connsiteX227" fmla="*/ 444114 w 591029"/>
              <a:gd name="connsiteY227" fmla="*/ 311191 h 577297"/>
              <a:gd name="connsiteX228" fmla="*/ 416648 w 591029"/>
              <a:gd name="connsiteY228" fmla="*/ 307823 h 577297"/>
              <a:gd name="connsiteX229" fmla="*/ 429603 w 591029"/>
              <a:gd name="connsiteY229" fmla="*/ 307823 h 577297"/>
              <a:gd name="connsiteX230" fmla="*/ 429603 w 591029"/>
              <a:gd name="connsiteY230" fmla="*/ 311191 h 577297"/>
              <a:gd name="connsiteX231" fmla="*/ 416648 w 591029"/>
              <a:gd name="connsiteY231" fmla="*/ 311191 h 577297"/>
              <a:gd name="connsiteX232" fmla="*/ 387628 w 591029"/>
              <a:gd name="connsiteY232" fmla="*/ 307823 h 577297"/>
              <a:gd name="connsiteX233" fmla="*/ 402138 w 591029"/>
              <a:gd name="connsiteY233" fmla="*/ 307823 h 577297"/>
              <a:gd name="connsiteX234" fmla="*/ 402138 w 591029"/>
              <a:gd name="connsiteY234" fmla="*/ 311191 h 577297"/>
              <a:gd name="connsiteX235" fmla="*/ 387628 w 591029"/>
              <a:gd name="connsiteY235" fmla="*/ 311191 h 577297"/>
              <a:gd name="connsiteX236" fmla="*/ 360162 w 591029"/>
              <a:gd name="connsiteY236" fmla="*/ 307823 h 577297"/>
              <a:gd name="connsiteX237" fmla="*/ 374672 w 591029"/>
              <a:gd name="connsiteY237" fmla="*/ 307823 h 577297"/>
              <a:gd name="connsiteX238" fmla="*/ 374672 w 591029"/>
              <a:gd name="connsiteY238" fmla="*/ 311191 h 577297"/>
              <a:gd name="connsiteX239" fmla="*/ 360162 w 591029"/>
              <a:gd name="connsiteY239" fmla="*/ 311191 h 577297"/>
              <a:gd name="connsiteX240" fmla="*/ 332697 w 591029"/>
              <a:gd name="connsiteY240" fmla="*/ 307823 h 577297"/>
              <a:gd name="connsiteX241" fmla="*/ 347207 w 591029"/>
              <a:gd name="connsiteY241" fmla="*/ 307823 h 577297"/>
              <a:gd name="connsiteX242" fmla="*/ 347207 w 591029"/>
              <a:gd name="connsiteY242" fmla="*/ 311191 h 577297"/>
              <a:gd name="connsiteX243" fmla="*/ 332697 w 591029"/>
              <a:gd name="connsiteY243" fmla="*/ 311191 h 577297"/>
              <a:gd name="connsiteX244" fmla="*/ 305231 w 591029"/>
              <a:gd name="connsiteY244" fmla="*/ 307823 h 577297"/>
              <a:gd name="connsiteX245" fmla="*/ 319741 w 591029"/>
              <a:gd name="connsiteY245" fmla="*/ 307823 h 577297"/>
              <a:gd name="connsiteX246" fmla="*/ 319741 w 591029"/>
              <a:gd name="connsiteY246" fmla="*/ 311191 h 577297"/>
              <a:gd name="connsiteX247" fmla="*/ 305231 w 591029"/>
              <a:gd name="connsiteY247" fmla="*/ 311191 h 577297"/>
              <a:gd name="connsiteX248" fmla="*/ 277765 w 591029"/>
              <a:gd name="connsiteY248" fmla="*/ 307823 h 577297"/>
              <a:gd name="connsiteX249" fmla="*/ 292275 w 591029"/>
              <a:gd name="connsiteY249" fmla="*/ 307823 h 577297"/>
              <a:gd name="connsiteX250" fmla="*/ 292275 w 591029"/>
              <a:gd name="connsiteY250" fmla="*/ 311191 h 577297"/>
              <a:gd name="connsiteX251" fmla="*/ 277765 w 591029"/>
              <a:gd name="connsiteY251" fmla="*/ 311191 h 577297"/>
              <a:gd name="connsiteX252" fmla="*/ 250300 w 591029"/>
              <a:gd name="connsiteY252" fmla="*/ 307823 h 577297"/>
              <a:gd name="connsiteX253" fmla="*/ 263255 w 591029"/>
              <a:gd name="connsiteY253" fmla="*/ 307823 h 577297"/>
              <a:gd name="connsiteX254" fmla="*/ 263255 w 591029"/>
              <a:gd name="connsiteY254" fmla="*/ 311191 h 577297"/>
              <a:gd name="connsiteX255" fmla="*/ 250300 w 591029"/>
              <a:gd name="connsiteY255" fmla="*/ 311191 h 577297"/>
              <a:gd name="connsiteX256" fmla="*/ 166348 w 591029"/>
              <a:gd name="connsiteY256" fmla="*/ 307823 h 577297"/>
              <a:gd name="connsiteX257" fmla="*/ 180858 w 591029"/>
              <a:gd name="connsiteY257" fmla="*/ 307823 h 577297"/>
              <a:gd name="connsiteX258" fmla="*/ 180858 w 591029"/>
              <a:gd name="connsiteY258" fmla="*/ 311191 h 577297"/>
              <a:gd name="connsiteX259" fmla="*/ 166348 w 591029"/>
              <a:gd name="connsiteY259" fmla="*/ 311191 h 577297"/>
              <a:gd name="connsiteX260" fmla="*/ 138883 w 591029"/>
              <a:gd name="connsiteY260" fmla="*/ 307823 h 577297"/>
              <a:gd name="connsiteX261" fmla="*/ 153393 w 591029"/>
              <a:gd name="connsiteY261" fmla="*/ 307823 h 577297"/>
              <a:gd name="connsiteX262" fmla="*/ 153393 w 591029"/>
              <a:gd name="connsiteY262" fmla="*/ 311191 h 577297"/>
              <a:gd name="connsiteX263" fmla="*/ 138883 w 591029"/>
              <a:gd name="connsiteY263" fmla="*/ 311191 h 577297"/>
              <a:gd name="connsiteX264" fmla="*/ 111417 w 591029"/>
              <a:gd name="connsiteY264" fmla="*/ 307823 h 577297"/>
              <a:gd name="connsiteX265" fmla="*/ 125927 w 591029"/>
              <a:gd name="connsiteY265" fmla="*/ 307823 h 577297"/>
              <a:gd name="connsiteX266" fmla="*/ 125927 w 591029"/>
              <a:gd name="connsiteY266" fmla="*/ 311191 h 577297"/>
              <a:gd name="connsiteX267" fmla="*/ 111417 w 591029"/>
              <a:gd name="connsiteY267" fmla="*/ 311191 h 577297"/>
              <a:gd name="connsiteX268" fmla="*/ 83952 w 591029"/>
              <a:gd name="connsiteY268" fmla="*/ 307823 h 577297"/>
              <a:gd name="connsiteX269" fmla="*/ 98462 w 591029"/>
              <a:gd name="connsiteY269" fmla="*/ 307823 h 577297"/>
              <a:gd name="connsiteX270" fmla="*/ 98462 w 591029"/>
              <a:gd name="connsiteY270" fmla="*/ 311191 h 577297"/>
              <a:gd name="connsiteX271" fmla="*/ 83952 w 591029"/>
              <a:gd name="connsiteY271" fmla="*/ 311191 h 577297"/>
              <a:gd name="connsiteX272" fmla="*/ 56486 w 591029"/>
              <a:gd name="connsiteY272" fmla="*/ 307823 h 577297"/>
              <a:gd name="connsiteX273" fmla="*/ 70996 w 591029"/>
              <a:gd name="connsiteY273" fmla="*/ 307823 h 577297"/>
              <a:gd name="connsiteX274" fmla="*/ 70996 w 591029"/>
              <a:gd name="connsiteY274" fmla="*/ 311191 h 577297"/>
              <a:gd name="connsiteX275" fmla="*/ 56486 w 591029"/>
              <a:gd name="connsiteY275" fmla="*/ 311191 h 577297"/>
              <a:gd name="connsiteX276" fmla="*/ 35498 w 591029"/>
              <a:gd name="connsiteY276" fmla="*/ 307823 h 577297"/>
              <a:gd name="connsiteX277" fmla="*/ 41976 w 591029"/>
              <a:gd name="connsiteY277" fmla="*/ 307823 h 577297"/>
              <a:gd name="connsiteX278" fmla="*/ 41976 w 591029"/>
              <a:gd name="connsiteY278" fmla="*/ 311191 h 577297"/>
              <a:gd name="connsiteX279" fmla="*/ 35498 w 591029"/>
              <a:gd name="connsiteY279" fmla="*/ 311191 h 577297"/>
              <a:gd name="connsiteX280" fmla="*/ 272842 w 591029"/>
              <a:gd name="connsiteY280" fmla="*/ 293312 h 577297"/>
              <a:gd name="connsiteX281" fmla="*/ 277765 w 591029"/>
              <a:gd name="connsiteY281" fmla="*/ 293312 h 577297"/>
              <a:gd name="connsiteX282" fmla="*/ 277765 w 591029"/>
              <a:gd name="connsiteY282" fmla="*/ 306267 h 577297"/>
              <a:gd name="connsiteX283" fmla="*/ 272842 w 591029"/>
              <a:gd name="connsiteY283" fmla="*/ 306267 h 577297"/>
              <a:gd name="connsiteX284" fmla="*/ 137328 w 591029"/>
              <a:gd name="connsiteY284" fmla="*/ 290203 h 577297"/>
              <a:gd name="connsiteX285" fmla="*/ 140437 w 591029"/>
              <a:gd name="connsiteY285" fmla="*/ 290203 h 577297"/>
              <a:gd name="connsiteX286" fmla="*/ 140437 w 591029"/>
              <a:gd name="connsiteY286" fmla="*/ 304713 h 577297"/>
              <a:gd name="connsiteX287" fmla="*/ 137328 w 591029"/>
              <a:gd name="connsiteY287" fmla="*/ 304713 h 577297"/>
              <a:gd name="connsiteX288" fmla="*/ 402138 w 591029"/>
              <a:gd name="connsiteY288" fmla="*/ 287094 h 577297"/>
              <a:gd name="connsiteX289" fmla="*/ 405506 w 591029"/>
              <a:gd name="connsiteY289" fmla="*/ 287094 h 577297"/>
              <a:gd name="connsiteX290" fmla="*/ 405506 w 591029"/>
              <a:gd name="connsiteY290" fmla="*/ 301604 h 577297"/>
              <a:gd name="connsiteX291" fmla="*/ 402138 w 591029"/>
              <a:gd name="connsiteY291" fmla="*/ 301604 h 577297"/>
              <a:gd name="connsiteX292" fmla="*/ 537803 w 591029"/>
              <a:gd name="connsiteY292" fmla="*/ 282171 h 577297"/>
              <a:gd name="connsiteX293" fmla="*/ 566871 w 591029"/>
              <a:gd name="connsiteY293" fmla="*/ 307942 h 577297"/>
              <a:gd name="connsiteX294" fmla="*/ 568486 w 591029"/>
              <a:gd name="connsiteY294" fmla="*/ 307942 h 577297"/>
              <a:gd name="connsiteX295" fmla="*/ 568486 w 591029"/>
              <a:gd name="connsiteY295" fmla="*/ 311163 h 577297"/>
              <a:gd name="connsiteX296" fmla="*/ 537803 w 591029"/>
              <a:gd name="connsiteY296" fmla="*/ 341766 h 577297"/>
              <a:gd name="connsiteX297" fmla="*/ 507120 w 591029"/>
              <a:gd name="connsiteY297" fmla="*/ 311163 h 577297"/>
              <a:gd name="connsiteX298" fmla="*/ 499045 w 591029"/>
              <a:gd name="connsiteY298" fmla="*/ 311163 h 577297"/>
              <a:gd name="connsiteX299" fmla="*/ 499045 w 591029"/>
              <a:gd name="connsiteY299" fmla="*/ 307942 h 577297"/>
              <a:gd name="connsiteX300" fmla="*/ 507120 w 591029"/>
              <a:gd name="connsiteY300" fmla="*/ 307942 h 577297"/>
              <a:gd name="connsiteX301" fmla="*/ 537803 w 591029"/>
              <a:gd name="connsiteY301" fmla="*/ 282171 h 577297"/>
              <a:gd name="connsiteX302" fmla="*/ 214802 w 591029"/>
              <a:gd name="connsiteY302" fmla="*/ 274138 h 577297"/>
              <a:gd name="connsiteX303" fmla="*/ 245377 w 591029"/>
              <a:gd name="connsiteY303" fmla="*/ 303936 h 577297"/>
              <a:gd name="connsiteX304" fmla="*/ 214802 w 591029"/>
              <a:gd name="connsiteY304" fmla="*/ 333734 h 577297"/>
              <a:gd name="connsiteX305" fmla="*/ 184227 w 591029"/>
              <a:gd name="connsiteY305" fmla="*/ 303936 h 577297"/>
              <a:gd name="connsiteX306" fmla="*/ 214802 w 591029"/>
              <a:gd name="connsiteY306" fmla="*/ 274138 h 577297"/>
              <a:gd name="connsiteX307" fmla="*/ 537912 w 591029"/>
              <a:gd name="connsiteY307" fmla="*/ 264292 h 577297"/>
              <a:gd name="connsiteX308" fmla="*/ 541021 w 591029"/>
              <a:gd name="connsiteY308" fmla="*/ 264292 h 577297"/>
              <a:gd name="connsiteX309" fmla="*/ 541021 w 591029"/>
              <a:gd name="connsiteY309" fmla="*/ 277247 h 577297"/>
              <a:gd name="connsiteX310" fmla="*/ 537912 w 591029"/>
              <a:gd name="connsiteY310" fmla="*/ 277247 h 577297"/>
              <a:gd name="connsiteX311" fmla="*/ 272842 w 591029"/>
              <a:gd name="connsiteY311" fmla="*/ 264292 h 577297"/>
              <a:gd name="connsiteX312" fmla="*/ 277765 w 591029"/>
              <a:gd name="connsiteY312" fmla="*/ 264292 h 577297"/>
              <a:gd name="connsiteX313" fmla="*/ 277765 w 591029"/>
              <a:gd name="connsiteY313" fmla="*/ 278802 h 577297"/>
              <a:gd name="connsiteX314" fmla="*/ 272842 w 591029"/>
              <a:gd name="connsiteY314" fmla="*/ 278802 h 577297"/>
              <a:gd name="connsiteX315" fmla="*/ 137328 w 591029"/>
              <a:gd name="connsiteY315" fmla="*/ 262738 h 577297"/>
              <a:gd name="connsiteX316" fmla="*/ 140437 w 591029"/>
              <a:gd name="connsiteY316" fmla="*/ 262738 h 577297"/>
              <a:gd name="connsiteX317" fmla="*/ 140437 w 591029"/>
              <a:gd name="connsiteY317" fmla="*/ 275693 h 577297"/>
              <a:gd name="connsiteX318" fmla="*/ 137328 w 591029"/>
              <a:gd name="connsiteY318" fmla="*/ 275693 h 577297"/>
              <a:gd name="connsiteX319" fmla="*/ 402138 w 591029"/>
              <a:gd name="connsiteY319" fmla="*/ 259628 h 577297"/>
              <a:gd name="connsiteX320" fmla="*/ 405506 w 591029"/>
              <a:gd name="connsiteY320" fmla="*/ 259628 h 577297"/>
              <a:gd name="connsiteX321" fmla="*/ 405506 w 591029"/>
              <a:gd name="connsiteY321" fmla="*/ 274138 h 577297"/>
              <a:gd name="connsiteX322" fmla="*/ 402138 w 591029"/>
              <a:gd name="connsiteY322" fmla="*/ 274138 h 577297"/>
              <a:gd name="connsiteX323" fmla="*/ 272842 w 591029"/>
              <a:gd name="connsiteY323" fmla="*/ 237086 h 577297"/>
              <a:gd name="connsiteX324" fmla="*/ 277765 w 591029"/>
              <a:gd name="connsiteY324" fmla="*/ 237086 h 577297"/>
              <a:gd name="connsiteX325" fmla="*/ 277765 w 591029"/>
              <a:gd name="connsiteY325" fmla="*/ 251596 h 577297"/>
              <a:gd name="connsiteX326" fmla="*/ 272842 w 591029"/>
              <a:gd name="connsiteY326" fmla="*/ 251596 h 577297"/>
              <a:gd name="connsiteX327" fmla="*/ 537912 w 591029"/>
              <a:gd name="connsiteY327" fmla="*/ 235272 h 577297"/>
              <a:gd name="connsiteX328" fmla="*/ 541021 w 591029"/>
              <a:gd name="connsiteY328" fmla="*/ 235272 h 577297"/>
              <a:gd name="connsiteX329" fmla="*/ 541021 w 591029"/>
              <a:gd name="connsiteY329" fmla="*/ 249782 h 577297"/>
              <a:gd name="connsiteX330" fmla="*/ 537912 w 591029"/>
              <a:gd name="connsiteY330" fmla="*/ 249782 h 577297"/>
              <a:gd name="connsiteX331" fmla="*/ 137328 w 591029"/>
              <a:gd name="connsiteY331" fmla="*/ 233717 h 577297"/>
              <a:gd name="connsiteX332" fmla="*/ 140437 w 591029"/>
              <a:gd name="connsiteY332" fmla="*/ 233717 h 577297"/>
              <a:gd name="connsiteX333" fmla="*/ 140437 w 591029"/>
              <a:gd name="connsiteY333" fmla="*/ 248227 h 577297"/>
              <a:gd name="connsiteX334" fmla="*/ 137328 w 591029"/>
              <a:gd name="connsiteY334" fmla="*/ 248227 h 577297"/>
              <a:gd name="connsiteX335" fmla="*/ 402138 w 591029"/>
              <a:gd name="connsiteY335" fmla="*/ 232163 h 577297"/>
              <a:gd name="connsiteX336" fmla="*/ 405506 w 591029"/>
              <a:gd name="connsiteY336" fmla="*/ 232163 h 577297"/>
              <a:gd name="connsiteX337" fmla="*/ 405506 w 591029"/>
              <a:gd name="connsiteY337" fmla="*/ 245118 h 577297"/>
              <a:gd name="connsiteX338" fmla="*/ 402138 w 591029"/>
              <a:gd name="connsiteY338" fmla="*/ 245118 h 577297"/>
              <a:gd name="connsiteX339" fmla="*/ 272842 w 591029"/>
              <a:gd name="connsiteY339" fmla="*/ 209620 h 577297"/>
              <a:gd name="connsiteX340" fmla="*/ 277765 w 591029"/>
              <a:gd name="connsiteY340" fmla="*/ 209620 h 577297"/>
              <a:gd name="connsiteX341" fmla="*/ 277765 w 591029"/>
              <a:gd name="connsiteY341" fmla="*/ 224130 h 577297"/>
              <a:gd name="connsiteX342" fmla="*/ 272842 w 591029"/>
              <a:gd name="connsiteY342" fmla="*/ 224130 h 577297"/>
              <a:gd name="connsiteX343" fmla="*/ 537912 w 591029"/>
              <a:gd name="connsiteY343" fmla="*/ 208065 h 577297"/>
              <a:gd name="connsiteX344" fmla="*/ 541021 w 591029"/>
              <a:gd name="connsiteY344" fmla="*/ 208065 h 577297"/>
              <a:gd name="connsiteX345" fmla="*/ 541021 w 591029"/>
              <a:gd name="connsiteY345" fmla="*/ 222575 h 577297"/>
              <a:gd name="connsiteX346" fmla="*/ 537912 w 591029"/>
              <a:gd name="connsiteY346" fmla="*/ 222575 h 577297"/>
              <a:gd name="connsiteX347" fmla="*/ 137328 w 591029"/>
              <a:gd name="connsiteY347" fmla="*/ 206252 h 577297"/>
              <a:gd name="connsiteX348" fmla="*/ 140437 w 591029"/>
              <a:gd name="connsiteY348" fmla="*/ 206252 h 577297"/>
              <a:gd name="connsiteX349" fmla="*/ 140437 w 591029"/>
              <a:gd name="connsiteY349" fmla="*/ 220762 h 577297"/>
              <a:gd name="connsiteX350" fmla="*/ 137328 w 591029"/>
              <a:gd name="connsiteY350" fmla="*/ 220762 h 577297"/>
              <a:gd name="connsiteX351" fmla="*/ 581442 w 591029"/>
              <a:gd name="connsiteY351" fmla="*/ 180600 h 577297"/>
              <a:gd name="connsiteX352" fmla="*/ 587920 w 591029"/>
              <a:gd name="connsiteY352" fmla="*/ 180600 h 577297"/>
              <a:gd name="connsiteX353" fmla="*/ 587920 w 591029"/>
              <a:gd name="connsiteY353" fmla="*/ 183709 h 577297"/>
              <a:gd name="connsiteX354" fmla="*/ 581442 w 591029"/>
              <a:gd name="connsiteY354" fmla="*/ 183709 h 577297"/>
              <a:gd name="connsiteX355" fmla="*/ 553976 w 591029"/>
              <a:gd name="connsiteY355" fmla="*/ 180600 h 577297"/>
              <a:gd name="connsiteX356" fmla="*/ 568486 w 591029"/>
              <a:gd name="connsiteY356" fmla="*/ 180600 h 577297"/>
              <a:gd name="connsiteX357" fmla="*/ 568486 w 591029"/>
              <a:gd name="connsiteY357" fmla="*/ 183709 h 577297"/>
              <a:gd name="connsiteX358" fmla="*/ 553976 w 591029"/>
              <a:gd name="connsiteY358" fmla="*/ 183709 h 577297"/>
              <a:gd name="connsiteX359" fmla="*/ 524956 w 591029"/>
              <a:gd name="connsiteY359" fmla="*/ 180600 h 577297"/>
              <a:gd name="connsiteX360" fmla="*/ 537808 w 591029"/>
              <a:gd name="connsiteY360" fmla="*/ 180600 h 577297"/>
              <a:gd name="connsiteX361" fmla="*/ 541021 w 591029"/>
              <a:gd name="connsiteY361" fmla="*/ 180600 h 577297"/>
              <a:gd name="connsiteX362" fmla="*/ 541021 w 591029"/>
              <a:gd name="connsiteY362" fmla="*/ 193555 h 577297"/>
              <a:gd name="connsiteX363" fmla="*/ 537808 w 591029"/>
              <a:gd name="connsiteY363" fmla="*/ 193555 h 577297"/>
              <a:gd name="connsiteX364" fmla="*/ 537808 w 591029"/>
              <a:gd name="connsiteY364" fmla="*/ 183839 h 577297"/>
              <a:gd name="connsiteX365" fmla="*/ 524956 w 591029"/>
              <a:gd name="connsiteY365" fmla="*/ 183839 h 577297"/>
              <a:gd name="connsiteX366" fmla="*/ 497490 w 591029"/>
              <a:gd name="connsiteY366" fmla="*/ 180600 h 577297"/>
              <a:gd name="connsiteX367" fmla="*/ 512000 w 591029"/>
              <a:gd name="connsiteY367" fmla="*/ 180600 h 577297"/>
              <a:gd name="connsiteX368" fmla="*/ 512000 w 591029"/>
              <a:gd name="connsiteY368" fmla="*/ 183709 h 577297"/>
              <a:gd name="connsiteX369" fmla="*/ 497490 w 591029"/>
              <a:gd name="connsiteY369" fmla="*/ 183709 h 577297"/>
              <a:gd name="connsiteX370" fmla="*/ 468470 w 591029"/>
              <a:gd name="connsiteY370" fmla="*/ 180600 h 577297"/>
              <a:gd name="connsiteX371" fmla="*/ 482980 w 591029"/>
              <a:gd name="connsiteY371" fmla="*/ 180600 h 577297"/>
              <a:gd name="connsiteX372" fmla="*/ 482980 w 591029"/>
              <a:gd name="connsiteY372" fmla="*/ 183709 h 577297"/>
              <a:gd name="connsiteX373" fmla="*/ 468470 w 591029"/>
              <a:gd name="connsiteY373" fmla="*/ 183709 h 577297"/>
              <a:gd name="connsiteX374" fmla="*/ 441005 w 591029"/>
              <a:gd name="connsiteY374" fmla="*/ 180600 h 577297"/>
              <a:gd name="connsiteX375" fmla="*/ 455515 w 591029"/>
              <a:gd name="connsiteY375" fmla="*/ 180600 h 577297"/>
              <a:gd name="connsiteX376" fmla="*/ 455515 w 591029"/>
              <a:gd name="connsiteY376" fmla="*/ 183709 h 577297"/>
              <a:gd name="connsiteX377" fmla="*/ 441005 w 591029"/>
              <a:gd name="connsiteY377" fmla="*/ 183709 h 577297"/>
              <a:gd name="connsiteX378" fmla="*/ 357053 w 591029"/>
              <a:gd name="connsiteY378" fmla="*/ 180600 h 577297"/>
              <a:gd name="connsiteX379" fmla="*/ 369749 w 591029"/>
              <a:gd name="connsiteY379" fmla="*/ 180600 h 577297"/>
              <a:gd name="connsiteX380" fmla="*/ 369749 w 591029"/>
              <a:gd name="connsiteY380" fmla="*/ 183709 h 577297"/>
              <a:gd name="connsiteX381" fmla="*/ 357053 w 591029"/>
              <a:gd name="connsiteY381" fmla="*/ 183709 h 577297"/>
              <a:gd name="connsiteX382" fmla="*/ 327774 w 591029"/>
              <a:gd name="connsiteY382" fmla="*/ 180600 h 577297"/>
              <a:gd name="connsiteX383" fmla="*/ 342284 w 591029"/>
              <a:gd name="connsiteY383" fmla="*/ 180600 h 577297"/>
              <a:gd name="connsiteX384" fmla="*/ 342284 w 591029"/>
              <a:gd name="connsiteY384" fmla="*/ 183709 h 577297"/>
              <a:gd name="connsiteX385" fmla="*/ 327774 w 591029"/>
              <a:gd name="connsiteY385" fmla="*/ 183709 h 577297"/>
              <a:gd name="connsiteX386" fmla="*/ 300308 w 591029"/>
              <a:gd name="connsiteY386" fmla="*/ 180600 h 577297"/>
              <a:gd name="connsiteX387" fmla="*/ 313263 w 591029"/>
              <a:gd name="connsiteY387" fmla="*/ 180600 h 577297"/>
              <a:gd name="connsiteX388" fmla="*/ 313263 w 591029"/>
              <a:gd name="connsiteY388" fmla="*/ 183709 h 577297"/>
              <a:gd name="connsiteX389" fmla="*/ 300308 w 591029"/>
              <a:gd name="connsiteY389" fmla="*/ 183709 h 577297"/>
              <a:gd name="connsiteX390" fmla="*/ 271288 w 591029"/>
              <a:gd name="connsiteY390" fmla="*/ 180600 h 577297"/>
              <a:gd name="connsiteX391" fmla="*/ 285798 w 591029"/>
              <a:gd name="connsiteY391" fmla="*/ 180600 h 577297"/>
              <a:gd name="connsiteX392" fmla="*/ 285798 w 591029"/>
              <a:gd name="connsiteY392" fmla="*/ 183813 h 577297"/>
              <a:gd name="connsiteX393" fmla="*/ 277737 w 591029"/>
              <a:gd name="connsiteY393" fmla="*/ 183813 h 577297"/>
              <a:gd name="connsiteX394" fmla="*/ 277737 w 591029"/>
              <a:gd name="connsiteY394" fmla="*/ 196665 h 577297"/>
              <a:gd name="connsiteX395" fmla="*/ 272900 w 591029"/>
              <a:gd name="connsiteY395" fmla="*/ 196665 h 577297"/>
              <a:gd name="connsiteX396" fmla="*/ 272900 w 591029"/>
              <a:gd name="connsiteY396" fmla="*/ 183813 h 577297"/>
              <a:gd name="connsiteX397" fmla="*/ 271288 w 591029"/>
              <a:gd name="connsiteY397" fmla="*/ 183813 h 577297"/>
              <a:gd name="connsiteX398" fmla="*/ 243822 w 591029"/>
              <a:gd name="connsiteY398" fmla="*/ 180600 h 577297"/>
              <a:gd name="connsiteX399" fmla="*/ 258332 w 591029"/>
              <a:gd name="connsiteY399" fmla="*/ 180600 h 577297"/>
              <a:gd name="connsiteX400" fmla="*/ 258332 w 591029"/>
              <a:gd name="connsiteY400" fmla="*/ 183709 h 577297"/>
              <a:gd name="connsiteX401" fmla="*/ 243822 w 591029"/>
              <a:gd name="connsiteY401" fmla="*/ 183709 h 577297"/>
              <a:gd name="connsiteX402" fmla="*/ 214802 w 591029"/>
              <a:gd name="connsiteY402" fmla="*/ 180600 h 577297"/>
              <a:gd name="connsiteX403" fmla="*/ 229312 w 591029"/>
              <a:gd name="connsiteY403" fmla="*/ 180600 h 577297"/>
              <a:gd name="connsiteX404" fmla="*/ 229312 w 591029"/>
              <a:gd name="connsiteY404" fmla="*/ 183709 h 577297"/>
              <a:gd name="connsiteX405" fmla="*/ 214802 w 591029"/>
              <a:gd name="connsiteY405" fmla="*/ 183709 h 577297"/>
              <a:gd name="connsiteX406" fmla="*/ 187336 w 591029"/>
              <a:gd name="connsiteY406" fmla="*/ 180600 h 577297"/>
              <a:gd name="connsiteX407" fmla="*/ 201846 w 591029"/>
              <a:gd name="connsiteY407" fmla="*/ 180600 h 577297"/>
              <a:gd name="connsiteX408" fmla="*/ 201846 w 591029"/>
              <a:gd name="connsiteY408" fmla="*/ 183709 h 577297"/>
              <a:gd name="connsiteX409" fmla="*/ 187336 w 591029"/>
              <a:gd name="connsiteY409" fmla="*/ 183709 h 577297"/>
              <a:gd name="connsiteX410" fmla="*/ 158316 w 591029"/>
              <a:gd name="connsiteY410" fmla="*/ 180600 h 577297"/>
              <a:gd name="connsiteX411" fmla="*/ 172826 w 591029"/>
              <a:gd name="connsiteY411" fmla="*/ 180600 h 577297"/>
              <a:gd name="connsiteX412" fmla="*/ 172826 w 591029"/>
              <a:gd name="connsiteY412" fmla="*/ 183709 h 577297"/>
              <a:gd name="connsiteX413" fmla="*/ 158316 w 591029"/>
              <a:gd name="connsiteY413" fmla="*/ 183709 h 577297"/>
              <a:gd name="connsiteX414" fmla="*/ 101830 w 591029"/>
              <a:gd name="connsiteY414" fmla="*/ 180600 h 577297"/>
              <a:gd name="connsiteX415" fmla="*/ 116340 w 591029"/>
              <a:gd name="connsiteY415" fmla="*/ 180600 h 577297"/>
              <a:gd name="connsiteX416" fmla="*/ 116340 w 591029"/>
              <a:gd name="connsiteY416" fmla="*/ 183709 h 577297"/>
              <a:gd name="connsiteX417" fmla="*/ 101830 w 591029"/>
              <a:gd name="connsiteY417" fmla="*/ 183709 h 577297"/>
              <a:gd name="connsiteX418" fmla="*/ 74364 w 591029"/>
              <a:gd name="connsiteY418" fmla="*/ 180600 h 577297"/>
              <a:gd name="connsiteX419" fmla="*/ 88874 w 591029"/>
              <a:gd name="connsiteY419" fmla="*/ 180600 h 577297"/>
              <a:gd name="connsiteX420" fmla="*/ 88874 w 591029"/>
              <a:gd name="connsiteY420" fmla="*/ 183709 h 577297"/>
              <a:gd name="connsiteX421" fmla="*/ 74364 w 591029"/>
              <a:gd name="connsiteY421" fmla="*/ 183709 h 577297"/>
              <a:gd name="connsiteX422" fmla="*/ 46899 w 591029"/>
              <a:gd name="connsiteY422" fmla="*/ 180600 h 577297"/>
              <a:gd name="connsiteX423" fmla="*/ 59854 w 591029"/>
              <a:gd name="connsiteY423" fmla="*/ 180600 h 577297"/>
              <a:gd name="connsiteX424" fmla="*/ 59854 w 591029"/>
              <a:gd name="connsiteY424" fmla="*/ 183709 h 577297"/>
              <a:gd name="connsiteX425" fmla="*/ 46899 w 591029"/>
              <a:gd name="connsiteY425" fmla="*/ 183709 h 577297"/>
              <a:gd name="connsiteX426" fmla="*/ 137299 w 591029"/>
              <a:gd name="connsiteY426" fmla="*/ 179045 h 577297"/>
              <a:gd name="connsiteX427" fmla="*/ 140523 w 591029"/>
              <a:gd name="connsiteY427" fmla="*/ 179045 h 577297"/>
              <a:gd name="connsiteX428" fmla="*/ 140523 w 591029"/>
              <a:gd name="connsiteY428" fmla="*/ 180632 h 577297"/>
              <a:gd name="connsiteX429" fmla="*/ 145360 w 591029"/>
              <a:gd name="connsiteY429" fmla="*/ 180632 h 577297"/>
              <a:gd name="connsiteX430" fmla="*/ 145360 w 591029"/>
              <a:gd name="connsiteY430" fmla="*/ 183806 h 577297"/>
              <a:gd name="connsiteX431" fmla="*/ 140523 w 591029"/>
              <a:gd name="connsiteY431" fmla="*/ 183806 h 577297"/>
              <a:gd name="connsiteX432" fmla="*/ 140523 w 591029"/>
              <a:gd name="connsiteY432" fmla="*/ 191741 h 577297"/>
              <a:gd name="connsiteX433" fmla="*/ 137299 w 591029"/>
              <a:gd name="connsiteY433" fmla="*/ 191741 h 577297"/>
              <a:gd name="connsiteX434" fmla="*/ 137299 w 591029"/>
              <a:gd name="connsiteY434" fmla="*/ 183806 h 577297"/>
              <a:gd name="connsiteX435" fmla="*/ 130850 w 591029"/>
              <a:gd name="connsiteY435" fmla="*/ 183806 h 577297"/>
              <a:gd name="connsiteX436" fmla="*/ 130850 w 591029"/>
              <a:gd name="connsiteY436" fmla="*/ 180632 h 577297"/>
              <a:gd name="connsiteX437" fmla="*/ 137299 w 591029"/>
              <a:gd name="connsiteY437" fmla="*/ 180632 h 577297"/>
              <a:gd name="connsiteX438" fmla="*/ 272842 w 591029"/>
              <a:gd name="connsiteY438" fmla="*/ 154689 h 577297"/>
              <a:gd name="connsiteX439" fmla="*/ 277765 w 591029"/>
              <a:gd name="connsiteY439" fmla="*/ 154689 h 577297"/>
              <a:gd name="connsiteX440" fmla="*/ 277765 w 591029"/>
              <a:gd name="connsiteY440" fmla="*/ 167644 h 577297"/>
              <a:gd name="connsiteX441" fmla="*/ 272842 w 591029"/>
              <a:gd name="connsiteY441" fmla="*/ 167644 h 577297"/>
              <a:gd name="connsiteX442" fmla="*/ 537912 w 591029"/>
              <a:gd name="connsiteY442" fmla="*/ 151579 h 577297"/>
              <a:gd name="connsiteX443" fmla="*/ 541021 w 591029"/>
              <a:gd name="connsiteY443" fmla="*/ 151579 h 577297"/>
              <a:gd name="connsiteX444" fmla="*/ 541021 w 591029"/>
              <a:gd name="connsiteY444" fmla="*/ 166089 h 577297"/>
              <a:gd name="connsiteX445" fmla="*/ 537912 w 591029"/>
              <a:gd name="connsiteY445" fmla="*/ 166089 h 577297"/>
              <a:gd name="connsiteX446" fmla="*/ 137328 w 591029"/>
              <a:gd name="connsiteY446" fmla="*/ 151579 h 577297"/>
              <a:gd name="connsiteX447" fmla="*/ 140437 w 591029"/>
              <a:gd name="connsiteY447" fmla="*/ 151579 h 577297"/>
              <a:gd name="connsiteX448" fmla="*/ 140437 w 591029"/>
              <a:gd name="connsiteY448" fmla="*/ 164534 h 577297"/>
              <a:gd name="connsiteX449" fmla="*/ 137328 w 591029"/>
              <a:gd name="connsiteY449" fmla="*/ 164534 h 577297"/>
              <a:gd name="connsiteX450" fmla="*/ 405377 w 591029"/>
              <a:gd name="connsiteY450" fmla="*/ 145102 h 577297"/>
              <a:gd name="connsiteX451" fmla="*/ 436081 w 591029"/>
              <a:gd name="connsiteY451" fmla="*/ 175735 h 577297"/>
              <a:gd name="connsiteX452" fmla="*/ 405377 w 591029"/>
              <a:gd name="connsiteY452" fmla="*/ 204755 h 577297"/>
              <a:gd name="connsiteX453" fmla="*/ 405377 w 591029"/>
              <a:gd name="connsiteY453" fmla="*/ 217653 h 577297"/>
              <a:gd name="connsiteX454" fmla="*/ 402145 w 591029"/>
              <a:gd name="connsiteY454" fmla="*/ 217653 h 577297"/>
              <a:gd name="connsiteX455" fmla="*/ 402145 w 591029"/>
              <a:gd name="connsiteY455" fmla="*/ 204755 h 577297"/>
              <a:gd name="connsiteX456" fmla="*/ 374672 w 591029"/>
              <a:gd name="connsiteY456" fmla="*/ 175735 h 577297"/>
              <a:gd name="connsiteX457" fmla="*/ 405377 w 591029"/>
              <a:gd name="connsiteY457" fmla="*/ 145102 h 577297"/>
              <a:gd name="connsiteX458" fmla="*/ 537912 w 591029"/>
              <a:gd name="connsiteY458" fmla="*/ 124114 h 577297"/>
              <a:gd name="connsiteX459" fmla="*/ 541021 w 591029"/>
              <a:gd name="connsiteY459" fmla="*/ 124114 h 577297"/>
              <a:gd name="connsiteX460" fmla="*/ 541021 w 591029"/>
              <a:gd name="connsiteY460" fmla="*/ 137069 h 577297"/>
              <a:gd name="connsiteX461" fmla="*/ 537912 w 591029"/>
              <a:gd name="connsiteY461" fmla="*/ 137069 h 577297"/>
              <a:gd name="connsiteX462" fmla="*/ 137328 w 591029"/>
              <a:gd name="connsiteY462" fmla="*/ 122559 h 577297"/>
              <a:gd name="connsiteX463" fmla="*/ 140437 w 591029"/>
              <a:gd name="connsiteY463" fmla="*/ 122559 h 577297"/>
              <a:gd name="connsiteX464" fmla="*/ 140437 w 591029"/>
              <a:gd name="connsiteY464" fmla="*/ 137069 h 577297"/>
              <a:gd name="connsiteX465" fmla="*/ 137328 w 591029"/>
              <a:gd name="connsiteY465" fmla="*/ 137069 h 577297"/>
              <a:gd name="connsiteX466" fmla="*/ 402138 w 591029"/>
              <a:gd name="connsiteY466" fmla="*/ 119191 h 577297"/>
              <a:gd name="connsiteX467" fmla="*/ 405506 w 591029"/>
              <a:gd name="connsiteY467" fmla="*/ 119191 h 577297"/>
              <a:gd name="connsiteX468" fmla="*/ 405506 w 591029"/>
              <a:gd name="connsiteY468" fmla="*/ 132146 h 577297"/>
              <a:gd name="connsiteX469" fmla="*/ 402138 w 591029"/>
              <a:gd name="connsiteY469" fmla="*/ 132146 h 577297"/>
              <a:gd name="connsiteX470" fmla="*/ 537912 w 591029"/>
              <a:gd name="connsiteY470" fmla="*/ 95093 h 577297"/>
              <a:gd name="connsiteX471" fmla="*/ 541021 w 591029"/>
              <a:gd name="connsiteY471" fmla="*/ 95093 h 577297"/>
              <a:gd name="connsiteX472" fmla="*/ 541021 w 591029"/>
              <a:gd name="connsiteY472" fmla="*/ 109603 h 577297"/>
              <a:gd name="connsiteX473" fmla="*/ 537912 w 591029"/>
              <a:gd name="connsiteY473" fmla="*/ 109603 h 577297"/>
              <a:gd name="connsiteX474" fmla="*/ 137328 w 591029"/>
              <a:gd name="connsiteY474" fmla="*/ 95093 h 577297"/>
              <a:gd name="connsiteX475" fmla="*/ 140437 w 591029"/>
              <a:gd name="connsiteY475" fmla="*/ 95093 h 577297"/>
              <a:gd name="connsiteX476" fmla="*/ 140437 w 591029"/>
              <a:gd name="connsiteY476" fmla="*/ 109603 h 577297"/>
              <a:gd name="connsiteX477" fmla="*/ 137328 w 591029"/>
              <a:gd name="connsiteY477" fmla="*/ 109603 h 577297"/>
              <a:gd name="connsiteX478" fmla="*/ 402138 w 591029"/>
              <a:gd name="connsiteY478" fmla="*/ 90170 h 577297"/>
              <a:gd name="connsiteX479" fmla="*/ 405506 w 591029"/>
              <a:gd name="connsiteY479" fmla="*/ 90170 h 577297"/>
              <a:gd name="connsiteX480" fmla="*/ 405506 w 591029"/>
              <a:gd name="connsiteY480" fmla="*/ 104680 h 577297"/>
              <a:gd name="connsiteX481" fmla="*/ 402138 w 591029"/>
              <a:gd name="connsiteY481" fmla="*/ 104680 h 577297"/>
              <a:gd name="connsiteX482" fmla="*/ 272940 w 591029"/>
              <a:gd name="connsiteY482" fmla="*/ 69182 h 577297"/>
              <a:gd name="connsiteX483" fmla="*/ 303676 w 591029"/>
              <a:gd name="connsiteY483" fmla="*/ 99839 h 577297"/>
              <a:gd name="connsiteX484" fmla="*/ 277793 w 591029"/>
              <a:gd name="connsiteY484" fmla="*/ 128883 h 577297"/>
              <a:gd name="connsiteX485" fmla="*/ 277793 w 591029"/>
              <a:gd name="connsiteY485" fmla="*/ 140178 h 577297"/>
              <a:gd name="connsiteX486" fmla="*/ 272940 w 591029"/>
              <a:gd name="connsiteY486" fmla="*/ 140178 h 577297"/>
              <a:gd name="connsiteX487" fmla="*/ 272940 w 591029"/>
              <a:gd name="connsiteY487" fmla="*/ 128883 h 577297"/>
              <a:gd name="connsiteX488" fmla="*/ 243822 w 591029"/>
              <a:gd name="connsiteY488" fmla="*/ 99839 h 577297"/>
              <a:gd name="connsiteX489" fmla="*/ 272940 w 591029"/>
              <a:gd name="connsiteY489" fmla="*/ 69182 h 577297"/>
              <a:gd name="connsiteX490" fmla="*/ 537912 w 591029"/>
              <a:gd name="connsiteY490" fmla="*/ 67628 h 577297"/>
              <a:gd name="connsiteX491" fmla="*/ 541021 w 591029"/>
              <a:gd name="connsiteY491" fmla="*/ 67628 h 577297"/>
              <a:gd name="connsiteX492" fmla="*/ 541021 w 591029"/>
              <a:gd name="connsiteY492" fmla="*/ 82138 h 577297"/>
              <a:gd name="connsiteX493" fmla="*/ 537912 w 591029"/>
              <a:gd name="connsiteY493" fmla="*/ 82138 h 577297"/>
              <a:gd name="connsiteX494" fmla="*/ 137328 w 591029"/>
              <a:gd name="connsiteY494" fmla="*/ 67628 h 577297"/>
              <a:gd name="connsiteX495" fmla="*/ 140437 w 591029"/>
              <a:gd name="connsiteY495" fmla="*/ 67628 h 577297"/>
              <a:gd name="connsiteX496" fmla="*/ 140437 w 591029"/>
              <a:gd name="connsiteY496" fmla="*/ 80583 h 577297"/>
              <a:gd name="connsiteX497" fmla="*/ 137328 w 591029"/>
              <a:gd name="connsiteY497" fmla="*/ 80583 h 577297"/>
              <a:gd name="connsiteX498" fmla="*/ 402138 w 591029"/>
              <a:gd name="connsiteY498" fmla="*/ 62964 h 577297"/>
              <a:gd name="connsiteX499" fmla="*/ 405506 w 591029"/>
              <a:gd name="connsiteY499" fmla="*/ 62964 h 577297"/>
              <a:gd name="connsiteX500" fmla="*/ 405506 w 591029"/>
              <a:gd name="connsiteY500" fmla="*/ 77474 h 577297"/>
              <a:gd name="connsiteX501" fmla="*/ 402138 w 591029"/>
              <a:gd name="connsiteY501" fmla="*/ 77474 h 577297"/>
              <a:gd name="connsiteX502" fmla="*/ 584551 w 591029"/>
              <a:gd name="connsiteY502" fmla="*/ 45085 h 577297"/>
              <a:gd name="connsiteX503" fmla="*/ 591029 w 591029"/>
              <a:gd name="connsiteY503" fmla="*/ 45085 h 577297"/>
              <a:gd name="connsiteX504" fmla="*/ 591029 w 591029"/>
              <a:gd name="connsiteY504" fmla="*/ 48453 h 577297"/>
              <a:gd name="connsiteX505" fmla="*/ 584551 w 591029"/>
              <a:gd name="connsiteY505" fmla="*/ 48453 h 577297"/>
              <a:gd name="connsiteX506" fmla="*/ 557086 w 591029"/>
              <a:gd name="connsiteY506" fmla="*/ 45085 h 577297"/>
              <a:gd name="connsiteX507" fmla="*/ 571855 w 591029"/>
              <a:gd name="connsiteY507" fmla="*/ 45085 h 577297"/>
              <a:gd name="connsiteX508" fmla="*/ 571855 w 591029"/>
              <a:gd name="connsiteY508" fmla="*/ 48453 h 577297"/>
              <a:gd name="connsiteX509" fmla="*/ 557086 w 591029"/>
              <a:gd name="connsiteY509" fmla="*/ 48453 h 577297"/>
              <a:gd name="connsiteX510" fmla="*/ 500600 w 591029"/>
              <a:gd name="connsiteY510" fmla="*/ 45085 h 577297"/>
              <a:gd name="connsiteX511" fmla="*/ 515110 w 591029"/>
              <a:gd name="connsiteY511" fmla="*/ 45085 h 577297"/>
              <a:gd name="connsiteX512" fmla="*/ 515110 w 591029"/>
              <a:gd name="connsiteY512" fmla="*/ 48453 h 577297"/>
              <a:gd name="connsiteX513" fmla="*/ 500600 w 591029"/>
              <a:gd name="connsiteY513" fmla="*/ 48453 h 577297"/>
              <a:gd name="connsiteX514" fmla="*/ 473134 w 591029"/>
              <a:gd name="connsiteY514" fmla="*/ 45085 h 577297"/>
              <a:gd name="connsiteX515" fmla="*/ 487644 w 591029"/>
              <a:gd name="connsiteY515" fmla="*/ 45085 h 577297"/>
              <a:gd name="connsiteX516" fmla="*/ 487644 w 591029"/>
              <a:gd name="connsiteY516" fmla="*/ 48453 h 577297"/>
              <a:gd name="connsiteX517" fmla="*/ 473134 w 591029"/>
              <a:gd name="connsiteY517" fmla="*/ 48453 h 577297"/>
              <a:gd name="connsiteX518" fmla="*/ 444114 w 591029"/>
              <a:gd name="connsiteY518" fmla="*/ 45085 h 577297"/>
              <a:gd name="connsiteX519" fmla="*/ 458624 w 591029"/>
              <a:gd name="connsiteY519" fmla="*/ 45085 h 577297"/>
              <a:gd name="connsiteX520" fmla="*/ 458624 w 591029"/>
              <a:gd name="connsiteY520" fmla="*/ 48453 h 577297"/>
              <a:gd name="connsiteX521" fmla="*/ 444114 w 591029"/>
              <a:gd name="connsiteY521" fmla="*/ 48453 h 577297"/>
              <a:gd name="connsiteX522" fmla="*/ 416648 w 591029"/>
              <a:gd name="connsiteY522" fmla="*/ 45085 h 577297"/>
              <a:gd name="connsiteX523" fmla="*/ 431158 w 591029"/>
              <a:gd name="connsiteY523" fmla="*/ 45085 h 577297"/>
              <a:gd name="connsiteX524" fmla="*/ 431158 w 591029"/>
              <a:gd name="connsiteY524" fmla="*/ 48453 h 577297"/>
              <a:gd name="connsiteX525" fmla="*/ 416648 w 591029"/>
              <a:gd name="connsiteY525" fmla="*/ 48453 h 577297"/>
              <a:gd name="connsiteX526" fmla="*/ 360162 w 591029"/>
              <a:gd name="connsiteY526" fmla="*/ 45085 h 577297"/>
              <a:gd name="connsiteX527" fmla="*/ 374672 w 591029"/>
              <a:gd name="connsiteY527" fmla="*/ 45085 h 577297"/>
              <a:gd name="connsiteX528" fmla="*/ 374672 w 591029"/>
              <a:gd name="connsiteY528" fmla="*/ 48453 h 577297"/>
              <a:gd name="connsiteX529" fmla="*/ 360162 w 591029"/>
              <a:gd name="connsiteY529" fmla="*/ 48453 h 577297"/>
              <a:gd name="connsiteX530" fmla="*/ 332697 w 591029"/>
              <a:gd name="connsiteY530" fmla="*/ 45085 h 577297"/>
              <a:gd name="connsiteX531" fmla="*/ 347207 w 591029"/>
              <a:gd name="connsiteY531" fmla="*/ 45085 h 577297"/>
              <a:gd name="connsiteX532" fmla="*/ 347207 w 591029"/>
              <a:gd name="connsiteY532" fmla="*/ 48453 h 577297"/>
              <a:gd name="connsiteX533" fmla="*/ 332697 w 591029"/>
              <a:gd name="connsiteY533" fmla="*/ 48453 h 577297"/>
              <a:gd name="connsiteX534" fmla="*/ 303676 w 591029"/>
              <a:gd name="connsiteY534" fmla="*/ 45085 h 577297"/>
              <a:gd name="connsiteX535" fmla="*/ 318186 w 591029"/>
              <a:gd name="connsiteY535" fmla="*/ 45085 h 577297"/>
              <a:gd name="connsiteX536" fmla="*/ 318186 w 591029"/>
              <a:gd name="connsiteY536" fmla="*/ 48453 h 577297"/>
              <a:gd name="connsiteX537" fmla="*/ 303676 w 591029"/>
              <a:gd name="connsiteY537" fmla="*/ 48453 h 577297"/>
              <a:gd name="connsiteX538" fmla="*/ 248745 w 591029"/>
              <a:gd name="connsiteY538" fmla="*/ 45085 h 577297"/>
              <a:gd name="connsiteX539" fmla="*/ 261700 w 591029"/>
              <a:gd name="connsiteY539" fmla="*/ 45085 h 577297"/>
              <a:gd name="connsiteX540" fmla="*/ 261700 w 591029"/>
              <a:gd name="connsiteY540" fmla="*/ 48453 h 577297"/>
              <a:gd name="connsiteX541" fmla="*/ 248745 w 591029"/>
              <a:gd name="connsiteY541" fmla="*/ 48453 h 577297"/>
              <a:gd name="connsiteX542" fmla="*/ 219725 w 591029"/>
              <a:gd name="connsiteY542" fmla="*/ 45085 h 577297"/>
              <a:gd name="connsiteX543" fmla="*/ 234235 w 591029"/>
              <a:gd name="connsiteY543" fmla="*/ 45085 h 577297"/>
              <a:gd name="connsiteX544" fmla="*/ 234235 w 591029"/>
              <a:gd name="connsiteY544" fmla="*/ 48453 h 577297"/>
              <a:gd name="connsiteX545" fmla="*/ 219725 w 591029"/>
              <a:gd name="connsiteY545" fmla="*/ 48453 h 577297"/>
              <a:gd name="connsiteX546" fmla="*/ 192259 w 591029"/>
              <a:gd name="connsiteY546" fmla="*/ 45085 h 577297"/>
              <a:gd name="connsiteX547" fmla="*/ 206769 w 591029"/>
              <a:gd name="connsiteY547" fmla="*/ 45085 h 577297"/>
              <a:gd name="connsiteX548" fmla="*/ 206769 w 591029"/>
              <a:gd name="connsiteY548" fmla="*/ 48453 h 577297"/>
              <a:gd name="connsiteX549" fmla="*/ 192259 w 591029"/>
              <a:gd name="connsiteY549" fmla="*/ 48453 h 577297"/>
              <a:gd name="connsiteX550" fmla="*/ 163239 w 591029"/>
              <a:gd name="connsiteY550" fmla="*/ 45085 h 577297"/>
              <a:gd name="connsiteX551" fmla="*/ 177749 w 591029"/>
              <a:gd name="connsiteY551" fmla="*/ 45085 h 577297"/>
              <a:gd name="connsiteX552" fmla="*/ 177749 w 591029"/>
              <a:gd name="connsiteY552" fmla="*/ 48453 h 577297"/>
              <a:gd name="connsiteX553" fmla="*/ 163239 w 591029"/>
              <a:gd name="connsiteY553" fmla="*/ 48453 h 577297"/>
              <a:gd name="connsiteX554" fmla="*/ 108308 w 591029"/>
              <a:gd name="connsiteY554" fmla="*/ 45085 h 577297"/>
              <a:gd name="connsiteX555" fmla="*/ 121004 w 591029"/>
              <a:gd name="connsiteY555" fmla="*/ 45085 h 577297"/>
              <a:gd name="connsiteX556" fmla="*/ 121004 w 591029"/>
              <a:gd name="connsiteY556" fmla="*/ 48453 h 577297"/>
              <a:gd name="connsiteX557" fmla="*/ 108308 w 591029"/>
              <a:gd name="connsiteY557" fmla="*/ 48453 h 577297"/>
              <a:gd name="connsiteX558" fmla="*/ 79028 w 591029"/>
              <a:gd name="connsiteY558" fmla="*/ 45085 h 577297"/>
              <a:gd name="connsiteX559" fmla="*/ 93797 w 591029"/>
              <a:gd name="connsiteY559" fmla="*/ 45085 h 577297"/>
              <a:gd name="connsiteX560" fmla="*/ 93797 w 591029"/>
              <a:gd name="connsiteY560" fmla="*/ 48453 h 577297"/>
              <a:gd name="connsiteX561" fmla="*/ 79028 w 591029"/>
              <a:gd name="connsiteY561" fmla="*/ 48453 h 577297"/>
              <a:gd name="connsiteX562" fmla="*/ 51563 w 591029"/>
              <a:gd name="connsiteY562" fmla="*/ 45085 h 577297"/>
              <a:gd name="connsiteX563" fmla="*/ 66332 w 591029"/>
              <a:gd name="connsiteY563" fmla="*/ 45085 h 577297"/>
              <a:gd name="connsiteX564" fmla="*/ 66332 w 591029"/>
              <a:gd name="connsiteY564" fmla="*/ 48453 h 577297"/>
              <a:gd name="connsiteX565" fmla="*/ 51563 w 591029"/>
              <a:gd name="connsiteY565" fmla="*/ 48453 h 577297"/>
              <a:gd name="connsiteX566" fmla="*/ 30575 w 591029"/>
              <a:gd name="connsiteY566" fmla="*/ 45085 h 577297"/>
              <a:gd name="connsiteX567" fmla="*/ 37053 w 591029"/>
              <a:gd name="connsiteY567" fmla="*/ 45085 h 577297"/>
              <a:gd name="connsiteX568" fmla="*/ 37053 w 591029"/>
              <a:gd name="connsiteY568" fmla="*/ 48453 h 577297"/>
              <a:gd name="connsiteX569" fmla="*/ 30575 w 591029"/>
              <a:gd name="connsiteY569" fmla="*/ 48453 h 577297"/>
              <a:gd name="connsiteX570" fmla="*/ 272842 w 591029"/>
              <a:gd name="connsiteY570" fmla="*/ 43530 h 577297"/>
              <a:gd name="connsiteX571" fmla="*/ 277718 w 591029"/>
              <a:gd name="connsiteY571" fmla="*/ 43530 h 577297"/>
              <a:gd name="connsiteX572" fmla="*/ 277718 w 591029"/>
              <a:gd name="connsiteY572" fmla="*/ 45142 h 577297"/>
              <a:gd name="connsiteX573" fmla="*/ 290721 w 591029"/>
              <a:gd name="connsiteY573" fmla="*/ 45142 h 577297"/>
              <a:gd name="connsiteX574" fmla="*/ 290721 w 591029"/>
              <a:gd name="connsiteY574" fmla="*/ 48367 h 577297"/>
              <a:gd name="connsiteX575" fmla="*/ 277718 w 591029"/>
              <a:gd name="connsiteY575" fmla="*/ 48367 h 577297"/>
              <a:gd name="connsiteX576" fmla="*/ 277718 w 591029"/>
              <a:gd name="connsiteY576" fmla="*/ 58040 h 577297"/>
              <a:gd name="connsiteX577" fmla="*/ 272842 w 591029"/>
              <a:gd name="connsiteY577" fmla="*/ 58040 h 577297"/>
              <a:gd name="connsiteX578" fmla="*/ 537814 w 591029"/>
              <a:gd name="connsiteY578" fmla="*/ 40162 h 577297"/>
              <a:gd name="connsiteX579" fmla="*/ 540988 w 591029"/>
              <a:gd name="connsiteY579" fmla="*/ 40162 h 577297"/>
              <a:gd name="connsiteX580" fmla="*/ 540988 w 591029"/>
              <a:gd name="connsiteY580" fmla="*/ 45020 h 577297"/>
              <a:gd name="connsiteX581" fmla="*/ 542575 w 591029"/>
              <a:gd name="connsiteY581" fmla="*/ 45020 h 577297"/>
              <a:gd name="connsiteX582" fmla="*/ 542575 w 591029"/>
              <a:gd name="connsiteY582" fmla="*/ 48259 h 577297"/>
              <a:gd name="connsiteX583" fmla="*/ 540988 w 591029"/>
              <a:gd name="connsiteY583" fmla="*/ 48259 h 577297"/>
              <a:gd name="connsiteX584" fmla="*/ 540988 w 591029"/>
              <a:gd name="connsiteY584" fmla="*/ 53117 h 577297"/>
              <a:gd name="connsiteX585" fmla="*/ 537814 w 591029"/>
              <a:gd name="connsiteY585" fmla="*/ 53117 h 577297"/>
              <a:gd name="connsiteX586" fmla="*/ 537814 w 591029"/>
              <a:gd name="connsiteY586" fmla="*/ 48259 h 577297"/>
              <a:gd name="connsiteX587" fmla="*/ 529879 w 591029"/>
              <a:gd name="connsiteY587" fmla="*/ 48259 h 577297"/>
              <a:gd name="connsiteX588" fmla="*/ 529879 w 591029"/>
              <a:gd name="connsiteY588" fmla="*/ 45020 h 577297"/>
              <a:gd name="connsiteX589" fmla="*/ 537814 w 591029"/>
              <a:gd name="connsiteY589" fmla="*/ 45020 h 577297"/>
              <a:gd name="connsiteX590" fmla="*/ 137385 w 591029"/>
              <a:gd name="connsiteY590" fmla="*/ 38607 h 577297"/>
              <a:gd name="connsiteX591" fmla="*/ 140609 w 591029"/>
              <a:gd name="connsiteY591" fmla="*/ 38607 h 577297"/>
              <a:gd name="connsiteX592" fmla="*/ 140609 w 591029"/>
              <a:gd name="connsiteY592" fmla="*/ 45056 h 577297"/>
              <a:gd name="connsiteX593" fmla="*/ 150283 w 591029"/>
              <a:gd name="connsiteY593" fmla="*/ 45056 h 577297"/>
              <a:gd name="connsiteX594" fmla="*/ 150283 w 591029"/>
              <a:gd name="connsiteY594" fmla="*/ 48280 h 577297"/>
              <a:gd name="connsiteX595" fmla="*/ 140609 w 591029"/>
              <a:gd name="connsiteY595" fmla="*/ 48280 h 577297"/>
              <a:gd name="connsiteX596" fmla="*/ 140609 w 591029"/>
              <a:gd name="connsiteY596" fmla="*/ 53117 h 577297"/>
              <a:gd name="connsiteX597" fmla="*/ 137385 w 591029"/>
              <a:gd name="connsiteY597" fmla="*/ 53117 h 577297"/>
              <a:gd name="connsiteX598" fmla="*/ 137385 w 591029"/>
              <a:gd name="connsiteY598" fmla="*/ 48280 h 577297"/>
              <a:gd name="connsiteX599" fmla="*/ 135773 w 591029"/>
              <a:gd name="connsiteY599" fmla="*/ 48280 h 577297"/>
              <a:gd name="connsiteX600" fmla="*/ 135773 w 591029"/>
              <a:gd name="connsiteY600" fmla="*/ 45056 h 577297"/>
              <a:gd name="connsiteX601" fmla="*/ 137385 w 591029"/>
              <a:gd name="connsiteY601" fmla="*/ 45056 h 577297"/>
              <a:gd name="connsiteX602" fmla="*/ 402242 w 591029"/>
              <a:gd name="connsiteY602" fmla="*/ 33943 h 577297"/>
              <a:gd name="connsiteX603" fmla="*/ 405507 w 591029"/>
              <a:gd name="connsiteY603" fmla="*/ 33943 h 577297"/>
              <a:gd name="connsiteX604" fmla="*/ 405507 w 591029"/>
              <a:gd name="connsiteY604" fmla="*/ 48453 h 577297"/>
              <a:gd name="connsiteX605" fmla="*/ 402242 w 591029"/>
              <a:gd name="connsiteY605" fmla="*/ 48453 h 577297"/>
              <a:gd name="connsiteX606" fmla="*/ 389183 w 591029"/>
              <a:gd name="connsiteY606" fmla="*/ 48453 h 577297"/>
              <a:gd name="connsiteX607" fmla="*/ 389183 w 591029"/>
              <a:gd name="connsiteY607" fmla="*/ 45228 h 577297"/>
              <a:gd name="connsiteX608" fmla="*/ 402242 w 591029"/>
              <a:gd name="connsiteY608" fmla="*/ 45228 h 577297"/>
              <a:gd name="connsiteX609" fmla="*/ 272842 w 591029"/>
              <a:gd name="connsiteY609" fmla="*/ 16065 h 577297"/>
              <a:gd name="connsiteX610" fmla="*/ 277765 w 591029"/>
              <a:gd name="connsiteY610" fmla="*/ 16065 h 577297"/>
              <a:gd name="connsiteX611" fmla="*/ 277765 w 591029"/>
              <a:gd name="connsiteY611" fmla="*/ 30575 h 577297"/>
              <a:gd name="connsiteX612" fmla="*/ 272842 w 591029"/>
              <a:gd name="connsiteY612" fmla="*/ 30575 h 577297"/>
              <a:gd name="connsiteX613" fmla="*/ 537912 w 591029"/>
              <a:gd name="connsiteY613" fmla="*/ 11142 h 577297"/>
              <a:gd name="connsiteX614" fmla="*/ 541021 w 591029"/>
              <a:gd name="connsiteY614" fmla="*/ 11142 h 577297"/>
              <a:gd name="connsiteX615" fmla="*/ 541021 w 591029"/>
              <a:gd name="connsiteY615" fmla="*/ 25652 h 577297"/>
              <a:gd name="connsiteX616" fmla="*/ 537912 w 591029"/>
              <a:gd name="connsiteY616" fmla="*/ 25652 h 577297"/>
              <a:gd name="connsiteX617" fmla="*/ 137328 w 591029"/>
              <a:gd name="connsiteY617" fmla="*/ 11142 h 577297"/>
              <a:gd name="connsiteX618" fmla="*/ 140437 w 591029"/>
              <a:gd name="connsiteY618" fmla="*/ 11142 h 577297"/>
              <a:gd name="connsiteX619" fmla="*/ 140437 w 591029"/>
              <a:gd name="connsiteY619" fmla="*/ 25652 h 577297"/>
              <a:gd name="connsiteX620" fmla="*/ 137328 w 591029"/>
              <a:gd name="connsiteY620" fmla="*/ 25652 h 577297"/>
              <a:gd name="connsiteX621" fmla="*/ 402138 w 591029"/>
              <a:gd name="connsiteY621" fmla="*/ 6478 h 577297"/>
              <a:gd name="connsiteX622" fmla="*/ 405506 w 591029"/>
              <a:gd name="connsiteY622" fmla="*/ 6478 h 577297"/>
              <a:gd name="connsiteX623" fmla="*/ 405506 w 591029"/>
              <a:gd name="connsiteY623" fmla="*/ 20988 h 577297"/>
              <a:gd name="connsiteX624" fmla="*/ 402138 w 591029"/>
              <a:gd name="connsiteY624" fmla="*/ 20988 h 577297"/>
              <a:gd name="connsiteX625" fmla="*/ 272842 w 591029"/>
              <a:gd name="connsiteY625" fmla="*/ 0 h 577297"/>
              <a:gd name="connsiteX626" fmla="*/ 277765 w 591029"/>
              <a:gd name="connsiteY626" fmla="*/ 0 h 577297"/>
              <a:gd name="connsiteX627" fmla="*/ 277765 w 591029"/>
              <a:gd name="connsiteY627" fmla="*/ 3109 h 577297"/>
              <a:gd name="connsiteX628" fmla="*/ 272842 w 591029"/>
              <a:gd name="connsiteY628" fmla="*/ 3109 h 577297"/>
              <a:gd name="connsiteX629" fmla="*/ 0 w 591029"/>
              <a:gd name="connsiteY629" fmla="*/ 0 h 577297"/>
              <a:gd name="connsiteX630" fmla="*/ 27458 w 591029"/>
              <a:gd name="connsiteY630" fmla="*/ 0 h 577297"/>
              <a:gd name="connsiteX631" fmla="*/ 27458 w 591029"/>
              <a:gd name="connsiteY631" fmla="*/ 180607 h 577297"/>
              <a:gd name="connsiteX632" fmla="*/ 32303 w 591029"/>
              <a:gd name="connsiteY632" fmla="*/ 180607 h 577297"/>
              <a:gd name="connsiteX633" fmla="*/ 32303 w 591029"/>
              <a:gd name="connsiteY633" fmla="*/ 183832 h 577297"/>
              <a:gd name="connsiteX634" fmla="*/ 27458 w 591029"/>
              <a:gd name="connsiteY634" fmla="*/ 183832 h 577297"/>
              <a:gd name="connsiteX635" fmla="*/ 27458 w 591029"/>
              <a:gd name="connsiteY635" fmla="*/ 549884 h 577297"/>
              <a:gd name="connsiteX636" fmla="*/ 537850 w 591029"/>
              <a:gd name="connsiteY636" fmla="*/ 549884 h 577297"/>
              <a:gd name="connsiteX637" fmla="*/ 537850 w 591029"/>
              <a:gd name="connsiteY637" fmla="*/ 543433 h 577297"/>
              <a:gd name="connsiteX638" fmla="*/ 541080 w 591029"/>
              <a:gd name="connsiteY638" fmla="*/ 543433 h 577297"/>
              <a:gd name="connsiteX639" fmla="*/ 541080 w 591029"/>
              <a:gd name="connsiteY639" fmla="*/ 549884 h 577297"/>
              <a:gd name="connsiteX640" fmla="*/ 587920 w 591029"/>
              <a:gd name="connsiteY640" fmla="*/ 549884 h 577297"/>
              <a:gd name="connsiteX641" fmla="*/ 587920 w 591029"/>
              <a:gd name="connsiteY641" fmla="*/ 577297 h 577297"/>
              <a:gd name="connsiteX642" fmla="*/ 0 w 591029"/>
              <a:gd name="connsiteY642" fmla="*/ 577297 h 57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591029" h="577297">
                <a:moveTo>
                  <a:pt x="402138" y="540244"/>
                </a:moveTo>
                <a:lnTo>
                  <a:pt x="405506" y="540244"/>
                </a:lnTo>
                <a:lnTo>
                  <a:pt x="405506" y="546463"/>
                </a:lnTo>
                <a:lnTo>
                  <a:pt x="402138" y="546463"/>
                </a:lnTo>
                <a:close/>
                <a:moveTo>
                  <a:pt x="272842" y="540244"/>
                </a:moveTo>
                <a:lnTo>
                  <a:pt x="277765" y="540244"/>
                </a:lnTo>
                <a:lnTo>
                  <a:pt x="277765" y="546463"/>
                </a:lnTo>
                <a:lnTo>
                  <a:pt x="272842" y="546463"/>
                </a:lnTo>
                <a:close/>
                <a:moveTo>
                  <a:pt x="137328" y="540244"/>
                </a:moveTo>
                <a:lnTo>
                  <a:pt x="140437" y="540244"/>
                </a:lnTo>
                <a:lnTo>
                  <a:pt x="140437" y="546463"/>
                </a:lnTo>
                <a:lnTo>
                  <a:pt x="137328" y="546463"/>
                </a:lnTo>
                <a:close/>
                <a:moveTo>
                  <a:pt x="537912" y="515888"/>
                </a:moveTo>
                <a:lnTo>
                  <a:pt x="541021" y="515888"/>
                </a:lnTo>
                <a:lnTo>
                  <a:pt x="541021" y="530398"/>
                </a:lnTo>
                <a:lnTo>
                  <a:pt x="537912" y="530398"/>
                </a:lnTo>
                <a:close/>
                <a:moveTo>
                  <a:pt x="402138" y="512779"/>
                </a:moveTo>
                <a:lnTo>
                  <a:pt x="405506" y="512779"/>
                </a:lnTo>
                <a:lnTo>
                  <a:pt x="405506" y="527289"/>
                </a:lnTo>
                <a:lnTo>
                  <a:pt x="402138" y="527289"/>
                </a:lnTo>
                <a:close/>
                <a:moveTo>
                  <a:pt x="272842" y="512779"/>
                </a:moveTo>
                <a:lnTo>
                  <a:pt x="277765" y="512779"/>
                </a:lnTo>
                <a:lnTo>
                  <a:pt x="277765" y="527289"/>
                </a:lnTo>
                <a:lnTo>
                  <a:pt x="272842" y="527289"/>
                </a:lnTo>
                <a:close/>
                <a:moveTo>
                  <a:pt x="137328" y="512779"/>
                </a:moveTo>
                <a:lnTo>
                  <a:pt x="140437" y="512779"/>
                </a:lnTo>
                <a:lnTo>
                  <a:pt x="140437" y="527289"/>
                </a:lnTo>
                <a:lnTo>
                  <a:pt x="137328" y="527289"/>
                </a:lnTo>
                <a:close/>
                <a:moveTo>
                  <a:pt x="537912" y="488422"/>
                </a:moveTo>
                <a:lnTo>
                  <a:pt x="541021" y="488422"/>
                </a:lnTo>
                <a:lnTo>
                  <a:pt x="541021" y="502932"/>
                </a:lnTo>
                <a:lnTo>
                  <a:pt x="537912" y="502932"/>
                </a:lnTo>
                <a:close/>
                <a:moveTo>
                  <a:pt x="402138" y="485313"/>
                </a:moveTo>
                <a:lnTo>
                  <a:pt x="405506" y="485313"/>
                </a:lnTo>
                <a:lnTo>
                  <a:pt x="405506" y="498268"/>
                </a:lnTo>
                <a:lnTo>
                  <a:pt x="402138" y="498268"/>
                </a:lnTo>
                <a:close/>
                <a:moveTo>
                  <a:pt x="272842" y="485313"/>
                </a:moveTo>
                <a:lnTo>
                  <a:pt x="277765" y="485313"/>
                </a:lnTo>
                <a:lnTo>
                  <a:pt x="277765" y="499823"/>
                </a:lnTo>
                <a:lnTo>
                  <a:pt x="272842" y="499823"/>
                </a:lnTo>
                <a:close/>
                <a:moveTo>
                  <a:pt x="137328" y="485313"/>
                </a:moveTo>
                <a:lnTo>
                  <a:pt x="140437" y="485313"/>
                </a:lnTo>
                <a:lnTo>
                  <a:pt x="140437" y="499823"/>
                </a:lnTo>
                <a:lnTo>
                  <a:pt x="137328" y="499823"/>
                </a:lnTo>
                <a:close/>
                <a:moveTo>
                  <a:pt x="537912" y="461216"/>
                </a:moveTo>
                <a:lnTo>
                  <a:pt x="541021" y="461216"/>
                </a:lnTo>
                <a:lnTo>
                  <a:pt x="541021" y="473912"/>
                </a:lnTo>
                <a:lnTo>
                  <a:pt x="537912" y="473912"/>
                </a:lnTo>
                <a:close/>
                <a:moveTo>
                  <a:pt x="272842" y="457847"/>
                </a:moveTo>
                <a:lnTo>
                  <a:pt x="277765" y="457847"/>
                </a:lnTo>
                <a:lnTo>
                  <a:pt x="277765" y="472357"/>
                </a:lnTo>
                <a:lnTo>
                  <a:pt x="272842" y="472357"/>
                </a:lnTo>
                <a:close/>
                <a:moveTo>
                  <a:pt x="137328" y="457847"/>
                </a:moveTo>
                <a:lnTo>
                  <a:pt x="140437" y="457847"/>
                </a:lnTo>
                <a:lnTo>
                  <a:pt x="140437" y="470802"/>
                </a:lnTo>
                <a:lnTo>
                  <a:pt x="137328" y="470802"/>
                </a:lnTo>
                <a:close/>
                <a:moveTo>
                  <a:pt x="402138" y="456293"/>
                </a:moveTo>
                <a:lnTo>
                  <a:pt x="405506" y="456293"/>
                </a:lnTo>
                <a:lnTo>
                  <a:pt x="405506" y="470803"/>
                </a:lnTo>
                <a:lnTo>
                  <a:pt x="402138" y="470803"/>
                </a:lnTo>
                <a:close/>
                <a:moveTo>
                  <a:pt x="581442" y="443337"/>
                </a:moveTo>
                <a:lnTo>
                  <a:pt x="587920" y="443337"/>
                </a:lnTo>
                <a:lnTo>
                  <a:pt x="587920" y="448260"/>
                </a:lnTo>
                <a:lnTo>
                  <a:pt x="581442" y="448260"/>
                </a:lnTo>
                <a:close/>
                <a:moveTo>
                  <a:pt x="553976" y="443337"/>
                </a:moveTo>
                <a:lnTo>
                  <a:pt x="568486" y="443337"/>
                </a:lnTo>
                <a:lnTo>
                  <a:pt x="568486" y="448260"/>
                </a:lnTo>
                <a:lnTo>
                  <a:pt x="553976" y="448260"/>
                </a:lnTo>
                <a:close/>
                <a:moveTo>
                  <a:pt x="497490" y="443337"/>
                </a:moveTo>
                <a:lnTo>
                  <a:pt x="512000" y="443337"/>
                </a:lnTo>
                <a:lnTo>
                  <a:pt x="512000" y="448260"/>
                </a:lnTo>
                <a:lnTo>
                  <a:pt x="497490" y="448260"/>
                </a:lnTo>
                <a:close/>
                <a:moveTo>
                  <a:pt x="470025" y="443337"/>
                </a:moveTo>
                <a:lnTo>
                  <a:pt x="484535" y="443337"/>
                </a:lnTo>
                <a:lnTo>
                  <a:pt x="484535" y="448260"/>
                </a:lnTo>
                <a:lnTo>
                  <a:pt x="470025" y="448260"/>
                </a:lnTo>
                <a:close/>
                <a:moveTo>
                  <a:pt x="442559" y="443337"/>
                </a:moveTo>
                <a:lnTo>
                  <a:pt x="455514" y="443337"/>
                </a:lnTo>
                <a:lnTo>
                  <a:pt x="455514" y="448260"/>
                </a:lnTo>
                <a:lnTo>
                  <a:pt x="442559" y="448260"/>
                </a:lnTo>
                <a:close/>
                <a:moveTo>
                  <a:pt x="415094" y="443337"/>
                </a:moveTo>
                <a:lnTo>
                  <a:pt x="428049" y="443337"/>
                </a:lnTo>
                <a:lnTo>
                  <a:pt x="428049" y="448260"/>
                </a:lnTo>
                <a:lnTo>
                  <a:pt x="415094" y="448260"/>
                </a:lnTo>
                <a:close/>
                <a:moveTo>
                  <a:pt x="386073" y="443337"/>
                </a:moveTo>
                <a:lnTo>
                  <a:pt x="400583" y="443337"/>
                </a:lnTo>
                <a:lnTo>
                  <a:pt x="400583" y="448260"/>
                </a:lnTo>
                <a:lnTo>
                  <a:pt x="386073" y="448260"/>
                </a:lnTo>
                <a:close/>
                <a:moveTo>
                  <a:pt x="358608" y="443337"/>
                </a:moveTo>
                <a:lnTo>
                  <a:pt x="373118" y="443337"/>
                </a:lnTo>
                <a:lnTo>
                  <a:pt x="373118" y="448260"/>
                </a:lnTo>
                <a:lnTo>
                  <a:pt x="358608" y="448260"/>
                </a:lnTo>
                <a:close/>
                <a:moveTo>
                  <a:pt x="331142" y="443337"/>
                </a:moveTo>
                <a:lnTo>
                  <a:pt x="344097" y="443337"/>
                </a:lnTo>
                <a:lnTo>
                  <a:pt x="344097" y="448260"/>
                </a:lnTo>
                <a:lnTo>
                  <a:pt x="331142" y="448260"/>
                </a:lnTo>
                <a:close/>
                <a:moveTo>
                  <a:pt x="302122" y="443337"/>
                </a:moveTo>
                <a:lnTo>
                  <a:pt x="316632" y="443337"/>
                </a:lnTo>
                <a:lnTo>
                  <a:pt x="316632" y="448260"/>
                </a:lnTo>
                <a:lnTo>
                  <a:pt x="302122" y="448260"/>
                </a:lnTo>
                <a:close/>
                <a:moveTo>
                  <a:pt x="247191" y="443337"/>
                </a:moveTo>
                <a:lnTo>
                  <a:pt x="260146" y="443337"/>
                </a:lnTo>
                <a:lnTo>
                  <a:pt x="260146" y="448260"/>
                </a:lnTo>
                <a:lnTo>
                  <a:pt x="247191" y="448260"/>
                </a:lnTo>
                <a:close/>
                <a:moveTo>
                  <a:pt x="219725" y="443337"/>
                </a:moveTo>
                <a:lnTo>
                  <a:pt x="232680" y="443337"/>
                </a:lnTo>
                <a:lnTo>
                  <a:pt x="232680" y="448260"/>
                </a:lnTo>
                <a:lnTo>
                  <a:pt x="219725" y="448260"/>
                </a:lnTo>
                <a:close/>
                <a:moveTo>
                  <a:pt x="190705" y="443337"/>
                </a:moveTo>
                <a:lnTo>
                  <a:pt x="205215" y="443337"/>
                </a:lnTo>
                <a:lnTo>
                  <a:pt x="205215" y="448260"/>
                </a:lnTo>
                <a:lnTo>
                  <a:pt x="190705" y="448260"/>
                </a:lnTo>
                <a:close/>
                <a:moveTo>
                  <a:pt x="163239" y="443337"/>
                </a:moveTo>
                <a:lnTo>
                  <a:pt x="177749" y="443337"/>
                </a:lnTo>
                <a:lnTo>
                  <a:pt x="177749" y="448260"/>
                </a:lnTo>
                <a:lnTo>
                  <a:pt x="163239" y="448260"/>
                </a:lnTo>
                <a:close/>
                <a:moveTo>
                  <a:pt x="106494" y="443337"/>
                </a:moveTo>
                <a:lnTo>
                  <a:pt x="121004" y="443337"/>
                </a:lnTo>
                <a:lnTo>
                  <a:pt x="121004" y="448260"/>
                </a:lnTo>
                <a:lnTo>
                  <a:pt x="106494" y="448260"/>
                </a:lnTo>
                <a:close/>
                <a:moveTo>
                  <a:pt x="79028" y="443337"/>
                </a:moveTo>
                <a:lnTo>
                  <a:pt x="93797" y="443337"/>
                </a:lnTo>
                <a:lnTo>
                  <a:pt x="93797" y="448260"/>
                </a:lnTo>
                <a:lnTo>
                  <a:pt x="79028" y="448260"/>
                </a:lnTo>
                <a:close/>
                <a:moveTo>
                  <a:pt x="51563" y="443337"/>
                </a:moveTo>
                <a:lnTo>
                  <a:pt x="64518" y="443337"/>
                </a:lnTo>
                <a:lnTo>
                  <a:pt x="64518" y="448260"/>
                </a:lnTo>
                <a:lnTo>
                  <a:pt x="51563" y="448260"/>
                </a:lnTo>
                <a:close/>
                <a:moveTo>
                  <a:pt x="30575" y="443337"/>
                </a:moveTo>
                <a:lnTo>
                  <a:pt x="37053" y="443337"/>
                </a:lnTo>
                <a:lnTo>
                  <a:pt x="37053" y="448260"/>
                </a:lnTo>
                <a:lnTo>
                  <a:pt x="30575" y="448260"/>
                </a:lnTo>
                <a:close/>
                <a:moveTo>
                  <a:pt x="537797" y="432195"/>
                </a:moveTo>
                <a:lnTo>
                  <a:pt x="541021" y="432195"/>
                </a:lnTo>
                <a:lnTo>
                  <a:pt x="541021" y="446654"/>
                </a:lnTo>
                <a:lnTo>
                  <a:pt x="539409" y="446654"/>
                </a:lnTo>
                <a:lnTo>
                  <a:pt x="539409" y="448260"/>
                </a:lnTo>
                <a:lnTo>
                  <a:pt x="526511" y="448260"/>
                </a:lnTo>
                <a:lnTo>
                  <a:pt x="526511" y="443441"/>
                </a:lnTo>
                <a:lnTo>
                  <a:pt x="537797" y="443441"/>
                </a:lnTo>
                <a:close/>
                <a:moveTo>
                  <a:pt x="272842" y="430382"/>
                </a:moveTo>
                <a:lnTo>
                  <a:pt x="277739" y="430382"/>
                </a:lnTo>
                <a:lnTo>
                  <a:pt x="277739" y="443385"/>
                </a:lnTo>
                <a:lnTo>
                  <a:pt x="289166" y="443385"/>
                </a:lnTo>
                <a:lnTo>
                  <a:pt x="289166" y="448261"/>
                </a:lnTo>
                <a:lnTo>
                  <a:pt x="274474" y="448261"/>
                </a:lnTo>
                <a:lnTo>
                  <a:pt x="274474" y="445010"/>
                </a:lnTo>
                <a:lnTo>
                  <a:pt x="272842" y="445010"/>
                </a:lnTo>
                <a:close/>
                <a:moveTo>
                  <a:pt x="402138" y="428827"/>
                </a:moveTo>
                <a:lnTo>
                  <a:pt x="405506" y="428827"/>
                </a:lnTo>
                <a:lnTo>
                  <a:pt x="405506" y="441782"/>
                </a:lnTo>
                <a:lnTo>
                  <a:pt x="402138" y="441782"/>
                </a:lnTo>
                <a:close/>
                <a:moveTo>
                  <a:pt x="137328" y="428827"/>
                </a:moveTo>
                <a:lnTo>
                  <a:pt x="140437" y="428827"/>
                </a:lnTo>
                <a:lnTo>
                  <a:pt x="140437" y="443337"/>
                </a:lnTo>
                <a:lnTo>
                  <a:pt x="148469" y="443337"/>
                </a:lnTo>
                <a:lnTo>
                  <a:pt x="148469" y="448260"/>
                </a:lnTo>
                <a:lnTo>
                  <a:pt x="135773" y="448260"/>
                </a:lnTo>
                <a:lnTo>
                  <a:pt x="135773" y="443337"/>
                </a:lnTo>
                <a:lnTo>
                  <a:pt x="137328" y="443337"/>
                </a:lnTo>
                <a:close/>
                <a:moveTo>
                  <a:pt x="537912" y="404730"/>
                </a:moveTo>
                <a:lnTo>
                  <a:pt x="541021" y="404730"/>
                </a:lnTo>
                <a:lnTo>
                  <a:pt x="541021" y="417685"/>
                </a:lnTo>
                <a:lnTo>
                  <a:pt x="537912" y="417685"/>
                </a:lnTo>
                <a:close/>
                <a:moveTo>
                  <a:pt x="272842" y="403175"/>
                </a:moveTo>
                <a:lnTo>
                  <a:pt x="277765" y="403175"/>
                </a:lnTo>
                <a:lnTo>
                  <a:pt x="277765" y="417685"/>
                </a:lnTo>
                <a:lnTo>
                  <a:pt x="272842" y="417685"/>
                </a:lnTo>
                <a:close/>
                <a:moveTo>
                  <a:pt x="402138" y="399807"/>
                </a:moveTo>
                <a:lnTo>
                  <a:pt x="405506" y="399807"/>
                </a:lnTo>
                <a:lnTo>
                  <a:pt x="405506" y="414317"/>
                </a:lnTo>
                <a:lnTo>
                  <a:pt x="402138" y="414317"/>
                </a:lnTo>
                <a:close/>
                <a:moveTo>
                  <a:pt x="537912" y="375709"/>
                </a:moveTo>
                <a:lnTo>
                  <a:pt x="541021" y="375709"/>
                </a:lnTo>
                <a:lnTo>
                  <a:pt x="541021" y="390219"/>
                </a:lnTo>
                <a:lnTo>
                  <a:pt x="537912" y="390219"/>
                </a:lnTo>
                <a:close/>
                <a:moveTo>
                  <a:pt x="272842" y="375709"/>
                </a:moveTo>
                <a:lnTo>
                  <a:pt x="277765" y="375709"/>
                </a:lnTo>
                <a:lnTo>
                  <a:pt x="277765" y="388664"/>
                </a:lnTo>
                <a:lnTo>
                  <a:pt x="272842" y="388664"/>
                </a:lnTo>
                <a:close/>
                <a:moveTo>
                  <a:pt x="402138" y="372341"/>
                </a:moveTo>
                <a:lnTo>
                  <a:pt x="405506" y="372341"/>
                </a:lnTo>
                <a:lnTo>
                  <a:pt x="405506" y="386851"/>
                </a:lnTo>
                <a:lnTo>
                  <a:pt x="402138" y="386851"/>
                </a:lnTo>
                <a:close/>
                <a:moveTo>
                  <a:pt x="537912" y="348244"/>
                </a:moveTo>
                <a:lnTo>
                  <a:pt x="541021" y="348244"/>
                </a:lnTo>
                <a:lnTo>
                  <a:pt x="541021" y="362754"/>
                </a:lnTo>
                <a:lnTo>
                  <a:pt x="537912" y="362754"/>
                </a:lnTo>
                <a:close/>
                <a:moveTo>
                  <a:pt x="272842" y="348244"/>
                </a:moveTo>
                <a:lnTo>
                  <a:pt x="277765" y="348244"/>
                </a:lnTo>
                <a:lnTo>
                  <a:pt x="277765" y="361199"/>
                </a:lnTo>
                <a:lnTo>
                  <a:pt x="272842" y="361199"/>
                </a:lnTo>
                <a:close/>
                <a:moveTo>
                  <a:pt x="137292" y="346689"/>
                </a:moveTo>
                <a:lnTo>
                  <a:pt x="140528" y="346689"/>
                </a:lnTo>
                <a:lnTo>
                  <a:pt x="140528" y="359587"/>
                </a:lnTo>
                <a:cubicBezTo>
                  <a:pt x="155087" y="362812"/>
                  <a:pt x="164793" y="374097"/>
                  <a:pt x="164793" y="388607"/>
                </a:cubicBezTo>
                <a:cubicBezTo>
                  <a:pt x="164793" y="406342"/>
                  <a:pt x="151851" y="419240"/>
                  <a:pt x="135675" y="419240"/>
                </a:cubicBezTo>
                <a:cubicBezTo>
                  <a:pt x="117880" y="419240"/>
                  <a:pt x="104939" y="406342"/>
                  <a:pt x="104939" y="388607"/>
                </a:cubicBezTo>
                <a:cubicBezTo>
                  <a:pt x="104939" y="372485"/>
                  <a:pt x="117880" y="359587"/>
                  <a:pt x="135675" y="359587"/>
                </a:cubicBezTo>
                <a:cubicBezTo>
                  <a:pt x="135675" y="359587"/>
                  <a:pt x="137292" y="359587"/>
                  <a:pt x="137292" y="359587"/>
                </a:cubicBezTo>
                <a:close/>
                <a:moveTo>
                  <a:pt x="402138" y="343321"/>
                </a:moveTo>
                <a:lnTo>
                  <a:pt x="405506" y="343321"/>
                </a:lnTo>
                <a:lnTo>
                  <a:pt x="405506" y="357831"/>
                </a:lnTo>
                <a:lnTo>
                  <a:pt x="402138" y="357831"/>
                </a:lnTo>
                <a:close/>
                <a:moveTo>
                  <a:pt x="272842" y="320778"/>
                </a:moveTo>
                <a:lnTo>
                  <a:pt x="277765" y="320778"/>
                </a:lnTo>
                <a:lnTo>
                  <a:pt x="277765" y="333733"/>
                </a:lnTo>
                <a:lnTo>
                  <a:pt x="272842" y="333733"/>
                </a:lnTo>
                <a:close/>
                <a:moveTo>
                  <a:pt x="137328" y="317669"/>
                </a:moveTo>
                <a:lnTo>
                  <a:pt x="140437" y="317669"/>
                </a:lnTo>
                <a:lnTo>
                  <a:pt x="140437" y="332179"/>
                </a:lnTo>
                <a:lnTo>
                  <a:pt x="137328" y="332179"/>
                </a:lnTo>
                <a:close/>
                <a:moveTo>
                  <a:pt x="402138" y="316114"/>
                </a:moveTo>
                <a:lnTo>
                  <a:pt x="405506" y="316114"/>
                </a:lnTo>
                <a:lnTo>
                  <a:pt x="405506" y="330624"/>
                </a:lnTo>
                <a:lnTo>
                  <a:pt x="402138" y="330624"/>
                </a:lnTo>
                <a:close/>
                <a:moveTo>
                  <a:pt x="581442" y="307823"/>
                </a:moveTo>
                <a:lnTo>
                  <a:pt x="587920" y="307823"/>
                </a:lnTo>
                <a:lnTo>
                  <a:pt x="587920" y="311191"/>
                </a:lnTo>
                <a:lnTo>
                  <a:pt x="581442" y="311191"/>
                </a:lnTo>
                <a:close/>
                <a:moveTo>
                  <a:pt x="471579" y="307823"/>
                </a:moveTo>
                <a:lnTo>
                  <a:pt x="484534" y="307823"/>
                </a:lnTo>
                <a:lnTo>
                  <a:pt x="484534" y="311191"/>
                </a:lnTo>
                <a:lnTo>
                  <a:pt x="471579" y="311191"/>
                </a:lnTo>
                <a:close/>
                <a:moveTo>
                  <a:pt x="444114" y="307823"/>
                </a:moveTo>
                <a:lnTo>
                  <a:pt x="457069" y="307823"/>
                </a:lnTo>
                <a:lnTo>
                  <a:pt x="457069" y="311191"/>
                </a:lnTo>
                <a:lnTo>
                  <a:pt x="444114" y="311191"/>
                </a:lnTo>
                <a:close/>
                <a:moveTo>
                  <a:pt x="416648" y="307823"/>
                </a:moveTo>
                <a:lnTo>
                  <a:pt x="429603" y="307823"/>
                </a:lnTo>
                <a:lnTo>
                  <a:pt x="429603" y="311191"/>
                </a:lnTo>
                <a:lnTo>
                  <a:pt x="416648" y="311191"/>
                </a:lnTo>
                <a:close/>
                <a:moveTo>
                  <a:pt x="387628" y="307823"/>
                </a:moveTo>
                <a:lnTo>
                  <a:pt x="402138" y="307823"/>
                </a:lnTo>
                <a:lnTo>
                  <a:pt x="402138" y="311191"/>
                </a:lnTo>
                <a:lnTo>
                  <a:pt x="387628" y="311191"/>
                </a:lnTo>
                <a:close/>
                <a:moveTo>
                  <a:pt x="360162" y="307823"/>
                </a:moveTo>
                <a:lnTo>
                  <a:pt x="374672" y="307823"/>
                </a:lnTo>
                <a:lnTo>
                  <a:pt x="374672" y="311191"/>
                </a:lnTo>
                <a:lnTo>
                  <a:pt x="360162" y="311191"/>
                </a:lnTo>
                <a:close/>
                <a:moveTo>
                  <a:pt x="332697" y="307823"/>
                </a:moveTo>
                <a:lnTo>
                  <a:pt x="347207" y="307823"/>
                </a:lnTo>
                <a:lnTo>
                  <a:pt x="347207" y="311191"/>
                </a:lnTo>
                <a:lnTo>
                  <a:pt x="332697" y="311191"/>
                </a:lnTo>
                <a:close/>
                <a:moveTo>
                  <a:pt x="305231" y="307823"/>
                </a:moveTo>
                <a:lnTo>
                  <a:pt x="319741" y="307823"/>
                </a:lnTo>
                <a:lnTo>
                  <a:pt x="319741" y="311191"/>
                </a:lnTo>
                <a:lnTo>
                  <a:pt x="305231" y="311191"/>
                </a:lnTo>
                <a:close/>
                <a:moveTo>
                  <a:pt x="277765" y="307823"/>
                </a:moveTo>
                <a:lnTo>
                  <a:pt x="292275" y="307823"/>
                </a:lnTo>
                <a:lnTo>
                  <a:pt x="292275" y="311191"/>
                </a:lnTo>
                <a:lnTo>
                  <a:pt x="277765" y="311191"/>
                </a:lnTo>
                <a:close/>
                <a:moveTo>
                  <a:pt x="250300" y="307823"/>
                </a:moveTo>
                <a:lnTo>
                  <a:pt x="263255" y="307823"/>
                </a:lnTo>
                <a:lnTo>
                  <a:pt x="263255" y="311191"/>
                </a:lnTo>
                <a:lnTo>
                  <a:pt x="250300" y="311191"/>
                </a:lnTo>
                <a:close/>
                <a:moveTo>
                  <a:pt x="166348" y="307823"/>
                </a:moveTo>
                <a:lnTo>
                  <a:pt x="180858" y="307823"/>
                </a:lnTo>
                <a:lnTo>
                  <a:pt x="180858" y="311191"/>
                </a:lnTo>
                <a:lnTo>
                  <a:pt x="166348" y="311191"/>
                </a:lnTo>
                <a:close/>
                <a:moveTo>
                  <a:pt x="138883" y="307823"/>
                </a:moveTo>
                <a:lnTo>
                  <a:pt x="153393" y="307823"/>
                </a:lnTo>
                <a:lnTo>
                  <a:pt x="153393" y="311191"/>
                </a:lnTo>
                <a:lnTo>
                  <a:pt x="138883" y="311191"/>
                </a:lnTo>
                <a:close/>
                <a:moveTo>
                  <a:pt x="111417" y="307823"/>
                </a:moveTo>
                <a:lnTo>
                  <a:pt x="125927" y="307823"/>
                </a:lnTo>
                <a:lnTo>
                  <a:pt x="125927" y="311191"/>
                </a:lnTo>
                <a:lnTo>
                  <a:pt x="111417" y="311191"/>
                </a:lnTo>
                <a:close/>
                <a:moveTo>
                  <a:pt x="83952" y="307823"/>
                </a:moveTo>
                <a:lnTo>
                  <a:pt x="98462" y="307823"/>
                </a:lnTo>
                <a:lnTo>
                  <a:pt x="98462" y="311191"/>
                </a:lnTo>
                <a:lnTo>
                  <a:pt x="83952" y="311191"/>
                </a:lnTo>
                <a:close/>
                <a:moveTo>
                  <a:pt x="56486" y="307823"/>
                </a:moveTo>
                <a:lnTo>
                  <a:pt x="70996" y="307823"/>
                </a:lnTo>
                <a:lnTo>
                  <a:pt x="70996" y="311191"/>
                </a:lnTo>
                <a:lnTo>
                  <a:pt x="56486" y="311191"/>
                </a:lnTo>
                <a:close/>
                <a:moveTo>
                  <a:pt x="35498" y="307823"/>
                </a:moveTo>
                <a:lnTo>
                  <a:pt x="41976" y="307823"/>
                </a:lnTo>
                <a:lnTo>
                  <a:pt x="41976" y="311191"/>
                </a:lnTo>
                <a:lnTo>
                  <a:pt x="35498" y="311191"/>
                </a:lnTo>
                <a:close/>
                <a:moveTo>
                  <a:pt x="272842" y="293312"/>
                </a:moveTo>
                <a:lnTo>
                  <a:pt x="277765" y="293312"/>
                </a:lnTo>
                <a:lnTo>
                  <a:pt x="277765" y="306267"/>
                </a:lnTo>
                <a:lnTo>
                  <a:pt x="272842" y="306267"/>
                </a:lnTo>
                <a:close/>
                <a:moveTo>
                  <a:pt x="137328" y="290203"/>
                </a:moveTo>
                <a:lnTo>
                  <a:pt x="140437" y="290203"/>
                </a:lnTo>
                <a:lnTo>
                  <a:pt x="140437" y="304713"/>
                </a:lnTo>
                <a:lnTo>
                  <a:pt x="137328" y="304713"/>
                </a:lnTo>
                <a:close/>
                <a:moveTo>
                  <a:pt x="402138" y="287094"/>
                </a:moveTo>
                <a:lnTo>
                  <a:pt x="405506" y="287094"/>
                </a:lnTo>
                <a:lnTo>
                  <a:pt x="405506" y="301604"/>
                </a:lnTo>
                <a:lnTo>
                  <a:pt x="402138" y="301604"/>
                </a:lnTo>
                <a:close/>
                <a:moveTo>
                  <a:pt x="537803" y="282171"/>
                </a:moveTo>
                <a:cubicBezTo>
                  <a:pt x="552337" y="282171"/>
                  <a:pt x="565256" y="293446"/>
                  <a:pt x="566871" y="307942"/>
                </a:cubicBezTo>
                <a:lnTo>
                  <a:pt x="568486" y="307942"/>
                </a:lnTo>
                <a:lnTo>
                  <a:pt x="568486" y="311163"/>
                </a:lnTo>
                <a:cubicBezTo>
                  <a:pt x="568486" y="328881"/>
                  <a:pt x="553952" y="341766"/>
                  <a:pt x="537803" y="341766"/>
                </a:cubicBezTo>
                <a:cubicBezTo>
                  <a:pt x="520039" y="341766"/>
                  <a:pt x="507120" y="328881"/>
                  <a:pt x="507120" y="311163"/>
                </a:cubicBezTo>
                <a:lnTo>
                  <a:pt x="499045" y="311163"/>
                </a:lnTo>
                <a:lnTo>
                  <a:pt x="499045" y="307942"/>
                </a:lnTo>
                <a:lnTo>
                  <a:pt x="507120" y="307942"/>
                </a:lnTo>
                <a:cubicBezTo>
                  <a:pt x="508735" y="293446"/>
                  <a:pt x="521654" y="282171"/>
                  <a:pt x="537803" y="282171"/>
                </a:cubicBezTo>
                <a:close/>
                <a:moveTo>
                  <a:pt x="214802" y="274138"/>
                </a:moveTo>
                <a:cubicBezTo>
                  <a:pt x="231688" y="274138"/>
                  <a:pt x="245377" y="287479"/>
                  <a:pt x="245377" y="303936"/>
                </a:cubicBezTo>
                <a:cubicBezTo>
                  <a:pt x="245377" y="320393"/>
                  <a:pt x="231688" y="333734"/>
                  <a:pt x="214802" y="333734"/>
                </a:cubicBezTo>
                <a:cubicBezTo>
                  <a:pt x="197916" y="333734"/>
                  <a:pt x="184227" y="320393"/>
                  <a:pt x="184227" y="303936"/>
                </a:cubicBezTo>
                <a:cubicBezTo>
                  <a:pt x="184227" y="287479"/>
                  <a:pt x="197916" y="274138"/>
                  <a:pt x="214802" y="274138"/>
                </a:cubicBezTo>
                <a:close/>
                <a:moveTo>
                  <a:pt x="537912" y="264292"/>
                </a:moveTo>
                <a:lnTo>
                  <a:pt x="541021" y="264292"/>
                </a:lnTo>
                <a:lnTo>
                  <a:pt x="541021" y="277247"/>
                </a:lnTo>
                <a:lnTo>
                  <a:pt x="537912" y="277247"/>
                </a:lnTo>
                <a:close/>
                <a:moveTo>
                  <a:pt x="272842" y="264292"/>
                </a:moveTo>
                <a:lnTo>
                  <a:pt x="277765" y="264292"/>
                </a:lnTo>
                <a:lnTo>
                  <a:pt x="277765" y="278802"/>
                </a:lnTo>
                <a:lnTo>
                  <a:pt x="272842" y="278802"/>
                </a:lnTo>
                <a:close/>
                <a:moveTo>
                  <a:pt x="137328" y="262738"/>
                </a:moveTo>
                <a:lnTo>
                  <a:pt x="140437" y="262738"/>
                </a:lnTo>
                <a:lnTo>
                  <a:pt x="140437" y="275693"/>
                </a:lnTo>
                <a:lnTo>
                  <a:pt x="137328" y="275693"/>
                </a:lnTo>
                <a:close/>
                <a:moveTo>
                  <a:pt x="402138" y="259628"/>
                </a:moveTo>
                <a:lnTo>
                  <a:pt x="405506" y="259628"/>
                </a:lnTo>
                <a:lnTo>
                  <a:pt x="405506" y="274138"/>
                </a:lnTo>
                <a:lnTo>
                  <a:pt x="402138" y="274138"/>
                </a:lnTo>
                <a:close/>
                <a:moveTo>
                  <a:pt x="272842" y="237086"/>
                </a:moveTo>
                <a:lnTo>
                  <a:pt x="277765" y="237086"/>
                </a:lnTo>
                <a:lnTo>
                  <a:pt x="277765" y="251596"/>
                </a:lnTo>
                <a:lnTo>
                  <a:pt x="272842" y="251596"/>
                </a:lnTo>
                <a:close/>
                <a:moveTo>
                  <a:pt x="537912" y="235272"/>
                </a:moveTo>
                <a:lnTo>
                  <a:pt x="541021" y="235272"/>
                </a:lnTo>
                <a:lnTo>
                  <a:pt x="541021" y="249782"/>
                </a:lnTo>
                <a:lnTo>
                  <a:pt x="537912" y="249782"/>
                </a:lnTo>
                <a:close/>
                <a:moveTo>
                  <a:pt x="137328" y="233717"/>
                </a:moveTo>
                <a:lnTo>
                  <a:pt x="140437" y="233717"/>
                </a:lnTo>
                <a:lnTo>
                  <a:pt x="140437" y="248227"/>
                </a:lnTo>
                <a:lnTo>
                  <a:pt x="137328" y="248227"/>
                </a:lnTo>
                <a:close/>
                <a:moveTo>
                  <a:pt x="402138" y="232163"/>
                </a:moveTo>
                <a:lnTo>
                  <a:pt x="405506" y="232163"/>
                </a:lnTo>
                <a:lnTo>
                  <a:pt x="405506" y="245118"/>
                </a:lnTo>
                <a:lnTo>
                  <a:pt x="402138" y="245118"/>
                </a:lnTo>
                <a:close/>
                <a:moveTo>
                  <a:pt x="272842" y="209620"/>
                </a:moveTo>
                <a:lnTo>
                  <a:pt x="277765" y="209620"/>
                </a:lnTo>
                <a:lnTo>
                  <a:pt x="277765" y="224130"/>
                </a:lnTo>
                <a:lnTo>
                  <a:pt x="272842" y="224130"/>
                </a:lnTo>
                <a:close/>
                <a:moveTo>
                  <a:pt x="537912" y="208065"/>
                </a:moveTo>
                <a:lnTo>
                  <a:pt x="541021" y="208065"/>
                </a:lnTo>
                <a:lnTo>
                  <a:pt x="541021" y="222575"/>
                </a:lnTo>
                <a:lnTo>
                  <a:pt x="537912" y="222575"/>
                </a:lnTo>
                <a:close/>
                <a:moveTo>
                  <a:pt x="137328" y="206252"/>
                </a:moveTo>
                <a:lnTo>
                  <a:pt x="140437" y="206252"/>
                </a:lnTo>
                <a:lnTo>
                  <a:pt x="140437" y="220762"/>
                </a:lnTo>
                <a:lnTo>
                  <a:pt x="137328" y="220762"/>
                </a:lnTo>
                <a:close/>
                <a:moveTo>
                  <a:pt x="581442" y="180600"/>
                </a:moveTo>
                <a:lnTo>
                  <a:pt x="587920" y="180600"/>
                </a:lnTo>
                <a:lnTo>
                  <a:pt x="587920" y="183709"/>
                </a:lnTo>
                <a:lnTo>
                  <a:pt x="581442" y="183709"/>
                </a:lnTo>
                <a:close/>
                <a:moveTo>
                  <a:pt x="553976" y="180600"/>
                </a:moveTo>
                <a:lnTo>
                  <a:pt x="568486" y="180600"/>
                </a:lnTo>
                <a:lnTo>
                  <a:pt x="568486" y="183709"/>
                </a:lnTo>
                <a:lnTo>
                  <a:pt x="553976" y="183709"/>
                </a:lnTo>
                <a:close/>
                <a:moveTo>
                  <a:pt x="524956" y="180600"/>
                </a:moveTo>
                <a:lnTo>
                  <a:pt x="537808" y="180600"/>
                </a:lnTo>
                <a:lnTo>
                  <a:pt x="541021" y="180600"/>
                </a:lnTo>
                <a:lnTo>
                  <a:pt x="541021" y="193555"/>
                </a:lnTo>
                <a:lnTo>
                  <a:pt x="537808" y="193555"/>
                </a:lnTo>
                <a:lnTo>
                  <a:pt x="537808" y="183839"/>
                </a:lnTo>
                <a:lnTo>
                  <a:pt x="524956" y="183839"/>
                </a:lnTo>
                <a:close/>
                <a:moveTo>
                  <a:pt x="497490" y="180600"/>
                </a:moveTo>
                <a:lnTo>
                  <a:pt x="512000" y="180600"/>
                </a:lnTo>
                <a:lnTo>
                  <a:pt x="512000" y="183709"/>
                </a:lnTo>
                <a:lnTo>
                  <a:pt x="497490" y="183709"/>
                </a:lnTo>
                <a:close/>
                <a:moveTo>
                  <a:pt x="468470" y="180600"/>
                </a:moveTo>
                <a:lnTo>
                  <a:pt x="482980" y="180600"/>
                </a:lnTo>
                <a:lnTo>
                  <a:pt x="482980" y="183709"/>
                </a:lnTo>
                <a:lnTo>
                  <a:pt x="468470" y="183709"/>
                </a:lnTo>
                <a:close/>
                <a:moveTo>
                  <a:pt x="441005" y="180600"/>
                </a:moveTo>
                <a:lnTo>
                  <a:pt x="455515" y="180600"/>
                </a:lnTo>
                <a:lnTo>
                  <a:pt x="455515" y="183709"/>
                </a:lnTo>
                <a:lnTo>
                  <a:pt x="441005" y="183709"/>
                </a:lnTo>
                <a:close/>
                <a:moveTo>
                  <a:pt x="357053" y="180600"/>
                </a:moveTo>
                <a:lnTo>
                  <a:pt x="369749" y="180600"/>
                </a:lnTo>
                <a:lnTo>
                  <a:pt x="369749" y="183709"/>
                </a:lnTo>
                <a:lnTo>
                  <a:pt x="357053" y="183709"/>
                </a:lnTo>
                <a:close/>
                <a:moveTo>
                  <a:pt x="327774" y="180600"/>
                </a:moveTo>
                <a:lnTo>
                  <a:pt x="342284" y="180600"/>
                </a:lnTo>
                <a:lnTo>
                  <a:pt x="342284" y="183709"/>
                </a:lnTo>
                <a:lnTo>
                  <a:pt x="327774" y="183709"/>
                </a:lnTo>
                <a:close/>
                <a:moveTo>
                  <a:pt x="300308" y="180600"/>
                </a:moveTo>
                <a:lnTo>
                  <a:pt x="313263" y="180600"/>
                </a:lnTo>
                <a:lnTo>
                  <a:pt x="313263" y="183709"/>
                </a:lnTo>
                <a:lnTo>
                  <a:pt x="300308" y="183709"/>
                </a:lnTo>
                <a:close/>
                <a:moveTo>
                  <a:pt x="271288" y="180600"/>
                </a:moveTo>
                <a:lnTo>
                  <a:pt x="285798" y="180600"/>
                </a:lnTo>
                <a:lnTo>
                  <a:pt x="285798" y="183813"/>
                </a:lnTo>
                <a:lnTo>
                  <a:pt x="277737" y="183813"/>
                </a:lnTo>
                <a:lnTo>
                  <a:pt x="277737" y="196665"/>
                </a:lnTo>
                <a:lnTo>
                  <a:pt x="272900" y="196665"/>
                </a:lnTo>
                <a:lnTo>
                  <a:pt x="272900" y="183813"/>
                </a:lnTo>
                <a:lnTo>
                  <a:pt x="271288" y="183813"/>
                </a:lnTo>
                <a:close/>
                <a:moveTo>
                  <a:pt x="243822" y="180600"/>
                </a:moveTo>
                <a:lnTo>
                  <a:pt x="258332" y="180600"/>
                </a:lnTo>
                <a:lnTo>
                  <a:pt x="258332" y="183709"/>
                </a:lnTo>
                <a:lnTo>
                  <a:pt x="243822" y="183709"/>
                </a:lnTo>
                <a:close/>
                <a:moveTo>
                  <a:pt x="214802" y="180600"/>
                </a:moveTo>
                <a:lnTo>
                  <a:pt x="229312" y="180600"/>
                </a:lnTo>
                <a:lnTo>
                  <a:pt x="229312" y="183709"/>
                </a:lnTo>
                <a:lnTo>
                  <a:pt x="214802" y="183709"/>
                </a:lnTo>
                <a:close/>
                <a:moveTo>
                  <a:pt x="187336" y="180600"/>
                </a:moveTo>
                <a:lnTo>
                  <a:pt x="201846" y="180600"/>
                </a:lnTo>
                <a:lnTo>
                  <a:pt x="201846" y="183709"/>
                </a:lnTo>
                <a:lnTo>
                  <a:pt x="187336" y="183709"/>
                </a:lnTo>
                <a:close/>
                <a:moveTo>
                  <a:pt x="158316" y="180600"/>
                </a:moveTo>
                <a:lnTo>
                  <a:pt x="172826" y="180600"/>
                </a:lnTo>
                <a:lnTo>
                  <a:pt x="172826" y="183709"/>
                </a:lnTo>
                <a:lnTo>
                  <a:pt x="158316" y="183709"/>
                </a:lnTo>
                <a:close/>
                <a:moveTo>
                  <a:pt x="101830" y="180600"/>
                </a:moveTo>
                <a:lnTo>
                  <a:pt x="116340" y="180600"/>
                </a:lnTo>
                <a:lnTo>
                  <a:pt x="116340" y="183709"/>
                </a:lnTo>
                <a:lnTo>
                  <a:pt x="101830" y="183709"/>
                </a:lnTo>
                <a:close/>
                <a:moveTo>
                  <a:pt x="74364" y="180600"/>
                </a:moveTo>
                <a:lnTo>
                  <a:pt x="88874" y="180600"/>
                </a:lnTo>
                <a:lnTo>
                  <a:pt x="88874" y="183709"/>
                </a:lnTo>
                <a:lnTo>
                  <a:pt x="74364" y="183709"/>
                </a:lnTo>
                <a:close/>
                <a:moveTo>
                  <a:pt x="46899" y="180600"/>
                </a:moveTo>
                <a:lnTo>
                  <a:pt x="59854" y="180600"/>
                </a:lnTo>
                <a:lnTo>
                  <a:pt x="59854" y="183709"/>
                </a:lnTo>
                <a:lnTo>
                  <a:pt x="46899" y="183709"/>
                </a:lnTo>
                <a:close/>
                <a:moveTo>
                  <a:pt x="137299" y="179045"/>
                </a:moveTo>
                <a:lnTo>
                  <a:pt x="140523" y="179045"/>
                </a:lnTo>
                <a:lnTo>
                  <a:pt x="140523" y="180632"/>
                </a:lnTo>
                <a:lnTo>
                  <a:pt x="145360" y="180632"/>
                </a:lnTo>
                <a:lnTo>
                  <a:pt x="145360" y="183806"/>
                </a:lnTo>
                <a:lnTo>
                  <a:pt x="140523" y="183806"/>
                </a:lnTo>
                <a:lnTo>
                  <a:pt x="140523" y="191741"/>
                </a:lnTo>
                <a:lnTo>
                  <a:pt x="137299" y="191741"/>
                </a:lnTo>
                <a:lnTo>
                  <a:pt x="137299" y="183806"/>
                </a:lnTo>
                <a:lnTo>
                  <a:pt x="130850" y="183806"/>
                </a:lnTo>
                <a:lnTo>
                  <a:pt x="130850" y="180632"/>
                </a:lnTo>
                <a:lnTo>
                  <a:pt x="137299" y="180632"/>
                </a:lnTo>
                <a:close/>
                <a:moveTo>
                  <a:pt x="272842" y="154689"/>
                </a:moveTo>
                <a:lnTo>
                  <a:pt x="277765" y="154689"/>
                </a:lnTo>
                <a:lnTo>
                  <a:pt x="277765" y="167644"/>
                </a:lnTo>
                <a:lnTo>
                  <a:pt x="272842" y="167644"/>
                </a:lnTo>
                <a:close/>
                <a:moveTo>
                  <a:pt x="537912" y="151579"/>
                </a:moveTo>
                <a:lnTo>
                  <a:pt x="541021" y="151579"/>
                </a:lnTo>
                <a:lnTo>
                  <a:pt x="541021" y="166089"/>
                </a:lnTo>
                <a:lnTo>
                  <a:pt x="537912" y="166089"/>
                </a:lnTo>
                <a:close/>
                <a:moveTo>
                  <a:pt x="137328" y="151579"/>
                </a:moveTo>
                <a:lnTo>
                  <a:pt x="140437" y="151579"/>
                </a:lnTo>
                <a:lnTo>
                  <a:pt x="140437" y="164534"/>
                </a:lnTo>
                <a:lnTo>
                  <a:pt x="137328" y="164534"/>
                </a:lnTo>
                <a:close/>
                <a:moveTo>
                  <a:pt x="405377" y="145102"/>
                </a:moveTo>
                <a:cubicBezTo>
                  <a:pt x="421537" y="145102"/>
                  <a:pt x="436081" y="158000"/>
                  <a:pt x="436081" y="175735"/>
                </a:cubicBezTo>
                <a:cubicBezTo>
                  <a:pt x="436081" y="191857"/>
                  <a:pt x="421537" y="204755"/>
                  <a:pt x="405377" y="204755"/>
                </a:cubicBezTo>
                <a:lnTo>
                  <a:pt x="405377" y="217653"/>
                </a:lnTo>
                <a:lnTo>
                  <a:pt x="402145" y="217653"/>
                </a:lnTo>
                <a:lnTo>
                  <a:pt x="402145" y="204755"/>
                </a:lnTo>
                <a:cubicBezTo>
                  <a:pt x="385984" y="203143"/>
                  <a:pt x="374672" y="190245"/>
                  <a:pt x="374672" y="175735"/>
                </a:cubicBezTo>
                <a:cubicBezTo>
                  <a:pt x="374672" y="158000"/>
                  <a:pt x="387600" y="145102"/>
                  <a:pt x="405377" y="145102"/>
                </a:cubicBezTo>
                <a:close/>
                <a:moveTo>
                  <a:pt x="537912" y="124114"/>
                </a:moveTo>
                <a:lnTo>
                  <a:pt x="541021" y="124114"/>
                </a:lnTo>
                <a:lnTo>
                  <a:pt x="541021" y="137069"/>
                </a:lnTo>
                <a:lnTo>
                  <a:pt x="537912" y="137069"/>
                </a:lnTo>
                <a:close/>
                <a:moveTo>
                  <a:pt x="137328" y="122559"/>
                </a:moveTo>
                <a:lnTo>
                  <a:pt x="140437" y="122559"/>
                </a:lnTo>
                <a:lnTo>
                  <a:pt x="140437" y="137069"/>
                </a:lnTo>
                <a:lnTo>
                  <a:pt x="137328" y="137069"/>
                </a:lnTo>
                <a:close/>
                <a:moveTo>
                  <a:pt x="402138" y="119191"/>
                </a:moveTo>
                <a:lnTo>
                  <a:pt x="405506" y="119191"/>
                </a:lnTo>
                <a:lnTo>
                  <a:pt x="405506" y="132146"/>
                </a:lnTo>
                <a:lnTo>
                  <a:pt x="402138" y="132146"/>
                </a:lnTo>
                <a:close/>
                <a:moveTo>
                  <a:pt x="537912" y="95093"/>
                </a:moveTo>
                <a:lnTo>
                  <a:pt x="541021" y="95093"/>
                </a:lnTo>
                <a:lnTo>
                  <a:pt x="541021" y="109603"/>
                </a:lnTo>
                <a:lnTo>
                  <a:pt x="537912" y="109603"/>
                </a:lnTo>
                <a:close/>
                <a:moveTo>
                  <a:pt x="137328" y="95093"/>
                </a:moveTo>
                <a:lnTo>
                  <a:pt x="140437" y="95093"/>
                </a:lnTo>
                <a:lnTo>
                  <a:pt x="140437" y="109603"/>
                </a:lnTo>
                <a:lnTo>
                  <a:pt x="137328" y="109603"/>
                </a:lnTo>
                <a:close/>
                <a:moveTo>
                  <a:pt x="402138" y="90170"/>
                </a:moveTo>
                <a:lnTo>
                  <a:pt x="405506" y="90170"/>
                </a:lnTo>
                <a:lnTo>
                  <a:pt x="405506" y="104680"/>
                </a:lnTo>
                <a:lnTo>
                  <a:pt x="402138" y="104680"/>
                </a:lnTo>
                <a:close/>
                <a:moveTo>
                  <a:pt x="272940" y="69182"/>
                </a:moveTo>
                <a:cubicBezTo>
                  <a:pt x="290734" y="69182"/>
                  <a:pt x="303676" y="82090"/>
                  <a:pt x="303676" y="99839"/>
                </a:cubicBezTo>
                <a:cubicBezTo>
                  <a:pt x="303676" y="114361"/>
                  <a:pt x="292352" y="127270"/>
                  <a:pt x="277793" y="128883"/>
                </a:cubicBezTo>
                <a:lnTo>
                  <a:pt x="277793" y="140178"/>
                </a:lnTo>
                <a:lnTo>
                  <a:pt x="272940" y="140178"/>
                </a:lnTo>
                <a:lnTo>
                  <a:pt x="272940" y="128883"/>
                </a:lnTo>
                <a:cubicBezTo>
                  <a:pt x="256763" y="128883"/>
                  <a:pt x="243822" y="115975"/>
                  <a:pt x="243822" y="99839"/>
                </a:cubicBezTo>
                <a:cubicBezTo>
                  <a:pt x="243822" y="82090"/>
                  <a:pt x="256763" y="69182"/>
                  <a:pt x="272940" y="69182"/>
                </a:cubicBezTo>
                <a:close/>
                <a:moveTo>
                  <a:pt x="537912" y="67628"/>
                </a:moveTo>
                <a:lnTo>
                  <a:pt x="541021" y="67628"/>
                </a:lnTo>
                <a:lnTo>
                  <a:pt x="541021" y="82138"/>
                </a:lnTo>
                <a:lnTo>
                  <a:pt x="537912" y="82138"/>
                </a:lnTo>
                <a:close/>
                <a:moveTo>
                  <a:pt x="137328" y="67628"/>
                </a:moveTo>
                <a:lnTo>
                  <a:pt x="140437" y="67628"/>
                </a:lnTo>
                <a:lnTo>
                  <a:pt x="140437" y="80583"/>
                </a:lnTo>
                <a:lnTo>
                  <a:pt x="137328" y="80583"/>
                </a:lnTo>
                <a:close/>
                <a:moveTo>
                  <a:pt x="402138" y="62964"/>
                </a:moveTo>
                <a:lnTo>
                  <a:pt x="405506" y="62964"/>
                </a:lnTo>
                <a:lnTo>
                  <a:pt x="405506" y="77474"/>
                </a:lnTo>
                <a:lnTo>
                  <a:pt x="402138" y="77474"/>
                </a:lnTo>
                <a:close/>
                <a:moveTo>
                  <a:pt x="584551" y="45085"/>
                </a:moveTo>
                <a:lnTo>
                  <a:pt x="591029" y="45085"/>
                </a:lnTo>
                <a:lnTo>
                  <a:pt x="591029" y="48453"/>
                </a:lnTo>
                <a:lnTo>
                  <a:pt x="584551" y="48453"/>
                </a:lnTo>
                <a:close/>
                <a:moveTo>
                  <a:pt x="557086" y="45085"/>
                </a:moveTo>
                <a:lnTo>
                  <a:pt x="571855" y="45085"/>
                </a:lnTo>
                <a:lnTo>
                  <a:pt x="571855" y="48453"/>
                </a:lnTo>
                <a:lnTo>
                  <a:pt x="557086" y="48453"/>
                </a:lnTo>
                <a:close/>
                <a:moveTo>
                  <a:pt x="500600" y="45085"/>
                </a:moveTo>
                <a:lnTo>
                  <a:pt x="515110" y="45085"/>
                </a:lnTo>
                <a:lnTo>
                  <a:pt x="515110" y="48453"/>
                </a:lnTo>
                <a:lnTo>
                  <a:pt x="500600" y="48453"/>
                </a:lnTo>
                <a:close/>
                <a:moveTo>
                  <a:pt x="473134" y="45085"/>
                </a:moveTo>
                <a:lnTo>
                  <a:pt x="487644" y="45085"/>
                </a:lnTo>
                <a:lnTo>
                  <a:pt x="487644" y="48453"/>
                </a:lnTo>
                <a:lnTo>
                  <a:pt x="473134" y="48453"/>
                </a:lnTo>
                <a:close/>
                <a:moveTo>
                  <a:pt x="444114" y="45085"/>
                </a:moveTo>
                <a:lnTo>
                  <a:pt x="458624" y="45085"/>
                </a:lnTo>
                <a:lnTo>
                  <a:pt x="458624" y="48453"/>
                </a:lnTo>
                <a:lnTo>
                  <a:pt x="444114" y="48453"/>
                </a:lnTo>
                <a:close/>
                <a:moveTo>
                  <a:pt x="416648" y="45085"/>
                </a:moveTo>
                <a:lnTo>
                  <a:pt x="431158" y="45085"/>
                </a:lnTo>
                <a:lnTo>
                  <a:pt x="431158" y="48453"/>
                </a:lnTo>
                <a:lnTo>
                  <a:pt x="416648" y="48453"/>
                </a:lnTo>
                <a:close/>
                <a:moveTo>
                  <a:pt x="360162" y="45085"/>
                </a:moveTo>
                <a:lnTo>
                  <a:pt x="374672" y="45085"/>
                </a:lnTo>
                <a:lnTo>
                  <a:pt x="374672" y="48453"/>
                </a:lnTo>
                <a:lnTo>
                  <a:pt x="360162" y="48453"/>
                </a:lnTo>
                <a:close/>
                <a:moveTo>
                  <a:pt x="332697" y="45085"/>
                </a:moveTo>
                <a:lnTo>
                  <a:pt x="347207" y="45085"/>
                </a:lnTo>
                <a:lnTo>
                  <a:pt x="347207" y="48453"/>
                </a:lnTo>
                <a:lnTo>
                  <a:pt x="332697" y="48453"/>
                </a:lnTo>
                <a:close/>
                <a:moveTo>
                  <a:pt x="303676" y="45085"/>
                </a:moveTo>
                <a:lnTo>
                  <a:pt x="318186" y="45085"/>
                </a:lnTo>
                <a:lnTo>
                  <a:pt x="318186" y="48453"/>
                </a:lnTo>
                <a:lnTo>
                  <a:pt x="303676" y="48453"/>
                </a:lnTo>
                <a:close/>
                <a:moveTo>
                  <a:pt x="248745" y="45085"/>
                </a:moveTo>
                <a:lnTo>
                  <a:pt x="261700" y="45085"/>
                </a:lnTo>
                <a:lnTo>
                  <a:pt x="261700" y="48453"/>
                </a:lnTo>
                <a:lnTo>
                  <a:pt x="248745" y="48453"/>
                </a:lnTo>
                <a:close/>
                <a:moveTo>
                  <a:pt x="219725" y="45085"/>
                </a:moveTo>
                <a:lnTo>
                  <a:pt x="234235" y="45085"/>
                </a:lnTo>
                <a:lnTo>
                  <a:pt x="234235" y="48453"/>
                </a:lnTo>
                <a:lnTo>
                  <a:pt x="219725" y="48453"/>
                </a:lnTo>
                <a:close/>
                <a:moveTo>
                  <a:pt x="192259" y="45085"/>
                </a:moveTo>
                <a:lnTo>
                  <a:pt x="206769" y="45085"/>
                </a:lnTo>
                <a:lnTo>
                  <a:pt x="206769" y="48453"/>
                </a:lnTo>
                <a:lnTo>
                  <a:pt x="192259" y="48453"/>
                </a:lnTo>
                <a:close/>
                <a:moveTo>
                  <a:pt x="163239" y="45085"/>
                </a:moveTo>
                <a:lnTo>
                  <a:pt x="177749" y="45085"/>
                </a:lnTo>
                <a:lnTo>
                  <a:pt x="177749" y="48453"/>
                </a:lnTo>
                <a:lnTo>
                  <a:pt x="163239" y="48453"/>
                </a:lnTo>
                <a:close/>
                <a:moveTo>
                  <a:pt x="108308" y="45085"/>
                </a:moveTo>
                <a:lnTo>
                  <a:pt x="121004" y="45085"/>
                </a:lnTo>
                <a:lnTo>
                  <a:pt x="121004" y="48453"/>
                </a:lnTo>
                <a:lnTo>
                  <a:pt x="108308" y="48453"/>
                </a:lnTo>
                <a:close/>
                <a:moveTo>
                  <a:pt x="79028" y="45085"/>
                </a:moveTo>
                <a:lnTo>
                  <a:pt x="93797" y="45085"/>
                </a:lnTo>
                <a:lnTo>
                  <a:pt x="93797" y="48453"/>
                </a:lnTo>
                <a:lnTo>
                  <a:pt x="79028" y="48453"/>
                </a:lnTo>
                <a:close/>
                <a:moveTo>
                  <a:pt x="51563" y="45085"/>
                </a:moveTo>
                <a:lnTo>
                  <a:pt x="66332" y="45085"/>
                </a:lnTo>
                <a:lnTo>
                  <a:pt x="66332" y="48453"/>
                </a:lnTo>
                <a:lnTo>
                  <a:pt x="51563" y="48453"/>
                </a:lnTo>
                <a:close/>
                <a:moveTo>
                  <a:pt x="30575" y="45085"/>
                </a:moveTo>
                <a:lnTo>
                  <a:pt x="37053" y="45085"/>
                </a:lnTo>
                <a:lnTo>
                  <a:pt x="37053" y="48453"/>
                </a:lnTo>
                <a:lnTo>
                  <a:pt x="30575" y="48453"/>
                </a:lnTo>
                <a:close/>
                <a:moveTo>
                  <a:pt x="272842" y="43530"/>
                </a:moveTo>
                <a:lnTo>
                  <a:pt x="277718" y="43530"/>
                </a:lnTo>
                <a:lnTo>
                  <a:pt x="277718" y="45142"/>
                </a:lnTo>
                <a:lnTo>
                  <a:pt x="290721" y="45142"/>
                </a:lnTo>
                <a:lnTo>
                  <a:pt x="290721" y="48367"/>
                </a:lnTo>
                <a:lnTo>
                  <a:pt x="277718" y="48367"/>
                </a:lnTo>
                <a:lnTo>
                  <a:pt x="277718" y="58040"/>
                </a:lnTo>
                <a:lnTo>
                  <a:pt x="272842" y="58040"/>
                </a:lnTo>
                <a:close/>
                <a:moveTo>
                  <a:pt x="537814" y="40162"/>
                </a:moveTo>
                <a:lnTo>
                  <a:pt x="540988" y="40162"/>
                </a:lnTo>
                <a:lnTo>
                  <a:pt x="540988" y="45020"/>
                </a:lnTo>
                <a:lnTo>
                  <a:pt x="542575" y="45020"/>
                </a:lnTo>
                <a:lnTo>
                  <a:pt x="542575" y="48259"/>
                </a:lnTo>
                <a:lnTo>
                  <a:pt x="540988" y="48259"/>
                </a:lnTo>
                <a:lnTo>
                  <a:pt x="540988" y="53117"/>
                </a:lnTo>
                <a:lnTo>
                  <a:pt x="537814" y="53117"/>
                </a:lnTo>
                <a:lnTo>
                  <a:pt x="537814" y="48259"/>
                </a:lnTo>
                <a:lnTo>
                  <a:pt x="529879" y="48259"/>
                </a:lnTo>
                <a:lnTo>
                  <a:pt x="529879" y="45020"/>
                </a:lnTo>
                <a:lnTo>
                  <a:pt x="537814" y="45020"/>
                </a:lnTo>
                <a:close/>
                <a:moveTo>
                  <a:pt x="137385" y="38607"/>
                </a:moveTo>
                <a:lnTo>
                  <a:pt x="140609" y="38607"/>
                </a:lnTo>
                <a:lnTo>
                  <a:pt x="140609" y="45056"/>
                </a:lnTo>
                <a:lnTo>
                  <a:pt x="150283" y="45056"/>
                </a:lnTo>
                <a:lnTo>
                  <a:pt x="150283" y="48280"/>
                </a:lnTo>
                <a:lnTo>
                  <a:pt x="140609" y="48280"/>
                </a:lnTo>
                <a:lnTo>
                  <a:pt x="140609" y="53117"/>
                </a:lnTo>
                <a:lnTo>
                  <a:pt x="137385" y="53117"/>
                </a:lnTo>
                <a:lnTo>
                  <a:pt x="137385" y="48280"/>
                </a:lnTo>
                <a:lnTo>
                  <a:pt x="135773" y="48280"/>
                </a:lnTo>
                <a:lnTo>
                  <a:pt x="135773" y="45056"/>
                </a:lnTo>
                <a:lnTo>
                  <a:pt x="137385" y="45056"/>
                </a:lnTo>
                <a:close/>
                <a:moveTo>
                  <a:pt x="402242" y="33943"/>
                </a:moveTo>
                <a:lnTo>
                  <a:pt x="405507" y="33943"/>
                </a:lnTo>
                <a:lnTo>
                  <a:pt x="405507" y="48453"/>
                </a:lnTo>
                <a:lnTo>
                  <a:pt x="402242" y="48453"/>
                </a:lnTo>
                <a:lnTo>
                  <a:pt x="389183" y="48453"/>
                </a:lnTo>
                <a:lnTo>
                  <a:pt x="389183" y="45228"/>
                </a:lnTo>
                <a:lnTo>
                  <a:pt x="402242" y="45228"/>
                </a:lnTo>
                <a:close/>
                <a:moveTo>
                  <a:pt x="272842" y="16065"/>
                </a:moveTo>
                <a:lnTo>
                  <a:pt x="277765" y="16065"/>
                </a:lnTo>
                <a:lnTo>
                  <a:pt x="277765" y="30575"/>
                </a:lnTo>
                <a:lnTo>
                  <a:pt x="272842" y="30575"/>
                </a:lnTo>
                <a:close/>
                <a:moveTo>
                  <a:pt x="537912" y="11142"/>
                </a:moveTo>
                <a:lnTo>
                  <a:pt x="541021" y="11142"/>
                </a:lnTo>
                <a:lnTo>
                  <a:pt x="541021" y="25652"/>
                </a:lnTo>
                <a:lnTo>
                  <a:pt x="537912" y="25652"/>
                </a:lnTo>
                <a:close/>
                <a:moveTo>
                  <a:pt x="137328" y="11142"/>
                </a:moveTo>
                <a:lnTo>
                  <a:pt x="140437" y="11142"/>
                </a:lnTo>
                <a:lnTo>
                  <a:pt x="140437" y="25652"/>
                </a:lnTo>
                <a:lnTo>
                  <a:pt x="137328" y="25652"/>
                </a:lnTo>
                <a:close/>
                <a:moveTo>
                  <a:pt x="402138" y="6478"/>
                </a:moveTo>
                <a:lnTo>
                  <a:pt x="405506" y="6478"/>
                </a:lnTo>
                <a:lnTo>
                  <a:pt x="405506" y="20988"/>
                </a:lnTo>
                <a:lnTo>
                  <a:pt x="402138" y="20988"/>
                </a:lnTo>
                <a:close/>
                <a:moveTo>
                  <a:pt x="272842" y="0"/>
                </a:moveTo>
                <a:lnTo>
                  <a:pt x="277765" y="0"/>
                </a:lnTo>
                <a:lnTo>
                  <a:pt x="277765" y="3109"/>
                </a:lnTo>
                <a:lnTo>
                  <a:pt x="272842" y="3109"/>
                </a:lnTo>
                <a:close/>
                <a:moveTo>
                  <a:pt x="0" y="0"/>
                </a:moveTo>
                <a:lnTo>
                  <a:pt x="27458" y="0"/>
                </a:lnTo>
                <a:lnTo>
                  <a:pt x="27458" y="180607"/>
                </a:lnTo>
                <a:lnTo>
                  <a:pt x="32303" y="180607"/>
                </a:lnTo>
                <a:lnTo>
                  <a:pt x="32303" y="183832"/>
                </a:lnTo>
                <a:lnTo>
                  <a:pt x="27458" y="183832"/>
                </a:lnTo>
                <a:lnTo>
                  <a:pt x="27458" y="549884"/>
                </a:lnTo>
                <a:lnTo>
                  <a:pt x="537850" y="549884"/>
                </a:lnTo>
                <a:lnTo>
                  <a:pt x="537850" y="543433"/>
                </a:lnTo>
                <a:lnTo>
                  <a:pt x="541080" y="543433"/>
                </a:lnTo>
                <a:lnTo>
                  <a:pt x="541080" y="549884"/>
                </a:lnTo>
                <a:lnTo>
                  <a:pt x="587920" y="549884"/>
                </a:lnTo>
                <a:lnTo>
                  <a:pt x="587920" y="577297"/>
                </a:lnTo>
                <a:lnTo>
                  <a:pt x="0" y="5772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link-to-database_74994">
            <a:extLst>
              <a:ext uri="{FF2B5EF4-FFF2-40B4-BE49-F238E27FC236}">
                <a16:creationId xmlns:a16="http://schemas.microsoft.com/office/drawing/2014/main" id="{D106627F-9752-FD41-B738-13E4C1F658B4}"/>
              </a:ext>
            </a:extLst>
          </p:cNvPr>
          <p:cNvSpPr>
            <a:spLocks noChangeAspect="1"/>
          </p:cNvSpPr>
          <p:nvPr/>
        </p:nvSpPr>
        <p:spPr>
          <a:xfrm>
            <a:off x="745838" y="1942526"/>
            <a:ext cx="549811" cy="609685"/>
          </a:xfrm>
          <a:custGeom>
            <a:avLst/>
            <a:gdLst>
              <a:gd name="connsiteX0" fmla="*/ 50611 w 545612"/>
              <a:gd name="connsiteY0" fmla="*/ 523866 h 605028"/>
              <a:gd name="connsiteX1" fmla="*/ 70555 w 545612"/>
              <a:gd name="connsiteY1" fmla="*/ 533469 h 605028"/>
              <a:gd name="connsiteX2" fmla="*/ 101057 w 545612"/>
              <a:gd name="connsiteY2" fmla="*/ 567785 h 605028"/>
              <a:gd name="connsiteX3" fmla="*/ 146810 w 545612"/>
              <a:gd name="connsiteY3" fmla="*/ 570361 h 605028"/>
              <a:gd name="connsiteX4" fmla="*/ 166753 w 545612"/>
              <a:gd name="connsiteY4" fmla="*/ 579965 h 605028"/>
              <a:gd name="connsiteX5" fmla="*/ 157134 w 545612"/>
              <a:gd name="connsiteY5" fmla="*/ 599875 h 605028"/>
              <a:gd name="connsiteX6" fmla="*/ 127101 w 545612"/>
              <a:gd name="connsiteY6" fmla="*/ 605028 h 605028"/>
              <a:gd name="connsiteX7" fmla="*/ 87448 w 545612"/>
              <a:gd name="connsiteY7" fmla="*/ 595893 h 605028"/>
              <a:gd name="connsiteX8" fmla="*/ 40992 w 545612"/>
              <a:gd name="connsiteY8" fmla="*/ 543776 h 605028"/>
              <a:gd name="connsiteX9" fmla="*/ 50611 w 545612"/>
              <a:gd name="connsiteY9" fmla="*/ 523866 h 605028"/>
              <a:gd name="connsiteX10" fmla="*/ 366921 w 545612"/>
              <a:gd name="connsiteY10" fmla="*/ 263774 h 605028"/>
              <a:gd name="connsiteX11" fmla="*/ 468527 w 545612"/>
              <a:gd name="connsiteY11" fmla="*/ 342388 h 605028"/>
              <a:gd name="connsiteX12" fmla="*/ 469583 w 545612"/>
              <a:gd name="connsiteY12" fmla="*/ 346606 h 605028"/>
              <a:gd name="connsiteX13" fmla="*/ 473690 w 545612"/>
              <a:gd name="connsiteY13" fmla="*/ 347895 h 605028"/>
              <a:gd name="connsiteX14" fmla="*/ 545612 w 545612"/>
              <a:gd name="connsiteY14" fmla="*/ 447363 h 605028"/>
              <a:gd name="connsiteX15" fmla="*/ 440838 w 545612"/>
              <a:gd name="connsiteY15" fmla="*/ 552104 h 605028"/>
              <a:gd name="connsiteX16" fmla="*/ 247363 w 545612"/>
              <a:gd name="connsiteY16" fmla="*/ 552104 h 605028"/>
              <a:gd name="connsiteX17" fmla="*/ 142472 w 545612"/>
              <a:gd name="connsiteY17" fmla="*/ 447363 h 605028"/>
              <a:gd name="connsiteX18" fmla="*/ 247363 w 545612"/>
              <a:gd name="connsiteY18" fmla="*/ 342740 h 605028"/>
              <a:gd name="connsiteX19" fmla="*/ 258392 w 545612"/>
              <a:gd name="connsiteY19" fmla="*/ 343208 h 605028"/>
              <a:gd name="connsiteX20" fmla="*/ 264845 w 545612"/>
              <a:gd name="connsiteY20" fmla="*/ 343911 h 605028"/>
              <a:gd name="connsiteX21" fmla="*/ 266723 w 545612"/>
              <a:gd name="connsiteY21" fmla="*/ 337819 h 605028"/>
              <a:gd name="connsiteX22" fmla="*/ 366921 w 545612"/>
              <a:gd name="connsiteY22" fmla="*/ 263774 h 605028"/>
              <a:gd name="connsiteX23" fmla="*/ 395646 w 545612"/>
              <a:gd name="connsiteY23" fmla="*/ 182059 h 605028"/>
              <a:gd name="connsiteX24" fmla="*/ 395763 w 545612"/>
              <a:gd name="connsiteY24" fmla="*/ 182059 h 605028"/>
              <a:gd name="connsiteX25" fmla="*/ 486338 w 545612"/>
              <a:gd name="connsiteY25" fmla="*/ 273862 h 605028"/>
              <a:gd name="connsiteX26" fmla="*/ 470734 w 545612"/>
              <a:gd name="connsiteY26" fmla="*/ 289318 h 605028"/>
              <a:gd name="connsiteX27" fmla="*/ 470499 w 545612"/>
              <a:gd name="connsiteY27" fmla="*/ 289318 h 605028"/>
              <a:gd name="connsiteX28" fmla="*/ 455012 w 545612"/>
              <a:gd name="connsiteY28" fmla="*/ 273627 h 605028"/>
              <a:gd name="connsiteX29" fmla="*/ 395528 w 545612"/>
              <a:gd name="connsiteY29" fmla="*/ 213206 h 605028"/>
              <a:gd name="connsiteX30" fmla="*/ 380041 w 545612"/>
              <a:gd name="connsiteY30" fmla="*/ 197516 h 605028"/>
              <a:gd name="connsiteX31" fmla="*/ 395646 w 545612"/>
              <a:gd name="connsiteY31" fmla="*/ 182059 h 605028"/>
              <a:gd name="connsiteX32" fmla="*/ 48814 w 545612"/>
              <a:gd name="connsiteY32" fmla="*/ 177347 h 605028"/>
              <a:gd name="connsiteX33" fmla="*/ 39661 w 545612"/>
              <a:gd name="connsiteY33" fmla="*/ 190232 h 605028"/>
              <a:gd name="connsiteX34" fmla="*/ 180001 w 545612"/>
              <a:gd name="connsiteY34" fmla="*/ 234393 h 605028"/>
              <a:gd name="connsiteX35" fmla="*/ 320223 w 545612"/>
              <a:gd name="connsiteY35" fmla="*/ 190232 h 605028"/>
              <a:gd name="connsiteX36" fmla="*/ 311188 w 545612"/>
              <a:gd name="connsiteY36" fmla="*/ 177347 h 605028"/>
              <a:gd name="connsiteX37" fmla="*/ 180001 w 545612"/>
              <a:gd name="connsiteY37" fmla="*/ 202297 h 605028"/>
              <a:gd name="connsiteX38" fmla="*/ 48814 w 545612"/>
              <a:gd name="connsiteY38" fmla="*/ 177347 h 605028"/>
              <a:gd name="connsiteX39" fmla="*/ 180001 w 545612"/>
              <a:gd name="connsiteY39" fmla="*/ 39593 h 605028"/>
              <a:gd name="connsiteX40" fmla="*/ 39661 w 545612"/>
              <a:gd name="connsiteY40" fmla="*/ 83754 h 605028"/>
              <a:gd name="connsiteX41" fmla="*/ 180001 w 545612"/>
              <a:gd name="connsiteY41" fmla="*/ 127797 h 605028"/>
              <a:gd name="connsiteX42" fmla="*/ 320223 w 545612"/>
              <a:gd name="connsiteY42" fmla="*/ 83754 h 605028"/>
              <a:gd name="connsiteX43" fmla="*/ 180001 w 545612"/>
              <a:gd name="connsiteY43" fmla="*/ 39593 h 605028"/>
              <a:gd name="connsiteX44" fmla="*/ 180001 w 545612"/>
              <a:gd name="connsiteY44" fmla="*/ 0 h 605028"/>
              <a:gd name="connsiteX45" fmla="*/ 359884 w 545612"/>
              <a:gd name="connsiteY45" fmla="*/ 83754 h 605028"/>
              <a:gd name="connsiteX46" fmla="*/ 359884 w 545612"/>
              <a:gd name="connsiteY46" fmla="*/ 127797 h 605028"/>
              <a:gd name="connsiteX47" fmla="*/ 344512 w 545612"/>
              <a:gd name="connsiteY47" fmla="*/ 154856 h 605028"/>
              <a:gd name="connsiteX48" fmla="*/ 359884 w 545612"/>
              <a:gd name="connsiteY48" fmla="*/ 190232 h 605028"/>
              <a:gd name="connsiteX49" fmla="*/ 359884 w 545612"/>
              <a:gd name="connsiteY49" fmla="*/ 234276 h 605028"/>
              <a:gd name="connsiteX50" fmla="*/ 356246 w 545612"/>
              <a:gd name="connsiteY50" fmla="*/ 245170 h 605028"/>
              <a:gd name="connsiteX51" fmla="*/ 287954 w 545612"/>
              <a:gd name="connsiteY51" fmla="*/ 273049 h 605028"/>
              <a:gd name="connsiteX52" fmla="*/ 263899 w 545612"/>
              <a:gd name="connsiteY52" fmla="*/ 299639 h 605028"/>
              <a:gd name="connsiteX53" fmla="*/ 180001 w 545612"/>
              <a:gd name="connsiteY53" fmla="*/ 308893 h 605028"/>
              <a:gd name="connsiteX54" fmla="*/ 48814 w 545612"/>
              <a:gd name="connsiteY54" fmla="*/ 283825 h 605028"/>
              <a:gd name="connsiteX55" fmla="*/ 39661 w 545612"/>
              <a:gd name="connsiteY55" fmla="*/ 296828 h 605028"/>
              <a:gd name="connsiteX56" fmla="*/ 180001 w 545612"/>
              <a:gd name="connsiteY56" fmla="*/ 340989 h 605028"/>
              <a:gd name="connsiteX57" fmla="*/ 183990 w 545612"/>
              <a:gd name="connsiteY57" fmla="*/ 340871 h 605028"/>
              <a:gd name="connsiteX58" fmla="*/ 128488 w 545612"/>
              <a:gd name="connsiteY58" fmla="*/ 411974 h 605028"/>
              <a:gd name="connsiteX59" fmla="*/ 48814 w 545612"/>
              <a:gd name="connsiteY59" fmla="*/ 390421 h 605028"/>
              <a:gd name="connsiteX60" fmla="*/ 39661 w 545612"/>
              <a:gd name="connsiteY60" fmla="*/ 403306 h 605028"/>
              <a:gd name="connsiteX61" fmla="*/ 123325 w 545612"/>
              <a:gd name="connsiteY61" fmla="*/ 443133 h 605028"/>
              <a:gd name="connsiteX62" fmla="*/ 123208 w 545612"/>
              <a:gd name="connsiteY62" fmla="*/ 447350 h 605028"/>
              <a:gd name="connsiteX63" fmla="*/ 147263 w 545612"/>
              <a:gd name="connsiteY63" fmla="*/ 520561 h 605028"/>
              <a:gd name="connsiteX64" fmla="*/ 117 w 545612"/>
              <a:gd name="connsiteY64" fmla="*/ 447350 h 605028"/>
              <a:gd name="connsiteX65" fmla="*/ 117 w 545612"/>
              <a:gd name="connsiteY65" fmla="*/ 446530 h 605028"/>
              <a:gd name="connsiteX66" fmla="*/ 0 w 545612"/>
              <a:gd name="connsiteY66" fmla="*/ 403306 h 605028"/>
              <a:gd name="connsiteX67" fmla="*/ 15372 w 545612"/>
              <a:gd name="connsiteY67" fmla="*/ 367813 h 605028"/>
              <a:gd name="connsiteX68" fmla="*/ 235 w 545612"/>
              <a:gd name="connsiteY68" fmla="*/ 340871 h 605028"/>
              <a:gd name="connsiteX69" fmla="*/ 117 w 545612"/>
              <a:gd name="connsiteY69" fmla="*/ 339934 h 605028"/>
              <a:gd name="connsiteX70" fmla="*/ 0 w 545612"/>
              <a:gd name="connsiteY70" fmla="*/ 296828 h 605028"/>
              <a:gd name="connsiteX71" fmla="*/ 15372 w 545612"/>
              <a:gd name="connsiteY71" fmla="*/ 261335 h 605028"/>
              <a:gd name="connsiteX72" fmla="*/ 235 w 545612"/>
              <a:gd name="connsiteY72" fmla="*/ 234276 h 605028"/>
              <a:gd name="connsiteX73" fmla="*/ 117 w 545612"/>
              <a:gd name="connsiteY73" fmla="*/ 233339 h 605028"/>
              <a:gd name="connsiteX74" fmla="*/ 0 w 545612"/>
              <a:gd name="connsiteY74" fmla="*/ 190232 h 605028"/>
              <a:gd name="connsiteX75" fmla="*/ 15372 w 545612"/>
              <a:gd name="connsiteY75" fmla="*/ 154739 h 605028"/>
              <a:gd name="connsiteX76" fmla="*/ 235 w 545612"/>
              <a:gd name="connsiteY76" fmla="*/ 127797 h 605028"/>
              <a:gd name="connsiteX77" fmla="*/ 117 w 545612"/>
              <a:gd name="connsiteY77" fmla="*/ 126860 h 605028"/>
              <a:gd name="connsiteX78" fmla="*/ 0 w 545612"/>
              <a:gd name="connsiteY78" fmla="*/ 83754 h 605028"/>
              <a:gd name="connsiteX79" fmla="*/ 180001 w 545612"/>
              <a:gd name="connsiteY79"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45612" h="605028">
                <a:moveTo>
                  <a:pt x="50611" y="523866"/>
                </a:moveTo>
                <a:cubicBezTo>
                  <a:pt x="58706" y="521055"/>
                  <a:pt x="67622" y="525388"/>
                  <a:pt x="70555" y="533469"/>
                </a:cubicBezTo>
                <a:cubicBezTo>
                  <a:pt x="75717" y="548578"/>
                  <a:pt x="86627" y="560758"/>
                  <a:pt x="101057" y="567785"/>
                </a:cubicBezTo>
                <a:cubicBezTo>
                  <a:pt x="115487" y="574695"/>
                  <a:pt x="131676" y="575632"/>
                  <a:pt x="146810" y="570361"/>
                </a:cubicBezTo>
                <a:cubicBezTo>
                  <a:pt x="155022" y="567551"/>
                  <a:pt x="163938" y="571884"/>
                  <a:pt x="166753" y="579965"/>
                </a:cubicBezTo>
                <a:cubicBezTo>
                  <a:pt x="169569" y="588163"/>
                  <a:pt x="165346" y="597064"/>
                  <a:pt x="157134" y="599875"/>
                </a:cubicBezTo>
                <a:cubicBezTo>
                  <a:pt x="147279" y="603271"/>
                  <a:pt x="137190" y="605028"/>
                  <a:pt x="127101" y="605028"/>
                </a:cubicBezTo>
                <a:cubicBezTo>
                  <a:pt x="113492" y="605028"/>
                  <a:pt x="100001" y="601983"/>
                  <a:pt x="87448" y="595893"/>
                </a:cubicBezTo>
                <a:cubicBezTo>
                  <a:pt x="65510" y="585235"/>
                  <a:pt x="48969" y="566731"/>
                  <a:pt x="40992" y="543776"/>
                </a:cubicBezTo>
                <a:cubicBezTo>
                  <a:pt x="38176" y="535695"/>
                  <a:pt x="42399" y="526794"/>
                  <a:pt x="50611" y="523866"/>
                </a:cubicBezTo>
                <a:close/>
                <a:moveTo>
                  <a:pt x="366921" y="263774"/>
                </a:moveTo>
                <a:cubicBezTo>
                  <a:pt x="414908" y="263774"/>
                  <a:pt x="456677" y="296110"/>
                  <a:pt x="468527" y="342388"/>
                </a:cubicBezTo>
                <a:lnTo>
                  <a:pt x="469583" y="346606"/>
                </a:lnTo>
                <a:lnTo>
                  <a:pt x="473690" y="347895"/>
                </a:lnTo>
                <a:cubicBezTo>
                  <a:pt x="516749" y="362071"/>
                  <a:pt x="545612" y="402023"/>
                  <a:pt x="545612" y="447363"/>
                </a:cubicBezTo>
                <a:cubicBezTo>
                  <a:pt x="545612" y="505123"/>
                  <a:pt x="498563" y="552104"/>
                  <a:pt x="440838" y="552104"/>
                </a:cubicBezTo>
                <a:lnTo>
                  <a:pt x="247363" y="552104"/>
                </a:lnTo>
                <a:cubicBezTo>
                  <a:pt x="189521" y="552104"/>
                  <a:pt x="142472" y="505123"/>
                  <a:pt x="142472" y="447363"/>
                </a:cubicBezTo>
                <a:cubicBezTo>
                  <a:pt x="142472" y="389604"/>
                  <a:pt x="189521" y="342740"/>
                  <a:pt x="247363" y="342740"/>
                </a:cubicBezTo>
                <a:cubicBezTo>
                  <a:pt x="251001" y="342740"/>
                  <a:pt x="254755" y="342857"/>
                  <a:pt x="258392" y="343208"/>
                </a:cubicBezTo>
                <a:lnTo>
                  <a:pt x="264845" y="343911"/>
                </a:lnTo>
                <a:lnTo>
                  <a:pt x="266723" y="337819"/>
                </a:lnTo>
                <a:cubicBezTo>
                  <a:pt x="280098" y="294236"/>
                  <a:pt x="321280" y="263774"/>
                  <a:pt x="366921" y="263774"/>
                </a:cubicBezTo>
                <a:close/>
                <a:moveTo>
                  <a:pt x="395646" y="182059"/>
                </a:moveTo>
                <a:lnTo>
                  <a:pt x="395763" y="182059"/>
                </a:lnTo>
                <a:cubicBezTo>
                  <a:pt x="446095" y="182410"/>
                  <a:pt x="486690" y="223628"/>
                  <a:pt x="486338" y="273862"/>
                </a:cubicBezTo>
                <a:cubicBezTo>
                  <a:pt x="486221" y="282409"/>
                  <a:pt x="479299" y="289318"/>
                  <a:pt x="470734" y="289318"/>
                </a:cubicBezTo>
                <a:lnTo>
                  <a:pt x="470499" y="289318"/>
                </a:lnTo>
                <a:cubicBezTo>
                  <a:pt x="461934" y="289318"/>
                  <a:pt x="455012" y="282175"/>
                  <a:pt x="455012" y="273627"/>
                </a:cubicBezTo>
                <a:cubicBezTo>
                  <a:pt x="455247" y="240607"/>
                  <a:pt x="428614" y="213558"/>
                  <a:pt x="395528" y="213206"/>
                </a:cubicBezTo>
                <a:cubicBezTo>
                  <a:pt x="386964" y="213206"/>
                  <a:pt x="379924" y="206181"/>
                  <a:pt x="380041" y="197516"/>
                </a:cubicBezTo>
                <a:cubicBezTo>
                  <a:pt x="380159" y="188968"/>
                  <a:pt x="387081" y="182059"/>
                  <a:pt x="395646" y="182059"/>
                </a:cubicBezTo>
                <a:close/>
                <a:moveTo>
                  <a:pt x="48814" y="177347"/>
                </a:moveTo>
                <a:cubicBezTo>
                  <a:pt x="42829" y="182032"/>
                  <a:pt x="39661" y="186484"/>
                  <a:pt x="39661" y="190232"/>
                </a:cubicBezTo>
                <a:cubicBezTo>
                  <a:pt x="39661" y="205811"/>
                  <a:pt x="92934" y="234393"/>
                  <a:pt x="180001" y="234393"/>
                </a:cubicBezTo>
                <a:cubicBezTo>
                  <a:pt x="266950" y="234393"/>
                  <a:pt x="320223" y="205811"/>
                  <a:pt x="320223" y="190232"/>
                </a:cubicBezTo>
                <a:cubicBezTo>
                  <a:pt x="320223" y="186484"/>
                  <a:pt x="317055" y="182032"/>
                  <a:pt x="311188" y="177347"/>
                </a:cubicBezTo>
                <a:cubicBezTo>
                  <a:pt x="275985" y="193863"/>
                  <a:pt x="226937" y="202297"/>
                  <a:pt x="180001" y="202297"/>
                </a:cubicBezTo>
                <a:cubicBezTo>
                  <a:pt x="132947" y="202297"/>
                  <a:pt x="83899" y="193863"/>
                  <a:pt x="48814" y="177347"/>
                </a:cubicBezTo>
                <a:close/>
                <a:moveTo>
                  <a:pt x="180001" y="39593"/>
                </a:moveTo>
                <a:cubicBezTo>
                  <a:pt x="92934" y="39593"/>
                  <a:pt x="39661" y="68174"/>
                  <a:pt x="39661" y="83754"/>
                </a:cubicBezTo>
                <a:cubicBezTo>
                  <a:pt x="39661" y="99333"/>
                  <a:pt x="92934" y="127797"/>
                  <a:pt x="180001" y="127797"/>
                </a:cubicBezTo>
                <a:cubicBezTo>
                  <a:pt x="266950" y="127797"/>
                  <a:pt x="320223" y="99333"/>
                  <a:pt x="320223" y="83754"/>
                </a:cubicBezTo>
                <a:cubicBezTo>
                  <a:pt x="320223" y="68174"/>
                  <a:pt x="266950" y="39593"/>
                  <a:pt x="180001" y="39593"/>
                </a:cubicBezTo>
                <a:close/>
                <a:moveTo>
                  <a:pt x="180001" y="0"/>
                </a:moveTo>
                <a:cubicBezTo>
                  <a:pt x="267185" y="0"/>
                  <a:pt x="359884" y="29284"/>
                  <a:pt x="359884" y="83754"/>
                </a:cubicBezTo>
                <a:lnTo>
                  <a:pt x="359884" y="127797"/>
                </a:lnTo>
                <a:cubicBezTo>
                  <a:pt x="357772" y="137754"/>
                  <a:pt x="352374" y="146774"/>
                  <a:pt x="344512" y="154856"/>
                </a:cubicBezTo>
                <a:cubicBezTo>
                  <a:pt x="354252" y="165047"/>
                  <a:pt x="359884" y="176878"/>
                  <a:pt x="359884" y="190232"/>
                </a:cubicBezTo>
                <a:lnTo>
                  <a:pt x="359884" y="234276"/>
                </a:lnTo>
                <a:cubicBezTo>
                  <a:pt x="359063" y="238024"/>
                  <a:pt x="357889" y="241656"/>
                  <a:pt x="356246" y="245170"/>
                </a:cubicBezTo>
                <a:cubicBezTo>
                  <a:pt x="331253" y="247278"/>
                  <a:pt x="307315" y="257001"/>
                  <a:pt x="287954" y="273049"/>
                </a:cubicBezTo>
                <a:cubicBezTo>
                  <a:pt x="278684" y="280663"/>
                  <a:pt x="270470" y="289682"/>
                  <a:pt x="263899" y="299639"/>
                </a:cubicBezTo>
                <a:cubicBezTo>
                  <a:pt x="237498" y="305730"/>
                  <a:pt x="208280" y="308893"/>
                  <a:pt x="180001" y="308893"/>
                </a:cubicBezTo>
                <a:cubicBezTo>
                  <a:pt x="132947" y="308893"/>
                  <a:pt x="83899" y="300342"/>
                  <a:pt x="48814" y="283825"/>
                </a:cubicBezTo>
                <a:cubicBezTo>
                  <a:pt x="42829" y="288511"/>
                  <a:pt x="39661" y="293079"/>
                  <a:pt x="39661" y="296828"/>
                </a:cubicBezTo>
                <a:cubicBezTo>
                  <a:pt x="39661" y="312407"/>
                  <a:pt x="92934" y="340989"/>
                  <a:pt x="180001" y="340989"/>
                </a:cubicBezTo>
                <a:cubicBezTo>
                  <a:pt x="181291" y="340989"/>
                  <a:pt x="182699" y="340871"/>
                  <a:pt x="183990" y="340871"/>
                </a:cubicBezTo>
                <a:cubicBezTo>
                  <a:pt x="157589" y="356685"/>
                  <a:pt x="137406" y="381987"/>
                  <a:pt x="128488" y="411974"/>
                </a:cubicBezTo>
                <a:cubicBezTo>
                  <a:pt x="99036" y="408109"/>
                  <a:pt x="71108" y="400846"/>
                  <a:pt x="48814" y="390421"/>
                </a:cubicBezTo>
                <a:cubicBezTo>
                  <a:pt x="42829" y="395106"/>
                  <a:pt x="39661" y="399558"/>
                  <a:pt x="39661" y="403306"/>
                </a:cubicBezTo>
                <a:cubicBezTo>
                  <a:pt x="39661" y="415137"/>
                  <a:pt x="70404" y="434465"/>
                  <a:pt x="123325" y="443133"/>
                </a:cubicBezTo>
                <a:cubicBezTo>
                  <a:pt x="123325" y="444539"/>
                  <a:pt x="123208" y="445944"/>
                  <a:pt x="123208" y="447350"/>
                </a:cubicBezTo>
                <a:cubicBezTo>
                  <a:pt x="123208" y="474760"/>
                  <a:pt x="132243" y="500062"/>
                  <a:pt x="147263" y="520561"/>
                </a:cubicBezTo>
                <a:cubicBezTo>
                  <a:pt x="76271" y="514704"/>
                  <a:pt x="8918" y="489871"/>
                  <a:pt x="117" y="447350"/>
                </a:cubicBezTo>
                <a:lnTo>
                  <a:pt x="117" y="446530"/>
                </a:lnTo>
                <a:lnTo>
                  <a:pt x="0" y="403306"/>
                </a:lnTo>
                <a:cubicBezTo>
                  <a:pt x="0" y="389952"/>
                  <a:pt x="5632" y="378121"/>
                  <a:pt x="15372" y="367813"/>
                </a:cubicBezTo>
                <a:cubicBezTo>
                  <a:pt x="7627" y="359848"/>
                  <a:pt x="2229" y="350828"/>
                  <a:pt x="235" y="340871"/>
                </a:cubicBezTo>
                <a:lnTo>
                  <a:pt x="117" y="339934"/>
                </a:lnTo>
                <a:lnTo>
                  <a:pt x="0" y="296828"/>
                </a:lnTo>
                <a:cubicBezTo>
                  <a:pt x="0" y="283474"/>
                  <a:pt x="5632" y="271643"/>
                  <a:pt x="15372" y="261335"/>
                </a:cubicBezTo>
                <a:cubicBezTo>
                  <a:pt x="7627" y="253252"/>
                  <a:pt x="2229" y="244233"/>
                  <a:pt x="235" y="234276"/>
                </a:cubicBezTo>
                <a:lnTo>
                  <a:pt x="117" y="233339"/>
                </a:lnTo>
                <a:lnTo>
                  <a:pt x="0" y="190232"/>
                </a:lnTo>
                <a:cubicBezTo>
                  <a:pt x="0" y="176878"/>
                  <a:pt x="5632" y="165047"/>
                  <a:pt x="15372" y="154739"/>
                </a:cubicBezTo>
                <a:cubicBezTo>
                  <a:pt x="7627" y="146774"/>
                  <a:pt x="2229" y="137754"/>
                  <a:pt x="235" y="127797"/>
                </a:cubicBezTo>
                <a:lnTo>
                  <a:pt x="117" y="126860"/>
                </a:lnTo>
                <a:lnTo>
                  <a:pt x="0" y="83754"/>
                </a:lnTo>
                <a:cubicBezTo>
                  <a:pt x="0" y="29284"/>
                  <a:pt x="92699" y="0"/>
                  <a:pt x="180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feld 11">
            <a:extLst>
              <a:ext uri="{FF2B5EF4-FFF2-40B4-BE49-F238E27FC236}">
                <a16:creationId xmlns:a16="http://schemas.microsoft.com/office/drawing/2014/main" id="{0BE8FE59-EF95-0E4B-A3A5-F212F1CBC48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1371947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9E3DF-EEC8-3847-A0ED-A4AD5824E364}"/>
              </a:ext>
            </a:extLst>
          </p:cNvPr>
          <p:cNvSpPr>
            <a:spLocks noGrp="1"/>
          </p:cNvSpPr>
          <p:nvPr>
            <p:ph type="title"/>
          </p:nvPr>
        </p:nvSpPr>
        <p:spPr/>
        <p:txBody>
          <a:bodyPr/>
          <a:lstStyle/>
          <a:p>
            <a:r>
              <a:rPr kumimoji="1" lang="en-GB" altLang="zh-CN" dirty="0"/>
              <a:t>Generation of input features</a:t>
            </a:r>
          </a:p>
        </p:txBody>
      </p:sp>
      <p:sp>
        <p:nvSpPr>
          <p:cNvPr id="16" name="矩形 15">
            <a:extLst>
              <a:ext uri="{FF2B5EF4-FFF2-40B4-BE49-F238E27FC236}">
                <a16:creationId xmlns:a16="http://schemas.microsoft.com/office/drawing/2014/main" id="{71E0CD0D-CC40-EB47-95D8-D1227E4B0624}"/>
              </a:ext>
            </a:extLst>
          </p:cNvPr>
          <p:cNvSpPr/>
          <p:nvPr/>
        </p:nvSpPr>
        <p:spPr>
          <a:xfrm>
            <a:off x="1067639" y="1121314"/>
            <a:ext cx="1737976" cy="338554"/>
          </a:xfrm>
          <a:prstGeom prst="rect">
            <a:avLst/>
          </a:prstGeom>
        </p:spPr>
        <p:txBody>
          <a:bodyPr wrap="none">
            <a:spAutoFit/>
          </a:bodyPr>
          <a:lstStyle/>
          <a:p>
            <a:r>
              <a:rPr lang="en-GB" altLang="zh-CN" sz="1600" dirty="0"/>
              <a:t>Melt temperature</a:t>
            </a:r>
          </a:p>
        </p:txBody>
      </p:sp>
      <p:sp>
        <p:nvSpPr>
          <p:cNvPr id="19" name="矩形 18">
            <a:extLst>
              <a:ext uri="{FF2B5EF4-FFF2-40B4-BE49-F238E27FC236}">
                <a16:creationId xmlns:a16="http://schemas.microsoft.com/office/drawing/2014/main" id="{4EFFB4E5-E911-034D-8F59-83579CB49E0C}"/>
              </a:ext>
            </a:extLst>
          </p:cNvPr>
          <p:cNvSpPr/>
          <p:nvPr/>
        </p:nvSpPr>
        <p:spPr>
          <a:xfrm>
            <a:off x="370772" y="1337344"/>
            <a:ext cx="3435556" cy="307777"/>
          </a:xfrm>
          <a:prstGeom prst="rect">
            <a:avLst/>
          </a:prstGeom>
        </p:spPr>
        <p:txBody>
          <a:bodyPr wrap="none">
            <a:spAutoFit/>
          </a:bodyPr>
          <a:lstStyle/>
          <a:p>
            <a:r>
              <a:rPr lang="en-GB" altLang="zh-CN" sz="1400" dirty="0"/>
              <a:t>245                     Step 1                     270</a:t>
            </a:r>
          </a:p>
        </p:txBody>
      </p:sp>
      <p:sp>
        <p:nvSpPr>
          <p:cNvPr id="23" name="矩形 22">
            <a:extLst>
              <a:ext uri="{FF2B5EF4-FFF2-40B4-BE49-F238E27FC236}">
                <a16:creationId xmlns:a16="http://schemas.microsoft.com/office/drawing/2014/main" id="{AA1348A0-A830-2743-8305-7EE594499B82}"/>
              </a:ext>
            </a:extLst>
          </p:cNvPr>
          <p:cNvSpPr/>
          <p:nvPr/>
        </p:nvSpPr>
        <p:spPr>
          <a:xfrm>
            <a:off x="790759" y="1841414"/>
            <a:ext cx="2327881" cy="338554"/>
          </a:xfrm>
          <a:prstGeom prst="rect">
            <a:avLst/>
          </a:prstGeom>
        </p:spPr>
        <p:txBody>
          <a:bodyPr wrap="none">
            <a:spAutoFit/>
          </a:bodyPr>
          <a:lstStyle/>
          <a:p>
            <a:r>
              <a:rPr lang="en-GB" altLang="zh-CN" sz="1600" dirty="0"/>
              <a:t>Cavity wall temperature</a:t>
            </a:r>
          </a:p>
        </p:txBody>
      </p:sp>
      <p:graphicFrame>
        <p:nvGraphicFramePr>
          <p:cNvPr id="24" name="表格 13">
            <a:extLst>
              <a:ext uri="{FF2B5EF4-FFF2-40B4-BE49-F238E27FC236}">
                <a16:creationId xmlns:a16="http://schemas.microsoft.com/office/drawing/2014/main" id="{5D276248-F84F-A843-AAEE-E9BD2B3B003A}"/>
              </a:ext>
            </a:extLst>
          </p:cNvPr>
          <p:cNvGraphicFramePr>
            <a:graphicFrameLocks noGrp="1"/>
          </p:cNvGraphicFramePr>
          <p:nvPr/>
        </p:nvGraphicFramePr>
        <p:xfrm>
          <a:off x="469906" y="2381939"/>
          <a:ext cx="3124200" cy="2133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59956528"/>
                    </a:ext>
                  </a:extLst>
                </a:gridCol>
                <a:gridCol w="208280">
                  <a:extLst>
                    <a:ext uri="{9D8B030D-6E8A-4147-A177-3AD203B41FA5}">
                      <a16:colId xmlns:a16="http://schemas.microsoft.com/office/drawing/2014/main" val="2844052967"/>
                    </a:ext>
                  </a:extLst>
                </a:gridCol>
                <a:gridCol w="208280">
                  <a:extLst>
                    <a:ext uri="{9D8B030D-6E8A-4147-A177-3AD203B41FA5}">
                      <a16:colId xmlns:a16="http://schemas.microsoft.com/office/drawing/2014/main" val="2942804367"/>
                    </a:ext>
                  </a:extLst>
                </a:gridCol>
                <a:gridCol w="208280">
                  <a:extLst>
                    <a:ext uri="{9D8B030D-6E8A-4147-A177-3AD203B41FA5}">
                      <a16:colId xmlns:a16="http://schemas.microsoft.com/office/drawing/2014/main" val="3918102458"/>
                    </a:ext>
                  </a:extLst>
                </a:gridCol>
                <a:gridCol w="208280">
                  <a:extLst>
                    <a:ext uri="{9D8B030D-6E8A-4147-A177-3AD203B41FA5}">
                      <a16:colId xmlns:a16="http://schemas.microsoft.com/office/drawing/2014/main" val="783439030"/>
                    </a:ext>
                  </a:extLst>
                </a:gridCol>
                <a:gridCol w="208280">
                  <a:extLst>
                    <a:ext uri="{9D8B030D-6E8A-4147-A177-3AD203B41FA5}">
                      <a16:colId xmlns:a16="http://schemas.microsoft.com/office/drawing/2014/main" val="837748224"/>
                    </a:ext>
                  </a:extLst>
                </a:gridCol>
                <a:gridCol w="208280">
                  <a:extLst>
                    <a:ext uri="{9D8B030D-6E8A-4147-A177-3AD203B41FA5}">
                      <a16:colId xmlns:a16="http://schemas.microsoft.com/office/drawing/2014/main" val="4204607077"/>
                    </a:ext>
                  </a:extLst>
                </a:gridCol>
                <a:gridCol w="208280">
                  <a:extLst>
                    <a:ext uri="{9D8B030D-6E8A-4147-A177-3AD203B41FA5}">
                      <a16:colId xmlns:a16="http://schemas.microsoft.com/office/drawing/2014/main" val="726615709"/>
                    </a:ext>
                  </a:extLst>
                </a:gridCol>
                <a:gridCol w="208280">
                  <a:extLst>
                    <a:ext uri="{9D8B030D-6E8A-4147-A177-3AD203B41FA5}">
                      <a16:colId xmlns:a16="http://schemas.microsoft.com/office/drawing/2014/main" val="1676298569"/>
                    </a:ext>
                  </a:extLst>
                </a:gridCol>
                <a:gridCol w="208280">
                  <a:extLst>
                    <a:ext uri="{9D8B030D-6E8A-4147-A177-3AD203B41FA5}">
                      <a16:colId xmlns:a16="http://schemas.microsoft.com/office/drawing/2014/main" val="3257148185"/>
                    </a:ext>
                  </a:extLst>
                </a:gridCol>
                <a:gridCol w="208280">
                  <a:extLst>
                    <a:ext uri="{9D8B030D-6E8A-4147-A177-3AD203B41FA5}">
                      <a16:colId xmlns:a16="http://schemas.microsoft.com/office/drawing/2014/main" val="3577485875"/>
                    </a:ext>
                  </a:extLst>
                </a:gridCol>
                <a:gridCol w="208280">
                  <a:extLst>
                    <a:ext uri="{9D8B030D-6E8A-4147-A177-3AD203B41FA5}">
                      <a16:colId xmlns:a16="http://schemas.microsoft.com/office/drawing/2014/main" val="1465987318"/>
                    </a:ext>
                  </a:extLst>
                </a:gridCol>
                <a:gridCol w="208280">
                  <a:extLst>
                    <a:ext uri="{9D8B030D-6E8A-4147-A177-3AD203B41FA5}">
                      <a16:colId xmlns:a16="http://schemas.microsoft.com/office/drawing/2014/main" val="86544793"/>
                    </a:ext>
                  </a:extLst>
                </a:gridCol>
                <a:gridCol w="208280">
                  <a:extLst>
                    <a:ext uri="{9D8B030D-6E8A-4147-A177-3AD203B41FA5}">
                      <a16:colId xmlns:a16="http://schemas.microsoft.com/office/drawing/2014/main" val="3669171861"/>
                    </a:ext>
                  </a:extLst>
                </a:gridCol>
                <a:gridCol w="208280">
                  <a:extLst>
                    <a:ext uri="{9D8B030D-6E8A-4147-A177-3AD203B41FA5}">
                      <a16:colId xmlns:a16="http://schemas.microsoft.com/office/drawing/2014/main" val="3055011336"/>
                    </a:ext>
                  </a:extLst>
                </a:gridCol>
              </a:tblGrid>
              <a:tr h="117443">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dirty="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dirty="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dirty="0"/>
                    </a:p>
                  </a:txBody>
                  <a:tcPr>
                    <a:solidFill>
                      <a:srgbClr val="C952FE"/>
                    </a:solidFill>
                  </a:tcPr>
                </a:tc>
                <a:tc>
                  <a:txBody>
                    <a:bodyPr/>
                    <a:lstStyle/>
                    <a:p>
                      <a:endParaRPr lang="zh-CN" altLang="en-US" sz="800"/>
                    </a:p>
                  </a:txBody>
                  <a:tcPr>
                    <a:solidFill>
                      <a:srgbClr val="C952FE"/>
                    </a:solidFill>
                  </a:tcPr>
                </a:tc>
                <a:tc>
                  <a:txBody>
                    <a:bodyPr/>
                    <a:lstStyle/>
                    <a:p>
                      <a:endParaRPr lang="zh-CN" altLang="en-US" sz="800" dirty="0"/>
                    </a:p>
                  </a:txBody>
                  <a:tcPr>
                    <a:solidFill>
                      <a:srgbClr val="C952FE"/>
                    </a:solidFill>
                  </a:tcPr>
                </a:tc>
                <a:extLst>
                  <a:ext uri="{0D108BD9-81ED-4DB2-BD59-A6C34878D82A}">
                    <a16:rowId xmlns:a16="http://schemas.microsoft.com/office/drawing/2014/main" val="1689261807"/>
                  </a:ext>
                </a:extLst>
              </a:tr>
            </a:tbl>
          </a:graphicData>
        </a:graphic>
      </p:graphicFrame>
      <p:sp>
        <p:nvSpPr>
          <p:cNvPr id="25" name="矩形 24">
            <a:extLst>
              <a:ext uri="{FF2B5EF4-FFF2-40B4-BE49-F238E27FC236}">
                <a16:creationId xmlns:a16="http://schemas.microsoft.com/office/drawing/2014/main" id="{0A7FE342-367E-DE49-9D4F-435A45BC6386}"/>
              </a:ext>
            </a:extLst>
          </p:cNvPr>
          <p:cNvSpPr/>
          <p:nvPr/>
        </p:nvSpPr>
        <p:spPr>
          <a:xfrm>
            <a:off x="370772" y="2089080"/>
            <a:ext cx="3336170" cy="307777"/>
          </a:xfrm>
          <a:prstGeom prst="rect">
            <a:avLst/>
          </a:prstGeom>
        </p:spPr>
        <p:txBody>
          <a:bodyPr wrap="none">
            <a:spAutoFit/>
          </a:bodyPr>
          <a:lstStyle/>
          <a:p>
            <a:r>
              <a:rPr lang="en-GB" altLang="zh-CN" sz="1400" dirty="0"/>
              <a:t>40                     Step 1                      100</a:t>
            </a:r>
          </a:p>
        </p:txBody>
      </p:sp>
      <p:sp>
        <p:nvSpPr>
          <p:cNvPr id="38" name="矩形 37">
            <a:extLst>
              <a:ext uri="{FF2B5EF4-FFF2-40B4-BE49-F238E27FC236}">
                <a16:creationId xmlns:a16="http://schemas.microsoft.com/office/drawing/2014/main" id="{8C6A6460-D6A3-D046-823A-625392977AA2}"/>
              </a:ext>
            </a:extLst>
          </p:cNvPr>
          <p:cNvSpPr/>
          <p:nvPr/>
        </p:nvSpPr>
        <p:spPr>
          <a:xfrm>
            <a:off x="946290" y="2661922"/>
            <a:ext cx="2178802" cy="338554"/>
          </a:xfrm>
          <a:prstGeom prst="rect">
            <a:avLst/>
          </a:prstGeom>
        </p:spPr>
        <p:txBody>
          <a:bodyPr wrap="none">
            <a:spAutoFit/>
          </a:bodyPr>
          <a:lstStyle/>
          <a:p>
            <a:r>
              <a:rPr lang="en-GB" altLang="zh-CN" sz="1600" dirty="0"/>
              <a:t>Holding pressure time</a:t>
            </a:r>
          </a:p>
        </p:txBody>
      </p:sp>
      <p:sp>
        <p:nvSpPr>
          <p:cNvPr id="40" name="矩形 39">
            <a:extLst>
              <a:ext uri="{FF2B5EF4-FFF2-40B4-BE49-F238E27FC236}">
                <a16:creationId xmlns:a16="http://schemas.microsoft.com/office/drawing/2014/main" id="{BCF96803-264D-C640-AF6F-EC1E193222A1}"/>
              </a:ext>
            </a:extLst>
          </p:cNvPr>
          <p:cNvSpPr/>
          <p:nvPr/>
        </p:nvSpPr>
        <p:spPr>
          <a:xfrm>
            <a:off x="405849" y="2905291"/>
            <a:ext cx="3435556" cy="307777"/>
          </a:xfrm>
          <a:prstGeom prst="rect">
            <a:avLst/>
          </a:prstGeom>
        </p:spPr>
        <p:txBody>
          <a:bodyPr wrap="none">
            <a:spAutoFit/>
          </a:bodyPr>
          <a:lstStyle/>
          <a:p>
            <a:r>
              <a:rPr lang="en-GB" altLang="zh-CN" sz="1400" dirty="0"/>
              <a:t>0.2                     Step 0.1                   1.2</a:t>
            </a:r>
          </a:p>
        </p:txBody>
      </p:sp>
      <p:sp>
        <p:nvSpPr>
          <p:cNvPr id="41" name="矩形 40">
            <a:extLst>
              <a:ext uri="{FF2B5EF4-FFF2-40B4-BE49-F238E27FC236}">
                <a16:creationId xmlns:a16="http://schemas.microsoft.com/office/drawing/2014/main" id="{DD0A4830-D271-C34F-AC52-EBBC10F71107}"/>
              </a:ext>
            </a:extLst>
          </p:cNvPr>
          <p:cNvSpPr/>
          <p:nvPr/>
        </p:nvSpPr>
        <p:spPr>
          <a:xfrm>
            <a:off x="1377458" y="3409361"/>
            <a:ext cx="1322798" cy="338554"/>
          </a:xfrm>
          <a:prstGeom prst="rect">
            <a:avLst/>
          </a:prstGeom>
        </p:spPr>
        <p:txBody>
          <a:bodyPr wrap="none">
            <a:spAutoFit/>
          </a:bodyPr>
          <a:lstStyle/>
          <a:p>
            <a:r>
              <a:rPr lang="en-GB" altLang="zh-CN" sz="1600" dirty="0"/>
              <a:t>Cooling time</a:t>
            </a:r>
          </a:p>
        </p:txBody>
      </p:sp>
      <p:sp>
        <p:nvSpPr>
          <p:cNvPr id="43" name="矩形 42">
            <a:extLst>
              <a:ext uri="{FF2B5EF4-FFF2-40B4-BE49-F238E27FC236}">
                <a16:creationId xmlns:a16="http://schemas.microsoft.com/office/drawing/2014/main" id="{9D54D967-2DBD-1D43-8B5F-7B0A9AF4C343}"/>
              </a:ext>
            </a:extLst>
          </p:cNvPr>
          <p:cNvSpPr/>
          <p:nvPr/>
        </p:nvSpPr>
        <p:spPr>
          <a:xfrm>
            <a:off x="405849" y="3657027"/>
            <a:ext cx="3385863" cy="307777"/>
          </a:xfrm>
          <a:prstGeom prst="rect">
            <a:avLst/>
          </a:prstGeom>
        </p:spPr>
        <p:txBody>
          <a:bodyPr wrap="none">
            <a:spAutoFit/>
          </a:bodyPr>
          <a:lstStyle/>
          <a:p>
            <a:r>
              <a:rPr lang="en-GB" altLang="zh-CN" sz="1400" dirty="0"/>
              <a:t>1.5                     Step 0.1                    2.5</a:t>
            </a:r>
          </a:p>
        </p:txBody>
      </p:sp>
      <p:sp>
        <p:nvSpPr>
          <p:cNvPr id="44" name="矩形 43">
            <a:extLst>
              <a:ext uri="{FF2B5EF4-FFF2-40B4-BE49-F238E27FC236}">
                <a16:creationId xmlns:a16="http://schemas.microsoft.com/office/drawing/2014/main" id="{6A73E907-B829-2C46-8771-4B4C2FAE4910}"/>
              </a:ext>
            </a:extLst>
          </p:cNvPr>
          <p:cNvSpPr/>
          <p:nvPr/>
        </p:nvSpPr>
        <p:spPr>
          <a:xfrm>
            <a:off x="1099147" y="4257663"/>
            <a:ext cx="1781257" cy="338554"/>
          </a:xfrm>
          <a:prstGeom prst="rect">
            <a:avLst/>
          </a:prstGeom>
        </p:spPr>
        <p:txBody>
          <a:bodyPr wrap="none">
            <a:spAutoFit/>
          </a:bodyPr>
          <a:lstStyle/>
          <a:p>
            <a:r>
              <a:rPr lang="en-GB" altLang="zh-CN" sz="1600" dirty="0"/>
              <a:t>Injection flow rate</a:t>
            </a:r>
          </a:p>
        </p:txBody>
      </p:sp>
      <p:sp>
        <p:nvSpPr>
          <p:cNvPr id="46" name="矩形 45">
            <a:extLst>
              <a:ext uri="{FF2B5EF4-FFF2-40B4-BE49-F238E27FC236}">
                <a16:creationId xmlns:a16="http://schemas.microsoft.com/office/drawing/2014/main" id="{414C0CE8-30AF-6048-BD0A-9DBC86E788B9}"/>
              </a:ext>
            </a:extLst>
          </p:cNvPr>
          <p:cNvSpPr/>
          <p:nvPr/>
        </p:nvSpPr>
        <p:spPr>
          <a:xfrm>
            <a:off x="405849" y="4503204"/>
            <a:ext cx="3336170" cy="307777"/>
          </a:xfrm>
          <a:prstGeom prst="rect">
            <a:avLst/>
          </a:prstGeom>
        </p:spPr>
        <p:txBody>
          <a:bodyPr wrap="none">
            <a:spAutoFit/>
          </a:bodyPr>
          <a:lstStyle/>
          <a:p>
            <a:r>
              <a:rPr lang="en-GB" altLang="zh-CN" sz="1400" dirty="0"/>
              <a:t>30                     Step 1                        55</a:t>
            </a:r>
          </a:p>
        </p:txBody>
      </p:sp>
      <p:sp>
        <p:nvSpPr>
          <p:cNvPr id="47" name="矩形 46">
            <a:extLst>
              <a:ext uri="{FF2B5EF4-FFF2-40B4-BE49-F238E27FC236}">
                <a16:creationId xmlns:a16="http://schemas.microsoft.com/office/drawing/2014/main" id="{043E3287-7E2B-8044-ACF7-79BDEE8ED08A}"/>
              </a:ext>
            </a:extLst>
          </p:cNvPr>
          <p:cNvSpPr/>
          <p:nvPr/>
        </p:nvSpPr>
        <p:spPr>
          <a:xfrm>
            <a:off x="1123191" y="5009423"/>
            <a:ext cx="1733167" cy="338554"/>
          </a:xfrm>
          <a:prstGeom prst="rect">
            <a:avLst/>
          </a:prstGeom>
        </p:spPr>
        <p:txBody>
          <a:bodyPr wrap="none">
            <a:spAutoFit/>
          </a:bodyPr>
          <a:lstStyle/>
          <a:p>
            <a:r>
              <a:rPr lang="en-GB" altLang="zh-CN" sz="1600" dirty="0"/>
              <a:t>Holding pressure</a:t>
            </a:r>
          </a:p>
        </p:txBody>
      </p:sp>
      <p:sp>
        <p:nvSpPr>
          <p:cNvPr id="49" name="矩形 48">
            <a:extLst>
              <a:ext uri="{FF2B5EF4-FFF2-40B4-BE49-F238E27FC236}">
                <a16:creationId xmlns:a16="http://schemas.microsoft.com/office/drawing/2014/main" id="{BDAF7D8B-1B44-6546-8523-E5049D84ACC9}"/>
              </a:ext>
            </a:extLst>
          </p:cNvPr>
          <p:cNvSpPr/>
          <p:nvPr/>
        </p:nvSpPr>
        <p:spPr>
          <a:xfrm>
            <a:off x="405849" y="5254940"/>
            <a:ext cx="3485249" cy="307777"/>
          </a:xfrm>
          <a:prstGeom prst="rect">
            <a:avLst/>
          </a:prstGeom>
        </p:spPr>
        <p:txBody>
          <a:bodyPr wrap="none">
            <a:spAutoFit/>
          </a:bodyPr>
          <a:lstStyle/>
          <a:p>
            <a:r>
              <a:rPr lang="en-GB" altLang="zh-CN" sz="1400" dirty="0"/>
              <a:t>400                     Step 10                   912</a:t>
            </a:r>
          </a:p>
        </p:txBody>
      </p:sp>
      <p:graphicFrame>
        <p:nvGraphicFramePr>
          <p:cNvPr id="50" name="表格 13">
            <a:extLst>
              <a:ext uri="{FF2B5EF4-FFF2-40B4-BE49-F238E27FC236}">
                <a16:creationId xmlns:a16="http://schemas.microsoft.com/office/drawing/2014/main" id="{E9757CB9-BC73-E84F-AB3A-E65C10F021E3}"/>
              </a:ext>
            </a:extLst>
          </p:cNvPr>
          <p:cNvGraphicFramePr>
            <a:graphicFrameLocks noGrp="1"/>
          </p:cNvGraphicFramePr>
          <p:nvPr/>
        </p:nvGraphicFramePr>
        <p:xfrm>
          <a:off x="4221757" y="3746311"/>
          <a:ext cx="3127375" cy="12801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59956528"/>
                    </a:ext>
                  </a:extLst>
                </a:gridCol>
                <a:gridCol w="208280">
                  <a:extLst>
                    <a:ext uri="{9D8B030D-6E8A-4147-A177-3AD203B41FA5}">
                      <a16:colId xmlns:a16="http://schemas.microsoft.com/office/drawing/2014/main" val="2844052967"/>
                    </a:ext>
                  </a:extLst>
                </a:gridCol>
                <a:gridCol w="211455">
                  <a:extLst>
                    <a:ext uri="{9D8B030D-6E8A-4147-A177-3AD203B41FA5}">
                      <a16:colId xmlns:a16="http://schemas.microsoft.com/office/drawing/2014/main" val="2942804367"/>
                    </a:ext>
                  </a:extLst>
                </a:gridCol>
                <a:gridCol w="208280">
                  <a:extLst>
                    <a:ext uri="{9D8B030D-6E8A-4147-A177-3AD203B41FA5}">
                      <a16:colId xmlns:a16="http://schemas.microsoft.com/office/drawing/2014/main" val="3918102458"/>
                    </a:ext>
                  </a:extLst>
                </a:gridCol>
                <a:gridCol w="208280">
                  <a:extLst>
                    <a:ext uri="{9D8B030D-6E8A-4147-A177-3AD203B41FA5}">
                      <a16:colId xmlns:a16="http://schemas.microsoft.com/office/drawing/2014/main" val="783439030"/>
                    </a:ext>
                  </a:extLst>
                </a:gridCol>
                <a:gridCol w="208280">
                  <a:extLst>
                    <a:ext uri="{9D8B030D-6E8A-4147-A177-3AD203B41FA5}">
                      <a16:colId xmlns:a16="http://schemas.microsoft.com/office/drawing/2014/main" val="837748224"/>
                    </a:ext>
                  </a:extLst>
                </a:gridCol>
                <a:gridCol w="208280">
                  <a:extLst>
                    <a:ext uri="{9D8B030D-6E8A-4147-A177-3AD203B41FA5}">
                      <a16:colId xmlns:a16="http://schemas.microsoft.com/office/drawing/2014/main" val="4204607077"/>
                    </a:ext>
                  </a:extLst>
                </a:gridCol>
                <a:gridCol w="208280">
                  <a:extLst>
                    <a:ext uri="{9D8B030D-6E8A-4147-A177-3AD203B41FA5}">
                      <a16:colId xmlns:a16="http://schemas.microsoft.com/office/drawing/2014/main" val="726615709"/>
                    </a:ext>
                  </a:extLst>
                </a:gridCol>
                <a:gridCol w="208280">
                  <a:extLst>
                    <a:ext uri="{9D8B030D-6E8A-4147-A177-3AD203B41FA5}">
                      <a16:colId xmlns:a16="http://schemas.microsoft.com/office/drawing/2014/main" val="1676298569"/>
                    </a:ext>
                  </a:extLst>
                </a:gridCol>
                <a:gridCol w="208280">
                  <a:extLst>
                    <a:ext uri="{9D8B030D-6E8A-4147-A177-3AD203B41FA5}">
                      <a16:colId xmlns:a16="http://schemas.microsoft.com/office/drawing/2014/main" val="3257148185"/>
                    </a:ext>
                  </a:extLst>
                </a:gridCol>
                <a:gridCol w="208280">
                  <a:extLst>
                    <a:ext uri="{9D8B030D-6E8A-4147-A177-3AD203B41FA5}">
                      <a16:colId xmlns:a16="http://schemas.microsoft.com/office/drawing/2014/main" val="3577485875"/>
                    </a:ext>
                  </a:extLst>
                </a:gridCol>
                <a:gridCol w="208280">
                  <a:extLst>
                    <a:ext uri="{9D8B030D-6E8A-4147-A177-3AD203B41FA5}">
                      <a16:colId xmlns:a16="http://schemas.microsoft.com/office/drawing/2014/main" val="1465987318"/>
                    </a:ext>
                  </a:extLst>
                </a:gridCol>
                <a:gridCol w="208280">
                  <a:extLst>
                    <a:ext uri="{9D8B030D-6E8A-4147-A177-3AD203B41FA5}">
                      <a16:colId xmlns:a16="http://schemas.microsoft.com/office/drawing/2014/main" val="86544793"/>
                    </a:ext>
                  </a:extLst>
                </a:gridCol>
                <a:gridCol w="208280">
                  <a:extLst>
                    <a:ext uri="{9D8B030D-6E8A-4147-A177-3AD203B41FA5}">
                      <a16:colId xmlns:a16="http://schemas.microsoft.com/office/drawing/2014/main" val="3669171861"/>
                    </a:ext>
                  </a:extLst>
                </a:gridCol>
                <a:gridCol w="208280">
                  <a:extLst>
                    <a:ext uri="{9D8B030D-6E8A-4147-A177-3AD203B41FA5}">
                      <a16:colId xmlns:a16="http://schemas.microsoft.com/office/drawing/2014/main" val="3055011336"/>
                    </a:ext>
                  </a:extLst>
                </a:gridCol>
              </a:tblGrid>
              <a:tr h="117443">
                <a:tc>
                  <a:txBody>
                    <a:bodyPr/>
                    <a:lstStyle/>
                    <a:p>
                      <a:endParaRPr lang="zh-CN" altLang="en-US" sz="800"/>
                    </a:p>
                  </a:txBody>
                  <a:tcPr/>
                </a:tc>
                <a:tc>
                  <a:txBody>
                    <a:bodyPr/>
                    <a:lstStyle/>
                    <a:p>
                      <a:endParaRPr lang="zh-CN" altLang="en-US" sz="800" dirty="0"/>
                    </a:p>
                  </a:txBody>
                  <a:tcPr>
                    <a:solidFill>
                      <a:schemeClr val="accent2">
                        <a:lumMod val="75000"/>
                      </a:schemeClr>
                    </a:solidFill>
                  </a:tcPr>
                </a:tc>
                <a:tc>
                  <a:txBody>
                    <a:bodyPr/>
                    <a:lstStyle/>
                    <a:p>
                      <a:endParaRPr lang="zh-CN" altLang="en-US" sz="800" dirty="0"/>
                    </a:p>
                  </a:txBody>
                  <a:tcPr>
                    <a:solidFill>
                      <a:schemeClr val="tx2">
                        <a:lumMod val="60000"/>
                        <a:lumOff val="40000"/>
                      </a:schemeClr>
                    </a:solidFill>
                  </a:tcPr>
                </a:tc>
                <a:tc>
                  <a:txBody>
                    <a:bodyPr/>
                    <a:lstStyle/>
                    <a:p>
                      <a:endParaRPr lang="zh-CN" altLang="en-US" sz="800" dirty="0"/>
                    </a:p>
                  </a:txBody>
                  <a:tcPr/>
                </a:tc>
                <a:tc>
                  <a:txBody>
                    <a:bodyPr/>
                    <a:lstStyle/>
                    <a:p>
                      <a:endParaRPr lang="zh-CN" altLang="en-US" sz="800" dirty="0"/>
                    </a:p>
                  </a:txBody>
                  <a:tcPr>
                    <a:solidFill>
                      <a:schemeClr val="bg2">
                        <a:lumMod val="25000"/>
                      </a:schemeClr>
                    </a:solidFill>
                  </a:tcPr>
                </a:tc>
                <a:tc>
                  <a:txBody>
                    <a:bodyPr/>
                    <a:lstStyle/>
                    <a:p>
                      <a:endParaRPr lang="zh-CN" altLang="en-US" sz="800" dirty="0"/>
                    </a:p>
                  </a:txBody>
                  <a:tcPr>
                    <a:solidFill>
                      <a:srgbClr val="30FA00"/>
                    </a:solidFill>
                  </a:tcPr>
                </a:tc>
                <a:tc>
                  <a:txBody>
                    <a:bodyPr/>
                    <a:lstStyle/>
                    <a:p>
                      <a:endParaRPr lang="zh-CN" altLang="en-US" sz="800" dirty="0"/>
                    </a:p>
                  </a:txBody>
                  <a:tcPr>
                    <a:solidFill>
                      <a:schemeClr val="accent1">
                        <a:lumMod val="40000"/>
                        <a:lumOff val="60000"/>
                      </a:schemeClr>
                    </a:solidFill>
                  </a:tcPr>
                </a:tc>
                <a:tc>
                  <a:txBody>
                    <a:bodyPr/>
                    <a:lstStyle/>
                    <a:p>
                      <a:endParaRPr lang="zh-CN" altLang="en-US" sz="800" dirty="0"/>
                    </a:p>
                  </a:txBody>
                  <a:tcPr/>
                </a:tc>
                <a:tc>
                  <a:txBody>
                    <a:bodyPr/>
                    <a:lstStyle/>
                    <a:p>
                      <a:endParaRPr lang="zh-CN" altLang="en-US" sz="800" dirty="0"/>
                    </a:p>
                  </a:txBody>
                  <a:tcPr>
                    <a:solidFill>
                      <a:schemeClr val="accent3">
                        <a:lumMod val="50000"/>
                      </a:schemeClr>
                    </a:solidFill>
                  </a:tcPr>
                </a:tc>
                <a:tc>
                  <a:txBody>
                    <a:bodyPr/>
                    <a:lstStyle/>
                    <a:p>
                      <a:endParaRPr lang="zh-CN" altLang="en-US" sz="800" dirty="0"/>
                    </a:p>
                  </a:txBody>
                  <a:tcPr>
                    <a:solidFill>
                      <a:srgbClr val="007742"/>
                    </a:solidFill>
                  </a:tcPr>
                </a:tc>
                <a:tc>
                  <a:txBody>
                    <a:bodyPr/>
                    <a:lstStyle/>
                    <a:p>
                      <a:endParaRPr lang="zh-CN" altLang="en-US" sz="800" dirty="0"/>
                    </a:p>
                  </a:txBody>
                  <a:tcPr>
                    <a:solidFill>
                      <a:schemeClr val="accent1">
                        <a:lumMod val="40000"/>
                        <a:lumOff val="60000"/>
                      </a:schemeClr>
                    </a:solidFill>
                  </a:tcPr>
                </a:tc>
                <a:tc>
                  <a:txBody>
                    <a:bodyPr/>
                    <a:lstStyle/>
                    <a:p>
                      <a:endParaRPr lang="zh-CN" altLang="en-US" sz="800" dirty="0"/>
                    </a:p>
                  </a:txBody>
                  <a:tcPr>
                    <a:solidFill>
                      <a:srgbClr val="00FA00"/>
                    </a:solidFill>
                  </a:tcPr>
                </a:tc>
                <a:tc>
                  <a:txBody>
                    <a:bodyPr/>
                    <a:lstStyle/>
                    <a:p>
                      <a:endParaRPr lang="zh-CN" altLang="en-US" sz="800" dirty="0"/>
                    </a:p>
                  </a:txBody>
                  <a:tcPr/>
                </a:tc>
                <a:tc>
                  <a:txBody>
                    <a:bodyPr/>
                    <a:lstStyle/>
                    <a:p>
                      <a:endParaRPr lang="zh-CN" altLang="en-US" sz="800" dirty="0"/>
                    </a:p>
                  </a:txBody>
                  <a:tcPr>
                    <a:solidFill>
                      <a:schemeClr val="tx2">
                        <a:lumMod val="60000"/>
                        <a:lumOff val="40000"/>
                      </a:schemeClr>
                    </a:solidFill>
                  </a:tcPr>
                </a:tc>
                <a:tc>
                  <a:txBody>
                    <a:bodyPr/>
                    <a:lstStyle/>
                    <a:p>
                      <a:endParaRPr lang="zh-CN" altLang="en-US" sz="800" dirty="0"/>
                    </a:p>
                  </a:txBody>
                  <a:tcPr>
                    <a:solidFill>
                      <a:schemeClr val="accent1">
                        <a:lumMod val="50000"/>
                      </a:schemeClr>
                    </a:solidFill>
                  </a:tcPr>
                </a:tc>
                <a:extLst>
                  <a:ext uri="{0D108BD9-81ED-4DB2-BD59-A6C34878D82A}">
                    <a16:rowId xmlns:a16="http://schemas.microsoft.com/office/drawing/2014/main" val="1689261807"/>
                  </a:ext>
                </a:extLst>
              </a:tr>
              <a:tr h="117443">
                <a:tc>
                  <a:txBody>
                    <a:bodyPr/>
                    <a:lstStyle/>
                    <a:p>
                      <a:endParaRPr lang="zh-CN" altLang="en-US" sz="800" dirty="0"/>
                    </a:p>
                  </a:txBody>
                  <a:tcPr>
                    <a:solidFill>
                      <a:srgbClr val="C952FE"/>
                    </a:solidFill>
                  </a:tcPr>
                </a:tc>
                <a:tc>
                  <a:txBody>
                    <a:bodyPr/>
                    <a:lstStyle/>
                    <a:p>
                      <a:endParaRPr lang="zh-CN" altLang="en-US" sz="800" dirty="0"/>
                    </a:p>
                  </a:txBody>
                  <a:tcPr>
                    <a:solidFill>
                      <a:srgbClr val="AC30D6"/>
                    </a:solidFill>
                  </a:tcPr>
                </a:tc>
                <a:tc>
                  <a:txBody>
                    <a:bodyPr/>
                    <a:lstStyle/>
                    <a:p>
                      <a:endParaRPr lang="zh-CN" altLang="en-US" sz="800" dirty="0"/>
                    </a:p>
                  </a:txBody>
                  <a:tcPr>
                    <a:solidFill>
                      <a:srgbClr val="431479"/>
                    </a:solidFill>
                  </a:tcPr>
                </a:tc>
                <a:tc>
                  <a:txBody>
                    <a:bodyPr/>
                    <a:lstStyle/>
                    <a:p>
                      <a:endParaRPr lang="zh-CN" altLang="en-US" sz="800" dirty="0"/>
                    </a:p>
                  </a:txBody>
                  <a:tcPr>
                    <a:solidFill>
                      <a:srgbClr val="D7AEFF"/>
                    </a:solidFill>
                  </a:tcPr>
                </a:tc>
                <a:tc>
                  <a:txBody>
                    <a:bodyPr/>
                    <a:lstStyle/>
                    <a:p>
                      <a:endParaRPr lang="zh-CN" altLang="en-US" sz="800" dirty="0"/>
                    </a:p>
                  </a:txBody>
                  <a:tcPr>
                    <a:solidFill>
                      <a:srgbClr val="C952FE"/>
                    </a:solidFill>
                  </a:tcPr>
                </a:tc>
                <a:tc>
                  <a:txBody>
                    <a:bodyPr/>
                    <a:lstStyle/>
                    <a:p>
                      <a:endParaRPr lang="zh-CN" altLang="en-US" sz="800" dirty="0"/>
                    </a:p>
                  </a:txBody>
                  <a:tcPr>
                    <a:solidFill>
                      <a:srgbClr val="7B2CD6"/>
                    </a:solidFill>
                  </a:tcPr>
                </a:tc>
                <a:tc>
                  <a:txBody>
                    <a:bodyPr/>
                    <a:lstStyle/>
                    <a:p>
                      <a:endParaRPr lang="zh-CN" altLang="en-US" sz="800" dirty="0"/>
                    </a:p>
                  </a:txBody>
                  <a:tcPr>
                    <a:solidFill>
                      <a:srgbClr val="AB51D6"/>
                    </a:solidFill>
                  </a:tcPr>
                </a:tc>
                <a:tc>
                  <a:txBody>
                    <a:bodyPr/>
                    <a:lstStyle/>
                    <a:p>
                      <a:endParaRPr lang="zh-CN" altLang="en-US" sz="800" dirty="0"/>
                    </a:p>
                  </a:txBody>
                  <a:tcPr>
                    <a:solidFill>
                      <a:srgbClr val="C952FE"/>
                    </a:solidFill>
                  </a:tcPr>
                </a:tc>
                <a:tc>
                  <a:txBody>
                    <a:bodyPr/>
                    <a:lstStyle/>
                    <a:p>
                      <a:endParaRPr lang="zh-CN" altLang="en-US" sz="800" dirty="0"/>
                    </a:p>
                  </a:txBody>
                  <a:tcPr>
                    <a:solidFill>
                      <a:srgbClr val="AB82FF"/>
                    </a:solidFill>
                  </a:tcPr>
                </a:tc>
                <a:tc>
                  <a:txBody>
                    <a:bodyPr/>
                    <a:lstStyle/>
                    <a:p>
                      <a:endParaRPr lang="zh-CN" altLang="en-US" sz="800" dirty="0"/>
                    </a:p>
                  </a:txBody>
                  <a:tcPr>
                    <a:solidFill>
                      <a:srgbClr val="7B23AA"/>
                    </a:solidFill>
                  </a:tcPr>
                </a:tc>
                <a:tc>
                  <a:txBody>
                    <a:bodyPr/>
                    <a:lstStyle/>
                    <a:p>
                      <a:endParaRPr lang="zh-CN" altLang="en-US" sz="800" dirty="0"/>
                    </a:p>
                  </a:txBody>
                  <a:tcPr>
                    <a:solidFill>
                      <a:srgbClr val="C952FE"/>
                    </a:solidFill>
                  </a:tcPr>
                </a:tc>
                <a:tc>
                  <a:txBody>
                    <a:bodyPr/>
                    <a:lstStyle/>
                    <a:p>
                      <a:endParaRPr lang="zh-CN" altLang="en-US" sz="800" dirty="0"/>
                    </a:p>
                  </a:txBody>
                  <a:tcPr>
                    <a:solidFill>
                      <a:srgbClr val="7B2CD6"/>
                    </a:solidFill>
                  </a:tcPr>
                </a:tc>
                <a:tc>
                  <a:txBody>
                    <a:bodyPr/>
                    <a:lstStyle/>
                    <a:p>
                      <a:endParaRPr lang="zh-CN" altLang="en-US" sz="800" dirty="0"/>
                    </a:p>
                  </a:txBody>
                  <a:tcPr>
                    <a:solidFill>
                      <a:srgbClr val="C952FE"/>
                    </a:solidFill>
                  </a:tcPr>
                </a:tc>
                <a:tc>
                  <a:txBody>
                    <a:bodyPr/>
                    <a:lstStyle/>
                    <a:p>
                      <a:endParaRPr lang="zh-CN" altLang="en-US" sz="800" dirty="0"/>
                    </a:p>
                  </a:txBody>
                  <a:tcPr>
                    <a:solidFill>
                      <a:srgbClr val="AB51D6"/>
                    </a:solidFill>
                  </a:tcPr>
                </a:tc>
                <a:tc>
                  <a:txBody>
                    <a:bodyPr/>
                    <a:lstStyle/>
                    <a:p>
                      <a:endParaRPr lang="zh-CN" altLang="en-US" sz="800" dirty="0"/>
                    </a:p>
                  </a:txBody>
                  <a:tcPr>
                    <a:solidFill>
                      <a:srgbClr val="AB56FF"/>
                    </a:solidFill>
                  </a:tcPr>
                </a:tc>
                <a:extLst>
                  <a:ext uri="{0D108BD9-81ED-4DB2-BD59-A6C34878D82A}">
                    <a16:rowId xmlns:a16="http://schemas.microsoft.com/office/drawing/2014/main" val="4227997175"/>
                  </a:ext>
                </a:extLst>
              </a:tr>
              <a:tr h="117443">
                <a:tc>
                  <a:txBody>
                    <a:bodyPr/>
                    <a:lstStyle/>
                    <a:p>
                      <a:endParaRPr lang="zh-CN" altLang="en-US" sz="800" dirty="0"/>
                    </a:p>
                  </a:txBody>
                  <a:tcPr>
                    <a:solidFill>
                      <a:srgbClr val="07AEEF"/>
                    </a:solidFill>
                  </a:tcPr>
                </a:tc>
                <a:tc>
                  <a:txBody>
                    <a:bodyPr/>
                    <a:lstStyle/>
                    <a:p>
                      <a:endParaRPr lang="zh-CN" altLang="en-US" sz="800" dirty="0"/>
                    </a:p>
                  </a:txBody>
                  <a:tcPr>
                    <a:solidFill>
                      <a:srgbClr val="0070C0"/>
                    </a:solidFill>
                  </a:tcPr>
                </a:tc>
                <a:tc>
                  <a:txBody>
                    <a:bodyPr/>
                    <a:lstStyle/>
                    <a:p>
                      <a:endParaRPr lang="zh-CN" altLang="en-US" sz="800" dirty="0"/>
                    </a:p>
                  </a:txBody>
                  <a:tcPr>
                    <a:solidFill>
                      <a:srgbClr val="07AEEF"/>
                    </a:solidFill>
                  </a:tcPr>
                </a:tc>
                <a:tc>
                  <a:txBody>
                    <a:bodyPr/>
                    <a:lstStyle/>
                    <a:p>
                      <a:endParaRPr lang="zh-CN" altLang="en-US" sz="800" dirty="0"/>
                    </a:p>
                  </a:txBody>
                  <a:tcPr>
                    <a:solidFill>
                      <a:srgbClr val="004DD6"/>
                    </a:solidFill>
                  </a:tcPr>
                </a:tc>
                <a:tc>
                  <a:txBody>
                    <a:bodyPr/>
                    <a:lstStyle/>
                    <a:p>
                      <a:endParaRPr lang="zh-CN" altLang="en-US" sz="800" dirty="0"/>
                    </a:p>
                  </a:txBody>
                  <a:tcPr>
                    <a:solidFill>
                      <a:srgbClr val="4180FF"/>
                    </a:solidFill>
                  </a:tcPr>
                </a:tc>
                <a:tc>
                  <a:txBody>
                    <a:bodyPr/>
                    <a:lstStyle/>
                    <a:p>
                      <a:endParaRPr lang="zh-CN" altLang="en-US" sz="800" dirty="0"/>
                    </a:p>
                  </a:txBody>
                  <a:tcPr>
                    <a:solidFill>
                      <a:srgbClr val="007AAA"/>
                    </a:solidFill>
                  </a:tcPr>
                </a:tc>
                <a:tc>
                  <a:txBody>
                    <a:bodyPr/>
                    <a:lstStyle/>
                    <a:p>
                      <a:endParaRPr lang="zh-CN" altLang="en-US" sz="800" dirty="0"/>
                    </a:p>
                  </a:txBody>
                  <a:tcPr>
                    <a:solidFill>
                      <a:srgbClr val="76D6FF"/>
                    </a:solidFill>
                  </a:tcPr>
                </a:tc>
                <a:tc>
                  <a:txBody>
                    <a:bodyPr/>
                    <a:lstStyle/>
                    <a:p>
                      <a:endParaRPr lang="zh-CN" altLang="en-US" sz="800" dirty="0"/>
                    </a:p>
                  </a:txBody>
                  <a:tcPr>
                    <a:solidFill>
                      <a:srgbClr val="07AEEF"/>
                    </a:solidFill>
                  </a:tcPr>
                </a:tc>
                <a:tc>
                  <a:txBody>
                    <a:bodyPr/>
                    <a:lstStyle/>
                    <a:p>
                      <a:endParaRPr lang="zh-CN" altLang="en-US" sz="800" dirty="0"/>
                    </a:p>
                  </a:txBody>
                  <a:tcPr>
                    <a:solidFill>
                      <a:srgbClr val="76D6FF"/>
                    </a:solidFill>
                  </a:tcPr>
                </a:tc>
                <a:tc>
                  <a:txBody>
                    <a:bodyPr/>
                    <a:lstStyle/>
                    <a:p>
                      <a:endParaRPr lang="zh-CN" altLang="en-US" sz="800" dirty="0"/>
                    </a:p>
                  </a:txBody>
                  <a:tcPr>
                    <a:solidFill>
                      <a:srgbClr val="0048AA"/>
                    </a:solidFill>
                  </a:tcPr>
                </a:tc>
                <a:tc>
                  <a:txBody>
                    <a:bodyPr/>
                    <a:lstStyle/>
                    <a:p>
                      <a:endParaRPr lang="zh-CN" altLang="en-US" sz="800" dirty="0"/>
                    </a:p>
                  </a:txBody>
                  <a:tcPr>
                    <a:solidFill>
                      <a:srgbClr val="07AEEF"/>
                    </a:solidFill>
                  </a:tcPr>
                </a:tc>
                <a:tc>
                  <a:txBody>
                    <a:bodyPr/>
                    <a:lstStyle/>
                    <a:p>
                      <a:endParaRPr lang="zh-CN" altLang="en-US" sz="800" dirty="0"/>
                    </a:p>
                  </a:txBody>
                  <a:tcPr>
                    <a:solidFill>
                      <a:srgbClr val="0052FF"/>
                    </a:solidFill>
                  </a:tcPr>
                </a:tc>
                <a:tc>
                  <a:txBody>
                    <a:bodyPr/>
                    <a:lstStyle/>
                    <a:p>
                      <a:endParaRPr lang="zh-CN" altLang="en-US" sz="800" dirty="0"/>
                    </a:p>
                  </a:txBody>
                  <a:tcPr>
                    <a:solidFill>
                      <a:srgbClr val="07AEEF"/>
                    </a:solidFill>
                  </a:tcPr>
                </a:tc>
                <a:tc>
                  <a:txBody>
                    <a:bodyPr/>
                    <a:lstStyle/>
                    <a:p>
                      <a:endParaRPr lang="zh-CN" altLang="en-US" sz="800" dirty="0"/>
                    </a:p>
                  </a:txBody>
                  <a:tcPr>
                    <a:solidFill>
                      <a:srgbClr val="73FEFF"/>
                    </a:solidFill>
                  </a:tcPr>
                </a:tc>
                <a:tc>
                  <a:txBody>
                    <a:bodyPr/>
                    <a:lstStyle/>
                    <a:p>
                      <a:endParaRPr lang="zh-CN" altLang="en-US" sz="800" dirty="0"/>
                    </a:p>
                  </a:txBody>
                  <a:tcPr>
                    <a:solidFill>
                      <a:srgbClr val="0048AA"/>
                    </a:solidFill>
                  </a:tcPr>
                </a:tc>
                <a:extLst>
                  <a:ext uri="{0D108BD9-81ED-4DB2-BD59-A6C34878D82A}">
                    <a16:rowId xmlns:a16="http://schemas.microsoft.com/office/drawing/2014/main" val="2060000565"/>
                  </a:ext>
                </a:extLst>
              </a:tr>
              <a:tr h="117443">
                <a:tc>
                  <a:txBody>
                    <a:bodyPr/>
                    <a:lstStyle/>
                    <a:p>
                      <a:endParaRPr lang="zh-CN" altLang="en-US" sz="800" dirty="0"/>
                    </a:p>
                  </a:txBody>
                  <a:tcPr>
                    <a:solidFill>
                      <a:srgbClr val="D7ABA9"/>
                    </a:solidFill>
                  </a:tcPr>
                </a:tc>
                <a:tc>
                  <a:txBody>
                    <a:bodyPr/>
                    <a:lstStyle/>
                    <a:p>
                      <a:endParaRPr lang="zh-CN" altLang="en-US" sz="800" dirty="0"/>
                    </a:p>
                  </a:txBody>
                  <a:tcPr>
                    <a:solidFill>
                      <a:srgbClr val="FF727C"/>
                    </a:solidFill>
                  </a:tcPr>
                </a:tc>
                <a:tc>
                  <a:txBody>
                    <a:bodyPr/>
                    <a:lstStyle/>
                    <a:p>
                      <a:endParaRPr lang="zh-CN" altLang="en-US" sz="800" dirty="0"/>
                    </a:p>
                  </a:txBody>
                  <a:tcPr>
                    <a:solidFill>
                      <a:srgbClr val="C00000"/>
                    </a:solidFill>
                  </a:tcPr>
                </a:tc>
                <a:tc>
                  <a:txBody>
                    <a:bodyPr/>
                    <a:lstStyle/>
                    <a:p>
                      <a:endParaRPr lang="zh-CN" altLang="en-US" sz="800" dirty="0"/>
                    </a:p>
                  </a:txBody>
                  <a:tcPr>
                    <a:solidFill>
                      <a:srgbClr val="D87C79"/>
                    </a:solidFill>
                  </a:tcPr>
                </a:tc>
                <a:tc>
                  <a:txBody>
                    <a:bodyPr/>
                    <a:lstStyle/>
                    <a:p>
                      <a:endParaRPr lang="zh-CN" altLang="en-US" sz="800" dirty="0"/>
                    </a:p>
                  </a:txBody>
                  <a:tcPr>
                    <a:solidFill>
                      <a:srgbClr val="FF0000"/>
                    </a:solidFill>
                  </a:tcPr>
                </a:tc>
                <a:tc>
                  <a:txBody>
                    <a:bodyPr/>
                    <a:lstStyle/>
                    <a:p>
                      <a:endParaRPr lang="zh-CN" altLang="en-US" sz="800" dirty="0"/>
                    </a:p>
                  </a:txBody>
                  <a:tcPr>
                    <a:solidFill>
                      <a:srgbClr val="FF727C"/>
                    </a:solidFill>
                  </a:tcPr>
                </a:tc>
                <a:tc>
                  <a:txBody>
                    <a:bodyPr/>
                    <a:lstStyle/>
                    <a:p>
                      <a:endParaRPr lang="zh-CN" altLang="en-US" sz="800" dirty="0"/>
                    </a:p>
                  </a:txBody>
                  <a:tcPr>
                    <a:solidFill>
                      <a:srgbClr val="D84942"/>
                    </a:solidFill>
                  </a:tcPr>
                </a:tc>
                <a:tc>
                  <a:txBody>
                    <a:bodyPr/>
                    <a:lstStyle/>
                    <a:p>
                      <a:endParaRPr lang="zh-CN" altLang="en-US" sz="800" dirty="0"/>
                    </a:p>
                  </a:txBody>
                  <a:tcPr>
                    <a:solidFill>
                      <a:srgbClr val="FF2600"/>
                    </a:solidFill>
                  </a:tcPr>
                </a:tc>
                <a:tc>
                  <a:txBody>
                    <a:bodyPr/>
                    <a:lstStyle/>
                    <a:p>
                      <a:endParaRPr lang="zh-CN" altLang="en-US" sz="800" dirty="0"/>
                    </a:p>
                  </a:txBody>
                  <a:tcPr>
                    <a:solidFill>
                      <a:srgbClr val="AB4642"/>
                    </a:solidFill>
                  </a:tcPr>
                </a:tc>
                <a:tc>
                  <a:txBody>
                    <a:bodyPr/>
                    <a:lstStyle/>
                    <a:p>
                      <a:endParaRPr lang="zh-CN" altLang="en-US" sz="800" dirty="0"/>
                    </a:p>
                  </a:txBody>
                  <a:tcPr>
                    <a:solidFill>
                      <a:srgbClr val="FF727C"/>
                    </a:solidFill>
                  </a:tcPr>
                </a:tc>
                <a:tc>
                  <a:txBody>
                    <a:bodyPr/>
                    <a:lstStyle/>
                    <a:p>
                      <a:endParaRPr lang="zh-CN" altLang="en-US" sz="800" dirty="0"/>
                    </a:p>
                  </a:txBody>
                  <a:tcPr>
                    <a:solidFill>
                      <a:srgbClr val="D87C79"/>
                    </a:solidFill>
                  </a:tcPr>
                </a:tc>
                <a:tc>
                  <a:txBody>
                    <a:bodyPr/>
                    <a:lstStyle/>
                    <a:p>
                      <a:endParaRPr lang="zh-CN" altLang="en-US" sz="800" dirty="0"/>
                    </a:p>
                  </a:txBody>
                  <a:tcPr>
                    <a:solidFill>
                      <a:srgbClr val="7B0C00"/>
                    </a:solidFill>
                  </a:tcPr>
                </a:tc>
                <a:tc>
                  <a:txBody>
                    <a:bodyPr/>
                    <a:lstStyle/>
                    <a:p>
                      <a:endParaRPr lang="zh-CN" altLang="en-US" sz="800" dirty="0"/>
                    </a:p>
                  </a:txBody>
                  <a:tcPr>
                    <a:solidFill>
                      <a:srgbClr val="FF0000"/>
                    </a:solidFill>
                  </a:tcPr>
                </a:tc>
                <a:tc>
                  <a:txBody>
                    <a:bodyPr/>
                    <a:lstStyle/>
                    <a:p>
                      <a:endParaRPr lang="zh-CN" altLang="en-US" sz="800" dirty="0"/>
                    </a:p>
                  </a:txBody>
                  <a:tcPr>
                    <a:solidFill>
                      <a:srgbClr val="FF727C"/>
                    </a:solidFill>
                  </a:tcPr>
                </a:tc>
                <a:tc>
                  <a:txBody>
                    <a:bodyPr/>
                    <a:lstStyle/>
                    <a:p>
                      <a:endParaRPr lang="zh-CN" altLang="en-US" sz="800" dirty="0"/>
                    </a:p>
                  </a:txBody>
                  <a:tcPr>
                    <a:solidFill>
                      <a:srgbClr val="AB4500"/>
                    </a:solidFill>
                  </a:tcPr>
                </a:tc>
                <a:extLst>
                  <a:ext uri="{0D108BD9-81ED-4DB2-BD59-A6C34878D82A}">
                    <a16:rowId xmlns:a16="http://schemas.microsoft.com/office/drawing/2014/main" val="4289449951"/>
                  </a:ext>
                </a:extLst>
              </a:tr>
              <a:tr h="117443">
                <a:tc>
                  <a:txBody>
                    <a:bodyPr/>
                    <a:lstStyle/>
                    <a:p>
                      <a:endParaRPr lang="zh-CN" altLang="en-US" sz="800" dirty="0"/>
                    </a:p>
                  </a:txBody>
                  <a:tcPr>
                    <a:solidFill>
                      <a:srgbClr val="FFFDA9"/>
                    </a:solidFill>
                  </a:tcPr>
                </a:tc>
                <a:tc>
                  <a:txBody>
                    <a:bodyPr/>
                    <a:lstStyle/>
                    <a:p>
                      <a:endParaRPr lang="zh-CN" altLang="en-US" sz="800" dirty="0"/>
                    </a:p>
                  </a:txBody>
                  <a:tcPr>
                    <a:solidFill>
                      <a:srgbClr val="FFC000"/>
                    </a:solidFill>
                  </a:tcPr>
                </a:tc>
                <a:tc>
                  <a:txBody>
                    <a:bodyPr/>
                    <a:lstStyle/>
                    <a:p>
                      <a:endParaRPr lang="zh-CN" altLang="en-US" sz="800" dirty="0"/>
                    </a:p>
                  </a:txBody>
                  <a:tcPr>
                    <a:solidFill>
                      <a:srgbClr val="FFFF00"/>
                    </a:solidFill>
                  </a:tcPr>
                </a:tc>
                <a:tc>
                  <a:txBody>
                    <a:bodyPr/>
                    <a:lstStyle/>
                    <a:p>
                      <a:endParaRPr lang="zh-CN" altLang="en-US" sz="800" dirty="0"/>
                    </a:p>
                  </a:txBody>
                  <a:tcPr>
                    <a:solidFill>
                      <a:srgbClr val="D7A800"/>
                    </a:solidFill>
                  </a:tcPr>
                </a:tc>
                <a:tc>
                  <a:txBody>
                    <a:bodyPr/>
                    <a:lstStyle/>
                    <a:p>
                      <a:endParaRPr lang="zh-CN" altLang="en-US" sz="800" dirty="0"/>
                    </a:p>
                  </a:txBody>
                  <a:tcPr>
                    <a:solidFill>
                      <a:srgbClr val="FFD579"/>
                    </a:solidFill>
                  </a:tcPr>
                </a:tc>
                <a:tc>
                  <a:txBody>
                    <a:bodyPr/>
                    <a:lstStyle/>
                    <a:p>
                      <a:endParaRPr lang="zh-CN" altLang="en-US" sz="800" dirty="0"/>
                    </a:p>
                  </a:txBody>
                  <a:tcPr>
                    <a:solidFill>
                      <a:srgbClr val="FFC000"/>
                    </a:solidFill>
                  </a:tcPr>
                </a:tc>
                <a:tc>
                  <a:txBody>
                    <a:bodyPr/>
                    <a:lstStyle/>
                    <a:p>
                      <a:endParaRPr lang="zh-CN" altLang="en-US" sz="800" dirty="0"/>
                    </a:p>
                  </a:txBody>
                  <a:tcPr>
                    <a:solidFill>
                      <a:srgbClr val="FFFDA9"/>
                    </a:solidFill>
                  </a:tcPr>
                </a:tc>
                <a:tc>
                  <a:txBody>
                    <a:bodyPr/>
                    <a:lstStyle/>
                    <a:p>
                      <a:endParaRPr lang="zh-CN" altLang="en-US" sz="800" dirty="0"/>
                    </a:p>
                  </a:txBody>
                  <a:tcPr>
                    <a:solidFill>
                      <a:srgbClr val="FFFD78"/>
                    </a:solidFill>
                  </a:tcPr>
                </a:tc>
                <a:tc>
                  <a:txBody>
                    <a:bodyPr/>
                    <a:lstStyle/>
                    <a:p>
                      <a:endParaRPr lang="zh-CN" altLang="en-US" sz="800" dirty="0"/>
                    </a:p>
                  </a:txBody>
                  <a:tcPr>
                    <a:solidFill>
                      <a:srgbClr val="FFC000"/>
                    </a:solidFill>
                  </a:tcPr>
                </a:tc>
                <a:tc>
                  <a:txBody>
                    <a:bodyPr/>
                    <a:lstStyle/>
                    <a:p>
                      <a:endParaRPr lang="zh-CN" altLang="en-US" sz="800" dirty="0"/>
                    </a:p>
                  </a:txBody>
                  <a:tcPr>
                    <a:solidFill>
                      <a:srgbClr val="FFD579"/>
                    </a:solidFill>
                  </a:tcPr>
                </a:tc>
                <a:tc>
                  <a:txBody>
                    <a:bodyPr/>
                    <a:lstStyle/>
                    <a:p>
                      <a:endParaRPr lang="zh-CN" altLang="en-US" sz="800" dirty="0"/>
                    </a:p>
                  </a:txBody>
                  <a:tcPr>
                    <a:solidFill>
                      <a:srgbClr val="FFC000"/>
                    </a:solidFill>
                  </a:tcPr>
                </a:tc>
                <a:tc>
                  <a:txBody>
                    <a:bodyPr/>
                    <a:lstStyle/>
                    <a:p>
                      <a:endParaRPr lang="zh-CN" altLang="en-US" sz="800" dirty="0"/>
                    </a:p>
                  </a:txBody>
                  <a:tcPr>
                    <a:solidFill>
                      <a:srgbClr val="FFD579"/>
                    </a:solidFill>
                  </a:tcPr>
                </a:tc>
                <a:tc>
                  <a:txBody>
                    <a:bodyPr/>
                    <a:lstStyle/>
                    <a:p>
                      <a:endParaRPr lang="zh-CN" altLang="en-US" sz="800" dirty="0"/>
                    </a:p>
                  </a:txBody>
                  <a:tcPr>
                    <a:solidFill>
                      <a:srgbClr val="FFC000"/>
                    </a:solidFill>
                  </a:tcPr>
                </a:tc>
                <a:tc>
                  <a:txBody>
                    <a:bodyPr/>
                    <a:lstStyle/>
                    <a:p>
                      <a:endParaRPr lang="zh-CN" altLang="en-US" sz="800" dirty="0"/>
                    </a:p>
                  </a:txBody>
                  <a:tcPr>
                    <a:solidFill>
                      <a:srgbClr val="FFFD78"/>
                    </a:solidFill>
                  </a:tcPr>
                </a:tc>
                <a:tc>
                  <a:txBody>
                    <a:bodyPr/>
                    <a:lstStyle/>
                    <a:p>
                      <a:endParaRPr lang="zh-CN" altLang="en-US" sz="800" dirty="0"/>
                    </a:p>
                  </a:txBody>
                  <a:tcPr>
                    <a:solidFill>
                      <a:srgbClr val="FFC000"/>
                    </a:solidFill>
                  </a:tcPr>
                </a:tc>
                <a:extLst>
                  <a:ext uri="{0D108BD9-81ED-4DB2-BD59-A6C34878D82A}">
                    <a16:rowId xmlns:a16="http://schemas.microsoft.com/office/drawing/2014/main" val="3727645084"/>
                  </a:ext>
                </a:extLst>
              </a:tr>
              <a:tr h="117443">
                <a:tc>
                  <a:txBody>
                    <a:bodyPr/>
                    <a:lstStyle/>
                    <a:p>
                      <a:endParaRPr lang="zh-CN" altLang="en-US" sz="800" dirty="0"/>
                    </a:p>
                  </a:txBody>
                  <a:tcPr>
                    <a:solidFill>
                      <a:srgbClr val="AC1F79"/>
                    </a:solidFill>
                  </a:tcPr>
                </a:tc>
                <a:tc>
                  <a:txBody>
                    <a:bodyPr/>
                    <a:lstStyle/>
                    <a:p>
                      <a:endParaRPr lang="zh-CN" altLang="en-US" sz="800" dirty="0"/>
                    </a:p>
                  </a:txBody>
                  <a:tcPr>
                    <a:solidFill>
                      <a:srgbClr val="FFAFFF"/>
                    </a:solidFill>
                  </a:tcPr>
                </a:tc>
                <a:tc>
                  <a:txBody>
                    <a:bodyPr/>
                    <a:lstStyle/>
                    <a:p>
                      <a:endParaRPr lang="zh-CN" altLang="en-US" sz="800" dirty="0"/>
                    </a:p>
                  </a:txBody>
                  <a:tcPr>
                    <a:solidFill>
                      <a:srgbClr val="AB4CAA"/>
                    </a:solidFill>
                  </a:tcPr>
                </a:tc>
                <a:tc>
                  <a:txBody>
                    <a:bodyPr/>
                    <a:lstStyle/>
                    <a:p>
                      <a:endParaRPr lang="zh-CN" altLang="en-US" sz="800" dirty="0"/>
                    </a:p>
                  </a:txBody>
                  <a:tcPr>
                    <a:solidFill>
                      <a:srgbClr val="FF82D6"/>
                    </a:solidFill>
                  </a:tcPr>
                </a:tc>
                <a:tc>
                  <a:txBody>
                    <a:bodyPr/>
                    <a:lstStyle/>
                    <a:p>
                      <a:endParaRPr lang="zh-CN" altLang="en-US" sz="800" dirty="0"/>
                    </a:p>
                  </a:txBody>
                  <a:tcPr>
                    <a:solidFill>
                      <a:srgbClr val="FFADD6"/>
                    </a:solidFill>
                  </a:tcPr>
                </a:tc>
                <a:tc>
                  <a:txBody>
                    <a:bodyPr/>
                    <a:lstStyle/>
                    <a:p>
                      <a:endParaRPr lang="zh-CN" altLang="en-US" sz="800" dirty="0"/>
                    </a:p>
                  </a:txBody>
                  <a:tcPr>
                    <a:solidFill>
                      <a:srgbClr val="FFAFFF"/>
                    </a:solidFill>
                  </a:tcPr>
                </a:tc>
                <a:tc>
                  <a:txBody>
                    <a:bodyPr/>
                    <a:lstStyle/>
                    <a:p>
                      <a:endParaRPr lang="zh-CN" altLang="en-US" sz="800" dirty="0"/>
                    </a:p>
                  </a:txBody>
                  <a:tcPr>
                    <a:solidFill>
                      <a:srgbClr val="FF56D6"/>
                    </a:solidFill>
                  </a:tcPr>
                </a:tc>
                <a:tc>
                  <a:txBody>
                    <a:bodyPr/>
                    <a:lstStyle/>
                    <a:p>
                      <a:endParaRPr lang="zh-CN" altLang="en-US" sz="800" dirty="0"/>
                    </a:p>
                  </a:txBody>
                  <a:tcPr>
                    <a:solidFill>
                      <a:srgbClr val="FFAFFF"/>
                    </a:solidFill>
                  </a:tcPr>
                </a:tc>
                <a:tc>
                  <a:txBody>
                    <a:bodyPr/>
                    <a:lstStyle/>
                    <a:p>
                      <a:endParaRPr lang="zh-CN" altLang="en-US" sz="800" dirty="0"/>
                    </a:p>
                  </a:txBody>
                  <a:tcPr>
                    <a:solidFill>
                      <a:srgbClr val="FF40FF"/>
                    </a:solidFill>
                  </a:tcPr>
                </a:tc>
                <a:tc>
                  <a:txBody>
                    <a:bodyPr/>
                    <a:lstStyle/>
                    <a:p>
                      <a:endParaRPr lang="zh-CN" altLang="en-US" sz="800" dirty="0"/>
                    </a:p>
                  </a:txBody>
                  <a:tcPr>
                    <a:solidFill>
                      <a:srgbClr val="FFD8FF"/>
                    </a:solidFill>
                  </a:tcPr>
                </a:tc>
                <a:tc>
                  <a:txBody>
                    <a:bodyPr/>
                    <a:lstStyle/>
                    <a:p>
                      <a:endParaRPr lang="zh-CN" altLang="en-US" sz="800" dirty="0"/>
                    </a:p>
                  </a:txBody>
                  <a:tcPr>
                    <a:solidFill>
                      <a:srgbClr val="FFAFFF"/>
                    </a:solidFill>
                  </a:tcPr>
                </a:tc>
                <a:tc>
                  <a:txBody>
                    <a:bodyPr/>
                    <a:lstStyle/>
                    <a:p>
                      <a:endParaRPr lang="zh-CN" altLang="en-US" sz="800" dirty="0"/>
                    </a:p>
                  </a:txBody>
                  <a:tcPr>
                    <a:solidFill>
                      <a:srgbClr val="FFADD6"/>
                    </a:solidFill>
                  </a:tcPr>
                </a:tc>
                <a:tc>
                  <a:txBody>
                    <a:bodyPr/>
                    <a:lstStyle/>
                    <a:p>
                      <a:endParaRPr lang="zh-CN" altLang="en-US" sz="800" dirty="0"/>
                    </a:p>
                  </a:txBody>
                  <a:tcPr>
                    <a:solidFill>
                      <a:srgbClr val="FF39D6"/>
                    </a:solidFill>
                  </a:tcPr>
                </a:tc>
                <a:tc>
                  <a:txBody>
                    <a:bodyPr/>
                    <a:lstStyle/>
                    <a:p>
                      <a:endParaRPr lang="zh-CN" altLang="en-US" sz="800" dirty="0"/>
                    </a:p>
                  </a:txBody>
                  <a:tcPr>
                    <a:solidFill>
                      <a:srgbClr val="FF40FF"/>
                    </a:solidFill>
                  </a:tcPr>
                </a:tc>
                <a:tc>
                  <a:txBody>
                    <a:bodyPr/>
                    <a:lstStyle/>
                    <a:p>
                      <a:endParaRPr lang="zh-CN" altLang="en-US" sz="800" dirty="0"/>
                    </a:p>
                  </a:txBody>
                  <a:tcPr>
                    <a:solidFill>
                      <a:srgbClr val="FFAFFF"/>
                    </a:solidFill>
                  </a:tcPr>
                </a:tc>
                <a:extLst>
                  <a:ext uri="{0D108BD9-81ED-4DB2-BD59-A6C34878D82A}">
                    <a16:rowId xmlns:a16="http://schemas.microsoft.com/office/drawing/2014/main" val="2570308891"/>
                  </a:ext>
                </a:extLst>
              </a:tr>
            </a:tbl>
          </a:graphicData>
        </a:graphic>
      </p:graphicFrame>
      <p:graphicFrame>
        <p:nvGraphicFramePr>
          <p:cNvPr id="54" name="表格 54">
            <a:extLst>
              <a:ext uri="{FF2B5EF4-FFF2-40B4-BE49-F238E27FC236}">
                <a16:creationId xmlns:a16="http://schemas.microsoft.com/office/drawing/2014/main" id="{D523F8C4-75EF-4C44-8797-A98D6755C212}"/>
              </a:ext>
            </a:extLst>
          </p:cNvPr>
          <p:cNvGraphicFramePr>
            <a:graphicFrameLocks noGrp="1"/>
          </p:cNvGraphicFramePr>
          <p:nvPr/>
        </p:nvGraphicFramePr>
        <p:xfrm>
          <a:off x="464548" y="1618354"/>
          <a:ext cx="3124199" cy="237035"/>
        </p:xfrm>
        <a:graphic>
          <a:graphicData uri="http://schemas.openxmlformats.org/drawingml/2006/table">
            <a:tbl>
              <a:tblPr firstRow="1" bandRow="1">
                <a:tableStyleId>{5C22544A-7EE6-4342-B048-85BDC9FD1C3A}</a:tableStyleId>
              </a:tblPr>
              <a:tblGrid>
                <a:gridCol w="3124199">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chemeClr val="tx2">
                            <a:lumMod val="20000"/>
                            <a:lumOff val="80000"/>
                          </a:schemeClr>
                        </a:gs>
                        <a:gs pos="0">
                          <a:schemeClr val="accent1">
                            <a:lumMod val="5000"/>
                            <a:lumOff val="95000"/>
                          </a:schemeClr>
                        </a:gs>
                        <a:gs pos="0">
                          <a:schemeClr val="tx2">
                            <a:lumMod val="50000"/>
                          </a:schemeClr>
                        </a:gs>
                        <a:gs pos="100000">
                          <a:schemeClr val="tx2">
                            <a:lumMod val="20000"/>
                            <a:lumOff val="80000"/>
                          </a:schemeClr>
                        </a:gs>
                        <a:gs pos="100000">
                          <a:schemeClr val="tx2">
                            <a:lumMod val="20000"/>
                            <a:lumOff val="80000"/>
                          </a:schemeClr>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55" name="表格 54">
            <a:extLst>
              <a:ext uri="{FF2B5EF4-FFF2-40B4-BE49-F238E27FC236}">
                <a16:creationId xmlns:a16="http://schemas.microsoft.com/office/drawing/2014/main" id="{1323D116-00E4-BE44-B502-DE17D599048A}"/>
              </a:ext>
            </a:extLst>
          </p:cNvPr>
          <p:cNvGraphicFramePr>
            <a:graphicFrameLocks noGrp="1"/>
          </p:cNvGraphicFramePr>
          <p:nvPr/>
        </p:nvGraphicFramePr>
        <p:xfrm>
          <a:off x="464548" y="2387582"/>
          <a:ext cx="3124200" cy="237035"/>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chemeClr val="tx2">
                            <a:lumMod val="20000"/>
                            <a:lumOff val="80000"/>
                          </a:schemeClr>
                        </a:gs>
                        <a:gs pos="0">
                          <a:schemeClr val="accent1">
                            <a:lumMod val="5000"/>
                            <a:lumOff val="95000"/>
                          </a:schemeClr>
                        </a:gs>
                        <a:gs pos="0">
                          <a:srgbClr val="7030A0"/>
                        </a:gs>
                        <a:gs pos="100000">
                          <a:schemeClr val="tx2">
                            <a:lumMod val="20000"/>
                            <a:lumOff val="80000"/>
                          </a:schemeClr>
                        </a:gs>
                        <a:gs pos="99000">
                          <a:srgbClr val="CCCAFF"/>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56" name="表格 55">
            <a:extLst>
              <a:ext uri="{FF2B5EF4-FFF2-40B4-BE49-F238E27FC236}">
                <a16:creationId xmlns:a16="http://schemas.microsoft.com/office/drawing/2014/main" id="{FD8B076F-339F-A646-8DAA-847BD64F3EEB}"/>
              </a:ext>
            </a:extLst>
          </p:cNvPr>
          <p:cNvGraphicFramePr>
            <a:graphicFrameLocks noGrp="1"/>
          </p:cNvGraphicFramePr>
          <p:nvPr/>
        </p:nvGraphicFramePr>
        <p:xfrm>
          <a:off x="473591" y="3209604"/>
          <a:ext cx="3124200" cy="237035"/>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chemeClr val="tx2">
                            <a:lumMod val="20000"/>
                            <a:lumOff val="80000"/>
                          </a:schemeClr>
                        </a:gs>
                        <a:gs pos="0">
                          <a:schemeClr val="accent1">
                            <a:lumMod val="5000"/>
                            <a:lumOff val="95000"/>
                          </a:schemeClr>
                        </a:gs>
                        <a:gs pos="0">
                          <a:srgbClr val="2F3193"/>
                        </a:gs>
                        <a:gs pos="100000">
                          <a:schemeClr val="tx2">
                            <a:lumMod val="20000"/>
                            <a:lumOff val="80000"/>
                          </a:schemeClr>
                        </a:gs>
                        <a:gs pos="99000">
                          <a:srgbClr val="76D6FF"/>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57" name="表格 56">
            <a:extLst>
              <a:ext uri="{FF2B5EF4-FFF2-40B4-BE49-F238E27FC236}">
                <a16:creationId xmlns:a16="http://schemas.microsoft.com/office/drawing/2014/main" id="{A291520E-386B-5D4E-B1E9-5935693C1E9E}"/>
              </a:ext>
            </a:extLst>
          </p:cNvPr>
          <p:cNvGraphicFramePr>
            <a:graphicFrameLocks noGrp="1"/>
          </p:cNvGraphicFramePr>
          <p:nvPr/>
        </p:nvGraphicFramePr>
        <p:xfrm>
          <a:off x="486834" y="3929704"/>
          <a:ext cx="3124200" cy="237035"/>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rgbClr val="FFBBBD"/>
                        </a:gs>
                        <a:gs pos="0">
                          <a:schemeClr val="accent1">
                            <a:lumMod val="5000"/>
                            <a:lumOff val="95000"/>
                          </a:schemeClr>
                        </a:gs>
                        <a:gs pos="0">
                          <a:srgbClr val="C00000"/>
                        </a:gs>
                        <a:gs pos="100000">
                          <a:srgbClr val="FFBBBD"/>
                        </a:gs>
                        <a:gs pos="100000">
                          <a:srgbClr val="FFBBBD"/>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59" name="表格 58">
            <a:extLst>
              <a:ext uri="{FF2B5EF4-FFF2-40B4-BE49-F238E27FC236}">
                <a16:creationId xmlns:a16="http://schemas.microsoft.com/office/drawing/2014/main" id="{B081C374-8D9D-5C4F-9F14-F331D486D2F7}"/>
              </a:ext>
            </a:extLst>
          </p:cNvPr>
          <p:cNvGraphicFramePr>
            <a:graphicFrameLocks noGrp="1"/>
          </p:cNvGraphicFramePr>
          <p:nvPr/>
        </p:nvGraphicFramePr>
        <p:xfrm>
          <a:off x="486834" y="4793824"/>
          <a:ext cx="3124200" cy="237035"/>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rgbClr val="FFFDA9"/>
                        </a:gs>
                        <a:gs pos="0">
                          <a:schemeClr val="accent1">
                            <a:lumMod val="5000"/>
                            <a:lumOff val="95000"/>
                          </a:schemeClr>
                        </a:gs>
                        <a:gs pos="0">
                          <a:srgbClr val="FFC000"/>
                        </a:gs>
                        <a:gs pos="100000">
                          <a:srgbClr val="FFFDA9"/>
                        </a:gs>
                        <a:gs pos="100000">
                          <a:srgbClr val="FFFDA9"/>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60" name="表格 59">
            <a:extLst>
              <a:ext uri="{FF2B5EF4-FFF2-40B4-BE49-F238E27FC236}">
                <a16:creationId xmlns:a16="http://schemas.microsoft.com/office/drawing/2014/main" id="{C623BC84-F87D-884B-816E-14E502433510}"/>
              </a:ext>
            </a:extLst>
          </p:cNvPr>
          <p:cNvGraphicFramePr>
            <a:graphicFrameLocks noGrp="1"/>
          </p:cNvGraphicFramePr>
          <p:nvPr/>
        </p:nvGraphicFramePr>
        <p:xfrm>
          <a:off x="486834" y="5568295"/>
          <a:ext cx="3124200" cy="237035"/>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900509644"/>
                    </a:ext>
                  </a:extLst>
                </a:gridCol>
              </a:tblGrid>
              <a:tr h="237035">
                <a:tc>
                  <a:txBody>
                    <a:bodyPr/>
                    <a:lstStyle/>
                    <a:p>
                      <a:endParaRPr lang="zh-CN" altLang="en-US" sz="800" dirty="0"/>
                    </a:p>
                  </a:txBody>
                  <a:tcPr>
                    <a:gradFill>
                      <a:gsLst>
                        <a:gs pos="100000">
                          <a:srgbClr val="FFAFFF"/>
                        </a:gs>
                        <a:gs pos="0">
                          <a:schemeClr val="accent1">
                            <a:lumMod val="5000"/>
                            <a:lumOff val="95000"/>
                          </a:schemeClr>
                        </a:gs>
                        <a:gs pos="0">
                          <a:srgbClr val="AC1F79"/>
                        </a:gs>
                        <a:gs pos="100000">
                          <a:srgbClr val="FFAFFF"/>
                        </a:gs>
                        <a:gs pos="100000">
                          <a:srgbClr val="FFAFFF"/>
                        </a:gs>
                      </a:gsLst>
                      <a:lin ang="10800000" scaled="0"/>
                    </a:gradFill>
                  </a:tcPr>
                </a:tc>
                <a:extLst>
                  <a:ext uri="{0D108BD9-81ED-4DB2-BD59-A6C34878D82A}">
                    <a16:rowId xmlns:a16="http://schemas.microsoft.com/office/drawing/2014/main" val="3464969541"/>
                  </a:ext>
                </a:extLst>
              </a:tr>
            </a:tbl>
          </a:graphicData>
        </a:graphic>
      </p:graphicFrame>
      <p:graphicFrame>
        <p:nvGraphicFramePr>
          <p:cNvPr id="61" name="表格 13">
            <a:extLst>
              <a:ext uri="{FF2B5EF4-FFF2-40B4-BE49-F238E27FC236}">
                <a16:creationId xmlns:a16="http://schemas.microsoft.com/office/drawing/2014/main" id="{5698C79F-B2DB-5748-852A-70B8650E186A}"/>
              </a:ext>
            </a:extLst>
          </p:cNvPr>
          <p:cNvGraphicFramePr>
            <a:graphicFrameLocks noGrp="1"/>
          </p:cNvGraphicFramePr>
          <p:nvPr/>
        </p:nvGraphicFramePr>
        <p:xfrm>
          <a:off x="4200626" y="1999480"/>
          <a:ext cx="3124200" cy="8534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759956528"/>
                    </a:ext>
                  </a:extLst>
                </a:gridCol>
                <a:gridCol w="208280">
                  <a:extLst>
                    <a:ext uri="{9D8B030D-6E8A-4147-A177-3AD203B41FA5}">
                      <a16:colId xmlns:a16="http://schemas.microsoft.com/office/drawing/2014/main" val="2844052967"/>
                    </a:ext>
                  </a:extLst>
                </a:gridCol>
                <a:gridCol w="208280">
                  <a:extLst>
                    <a:ext uri="{9D8B030D-6E8A-4147-A177-3AD203B41FA5}">
                      <a16:colId xmlns:a16="http://schemas.microsoft.com/office/drawing/2014/main" val="2942804367"/>
                    </a:ext>
                  </a:extLst>
                </a:gridCol>
                <a:gridCol w="208280">
                  <a:extLst>
                    <a:ext uri="{9D8B030D-6E8A-4147-A177-3AD203B41FA5}">
                      <a16:colId xmlns:a16="http://schemas.microsoft.com/office/drawing/2014/main" val="3918102458"/>
                    </a:ext>
                  </a:extLst>
                </a:gridCol>
                <a:gridCol w="208280">
                  <a:extLst>
                    <a:ext uri="{9D8B030D-6E8A-4147-A177-3AD203B41FA5}">
                      <a16:colId xmlns:a16="http://schemas.microsoft.com/office/drawing/2014/main" val="783439030"/>
                    </a:ext>
                  </a:extLst>
                </a:gridCol>
                <a:gridCol w="208280">
                  <a:extLst>
                    <a:ext uri="{9D8B030D-6E8A-4147-A177-3AD203B41FA5}">
                      <a16:colId xmlns:a16="http://schemas.microsoft.com/office/drawing/2014/main" val="837748224"/>
                    </a:ext>
                  </a:extLst>
                </a:gridCol>
                <a:gridCol w="208280">
                  <a:extLst>
                    <a:ext uri="{9D8B030D-6E8A-4147-A177-3AD203B41FA5}">
                      <a16:colId xmlns:a16="http://schemas.microsoft.com/office/drawing/2014/main" val="4204607077"/>
                    </a:ext>
                  </a:extLst>
                </a:gridCol>
                <a:gridCol w="208280">
                  <a:extLst>
                    <a:ext uri="{9D8B030D-6E8A-4147-A177-3AD203B41FA5}">
                      <a16:colId xmlns:a16="http://schemas.microsoft.com/office/drawing/2014/main" val="726615709"/>
                    </a:ext>
                  </a:extLst>
                </a:gridCol>
                <a:gridCol w="208280">
                  <a:extLst>
                    <a:ext uri="{9D8B030D-6E8A-4147-A177-3AD203B41FA5}">
                      <a16:colId xmlns:a16="http://schemas.microsoft.com/office/drawing/2014/main" val="1676298569"/>
                    </a:ext>
                  </a:extLst>
                </a:gridCol>
                <a:gridCol w="208280">
                  <a:extLst>
                    <a:ext uri="{9D8B030D-6E8A-4147-A177-3AD203B41FA5}">
                      <a16:colId xmlns:a16="http://schemas.microsoft.com/office/drawing/2014/main" val="3257148185"/>
                    </a:ext>
                  </a:extLst>
                </a:gridCol>
                <a:gridCol w="208280">
                  <a:extLst>
                    <a:ext uri="{9D8B030D-6E8A-4147-A177-3AD203B41FA5}">
                      <a16:colId xmlns:a16="http://schemas.microsoft.com/office/drawing/2014/main" val="3577485875"/>
                    </a:ext>
                  </a:extLst>
                </a:gridCol>
                <a:gridCol w="208280">
                  <a:extLst>
                    <a:ext uri="{9D8B030D-6E8A-4147-A177-3AD203B41FA5}">
                      <a16:colId xmlns:a16="http://schemas.microsoft.com/office/drawing/2014/main" val="1465987318"/>
                    </a:ext>
                  </a:extLst>
                </a:gridCol>
                <a:gridCol w="208280">
                  <a:extLst>
                    <a:ext uri="{9D8B030D-6E8A-4147-A177-3AD203B41FA5}">
                      <a16:colId xmlns:a16="http://schemas.microsoft.com/office/drawing/2014/main" val="86544793"/>
                    </a:ext>
                  </a:extLst>
                </a:gridCol>
                <a:gridCol w="208280">
                  <a:extLst>
                    <a:ext uri="{9D8B030D-6E8A-4147-A177-3AD203B41FA5}">
                      <a16:colId xmlns:a16="http://schemas.microsoft.com/office/drawing/2014/main" val="3669171861"/>
                    </a:ext>
                  </a:extLst>
                </a:gridCol>
                <a:gridCol w="208280">
                  <a:extLst>
                    <a:ext uri="{9D8B030D-6E8A-4147-A177-3AD203B41FA5}">
                      <a16:colId xmlns:a16="http://schemas.microsoft.com/office/drawing/2014/main" val="3055011336"/>
                    </a:ext>
                  </a:extLst>
                </a:gridCol>
              </a:tblGrid>
              <a:tr h="117443">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tc>
                  <a:txBody>
                    <a:bodyPr/>
                    <a:lstStyle/>
                    <a:p>
                      <a:endParaRPr lang="zh-CN" altLang="en-US" sz="800" dirty="0"/>
                    </a:p>
                  </a:txBody>
                  <a:tcPr>
                    <a:solidFill>
                      <a:schemeClr val="bg1">
                        <a:lumMod val="50000"/>
                      </a:schemeClr>
                    </a:solidFill>
                  </a:tcPr>
                </a:tc>
                <a:extLst>
                  <a:ext uri="{0D108BD9-81ED-4DB2-BD59-A6C34878D82A}">
                    <a16:rowId xmlns:a16="http://schemas.microsoft.com/office/drawing/2014/main" val="4227997175"/>
                  </a:ext>
                </a:extLst>
              </a:tr>
              <a:tr h="117443">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tc>
                  <a:txBody>
                    <a:bodyPr/>
                    <a:lstStyle/>
                    <a:p>
                      <a:endParaRPr lang="zh-CN" altLang="en-US" sz="800" dirty="0"/>
                    </a:p>
                  </a:txBody>
                  <a:tcPr>
                    <a:solidFill>
                      <a:schemeClr val="bg1">
                        <a:lumMod val="65000"/>
                      </a:schemeClr>
                    </a:solidFill>
                  </a:tcPr>
                </a:tc>
                <a:extLst>
                  <a:ext uri="{0D108BD9-81ED-4DB2-BD59-A6C34878D82A}">
                    <a16:rowId xmlns:a16="http://schemas.microsoft.com/office/drawing/2014/main" val="2060000565"/>
                  </a:ext>
                </a:extLst>
              </a:tr>
              <a:tr h="117443">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tc>
                  <a:txBody>
                    <a:bodyPr/>
                    <a:lstStyle/>
                    <a:p>
                      <a:endParaRPr lang="zh-CN" altLang="en-US" sz="800" dirty="0"/>
                    </a:p>
                  </a:txBody>
                  <a:tcPr>
                    <a:solidFill>
                      <a:schemeClr val="bg1">
                        <a:lumMod val="75000"/>
                      </a:schemeClr>
                    </a:solidFill>
                  </a:tcPr>
                </a:tc>
                <a:extLst>
                  <a:ext uri="{0D108BD9-81ED-4DB2-BD59-A6C34878D82A}">
                    <a16:rowId xmlns:a16="http://schemas.microsoft.com/office/drawing/2014/main" val="4289449951"/>
                  </a:ext>
                </a:extLst>
              </a:tr>
              <a:tr h="117443">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tc>
                  <a:txBody>
                    <a:bodyPr/>
                    <a:lstStyle/>
                    <a:p>
                      <a:endParaRPr lang="zh-CN" altLang="en-US" sz="800" dirty="0"/>
                    </a:p>
                  </a:txBody>
                  <a:tcPr>
                    <a:solidFill>
                      <a:schemeClr val="bg1">
                        <a:lumMod val="85000"/>
                      </a:schemeClr>
                    </a:solidFill>
                  </a:tcPr>
                </a:tc>
                <a:extLst>
                  <a:ext uri="{0D108BD9-81ED-4DB2-BD59-A6C34878D82A}">
                    <a16:rowId xmlns:a16="http://schemas.microsoft.com/office/drawing/2014/main" val="3727645084"/>
                  </a:ext>
                </a:extLst>
              </a:tr>
            </a:tbl>
          </a:graphicData>
        </a:graphic>
      </p:graphicFrame>
      <p:pic>
        <p:nvPicPr>
          <p:cNvPr id="63" name="Grafik 3">
            <a:extLst>
              <a:ext uri="{FF2B5EF4-FFF2-40B4-BE49-F238E27FC236}">
                <a16:creationId xmlns:a16="http://schemas.microsoft.com/office/drawing/2014/main" id="{5BBDE117-B3E8-1244-8277-0C82713397B6}"/>
              </a:ext>
            </a:extLst>
          </p:cNvPr>
          <p:cNvPicPr>
            <a:picLocks noChangeAspect="1"/>
          </p:cNvPicPr>
          <p:nvPr/>
        </p:nvPicPr>
        <p:blipFill>
          <a:blip r:embed="rId3"/>
          <a:stretch>
            <a:fillRect/>
          </a:stretch>
        </p:blipFill>
        <p:spPr>
          <a:xfrm>
            <a:off x="8159310" y="1700760"/>
            <a:ext cx="955931" cy="853440"/>
          </a:xfrm>
          <a:prstGeom prst="rect">
            <a:avLst/>
          </a:prstGeom>
        </p:spPr>
      </p:pic>
      <p:pic>
        <p:nvPicPr>
          <p:cNvPr id="2050" name="Picture 2" descr="Products Injection Molding Machines | Chenhsong India">
            <a:extLst>
              <a:ext uri="{FF2B5EF4-FFF2-40B4-BE49-F238E27FC236}">
                <a16:creationId xmlns:a16="http://schemas.microsoft.com/office/drawing/2014/main" id="{C70B8B6B-41CE-884B-82BE-4EE0E5220D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62" t="18150" r="15667" b="48665"/>
          <a:stretch/>
        </p:blipFill>
        <p:spPr bwMode="auto">
          <a:xfrm>
            <a:off x="7719790" y="3817171"/>
            <a:ext cx="1913160" cy="795569"/>
          </a:xfrm>
          <a:prstGeom prst="rect">
            <a:avLst/>
          </a:prstGeom>
          <a:noFill/>
          <a:extLst>
            <a:ext uri="{909E8E84-426E-40DD-AFC4-6F175D3DCCD1}">
              <a14:hiddenFill xmlns:a14="http://schemas.microsoft.com/office/drawing/2010/main">
                <a:solidFill>
                  <a:srgbClr val="FFFFFF"/>
                </a:solidFill>
              </a14:hiddenFill>
            </a:ext>
          </a:extLst>
        </p:spPr>
      </p:pic>
      <p:sp>
        <p:nvSpPr>
          <p:cNvPr id="66" name="左大括号 65">
            <a:extLst>
              <a:ext uri="{FF2B5EF4-FFF2-40B4-BE49-F238E27FC236}">
                <a16:creationId xmlns:a16="http://schemas.microsoft.com/office/drawing/2014/main" id="{EFBDB066-788B-1041-95AB-8909E9461EB2}"/>
              </a:ext>
            </a:extLst>
          </p:cNvPr>
          <p:cNvSpPr/>
          <p:nvPr/>
        </p:nvSpPr>
        <p:spPr>
          <a:xfrm rot="16200000">
            <a:off x="5660280" y="3637955"/>
            <a:ext cx="253849" cy="312419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GB" altLang="zh-CN" dirty="0"/>
          </a:p>
        </p:txBody>
      </p:sp>
      <p:sp>
        <p:nvSpPr>
          <p:cNvPr id="67" name="矩形 66">
            <a:extLst>
              <a:ext uri="{FF2B5EF4-FFF2-40B4-BE49-F238E27FC236}">
                <a16:creationId xmlns:a16="http://schemas.microsoft.com/office/drawing/2014/main" id="{4820FAF2-51EC-E344-922E-EF229EF2314A}"/>
              </a:ext>
            </a:extLst>
          </p:cNvPr>
          <p:cNvSpPr/>
          <p:nvPr/>
        </p:nvSpPr>
        <p:spPr>
          <a:xfrm>
            <a:off x="7657721" y="2601539"/>
            <a:ext cx="2114681" cy="584775"/>
          </a:xfrm>
          <a:prstGeom prst="rect">
            <a:avLst/>
          </a:prstGeom>
        </p:spPr>
        <p:txBody>
          <a:bodyPr wrap="none">
            <a:spAutoFit/>
          </a:bodyPr>
          <a:lstStyle/>
          <a:p>
            <a:r>
              <a:rPr lang="en-GB" altLang="zh-CN" sz="1600" dirty="0"/>
              <a:t>Material properties</a:t>
            </a:r>
          </a:p>
          <a:p>
            <a:r>
              <a:rPr lang="en-GB" altLang="zh-CN" sz="1600" dirty="0"/>
              <a:t>extracted from mould</a:t>
            </a:r>
          </a:p>
        </p:txBody>
      </p:sp>
      <p:sp>
        <p:nvSpPr>
          <p:cNvPr id="68" name="矩形 67">
            <a:extLst>
              <a:ext uri="{FF2B5EF4-FFF2-40B4-BE49-F238E27FC236}">
                <a16:creationId xmlns:a16="http://schemas.microsoft.com/office/drawing/2014/main" id="{F74AA5CD-3B12-C84F-B527-942417277F22}"/>
              </a:ext>
            </a:extLst>
          </p:cNvPr>
          <p:cNvSpPr/>
          <p:nvPr/>
        </p:nvSpPr>
        <p:spPr>
          <a:xfrm>
            <a:off x="7833400" y="4711082"/>
            <a:ext cx="1723549" cy="338554"/>
          </a:xfrm>
          <a:prstGeom prst="rect">
            <a:avLst/>
          </a:prstGeom>
        </p:spPr>
        <p:txBody>
          <a:bodyPr wrap="none">
            <a:spAutoFit/>
          </a:bodyPr>
          <a:lstStyle/>
          <a:p>
            <a:r>
              <a:rPr lang="en-GB" altLang="zh-CN" sz="1600" dirty="0"/>
              <a:t>Machine settings</a:t>
            </a:r>
          </a:p>
        </p:txBody>
      </p:sp>
      <p:sp>
        <p:nvSpPr>
          <p:cNvPr id="4" name="矩形 3">
            <a:extLst>
              <a:ext uri="{FF2B5EF4-FFF2-40B4-BE49-F238E27FC236}">
                <a16:creationId xmlns:a16="http://schemas.microsoft.com/office/drawing/2014/main" id="{DC553ED3-A726-5846-8833-C7E135699550}"/>
              </a:ext>
            </a:extLst>
          </p:cNvPr>
          <p:cNvSpPr/>
          <p:nvPr/>
        </p:nvSpPr>
        <p:spPr>
          <a:xfrm>
            <a:off x="5541271" y="2953508"/>
            <a:ext cx="442909" cy="646331"/>
          </a:xfrm>
          <a:prstGeom prst="rect">
            <a:avLst/>
          </a:prstGeom>
        </p:spPr>
        <p:txBody>
          <a:bodyPr wrap="square">
            <a:spAutoFit/>
          </a:bodyPr>
          <a:lstStyle/>
          <a:p>
            <a:r>
              <a:rPr lang="en-GB" altLang="zh-CN" sz="3600" dirty="0"/>
              <a:t>+</a:t>
            </a:r>
            <a:endParaRPr lang="zh-CN" altLang="en-US" sz="3600" dirty="0"/>
          </a:p>
        </p:txBody>
      </p:sp>
      <p:sp>
        <p:nvSpPr>
          <p:cNvPr id="32" name="Textfeld 11">
            <a:extLst>
              <a:ext uri="{FF2B5EF4-FFF2-40B4-BE49-F238E27FC236}">
                <a16:creationId xmlns:a16="http://schemas.microsoft.com/office/drawing/2014/main" id="{A7B29A3B-9623-1A42-A0CA-4A6B8ABFC0A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24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481CD775-3C31-4048-B143-BE663C321FFB}"/>
              </a:ext>
            </a:extLst>
          </p:cNvPr>
          <p:cNvSpPr/>
          <p:nvPr/>
        </p:nvSpPr>
        <p:spPr>
          <a:xfrm>
            <a:off x="4040328" y="5394766"/>
            <a:ext cx="4945232" cy="338554"/>
          </a:xfrm>
          <a:prstGeom prst="rect">
            <a:avLst/>
          </a:prstGeom>
        </p:spPr>
        <p:txBody>
          <a:bodyPr wrap="square">
            <a:spAutoFit/>
          </a:bodyPr>
          <a:lstStyle/>
          <a:p>
            <a:r>
              <a:rPr lang="en-GB" altLang="zh-CN" sz="1600" dirty="0"/>
              <a:t>10000 samples with random machine settings</a:t>
            </a:r>
          </a:p>
        </p:txBody>
      </p:sp>
    </p:spTree>
    <p:extLst>
      <p:ext uri="{BB962C8B-B14F-4D97-AF65-F5344CB8AC3E}">
        <p14:creationId xmlns:p14="http://schemas.microsoft.com/office/powerpoint/2010/main" val="3132163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4AC56-3253-4243-BD35-E5FD1FE8762B}"/>
              </a:ext>
            </a:extLst>
          </p:cNvPr>
          <p:cNvSpPr>
            <a:spLocks noGrp="1"/>
          </p:cNvSpPr>
          <p:nvPr>
            <p:ph type="title"/>
          </p:nvPr>
        </p:nvSpPr>
        <p:spPr/>
        <p:txBody>
          <a:bodyPr/>
          <a:lstStyle/>
          <a:p>
            <a:r>
              <a:rPr lang="en-GB" dirty="0"/>
              <a:t>Thesis figures</a:t>
            </a:r>
          </a:p>
        </p:txBody>
      </p:sp>
      <p:sp>
        <p:nvSpPr>
          <p:cNvPr id="3" name="内容占位符 2">
            <a:extLst>
              <a:ext uri="{FF2B5EF4-FFF2-40B4-BE49-F238E27FC236}">
                <a16:creationId xmlns:a16="http://schemas.microsoft.com/office/drawing/2014/main" id="{DE7F9B69-C1DD-9A47-B3F6-DF32DFB5075D}"/>
              </a:ext>
            </a:extLst>
          </p:cNvPr>
          <p:cNvSpPr>
            <a:spLocks noGrp="1"/>
          </p:cNvSpPr>
          <p:nvPr>
            <p:ph sz="half" idx="1"/>
          </p:nvPr>
        </p:nvSpPr>
        <p:spPr/>
        <p:txBody>
          <a:bodyPr/>
          <a:lstStyle/>
          <a:p>
            <a:endParaRPr lang="en-GB"/>
          </a:p>
        </p:txBody>
      </p:sp>
      <p:sp>
        <p:nvSpPr>
          <p:cNvPr id="4" name="内容占位符 3">
            <a:extLst>
              <a:ext uri="{FF2B5EF4-FFF2-40B4-BE49-F238E27FC236}">
                <a16:creationId xmlns:a16="http://schemas.microsoft.com/office/drawing/2014/main" id="{916896A1-74DF-8B4A-81CC-6006F1D9E0C8}"/>
              </a:ext>
            </a:extLst>
          </p:cNvPr>
          <p:cNvSpPr>
            <a:spLocks noGrp="1"/>
          </p:cNvSpPr>
          <p:nvPr>
            <p:ph sz="half" idx="13"/>
          </p:nvPr>
        </p:nvSpPr>
        <p:spPr/>
        <p:txBody>
          <a:bodyPr/>
          <a:lstStyle/>
          <a:p>
            <a:endParaRPr lang="en-GB"/>
          </a:p>
        </p:txBody>
      </p:sp>
    </p:spTree>
    <p:extLst>
      <p:ext uri="{BB962C8B-B14F-4D97-AF65-F5344CB8AC3E}">
        <p14:creationId xmlns:p14="http://schemas.microsoft.com/office/powerpoint/2010/main" val="1597716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sz="half" idx="1"/>
          </p:nvPr>
        </p:nvGraphicFramePr>
        <p:xfrm>
          <a:off x="273050" y="1268413"/>
          <a:ext cx="9359900" cy="48974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p:cNvSpPr>
            <a:spLocks noGrp="1"/>
          </p:cNvSpPr>
          <p:nvPr>
            <p:ph type="title"/>
          </p:nvPr>
        </p:nvSpPr>
        <p:spPr/>
        <p:txBody>
          <a:bodyPr/>
          <a:lstStyle/>
          <a:p>
            <a:r>
              <a:rPr lang="en-US" altLang="zh-CN" dirty="0" err="1"/>
              <a:t>Mögliche</a:t>
            </a:r>
            <a:r>
              <a:rPr lang="en-US" altLang="zh-CN" dirty="0"/>
              <a:t> </a:t>
            </a:r>
            <a:r>
              <a:rPr lang="en-US" altLang="zh-CN" dirty="0" err="1"/>
              <a:t>Vorteile</a:t>
            </a:r>
            <a:r>
              <a:rPr lang="en-US" altLang="zh-CN" dirty="0"/>
              <a:t> </a:t>
            </a:r>
            <a:r>
              <a:rPr lang="en-US" altLang="zh-CN" dirty="0" err="1"/>
              <a:t>durch</a:t>
            </a:r>
            <a:r>
              <a:rPr lang="en-US" altLang="zh-CN" dirty="0"/>
              <a:t> </a:t>
            </a:r>
            <a:r>
              <a:rPr lang="en-US" altLang="zh-CN" dirty="0" err="1"/>
              <a:t>Transferlernen</a:t>
            </a:r>
            <a:endParaRPr lang="en-US" dirty="0"/>
          </a:p>
        </p:txBody>
      </p:sp>
      <p:sp>
        <p:nvSpPr>
          <p:cNvPr id="11" name="Textfeld 10"/>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sz="1400" dirty="0">
                <a:solidFill>
                  <a:prstClr val="black"/>
                </a:solidFill>
                <a:latin typeface="Arial" panose="020B0604020202020204" pitchFamily="34" charset="0"/>
                <a:cs typeface="Arial" panose="020B0604020202020204" pitchFamily="34" charset="0"/>
              </a:rPr>
              <a:t>[TS09]</a:t>
            </a:r>
          </a:p>
        </p:txBody>
      </p:sp>
      <p:sp>
        <p:nvSpPr>
          <p:cNvPr id="12" name="Textfeld 11"/>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de-DE" sz="1400" dirty="0">
                <a:solidFill>
                  <a:schemeClr val="bg1">
                    <a:lumMod val="50000"/>
                  </a:schemeClr>
                </a:solidFill>
                <a:latin typeface="Arial" panose="020B0604020202020204" pitchFamily="34" charset="0"/>
                <a:cs typeface="Arial" panose="020B0604020202020204" pitchFamily="34" charset="0"/>
              </a:rPr>
              <a:t>Abbildung 2.</a:t>
            </a:r>
            <a:r>
              <a:rPr lang="en-US" altLang="de-DE" sz="1400" dirty="0">
                <a:solidFill>
                  <a:schemeClr val="bg1">
                    <a:lumMod val="50000"/>
                  </a:schemeClr>
                </a:solidFill>
                <a:latin typeface="Arial" panose="020B0604020202020204" pitchFamily="34" charset="0"/>
                <a:cs typeface="Arial" panose="020B0604020202020204" pitchFamily="34" charset="0"/>
              </a:rPr>
              <a:t>1</a:t>
            </a:r>
          </a:p>
        </p:txBody>
      </p:sp>
      <p:sp>
        <p:nvSpPr>
          <p:cNvPr id="17" name="Ellipse 16"/>
          <p:cNvSpPr>
            <a:spLocks noChangeAspect="1"/>
          </p:cNvSpPr>
          <p:nvPr/>
        </p:nvSpPr>
        <p:spPr>
          <a:xfrm>
            <a:off x="4520940" y="162875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18" name="Textfeld 17"/>
          <p:cNvSpPr txBox="1"/>
          <p:nvPr/>
        </p:nvSpPr>
        <p:spPr bwMode="auto">
          <a:xfrm>
            <a:off x="4953000" y="1628750"/>
            <a:ext cx="2016280" cy="360000"/>
          </a:xfrm>
          <a:prstGeom prst="rect">
            <a:avLst/>
          </a:prstGeom>
          <a:solidFill>
            <a:schemeClr val="bg1"/>
          </a:solidFill>
          <a:ln w="12700">
            <a:solidFill>
              <a:schemeClr val="tx1"/>
            </a:solidFill>
            <a:miter lim="800000"/>
          </a:ln>
          <a:effectLst/>
        </p:spPr>
        <p:txBody>
          <a:bodyPr vert="horz" wrap="none" lIns="91440" tIns="45720" rIns="91440" bIns="45720" numCol="1" rtlCol="0" anchor="t" anchorCtr="0" compatLnSpc="1">
            <a:noAutofit/>
          </a:bodyPr>
          <a:lstStyle/>
          <a:p>
            <a:pPr>
              <a:buClr>
                <a:srgbClr val="00AC5B"/>
              </a:buClr>
            </a:pPr>
            <a:r>
              <a:rPr lang="en-US" dirty="0" err="1">
                <a:solidFill>
                  <a:prstClr val="black"/>
                </a:solidFill>
                <a:latin typeface="Arial" panose="020B0604020202020204" pitchFamily="34" charset="0"/>
                <a:cs typeface="Arial" panose="020B0604020202020204" pitchFamily="34" charset="0"/>
              </a:rPr>
              <a:t>Höhere</a:t>
            </a:r>
            <a:r>
              <a:rPr lang="en-US" dirty="0">
                <a:solidFill>
                  <a:prstClr val="black"/>
                </a:solidFill>
                <a:latin typeface="Arial" panose="020B0604020202020204" pitchFamily="34" charset="0"/>
                <a:cs typeface="Arial" panose="020B0604020202020204" pitchFamily="34" charset="0"/>
              </a:rPr>
              <a:t> Asymptote</a:t>
            </a:r>
          </a:p>
        </p:txBody>
      </p:sp>
      <p:sp>
        <p:nvSpPr>
          <p:cNvPr id="19" name="Ellipse 18"/>
          <p:cNvSpPr>
            <a:spLocks noChangeAspect="1"/>
          </p:cNvSpPr>
          <p:nvPr/>
        </p:nvSpPr>
        <p:spPr>
          <a:xfrm>
            <a:off x="1496520" y="30197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0" name="Textfeld 19"/>
          <p:cNvSpPr txBox="1"/>
          <p:nvPr/>
        </p:nvSpPr>
        <p:spPr bwMode="auto">
          <a:xfrm>
            <a:off x="1910451" y="3019786"/>
            <a:ext cx="1890389" cy="360001"/>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a:buClr>
                <a:srgbClr val="00AC5B"/>
              </a:buClr>
            </a:pPr>
            <a:r>
              <a:rPr lang="de-DE" dirty="0">
                <a:solidFill>
                  <a:prstClr val="black"/>
                </a:solidFill>
                <a:latin typeface="Arial" panose="020B0604020202020204" pitchFamily="34" charset="0"/>
                <a:cs typeface="Arial" panose="020B0604020202020204" pitchFamily="34" charset="0"/>
              </a:rPr>
              <a:t>Höhere Steigung</a:t>
            </a:r>
          </a:p>
        </p:txBody>
      </p:sp>
      <p:sp>
        <p:nvSpPr>
          <p:cNvPr id="21" name="Ellipse 20"/>
          <p:cNvSpPr>
            <a:spLocks noChangeAspect="1"/>
          </p:cNvSpPr>
          <p:nvPr/>
        </p:nvSpPr>
        <p:spPr>
          <a:xfrm>
            <a:off x="1156901" y="47252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2" name="Textfeld 21"/>
          <p:cNvSpPr txBox="1"/>
          <p:nvPr/>
        </p:nvSpPr>
        <p:spPr bwMode="auto">
          <a:xfrm>
            <a:off x="1573134" y="4725230"/>
            <a:ext cx="1579616" cy="360000"/>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a:buClr>
                <a:srgbClr val="00AC5B"/>
              </a:buClr>
            </a:pPr>
            <a:r>
              <a:rPr lang="de-DE" dirty="0">
                <a:solidFill>
                  <a:prstClr val="black"/>
                </a:solidFill>
                <a:latin typeface="Arial" panose="020B0604020202020204" pitchFamily="34" charset="0"/>
                <a:cs typeface="Arial" panose="020B0604020202020204" pitchFamily="34" charset="0"/>
              </a:rPr>
              <a:t>Höherer Start</a:t>
            </a:r>
          </a:p>
        </p:txBody>
      </p:sp>
      <p:sp>
        <p:nvSpPr>
          <p:cNvPr id="3" name="Rectangle 2">
            <a:extLst>
              <a:ext uri="{FF2B5EF4-FFF2-40B4-BE49-F238E27FC236}">
                <a16:creationId xmlns:a16="http://schemas.microsoft.com/office/drawing/2014/main" id="{F4229200-3FD9-EC4C-9C09-095387E030AB}"/>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50C025C5-ED69-ED43-B658-8676DBB7727B}"/>
              </a:ext>
            </a:extLst>
          </p:cNvPr>
          <p:cNvSpPr/>
          <p:nvPr/>
        </p:nvSpPr>
        <p:spPr>
          <a:xfrm>
            <a:off x="7009349" y="4437140"/>
            <a:ext cx="2249398" cy="369332"/>
          </a:xfrm>
          <a:prstGeom prst="rect">
            <a:avLst/>
          </a:prstGeom>
          <a:solidFill>
            <a:schemeClr val="bg1"/>
          </a:solidFill>
        </p:spPr>
        <p:txBody>
          <a:bodyPr wrap="none">
            <a:spAutoFit/>
          </a:bodyPr>
          <a:lstStyle/>
          <a:p>
            <a:r>
              <a:rPr lang="zh-CN" altLang="en-US" dirty="0"/>
              <a:t>ohne Transferlernen</a:t>
            </a:r>
          </a:p>
        </p:txBody>
      </p:sp>
      <p:sp>
        <p:nvSpPr>
          <p:cNvPr id="15" name="矩形 14">
            <a:extLst>
              <a:ext uri="{FF2B5EF4-FFF2-40B4-BE49-F238E27FC236}">
                <a16:creationId xmlns:a16="http://schemas.microsoft.com/office/drawing/2014/main" id="{732D3368-14A9-6D47-94AF-36CF93627595}"/>
              </a:ext>
            </a:extLst>
          </p:cNvPr>
          <p:cNvSpPr/>
          <p:nvPr/>
        </p:nvSpPr>
        <p:spPr>
          <a:xfrm>
            <a:off x="7009349" y="4729871"/>
            <a:ext cx="2108334" cy="369332"/>
          </a:xfrm>
          <a:prstGeom prst="rect">
            <a:avLst/>
          </a:prstGeom>
          <a:solidFill>
            <a:schemeClr val="bg1"/>
          </a:solidFill>
        </p:spPr>
        <p:txBody>
          <a:bodyPr wrap="none">
            <a:spAutoFit/>
          </a:bodyPr>
          <a:lstStyle/>
          <a:p>
            <a:r>
              <a:rPr lang="en-US" altLang="zh-CN" dirty="0" err="1"/>
              <a:t>mit</a:t>
            </a:r>
            <a:r>
              <a:rPr lang="zh-CN" altLang="en-US" dirty="0"/>
              <a:t> Transferlernen</a:t>
            </a:r>
          </a:p>
        </p:txBody>
      </p:sp>
    </p:spTree>
    <p:extLst>
      <p:ext uri="{BB962C8B-B14F-4D97-AF65-F5344CB8AC3E}">
        <p14:creationId xmlns:p14="http://schemas.microsoft.com/office/powerpoint/2010/main" val="1434715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a:xfrm>
            <a:off x="272481" y="333376"/>
            <a:ext cx="9360469" cy="1151354"/>
          </a:xfrm>
        </p:spPr>
        <p:txBody>
          <a:bodyPr/>
          <a:lstStyle/>
          <a:p>
            <a:r>
              <a:rPr kumimoji="1" lang="en-US" altLang="zh-CN" dirty="0" err="1"/>
              <a:t>Verbesserung</a:t>
            </a:r>
            <a:r>
              <a:rPr kumimoji="1" lang="en-US" altLang="zh-CN" dirty="0"/>
              <a:t> des R2-Werts </a:t>
            </a:r>
            <a:r>
              <a:rPr kumimoji="1" lang="en-US" altLang="zh-CN" dirty="0" err="1"/>
              <a:t>durch</a:t>
            </a:r>
            <a:r>
              <a:rPr kumimoji="1" lang="en-US" altLang="zh-CN" dirty="0"/>
              <a:t> </a:t>
            </a:r>
            <a:r>
              <a:rPr kumimoji="1" lang="en-US" altLang="zh-CN" dirty="0" err="1"/>
              <a:t>Transferlernen</a:t>
            </a:r>
            <a:r>
              <a:rPr kumimoji="1" lang="en-US" altLang="zh-CN" dirty="0"/>
              <a:t> </a:t>
            </a:r>
            <a:r>
              <a:rPr kumimoji="1" lang="en-US" altLang="zh-CN" dirty="0" err="1"/>
              <a:t>bei</a:t>
            </a:r>
            <a:r>
              <a:rPr kumimoji="1" lang="en-US" altLang="zh-CN" dirty="0"/>
              <a:t> </a:t>
            </a:r>
            <a:r>
              <a:rPr kumimoji="1" lang="en-US" altLang="zh-CN" dirty="0" err="1"/>
              <a:t>Vorhandensein</a:t>
            </a:r>
            <a:r>
              <a:rPr kumimoji="1" lang="en-US" altLang="zh-CN" dirty="0"/>
              <a:t> </a:t>
            </a:r>
            <a:r>
              <a:rPr kumimoji="1" lang="en-US" altLang="zh-CN" dirty="0" err="1"/>
              <a:t>weniger</a:t>
            </a:r>
            <a:r>
              <a:rPr kumimoji="1" lang="en-US" altLang="zh-CN" dirty="0"/>
              <a:t> </a:t>
            </a:r>
            <a:r>
              <a:rPr kumimoji="1" lang="en-US" altLang="zh-CN" dirty="0" err="1"/>
              <a:t>Daten</a:t>
            </a:r>
            <a:r>
              <a:rPr kumimoji="1" lang="en-US" altLang="zh-CN" dirty="0"/>
              <a:t> der APEC-</a:t>
            </a:r>
            <a:r>
              <a:rPr kumimoji="1" lang="en-US" altLang="zh-CN" dirty="0" err="1"/>
              <a:t>Materialdomäne</a:t>
            </a:r>
            <a:endParaRPr kumimoji="1" lang="zh-CN" altLang="en-US" dirty="0"/>
          </a:p>
        </p:txBody>
      </p:sp>
      <p:graphicFrame>
        <p:nvGraphicFramePr>
          <p:cNvPr id="4" name="Chart 9">
            <a:extLst>
              <a:ext uri="{FF2B5EF4-FFF2-40B4-BE49-F238E27FC236}">
                <a16:creationId xmlns:a16="http://schemas.microsoft.com/office/drawing/2014/main" id="{6E157862-C509-464B-9024-0CF02204DD98}"/>
              </a:ext>
            </a:extLst>
          </p:cNvPr>
          <p:cNvGraphicFramePr>
            <a:graphicFrameLocks/>
          </p:cNvGraphicFramePr>
          <p:nvPr/>
        </p:nvGraphicFramePr>
        <p:xfrm>
          <a:off x="-159710" y="1123874"/>
          <a:ext cx="9792660" cy="540075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feld 11">
            <a:extLst>
              <a:ext uri="{FF2B5EF4-FFF2-40B4-BE49-F238E27FC236}">
                <a16:creationId xmlns:a16="http://schemas.microsoft.com/office/drawing/2014/main" id="{ADB83097-99F1-F349-94FD-F50F651E332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de-DE" sz="1400" dirty="0">
                <a:solidFill>
                  <a:schemeClr val="bg1">
                    <a:lumMod val="50000"/>
                  </a:schemeClr>
                </a:solidFill>
                <a:latin typeface="Arial" panose="020B0604020202020204" pitchFamily="34" charset="0"/>
                <a:cs typeface="Arial" panose="020B0604020202020204" pitchFamily="34" charset="0"/>
              </a:rPr>
              <a:t>Abbildung 2.</a:t>
            </a:r>
            <a:r>
              <a:rPr lang="en-US" sz="1400" dirty="0">
                <a:solidFill>
                  <a:schemeClr val="bg1">
                    <a:lumMod val="50000"/>
                  </a:schemeClr>
                </a:solidFill>
                <a:latin typeface="Arial" panose="020B0604020202020204" pitchFamily="34" charset="0"/>
                <a:cs typeface="Arial" panose="020B0604020202020204" pitchFamily="34" charset="0"/>
              </a:rPr>
              <a:t>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BDC0EA9-A574-2B47-BF29-E30F78C165BC}"/>
              </a:ext>
            </a:extLst>
          </p:cNvPr>
          <p:cNvSpPr/>
          <p:nvPr/>
        </p:nvSpPr>
        <p:spPr>
          <a:xfrm>
            <a:off x="3169466" y="3244334"/>
            <a:ext cx="3567067" cy="369332"/>
          </a:xfrm>
          <a:prstGeom prst="rect">
            <a:avLst/>
          </a:prstGeom>
        </p:spPr>
        <p:txBody>
          <a:bodyPr wrap="none">
            <a:spAutoFit/>
          </a:bodyPr>
          <a:lstStyle/>
          <a:p>
            <a:r>
              <a:rPr lang="zh-CN" altLang="en-US" dirty="0"/>
              <a:t>﻿Durchschnittliche Verbesserung</a:t>
            </a:r>
          </a:p>
        </p:txBody>
      </p:sp>
      <p:pic>
        <p:nvPicPr>
          <p:cNvPr id="6" name="图片 5">
            <a:extLst>
              <a:ext uri="{FF2B5EF4-FFF2-40B4-BE49-F238E27FC236}">
                <a16:creationId xmlns:a16="http://schemas.microsoft.com/office/drawing/2014/main" id="{19824299-68EC-8646-88D0-8635D7464D24}"/>
              </a:ext>
            </a:extLst>
          </p:cNvPr>
          <p:cNvPicPr>
            <a:picLocks noChangeAspect="1"/>
          </p:cNvPicPr>
          <p:nvPr/>
        </p:nvPicPr>
        <p:blipFill>
          <a:blip r:embed="rId4"/>
          <a:stretch>
            <a:fillRect/>
          </a:stretch>
        </p:blipFill>
        <p:spPr>
          <a:xfrm>
            <a:off x="5241040" y="1983128"/>
            <a:ext cx="393700" cy="584200"/>
          </a:xfrm>
          <a:prstGeom prst="rect">
            <a:avLst/>
          </a:prstGeom>
        </p:spPr>
      </p:pic>
      <p:pic>
        <p:nvPicPr>
          <p:cNvPr id="7" name="图片 6">
            <a:extLst>
              <a:ext uri="{FF2B5EF4-FFF2-40B4-BE49-F238E27FC236}">
                <a16:creationId xmlns:a16="http://schemas.microsoft.com/office/drawing/2014/main" id="{0826E16E-F210-3546-8AEE-00659E0C8CDD}"/>
              </a:ext>
            </a:extLst>
          </p:cNvPr>
          <p:cNvPicPr>
            <a:picLocks noChangeAspect="1"/>
          </p:cNvPicPr>
          <p:nvPr/>
        </p:nvPicPr>
        <p:blipFill>
          <a:blip r:embed="rId5"/>
          <a:stretch>
            <a:fillRect/>
          </a:stretch>
        </p:blipFill>
        <p:spPr>
          <a:xfrm>
            <a:off x="5602505" y="1856128"/>
            <a:ext cx="142605" cy="711200"/>
          </a:xfrm>
          <a:prstGeom prst="rect">
            <a:avLst/>
          </a:prstGeom>
        </p:spPr>
      </p:pic>
    </p:spTree>
    <p:extLst>
      <p:ext uri="{BB962C8B-B14F-4D97-AF65-F5344CB8AC3E}">
        <p14:creationId xmlns:p14="http://schemas.microsoft.com/office/powerpoint/2010/main" val="103099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Inhaltsplatzhalter 13"/>
          <p:cNvGraphicFramePr>
            <a:graphicFrameLocks noGrp="1"/>
          </p:cNvGraphicFramePr>
          <p:nvPr>
            <p:ph sz="half" idx="1"/>
          </p:nvPr>
        </p:nvGraphicFramePr>
        <p:xfrm>
          <a:off x="273050" y="1268413"/>
          <a:ext cx="9359900" cy="489743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p:cNvSpPr>
            <a:spLocks noGrp="1"/>
          </p:cNvSpPr>
          <p:nvPr>
            <p:ph type="title"/>
          </p:nvPr>
        </p:nvSpPr>
        <p:spPr/>
        <p:txBody>
          <a:bodyPr/>
          <a:lstStyle/>
          <a:p>
            <a:r>
              <a:rPr lang="en-US" altLang="zh-CN" dirty="0"/>
              <a:t>Possible advantages due to transfer learning</a:t>
            </a:r>
            <a:endParaRPr lang="en-US" dirty="0"/>
          </a:p>
        </p:txBody>
      </p:sp>
      <p:sp>
        <p:nvSpPr>
          <p:cNvPr id="11" name="Textfeld 10"/>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sz="1400" dirty="0">
                <a:solidFill>
                  <a:prstClr val="black"/>
                </a:solidFill>
                <a:latin typeface="Arial" panose="020B0604020202020204" pitchFamily="34" charset="0"/>
                <a:cs typeface="Arial" panose="020B0604020202020204" pitchFamily="34" charset="0"/>
              </a:rPr>
              <a:t>[TS09]</a:t>
            </a:r>
          </a:p>
        </p:txBody>
      </p:sp>
      <p:sp>
        <p:nvSpPr>
          <p:cNvPr id="12" name="Textfeld 11"/>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de-DE" sz="1400" dirty="0">
                <a:solidFill>
                  <a:schemeClr val="bg1">
                    <a:lumMod val="50000"/>
                  </a:schemeClr>
                </a:solidFill>
                <a:latin typeface="Arial" panose="020B0604020202020204" pitchFamily="34" charset="0"/>
                <a:cs typeface="Arial" panose="020B0604020202020204" pitchFamily="34" charset="0"/>
              </a:rPr>
              <a:t>Figure 2.</a:t>
            </a:r>
            <a:r>
              <a:rPr lang="en-US" altLang="de-DE" sz="1400" dirty="0">
                <a:solidFill>
                  <a:schemeClr val="bg1">
                    <a:lumMod val="50000"/>
                  </a:schemeClr>
                </a:solidFill>
                <a:latin typeface="Arial" panose="020B0604020202020204" pitchFamily="34" charset="0"/>
                <a:cs typeface="Arial" panose="020B0604020202020204" pitchFamily="34" charset="0"/>
              </a:rPr>
              <a:t>1</a:t>
            </a:r>
          </a:p>
        </p:txBody>
      </p:sp>
      <p:sp>
        <p:nvSpPr>
          <p:cNvPr id="17" name="Ellipse 16"/>
          <p:cNvSpPr>
            <a:spLocks noChangeAspect="1"/>
          </p:cNvSpPr>
          <p:nvPr/>
        </p:nvSpPr>
        <p:spPr>
          <a:xfrm>
            <a:off x="4520940" y="162875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3</a:t>
            </a:r>
          </a:p>
        </p:txBody>
      </p:sp>
      <p:sp>
        <p:nvSpPr>
          <p:cNvPr id="18" name="Textfeld 17"/>
          <p:cNvSpPr txBox="1"/>
          <p:nvPr/>
        </p:nvSpPr>
        <p:spPr bwMode="auto">
          <a:xfrm>
            <a:off x="4953000" y="1628750"/>
            <a:ext cx="2016280" cy="360000"/>
          </a:xfrm>
          <a:prstGeom prst="rect">
            <a:avLst/>
          </a:prstGeom>
          <a:solidFill>
            <a:schemeClr val="bg1"/>
          </a:solidFill>
          <a:ln w="12700">
            <a:solidFill>
              <a:schemeClr val="tx1"/>
            </a:solidFill>
            <a:miter lim="800000"/>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en-US" dirty="0">
                <a:solidFill>
                  <a:prstClr val="black"/>
                </a:solidFill>
                <a:latin typeface="Arial" panose="020B0604020202020204" pitchFamily="34" charset="0"/>
                <a:cs typeface="Arial" panose="020B0604020202020204" pitchFamily="34" charset="0"/>
              </a:rPr>
              <a:t>Higher asymptote</a:t>
            </a:r>
          </a:p>
        </p:txBody>
      </p:sp>
      <p:sp>
        <p:nvSpPr>
          <p:cNvPr id="19" name="Ellipse 18"/>
          <p:cNvSpPr>
            <a:spLocks noChangeAspect="1"/>
          </p:cNvSpPr>
          <p:nvPr/>
        </p:nvSpPr>
        <p:spPr>
          <a:xfrm>
            <a:off x="1496520" y="3019787"/>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2</a:t>
            </a:r>
          </a:p>
        </p:txBody>
      </p:sp>
      <p:sp>
        <p:nvSpPr>
          <p:cNvPr id="20" name="Textfeld 19"/>
          <p:cNvSpPr txBox="1"/>
          <p:nvPr/>
        </p:nvSpPr>
        <p:spPr bwMode="auto">
          <a:xfrm>
            <a:off x="1910451" y="3019786"/>
            <a:ext cx="1458329" cy="360001"/>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dirty="0">
                <a:solidFill>
                  <a:prstClr val="black"/>
                </a:solidFill>
                <a:latin typeface="Arial" panose="020B0604020202020204" pitchFamily="34" charset="0"/>
                <a:cs typeface="Arial" panose="020B0604020202020204" pitchFamily="34" charset="0"/>
              </a:rPr>
              <a:t>Higher </a:t>
            </a:r>
            <a:r>
              <a:rPr lang="de-DE" dirty="0" err="1">
                <a:solidFill>
                  <a:prstClr val="black"/>
                </a:solidFill>
                <a:latin typeface="Arial" panose="020B0604020202020204" pitchFamily="34" charset="0"/>
                <a:cs typeface="Arial" panose="020B0604020202020204" pitchFamily="34" charset="0"/>
              </a:rPr>
              <a:t>slope</a:t>
            </a:r>
            <a:endParaRPr lang="de-DE" dirty="0">
              <a:solidFill>
                <a:prstClr val="black"/>
              </a:solidFill>
              <a:latin typeface="Arial" panose="020B0604020202020204" pitchFamily="34" charset="0"/>
              <a:cs typeface="Arial" panose="020B0604020202020204" pitchFamily="34" charset="0"/>
            </a:endParaRPr>
          </a:p>
        </p:txBody>
      </p:sp>
      <p:sp>
        <p:nvSpPr>
          <p:cNvPr id="21" name="Ellipse 20"/>
          <p:cNvSpPr>
            <a:spLocks noChangeAspect="1"/>
          </p:cNvSpPr>
          <p:nvPr/>
        </p:nvSpPr>
        <p:spPr>
          <a:xfrm>
            <a:off x="1156901" y="472523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a:t>
            </a:r>
          </a:p>
        </p:txBody>
      </p:sp>
      <p:sp>
        <p:nvSpPr>
          <p:cNvPr id="22" name="Textfeld 21"/>
          <p:cNvSpPr txBox="1"/>
          <p:nvPr/>
        </p:nvSpPr>
        <p:spPr bwMode="auto">
          <a:xfrm>
            <a:off x="1573134" y="4725230"/>
            <a:ext cx="1363586" cy="360000"/>
          </a:xfrm>
          <a:prstGeom prst="rect">
            <a:avLst/>
          </a:prstGeom>
          <a:solidFill>
            <a:schemeClr val="bg1"/>
          </a:solidFill>
          <a:ln>
            <a:solidFill>
              <a:schemeClr val="tx1"/>
            </a:solidFill>
          </a:ln>
          <a:effectLst/>
        </p:spPr>
        <p:txBody>
          <a:bodyPr vert="horz" wrap="none" lIns="91440" tIns="45720" rIns="91440" bIns="45720" numCol="1" rtlCol="0" anchor="t" anchorCtr="0" compatLnSpc="1">
            <a:noAutofit/>
          </a:bodyPr>
          <a:lstStyle/>
          <a:p>
            <a:pPr defTabSz="914400">
              <a:lnSpc>
                <a:spcPct val="100000"/>
              </a:lnSpc>
              <a:spcBef>
                <a:spcPts val="0"/>
              </a:spcBef>
              <a:buClr>
                <a:srgbClr val="00AC5B"/>
              </a:buClr>
            </a:pPr>
            <a:r>
              <a:rPr lang="de-DE" dirty="0">
                <a:solidFill>
                  <a:prstClr val="black"/>
                </a:solidFill>
                <a:latin typeface="Arial" panose="020B0604020202020204" pitchFamily="34" charset="0"/>
                <a:cs typeface="Arial" panose="020B0604020202020204" pitchFamily="34" charset="0"/>
              </a:rPr>
              <a:t>Higher </a:t>
            </a:r>
            <a:r>
              <a:rPr lang="de-DE" dirty="0" err="1">
                <a:solidFill>
                  <a:prstClr val="black"/>
                </a:solidFill>
                <a:latin typeface="Arial" panose="020B0604020202020204" pitchFamily="34" charset="0"/>
                <a:cs typeface="Arial" panose="020B0604020202020204" pitchFamily="34" charset="0"/>
              </a:rPr>
              <a:t>start</a:t>
            </a:r>
            <a:endParaRPr lang="de-DE" dirty="0">
              <a:solidFill>
                <a:prstClr val="black"/>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4229200-3FD9-EC4C-9C09-095387E030AB}"/>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98595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FEEA3-855E-BE4B-B658-BEDC24EB9458}"/>
              </a:ext>
            </a:extLst>
          </p:cNvPr>
          <p:cNvSpPr>
            <a:spLocks noGrp="1"/>
          </p:cNvSpPr>
          <p:nvPr>
            <p:ph type="title"/>
          </p:nvPr>
        </p:nvSpPr>
        <p:spPr>
          <a:xfrm>
            <a:off x="272481" y="333376"/>
            <a:ext cx="9360469" cy="1151354"/>
          </a:xfrm>
        </p:spPr>
        <p:txBody>
          <a:bodyPr/>
          <a:lstStyle/>
          <a:p>
            <a:r>
              <a:rPr kumimoji="1" lang="en-US" altLang="zh-CN" dirty="0"/>
              <a:t>Improvement of the R</a:t>
            </a:r>
            <a:r>
              <a:rPr kumimoji="1" lang="en-US" altLang="zh-CN" baseline="30000" dirty="0"/>
              <a:t>2</a:t>
            </a:r>
            <a:r>
              <a:rPr kumimoji="1" lang="en-US" altLang="zh-CN" dirty="0"/>
              <a:t> value by transfer learning in presence of few data from the APEC material domain</a:t>
            </a:r>
            <a:endParaRPr kumimoji="1" lang="zh-CN" altLang="en-US" dirty="0"/>
          </a:p>
        </p:txBody>
      </p:sp>
      <p:graphicFrame>
        <p:nvGraphicFramePr>
          <p:cNvPr id="4" name="Chart 9">
            <a:extLst>
              <a:ext uri="{FF2B5EF4-FFF2-40B4-BE49-F238E27FC236}">
                <a16:creationId xmlns:a16="http://schemas.microsoft.com/office/drawing/2014/main" id="{6E157862-C509-464B-9024-0CF02204DD98}"/>
              </a:ext>
            </a:extLst>
          </p:cNvPr>
          <p:cNvGraphicFramePr>
            <a:graphicFrameLocks/>
          </p:cNvGraphicFramePr>
          <p:nvPr/>
        </p:nvGraphicFramePr>
        <p:xfrm>
          <a:off x="-159710" y="1123874"/>
          <a:ext cx="9792660" cy="5400750"/>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74C8F809-7E35-C041-8662-094BF4B46901}"/>
              </a:ext>
            </a:extLst>
          </p:cNvPr>
          <p:cNvPicPr>
            <a:picLocks noChangeAspect="1"/>
          </p:cNvPicPr>
          <p:nvPr/>
        </p:nvPicPr>
        <p:blipFill>
          <a:blip r:embed="rId4"/>
          <a:stretch>
            <a:fillRect/>
          </a:stretch>
        </p:blipFill>
        <p:spPr>
          <a:xfrm>
            <a:off x="6105160" y="1868583"/>
            <a:ext cx="544218" cy="696297"/>
          </a:xfrm>
          <a:prstGeom prst="rect">
            <a:avLst/>
          </a:prstGeom>
        </p:spPr>
      </p:pic>
      <p:sp>
        <p:nvSpPr>
          <p:cNvPr id="6" name="Textfeld 11">
            <a:extLst>
              <a:ext uri="{FF2B5EF4-FFF2-40B4-BE49-F238E27FC236}">
                <a16:creationId xmlns:a16="http://schemas.microsoft.com/office/drawing/2014/main" id="{EAA5254E-EE76-CA4E-927F-5A07538CF2C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Figure 2.2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9948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B35998-9250-4343-9C52-FF433A0F784E}"/>
              </a:ext>
            </a:extLst>
          </p:cNvPr>
          <p:cNvSpPr>
            <a:spLocks noGrp="1"/>
          </p:cNvSpPr>
          <p:nvPr>
            <p:ph type="title"/>
          </p:nvPr>
        </p:nvSpPr>
        <p:spPr/>
        <p:txBody>
          <a:bodyPr/>
          <a:lstStyle/>
          <a:p>
            <a:r>
              <a:rPr lang="en-US" altLang="zh-CN" dirty="0"/>
              <a:t>Research methodology approach</a:t>
            </a:r>
            <a:endParaRPr kumimoji="1" lang="zh-CN" altLang="en-US" dirty="0"/>
          </a:p>
        </p:txBody>
      </p:sp>
      <p:sp>
        <p:nvSpPr>
          <p:cNvPr id="21" name="圆角矩形 20">
            <a:extLst>
              <a:ext uri="{FF2B5EF4-FFF2-40B4-BE49-F238E27FC236}">
                <a16:creationId xmlns:a16="http://schemas.microsoft.com/office/drawing/2014/main" id="{D3C9411A-E1FD-5E42-B6C5-090D3BA46BC0}"/>
              </a:ext>
            </a:extLst>
          </p:cNvPr>
          <p:cNvSpPr/>
          <p:nvPr/>
        </p:nvSpPr>
        <p:spPr>
          <a:xfrm>
            <a:off x="590276" y="988052"/>
            <a:ext cx="167619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Simulation</a:t>
            </a:r>
            <a:endParaRPr kumimoji="1" lang="zh-CN" altLang="en-US" dirty="0"/>
          </a:p>
        </p:txBody>
      </p:sp>
      <p:sp>
        <p:nvSpPr>
          <p:cNvPr id="29" name="圆角矩形 28">
            <a:extLst>
              <a:ext uri="{FF2B5EF4-FFF2-40B4-BE49-F238E27FC236}">
                <a16:creationId xmlns:a16="http://schemas.microsoft.com/office/drawing/2014/main" id="{DD102613-F82A-1948-B1BE-576CF4391A20}"/>
              </a:ext>
            </a:extLst>
          </p:cNvPr>
          <p:cNvSpPr/>
          <p:nvPr/>
        </p:nvSpPr>
        <p:spPr>
          <a:xfrm>
            <a:off x="2839318" y="988052"/>
            <a:ext cx="167619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Data mining</a:t>
            </a:r>
            <a:endParaRPr kumimoji="1" lang="zh-CN" altLang="en-US" dirty="0"/>
          </a:p>
        </p:txBody>
      </p:sp>
      <p:sp>
        <p:nvSpPr>
          <p:cNvPr id="31" name="圆角矩形 30">
            <a:extLst>
              <a:ext uri="{FF2B5EF4-FFF2-40B4-BE49-F238E27FC236}">
                <a16:creationId xmlns:a16="http://schemas.microsoft.com/office/drawing/2014/main" id="{C69F0EE5-0558-7848-ADF3-0A615C921ED2}"/>
              </a:ext>
            </a:extLst>
          </p:cNvPr>
          <p:cNvSpPr/>
          <p:nvPr/>
        </p:nvSpPr>
        <p:spPr>
          <a:xfrm>
            <a:off x="5065651" y="988052"/>
            <a:ext cx="167619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Raw dataset</a:t>
            </a:r>
            <a:endParaRPr kumimoji="1" lang="zh-CN" altLang="en-US" dirty="0"/>
          </a:p>
        </p:txBody>
      </p:sp>
      <p:sp>
        <p:nvSpPr>
          <p:cNvPr id="33" name="圆角矩形 32">
            <a:extLst>
              <a:ext uri="{FF2B5EF4-FFF2-40B4-BE49-F238E27FC236}">
                <a16:creationId xmlns:a16="http://schemas.microsoft.com/office/drawing/2014/main" id="{C87815FC-BD3E-724D-A0A1-6FA2E6B811AD}"/>
              </a:ext>
            </a:extLst>
          </p:cNvPr>
          <p:cNvSpPr/>
          <p:nvPr/>
        </p:nvSpPr>
        <p:spPr>
          <a:xfrm>
            <a:off x="7545632" y="980660"/>
            <a:ext cx="2087318"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Data visualization</a:t>
            </a:r>
            <a:endParaRPr kumimoji="1" lang="zh-CN" altLang="en-US" dirty="0"/>
          </a:p>
        </p:txBody>
      </p:sp>
      <p:cxnSp>
        <p:nvCxnSpPr>
          <p:cNvPr id="7" name="直线箭头连接符 6">
            <a:extLst>
              <a:ext uri="{FF2B5EF4-FFF2-40B4-BE49-F238E27FC236}">
                <a16:creationId xmlns:a16="http://schemas.microsoft.com/office/drawing/2014/main" id="{E225C280-C9C5-574C-8D71-03821C153B9A}"/>
              </a:ext>
            </a:extLst>
          </p:cNvPr>
          <p:cNvCxnSpPr>
            <a:stCxn id="21" idx="3"/>
            <a:endCxn id="29" idx="1"/>
          </p:cNvCxnSpPr>
          <p:nvPr/>
        </p:nvCxnSpPr>
        <p:spPr>
          <a:xfrm>
            <a:off x="2266471" y="1308206"/>
            <a:ext cx="5728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A215BDA3-B629-944F-B997-C95F38200601}"/>
              </a:ext>
            </a:extLst>
          </p:cNvPr>
          <p:cNvCxnSpPr>
            <a:cxnSpLocks/>
            <a:stCxn id="29" idx="3"/>
            <a:endCxn id="31" idx="1"/>
          </p:cNvCxnSpPr>
          <p:nvPr/>
        </p:nvCxnSpPr>
        <p:spPr>
          <a:xfrm>
            <a:off x="4515513" y="1308206"/>
            <a:ext cx="5501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线箭头连接符 36">
            <a:extLst>
              <a:ext uri="{FF2B5EF4-FFF2-40B4-BE49-F238E27FC236}">
                <a16:creationId xmlns:a16="http://schemas.microsoft.com/office/drawing/2014/main" id="{E6F78992-8FBB-D340-95EC-CB9828F84DFE}"/>
              </a:ext>
            </a:extLst>
          </p:cNvPr>
          <p:cNvCxnSpPr>
            <a:cxnSpLocks/>
            <a:stCxn id="31" idx="3"/>
            <a:endCxn id="33" idx="1"/>
          </p:cNvCxnSpPr>
          <p:nvPr/>
        </p:nvCxnSpPr>
        <p:spPr>
          <a:xfrm flipV="1">
            <a:off x="6741846" y="1300814"/>
            <a:ext cx="803786" cy="7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圆角矩形 37">
            <a:extLst>
              <a:ext uri="{FF2B5EF4-FFF2-40B4-BE49-F238E27FC236}">
                <a16:creationId xmlns:a16="http://schemas.microsoft.com/office/drawing/2014/main" id="{586CB9A1-CF09-8542-8997-84EE2986C24E}"/>
              </a:ext>
            </a:extLst>
          </p:cNvPr>
          <p:cNvSpPr/>
          <p:nvPr/>
        </p:nvSpPr>
        <p:spPr>
          <a:xfrm>
            <a:off x="5034281" y="1844780"/>
            <a:ext cx="1738933"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Preprocessing</a:t>
            </a:r>
            <a:endParaRPr kumimoji="1" lang="zh-CN" altLang="en-US" dirty="0"/>
          </a:p>
        </p:txBody>
      </p:sp>
      <p:cxnSp>
        <p:nvCxnSpPr>
          <p:cNvPr id="39" name="直线箭头连接符 38">
            <a:extLst>
              <a:ext uri="{FF2B5EF4-FFF2-40B4-BE49-F238E27FC236}">
                <a16:creationId xmlns:a16="http://schemas.microsoft.com/office/drawing/2014/main" id="{9FA39474-ED0C-A542-9D8B-48FFF7A1DCA6}"/>
              </a:ext>
            </a:extLst>
          </p:cNvPr>
          <p:cNvCxnSpPr>
            <a:cxnSpLocks/>
            <a:stCxn id="31" idx="2"/>
            <a:endCxn id="38" idx="0"/>
          </p:cNvCxnSpPr>
          <p:nvPr/>
        </p:nvCxnSpPr>
        <p:spPr>
          <a:xfrm flipH="1">
            <a:off x="5903748" y="1628360"/>
            <a:ext cx="1" cy="216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圆角矩形 40">
            <a:extLst>
              <a:ext uri="{FF2B5EF4-FFF2-40B4-BE49-F238E27FC236}">
                <a16:creationId xmlns:a16="http://schemas.microsoft.com/office/drawing/2014/main" id="{02A2DE0B-D036-774B-B98F-4C1BC9DD3BCD}"/>
              </a:ext>
            </a:extLst>
          </p:cNvPr>
          <p:cNvSpPr/>
          <p:nvPr/>
        </p:nvSpPr>
        <p:spPr>
          <a:xfrm>
            <a:off x="590276" y="2708900"/>
            <a:ext cx="9042674"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Model construction</a:t>
            </a:r>
            <a:endParaRPr kumimoji="1" lang="zh-CN" altLang="en-US" dirty="0"/>
          </a:p>
        </p:txBody>
      </p:sp>
      <p:sp>
        <p:nvSpPr>
          <p:cNvPr id="42" name="圆角矩形 41">
            <a:extLst>
              <a:ext uri="{FF2B5EF4-FFF2-40B4-BE49-F238E27FC236}">
                <a16:creationId xmlns:a16="http://schemas.microsoft.com/office/drawing/2014/main" id="{9503F959-98A7-E449-BFDD-F7D698C6ACC7}"/>
              </a:ext>
            </a:extLst>
          </p:cNvPr>
          <p:cNvSpPr/>
          <p:nvPr/>
        </p:nvSpPr>
        <p:spPr>
          <a:xfrm>
            <a:off x="590276" y="3573020"/>
            <a:ext cx="1914384"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Feature ranking</a:t>
            </a:r>
            <a:endParaRPr kumimoji="1" lang="zh-CN" altLang="en-US" dirty="0"/>
          </a:p>
        </p:txBody>
      </p:sp>
      <p:sp>
        <p:nvSpPr>
          <p:cNvPr id="43" name="圆角矩形 42">
            <a:extLst>
              <a:ext uri="{FF2B5EF4-FFF2-40B4-BE49-F238E27FC236}">
                <a16:creationId xmlns:a16="http://schemas.microsoft.com/office/drawing/2014/main" id="{EC67CFBD-7425-A74D-B3F7-91459411369F}"/>
              </a:ext>
            </a:extLst>
          </p:cNvPr>
          <p:cNvSpPr/>
          <p:nvPr/>
        </p:nvSpPr>
        <p:spPr>
          <a:xfrm>
            <a:off x="2839708" y="3573020"/>
            <a:ext cx="167619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Deep learning</a:t>
            </a:r>
            <a:endParaRPr kumimoji="1" lang="zh-CN" altLang="en-US" dirty="0"/>
          </a:p>
        </p:txBody>
      </p:sp>
      <p:sp>
        <p:nvSpPr>
          <p:cNvPr id="44" name="圆角矩形 43">
            <a:extLst>
              <a:ext uri="{FF2B5EF4-FFF2-40B4-BE49-F238E27FC236}">
                <a16:creationId xmlns:a16="http://schemas.microsoft.com/office/drawing/2014/main" id="{8A8B7EA0-A1CB-5241-8A01-A31744C9B4BD}"/>
              </a:ext>
            </a:extLst>
          </p:cNvPr>
          <p:cNvSpPr/>
          <p:nvPr/>
        </p:nvSpPr>
        <p:spPr>
          <a:xfrm>
            <a:off x="4952715" y="3573020"/>
            <a:ext cx="1977122"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Transfer learning</a:t>
            </a:r>
            <a:endParaRPr kumimoji="1" lang="zh-CN" altLang="en-US" dirty="0"/>
          </a:p>
        </p:txBody>
      </p:sp>
      <p:sp>
        <p:nvSpPr>
          <p:cNvPr id="45" name="圆角矩形 44">
            <a:extLst>
              <a:ext uri="{FF2B5EF4-FFF2-40B4-BE49-F238E27FC236}">
                <a16:creationId xmlns:a16="http://schemas.microsoft.com/office/drawing/2014/main" id="{E3D87CC2-7456-F743-8AA7-518A5B17415F}"/>
              </a:ext>
            </a:extLst>
          </p:cNvPr>
          <p:cNvSpPr/>
          <p:nvPr/>
        </p:nvSpPr>
        <p:spPr>
          <a:xfrm>
            <a:off x="7381375" y="3573540"/>
            <a:ext cx="225157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Ensemble learning</a:t>
            </a:r>
            <a:endParaRPr kumimoji="1" lang="zh-CN" altLang="en-US" dirty="0"/>
          </a:p>
        </p:txBody>
      </p:sp>
      <p:cxnSp>
        <p:nvCxnSpPr>
          <p:cNvPr id="50" name="直线箭头连接符 49">
            <a:extLst>
              <a:ext uri="{FF2B5EF4-FFF2-40B4-BE49-F238E27FC236}">
                <a16:creationId xmlns:a16="http://schemas.microsoft.com/office/drawing/2014/main" id="{79C54A11-3A61-2A4B-8E96-3C8CAD736ACF}"/>
              </a:ext>
            </a:extLst>
          </p:cNvPr>
          <p:cNvCxnSpPr>
            <a:cxnSpLocks/>
            <a:endCxn id="42" idx="0"/>
          </p:cNvCxnSpPr>
          <p:nvPr/>
        </p:nvCxnSpPr>
        <p:spPr>
          <a:xfrm>
            <a:off x="1547468" y="3349208"/>
            <a:ext cx="0" cy="22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圆角矩形 51">
            <a:extLst>
              <a:ext uri="{FF2B5EF4-FFF2-40B4-BE49-F238E27FC236}">
                <a16:creationId xmlns:a16="http://schemas.microsoft.com/office/drawing/2014/main" id="{1F61F29E-892F-3D42-823B-35DD26E713D6}"/>
              </a:ext>
            </a:extLst>
          </p:cNvPr>
          <p:cNvSpPr/>
          <p:nvPr/>
        </p:nvSpPr>
        <p:spPr>
          <a:xfrm>
            <a:off x="4957165" y="4678047"/>
            <a:ext cx="4104570" cy="1487333"/>
          </a:xfrm>
          <a:prstGeom prst="roundRect">
            <a:avLst/>
          </a:prstGeom>
          <a:ln>
            <a:solidFill>
              <a:srgbClr val="00AC5B"/>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kumimoji="1" lang="en-US" altLang="zh-CN" dirty="0"/>
              <a:t>Weight frozen / fine tuning</a:t>
            </a:r>
          </a:p>
          <a:p>
            <a:pPr marL="285750" indent="-285750">
              <a:buFont typeface="Arial" panose="020B0604020202020204" pitchFamily="34" charset="0"/>
              <a:buChar char="•"/>
            </a:pPr>
            <a:r>
              <a:rPr kumimoji="1" lang="en-US" altLang="zh-CN" dirty="0"/>
              <a:t>Training data size</a:t>
            </a:r>
          </a:p>
          <a:p>
            <a:pPr marL="285750" indent="-285750">
              <a:buFont typeface="Arial" panose="020B0604020202020204" pitchFamily="34" charset="0"/>
              <a:buChar char="•"/>
            </a:pPr>
            <a:r>
              <a:rPr kumimoji="1" lang="en-US" altLang="zh-CN" dirty="0"/>
              <a:t>Number of transferred layers</a:t>
            </a:r>
          </a:p>
          <a:p>
            <a:pPr marL="285750" indent="-285750">
              <a:buFont typeface="Arial" panose="020B0604020202020204" pitchFamily="34" charset="0"/>
              <a:buChar char="•"/>
            </a:pPr>
            <a:r>
              <a:rPr kumimoji="1" lang="en-US" altLang="zh-CN" dirty="0"/>
              <a:t>Single or multisource transfer</a:t>
            </a:r>
          </a:p>
          <a:p>
            <a:pPr marL="285750" indent="-285750">
              <a:buFont typeface="Arial" panose="020B0604020202020204" pitchFamily="34" charset="0"/>
              <a:buChar char="•"/>
            </a:pPr>
            <a:r>
              <a:rPr kumimoji="1" lang="en-US" altLang="zh-CN" dirty="0"/>
              <a:t>Single task and multitask learning</a:t>
            </a:r>
            <a:endParaRPr kumimoji="1" lang="zh-CN" altLang="en-US" dirty="0"/>
          </a:p>
        </p:txBody>
      </p:sp>
      <p:cxnSp>
        <p:nvCxnSpPr>
          <p:cNvPr id="54" name="直线箭头连接符 53">
            <a:extLst>
              <a:ext uri="{FF2B5EF4-FFF2-40B4-BE49-F238E27FC236}">
                <a16:creationId xmlns:a16="http://schemas.microsoft.com/office/drawing/2014/main" id="{F2B68BAA-A111-5E49-B448-1DA8670F8793}"/>
              </a:ext>
            </a:extLst>
          </p:cNvPr>
          <p:cNvCxnSpPr>
            <a:cxnSpLocks/>
          </p:cNvCxnSpPr>
          <p:nvPr/>
        </p:nvCxnSpPr>
        <p:spPr>
          <a:xfrm>
            <a:off x="3705250" y="3349208"/>
            <a:ext cx="0" cy="22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线箭头连接符 54">
            <a:extLst>
              <a:ext uri="{FF2B5EF4-FFF2-40B4-BE49-F238E27FC236}">
                <a16:creationId xmlns:a16="http://schemas.microsoft.com/office/drawing/2014/main" id="{BBBDC6DD-1F26-D14F-A0E4-F47EE723C461}"/>
              </a:ext>
            </a:extLst>
          </p:cNvPr>
          <p:cNvCxnSpPr>
            <a:cxnSpLocks/>
          </p:cNvCxnSpPr>
          <p:nvPr/>
        </p:nvCxnSpPr>
        <p:spPr>
          <a:xfrm>
            <a:off x="5900598" y="3349208"/>
            <a:ext cx="0" cy="22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74779FF1-EE52-BD46-BC03-B09205B687CE}"/>
              </a:ext>
            </a:extLst>
          </p:cNvPr>
          <p:cNvCxnSpPr>
            <a:cxnSpLocks/>
          </p:cNvCxnSpPr>
          <p:nvPr/>
        </p:nvCxnSpPr>
        <p:spPr>
          <a:xfrm>
            <a:off x="8507162" y="3355922"/>
            <a:ext cx="0" cy="22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461E2E2B-DB28-B345-94E3-54BEE61CE7B8}"/>
              </a:ext>
            </a:extLst>
          </p:cNvPr>
          <p:cNvCxnSpPr>
            <a:cxnSpLocks/>
          </p:cNvCxnSpPr>
          <p:nvPr/>
        </p:nvCxnSpPr>
        <p:spPr>
          <a:xfrm>
            <a:off x="5895696" y="2485088"/>
            <a:ext cx="0" cy="22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圆角矩形 58">
            <a:extLst>
              <a:ext uri="{FF2B5EF4-FFF2-40B4-BE49-F238E27FC236}">
                <a16:creationId xmlns:a16="http://schemas.microsoft.com/office/drawing/2014/main" id="{9B557605-8795-8F42-8AAD-05E96C7D5A63}"/>
              </a:ext>
            </a:extLst>
          </p:cNvPr>
          <p:cNvSpPr/>
          <p:nvPr/>
        </p:nvSpPr>
        <p:spPr>
          <a:xfrm>
            <a:off x="554271" y="4678047"/>
            <a:ext cx="1986394"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Traditional machine learning</a:t>
            </a:r>
            <a:endParaRPr kumimoji="1" lang="zh-CN" altLang="en-US" dirty="0"/>
          </a:p>
        </p:txBody>
      </p:sp>
      <p:cxnSp>
        <p:nvCxnSpPr>
          <p:cNvPr id="60" name="直线箭头连接符 59">
            <a:extLst>
              <a:ext uri="{FF2B5EF4-FFF2-40B4-BE49-F238E27FC236}">
                <a16:creationId xmlns:a16="http://schemas.microsoft.com/office/drawing/2014/main" id="{276782D0-0EE8-894D-92B1-6EC4D800FEA3}"/>
              </a:ext>
            </a:extLst>
          </p:cNvPr>
          <p:cNvCxnSpPr>
            <a:cxnSpLocks/>
            <a:stCxn id="42" idx="2"/>
            <a:endCxn id="59" idx="0"/>
          </p:cNvCxnSpPr>
          <p:nvPr/>
        </p:nvCxnSpPr>
        <p:spPr>
          <a:xfrm>
            <a:off x="1547468" y="4213328"/>
            <a:ext cx="0" cy="464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直线箭头连接符 67">
            <a:extLst>
              <a:ext uri="{FF2B5EF4-FFF2-40B4-BE49-F238E27FC236}">
                <a16:creationId xmlns:a16="http://schemas.microsoft.com/office/drawing/2014/main" id="{54F57D2A-57BF-384E-BF78-3C4E602CAC0F}"/>
              </a:ext>
            </a:extLst>
          </p:cNvPr>
          <p:cNvCxnSpPr>
            <a:cxnSpLocks/>
          </p:cNvCxnSpPr>
          <p:nvPr/>
        </p:nvCxnSpPr>
        <p:spPr>
          <a:xfrm>
            <a:off x="5895696" y="4221875"/>
            <a:ext cx="0" cy="4561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线箭头连接符 69">
            <a:extLst>
              <a:ext uri="{FF2B5EF4-FFF2-40B4-BE49-F238E27FC236}">
                <a16:creationId xmlns:a16="http://schemas.microsoft.com/office/drawing/2014/main" id="{7D9D6FF5-8D64-0F43-87C4-49D8FBF3D4C8}"/>
              </a:ext>
            </a:extLst>
          </p:cNvPr>
          <p:cNvCxnSpPr>
            <a:cxnSpLocks/>
            <a:stCxn id="45" idx="1"/>
            <a:endCxn id="44" idx="3"/>
          </p:cNvCxnSpPr>
          <p:nvPr/>
        </p:nvCxnSpPr>
        <p:spPr>
          <a:xfrm flipH="1" flipV="1">
            <a:off x="6929837" y="3893174"/>
            <a:ext cx="451538" cy="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圆角矩形 73">
            <a:extLst>
              <a:ext uri="{FF2B5EF4-FFF2-40B4-BE49-F238E27FC236}">
                <a16:creationId xmlns:a16="http://schemas.microsoft.com/office/drawing/2014/main" id="{700401F8-18EC-A547-AE07-B1295FD2AB32}"/>
              </a:ext>
            </a:extLst>
          </p:cNvPr>
          <p:cNvSpPr/>
          <p:nvPr/>
        </p:nvSpPr>
        <p:spPr>
          <a:xfrm>
            <a:off x="2844356" y="4678047"/>
            <a:ext cx="1676195" cy="64030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Comparison</a:t>
            </a:r>
            <a:endParaRPr kumimoji="1" lang="zh-CN" altLang="en-US" dirty="0"/>
          </a:p>
        </p:txBody>
      </p:sp>
      <p:cxnSp>
        <p:nvCxnSpPr>
          <p:cNvPr id="76" name="直线箭头连接符 75">
            <a:extLst>
              <a:ext uri="{FF2B5EF4-FFF2-40B4-BE49-F238E27FC236}">
                <a16:creationId xmlns:a16="http://schemas.microsoft.com/office/drawing/2014/main" id="{690C13EC-3048-034E-A86C-E676FE90572A}"/>
              </a:ext>
            </a:extLst>
          </p:cNvPr>
          <p:cNvCxnSpPr>
            <a:stCxn id="59" idx="3"/>
            <a:endCxn id="74" idx="1"/>
          </p:cNvCxnSpPr>
          <p:nvPr/>
        </p:nvCxnSpPr>
        <p:spPr>
          <a:xfrm>
            <a:off x="2540665" y="4998201"/>
            <a:ext cx="3036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直线箭头连接符 76">
            <a:extLst>
              <a:ext uri="{FF2B5EF4-FFF2-40B4-BE49-F238E27FC236}">
                <a16:creationId xmlns:a16="http://schemas.microsoft.com/office/drawing/2014/main" id="{C4F96731-7CE4-3F4A-B4C8-B7C8F6D4636F}"/>
              </a:ext>
            </a:extLst>
          </p:cNvPr>
          <p:cNvCxnSpPr>
            <a:cxnSpLocks/>
            <a:stCxn id="43" idx="2"/>
            <a:endCxn id="74" idx="0"/>
          </p:cNvCxnSpPr>
          <p:nvPr/>
        </p:nvCxnSpPr>
        <p:spPr>
          <a:xfrm>
            <a:off x="3677806" y="4213328"/>
            <a:ext cx="4648" cy="464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线箭头连接符 79">
            <a:extLst>
              <a:ext uri="{FF2B5EF4-FFF2-40B4-BE49-F238E27FC236}">
                <a16:creationId xmlns:a16="http://schemas.microsoft.com/office/drawing/2014/main" id="{1F2C0B48-E6C2-F342-B4FC-D452DCCECF58}"/>
              </a:ext>
            </a:extLst>
          </p:cNvPr>
          <p:cNvCxnSpPr>
            <a:cxnSpLocks/>
          </p:cNvCxnSpPr>
          <p:nvPr/>
        </p:nvCxnSpPr>
        <p:spPr>
          <a:xfrm flipH="1">
            <a:off x="4481783" y="4213328"/>
            <a:ext cx="490974" cy="464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feld 11">
            <a:extLst>
              <a:ext uri="{FF2B5EF4-FFF2-40B4-BE49-F238E27FC236}">
                <a16:creationId xmlns:a16="http://schemas.microsoft.com/office/drawing/2014/main" id="{1E7B61E4-CBAC-414F-BA37-E443ED426FDC}"/>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sz="1400" dirty="0">
                <a:solidFill>
                  <a:schemeClr val="bg1">
                    <a:lumMod val="50000"/>
                  </a:schemeClr>
                </a:solidFill>
                <a:latin typeface="Arial" panose="020B0604020202020204" pitchFamily="34" charset="0"/>
                <a:cs typeface="Arial" panose="020B0604020202020204" pitchFamily="34" charset="0"/>
              </a:rPr>
              <a:t>Figure 3.1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97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F042B-58CE-B54A-AFC8-76C6346F330F}"/>
              </a:ext>
            </a:extLst>
          </p:cNvPr>
          <p:cNvSpPr>
            <a:spLocks noGrp="1"/>
          </p:cNvSpPr>
          <p:nvPr>
            <p:ph type="title"/>
          </p:nvPr>
        </p:nvSpPr>
        <p:spPr/>
        <p:txBody>
          <a:bodyPr/>
          <a:lstStyle/>
          <a:p>
            <a:r>
              <a:rPr lang="de-DE" altLang="zh-CN" dirty="0" err="1"/>
              <a:t>Depiction</a:t>
            </a:r>
            <a:r>
              <a:rPr lang="de-DE" altLang="zh-CN" dirty="0"/>
              <a:t> </a:t>
            </a:r>
            <a:r>
              <a:rPr lang="de-DE" altLang="zh-CN" dirty="0" err="1"/>
              <a:t>of</a:t>
            </a:r>
            <a:r>
              <a:rPr lang="de-DE" altLang="zh-CN" dirty="0"/>
              <a:t> an </a:t>
            </a:r>
            <a:r>
              <a:rPr lang="de-DE" altLang="zh-CN" dirty="0" err="1"/>
              <a:t>injection</a:t>
            </a:r>
            <a:r>
              <a:rPr lang="de-DE" altLang="zh-CN" dirty="0"/>
              <a:t> </a:t>
            </a:r>
            <a:r>
              <a:rPr lang="de-DE" altLang="zh-CN" dirty="0" err="1"/>
              <a:t>moulding</a:t>
            </a:r>
            <a:r>
              <a:rPr lang="de-DE" altLang="zh-CN" dirty="0"/>
              <a:t> </a:t>
            </a:r>
            <a:r>
              <a:rPr lang="de-DE" altLang="zh-CN" dirty="0" err="1"/>
              <a:t>machine</a:t>
            </a:r>
            <a:endParaRPr kumimoji="1" lang="zh-CN" altLang="en-US" dirty="0"/>
          </a:p>
        </p:txBody>
      </p:sp>
      <p:pic>
        <p:nvPicPr>
          <p:cNvPr id="5" name="图片 4">
            <a:extLst>
              <a:ext uri="{FF2B5EF4-FFF2-40B4-BE49-F238E27FC236}">
                <a16:creationId xmlns:a16="http://schemas.microsoft.com/office/drawing/2014/main" id="{24BA7C13-F200-B643-AE57-31BEF6D09E81}"/>
              </a:ext>
            </a:extLst>
          </p:cNvPr>
          <p:cNvPicPr>
            <a:picLocks noChangeAspect="1"/>
          </p:cNvPicPr>
          <p:nvPr/>
        </p:nvPicPr>
        <p:blipFill>
          <a:blip r:embed="rId3"/>
          <a:stretch>
            <a:fillRect/>
          </a:stretch>
        </p:blipFill>
        <p:spPr>
          <a:xfrm>
            <a:off x="776420" y="936218"/>
            <a:ext cx="8036403" cy="5235967"/>
          </a:xfrm>
          <a:prstGeom prst="rect">
            <a:avLst/>
          </a:prstGeom>
        </p:spPr>
      </p:pic>
      <p:sp>
        <p:nvSpPr>
          <p:cNvPr id="7" name="Textfeld 10">
            <a:extLst>
              <a:ext uri="{FF2B5EF4-FFF2-40B4-BE49-F238E27FC236}">
                <a16:creationId xmlns:a16="http://schemas.microsoft.com/office/drawing/2014/main" id="{2A6314C0-BFBD-F24B-85A4-0C7CA5D430B3}"/>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[Kra05]</a:t>
            </a:r>
          </a:p>
        </p:txBody>
      </p:sp>
      <p:sp>
        <p:nvSpPr>
          <p:cNvPr id="3" name="Textfeld 2">
            <a:extLst>
              <a:ext uri="{FF2B5EF4-FFF2-40B4-BE49-F238E27FC236}">
                <a16:creationId xmlns:a16="http://schemas.microsoft.com/office/drawing/2014/main" id="{CED83F1F-E96A-4B31-9695-8B69140ED37C}"/>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4</a:t>
            </a:r>
            <a:r>
              <a:rPr lang="de-DE" sz="1400" dirty="0">
                <a:solidFill>
                  <a:schemeClr val="bg1">
                    <a:lumMod val="50000"/>
                  </a:schemeClr>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444539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feld 55">
            <a:extLst>
              <a:ext uri="{FF2B5EF4-FFF2-40B4-BE49-F238E27FC236}">
                <a16:creationId xmlns:a16="http://schemas.microsoft.com/office/drawing/2014/main" id="{5A55E863-E543-4C27-95FD-4D86114CD0E1}"/>
              </a:ext>
            </a:extLst>
          </p:cNvPr>
          <p:cNvSpPr txBox="1"/>
          <p:nvPr/>
        </p:nvSpPr>
        <p:spPr bwMode="auto">
          <a:xfrm>
            <a:off x="632400" y="1653764"/>
            <a:ext cx="1846130" cy="1631216"/>
          </a:xfrm>
          <a:prstGeom prst="rect">
            <a:avLst/>
          </a:prstGeom>
          <a:noFill/>
          <a:ln>
            <a:noFill/>
          </a:ln>
        </p:spPr>
        <p:txBody>
          <a:bodyPr wrap="square">
            <a:spAutoFit/>
          </a:bodyPr>
          <a:lstStyle/>
          <a:p>
            <a:pPr algn="r">
              <a:spcBef>
                <a:spcPts val="300"/>
              </a:spcBef>
              <a:spcAft>
                <a:spcPts val="300"/>
              </a:spcAft>
            </a:pPr>
            <a:r>
              <a:rPr lang="en-GB" sz="1600" u="sng" dirty="0">
                <a:effectLst/>
              </a:rPr>
              <a:t>Tolerance</a:t>
            </a:r>
            <a:r>
              <a:rPr lang="en-GB" sz="1600" u="sng" dirty="0">
                <a:solidFill>
                  <a:schemeClr val="bg1"/>
                </a:solidFill>
              </a:rPr>
              <a:t> </a:t>
            </a:r>
            <a:r>
              <a:rPr lang="en-GB" sz="1600" dirty="0">
                <a:solidFill>
                  <a:schemeClr val="bg1"/>
                </a:solidFill>
                <a:effectLst/>
              </a:rPr>
              <a:t>____</a:t>
            </a:r>
            <a:endParaRPr lang="en-GB" sz="1600" u="sng" dirty="0">
              <a:effectLst/>
            </a:endParaRPr>
          </a:p>
          <a:p>
            <a:pPr algn="r">
              <a:spcBef>
                <a:spcPts val="300"/>
              </a:spcBef>
              <a:spcAft>
                <a:spcPts val="300"/>
              </a:spcAft>
            </a:pPr>
            <a:r>
              <a:rPr lang="de-DE" altLang="zh-CN" sz="1600" u="sng" dirty="0" err="1">
                <a:effectLst/>
              </a:rPr>
              <a:t>Sy</a:t>
            </a:r>
            <a:r>
              <a:rPr lang="de-DE" altLang="zh-CN" sz="1600" u="sng" dirty="0" err="1"/>
              <a:t>mmetry</a:t>
            </a:r>
            <a:r>
              <a:rPr lang="en-GB" sz="1600" dirty="0">
                <a:solidFill>
                  <a:schemeClr val="bg1"/>
                </a:solidFill>
                <a:effectLst/>
              </a:rPr>
              <a:t>_???    </a:t>
            </a:r>
            <a:r>
              <a:rPr lang="en-GB" sz="1600" dirty="0">
                <a:effectLst/>
              </a:rPr>
              <a:t>  </a:t>
            </a:r>
          </a:p>
          <a:p>
            <a:pPr algn="r">
              <a:spcBef>
                <a:spcPts val="300"/>
              </a:spcBef>
              <a:spcAft>
                <a:spcPts val="300"/>
              </a:spcAft>
            </a:pPr>
            <a:r>
              <a:rPr lang="en-GB" sz="1600" u="sng" dirty="0">
                <a:effectLst/>
              </a:rPr>
              <a:t>Ribs design</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t>Reinforcement</a:t>
            </a:r>
            <a:r>
              <a:rPr lang="en-GB" sz="1600" dirty="0">
                <a:solidFill>
                  <a:schemeClr val="bg1"/>
                </a:solidFill>
                <a:effectLst/>
              </a:rPr>
              <a:t>__</a:t>
            </a:r>
          </a:p>
          <a:p>
            <a:pPr algn="r">
              <a:spcBef>
                <a:spcPts val="300"/>
              </a:spcBef>
              <a:spcAft>
                <a:spcPts val="300"/>
              </a:spcAft>
            </a:pPr>
            <a:r>
              <a:rPr lang="en-GB" sz="1600" u="sng" dirty="0"/>
              <a:t>Wall dimensions</a:t>
            </a:r>
            <a:r>
              <a:rPr lang="en-GB" sz="1600" dirty="0">
                <a:solidFill>
                  <a:schemeClr val="bg1"/>
                </a:solidFill>
                <a:effectLst/>
              </a:rPr>
              <a:t>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Titel 1">
            <a:extLst>
              <a:ext uri="{FF2B5EF4-FFF2-40B4-BE49-F238E27FC236}">
                <a16:creationId xmlns:a16="http://schemas.microsoft.com/office/drawing/2014/main" id="{566DE351-4D5C-4273-92C4-C02962F69906}"/>
              </a:ext>
            </a:extLst>
          </p:cNvPr>
          <p:cNvSpPr>
            <a:spLocks noGrp="1"/>
          </p:cNvSpPr>
          <p:nvPr>
            <p:ph type="title"/>
          </p:nvPr>
        </p:nvSpPr>
        <p:spPr/>
        <p:txBody>
          <a:bodyPr/>
          <a:lstStyle/>
          <a:p>
            <a:r>
              <a:rPr lang="de-DE" dirty="0" err="1"/>
              <a:t>Influence</a:t>
            </a:r>
            <a:r>
              <a:rPr lang="de-DE" dirty="0"/>
              <a:t> </a:t>
            </a:r>
            <a:r>
              <a:rPr lang="de-DE" dirty="0" err="1"/>
              <a:t>factors</a:t>
            </a:r>
            <a:r>
              <a:rPr lang="de-DE" dirty="0"/>
              <a:t> </a:t>
            </a:r>
            <a:r>
              <a:rPr lang="de-DE" dirty="0" err="1"/>
              <a:t>of</a:t>
            </a:r>
            <a:r>
              <a:rPr lang="de-DE" dirty="0"/>
              <a:t> </a:t>
            </a:r>
            <a:r>
              <a:rPr lang="de-DE" dirty="0" err="1"/>
              <a:t>product</a:t>
            </a:r>
            <a:r>
              <a:rPr lang="de-DE" dirty="0"/>
              <a:t> </a:t>
            </a:r>
            <a:r>
              <a:rPr lang="de-DE" dirty="0" err="1"/>
              <a:t>quality</a:t>
            </a:r>
            <a:r>
              <a:rPr lang="de-DE" dirty="0"/>
              <a:t> in </a:t>
            </a:r>
            <a:r>
              <a:rPr lang="de-DE" dirty="0" err="1"/>
              <a:t>injection</a:t>
            </a:r>
            <a:r>
              <a:rPr lang="de-DE" dirty="0"/>
              <a:t> </a:t>
            </a:r>
            <a:r>
              <a:rPr lang="de-DE" dirty="0" err="1"/>
              <a:t>moulding</a:t>
            </a:r>
            <a:endParaRPr lang="de-DE" dirty="0"/>
          </a:p>
        </p:txBody>
      </p:sp>
      <p:cxnSp>
        <p:nvCxnSpPr>
          <p:cNvPr id="10" name="Gerade Verbindung mit Pfeil 9">
            <a:extLst>
              <a:ext uri="{FF2B5EF4-FFF2-40B4-BE49-F238E27FC236}">
                <a16:creationId xmlns:a16="http://schemas.microsoft.com/office/drawing/2014/main" id="{C8A5C5FB-CEB0-4553-BED9-126E5B97EB15}"/>
              </a:ext>
            </a:extLst>
          </p:cNvPr>
          <p:cNvCxnSpPr>
            <a:cxnSpLocks/>
          </p:cNvCxnSpPr>
          <p:nvPr/>
        </p:nvCxnSpPr>
        <p:spPr>
          <a:xfrm>
            <a:off x="1735044" y="3356989"/>
            <a:ext cx="5810316"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 name="Rechteck: abgerundete Ecken 13">
            <a:extLst>
              <a:ext uri="{FF2B5EF4-FFF2-40B4-BE49-F238E27FC236}">
                <a16:creationId xmlns:a16="http://schemas.microsoft.com/office/drawing/2014/main" id="{65159E74-2B69-4D54-A845-089018B5590F}"/>
              </a:ext>
            </a:extLst>
          </p:cNvPr>
          <p:cNvSpPr/>
          <p:nvPr/>
        </p:nvSpPr>
        <p:spPr>
          <a:xfrm>
            <a:off x="700981" y="1114663"/>
            <a:ext cx="1512210"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Part design</a:t>
            </a:r>
            <a:endParaRPr lang="de-DE" dirty="0"/>
          </a:p>
        </p:txBody>
      </p:sp>
      <p:sp>
        <p:nvSpPr>
          <p:cNvPr id="17" name="Rechteck: abgerundete Ecken 16">
            <a:extLst>
              <a:ext uri="{FF2B5EF4-FFF2-40B4-BE49-F238E27FC236}">
                <a16:creationId xmlns:a16="http://schemas.microsoft.com/office/drawing/2014/main" id="{1889EB36-866E-4992-8EA3-C52A9100533E}"/>
              </a:ext>
            </a:extLst>
          </p:cNvPr>
          <p:cNvSpPr/>
          <p:nvPr/>
        </p:nvSpPr>
        <p:spPr>
          <a:xfrm>
            <a:off x="3088040" y="1144698"/>
            <a:ext cx="1512210"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Man</a:t>
            </a:r>
            <a:endParaRPr lang="de-DE" dirty="0"/>
          </a:p>
        </p:txBody>
      </p:sp>
      <p:sp>
        <p:nvSpPr>
          <p:cNvPr id="18" name="Rechteck: abgerundete Ecken 17">
            <a:extLst>
              <a:ext uri="{FF2B5EF4-FFF2-40B4-BE49-F238E27FC236}">
                <a16:creationId xmlns:a16="http://schemas.microsoft.com/office/drawing/2014/main" id="{9C25E7A0-87FA-4530-AB1D-A584EC53CBA9}"/>
              </a:ext>
            </a:extLst>
          </p:cNvPr>
          <p:cNvSpPr/>
          <p:nvPr/>
        </p:nvSpPr>
        <p:spPr>
          <a:xfrm>
            <a:off x="5232539" y="1149161"/>
            <a:ext cx="1880762"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Environment</a:t>
            </a:r>
            <a:endParaRPr lang="de-DE" dirty="0"/>
          </a:p>
        </p:txBody>
      </p:sp>
      <p:sp>
        <p:nvSpPr>
          <p:cNvPr id="20" name="Rechteck: abgerundete Ecken 19">
            <a:extLst>
              <a:ext uri="{FF2B5EF4-FFF2-40B4-BE49-F238E27FC236}">
                <a16:creationId xmlns:a16="http://schemas.microsoft.com/office/drawing/2014/main" id="{B4A4EE41-CEEC-4ABB-8153-DF48C74C7B6D}"/>
              </a:ext>
            </a:extLst>
          </p:cNvPr>
          <p:cNvSpPr/>
          <p:nvPr/>
        </p:nvSpPr>
        <p:spPr>
          <a:xfrm>
            <a:off x="700981" y="5373305"/>
            <a:ext cx="1512210"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err="1"/>
              <a:t>Mold</a:t>
            </a:r>
            <a:r>
              <a:rPr lang="de-DE" altLang="zh-CN" dirty="0"/>
              <a:t> design</a:t>
            </a:r>
            <a:endParaRPr lang="de-DE" dirty="0"/>
          </a:p>
        </p:txBody>
      </p:sp>
      <p:sp>
        <p:nvSpPr>
          <p:cNvPr id="23" name="Rechteck: abgerundete Ecken 22">
            <a:extLst>
              <a:ext uri="{FF2B5EF4-FFF2-40B4-BE49-F238E27FC236}">
                <a16:creationId xmlns:a16="http://schemas.microsoft.com/office/drawing/2014/main" id="{62842A76-0DDD-4E6F-A0A7-271218069B3F}"/>
              </a:ext>
            </a:extLst>
          </p:cNvPr>
          <p:cNvSpPr/>
          <p:nvPr/>
        </p:nvSpPr>
        <p:spPr>
          <a:xfrm>
            <a:off x="3080740" y="5373304"/>
            <a:ext cx="1512210"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a:t>Material</a:t>
            </a:r>
            <a:endParaRPr lang="de-DE" dirty="0"/>
          </a:p>
        </p:txBody>
      </p:sp>
      <p:sp>
        <p:nvSpPr>
          <p:cNvPr id="24" name="Rechteck: abgerundete Ecken 23">
            <a:extLst>
              <a:ext uri="{FF2B5EF4-FFF2-40B4-BE49-F238E27FC236}">
                <a16:creationId xmlns:a16="http://schemas.microsoft.com/office/drawing/2014/main" id="{C076E4DC-EE58-41D7-9157-60EEA7FF5EDF}"/>
              </a:ext>
            </a:extLst>
          </p:cNvPr>
          <p:cNvSpPr/>
          <p:nvPr/>
        </p:nvSpPr>
        <p:spPr>
          <a:xfrm>
            <a:off x="5232539" y="5373305"/>
            <a:ext cx="1880762"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err="1"/>
              <a:t>Machine</a:t>
            </a:r>
            <a:r>
              <a:rPr lang="de-DE" altLang="zh-CN" dirty="0"/>
              <a:t> </a:t>
            </a:r>
            <a:r>
              <a:rPr lang="de-DE" altLang="zh-CN" dirty="0" err="1"/>
              <a:t>setting</a:t>
            </a:r>
            <a:endParaRPr lang="de-DE" dirty="0"/>
          </a:p>
        </p:txBody>
      </p:sp>
      <p:sp>
        <p:nvSpPr>
          <p:cNvPr id="27" name="Textfeld 26">
            <a:extLst>
              <a:ext uri="{FF2B5EF4-FFF2-40B4-BE49-F238E27FC236}">
                <a16:creationId xmlns:a16="http://schemas.microsoft.com/office/drawing/2014/main" id="{DFB15CC7-877A-4434-AC7C-22C8F9465EA0}"/>
              </a:ext>
            </a:extLst>
          </p:cNvPr>
          <p:cNvSpPr txBox="1"/>
          <p:nvPr/>
        </p:nvSpPr>
        <p:spPr bwMode="auto">
          <a:xfrm>
            <a:off x="4016870" y="3418924"/>
            <a:ext cx="2854270" cy="1954381"/>
          </a:xfrm>
          <a:prstGeom prst="rect">
            <a:avLst/>
          </a:prstGeom>
          <a:noFill/>
          <a:ln>
            <a:noFill/>
          </a:ln>
        </p:spPr>
        <p:txBody>
          <a:bodyPr wrap="square">
            <a:spAutoFit/>
          </a:bodyPr>
          <a:lstStyle/>
          <a:p>
            <a:pPr algn="r">
              <a:spcBef>
                <a:spcPts val="300"/>
              </a:spcBef>
              <a:spcAft>
                <a:spcPts val="300"/>
              </a:spcAft>
            </a:pPr>
            <a:r>
              <a:rPr lang="en-GB" sz="1600" u="sng" dirty="0">
                <a:effectLst/>
              </a:rPr>
              <a:t>Holding pressure time</a:t>
            </a:r>
          </a:p>
          <a:p>
            <a:pPr algn="r">
              <a:spcBef>
                <a:spcPts val="300"/>
              </a:spcBef>
              <a:spcAft>
                <a:spcPts val="300"/>
              </a:spcAft>
            </a:pPr>
            <a:r>
              <a:rPr lang="en-GB" sz="1600" u="sng" dirty="0">
                <a:effectLst/>
              </a:rPr>
              <a:t>Cavity wall temperature</a:t>
            </a:r>
            <a:r>
              <a:rPr lang="en-GB" sz="1600" dirty="0">
                <a:solidFill>
                  <a:schemeClr val="bg1"/>
                </a:solidFill>
                <a:effectLst/>
              </a:rPr>
              <a:t>_    </a:t>
            </a:r>
            <a:r>
              <a:rPr lang="en-GB" sz="1600" dirty="0">
                <a:effectLst/>
              </a:rPr>
              <a:t>  </a:t>
            </a:r>
          </a:p>
          <a:p>
            <a:pPr algn="r">
              <a:spcBef>
                <a:spcPts val="300"/>
              </a:spcBef>
              <a:spcAft>
                <a:spcPts val="300"/>
              </a:spcAft>
            </a:pPr>
            <a:r>
              <a:rPr lang="en-GB" sz="1600" u="sng" dirty="0">
                <a:effectLst/>
              </a:rPr>
              <a:t>Melt temperature</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effectLst/>
              </a:rPr>
              <a:t>Holding pressure</a:t>
            </a:r>
            <a:r>
              <a:rPr lang="en-GB" sz="1600" dirty="0">
                <a:solidFill>
                  <a:schemeClr val="bg1"/>
                </a:solidFill>
                <a:effectLst/>
              </a:rPr>
              <a:t>___</a:t>
            </a:r>
          </a:p>
          <a:p>
            <a:pPr algn="r">
              <a:spcBef>
                <a:spcPts val="300"/>
              </a:spcBef>
              <a:spcAft>
                <a:spcPts val="300"/>
              </a:spcAft>
            </a:pPr>
            <a:r>
              <a:rPr lang="en-GB" sz="1600" u="sng" dirty="0">
                <a:effectLst/>
              </a:rPr>
              <a:t>Injection flow rate</a:t>
            </a:r>
            <a:r>
              <a:rPr lang="en-GB" sz="1600" dirty="0">
                <a:solidFill>
                  <a:schemeClr val="bg1"/>
                </a:solidFill>
                <a:effectLst/>
              </a:rPr>
              <a:t>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effectLst/>
              </a:rPr>
              <a:t>Cooling time</a:t>
            </a:r>
            <a:r>
              <a:rPr lang="en-GB" sz="1600" dirty="0">
                <a:solidFill>
                  <a:schemeClr val="bg1"/>
                </a:solidFill>
                <a:effectLst/>
              </a:rPr>
              <a:t>_____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4" name="Gerade Verbindung mit Pfeil 43">
            <a:extLst>
              <a:ext uri="{FF2B5EF4-FFF2-40B4-BE49-F238E27FC236}">
                <a16:creationId xmlns:a16="http://schemas.microsoft.com/office/drawing/2014/main" id="{7EB1CAC8-7521-4519-A64C-85265EDF29F9}"/>
              </a:ext>
            </a:extLst>
          </p:cNvPr>
          <p:cNvCxnSpPr>
            <a:cxnSpLocks/>
            <a:stCxn id="24" idx="0"/>
          </p:cNvCxnSpPr>
          <p:nvPr/>
        </p:nvCxnSpPr>
        <p:spPr>
          <a:xfrm flipV="1">
            <a:off x="6172920" y="3356990"/>
            <a:ext cx="698220" cy="2016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feld 46">
            <a:extLst>
              <a:ext uri="{FF2B5EF4-FFF2-40B4-BE49-F238E27FC236}">
                <a16:creationId xmlns:a16="http://schemas.microsoft.com/office/drawing/2014/main" id="{B246D2B0-4231-46EC-BE70-5EE37EEFA685}"/>
              </a:ext>
            </a:extLst>
          </p:cNvPr>
          <p:cNvSpPr txBox="1"/>
          <p:nvPr/>
        </p:nvSpPr>
        <p:spPr bwMode="auto">
          <a:xfrm>
            <a:off x="1640540" y="3418924"/>
            <a:ext cx="2854270" cy="1954381"/>
          </a:xfrm>
          <a:prstGeom prst="rect">
            <a:avLst/>
          </a:prstGeom>
          <a:noFill/>
          <a:ln>
            <a:noFill/>
          </a:ln>
        </p:spPr>
        <p:txBody>
          <a:bodyPr wrap="square">
            <a:spAutoFit/>
          </a:bodyPr>
          <a:lstStyle/>
          <a:p>
            <a:pPr algn="r">
              <a:spcBef>
                <a:spcPts val="300"/>
              </a:spcBef>
              <a:spcAft>
                <a:spcPts val="300"/>
              </a:spcAft>
            </a:pPr>
            <a:r>
              <a:rPr lang="en-GB" sz="1600" u="sng" dirty="0"/>
              <a:t>S</a:t>
            </a:r>
            <a:r>
              <a:rPr lang="en-GB" sz="1600" u="sng" dirty="0">
                <a:effectLst/>
              </a:rPr>
              <a:t>pecific heat constant</a:t>
            </a:r>
          </a:p>
          <a:p>
            <a:pPr algn="r">
              <a:spcBef>
                <a:spcPts val="300"/>
              </a:spcBef>
              <a:spcAft>
                <a:spcPts val="300"/>
              </a:spcAft>
            </a:pPr>
            <a:r>
              <a:rPr lang="de-DE" altLang="zh-CN" sz="1600" u="sng" dirty="0">
                <a:effectLst/>
              </a:rPr>
              <a:t>Thermal </a:t>
            </a:r>
            <a:r>
              <a:rPr lang="de-DE" altLang="zh-CN" sz="1600" u="sng" dirty="0" err="1">
                <a:effectLst/>
              </a:rPr>
              <a:t>conductivity</a:t>
            </a:r>
            <a:r>
              <a:rPr lang="en-GB" sz="1600" dirty="0">
                <a:solidFill>
                  <a:schemeClr val="bg1"/>
                </a:solidFill>
                <a:effectLst/>
              </a:rPr>
              <a:t>_    </a:t>
            </a:r>
            <a:r>
              <a:rPr lang="en-GB" sz="1600" dirty="0">
                <a:effectLst/>
              </a:rPr>
              <a:t>  </a:t>
            </a:r>
          </a:p>
          <a:p>
            <a:pPr algn="r">
              <a:spcBef>
                <a:spcPts val="300"/>
              </a:spcBef>
              <a:spcAft>
                <a:spcPts val="300"/>
              </a:spcAft>
            </a:pPr>
            <a:r>
              <a:rPr lang="en-GB" sz="1600" u="sng" dirty="0"/>
              <a:t>T</a:t>
            </a:r>
            <a:r>
              <a:rPr lang="en-GB" sz="1600" u="sng" dirty="0">
                <a:effectLst/>
              </a:rPr>
              <a:t>hermal diffusivity</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effectLst/>
              </a:rPr>
              <a:t>Solid density</a:t>
            </a:r>
            <a:r>
              <a:rPr lang="en-GB" sz="1600" dirty="0">
                <a:solidFill>
                  <a:schemeClr val="bg1"/>
                </a:solidFill>
                <a:effectLst/>
              </a:rPr>
              <a:t>___</a:t>
            </a:r>
          </a:p>
          <a:p>
            <a:pPr algn="r">
              <a:spcBef>
                <a:spcPts val="300"/>
              </a:spcBef>
              <a:spcAft>
                <a:spcPts val="300"/>
              </a:spcAft>
            </a:pPr>
            <a:r>
              <a:rPr lang="en-GB" sz="1600" u="sng" dirty="0">
                <a:effectLst/>
              </a:rPr>
              <a:t>Melt density</a:t>
            </a:r>
            <a:r>
              <a:rPr lang="en-GB" sz="1600" dirty="0">
                <a:solidFill>
                  <a:schemeClr val="bg1"/>
                </a:solidFill>
                <a:effectLst/>
              </a:rPr>
              <a:t>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effectLst/>
              </a:rPr>
              <a:t>E constant</a:t>
            </a:r>
            <a:r>
              <a:rPr lang="en-GB" sz="1600" dirty="0">
                <a:solidFill>
                  <a:schemeClr val="bg1"/>
                </a:solidFill>
                <a:effectLst/>
              </a:rPr>
              <a:t>_____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48" name="Gerade Verbindung mit Pfeil 47">
            <a:extLst>
              <a:ext uri="{FF2B5EF4-FFF2-40B4-BE49-F238E27FC236}">
                <a16:creationId xmlns:a16="http://schemas.microsoft.com/office/drawing/2014/main" id="{3CAEBFC3-3B60-4B59-B7F8-6C75A3EB25C6}"/>
              </a:ext>
            </a:extLst>
          </p:cNvPr>
          <p:cNvCxnSpPr>
            <a:cxnSpLocks/>
          </p:cNvCxnSpPr>
          <p:nvPr/>
        </p:nvCxnSpPr>
        <p:spPr>
          <a:xfrm flipV="1">
            <a:off x="3836845" y="3356990"/>
            <a:ext cx="698220" cy="2016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feld 51">
            <a:extLst>
              <a:ext uri="{FF2B5EF4-FFF2-40B4-BE49-F238E27FC236}">
                <a16:creationId xmlns:a16="http://schemas.microsoft.com/office/drawing/2014/main" id="{CA332383-532E-4F01-818D-A7FC56C70AB0}"/>
              </a:ext>
            </a:extLst>
          </p:cNvPr>
          <p:cNvSpPr txBox="1"/>
          <p:nvPr/>
        </p:nvSpPr>
        <p:spPr bwMode="auto">
          <a:xfrm>
            <a:off x="-519760" y="3418924"/>
            <a:ext cx="2854270" cy="1954381"/>
          </a:xfrm>
          <a:prstGeom prst="rect">
            <a:avLst/>
          </a:prstGeom>
          <a:noFill/>
          <a:ln>
            <a:noFill/>
          </a:ln>
        </p:spPr>
        <p:txBody>
          <a:bodyPr wrap="square">
            <a:spAutoFit/>
          </a:bodyPr>
          <a:lstStyle/>
          <a:p>
            <a:pPr algn="r">
              <a:spcBef>
                <a:spcPts val="300"/>
              </a:spcBef>
              <a:spcAft>
                <a:spcPts val="300"/>
              </a:spcAft>
            </a:pPr>
            <a:r>
              <a:rPr lang="en-GB" sz="1600" u="sng" dirty="0"/>
              <a:t>Cooling channel</a:t>
            </a:r>
            <a:endParaRPr lang="en-GB" sz="1600" u="sng" dirty="0">
              <a:effectLst/>
            </a:endParaRPr>
          </a:p>
          <a:p>
            <a:pPr algn="r">
              <a:spcBef>
                <a:spcPts val="300"/>
              </a:spcBef>
              <a:spcAft>
                <a:spcPts val="300"/>
              </a:spcAft>
            </a:pPr>
            <a:r>
              <a:rPr lang="de-DE" altLang="zh-CN" sz="1600" u="sng" dirty="0" err="1">
                <a:effectLst/>
              </a:rPr>
              <a:t>Venting</a:t>
            </a:r>
            <a:r>
              <a:rPr lang="de-DE" altLang="zh-CN" sz="1600" u="sng" dirty="0">
                <a:effectLst/>
              </a:rPr>
              <a:t> </a:t>
            </a:r>
            <a:r>
              <a:rPr lang="de-DE" altLang="zh-CN" sz="1600" u="sng" dirty="0" err="1">
                <a:effectLst/>
              </a:rPr>
              <a:t>holes</a:t>
            </a:r>
            <a:r>
              <a:rPr lang="en-GB" sz="1600" dirty="0">
                <a:solidFill>
                  <a:schemeClr val="bg1"/>
                </a:solidFill>
                <a:effectLst/>
              </a:rPr>
              <a:t>_    </a:t>
            </a:r>
            <a:r>
              <a:rPr lang="en-GB" sz="1600" dirty="0">
                <a:effectLst/>
              </a:rPr>
              <a:t>  </a:t>
            </a:r>
          </a:p>
          <a:p>
            <a:pPr algn="r">
              <a:spcBef>
                <a:spcPts val="300"/>
              </a:spcBef>
              <a:spcAft>
                <a:spcPts val="300"/>
              </a:spcAft>
            </a:pPr>
            <a:r>
              <a:rPr lang="en-GB" sz="1600" u="sng" dirty="0">
                <a:effectLst/>
              </a:rPr>
              <a:t>Flow design</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effectLst/>
              </a:rPr>
              <a:t>Injection type</a:t>
            </a:r>
            <a:r>
              <a:rPr lang="en-GB" sz="1600" dirty="0">
                <a:solidFill>
                  <a:schemeClr val="bg1"/>
                </a:solidFill>
                <a:effectLst/>
              </a:rPr>
              <a:t>___</a:t>
            </a:r>
          </a:p>
          <a:p>
            <a:pPr algn="r">
              <a:spcBef>
                <a:spcPts val="300"/>
              </a:spcBef>
              <a:spcAft>
                <a:spcPts val="300"/>
              </a:spcAft>
            </a:pPr>
            <a:r>
              <a:rPr lang="en-GB" sz="1600" u="sng" dirty="0"/>
              <a:t>Runner</a:t>
            </a:r>
            <a:r>
              <a:rPr lang="en-GB" sz="1600" dirty="0">
                <a:solidFill>
                  <a:schemeClr val="bg1"/>
                </a:solidFill>
                <a:effectLst/>
              </a:rPr>
              <a:t>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t>Gates</a:t>
            </a:r>
            <a:r>
              <a:rPr lang="en-GB" sz="1600" dirty="0">
                <a:solidFill>
                  <a:schemeClr val="bg1"/>
                </a:solidFill>
                <a:effectLst/>
              </a:rPr>
              <a:t>_____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53" name="Gerade Verbindung mit Pfeil 52">
            <a:extLst>
              <a:ext uri="{FF2B5EF4-FFF2-40B4-BE49-F238E27FC236}">
                <a16:creationId xmlns:a16="http://schemas.microsoft.com/office/drawing/2014/main" id="{FDCB5C8D-F4FA-411A-A77A-E5318D070E68}"/>
              </a:ext>
            </a:extLst>
          </p:cNvPr>
          <p:cNvCxnSpPr>
            <a:cxnSpLocks/>
          </p:cNvCxnSpPr>
          <p:nvPr/>
        </p:nvCxnSpPr>
        <p:spPr>
          <a:xfrm flipV="1">
            <a:off x="1636290" y="3356990"/>
            <a:ext cx="698220" cy="2016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B1801092-1B83-4B58-82C1-E02AF765FBF0}"/>
              </a:ext>
            </a:extLst>
          </p:cNvPr>
          <p:cNvCxnSpPr>
            <a:cxnSpLocks/>
          </p:cNvCxnSpPr>
          <p:nvPr/>
        </p:nvCxnSpPr>
        <p:spPr>
          <a:xfrm>
            <a:off x="1817764" y="1546688"/>
            <a:ext cx="520382" cy="1810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Textfeld 57">
            <a:extLst>
              <a:ext uri="{FF2B5EF4-FFF2-40B4-BE49-F238E27FC236}">
                <a16:creationId xmlns:a16="http://schemas.microsoft.com/office/drawing/2014/main" id="{2DA1A37F-604B-403E-AC23-321CB6597929}"/>
              </a:ext>
            </a:extLst>
          </p:cNvPr>
          <p:cNvSpPr txBox="1"/>
          <p:nvPr/>
        </p:nvSpPr>
        <p:spPr bwMode="auto">
          <a:xfrm>
            <a:off x="2890840" y="1653764"/>
            <a:ext cx="1774120" cy="1631216"/>
          </a:xfrm>
          <a:prstGeom prst="rect">
            <a:avLst/>
          </a:prstGeom>
          <a:noFill/>
          <a:ln>
            <a:noFill/>
          </a:ln>
        </p:spPr>
        <p:txBody>
          <a:bodyPr wrap="square">
            <a:spAutoFit/>
          </a:bodyPr>
          <a:lstStyle/>
          <a:p>
            <a:pPr algn="r">
              <a:spcBef>
                <a:spcPts val="300"/>
              </a:spcBef>
              <a:spcAft>
                <a:spcPts val="300"/>
              </a:spcAft>
            </a:pPr>
            <a:r>
              <a:rPr lang="en-GB" sz="1600" dirty="0">
                <a:solidFill>
                  <a:schemeClr val="bg1"/>
                </a:solidFill>
                <a:effectLst/>
              </a:rPr>
              <a:t>_____</a:t>
            </a:r>
            <a:endParaRPr lang="en-GB" sz="1600" u="sng" dirty="0">
              <a:effectLst/>
            </a:endParaRPr>
          </a:p>
          <a:p>
            <a:pPr algn="r">
              <a:spcBef>
                <a:spcPts val="300"/>
              </a:spcBef>
              <a:spcAft>
                <a:spcPts val="300"/>
              </a:spcAft>
            </a:pPr>
            <a:r>
              <a:rPr lang="de-DE" altLang="zh-CN" sz="1600" u="sng" dirty="0">
                <a:effectLst/>
              </a:rPr>
              <a:t>Training</a:t>
            </a:r>
            <a:r>
              <a:rPr lang="en-GB" sz="1600" dirty="0">
                <a:solidFill>
                  <a:schemeClr val="bg1"/>
                </a:solidFill>
                <a:effectLst/>
              </a:rPr>
              <a:t>_???    </a:t>
            </a:r>
            <a:r>
              <a:rPr lang="en-GB" sz="1600" dirty="0">
                <a:effectLst/>
              </a:rPr>
              <a:t>  </a:t>
            </a:r>
          </a:p>
          <a:p>
            <a:pPr algn="r">
              <a:spcBef>
                <a:spcPts val="300"/>
              </a:spcBef>
              <a:spcAft>
                <a:spcPts val="300"/>
              </a:spcAft>
            </a:pPr>
            <a:r>
              <a:rPr lang="en-GB" sz="1600" u="sng" dirty="0">
                <a:effectLst/>
              </a:rPr>
              <a:t>Experience</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t>Supervision</a:t>
            </a:r>
            <a:r>
              <a:rPr lang="en-GB" sz="1600" dirty="0">
                <a:solidFill>
                  <a:schemeClr val="bg1"/>
                </a:solidFill>
                <a:effectLst/>
              </a:rPr>
              <a:t>__</a:t>
            </a:r>
          </a:p>
          <a:p>
            <a:pPr algn="r">
              <a:spcBef>
                <a:spcPts val="300"/>
              </a:spcBef>
              <a:spcAft>
                <a:spcPts val="300"/>
              </a:spcAft>
            </a:pPr>
            <a:endParaRPr lang="en-GB" sz="1600" dirty="0">
              <a:solidFill>
                <a:schemeClr val="bg1"/>
              </a:solidFill>
              <a:effectLst/>
            </a:endParaRPr>
          </a:p>
        </p:txBody>
      </p:sp>
      <p:cxnSp>
        <p:nvCxnSpPr>
          <p:cNvPr id="59" name="Gerade Verbindung mit Pfeil 58">
            <a:extLst>
              <a:ext uri="{FF2B5EF4-FFF2-40B4-BE49-F238E27FC236}">
                <a16:creationId xmlns:a16="http://schemas.microsoft.com/office/drawing/2014/main" id="{5A5A6522-F407-4431-ADF6-19E1C77A5D15}"/>
              </a:ext>
            </a:extLst>
          </p:cNvPr>
          <p:cNvCxnSpPr>
            <a:cxnSpLocks/>
          </p:cNvCxnSpPr>
          <p:nvPr/>
        </p:nvCxnSpPr>
        <p:spPr>
          <a:xfrm>
            <a:off x="4016870" y="1546688"/>
            <a:ext cx="494707" cy="1810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feld 59">
            <a:extLst>
              <a:ext uri="{FF2B5EF4-FFF2-40B4-BE49-F238E27FC236}">
                <a16:creationId xmlns:a16="http://schemas.microsoft.com/office/drawing/2014/main" id="{9E0C718C-81B1-44EA-B520-BBA2BB1D881F}"/>
              </a:ext>
            </a:extLst>
          </p:cNvPr>
          <p:cNvSpPr txBox="1"/>
          <p:nvPr/>
        </p:nvSpPr>
        <p:spPr bwMode="auto">
          <a:xfrm>
            <a:off x="4376920" y="1653764"/>
            <a:ext cx="2710250" cy="1631216"/>
          </a:xfrm>
          <a:prstGeom prst="rect">
            <a:avLst/>
          </a:prstGeom>
          <a:noFill/>
          <a:ln>
            <a:noFill/>
          </a:ln>
        </p:spPr>
        <p:txBody>
          <a:bodyPr wrap="square">
            <a:spAutoFit/>
          </a:bodyPr>
          <a:lstStyle/>
          <a:p>
            <a:pPr algn="r">
              <a:spcBef>
                <a:spcPts val="300"/>
              </a:spcBef>
              <a:spcAft>
                <a:spcPts val="300"/>
              </a:spcAft>
            </a:pPr>
            <a:r>
              <a:rPr lang="en-GB" sz="1600" u="sng" dirty="0">
                <a:effectLst/>
              </a:rPr>
              <a:t>Air currents</a:t>
            </a:r>
            <a:r>
              <a:rPr lang="en-GB" sz="1600" dirty="0">
                <a:solidFill>
                  <a:schemeClr val="bg1"/>
                </a:solidFill>
                <a:effectLst/>
              </a:rPr>
              <a:t>____</a:t>
            </a:r>
            <a:endParaRPr lang="en-GB" sz="1600" u="sng" dirty="0">
              <a:effectLst/>
            </a:endParaRPr>
          </a:p>
          <a:p>
            <a:pPr algn="r">
              <a:spcBef>
                <a:spcPts val="300"/>
              </a:spcBef>
              <a:spcAft>
                <a:spcPts val="300"/>
              </a:spcAft>
            </a:pPr>
            <a:r>
              <a:rPr lang="de-DE" altLang="zh-CN" sz="1600" u="sng" dirty="0">
                <a:effectLst/>
              </a:rPr>
              <a:t>Relative </a:t>
            </a:r>
            <a:r>
              <a:rPr lang="de-DE" altLang="zh-CN" sz="1600" u="sng" dirty="0" err="1">
                <a:effectLst/>
              </a:rPr>
              <a:t>humidity</a:t>
            </a:r>
            <a:r>
              <a:rPr lang="en-GB" altLang="zh-CN" sz="1600" u="sng" dirty="0">
                <a:solidFill>
                  <a:schemeClr val="bg1"/>
                </a:solidFill>
              </a:rPr>
              <a:t> </a:t>
            </a:r>
            <a:r>
              <a:rPr lang="en-GB" sz="1600" dirty="0">
                <a:solidFill>
                  <a:schemeClr val="bg1"/>
                </a:solidFill>
                <a:effectLst/>
              </a:rPr>
              <a:t>???    </a:t>
            </a:r>
            <a:r>
              <a:rPr lang="en-GB" sz="1600" dirty="0">
                <a:effectLst/>
              </a:rPr>
              <a:t>  </a:t>
            </a:r>
          </a:p>
          <a:p>
            <a:pPr algn="r">
              <a:spcBef>
                <a:spcPts val="300"/>
              </a:spcBef>
              <a:spcAft>
                <a:spcPts val="300"/>
              </a:spcAft>
            </a:pPr>
            <a:r>
              <a:rPr lang="en-GB" sz="1600" u="sng" dirty="0">
                <a:effectLst/>
              </a:rPr>
              <a:t>Ambient temperature</a:t>
            </a:r>
            <a:r>
              <a:rPr lang="en-GB" sz="1600" dirty="0">
                <a:solidFill>
                  <a:schemeClr val="bg1"/>
                </a:solidFill>
                <a:effectLst/>
              </a:rPr>
              <a:t>_?_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spcBef>
                <a:spcPts val="300"/>
              </a:spcBef>
              <a:spcAft>
                <a:spcPts val="300"/>
              </a:spcAft>
            </a:pPr>
            <a:r>
              <a:rPr lang="en-GB" sz="1600" u="sng" dirty="0"/>
              <a:t>Cooling water temp.</a:t>
            </a:r>
            <a:r>
              <a:rPr lang="en-GB" sz="1600" dirty="0">
                <a:solidFill>
                  <a:schemeClr val="bg1"/>
                </a:solidFill>
                <a:effectLst/>
              </a:rPr>
              <a:t>__</a:t>
            </a:r>
          </a:p>
          <a:p>
            <a:pPr algn="r">
              <a:spcBef>
                <a:spcPts val="300"/>
              </a:spcBef>
              <a:spcAft>
                <a:spcPts val="300"/>
              </a:spcAft>
            </a:pPr>
            <a:r>
              <a:rPr lang="en-GB" sz="1600" u="sng" dirty="0"/>
              <a:t>Interface conditions</a:t>
            </a:r>
            <a:r>
              <a:rPr lang="en-GB" sz="1600" u="sng" dirty="0">
                <a:solidFill>
                  <a:schemeClr val="bg1"/>
                </a:solidFill>
              </a:rPr>
              <a:t> </a:t>
            </a:r>
            <a:r>
              <a:rPr lang="en-GB" sz="1600" dirty="0">
                <a:solidFill>
                  <a:schemeClr val="bg1"/>
                </a:solidFill>
                <a:effectLst/>
              </a:rPr>
              <a:t>_</a:t>
            </a:r>
            <a:endParaRPr lang="de-DE"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61" name="Gerade Verbindung mit Pfeil 60">
            <a:extLst>
              <a:ext uri="{FF2B5EF4-FFF2-40B4-BE49-F238E27FC236}">
                <a16:creationId xmlns:a16="http://schemas.microsoft.com/office/drawing/2014/main" id="{7E8C716C-A853-45EE-B87A-0FF3E020630A}"/>
              </a:ext>
            </a:extLst>
          </p:cNvPr>
          <p:cNvCxnSpPr>
            <a:cxnSpLocks/>
          </p:cNvCxnSpPr>
          <p:nvPr/>
        </p:nvCxnSpPr>
        <p:spPr>
          <a:xfrm>
            <a:off x="6522030" y="1586626"/>
            <a:ext cx="352746" cy="17703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hteck: abgerundete Ecken 74">
            <a:extLst>
              <a:ext uri="{FF2B5EF4-FFF2-40B4-BE49-F238E27FC236}">
                <a16:creationId xmlns:a16="http://schemas.microsoft.com/office/drawing/2014/main" id="{8BD80132-8F7E-413F-81E9-F3F6C50E8211}"/>
              </a:ext>
            </a:extLst>
          </p:cNvPr>
          <p:cNvSpPr/>
          <p:nvPr/>
        </p:nvSpPr>
        <p:spPr>
          <a:xfrm>
            <a:off x="7536858" y="3140976"/>
            <a:ext cx="1880762" cy="432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tLang="zh-CN" dirty="0" err="1"/>
              <a:t>Product</a:t>
            </a:r>
            <a:r>
              <a:rPr lang="de-DE" altLang="zh-CN" dirty="0"/>
              <a:t> </a:t>
            </a:r>
            <a:r>
              <a:rPr lang="de-DE" altLang="zh-CN" dirty="0" err="1"/>
              <a:t>quality</a:t>
            </a:r>
            <a:endParaRPr lang="de-DE" dirty="0"/>
          </a:p>
        </p:txBody>
      </p:sp>
      <p:sp>
        <p:nvSpPr>
          <p:cNvPr id="3" name="Textfeld 10">
            <a:extLst>
              <a:ext uri="{FF2B5EF4-FFF2-40B4-BE49-F238E27FC236}">
                <a16:creationId xmlns:a16="http://schemas.microsoft.com/office/drawing/2014/main" id="{EF393517-2891-4A2B-A6C7-0384BE089647}"/>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[STT+08]</a:t>
            </a:r>
          </a:p>
        </p:txBody>
      </p:sp>
      <p:sp>
        <p:nvSpPr>
          <p:cNvPr id="4" name="Textfeld 3">
            <a:extLst>
              <a:ext uri="{FF2B5EF4-FFF2-40B4-BE49-F238E27FC236}">
                <a16:creationId xmlns:a16="http://schemas.microsoft.com/office/drawing/2014/main" id="{E83AB63A-452F-4720-932A-B55EB69F6D7D}"/>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4</a:t>
            </a:r>
            <a:r>
              <a:rPr lang="de-DE" sz="1400" dirty="0">
                <a:solidFill>
                  <a:schemeClr val="bg1">
                    <a:lumMod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22009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81" y="333376"/>
            <a:ext cx="9360469" cy="382156"/>
          </a:xfrm>
          <a:prstGeom prst="rect">
            <a:avLst/>
          </a:prstGeom>
        </p:spPr>
        <p:txBody>
          <a:bodyPr vert="horz" wrap="square" lIns="0" tIns="12700" rIns="0" bIns="0" rtlCol="0">
            <a:spAutoFit/>
          </a:bodyPr>
          <a:lstStyle/>
          <a:p>
            <a:pPr marL="12700" marR="5080">
              <a:lnSpc>
                <a:spcPct val="100000"/>
              </a:lnSpc>
              <a:spcBef>
                <a:spcPts val="100"/>
              </a:spcBef>
            </a:pPr>
            <a:r>
              <a:rPr spc="-5" dirty="0"/>
              <a:t>Process setup by means of machine learning</a:t>
            </a:r>
          </a:p>
        </p:txBody>
      </p:sp>
      <p:grpSp>
        <p:nvGrpSpPr>
          <p:cNvPr id="3" name="object 3"/>
          <p:cNvGrpSpPr/>
          <p:nvPr/>
        </p:nvGrpSpPr>
        <p:grpSpPr>
          <a:xfrm>
            <a:off x="2936748" y="3009900"/>
            <a:ext cx="1564640" cy="1292225"/>
            <a:chOff x="2936748" y="3009900"/>
            <a:chExt cx="1564640" cy="1292225"/>
          </a:xfrm>
        </p:grpSpPr>
        <p:sp>
          <p:nvSpPr>
            <p:cNvPr id="4" name="object 4"/>
            <p:cNvSpPr/>
            <p:nvPr/>
          </p:nvSpPr>
          <p:spPr>
            <a:xfrm>
              <a:off x="2993136" y="3009900"/>
              <a:ext cx="815339" cy="685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936748" y="3697223"/>
              <a:ext cx="1564446" cy="60470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435863" y="2912364"/>
            <a:ext cx="1655064" cy="1522476"/>
          </a:xfrm>
          <a:prstGeom prst="rect">
            <a:avLst/>
          </a:prstGeom>
          <a:blipFill>
            <a:blip r:embed="rId4" cstate="print"/>
            <a:stretch>
              <a:fillRect/>
            </a:stretch>
          </a:blipFill>
        </p:spPr>
        <p:txBody>
          <a:bodyPr wrap="square" lIns="0" tIns="0" rIns="0" bIns="0" rtlCol="0"/>
          <a:lstStyle/>
          <a:p>
            <a:endParaRPr/>
          </a:p>
        </p:txBody>
      </p:sp>
      <p:grpSp>
        <p:nvGrpSpPr>
          <p:cNvPr id="9" name="object 9"/>
          <p:cNvGrpSpPr/>
          <p:nvPr/>
        </p:nvGrpSpPr>
        <p:grpSpPr>
          <a:xfrm>
            <a:off x="5244084" y="2941320"/>
            <a:ext cx="1868805" cy="1452880"/>
            <a:chOff x="5244084" y="2941320"/>
            <a:chExt cx="1868805" cy="1452880"/>
          </a:xfrm>
        </p:grpSpPr>
        <p:sp>
          <p:nvSpPr>
            <p:cNvPr id="10" name="object 10"/>
            <p:cNvSpPr/>
            <p:nvPr/>
          </p:nvSpPr>
          <p:spPr>
            <a:xfrm>
              <a:off x="5618988" y="2941320"/>
              <a:ext cx="1493519" cy="145237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812536" y="3727704"/>
              <a:ext cx="99059" cy="100584"/>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812536" y="3852672"/>
              <a:ext cx="99059" cy="9906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812536" y="3977640"/>
              <a:ext cx="99059" cy="9906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812536" y="4102608"/>
              <a:ext cx="99059" cy="9906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253990" y="3737610"/>
              <a:ext cx="81280" cy="81280"/>
            </a:xfrm>
            <a:custGeom>
              <a:avLst/>
              <a:gdLst/>
              <a:ahLst/>
              <a:cxnLst/>
              <a:rect l="l" t="t" r="r" b="b"/>
              <a:pathLst>
                <a:path w="81279" h="81279">
                  <a:moveTo>
                    <a:pt x="40386" y="0"/>
                  </a:moveTo>
                  <a:lnTo>
                    <a:pt x="24667" y="3174"/>
                  </a:lnTo>
                  <a:lnTo>
                    <a:pt x="11830" y="11830"/>
                  </a:lnTo>
                  <a:lnTo>
                    <a:pt x="3174" y="24667"/>
                  </a:lnTo>
                  <a:lnTo>
                    <a:pt x="0" y="40386"/>
                  </a:lnTo>
                  <a:lnTo>
                    <a:pt x="3174" y="56104"/>
                  </a:lnTo>
                  <a:lnTo>
                    <a:pt x="11830" y="68941"/>
                  </a:lnTo>
                  <a:lnTo>
                    <a:pt x="24667" y="77597"/>
                  </a:lnTo>
                  <a:lnTo>
                    <a:pt x="40386" y="80772"/>
                  </a:lnTo>
                  <a:lnTo>
                    <a:pt x="56104" y="77597"/>
                  </a:lnTo>
                  <a:lnTo>
                    <a:pt x="68941" y="68941"/>
                  </a:lnTo>
                  <a:lnTo>
                    <a:pt x="77597" y="56104"/>
                  </a:lnTo>
                  <a:lnTo>
                    <a:pt x="80772" y="40386"/>
                  </a:lnTo>
                  <a:lnTo>
                    <a:pt x="77597" y="24667"/>
                  </a:lnTo>
                  <a:lnTo>
                    <a:pt x="68941" y="11830"/>
                  </a:lnTo>
                  <a:lnTo>
                    <a:pt x="56104" y="3174"/>
                  </a:lnTo>
                  <a:lnTo>
                    <a:pt x="40386" y="0"/>
                  </a:lnTo>
                  <a:close/>
                </a:path>
              </a:pathLst>
            </a:custGeom>
            <a:solidFill>
              <a:srgbClr val="DADADA"/>
            </a:solidFill>
          </p:spPr>
          <p:txBody>
            <a:bodyPr wrap="square" lIns="0" tIns="0" rIns="0" bIns="0" rtlCol="0"/>
            <a:lstStyle/>
            <a:p>
              <a:endParaRPr/>
            </a:p>
          </p:txBody>
        </p:sp>
        <p:sp>
          <p:nvSpPr>
            <p:cNvPr id="16" name="object 16"/>
            <p:cNvSpPr/>
            <p:nvPr/>
          </p:nvSpPr>
          <p:spPr>
            <a:xfrm>
              <a:off x="5253990" y="3737610"/>
              <a:ext cx="81280" cy="81280"/>
            </a:xfrm>
            <a:custGeom>
              <a:avLst/>
              <a:gdLst/>
              <a:ahLst/>
              <a:cxnLst/>
              <a:rect l="l" t="t" r="r" b="b"/>
              <a:pathLst>
                <a:path w="81279" h="81279">
                  <a:moveTo>
                    <a:pt x="0" y="40386"/>
                  </a:moveTo>
                  <a:lnTo>
                    <a:pt x="3174" y="24667"/>
                  </a:lnTo>
                  <a:lnTo>
                    <a:pt x="11830" y="11830"/>
                  </a:lnTo>
                  <a:lnTo>
                    <a:pt x="24667" y="3174"/>
                  </a:lnTo>
                  <a:lnTo>
                    <a:pt x="40386" y="0"/>
                  </a:lnTo>
                  <a:lnTo>
                    <a:pt x="56104" y="3174"/>
                  </a:lnTo>
                  <a:lnTo>
                    <a:pt x="68941" y="11830"/>
                  </a:lnTo>
                  <a:lnTo>
                    <a:pt x="77597" y="24667"/>
                  </a:lnTo>
                  <a:lnTo>
                    <a:pt x="80772" y="40386"/>
                  </a:lnTo>
                  <a:lnTo>
                    <a:pt x="77597" y="56104"/>
                  </a:lnTo>
                  <a:lnTo>
                    <a:pt x="68941" y="68941"/>
                  </a:lnTo>
                  <a:lnTo>
                    <a:pt x="56104" y="77597"/>
                  </a:lnTo>
                  <a:lnTo>
                    <a:pt x="40386" y="80772"/>
                  </a:lnTo>
                  <a:lnTo>
                    <a:pt x="24667" y="77597"/>
                  </a:lnTo>
                  <a:lnTo>
                    <a:pt x="11830" y="68941"/>
                  </a:lnTo>
                  <a:lnTo>
                    <a:pt x="3174" y="56104"/>
                  </a:lnTo>
                  <a:lnTo>
                    <a:pt x="0" y="40386"/>
                  </a:lnTo>
                  <a:close/>
                </a:path>
              </a:pathLst>
            </a:custGeom>
            <a:ln w="19812">
              <a:solidFill>
                <a:srgbClr val="808080"/>
              </a:solidFill>
            </a:ln>
          </p:spPr>
          <p:txBody>
            <a:bodyPr wrap="square" lIns="0" tIns="0" rIns="0" bIns="0" rtlCol="0"/>
            <a:lstStyle/>
            <a:p>
              <a:endParaRPr/>
            </a:p>
          </p:txBody>
        </p:sp>
        <p:sp>
          <p:nvSpPr>
            <p:cNvPr id="17" name="object 17"/>
            <p:cNvSpPr/>
            <p:nvPr/>
          </p:nvSpPr>
          <p:spPr>
            <a:xfrm>
              <a:off x="5253990" y="3862578"/>
              <a:ext cx="81280" cy="79375"/>
            </a:xfrm>
            <a:custGeom>
              <a:avLst/>
              <a:gdLst/>
              <a:ahLst/>
              <a:cxnLst/>
              <a:rect l="l" t="t" r="r" b="b"/>
              <a:pathLst>
                <a:path w="81279" h="79375">
                  <a:moveTo>
                    <a:pt x="40386" y="0"/>
                  </a:moveTo>
                  <a:lnTo>
                    <a:pt x="24667" y="3114"/>
                  </a:lnTo>
                  <a:lnTo>
                    <a:pt x="11830" y="11606"/>
                  </a:lnTo>
                  <a:lnTo>
                    <a:pt x="3174" y="24201"/>
                  </a:lnTo>
                  <a:lnTo>
                    <a:pt x="0" y="39624"/>
                  </a:lnTo>
                  <a:lnTo>
                    <a:pt x="3174" y="55046"/>
                  </a:lnTo>
                  <a:lnTo>
                    <a:pt x="11830" y="67641"/>
                  </a:lnTo>
                  <a:lnTo>
                    <a:pt x="24667" y="76133"/>
                  </a:lnTo>
                  <a:lnTo>
                    <a:pt x="40386" y="79248"/>
                  </a:lnTo>
                  <a:lnTo>
                    <a:pt x="56104" y="76133"/>
                  </a:lnTo>
                  <a:lnTo>
                    <a:pt x="68941" y="67641"/>
                  </a:lnTo>
                  <a:lnTo>
                    <a:pt x="77597" y="55046"/>
                  </a:lnTo>
                  <a:lnTo>
                    <a:pt x="80772" y="39624"/>
                  </a:lnTo>
                  <a:lnTo>
                    <a:pt x="77597" y="24201"/>
                  </a:lnTo>
                  <a:lnTo>
                    <a:pt x="68941" y="11606"/>
                  </a:lnTo>
                  <a:lnTo>
                    <a:pt x="56104" y="3114"/>
                  </a:lnTo>
                  <a:lnTo>
                    <a:pt x="40386" y="0"/>
                  </a:lnTo>
                  <a:close/>
                </a:path>
              </a:pathLst>
            </a:custGeom>
            <a:solidFill>
              <a:srgbClr val="DADADA"/>
            </a:solidFill>
          </p:spPr>
          <p:txBody>
            <a:bodyPr wrap="square" lIns="0" tIns="0" rIns="0" bIns="0" rtlCol="0"/>
            <a:lstStyle/>
            <a:p>
              <a:endParaRPr/>
            </a:p>
          </p:txBody>
        </p:sp>
        <p:sp>
          <p:nvSpPr>
            <p:cNvPr id="18" name="object 18"/>
            <p:cNvSpPr/>
            <p:nvPr/>
          </p:nvSpPr>
          <p:spPr>
            <a:xfrm>
              <a:off x="5253990" y="3862578"/>
              <a:ext cx="81280" cy="79375"/>
            </a:xfrm>
            <a:custGeom>
              <a:avLst/>
              <a:gdLst/>
              <a:ahLst/>
              <a:cxnLst/>
              <a:rect l="l" t="t" r="r" b="b"/>
              <a:pathLst>
                <a:path w="81279" h="79375">
                  <a:moveTo>
                    <a:pt x="0" y="39624"/>
                  </a:moveTo>
                  <a:lnTo>
                    <a:pt x="3174" y="24201"/>
                  </a:lnTo>
                  <a:lnTo>
                    <a:pt x="11830" y="11606"/>
                  </a:lnTo>
                  <a:lnTo>
                    <a:pt x="24667" y="3114"/>
                  </a:lnTo>
                  <a:lnTo>
                    <a:pt x="40386" y="0"/>
                  </a:lnTo>
                  <a:lnTo>
                    <a:pt x="56104" y="3114"/>
                  </a:lnTo>
                  <a:lnTo>
                    <a:pt x="68941" y="11606"/>
                  </a:lnTo>
                  <a:lnTo>
                    <a:pt x="77597" y="24201"/>
                  </a:lnTo>
                  <a:lnTo>
                    <a:pt x="80772" y="39624"/>
                  </a:lnTo>
                  <a:lnTo>
                    <a:pt x="77597" y="55046"/>
                  </a:lnTo>
                  <a:lnTo>
                    <a:pt x="68941" y="67641"/>
                  </a:lnTo>
                  <a:lnTo>
                    <a:pt x="56104" y="76133"/>
                  </a:lnTo>
                  <a:lnTo>
                    <a:pt x="40386" y="79248"/>
                  </a:lnTo>
                  <a:lnTo>
                    <a:pt x="24667" y="76133"/>
                  </a:lnTo>
                  <a:lnTo>
                    <a:pt x="11830" y="67641"/>
                  </a:lnTo>
                  <a:lnTo>
                    <a:pt x="3174" y="55046"/>
                  </a:lnTo>
                  <a:lnTo>
                    <a:pt x="0" y="39624"/>
                  </a:lnTo>
                  <a:close/>
                </a:path>
              </a:pathLst>
            </a:custGeom>
            <a:ln w="19812">
              <a:solidFill>
                <a:srgbClr val="808080"/>
              </a:solidFill>
            </a:ln>
          </p:spPr>
          <p:txBody>
            <a:bodyPr wrap="square" lIns="0" tIns="0" rIns="0" bIns="0" rtlCol="0"/>
            <a:lstStyle/>
            <a:p>
              <a:endParaRPr/>
            </a:p>
          </p:txBody>
        </p:sp>
        <p:sp>
          <p:nvSpPr>
            <p:cNvPr id="19" name="object 19"/>
            <p:cNvSpPr/>
            <p:nvPr/>
          </p:nvSpPr>
          <p:spPr>
            <a:xfrm>
              <a:off x="5253990" y="3987546"/>
              <a:ext cx="81280" cy="79375"/>
            </a:xfrm>
            <a:custGeom>
              <a:avLst/>
              <a:gdLst/>
              <a:ahLst/>
              <a:cxnLst/>
              <a:rect l="l" t="t" r="r" b="b"/>
              <a:pathLst>
                <a:path w="81279" h="79375">
                  <a:moveTo>
                    <a:pt x="40386" y="0"/>
                  </a:moveTo>
                  <a:lnTo>
                    <a:pt x="24667" y="3114"/>
                  </a:lnTo>
                  <a:lnTo>
                    <a:pt x="11830" y="11606"/>
                  </a:lnTo>
                  <a:lnTo>
                    <a:pt x="3174" y="24201"/>
                  </a:lnTo>
                  <a:lnTo>
                    <a:pt x="0" y="39623"/>
                  </a:lnTo>
                  <a:lnTo>
                    <a:pt x="3174" y="55046"/>
                  </a:lnTo>
                  <a:lnTo>
                    <a:pt x="11830" y="67641"/>
                  </a:lnTo>
                  <a:lnTo>
                    <a:pt x="24667" y="76133"/>
                  </a:lnTo>
                  <a:lnTo>
                    <a:pt x="40386" y="79247"/>
                  </a:lnTo>
                  <a:lnTo>
                    <a:pt x="56104" y="76133"/>
                  </a:lnTo>
                  <a:lnTo>
                    <a:pt x="68941" y="67641"/>
                  </a:lnTo>
                  <a:lnTo>
                    <a:pt x="77597" y="55046"/>
                  </a:lnTo>
                  <a:lnTo>
                    <a:pt x="80772" y="39623"/>
                  </a:lnTo>
                  <a:lnTo>
                    <a:pt x="77597" y="24201"/>
                  </a:lnTo>
                  <a:lnTo>
                    <a:pt x="68941" y="11606"/>
                  </a:lnTo>
                  <a:lnTo>
                    <a:pt x="56104" y="3114"/>
                  </a:lnTo>
                  <a:lnTo>
                    <a:pt x="40386" y="0"/>
                  </a:lnTo>
                  <a:close/>
                </a:path>
              </a:pathLst>
            </a:custGeom>
            <a:solidFill>
              <a:srgbClr val="DADADA"/>
            </a:solidFill>
          </p:spPr>
          <p:txBody>
            <a:bodyPr wrap="square" lIns="0" tIns="0" rIns="0" bIns="0" rtlCol="0"/>
            <a:lstStyle/>
            <a:p>
              <a:endParaRPr/>
            </a:p>
          </p:txBody>
        </p:sp>
        <p:sp>
          <p:nvSpPr>
            <p:cNvPr id="20" name="object 20"/>
            <p:cNvSpPr/>
            <p:nvPr/>
          </p:nvSpPr>
          <p:spPr>
            <a:xfrm>
              <a:off x="5253990" y="3987546"/>
              <a:ext cx="81280" cy="79375"/>
            </a:xfrm>
            <a:custGeom>
              <a:avLst/>
              <a:gdLst/>
              <a:ahLst/>
              <a:cxnLst/>
              <a:rect l="l" t="t" r="r" b="b"/>
              <a:pathLst>
                <a:path w="81279" h="79375">
                  <a:moveTo>
                    <a:pt x="0" y="39623"/>
                  </a:moveTo>
                  <a:lnTo>
                    <a:pt x="3174" y="24201"/>
                  </a:lnTo>
                  <a:lnTo>
                    <a:pt x="11830" y="11606"/>
                  </a:lnTo>
                  <a:lnTo>
                    <a:pt x="24667" y="3114"/>
                  </a:lnTo>
                  <a:lnTo>
                    <a:pt x="40386" y="0"/>
                  </a:lnTo>
                  <a:lnTo>
                    <a:pt x="56104" y="3114"/>
                  </a:lnTo>
                  <a:lnTo>
                    <a:pt x="68941" y="11606"/>
                  </a:lnTo>
                  <a:lnTo>
                    <a:pt x="77597" y="24201"/>
                  </a:lnTo>
                  <a:lnTo>
                    <a:pt x="80772" y="39623"/>
                  </a:lnTo>
                  <a:lnTo>
                    <a:pt x="77597" y="55046"/>
                  </a:lnTo>
                  <a:lnTo>
                    <a:pt x="68941" y="67641"/>
                  </a:lnTo>
                  <a:lnTo>
                    <a:pt x="56104" y="76133"/>
                  </a:lnTo>
                  <a:lnTo>
                    <a:pt x="40386" y="79247"/>
                  </a:lnTo>
                  <a:lnTo>
                    <a:pt x="24667" y="76133"/>
                  </a:lnTo>
                  <a:lnTo>
                    <a:pt x="11830" y="67641"/>
                  </a:lnTo>
                  <a:lnTo>
                    <a:pt x="3174" y="55046"/>
                  </a:lnTo>
                  <a:lnTo>
                    <a:pt x="0" y="39623"/>
                  </a:lnTo>
                  <a:close/>
                </a:path>
              </a:pathLst>
            </a:custGeom>
            <a:ln w="19812">
              <a:solidFill>
                <a:srgbClr val="808080"/>
              </a:solidFill>
            </a:ln>
          </p:spPr>
          <p:txBody>
            <a:bodyPr wrap="square" lIns="0" tIns="0" rIns="0" bIns="0" rtlCol="0"/>
            <a:lstStyle/>
            <a:p>
              <a:endParaRPr/>
            </a:p>
          </p:txBody>
        </p:sp>
        <p:sp>
          <p:nvSpPr>
            <p:cNvPr id="21" name="object 21"/>
            <p:cNvSpPr/>
            <p:nvPr/>
          </p:nvSpPr>
          <p:spPr>
            <a:xfrm>
              <a:off x="5244084" y="4102608"/>
              <a:ext cx="100583" cy="99060"/>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5334000" y="3590544"/>
              <a:ext cx="204470" cy="186055"/>
            </a:xfrm>
            <a:custGeom>
              <a:avLst/>
              <a:gdLst/>
              <a:ahLst/>
              <a:cxnLst/>
              <a:rect l="l" t="t" r="r" b="b"/>
              <a:pathLst>
                <a:path w="204470" h="186054">
                  <a:moveTo>
                    <a:pt x="0" y="185940"/>
                  </a:moveTo>
                  <a:lnTo>
                    <a:pt x="204177" y="0"/>
                  </a:lnTo>
                </a:path>
              </a:pathLst>
            </a:custGeom>
            <a:ln w="12192">
              <a:solidFill>
                <a:srgbClr val="808080"/>
              </a:solidFill>
            </a:ln>
          </p:spPr>
          <p:txBody>
            <a:bodyPr wrap="square" lIns="0" tIns="0" rIns="0" bIns="0" rtlCol="0"/>
            <a:lstStyle/>
            <a:p>
              <a:endParaRPr/>
            </a:p>
          </p:txBody>
        </p:sp>
        <p:sp>
          <p:nvSpPr>
            <p:cNvPr id="23" name="object 23"/>
            <p:cNvSpPr/>
            <p:nvPr/>
          </p:nvSpPr>
          <p:spPr>
            <a:xfrm>
              <a:off x="5334000" y="3715512"/>
              <a:ext cx="204470" cy="62230"/>
            </a:xfrm>
            <a:custGeom>
              <a:avLst/>
              <a:gdLst/>
              <a:ahLst/>
              <a:cxnLst/>
              <a:rect l="l" t="t" r="r" b="b"/>
              <a:pathLst>
                <a:path w="204470" h="62229">
                  <a:moveTo>
                    <a:pt x="0" y="61785"/>
                  </a:moveTo>
                  <a:lnTo>
                    <a:pt x="204177" y="0"/>
                  </a:lnTo>
                </a:path>
              </a:pathLst>
            </a:custGeom>
            <a:ln w="12192">
              <a:solidFill>
                <a:srgbClr val="808080"/>
              </a:solidFill>
            </a:ln>
          </p:spPr>
          <p:txBody>
            <a:bodyPr wrap="square" lIns="0" tIns="0" rIns="0" bIns="0" rtlCol="0"/>
            <a:lstStyle/>
            <a:p>
              <a:endParaRPr/>
            </a:p>
          </p:txBody>
        </p:sp>
        <p:sp>
          <p:nvSpPr>
            <p:cNvPr id="24" name="object 24"/>
            <p:cNvSpPr/>
            <p:nvPr/>
          </p:nvSpPr>
          <p:spPr>
            <a:xfrm>
              <a:off x="5334000" y="3776472"/>
              <a:ext cx="204470" cy="560705"/>
            </a:xfrm>
            <a:custGeom>
              <a:avLst/>
              <a:gdLst/>
              <a:ahLst/>
              <a:cxnLst/>
              <a:rect l="l" t="t" r="r" b="b"/>
              <a:pathLst>
                <a:path w="204470" h="560704">
                  <a:moveTo>
                    <a:pt x="0" y="0"/>
                  </a:moveTo>
                  <a:lnTo>
                    <a:pt x="204177" y="62966"/>
                  </a:lnTo>
                </a:path>
                <a:path w="204470" h="560704">
                  <a:moveTo>
                    <a:pt x="0" y="0"/>
                  </a:moveTo>
                  <a:lnTo>
                    <a:pt x="204177" y="187121"/>
                  </a:lnTo>
                </a:path>
                <a:path w="204470" h="560704">
                  <a:moveTo>
                    <a:pt x="0" y="0"/>
                  </a:moveTo>
                  <a:lnTo>
                    <a:pt x="204177" y="311277"/>
                  </a:lnTo>
                </a:path>
                <a:path w="204470" h="560704">
                  <a:moveTo>
                    <a:pt x="0" y="0"/>
                  </a:moveTo>
                  <a:lnTo>
                    <a:pt x="204177" y="436016"/>
                  </a:lnTo>
                </a:path>
                <a:path w="204470" h="560704">
                  <a:moveTo>
                    <a:pt x="0" y="0"/>
                  </a:moveTo>
                  <a:lnTo>
                    <a:pt x="204177" y="560171"/>
                  </a:lnTo>
                </a:path>
              </a:pathLst>
            </a:custGeom>
            <a:ln w="12192">
              <a:solidFill>
                <a:srgbClr val="808080"/>
              </a:solidFill>
            </a:ln>
          </p:spPr>
          <p:txBody>
            <a:bodyPr wrap="square" lIns="0" tIns="0" rIns="0" bIns="0" rtlCol="0"/>
            <a:lstStyle/>
            <a:p>
              <a:endParaRPr/>
            </a:p>
          </p:txBody>
        </p:sp>
        <p:sp>
          <p:nvSpPr>
            <p:cNvPr id="25" name="object 25"/>
            <p:cNvSpPr/>
            <p:nvPr/>
          </p:nvSpPr>
          <p:spPr>
            <a:xfrm>
              <a:off x="5334000" y="3901440"/>
              <a:ext cx="204470" cy="435609"/>
            </a:xfrm>
            <a:custGeom>
              <a:avLst/>
              <a:gdLst/>
              <a:ahLst/>
              <a:cxnLst/>
              <a:rect l="l" t="t" r="r" b="b"/>
              <a:pathLst>
                <a:path w="204470" h="435610">
                  <a:moveTo>
                    <a:pt x="0" y="0"/>
                  </a:moveTo>
                  <a:lnTo>
                    <a:pt x="204177" y="435432"/>
                  </a:lnTo>
                </a:path>
                <a:path w="204470" h="435610">
                  <a:moveTo>
                    <a:pt x="0" y="0"/>
                  </a:moveTo>
                  <a:lnTo>
                    <a:pt x="204177" y="311277"/>
                  </a:lnTo>
                </a:path>
                <a:path w="204470" h="435610">
                  <a:moveTo>
                    <a:pt x="0" y="0"/>
                  </a:moveTo>
                  <a:lnTo>
                    <a:pt x="204177" y="186524"/>
                  </a:lnTo>
                </a:path>
                <a:path w="204470" h="435610">
                  <a:moveTo>
                    <a:pt x="0" y="0"/>
                  </a:moveTo>
                  <a:lnTo>
                    <a:pt x="204177" y="62369"/>
                  </a:lnTo>
                </a:path>
              </a:pathLst>
            </a:custGeom>
            <a:ln w="12192">
              <a:solidFill>
                <a:srgbClr val="808080"/>
              </a:solidFill>
            </a:ln>
          </p:spPr>
          <p:txBody>
            <a:bodyPr wrap="square" lIns="0" tIns="0" rIns="0" bIns="0" rtlCol="0"/>
            <a:lstStyle/>
            <a:p>
              <a:endParaRPr/>
            </a:p>
          </p:txBody>
        </p:sp>
        <p:sp>
          <p:nvSpPr>
            <p:cNvPr id="26" name="object 26"/>
            <p:cNvSpPr/>
            <p:nvPr/>
          </p:nvSpPr>
          <p:spPr>
            <a:xfrm>
              <a:off x="5334000" y="3840480"/>
              <a:ext cx="204470" cy="62230"/>
            </a:xfrm>
            <a:custGeom>
              <a:avLst/>
              <a:gdLst/>
              <a:ahLst/>
              <a:cxnLst/>
              <a:rect l="l" t="t" r="r" b="b"/>
              <a:pathLst>
                <a:path w="204470" h="62229">
                  <a:moveTo>
                    <a:pt x="0" y="61785"/>
                  </a:moveTo>
                  <a:lnTo>
                    <a:pt x="204177" y="0"/>
                  </a:lnTo>
                </a:path>
              </a:pathLst>
            </a:custGeom>
            <a:ln w="12192">
              <a:solidFill>
                <a:srgbClr val="808080"/>
              </a:solidFill>
            </a:ln>
          </p:spPr>
          <p:txBody>
            <a:bodyPr wrap="square" lIns="0" tIns="0" rIns="0" bIns="0" rtlCol="0"/>
            <a:lstStyle/>
            <a:p>
              <a:endParaRPr/>
            </a:p>
          </p:txBody>
        </p:sp>
        <p:sp>
          <p:nvSpPr>
            <p:cNvPr id="27" name="object 27"/>
            <p:cNvSpPr/>
            <p:nvPr/>
          </p:nvSpPr>
          <p:spPr>
            <a:xfrm>
              <a:off x="5334000" y="3715512"/>
              <a:ext cx="204470" cy="186690"/>
            </a:xfrm>
            <a:custGeom>
              <a:avLst/>
              <a:gdLst/>
              <a:ahLst/>
              <a:cxnLst/>
              <a:rect l="l" t="t" r="r" b="b"/>
              <a:pathLst>
                <a:path w="204470" h="186689">
                  <a:moveTo>
                    <a:pt x="0" y="186524"/>
                  </a:moveTo>
                  <a:lnTo>
                    <a:pt x="204177" y="0"/>
                  </a:lnTo>
                </a:path>
              </a:pathLst>
            </a:custGeom>
            <a:ln w="12192">
              <a:solidFill>
                <a:srgbClr val="808080"/>
              </a:solidFill>
            </a:ln>
          </p:spPr>
          <p:txBody>
            <a:bodyPr wrap="square" lIns="0" tIns="0" rIns="0" bIns="0" rtlCol="0"/>
            <a:lstStyle/>
            <a:p>
              <a:endParaRPr/>
            </a:p>
          </p:txBody>
        </p:sp>
        <p:sp>
          <p:nvSpPr>
            <p:cNvPr id="28" name="object 28"/>
            <p:cNvSpPr/>
            <p:nvPr/>
          </p:nvSpPr>
          <p:spPr>
            <a:xfrm>
              <a:off x="5334000" y="3590544"/>
              <a:ext cx="204470" cy="311150"/>
            </a:xfrm>
            <a:custGeom>
              <a:avLst/>
              <a:gdLst/>
              <a:ahLst/>
              <a:cxnLst/>
              <a:rect l="l" t="t" r="r" b="b"/>
              <a:pathLst>
                <a:path w="204470" h="311150">
                  <a:moveTo>
                    <a:pt x="0" y="310680"/>
                  </a:moveTo>
                  <a:lnTo>
                    <a:pt x="204177" y="0"/>
                  </a:lnTo>
                </a:path>
              </a:pathLst>
            </a:custGeom>
            <a:ln w="12192">
              <a:solidFill>
                <a:srgbClr val="808080"/>
              </a:solidFill>
            </a:ln>
          </p:spPr>
          <p:txBody>
            <a:bodyPr wrap="square" lIns="0" tIns="0" rIns="0" bIns="0" rtlCol="0"/>
            <a:lstStyle/>
            <a:p>
              <a:endParaRPr/>
            </a:p>
          </p:txBody>
        </p:sp>
        <p:sp>
          <p:nvSpPr>
            <p:cNvPr id="29" name="object 29"/>
            <p:cNvSpPr/>
            <p:nvPr/>
          </p:nvSpPr>
          <p:spPr>
            <a:xfrm>
              <a:off x="5334000" y="3590544"/>
              <a:ext cx="204470" cy="435609"/>
            </a:xfrm>
            <a:custGeom>
              <a:avLst/>
              <a:gdLst/>
              <a:ahLst/>
              <a:cxnLst/>
              <a:rect l="l" t="t" r="r" b="b"/>
              <a:pathLst>
                <a:path w="204470" h="435610">
                  <a:moveTo>
                    <a:pt x="0" y="435432"/>
                  </a:moveTo>
                  <a:lnTo>
                    <a:pt x="204177" y="0"/>
                  </a:lnTo>
                </a:path>
              </a:pathLst>
            </a:custGeom>
            <a:ln w="12191">
              <a:solidFill>
                <a:srgbClr val="808080"/>
              </a:solidFill>
            </a:ln>
          </p:spPr>
          <p:txBody>
            <a:bodyPr wrap="square" lIns="0" tIns="0" rIns="0" bIns="0" rtlCol="0"/>
            <a:lstStyle/>
            <a:p>
              <a:endParaRPr/>
            </a:p>
          </p:txBody>
        </p:sp>
        <p:sp>
          <p:nvSpPr>
            <p:cNvPr id="30" name="object 30"/>
            <p:cNvSpPr/>
            <p:nvPr/>
          </p:nvSpPr>
          <p:spPr>
            <a:xfrm>
              <a:off x="5334000" y="3715512"/>
              <a:ext cx="204470" cy="311785"/>
            </a:xfrm>
            <a:custGeom>
              <a:avLst/>
              <a:gdLst/>
              <a:ahLst/>
              <a:cxnLst/>
              <a:rect l="l" t="t" r="r" b="b"/>
              <a:pathLst>
                <a:path w="204470" h="311785">
                  <a:moveTo>
                    <a:pt x="0" y="311276"/>
                  </a:moveTo>
                  <a:lnTo>
                    <a:pt x="204177" y="0"/>
                  </a:lnTo>
                </a:path>
              </a:pathLst>
            </a:custGeom>
            <a:ln w="12192">
              <a:solidFill>
                <a:srgbClr val="808080"/>
              </a:solidFill>
            </a:ln>
          </p:spPr>
          <p:txBody>
            <a:bodyPr wrap="square" lIns="0" tIns="0" rIns="0" bIns="0" rtlCol="0"/>
            <a:lstStyle/>
            <a:p>
              <a:endParaRPr/>
            </a:p>
          </p:txBody>
        </p:sp>
        <p:sp>
          <p:nvSpPr>
            <p:cNvPr id="31" name="object 31"/>
            <p:cNvSpPr/>
            <p:nvPr/>
          </p:nvSpPr>
          <p:spPr>
            <a:xfrm>
              <a:off x="5334000" y="3715512"/>
              <a:ext cx="204470" cy="436245"/>
            </a:xfrm>
            <a:custGeom>
              <a:avLst/>
              <a:gdLst/>
              <a:ahLst/>
              <a:cxnLst/>
              <a:rect l="l" t="t" r="r" b="b"/>
              <a:pathLst>
                <a:path w="204470" h="436245">
                  <a:moveTo>
                    <a:pt x="0" y="436016"/>
                  </a:moveTo>
                  <a:lnTo>
                    <a:pt x="204177" y="0"/>
                  </a:lnTo>
                </a:path>
              </a:pathLst>
            </a:custGeom>
            <a:ln w="12191">
              <a:solidFill>
                <a:srgbClr val="808080"/>
              </a:solidFill>
            </a:ln>
          </p:spPr>
          <p:txBody>
            <a:bodyPr wrap="square" lIns="0" tIns="0" rIns="0" bIns="0" rtlCol="0"/>
            <a:lstStyle/>
            <a:p>
              <a:endParaRPr/>
            </a:p>
          </p:txBody>
        </p:sp>
        <p:sp>
          <p:nvSpPr>
            <p:cNvPr id="32" name="object 32"/>
            <p:cNvSpPr/>
            <p:nvPr/>
          </p:nvSpPr>
          <p:spPr>
            <a:xfrm>
              <a:off x="5334000" y="3840480"/>
              <a:ext cx="204470" cy="186690"/>
            </a:xfrm>
            <a:custGeom>
              <a:avLst/>
              <a:gdLst/>
              <a:ahLst/>
              <a:cxnLst/>
              <a:rect l="l" t="t" r="r" b="b"/>
              <a:pathLst>
                <a:path w="204470" h="186689">
                  <a:moveTo>
                    <a:pt x="0" y="186524"/>
                  </a:moveTo>
                  <a:lnTo>
                    <a:pt x="204177" y="0"/>
                  </a:lnTo>
                </a:path>
              </a:pathLst>
            </a:custGeom>
            <a:ln w="12192">
              <a:solidFill>
                <a:srgbClr val="808080"/>
              </a:solidFill>
            </a:ln>
          </p:spPr>
          <p:txBody>
            <a:bodyPr wrap="square" lIns="0" tIns="0" rIns="0" bIns="0" rtlCol="0"/>
            <a:lstStyle/>
            <a:p>
              <a:endParaRPr/>
            </a:p>
          </p:txBody>
        </p:sp>
        <p:sp>
          <p:nvSpPr>
            <p:cNvPr id="33" name="object 33"/>
            <p:cNvSpPr/>
            <p:nvPr/>
          </p:nvSpPr>
          <p:spPr>
            <a:xfrm>
              <a:off x="5334000" y="3963924"/>
              <a:ext cx="204470" cy="373380"/>
            </a:xfrm>
            <a:custGeom>
              <a:avLst/>
              <a:gdLst/>
              <a:ahLst/>
              <a:cxnLst/>
              <a:rect l="l" t="t" r="r" b="b"/>
              <a:pathLst>
                <a:path w="204470" h="373379">
                  <a:moveTo>
                    <a:pt x="0" y="62369"/>
                  </a:moveTo>
                  <a:lnTo>
                    <a:pt x="204177" y="0"/>
                  </a:lnTo>
                </a:path>
                <a:path w="204470" h="373379">
                  <a:moveTo>
                    <a:pt x="0" y="62369"/>
                  </a:moveTo>
                  <a:lnTo>
                    <a:pt x="204177" y="124155"/>
                  </a:lnTo>
                </a:path>
                <a:path w="204470" h="373379">
                  <a:moveTo>
                    <a:pt x="0" y="62369"/>
                  </a:moveTo>
                  <a:lnTo>
                    <a:pt x="204177" y="248894"/>
                  </a:lnTo>
                </a:path>
                <a:path w="204470" h="373379">
                  <a:moveTo>
                    <a:pt x="0" y="62369"/>
                  </a:moveTo>
                  <a:lnTo>
                    <a:pt x="204177" y="373049"/>
                  </a:lnTo>
                </a:path>
              </a:pathLst>
            </a:custGeom>
            <a:ln w="12192">
              <a:solidFill>
                <a:srgbClr val="808080"/>
              </a:solidFill>
            </a:ln>
          </p:spPr>
          <p:txBody>
            <a:bodyPr wrap="square" lIns="0" tIns="0" rIns="0" bIns="0" rtlCol="0"/>
            <a:lstStyle/>
            <a:p>
              <a:endParaRPr/>
            </a:p>
          </p:txBody>
        </p:sp>
        <p:sp>
          <p:nvSpPr>
            <p:cNvPr id="34" name="object 34"/>
            <p:cNvSpPr/>
            <p:nvPr/>
          </p:nvSpPr>
          <p:spPr>
            <a:xfrm>
              <a:off x="5334000" y="4151376"/>
              <a:ext cx="204470" cy="186055"/>
            </a:xfrm>
            <a:custGeom>
              <a:avLst/>
              <a:gdLst/>
              <a:ahLst/>
              <a:cxnLst/>
              <a:rect l="l" t="t" r="r" b="b"/>
              <a:pathLst>
                <a:path w="204470" h="186054">
                  <a:moveTo>
                    <a:pt x="0" y="0"/>
                  </a:moveTo>
                  <a:lnTo>
                    <a:pt x="204177" y="185940"/>
                  </a:lnTo>
                </a:path>
                <a:path w="204470" h="186054">
                  <a:moveTo>
                    <a:pt x="0" y="0"/>
                  </a:moveTo>
                  <a:lnTo>
                    <a:pt x="204177" y="61785"/>
                  </a:lnTo>
                </a:path>
              </a:pathLst>
            </a:custGeom>
            <a:ln w="12192">
              <a:solidFill>
                <a:srgbClr val="808080"/>
              </a:solidFill>
            </a:ln>
          </p:spPr>
          <p:txBody>
            <a:bodyPr wrap="square" lIns="0" tIns="0" rIns="0" bIns="0" rtlCol="0"/>
            <a:lstStyle/>
            <a:p>
              <a:endParaRPr/>
            </a:p>
          </p:txBody>
        </p:sp>
        <p:sp>
          <p:nvSpPr>
            <p:cNvPr id="35" name="object 35"/>
            <p:cNvSpPr/>
            <p:nvPr/>
          </p:nvSpPr>
          <p:spPr>
            <a:xfrm>
              <a:off x="5334000" y="4088892"/>
              <a:ext cx="204470" cy="63500"/>
            </a:xfrm>
            <a:custGeom>
              <a:avLst/>
              <a:gdLst/>
              <a:ahLst/>
              <a:cxnLst/>
              <a:rect l="l" t="t" r="r" b="b"/>
              <a:pathLst>
                <a:path w="204470" h="63500">
                  <a:moveTo>
                    <a:pt x="0" y="62953"/>
                  </a:moveTo>
                  <a:lnTo>
                    <a:pt x="204177" y="0"/>
                  </a:lnTo>
                </a:path>
              </a:pathLst>
            </a:custGeom>
            <a:ln w="12192">
              <a:solidFill>
                <a:srgbClr val="808080"/>
              </a:solidFill>
            </a:ln>
          </p:spPr>
          <p:txBody>
            <a:bodyPr wrap="square" lIns="0" tIns="0" rIns="0" bIns="0" rtlCol="0"/>
            <a:lstStyle/>
            <a:p>
              <a:endParaRPr/>
            </a:p>
          </p:txBody>
        </p:sp>
        <p:sp>
          <p:nvSpPr>
            <p:cNvPr id="36" name="object 36"/>
            <p:cNvSpPr/>
            <p:nvPr/>
          </p:nvSpPr>
          <p:spPr>
            <a:xfrm>
              <a:off x="5334000" y="3963924"/>
              <a:ext cx="204470" cy="187325"/>
            </a:xfrm>
            <a:custGeom>
              <a:avLst/>
              <a:gdLst/>
              <a:ahLst/>
              <a:cxnLst/>
              <a:rect l="l" t="t" r="r" b="b"/>
              <a:pathLst>
                <a:path w="204470" h="187325">
                  <a:moveTo>
                    <a:pt x="0" y="187121"/>
                  </a:moveTo>
                  <a:lnTo>
                    <a:pt x="204177" y="0"/>
                  </a:lnTo>
                </a:path>
              </a:pathLst>
            </a:custGeom>
            <a:ln w="12192">
              <a:solidFill>
                <a:srgbClr val="808080"/>
              </a:solidFill>
            </a:ln>
          </p:spPr>
          <p:txBody>
            <a:bodyPr wrap="square" lIns="0" tIns="0" rIns="0" bIns="0" rtlCol="0"/>
            <a:lstStyle/>
            <a:p>
              <a:endParaRPr/>
            </a:p>
          </p:txBody>
        </p:sp>
        <p:sp>
          <p:nvSpPr>
            <p:cNvPr id="37" name="object 37"/>
            <p:cNvSpPr/>
            <p:nvPr/>
          </p:nvSpPr>
          <p:spPr>
            <a:xfrm>
              <a:off x="5334000" y="3840480"/>
              <a:ext cx="204470" cy="311785"/>
            </a:xfrm>
            <a:custGeom>
              <a:avLst/>
              <a:gdLst/>
              <a:ahLst/>
              <a:cxnLst/>
              <a:rect l="l" t="t" r="r" b="b"/>
              <a:pathLst>
                <a:path w="204470" h="311785">
                  <a:moveTo>
                    <a:pt x="0" y="311277"/>
                  </a:moveTo>
                  <a:lnTo>
                    <a:pt x="204177" y="0"/>
                  </a:lnTo>
                </a:path>
              </a:pathLst>
            </a:custGeom>
            <a:ln w="12192">
              <a:solidFill>
                <a:srgbClr val="808080"/>
              </a:solidFill>
            </a:ln>
          </p:spPr>
          <p:txBody>
            <a:bodyPr wrap="square" lIns="0" tIns="0" rIns="0" bIns="0" rtlCol="0"/>
            <a:lstStyle/>
            <a:p>
              <a:endParaRPr/>
            </a:p>
          </p:txBody>
        </p:sp>
        <p:sp>
          <p:nvSpPr>
            <p:cNvPr id="38" name="object 38"/>
            <p:cNvSpPr/>
            <p:nvPr/>
          </p:nvSpPr>
          <p:spPr>
            <a:xfrm>
              <a:off x="5334000" y="3590544"/>
              <a:ext cx="204470" cy="560705"/>
            </a:xfrm>
            <a:custGeom>
              <a:avLst/>
              <a:gdLst/>
              <a:ahLst/>
              <a:cxnLst/>
              <a:rect l="l" t="t" r="r" b="b"/>
              <a:pathLst>
                <a:path w="204470" h="560704">
                  <a:moveTo>
                    <a:pt x="0" y="560171"/>
                  </a:moveTo>
                  <a:lnTo>
                    <a:pt x="204177" y="0"/>
                  </a:lnTo>
                </a:path>
              </a:pathLst>
            </a:custGeom>
            <a:ln w="12192">
              <a:solidFill>
                <a:srgbClr val="808080"/>
              </a:solidFill>
            </a:ln>
          </p:spPr>
          <p:txBody>
            <a:bodyPr wrap="square" lIns="0" tIns="0" rIns="0" bIns="0" rtlCol="0"/>
            <a:lstStyle/>
            <a:p>
              <a:endParaRPr/>
            </a:p>
          </p:txBody>
        </p:sp>
        <p:sp>
          <p:nvSpPr>
            <p:cNvPr id="39" name="object 39"/>
            <p:cNvSpPr/>
            <p:nvPr/>
          </p:nvSpPr>
          <p:spPr>
            <a:xfrm>
              <a:off x="5529072" y="3541776"/>
              <a:ext cx="99059" cy="100583"/>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5529072" y="3666744"/>
              <a:ext cx="99059" cy="99060"/>
            </a:xfrm>
            <a:prstGeom prst="rect">
              <a:avLst/>
            </a:prstGeom>
            <a:blipFill>
              <a:blip r:embed="rId7" cstate="print"/>
              <a:stretch>
                <a:fillRect/>
              </a:stretch>
            </a:blipFill>
          </p:spPr>
          <p:txBody>
            <a:bodyPr wrap="square" lIns="0" tIns="0" rIns="0" bIns="0" rtlCol="0"/>
            <a:lstStyle/>
            <a:p>
              <a:endParaRPr/>
            </a:p>
          </p:txBody>
        </p:sp>
        <p:sp>
          <p:nvSpPr>
            <p:cNvPr id="41" name="object 41"/>
            <p:cNvSpPr/>
            <p:nvPr/>
          </p:nvSpPr>
          <p:spPr>
            <a:xfrm>
              <a:off x="5529072" y="3790188"/>
              <a:ext cx="99059" cy="100584"/>
            </a:xfrm>
            <a:prstGeom prst="rect">
              <a:avLst/>
            </a:prstGeom>
            <a:blipFill>
              <a:blip r:embed="rId9" cstate="print"/>
              <a:stretch>
                <a:fillRect/>
              </a:stretch>
            </a:blipFill>
          </p:spPr>
          <p:txBody>
            <a:bodyPr wrap="square" lIns="0" tIns="0" rIns="0" bIns="0" rtlCol="0"/>
            <a:lstStyle/>
            <a:p>
              <a:endParaRPr/>
            </a:p>
          </p:txBody>
        </p:sp>
        <p:sp>
          <p:nvSpPr>
            <p:cNvPr id="42" name="object 42"/>
            <p:cNvSpPr/>
            <p:nvPr/>
          </p:nvSpPr>
          <p:spPr>
            <a:xfrm>
              <a:off x="5529072" y="3915156"/>
              <a:ext cx="298665" cy="472440"/>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5615940" y="3838956"/>
              <a:ext cx="204470" cy="311785"/>
            </a:xfrm>
            <a:custGeom>
              <a:avLst/>
              <a:gdLst/>
              <a:ahLst/>
              <a:cxnLst/>
              <a:rect l="l" t="t" r="r" b="b"/>
              <a:pathLst>
                <a:path w="204470" h="311785">
                  <a:moveTo>
                    <a:pt x="204177" y="311277"/>
                  </a:moveTo>
                  <a:lnTo>
                    <a:pt x="0" y="0"/>
                  </a:lnTo>
                </a:path>
              </a:pathLst>
            </a:custGeom>
            <a:ln w="12192">
              <a:solidFill>
                <a:srgbClr val="808080"/>
              </a:solidFill>
            </a:ln>
          </p:spPr>
          <p:txBody>
            <a:bodyPr wrap="square" lIns="0" tIns="0" rIns="0" bIns="0" rtlCol="0"/>
            <a:lstStyle/>
            <a:p>
              <a:endParaRPr/>
            </a:p>
          </p:txBody>
        </p:sp>
        <p:sp>
          <p:nvSpPr>
            <p:cNvPr id="44" name="object 44"/>
            <p:cNvSpPr/>
            <p:nvPr/>
          </p:nvSpPr>
          <p:spPr>
            <a:xfrm>
              <a:off x="5615940" y="3713988"/>
              <a:ext cx="204470" cy="436245"/>
            </a:xfrm>
            <a:custGeom>
              <a:avLst/>
              <a:gdLst/>
              <a:ahLst/>
              <a:cxnLst/>
              <a:rect l="l" t="t" r="r" b="b"/>
              <a:pathLst>
                <a:path w="204470" h="436245">
                  <a:moveTo>
                    <a:pt x="204177" y="436016"/>
                  </a:moveTo>
                  <a:lnTo>
                    <a:pt x="0" y="0"/>
                  </a:lnTo>
                </a:path>
              </a:pathLst>
            </a:custGeom>
            <a:ln w="12191">
              <a:solidFill>
                <a:srgbClr val="808080"/>
              </a:solidFill>
            </a:ln>
          </p:spPr>
          <p:txBody>
            <a:bodyPr wrap="square" lIns="0" tIns="0" rIns="0" bIns="0" rtlCol="0"/>
            <a:lstStyle/>
            <a:p>
              <a:endParaRPr/>
            </a:p>
          </p:txBody>
        </p:sp>
        <p:sp>
          <p:nvSpPr>
            <p:cNvPr id="45" name="object 45"/>
            <p:cNvSpPr/>
            <p:nvPr/>
          </p:nvSpPr>
          <p:spPr>
            <a:xfrm>
              <a:off x="5615940" y="3590544"/>
              <a:ext cx="204470" cy="560705"/>
            </a:xfrm>
            <a:custGeom>
              <a:avLst/>
              <a:gdLst/>
              <a:ahLst/>
              <a:cxnLst/>
              <a:rect l="l" t="t" r="r" b="b"/>
              <a:pathLst>
                <a:path w="204470" h="560704">
                  <a:moveTo>
                    <a:pt x="204177" y="560171"/>
                  </a:moveTo>
                  <a:lnTo>
                    <a:pt x="0" y="0"/>
                  </a:lnTo>
                </a:path>
              </a:pathLst>
            </a:custGeom>
            <a:ln w="12192">
              <a:solidFill>
                <a:srgbClr val="808080"/>
              </a:solidFill>
            </a:ln>
          </p:spPr>
          <p:txBody>
            <a:bodyPr wrap="square" lIns="0" tIns="0" rIns="0" bIns="0" rtlCol="0"/>
            <a:lstStyle/>
            <a:p>
              <a:endParaRPr/>
            </a:p>
          </p:txBody>
        </p:sp>
        <p:sp>
          <p:nvSpPr>
            <p:cNvPr id="46" name="object 46"/>
            <p:cNvSpPr/>
            <p:nvPr/>
          </p:nvSpPr>
          <p:spPr>
            <a:xfrm>
              <a:off x="5615940" y="3590544"/>
              <a:ext cx="204470" cy="435609"/>
            </a:xfrm>
            <a:custGeom>
              <a:avLst/>
              <a:gdLst/>
              <a:ahLst/>
              <a:cxnLst/>
              <a:rect l="l" t="t" r="r" b="b"/>
              <a:pathLst>
                <a:path w="204470" h="435610">
                  <a:moveTo>
                    <a:pt x="204177" y="435432"/>
                  </a:moveTo>
                  <a:lnTo>
                    <a:pt x="0" y="0"/>
                  </a:lnTo>
                </a:path>
              </a:pathLst>
            </a:custGeom>
            <a:ln w="12191">
              <a:solidFill>
                <a:srgbClr val="808080"/>
              </a:solidFill>
            </a:ln>
          </p:spPr>
          <p:txBody>
            <a:bodyPr wrap="square" lIns="0" tIns="0" rIns="0" bIns="0" rtlCol="0"/>
            <a:lstStyle/>
            <a:p>
              <a:endParaRPr/>
            </a:p>
          </p:txBody>
        </p:sp>
        <p:sp>
          <p:nvSpPr>
            <p:cNvPr id="47" name="object 47"/>
            <p:cNvSpPr/>
            <p:nvPr/>
          </p:nvSpPr>
          <p:spPr>
            <a:xfrm>
              <a:off x="5615940" y="3713988"/>
              <a:ext cx="204470" cy="311785"/>
            </a:xfrm>
            <a:custGeom>
              <a:avLst/>
              <a:gdLst/>
              <a:ahLst/>
              <a:cxnLst/>
              <a:rect l="l" t="t" r="r" b="b"/>
              <a:pathLst>
                <a:path w="204470" h="311785">
                  <a:moveTo>
                    <a:pt x="204177" y="311276"/>
                  </a:moveTo>
                  <a:lnTo>
                    <a:pt x="0" y="0"/>
                  </a:lnTo>
                </a:path>
              </a:pathLst>
            </a:custGeom>
            <a:ln w="12192">
              <a:solidFill>
                <a:srgbClr val="808080"/>
              </a:solidFill>
            </a:ln>
          </p:spPr>
          <p:txBody>
            <a:bodyPr wrap="square" lIns="0" tIns="0" rIns="0" bIns="0" rtlCol="0"/>
            <a:lstStyle/>
            <a:p>
              <a:endParaRPr/>
            </a:p>
          </p:txBody>
        </p:sp>
        <p:sp>
          <p:nvSpPr>
            <p:cNvPr id="48" name="object 48"/>
            <p:cNvSpPr/>
            <p:nvPr/>
          </p:nvSpPr>
          <p:spPr>
            <a:xfrm>
              <a:off x="5615940" y="3838956"/>
              <a:ext cx="204470" cy="186690"/>
            </a:xfrm>
            <a:custGeom>
              <a:avLst/>
              <a:gdLst/>
              <a:ahLst/>
              <a:cxnLst/>
              <a:rect l="l" t="t" r="r" b="b"/>
              <a:pathLst>
                <a:path w="204470" h="186689">
                  <a:moveTo>
                    <a:pt x="204177" y="186524"/>
                  </a:moveTo>
                  <a:lnTo>
                    <a:pt x="0" y="0"/>
                  </a:lnTo>
                </a:path>
              </a:pathLst>
            </a:custGeom>
            <a:ln w="12192">
              <a:solidFill>
                <a:srgbClr val="808080"/>
              </a:solidFill>
            </a:ln>
          </p:spPr>
          <p:txBody>
            <a:bodyPr wrap="square" lIns="0" tIns="0" rIns="0" bIns="0" rtlCol="0"/>
            <a:lstStyle/>
            <a:p>
              <a:endParaRPr/>
            </a:p>
          </p:txBody>
        </p:sp>
        <p:sp>
          <p:nvSpPr>
            <p:cNvPr id="49" name="object 49"/>
            <p:cNvSpPr/>
            <p:nvPr/>
          </p:nvSpPr>
          <p:spPr>
            <a:xfrm>
              <a:off x="5615940" y="3963924"/>
              <a:ext cx="204470" cy="124460"/>
            </a:xfrm>
            <a:custGeom>
              <a:avLst/>
              <a:gdLst/>
              <a:ahLst/>
              <a:cxnLst/>
              <a:rect l="l" t="t" r="r" b="b"/>
              <a:pathLst>
                <a:path w="204470" h="124460">
                  <a:moveTo>
                    <a:pt x="204177" y="62369"/>
                  </a:moveTo>
                  <a:lnTo>
                    <a:pt x="0" y="0"/>
                  </a:lnTo>
                </a:path>
                <a:path w="204470" h="124460">
                  <a:moveTo>
                    <a:pt x="204177" y="62369"/>
                  </a:moveTo>
                  <a:lnTo>
                    <a:pt x="0" y="124155"/>
                  </a:lnTo>
                </a:path>
              </a:pathLst>
            </a:custGeom>
            <a:ln w="12192">
              <a:solidFill>
                <a:srgbClr val="808080"/>
              </a:solidFill>
            </a:ln>
          </p:spPr>
          <p:txBody>
            <a:bodyPr wrap="square" lIns="0" tIns="0" rIns="0" bIns="0" rtlCol="0"/>
            <a:lstStyle/>
            <a:p>
              <a:endParaRPr/>
            </a:p>
          </p:txBody>
        </p:sp>
        <p:sp>
          <p:nvSpPr>
            <p:cNvPr id="50" name="object 50"/>
            <p:cNvSpPr/>
            <p:nvPr/>
          </p:nvSpPr>
          <p:spPr>
            <a:xfrm>
              <a:off x="5617464" y="4026408"/>
              <a:ext cx="204470" cy="311150"/>
            </a:xfrm>
            <a:custGeom>
              <a:avLst/>
              <a:gdLst/>
              <a:ahLst/>
              <a:cxnLst/>
              <a:rect l="l" t="t" r="r" b="b"/>
              <a:pathLst>
                <a:path w="204470" h="311150">
                  <a:moveTo>
                    <a:pt x="204177" y="0"/>
                  </a:moveTo>
                  <a:lnTo>
                    <a:pt x="0" y="186524"/>
                  </a:lnTo>
                </a:path>
                <a:path w="204470" h="311150">
                  <a:moveTo>
                    <a:pt x="204177" y="0"/>
                  </a:moveTo>
                  <a:lnTo>
                    <a:pt x="0" y="310680"/>
                  </a:lnTo>
                </a:path>
              </a:pathLst>
            </a:custGeom>
            <a:ln w="12192">
              <a:solidFill>
                <a:srgbClr val="808080"/>
              </a:solidFill>
            </a:ln>
          </p:spPr>
          <p:txBody>
            <a:bodyPr wrap="square" lIns="0" tIns="0" rIns="0" bIns="0" rtlCol="0"/>
            <a:lstStyle/>
            <a:p>
              <a:endParaRPr/>
            </a:p>
          </p:txBody>
        </p:sp>
        <p:sp>
          <p:nvSpPr>
            <p:cNvPr id="51" name="object 51"/>
            <p:cNvSpPr/>
            <p:nvPr/>
          </p:nvSpPr>
          <p:spPr>
            <a:xfrm>
              <a:off x="5617464" y="3901440"/>
              <a:ext cx="204470" cy="435609"/>
            </a:xfrm>
            <a:custGeom>
              <a:avLst/>
              <a:gdLst/>
              <a:ahLst/>
              <a:cxnLst/>
              <a:rect l="l" t="t" r="r" b="b"/>
              <a:pathLst>
                <a:path w="204470" h="435610">
                  <a:moveTo>
                    <a:pt x="204177" y="0"/>
                  </a:moveTo>
                  <a:lnTo>
                    <a:pt x="0" y="435432"/>
                  </a:lnTo>
                </a:path>
              </a:pathLst>
            </a:custGeom>
            <a:ln w="12191">
              <a:solidFill>
                <a:srgbClr val="808080"/>
              </a:solidFill>
            </a:ln>
          </p:spPr>
          <p:txBody>
            <a:bodyPr wrap="square" lIns="0" tIns="0" rIns="0" bIns="0" rtlCol="0"/>
            <a:lstStyle/>
            <a:p>
              <a:endParaRPr/>
            </a:p>
          </p:txBody>
        </p:sp>
        <p:sp>
          <p:nvSpPr>
            <p:cNvPr id="52" name="object 52"/>
            <p:cNvSpPr/>
            <p:nvPr/>
          </p:nvSpPr>
          <p:spPr>
            <a:xfrm>
              <a:off x="5615940" y="3901440"/>
              <a:ext cx="204470" cy="311785"/>
            </a:xfrm>
            <a:custGeom>
              <a:avLst/>
              <a:gdLst/>
              <a:ahLst/>
              <a:cxnLst/>
              <a:rect l="l" t="t" r="r" b="b"/>
              <a:pathLst>
                <a:path w="204470" h="311785">
                  <a:moveTo>
                    <a:pt x="204177" y="0"/>
                  </a:moveTo>
                  <a:lnTo>
                    <a:pt x="0" y="311277"/>
                  </a:lnTo>
                </a:path>
              </a:pathLst>
            </a:custGeom>
            <a:ln w="12192">
              <a:solidFill>
                <a:srgbClr val="808080"/>
              </a:solidFill>
            </a:ln>
          </p:spPr>
          <p:txBody>
            <a:bodyPr wrap="square" lIns="0" tIns="0" rIns="0" bIns="0" rtlCol="0"/>
            <a:lstStyle/>
            <a:p>
              <a:endParaRPr/>
            </a:p>
          </p:txBody>
        </p:sp>
        <p:sp>
          <p:nvSpPr>
            <p:cNvPr id="53" name="object 53"/>
            <p:cNvSpPr/>
            <p:nvPr/>
          </p:nvSpPr>
          <p:spPr>
            <a:xfrm>
              <a:off x="5615940" y="3776472"/>
              <a:ext cx="204470" cy="436245"/>
            </a:xfrm>
            <a:custGeom>
              <a:avLst/>
              <a:gdLst/>
              <a:ahLst/>
              <a:cxnLst/>
              <a:rect l="l" t="t" r="r" b="b"/>
              <a:pathLst>
                <a:path w="204470" h="436245">
                  <a:moveTo>
                    <a:pt x="204177" y="0"/>
                  </a:moveTo>
                  <a:lnTo>
                    <a:pt x="0" y="436016"/>
                  </a:lnTo>
                </a:path>
              </a:pathLst>
            </a:custGeom>
            <a:ln w="12191">
              <a:solidFill>
                <a:srgbClr val="808080"/>
              </a:solidFill>
            </a:ln>
          </p:spPr>
          <p:txBody>
            <a:bodyPr wrap="square" lIns="0" tIns="0" rIns="0" bIns="0" rtlCol="0"/>
            <a:lstStyle/>
            <a:p>
              <a:endParaRPr/>
            </a:p>
          </p:txBody>
        </p:sp>
        <p:sp>
          <p:nvSpPr>
            <p:cNvPr id="54" name="object 54"/>
            <p:cNvSpPr/>
            <p:nvPr/>
          </p:nvSpPr>
          <p:spPr>
            <a:xfrm>
              <a:off x="5615940" y="3901440"/>
              <a:ext cx="204470" cy="186690"/>
            </a:xfrm>
            <a:custGeom>
              <a:avLst/>
              <a:gdLst/>
              <a:ahLst/>
              <a:cxnLst/>
              <a:rect l="l" t="t" r="r" b="b"/>
              <a:pathLst>
                <a:path w="204470" h="186689">
                  <a:moveTo>
                    <a:pt x="204177" y="0"/>
                  </a:moveTo>
                  <a:lnTo>
                    <a:pt x="0" y="186524"/>
                  </a:lnTo>
                </a:path>
                <a:path w="204470" h="186689">
                  <a:moveTo>
                    <a:pt x="204177" y="0"/>
                  </a:moveTo>
                  <a:lnTo>
                    <a:pt x="0" y="62369"/>
                  </a:lnTo>
                </a:path>
              </a:pathLst>
            </a:custGeom>
            <a:ln w="12192">
              <a:solidFill>
                <a:srgbClr val="808080"/>
              </a:solidFill>
            </a:ln>
          </p:spPr>
          <p:txBody>
            <a:bodyPr wrap="square" lIns="0" tIns="0" rIns="0" bIns="0" rtlCol="0"/>
            <a:lstStyle/>
            <a:p>
              <a:endParaRPr/>
            </a:p>
          </p:txBody>
        </p:sp>
        <p:sp>
          <p:nvSpPr>
            <p:cNvPr id="55" name="object 55"/>
            <p:cNvSpPr/>
            <p:nvPr/>
          </p:nvSpPr>
          <p:spPr>
            <a:xfrm>
              <a:off x="5615940" y="3838956"/>
              <a:ext cx="204470" cy="62230"/>
            </a:xfrm>
            <a:custGeom>
              <a:avLst/>
              <a:gdLst/>
              <a:ahLst/>
              <a:cxnLst/>
              <a:rect l="l" t="t" r="r" b="b"/>
              <a:pathLst>
                <a:path w="204470" h="62229">
                  <a:moveTo>
                    <a:pt x="204177" y="61785"/>
                  </a:moveTo>
                  <a:lnTo>
                    <a:pt x="0" y="0"/>
                  </a:lnTo>
                </a:path>
              </a:pathLst>
            </a:custGeom>
            <a:ln w="12192">
              <a:solidFill>
                <a:srgbClr val="808080"/>
              </a:solidFill>
            </a:ln>
          </p:spPr>
          <p:txBody>
            <a:bodyPr wrap="square" lIns="0" tIns="0" rIns="0" bIns="0" rtlCol="0"/>
            <a:lstStyle/>
            <a:p>
              <a:endParaRPr/>
            </a:p>
          </p:txBody>
        </p:sp>
        <p:sp>
          <p:nvSpPr>
            <p:cNvPr id="56" name="object 56"/>
            <p:cNvSpPr/>
            <p:nvPr/>
          </p:nvSpPr>
          <p:spPr>
            <a:xfrm>
              <a:off x="5615940" y="3713988"/>
              <a:ext cx="204470" cy="186690"/>
            </a:xfrm>
            <a:custGeom>
              <a:avLst/>
              <a:gdLst/>
              <a:ahLst/>
              <a:cxnLst/>
              <a:rect l="l" t="t" r="r" b="b"/>
              <a:pathLst>
                <a:path w="204470" h="186689">
                  <a:moveTo>
                    <a:pt x="204177" y="186524"/>
                  </a:moveTo>
                  <a:lnTo>
                    <a:pt x="0" y="0"/>
                  </a:lnTo>
                </a:path>
              </a:pathLst>
            </a:custGeom>
            <a:ln w="12192">
              <a:solidFill>
                <a:srgbClr val="808080"/>
              </a:solidFill>
            </a:ln>
          </p:spPr>
          <p:txBody>
            <a:bodyPr wrap="square" lIns="0" tIns="0" rIns="0" bIns="0" rtlCol="0"/>
            <a:lstStyle/>
            <a:p>
              <a:endParaRPr/>
            </a:p>
          </p:txBody>
        </p:sp>
        <p:sp>
          <p:nvSpPr>
            <p:cNvPr id="57" name="object 57"/>
            <p:cNvSpPr/>
            <p:nvPr/>
          </p:nvSpPr>
          <p:spPr>
            <a:xfrm>
              <a:off x="5615940" y="3590544"/>
              <a:ext cx="204470" cy="311150"/>
            </a:xfrm>
            <a:custGeom>
              <a:avLst/>
              <a:gdLst/>
              <a:ahLst/>
              <a:cxnLst/>
              <a:rect l="l" t="t" r="r" b="b"/>
              <a:pathLst>
                <a:path w="204470" h="311150">
                  <a:moveTo>
                    <a:pt x="204177" y="310680"/>
                  </a:moveTo>
                  <a:lnTo>
                    <a:pt x="0" y="0"/>
                  </a:lnTo>
                </a:path>
              </a:pathLst>
            </a:custGeom>
            <a:ln w="12192">
              <a:solidFill>
                <a:srgbClr val="808080"/>
              </a:solidFill>
            </a:ln>
          </p:spPr>
          <p:txBody>
            <a:bodyPr wrap="square" lIns="0" tIns="0" rIns="0" bIns="0" rtlCol="0"/>
            <a:lstStyle/>
            <a:p>
              <a:endParaRPr/>
            </a:p>
          </p:txBody>
        </p:sp>
        <p:sp>
          <p:nvSpPr>
            <p:cNvPr id="58" name="object 58"/>
            <p:cNvSpPr/>
            <p:nvPr/>
          </p:nvSpPr>
          <p:spPr>
            <a:xfrm>
              <a:off x="5615940" y="3590544"/>
              <a:ext cx="204470" cy="186055"/>
            </a:xfrm>
            <a:custGeom>
              <a:avLst/>
              <a:gdLst/>
              <a:ahLst/>
              <a:cxnLst/>
              <a:rect l="l" t="t" r="r" b="b"/>
              <a:pathLst>
                <a:path w="204470" h="186054">
                  <a:moveTo>
                    <a:pt x="204177" y="185940"/>
                  </a:moveTo>
                  <a:lnTo>
                    <a:pt x="0" y="0"/>
                  </a:lnTo>
                </a:path>
              </a:pathLst>
            </a:custGeom>
            <a:ln w="12192">
              <a:solidFill>
                <a:srgbClr val="808080"/>
              </a:solidFill>
            </a:ln>
          </p:spPr>
          <p:txBody>
            <a:bodyPr wrap="square" lIns="0" tIns="0" rIns="0" bIns="0" rtlCol="0"/>
            <a:lstStyle/>
            <a:p>
              <a:endParaRPr/>
            </a:p>
          </p:txBody>
        </p:sp>
        <p:sp>
          <p:nvSpPr>
            <p:cNvPr id="59" name="object 59"/>
            <p:cNvSpPr/>
            <p:nvPr/>
          </p:nvSpPr>
          <p:spPr>
            <a:xfrm>
              <a:off x="5615940" y="3713988"/>
              <a:ext cx="204470" cy="62230"/>
            </a:xfrm>
            <a:custGeom>
              <a:avLst/>
              <a:gdLst/>
              <a:ahLst/>
              <a:cxnLst/>
              <a:rect l="l" t="t" r="r" b="b"/>
              <a:pathLst>
                <a:path w="204470" h="62229">
                  <a:moveTo>
                    <a:pt x="204177" y="61785"/>
                  </a:moveTo>
                  <a:lnTo>
                    <a:pt x="0" y="0"/>
                  </a:lnTo>
                </a:path>
              </a:pathLst>
            </a:custGeom>
            <a:ln w="12192">
              <a:solidFill>
                <a:srgbClr val="808080"/>
              </a:solidFill>
            </a:ln>
          </p:spPr>
          <p:txBody>
            <a:bodyPr wrap="square" lIns="0" tIns="0" rIns="0" bIns="0" rtlCol="0"/>
            <a:lstStyle/>
            <a:p>
              <a:endParaRPr/>
            </a:p>
          </p:txBody>
        </p:sp>
        <p:sp>
          <p:nvSpPr>
            <p:cNvPr id="60" name="object 60"/>
            <p:cNvSpPr/>
            <p:nvPr/>
          </p:nvSpPr>
          <p:spPr>
            <a:xfrm>
              <a:off x="5615940" y="3776472"/>
              <a:ext cx="204470" cy="560705"/>
            </a:xfrm>
            <a:custGeom>
              <a:avLst/>
              <a:gdLst/>
              <a:ahLst/>
              <a:cxnLst/>
              <a:rect l="l" t="t" r="r" b="b"/>
              <a:pathLst>
                <a:path w="204470" h="560704">
                  <a:moveTo>
                    <a:pt x="204177" y="0"/>
                  </a:moveTo>
                  <a:lnTo>
                    <a:pt x="0" y="62953"/>
                  </a:lnTo>
                </a:path>
                <a:path w="204470" h="560704">
                  <a:moveTo>
                    <a:pt x="204177" y="0"/>
                  </a:moveTo>
                  <a:lnTo>
                    <a:pt x="0" y="187121"/>
                  </a:lnTo>
                </a:path>
                <a:path w="204470" h="560704">
                  <a:moveTo>
                    <a:pt x="204177" y="0"/>
                  </a:moveTo>
                  <a:lnTo>
                    <a:pt x="0" y="311277"/>
                  </a:lnTo>
                </a:path>
                <a:path w="204470" h="560704">
                  <a:moveTo>
                    <a:pt x="204177" y="0"/>
                  </a:moveTo>
                  <a:lnTo>
                    <a:pt x="0" y="560171"/>
                  </a:lnTo>
                </a:path>
              </a:pathLst>
            </a:custGeom>
            <a:ln w="12192">
              <a:solidFill>
                <a:srgbClr val="808080"/>
              </a:solidFill>
            </a:ln>
          </p:spPr>
          <p:txBody>
            <a:bodyPr wrap="square" lIns="0" tIns="0" rIns="0" bIns="0" rtlCol="0"/>
            <a:lstStyle/>
            <a:p>
              <a:endParaRPr/>
            </a:p>
          </p:txBody>
        </p:sp>
        <p:sp>
          <p:nvSpPr>
            <p:cNvPr id="61" name="object 61"/>
            <p:cNvSpPr/>
            <p:nvPr/>
          </p:nvSpPr>
          <p:spPr>
            <a:xfrm>
              <a:off x="5900928" y="3777996"/>
              <a:ext cx="110489" cy="0"/>
            </a:xfrm>
            <a:custGeom>
              <a:avLst/>
              <a:gdLst/>
              <a:ahLst/>
              <a:cxnLst/>
              <a:rect l="l" t="t" r="r" b="b"/>
              <a:pathLst>
                <a:path w="110489">
                  <a:moveTo>
                    <a:pt x="0" y="0"/>
                  </a:moveTo>
                  <a:lnTo>
                    <a:pt x="110083" y="0"/>
                  </a:lnTo>
                </a:path>
              </a:pathLst>
            </a:custGeom>
            <a:ln w="12700">
              <a:solidFill>
                <a:srgbClr val="808080"/>
              </a:solidFill>
            </a:ln>
          </p:spPr>
          <p:txBody>
            <a:bodyPr wrap="square" lIns="0" tIns="0" rIns="0" bIns="0" rtlCol="0"/>
            <a:lstStyle/>
            <a:p>
              <a:endParaRPr/>
            </a:p>
          </p:txBody>
        </p:sp>
        <p:sp>
          <p:nvSpPr>
            <p:cNvPr id="62" name="object 62"/>
            <p:cNvSpPr/>
            <p:nvPr/>
          </p:nvSpPr>
          <p:spPr>
            <a:xfrm>
              <a:off x="5998311" y="3739896"/>
              <a:ext cx="76200" cy="76200"/>
            </a:xfrm>
            <a:custGeom>
              <a:avLst/>
              <a:gdLst/>
              <a:ahLst/>
              <a:cxnLst/>
              <a:rect l="l" t="t" r="r" b="b"/>
              <a:pathLst>
                <a:path w="76200" h="76200">
                  <a:moveTo>
                    <a:pt x="0" y="0"/>
                  </a:moveTo>
                  <a:lnTo>
                    <a:pt x="0" y="76199"/>
                  </a:lnTo>
                  <a:lnTo>
                    <a:pt x="76200" y="38099"/>
                  </a:lnTo>
                  <a:lnTo>
                    <a:pt x="0" y="0"/>
                  </a:lnTo>
                  <a:close/>
                </a:path>
              </a:pathLst>
            </a:custGeom>
            <a:solidFill>
              <a:srgbClr val="808080"/>
            </a:solidFill>
          </p:spPr>
          <p:txBody>
            <a:bodyPr wrap="square" lIns="0" tIns="0" rIns="0" bIns="0" rtlCol="0"/>
            <a:lstStyle/>
            <a:p>
              <a:endParaRPr/>
            </a:p>
          </p:txBody>
        </p:sp>
        <p:sp>
          <p:nvSpPr>
            <p:cNvPr id="63" name="object 63"/>
            <p:cNvSpPr/>
            <p:nvPr/>
          </p:nvSpPr>
          <p:spPr>
            <a:xfrm>
              <a:off x="5900928" y="3901440"/>
              <a:ext cx="110489" cy="0"/>
            </a:xfrm>
            <a:custGeom>
              <a:avLst/>
              <a:gdLst/>
              <a:ahLst/>
              <a:cxnLst/>
              <a:rect l="l" t="t" r="r" b="b"/>
              <a:pathLst>
                <a:path w="110489">
                  <a:moveTo>
                    <a:pt x="0" y="0"/>
                  </a:moveTo>
                  <a:lnTo>
                    <a:pt x="110083" y="0"/>
                  </a:lnTo>
                </a:path>
              </a:pathLst>
            </a:custGeom>
            <a:ln w="12700">
              <a:solidFill>
                <a:srgbClr val="808080"/>
              </a:solidFill>
            </a:ln>
          </p:spPr>
          <p:txBody>
            <a:bodyPr wrap="square" lIns="0" tIns="0" rIns="0" bIns="0" rtlCol="0"/>
            <a:lstStyle/>
            <a:p>
              <a:endParaRPr/>
            </a:p>
          </p:txBody>
        </p:sp>
        <p:sp>
          <p:nvSpPr>
            <p:cNvPr id="64" name="object 64"/>
            <p:cNvSpPr/>
            <p:nvPr/>
          </p:nvSpPr>
          <p:spPr>
            <a:xfrm>
              <a:off x="5998311" y="3863340"/>
              <a:ext cx="76200" cy="76200"/>
            </a:xfrm>
            <a:custGeom>
              <a:avLst/>
              <a:gdLst/>
              <a:ahLst/>
              <a:cxnLst/>
              <a:rect l="l" t="t" r="r" b="b"/>
              <a:pathLst>
                <a:path w="76200" h="76200">
                  <a:moveTo>
                    <a:pt x="0" y="0"/>
                  </a:moveTo>
                  <a:lnTo>
                    <a:pt x="0" y="76200"/>
                  </a:lnTo>
                  <a:lnTo>
                    <a:pt x="76200" y="38100"/>
                  </a:lnTo>
                  <a:lnTo>
                    <a:pt x="0" y="0"/>
                  </a:lnTo>
                  <a:close/>
                </a:path>
              </a:pathLst>
            </a:custGeom>
            <a:solidFill>
              <a:srgbClr val="808080"/>
            </a:solidFill>
          </p:spPr>
          <p:txBody>
            <a:bodyPr wrap="square" lIns="0" tIns="0" rIns="0" bIns="0" rtlCol="0"/>
            <a:lstStyle/>
            <a:p>
              <a:endParaRPr/>
            </a:p>
          </p:txBody>
        </p:sp>
        <p:sp>
          <p:nvSpPr>
            <p:cNvPr id="65" name="object 65"/>
            <p:cNvSpPr/>
            <p:nvPr/>
          </p:nvSpPr>
          <p:spPr>
            <a:xfrm>
              <a:off x="5900928" y="4026408"/>
              <a:ext cx="110489" cy="0"/>
            </a:xfrm>
            <a:custGeom>
              <a:avLst/>
              <a:gdLst/>
              <a:ahLst/>
              <a:cxnLst/>
              <a:rect l="l" t="t" r="r" b="b"/>
              <a:pathLst>
                <a:path w="110489">
                  <a:moveTo>
                    <a:pt x="0" y="0"/>
                  </a:moveTo>
                  <a:lnTo>
                    <a:pt x="110083" y="0"/>
                  </a:lnTo>
                </a:path>
              </a:pathLst>
            </a:custGeom>
            <a:ln w="12700">
              <a:solidFill>
                <a:srgbClr val="808080"/>
              </a:solidFill>
            </a:ln>
          </p:spPr>
          <p:txBody>
            <a:bodyPr wrap="square" lIns="0" tIns="0" rIns="0" bIns="0" rtlCol="0"/>
            <a:lstStyle/>
            <a:p>
              <a:endParaRPr/>
            </a:p>
          </p:txBody>
        </p:sp>
        <p:sp>
          <p:nvSpPr>
            <p:cNvPr id="66" name="object 66"/>
            <p:cNvSpPr/>
            <p:nvPr/>
          </p:nvSpPr>
          <p:spPr>
            <a:xfrm>
              <a:off x="5998311" y="3988308"/>
              <a:ext cx="76200" cy="76200"/>
            </a:xfrm>
            <a:custGeom>
              <a:avLst/>
              <a:gdLst/>
              <a:ahLst/>
              <a:cxnLst/>
              <a:rect l="l" t="t" r="r" b="b"/>
              <a:pathLst>
                <a:path w="76200" h="76200">
                  <a:moveTo>
                    <a:pt x="0" y="0"/>
                  </a:moveTo>
                  <a:lnTo>
                    <a:pt x="0" y="76200"/>
                  </a:lnTo>
                  <a:lnTo>
                    <a:pt x="76200" y="38100"/>
                  </a:lnTo>
                  <a:lnTo>
                    <a:pt x="0" y="0"/>
                  </a:lnTo>
                  <a:close/>
                </a:path>
              </a:pathLst>
            </a:custGeom>
            <a:solidFill>
              <a:srgbClr val="808080"/>
            </a:solidFill>
          </p:spPr>
          <p:txBody>
            <a:bodyPr wrap="square" lIns="0" tIns="0" rIns="0" bIns="0" rtlCol="0"/>
            <a:lstStyle/>
            <a:p>
              <a:endParaRPr/>
            </a:p>
          </p:txBody>
        </p:sp>
        <p:sp>
          <p:nvSpPr>
            <p:cNvPr id="67" name="object 67"/>
            <p:cNvSpPr/>
            <p:nvPr/>
          </p:nvSpPr>
          <p:spPr>
            <a:xfrm>
              <a:off x="5900928" y="4149852"/>
              <a:ext cx="110489" cy="0"/>
            </a:xfrm>
            <a:custGeom>
              <a:avLst/>
              <a:gdLst/>
              <a:ahLst/>
              <a:cxnLst/>
              <a:rect l="l" t="t" r="r" b="b"/>
              <a:pathLst>
                <a:path w="110489">
                  <a:moveTo>
                    <a:pt x="0" y="0"/>
                  </a:moveTo>
                  <a:lnTo>
                    <a:pt x="110083" y="0"/>
                  </a:lnTo>
                </a:path>
              </a:pathLst>
            </a:custGeom>
            <a:ln w="12700">
              <a:solidFill>
                <a:srgbClr val="808080"/>
              </a:solidFill>
            </a:ln>
          </p:spPr>
          <p:txBody>
            <a:bodyPr wrap="square" lIns="0" tIns="0" rIns="0" bIns="0" rtlCol="0"/>
            <a:lstStyle/>
            <a:p>
              <a:endParaRPr/>
            </a:p>
          </p:txBody>
        </p:sp>
        <p:sp>
          <p:nvSpPr>
            <p:cNvPr id="68" name="object 68"/>
            <p:cNvSpPr/>
            <p:nvPr/>
          </p:nvSpPr>
          <p:spPr>
            <a:xfrm>
              <a:off x="5998311" y="4111752"/>
              <a:ext cx="76200" cy="76200"/>
            </a:xfrm>
            <a:custGeom>
              <a:avLst/>
              <a:gdLst/>
              <a:ahLst/>
              <a:cxnLst/>
              <a:rect l="l" t="t" r="r" b="b"/>
              <a:pathLst>
                <a:path w="76200" h="76200">
                  <a:moveTo>
                    <a:pt x="0" y="0"/>
                  </a:moveTo>
                  <a:lnTo>
                    <a:pt x="0" y="76200"/>
                  </a:lnTo>
                  <a:lnTo>
                    <a:pt x="76200" y="38100"/>
                  </a:lnTo>
                  <a:lnTo>
                    <a:pt x="0" y="0"/>
                  </a:lnTo>
                  <a:close/>
                </a:path>
              </a:pathLst>
            </a:custGeom>
            <a:solidFill>
              <a:srgbClr val="808080"/>
            </a:solidFill>
          </p:spPr>
          <p:txBody>
            <a:bodyPr wrap="square" lIns="0" tIns="0" rIns="0" bIns="0" rtlCol="0"/>
            <a:lstStyle/>
            <a:p>
              <a:endParaRPr/>
            </a:p>
          </p:txBody>
        </p:sp>
      </p:grpSp>
      <p:grpSp>
        <p:nvGrpSpPr>
          <p:cNvPr id="70" name="object 70"/>
          <p:cNvGrpSpPr/>
          <p:nvPr/>
        </p:nvGrpSpPr>
        <p:grpSpPr>
          <a:xfrm>
            <a:off x="7743443" y="3060197"/>
            <a:ext cx="1751330" cy="1217930"/>
            <a:chOff x="7743443" y="3060197"/>
            <a:chExt cx="1751330" cy="1217930"/>
          </a:xfrm>
        </p:grpSpPr>
        <p:sp>
          <p:nvSpPr>
            <p:cNvPr id="71" name="object 71"/>
            <p:cNvSpPr/>
            <p:nvPr/>
          </p:nvSpPr>
          <p:spPr>
            <a:xfrm>
              <a:off x="7743443" y="3060197"/>
              <a:ext cx="1751199" cy="1217620"/>
            </a:xfrm>
            <a:prstGeom prst="rect">
              <a:avLst/>
            </a:prstGeom>
            <a:blipFill>
              <a:blip r:embed="rId11" cstate="print"/>
              <a:stretch>
                <a:fillRect/>
              </a:stretch>
            </a:blipFill>
          </p:spPr>
          <p:txBody>
            <a:bodyPr wrap="square" lIns="0" tIns="0" rIns="0" bIns="0" rtlCol="0"/>
            <a:lstStyle/>
            <a:p>
              <a:endParaRPr/>
            </a:p>
          </p:txBody>
        </p:sp>
        <p:sp>
          <p:nvSpPr>
            <p:cNvPr id="72" name="object 72"/>
            <p:cNvSpPr/>
            <p:nvPr/>
          </p:nvSpPr>
          <p:spPr>
            <a:xfrm>
              <a:off x="8535923" y="3156204"/>
              <a:ext cx="329565" cy="433070"/>
            </a:xfrm>
            <a:custGeom>
              <a:avLst/>
              <a:gdLst/>
              <a:ahLst/>
              <a:cxnLst/>
              <a:rect l="l" t="t" r="r" b="b"/>
              <a:pathLst>
                <a:path w="329565" h="433070">
                  <a:moveTo>
                    <a:pt x="246888" y="0"/>
                  </a:moveTo>
                  <a:lnTo>
                    <a:pt x="82296" y="0"/>
                  </a:lnTo>
                  <a:lnTo>
                    <a:pt x="82296" y="268224"/>
                  </a:lnTo>
                  <a:lnTo>
                    <a:pt x="0" y="268224"/>
                  </a:lnTo>
                  <a:lnTo>
                    <a:pt x="164592" y="432816"/>
                  </a:lnTo>
                  <a:lnTo>
                    <a:pt x="329184" y="268224"/>
                  </a:lnTo>
                  <a:lnTo>
                    <a:pt x="246888" y="268224"/>
                  </a:lnTo>
                  <a:lnTo>
                    <a:pt x="246888" y="0"/>
                  </a:lnTo>
                  <a:close/>
                </a:path>
              </a:pathLst>
            </a:custGeom>
            <a:solidFill>
              <a:srgbClr val="808080"/>
            </a:solidFill>
          </p:spPr>
          <p:txBody>
            <a:bodyPr wrap="square" lIns="0" tIns="0" rIns="0" bIns="0" rtlCol="0"/>
            <a:lstStyle/>
            <a:p>
              <a:endParaRPr/>
            </a:p>
          </p:txBody>
        </p:sp>
      </p:grpSp>
      <p:sp>
        <p:nvSpPr>
          <p:cNvPr id="74" name="object 74"/>
          <p:cNvSpPr/>
          <p:nvPr/>
        </p:nvSpPr>
        <p:spPr>
          <a:xfrm>
            <a:off x="2380488" y="2827020"/>
            <a:ext cx="226060" cy="1682750"/>
          </a:xfrm>
          <a:custGeom>
            <a:avLst/>
            <a:gdLst/>
            <a:ahLst/>
            <a:cxnLst/>
            <a:rect l="l" t="t" r="r" b="b"/>
            <a:pathLst>
              <a:path w="226060" h="1682750">
                <a:moveTo>
                  <a:pt x="0" y="0"/>
                </a:moveTo>
                <a:lnTo>
                  <a:pt x="0" y="1682495"/>
                </a:lnTo>
                <a:lnTo>
                  <a:pt x="225552" y="841247"/>
                </a:lnTo>
                <a:lnTo>
                  <a:pt x="0" y="0"/>
                </a:lnTo>
                <a:close/>
              </a:path>
            </a:pathLst>
          </a:custGeom>
          <a:solidFill>
            <a:srgbClr val="767676"/>
          </a:solidFill>
        </p:spPr>
        <p:txBody>
          <a:bodyPr wrap="square" lIns="0" tIns="0" rIns="0" bIns="0" rtlCol="0"/>
          <a:lstStyle/>
          <a:p>
            <a:endParaRPr/>
          </a:p>
        </p:txBody>
      </p:sp>
      <p:sp>
        <p:nvSpPr>
          <p:cNvPr id="75" name="object 75"/>
          <p:cNvSpPr/>
          <p:nvPr/>
        </p:nvSpPr>
        <p:spPr>
          <a:xfrm>
            <a:off x="4840223" y="2827020"/>
            <a:ext cx="226060" cy="1682750"/>
          </a:xfrm>
          <a:custGeom>
            <a:avLst/>
            <a:gdLst/>
            <a:ahLst/>
            <a:cxnLst/>
            <a:rect l="l" t="t" r="r" b="b"/>
            <a:pathLst>
              <a:path w="226060" h="1682750">
                <a:moveTo>
                  <a:pt x="0" y="0"/>
                </a:moveTo>
                <a:lnTo>
                  <a:pt x="0" y="1682495"/>
                </a:lnTo>
                <a:lnTo>
                  <a:pt x="225552" y="841247"/>
                </a:lnTo>
                <a:lnTo>
                  <a:pt x="0" y="0"/>
                </a:lnTo>
                <a:close/>
              </a:path>
            </a:pathLst>
          </a:custGeom>
          <a:solidFill>
            <a:srgbClr val="767676"/>
          </a:solidFill>
        </p:spPr>
        <p:txBody>
          <a:bodyPr wrap="square" lIns="0" tIns="0" rIns="0" bIns="0" rtlCol="0"/>
          <a:lstStyle/>
          <a:p>
            <a:endParaRPr/>
          </a:p>
        </p:txBody>
      </p:sp>
      <p:sp>
        <p:nvSpPr>
          <p:cNvPr id="76" name="object 76"/>
          <p:cNvSpPr/>
          <p:nvPr/>
        </p:nvSpPr>
        <p:spPr>
          <a:xfrm>
            <a:off x="7299959" y="2827020"/>
            <a:ext cx="226060" cy="1682750"/>
          </a:xfrm>
          <a:custGeom>
            <a:avLst/>
            <a:gdLst/>
            <a:ahLst/>
            <a:cxnLst/>
            <a:rect l="l" t="t" r="r" b="b"/>
            <a:pathLst>
              <a:path w="226059" h="1682750">
                <a:moveTo>
                  <a:pt x="0" y="0"/>
                </a:moveTo>
                <a:lnTo>
                  <a:pt x="0" y="1682495"/>
                </a:lnTo>
                <a:lnTo>
                  <a:pt x="225552" y="841247"/>
                </a:lnTo>
                <a:lnTo>
                  <a:pt x="0" y="0"/>
                </a:lnTo>
                <a:close/>
              </a:path>
            </a:pathLst>
          </a:custGeom>
          <a:solidFill>
            <a:srgbClr val="767676"/>
          </a:solidFill>
        </p:spPr>
        <p:txBody>
          <a:bodyPr wrap="square" lIns="0" tIns="0" rIns="0" bIns="0" rtlCol="0"/>
          <a:lstStyle/>
          <a:p>
            <a:endParaRPr/>
          </a:p>
        </p:txBody>
      </p:sp>
      <p:sp>
        <p:nvSpPr>
          <p:cNvPr id="78" name="Textfeld 77">
            <a:extLst>
              <a:ext uri="{FF2B5EF4-FFF2-40B4-BE49-F238E27FC236}">
                <a16:creationId xmlns:a16="http://schemas.microsoft.com/office/drawing/2014/main" id="{D1D6EF1D-E545-4750-8D18-40A4C32274EF}"/>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4</a:t>
            </a:r>
            <a:r>
              <a:rPr lang="de-DE" sz="1400" dirty="0">
                <a:solidFill>
                  <a:schemeClr val="bg1">
                    <a:lumMod val="50000"/>
                  </a:schemeClr>
                </a:solidFill>
                <a:latin typeface="Arial" panose="020B0604020202020204" pitchFamily="34" charset="0"/>
                <a:cs typeface="Arial" panose="020B0604020202020204" pitchFamily="34" charset="0"/>
              </a:rPr>
              <a:t>.3</a:t>
            </a:r>
          </a:p>
        </p:txBody>
      </p:sp>
      <p:sp>
        <p:nvSpPr>
          <p:cNvPr id="77" name="Rechteck: abgerundete Ecken 76">
            <a:extLst>
              <a:ext uri="{FF2B5EF4-FFF2-40B4-BE49-F238E27FC236}">
                <a16:creationId xmlns:a16="http://schemas.microsoft.com/office/drawing/2014/main" id="{E427685C-C067-4367-B22D-1BF32219718A}"/>
              </a:ext>
            </a:extLst>
          </p:cNvPr>
          <p:cNvSpPr/>
          <p:nvPr/>
        </p:nvSpPr>
        <p:spPr>
          <a:xfrm>
            <a:off x="272481" y="2206420"/>
            <a:ext cx="197993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Design </a:t>
            </a:r>
            <a:r>
              <a:rPr lang="de-DE" sz="1600" dirty="0" err="1"/>
              <a:t>of</a:t>
            </a:r>
            <a:r>
              <a:rPr lang="de-DE" sz="1600" dirty="0"/>
              <a:t>  </a:t>
            </a:r>
            <a:r>
              <a:rPr lang="de-DE" sz="1600" dirty="0" err="1"/>
              <a:t>experiments</a:t>
            </a:r>
            <a:r>
              <a:rPr lang="de-DE" sz="1600" dirty="0"/>
              <a:t> </a:t>
            </a:r>
          </a:p>
        </p:txBody>
      </p:sp>
      <p:sp>
        <p:nvSpPr>
          <p:cNvPr id="80" name="Rechteck: abgerundete Ecken 79">
            <a:extLst>
              <a:ext uri="{FF2B5EF4-FFF2-40B4-BE49-F238E27FC236}">
                <a16:creationId xmlns:a16="http://schemas.microsoft.com/office/drawing/2014/main" id="{072374AD-82CA-4856-A70C-7AB1087FBAF4}"/>
              </a:ext>
            </a:extLst>
          </p:cNvPr>
          <p:cNvSpPr/>
          <p:nvPr/>
        </p:nvSpPr>
        <p:spPr>
          <a:xfrm>
            <a:off x="2818510" y="2202916"/>
            <a:ext cx="197993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t>Injection</a:t>
            </a:r>
            <a:r>
              <a:rPr lang="de-DE" sz="1600" dirty="0"/>
              <a:t> </a:t>
            </a:r>
            <a:r>
              <a:rPr lang="de-DE" sz="1600" dirty="0" err="1"/>
              <a:t>moulding</a:t>
            </a:r>
            <a:r>
              <a:rPr lang="de-DE" sz="1600" dirty="0"/>
              <a:t> </a:t>
            </a:r>
            <a:r>
              <a:rPr lang="de-DE" sz="1600" dirty="0" err="1"/>
              <a:t>simulation</a:t>
            </a:r>
            <a:endParaRPr lang="de-DE" sz="1600" dirty="0"/>
          </a:p>
        </p:txBody>
      </p:sp>
      <p:sp>
        <p:nvSpPr>
          <p:cNvPr id="81" name="Rechteck: abgerundete Ecken 80">
            <a:extLst>
              <a:ext uri="{FF2B5EF4-FFF2-40B4-BE49-F238E27FC236}">
                <a16:creationId xmlns:a16="http://schemas.microsoft.com/office/drawing/2014/main" id="{3180E4BA-852D-48F1-B391-635F755950CE}"/>
              </a:ext>
            </a:extLst>
          </p:cNvPr>
          <p:cNvSpPr/>
          <p:nvPr/>
        </p:nvSpPr>
        <p:spPr>
          <a:xfrm>
            <a:off x="5328786" y="2202916"/>
            <a:ext cx="197993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Model </a:t>
            </a:r>
            <a:r>
              <a:rPr lang="de-DE" sz="1600" dirty="0" err="1"/>
              <a:t>construction</a:t>
            </a:r>
            <a:endParaRPr lang="de-DE" sz="1600" dirty="0"/>
          </a:p>
        </p:txBody>
      </p:sp>
      <p:sp>
        <p:nvSpPr>
          <p:cNvPr id="82" name="Rechteck: abgerundete Ecken 81">
            <a:extLst>
              <a:ext uri="{FF2B5EF4-FFF2-40B4-BE49-F238E27FC236}">
                <a16:creationId xmlns:a16="http://schemas.microsoft.com/office/drawing/2014/main" id="{C6EA17D5-2D9C-4572-9A17-599CF42571FF}"/>
              </a:ext>
            </a:extLst>
          </p:cNvPr>
          <p:cNvSpPr/>
          <p:nvPr/>
        </p:nvSpPr>
        <p:spPr>
          <a:xfrm>
            <a:off x="7710740" y="2202916"/>
            <a:ext cx="197993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t>Optimisation</a:t>
            </a:r>
            <a:endParaRPr lang="de-DE" sz="1600" dirty="0"/>
          </a:p>
        </p:txBody>
      </p:sp>
    </p:spTree>
    <p:extLst>
      <p:ext uri="{BB962C8B-B14F-4D97-AF65-F5344CB8AC3E}">
        <p14:creationId xmlns:p14="http://schemas.microsoft.com/office/powerpoint/2010/main" val="294020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0869-F841-1044-9F30-71E50B536AE7}"/>
              </a:ext>
            </a:extLst>
          </p:cNvPr>
          <p:cNvSpPr>
            <a:spLocks noGrp="1"/>
          </p:cNvSpPr>
          <p:nvPr>
            <p:ph type="title"/>
          </p:nvPr>
        </p:nvSpPr>
        <p:spPr>
          <a:xfrm>
            <a:off x="272481" y="333376"/>
            <a:ext cx="9633519" cy="719138"/>
          </a:xfrm>
        </p:spPr>
        <p:txBody>
          <a:bodyPr/>
          <a:lstStyle/>
          <a:p>
            <a:r>
              <a:rPr lang="en-GB" altLang="zh-CN" dirty="0"/>
              <a:t>Conducting experiments with a new material</a:t>
            </a:r>
            <a:endParaRPr lang="en-GB" dirty="0"/>
          </a:p>
        </p:txBody>
      </p:sp>
      <p:sp>
        <p:nvSpPr>
          <p:cNvPr id="9" name="圆角矩形 8">
            <a:extLst>
              <a:ext uri="{FF2B5EF4-FFF2-40B4-BE49-F238E27FC236}">
                <a16:creationId xmlns:a16="http://schemas.microsoft.com/office/drawing/2014/main" id="{4E10B560-A56A-034D-B0AD-D79923EEFB9D}"/>
              </a:ext>
            </a:extLst>
          </p:cNvPr>
          <p:cNvSpPr/>
          <p:nvPr/>
        </p:nvSpPr>
        <p:spPr>
          <a:xfrm>
            <a:off x="1655859" y="1976131"/>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dataset</a:t>
            </a:r>
            <a:endParaRPr kumimoji="1" lang="zh-CN" altLang="en-US" dirty="0"/>
          </a:p>
        </p:txBody>
      </p:sp>
      <p:sp>
        <p:nvSpPr>
          <p:cNvPr id="14" name="圆角矩形 13">
            <a:extLst>
              <a:ext uri="{FF2B5EF4-FFF2-40B4-BE49-F238E27FC236}">
                <a16:creationId xmlns:a16="http://schemas.microsoft.com/office/drawing/2014/main" id="{7B7F8654-82E6-B048-84C6-CB9F1E7A6FFD}"/>
              </a:ext>
            </a:extLst>
          </p:cNvPr>
          <p:cNvSpPr/>
          <p:nvPr/>
        </p:nvSpPr>
        <p:spPr>
          <a:xfrm>
            <a:off x="1658100" y="4280451"/>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dataset</a:t>
            </a:r>
            <a:endParaRPr kumimoji="1" lang="zh-CN" altLang="en-US" dirty="0"/>
          </a:p>
        </p:txBody>
      </p:sp>
      <p:sp>
        <p:nvSpPr>
          <p:cNvPr id="3" name="上下箭头 2">
            <a:extLst>
              <a:ext uri="{FF2B5EF4-FFF2-40B4-BE49-F238E27FC236}">
                <a16:creationId xmlns:a16="http://schemas.microsoft.com/office/drawing/2014/main" id="{AEB4A3D7-6E17-8A4A-9580-3126D62D0216}"/>
              </a:ext>
            </a:extLst>
          </p:cNvPr>
          <p:cNvSpPr/>
          <p:nvPr/>
        </p:nvSpPr>
        <p:spPr>
          <a:xfrm>
            <a:off x="2519979" y="2696231"/>
            <a:ext cx="144020" cy="1440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文本框 21">
            <a:extLst>
              <a:ext uri="{FF2B5EF4-FFF2-40B4-BE49-F238E27FC236}">
                <a16:creationId xmlns:a16="http://schemas.microsoft.com/office/drawing/2014/main" id="{B32F48F6-114F-F14B-8771-9E9695978E8D}"/>
              </a:ext>
            </a:extLst>
          </p:cNvPr>
          <p:cNvSpPr txBox="1"/>
          <p:nvPr/>
        </p:nvSpPr>
        <p:spPr bwMode="auto">
          <a:xfrm>
            <a:off x="2720690" y="3020198"/>
            <a:ext cx="4796726" cy="612163"/>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Related but different</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Same feature space</a:t>
            </a:r>
          </a:p>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Different distribution</a:t>
            </a:r>
          </a:p>
        </p:txBody>
      </p:sp>
      <p:sp>
        <p:nvSpPr>
          <p:cNvPr id="13" name="文本框 12">
            <a:extLst>
              <a:ext uri="{FF2B5EF4-FFF2-40B4-BE49-F238E27FC236}">
                <a16:creationId xmlns:a16="http://schemas.microsoft.com/office/drawing/2014/main" id="{0C78887D-CE87-D248-82F7-921022C642BF}"/>
              </a:ext>
            </a:extLst>
          </p:cNvPr>
          <p:cNvSpPr txBox="1"/>
          <p:nvPr/>
        </p:nvSpPr>
        <p:spPr bwMode="auto">
          <a:xfrm>
            <a:off x="3585718" y="2120151"/>
            <a:ext cx="4796726" cy="432060"/>
          </a:xfrm>
          <a:prstGeom prst="rect">
            <a:avLst/>
          </a:prstGeom>
          <a:noFill/>
          <a:ln>
            <a:noFill/>
          </a:ln>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Large process databank of multiple materials </a:t>
            </a:r>
          </a:p>
        </p:txBody>
      </p:sp>
      <p:sp>
        <p:nvSpPr>
          <p:cNvPr id="15" name="文本框 14">
            <a:extLst>
              <a:ext uri="{FF2B5EF4-FFF2-40B4-BE49-F238E27FC236}">
                <a16:creationId xmlns:a16="http://schemas.microsoft.com/office/drawing/2014/main" id="{8C8EFFBE-9015-3F40-B927-BF29BE0ECCC0}"/>
              </a:ext>
            </a:extLst>
          </p:cNvPr>
          <p:cNvSpPr txBox="1"/>
          <p:nvPr/>
        </p:nvSpPr>
        <p:spPr bwMode="auto">
          <a:xfrm>
            <a:off x="3586661" y="4352461"/>
            <a:ext cx="5316637" cy="432060"/>
          </a:xfrm>
          <a:prstGeom prst="rect">
            <a:avLst/>
          </a:prstGeom>
          <a:noFill/>
          <a:ln>
            <a:noFill/>
          </a:ln>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Several data points of a new material</a:t>
            </a:r>
          </a:p>
        </p:txBody>
      </p:sp>
      <p:sp>
        <p:nvSpPr>
          <p:cNvPr id="21" name="dots-graphic_43563">
            <a:extLst>
              <a:ext uri="{FF2B5EF4-FFF2-40B4-BE49-F238E27FC236}">
                <a16:creationId xmlns:a16="http://schemas.microsoft.com/office/drawing/2014/main" id="{A944550E-FF5F-994E-B795-51AED65567DE}"/>
              </a:ext>
            </a:extLst>
          </p:cNvPr>
          <p:cNvSpPr/>
          <p:nvPr/>
        </p:nvSpPr>
        <p:spPr>
          <a:xfrm>
            <a:off x="715902" y="4261012"/>
            <a:ext cx="609685" cy="595519"/>
          </a:xfrm>
          <a:custGeom>
            <a:avLst/>
            <a:gdLst>
              <a:gd name="connsiteX0" fmla="*/ 402138 w 591029"/>
              <a:gd name="connsiteY0" fmla="*/ 540244 h 577297"/>
              <a:gd name="connsiteX1" fmla="*/ 405506 w 591029"/>
              <a:gd name="connsiteY1" fmla="*/ 540244 h 577297"/>
              <a:gd name="connsiteX2" fmla="*/ 405506 w 591029"/>
              <a:gd name="connsiteY2" fmla="*/ 546463 h 577297"/>
              <a:gd name="connsiteX3" fmla="*/ 402138 w 591029"/>
              <a:gd name="connsiteY3" fmla="*/ 546463 h 577297"/>
              <a:gd name="connsiteX4" fmla="*/ 272842 w 591029"/>
              <a:gd name="connsiteY4" fmla="*/ 540244 h 577297"/>
              <a:gd name="connsiteX5" fmla="*/ 277765 w 591029"/>
              <a:gd name="connsiteY5" fmla="*/ 540244 h 577297"/>
              <a:gd name="connsiteX6" fmla="*/ 277765 w 591029"/>
              <a:gd name="connsiteY6" fmla="*/ 546463 h 577297"/>
              <a:gd name="connsiteX7" fmla="*/ 272842 w 591029"/>
              <a:gd name="connsiteY7" fmla="*/ 546463 h 577297"/>
              <a:gd name="connsiteX8" fmla="*/ 137328 w 591029"/>
              <a:gd name="connsiteY8" fmla="*/ 540244 h 577297"/>
              <a:gd name="connsiteX9" fmla="*/ 140437 w 591029"/>
              <a:gd name="connsiteY9" fmla="*/ 540244 h 577297"/>
              <a:gd name="connsiteX10" fmla="*/ 140437 w 591029"/>
              <a:gd name="connsiteY10" fmla="*/ 546463 h 577297"/>
              <a:gd name="connsiteX11" fmla="*/ 137328 w 591029"/>
              <a:gd name="connsiteY11" fmla="*/ 546463 h 577297"/>
              <a:gd name="connsiteX12" fmla="*/ 537912 w 591029"/>
              <a:gd name="connsiteY12" fmla="*/ 515888 h 577297"/>
              <a:gd name="connsiteX13" fmla="*/ 541021 w 591029"/>
              <a:gd name="connsiteY13" fmla="*/ 515888 h 577297"/>
              <a:gd name="connsiteX14" fmla="*/ 541021 w 591029"/>
              <a:gd name="connsiteY14" fmla="*/ 530398 h 577297"/>
              <a:gd name="connsiteX15" fmla="*/ 537912 w 591029"/>
              <a:gd name="connsiteY15" fmla="*/ 530398 h 577297"/>
              <a:gd name="connsiteX16" fmla="*/ 402138 w 591029"/>
              <a:gd name="connsiteY16" fmla="*/ 512779 h 577297"/>
              <a:gd name="connsiteX17" fmla="*/ 405506 w 591029"/>
              <a:gd name="connsiteY17" fmla="*/ 512779 h 577297"/>
              <a:gd name="connsiteX18" fmla="*/ 405506 w 591029"/>
              <a:gd name="connsiteY18" fmla="*/ 527289 h 577297"/>
              <a:gd name="connsiteX19" fmla="*/ 402138 w 591029"/>
              <a:gd name="connsiteY19" fmla="*/ 527289 h 577297"/>
              <a:gd name="connsiteX20" fmla="*/ 272842 w 591029"/>
              <a:gd name="connsiteY20" fmla="*/ 512779 h 577297"/>
              <a:gd name="connsiteX21" fmla="*/ 277765 w 591029"/>
              <a:gd name="connsiteY21" fmla="*/ 512779 h 577297"/>
              <a:gd name="connsiteX22" fmla="*/ 277765 w 591029"/>
              <a:gd name="connsiteY22" fmla="*/ 527289 h 577297"/>
              <a:gd name="connsiteX23" fmla="*/ 272842 w 591029"/>
              <a:gd name="connsiteY23" fmla="*/ 527289 h 577297"/>
              <a:gd name="connsiteX24" fmla="*/ 137328 w 591029"/>
              <a:gd name="connsiteY24" fmla="*/ 512779 h 577297"/>
              <a:gd name="connsiteX25" fmla="*/ 140437 w 591029"/>
              <a:gd name="connsiteY25" fmla="*/ 512779 h 577297"/>
              <a:gd name="connsiteX26" fmla="*/ 140437 w 591029"/>
              <a:gd name="connsiteY26" fmla="*/ 527289 h 577297"/>
              <a:gd name="connsiteX27" fmla="*/ 137328 w 591029"/>
              <a:gd name="connsiteY27" fmla="*/ 527289 h 577297"/>
              <a:gd name="connsiteX28" fmla="*/ 537912 w 591029"/>
              <a:gd name="connsiteY28" fmla="*/ 488422 h 577297"/>
              <a:gd name="connsiteX29" fmla="*/ 541021 w 591029"/>
              <a:gd name="connsiteY29" fmla="*/ 488422 h 577297"/>
              <a:gd name="connsiteX30" fmla="*/ 541021 w 591029"/>
              <a:gd name="connsiteY30" fmla="*/ 502932 h 577297"/>
              <a:gd name="connsiteX31" fmla="*/ 537912 w 591029"/>
              <a:gd name="connsiteY31" fmla="*/ 502932 h 577297"/>
              <a:gd name="connsiteX32" fmla="*/ 402138 w 591029"/>
              <a:gd name="connsiteY32" fmla="*/ 485313 h 577297"/>
              <a:gd name="connsiteX33" fmla="*/ 405506 w 591029"/>
              <a:gd name="connsiteY33" fmla="*/ 485313 h 577297"/>
              <a:gd name="connsiteX34" fmla="*/ 405506 w 591029"/>
              <a:gd name="connsiteY34" fmla="*/ 498268 h 577297"/>
              <a:gd name="connsiteX35" fmla="*/ 402138 w 591029"/>
              <a:gd name="connsiteY35" fmla="*/ 498268 h 577297"/>
              <a:gd name="connsiteX36" fmla="*/ 272842 w 591029"/>
              <a:gd name="connsiteY36" fmla="*/ 485313 h 577297"/>
              <a:gd name="connsiteX37" fmla="*/ 277765 w 591029"/>
              <a:gd name="connsiteY37" fmla="*/ 485313 h 577297"/>
              <a:gd name="connsiteX38" fmla="*/ 277765 w 591029"/>
              <a:gd name="connsiteY38" fmla="*/ 499823 h 577297"/>
              <a:gd name="connsiteX39" fmla="*/ 272842 w 591029"/>
              <a:gd name="connsiteY39" fmla="*/ 499823 h 577297"/>
              <a:gd name="connsiteX40" fmla="*/ 137328 w 591029"/>
              <a:gd name="connsiteY40" fmla="*/ 485313 h 577297"/>
              <a:gd name="connsiteX41" fmla="*/ 140437 w 591029"/>
              <a:gd name="connsiteY41" fmla="*/ 485313 h 577297"/>
              <a:gd name="connsiteX42" fmla="*/ 140437 w 591029"/>
              <a:gd name="connsiteY42" fmla="*/ 499823 h 577297"/>
              <a:gd name="connsiteX43" fmla="*/ 137328 w 591029"/>
              <a:gd name="connsiteY43" fmla="*/ 499823 h 577297"/>
              <a:gd name="connsiteX44" fmla="*/ 537912 w 591029"/>
              <a:gd name="connsiteY44" fmla="*/ 461216 h 577297"/>
              <a:gd name="connsiteX45" fmla="*/ 541021 w 591029"/>
              <a:gd name="connsiteY45" fmla="*/ 461216 h 577297"/>
              <a:gd name="connsiteX46" fmla="*/ 541021 w 591029"/>
              <a:gd name="connsiteY46" fmla="*/ 473912 h 577297"/>
              <a:gd name="connsiteX47" fmla="*/ 537912 w 591029"/>
              <a:gd name="connsiteY47" fmla="*/ 473912 h 577297"/>
              <a:gd name="connsiteX48" fmla="*/ 272842 w 591029"/>
              <a:gd name="connsiteY48" fmla="*/ 457847 h 577297"/>
              <a:gd name="connsiteX49" fmla="*/ 277765 w 591029"/>
              <a:gd name="connsiteY49" fmla="*/ 457847 h 577297"/>
              <a:gd name="connsiteX50" fmla="*/ 277765 w 591029"/>
              <a:gd name="connsiteY50" fmla="*/ 472357 h 577297"/>
              <a:gd name="connsiteX51" fmla="*/ 272842 w 591029"/>
              <a:gd name="connsiteY51" fmla="*/ 472357 h 577297"/>
              <a:gd name="connsiteX52" fmla="*/ 137328 w 591029"/>
              <a:gd name="connsiteY52" fmla="*/ 457847 h 577297"/>
              <a:gd name="connsiteX53" fmla="*/ 140437 w 591029"/>
              <a:gd name="connsiteY53" fmla="*/ 457847 h 577297"/>
              <a:gd name="connsiteX54" fmla="*/ 140437 w 591029"/>
              <a:gd name="connsiteY54" fmla="*/ 470802 h 577297"/>
              <a:gd name="connsiteX55" fmla="*/ 137328 w 591029"/>
              <a:gd name="connsiteY55" fmla="*/ 470802 h 577297"/>
              <a:gd name="connsiteX56" fmla="*/ 402138 w 591029"/>
              <a:gd name="connsiteY56" fmla="*/ 456293 h 577297"/>
              <a:gd name="connsiteX57" fmla="*/ 405506 w 591029"/>
              <a:gd name="connsiteY57" fmla="*/ 456293 h 577297"/>
              <a:gd name="connsiteX58" fmla="*/ 405506 w 591029"/>
              <a:gd name="connsiteY58" fmla="*/ 470803 h 577297"/>
              <a:gd name="connsiteX59" fmla="*/ 402138 w 591029"/>
              <a:gd name="connsiteY59" fmla="*/ 470803 h 577297"/>
              <a:gd name="connsiteX60" fmla="*/ 581442 w 591029"/>
              <a:gd name="connsiteY60" fmla="*/ 443337 h 577297"/>
              <a:gd name="connsiteX61" fmla="*/ 587920 w 591029"/>
              <a:gd name="connsiteY61" fmla="*/ 443337 h 577297"/>
              <a:gd name="connsiteX62" fmla="*/ 587920 w 591029"/>
              <a:gd name="connsiteY62" fmla="*/ 448260 h 577297"/>
              <a:gd name="connsiteX63" fmla="*/ 581442 w 591029"/>
              <a:gd name="connsiteY63" fmla="*/ 448260 h 577297"/>
              <a:gd name="connsiteX64" fmla="*/ 553976 w 591029"/>
              <a:gd name="connsiteY64" fmla="*/ 443337 h 577297"/>
              <a:gd name="connsiteX65" fmla="*/ 568486 w 591029"/>
              <a:gd name="connsiteY65" fmla="*/ 443337 h 577297"/>
              <a:gd name="connsiteX66" fmla="*/ 568486 w 591029"/>
              <a:gd name="connsiteY66" fmla="*/ 448260 h 577297"/>
              <a:gd name="connsiteX67" fmla="*/ 553976 w 591029"/>
              <a:gd name="connsiteY67" fmla="*/ 448260 h 577297"/>
              <a:gd name="connsiteX68" fmla="*/ 497490 w 591029"/>
              <a:gd name="connsiteY68" fmla="*/ 443337 h 577297"/>
              <a:gd name="connsiteX69" fmla="*/ 512000 w 591029"/>
              <a:gd name="connsiteY69" fmla="*/ 443337 h 577297"/>
              <a:gd name="connsiteX70" fmla="*/ 512000 w 591029"/>
              <a:gd name="connsiteY70" fmla="*/ 448260 h 577297"/>
              <a:gd name="connsiteX71" fmla="*/ 497490 w 591029"/>
              <a:gd name="connsiteY71" fmla="*/ 448260 h 577297"/>
              <a:gd name="connsiteX72" fmla="*/ 470025 w 591029"/>
              <a:gd name="connsiteY72" fmla="*/ 443337 h 577297"/>
              <a:gd name="connsiteX73" fmla="*/ 484535 w 591029"/>
              <a:gd name="connsiteY73" fmla="*/ 443337 h 577297"/>
              <a:gd name="connsiteX74" fmla="*/ 484535 w 591029"/>
              <a:gd name="connsiteY74" fmla="*/ 448260 h 577297"/>
              <a:gd name="connsiteX75" fmla="*/ 470025 w 591029"/>
              <a:gd name="connsiteY75" fmla="*/ 448260 h 577297"/>
              <a:gd name="connsiteX76" fmla="*/ 442559 w 591029"/>
              <a:gd name="connsiteY76" fmla="*/ 443337 h 577297"/>
              <a:gd name="connsiteX77" fmla="*/ 455514 w 591029"/>
              <a:gd name="connsiteY77" fmla="*/ 443337 h 577297"/>
              <a:gd name="connsiteX78" fmla="*/ 455514 w 591029"/>
              <a:gd name="connsiteY78" fmla="*/ 448260 h 577297"/>
              <a:gd name="connsiteX79" fmla="*/ 442559 w 591029"/>
              <a:gd name="connsiteY79" fmla="*/ 448260 h 577297"/>
              <a:gd name="connsiteX80" fmla="*/ 415094 w 591029"/>
              <a:gd name="connsiteY80" fmla="*/ 443337 h 577297"/>
              <a:gd name="connsiteX81" fmla="*/ 428049 w 591029"/>
              <a:gd name="connsiteY81" fmla="*/ 443337 h 577297"/>
              <a:gd name="connsiteX82" fmla="*/ 428049 w 591029"/>
              <a:gd name="connsiteY82" fmla="*/ 448260 h 577297"/>
              <a:gd name="connsiteX83" fmla="*/ 415094 w 591029"/>
              <a:gd name="connsiteY83" fmla="*/ 448260 h 577297"/>
              <a:gd name="connsiteX84" fmla="*/ 386073 w 591029"/>
              <a:gd name="connsiteY84" fmla="*/ 443337 h 577297"/>
              <a:gd name="connsiteX85" fmla="*/ 400583 w 591029"/>
              <a:gd name="connsiteY85" fmla="*/ 443337 h 577297"/>
              <a:gd name="connsiteX86" fmla="*/ 400583 w 591029"/>
              <a:gd name="connsiteY86" fmla="*/ 448260 h 577297"/>
              <a:gd name="connsiteX87" fmla="*/ 386073 w 591029"/>
              <a:gd name="connsiteY87" fmla="*/ 448260 h 577297"/>
              <a:gd name="connsiteX88" fmla="*/ 358608 w 591029"/>
              <a:gd name="connsiteY88" fmla="*/ 443337 h 577297"/>
              <a:gd name="connsiteX89" fmla="*/ 373118 w 591029"/>
              <a:gd name="connsiteY89" fmla="*/ 443337 h 577297"/>
              <a:gd name="connsiteX90" fmla="*/ 373118 w 591029"/>
              <a:gd name="connsiteY90" fmla="*/ 448260 h 577297"/>
              <a:gd name="connsiteX91" fmla="*/ 358608 w 591029"/>
              <a:gd name="connsiteY91" fmla="*/ 448260 h 577297"/>
              <a:gd name="connsiteX92" fmla="*/ 331142 w 591029"/>
              <a:gd name="connsiteY92" fmla="*/ 443337 h 577297"/>
              <a:gd name="connsiteX93" fmla="*/ 344097 w 591029"/>
              <a:gd name="connsiteY93" fmla="*/ 443337 h 577297"/>
              <a:gd name="connsiteX94" fmla="*/ 344097 w 591029"/>
              <a:gd name="connsiteY94" fmla="*/ 448260 h 577297"/>
              <a:gd name="connsiteX95" fmla="*/ 331142 w 591029"/>
              <a:gd name="connsiteY95" fmla="*/ 448260 h 577297"/>
              <a:gd name="connsiteX96" fmla="*/ 302122 w 591029"/>
              <a:gd name="connsiteY96" fmla="*/ 443337 h 577297"/>
              <a:gd name="connsiteX97" fmla="*/ 316632 w 591029"/>
              <a:gd name="connsiteY97" fmla="*/ 443337 h 577297"/>
              <a:gd name="connsiteX98" fmla="*/ 316632 w 591029"/>
              <a:gd name="connsiteY98" fmla="*/ 448260 h 577297"/>
              <a:gd name="connsiteX99" fmla="*/ 302122 w 591029"/>
              <a:gd name="connsiteY99" fmla="*/ 448260 h 577297"/>
              <a:gd name="connsiteX100" fmla="*/ 247191 w 591029"/>
              <a:gd name="connsiteY100" fmla="*/ 443337 h 577297"/>
              <a:gd name="connsiteX101" fmla="*/ 260146 w 591029"/>
              <a:gd name="connsiteY101" fmla="*/ 443337 h 577297"/>
              <a:gd name="connsiteX102" fmla="*/ 260146 w 591029"/>
              <a:gd name="connsiteY102" fmla="*/ 448260 h 577297"/>
              <a:gd name="connsiteX103" fmla="*/ 247191 w 591029"/>
              <a:gd name="connsiteY103" fmla="*/ 448260 h 577297"/>
              <a:gd name="connsiteX104" fmla="*/ 219725 w 591029"/>
              <a:gd name="connsiteY104" fmla="*/ 443337 h 577297"/>
              <a:gd name="connsiteX105" fmla="*/ 232680 w 591029"/>
              <a:gd name="connsiteY105" fmla="*/ 443337 h 577297"/>
              <a:gd name="connsiteX106" fmla="*/ 232680 w 591029"/>
              <a:gd name="connsiteY106" fmla="*/ 448260 h 577297"/>
              <a:gd name="connsiteX107" fmla="*/ 219725 w 591029"/>
              <a:gd name="connsiteY107" fmla="*/ 448260 h 577297"/>
              <a:gd name="connsiteX108" fmla="*/ 190705 w 591029"/>
              <a:gd name="connsiteY108" fmla="*/ 443337 h 577297"/>
              <a:gd name="connsiteX109" fmla="*/ 205215 w 591029"/>
              <a:gd name="connsiteY109" fmla="*/ 443337 h 577297"/>
              <a:gd name="connsiteX110" fmla="*/ 205215 w 591029"/>
              <a:gd name="connsiteY110" fmla="*/ 448260 h 577297"/>
              <a:gd name="connsiteX111" fmla="*/ 190705 w 591029"/>
              <a:gd name="connsiteY111" fmla="*/ 448260 h 577297"/>
              <a:gd name="connsiteX112" fmla="*/ 163239 w 591029"/>
              <a:gd name="connsiteY112" fmla="*/ 443337 h 577297"/>
              <a:gd name="connsiteX113" fmla="*/ 177749 w 591029"/>
              <a:gd name="connsiteY113" fmla="*/ 443337 h 577297"/>
              <a:gd name="connsiteX114" fmla="*/ 177749 w 591029"/>
              <a:gd name="connsiteY114" fmla="*/ 448260 h 577297"/>
              <a:gd name="connsiteX115" fmla="*/ 163239 w 591029"/>
              <a:gd name="connsiteY115" fmla="*/ 448260 h 577297"/>
              <a:gd name="connsiteX116" fmla="*/ 106494 w 591029"/>
              <a:gd name="connsiteY116" fmla="*/ 443337 h 577297"/>
              <a:gd name="connsiteX117" fmla="*/ 121004 w 591029"/>
              <a:gd name="connsiteY117" fmla="*/ 443337 h 577297"/>
              <a:gd name="connsiteX118" fmla="*/ 121004 w 591029"/>
              <a:gd name="connsiteY118" fmla="*/ 448260 h 577297"/>
              <a:gd name="connsiteX119" fmla="*/ 106494 w 591029"/>
              <a:gd name="connsiteY119" fmla="*/ 448260 h 577297"/>
              <a:gd name="connsiteX120" fmla="*/ 79028 w 591029"/>
              <a:gd name="connsiteY120" fmla="*/ 443337 h 577297"/>
              <a:gd name="connsiteX121" fmla="*/ 93797 w 591029"/>
              <a:gd name="connsiteY121" fmla="*/ 443337 h 577297"/>
              <a:gd name="connsiteX122" fmla="*/ 93797 w 591029"/>
              <a:gd name="connsiteY122" fmla="*/ 448260 h 577297"/>
              <a:gd name="connsiteX123" fmla="*/ 79028 w 591029"/>
              <a:gd name="connsiteY123" fmla="*/ 448260 h 577297"/>
              <a:gd name="connsiteX124" fmla="*/ 51563 w 591029"/>
              <a:gd name="connsiteY124" fmla="*/ 443337 h 577297"/>
              <a:gd name="connsiteX125" fmla="*/ 64518 w 591029"/>
              <a:gd name="connsiteY125" fmla="*/ 443337 h 577297"/>
              <a:gd name="connsiteX126" fmla="*/ 64518 w 591029"/>
              <a:gd name="connsiteY126" fmla="*/ 448260 h 577297"/>
              <a:gd name="connsiteX127" fmla="*/ 51563 w 591029"/>
              <a:gd name="connsiteY127" fmla="*/ 448260 h 577297"/>
              <a:gd name="connsiteX128" fmla="*/ 30575 w 591029"/>
              <a:gd name="connsiteY128" fmla="*/ 443337 h 577297"/>
              <a:gd name="connsiteX129" fmla="*/ 37053 w 591029"/>
              <a:gd name="connsiteY129" fmla="*/ 443337 h 577297"/>
              <a:gd name="connsiteX130" fmla="*/ 37053 w 591029"/>
              <a:gd name="connsiteY130" fmla="*/ 448260 h 577297"/>
              <a:gd name="connsiteX131" fmla="*/ 30575 w 591029"/>
              <a:gd name="connsiteY131" fmla="*/ 448260 h 577297"/>
              <a:gd name="connsiteX132" fmla="*/ 537797 w 591029"/>
              <a:gd name="connsiteY132" fmla="*/ 432195 h 577297"/>
              <a:gd name="connsiteX133" fmla="*/ 541021 w 591029"/>
              <a:gd name="connsiteY133" fmla="*/ 432195 h 577297"/>
              <a:gd name="connsiteX134" fmla="*/ 541021 w 591029"/>
              <a:gd name="connsiteY134" fmla="*/ 446654 h 577297"/>
              <a:gd name="connsiteX135" fmla="*/ 539409 w 591029"/>
              <a:gd name="connsiteY135" fmla="*/ 446654 h 577297"/>
              <a:gd name="connsiteX136" fmla="*/ 539409 w 591029"/>
              <a:gd name="connsiteY136" fmla="*/ 448260 h 577297"/>
              <a:gd name="connsiteX137" fmla="*/ 526511 w 591029"/>
              <a:gd name="connsiteY137" fmla="*/ 448260 h 577297"/>
              <a:gd name="connsiteX138" fmla="*/ 526511 w 591029"/>
              <a:gd name="connsiteY138" fmla="*/ 443441 h 577297"/>
              <a:gd name="connsiteX139" fmla="*/ 537797 w 591029"/>
              <a:gd name="connsiteY139" fmla="*/ 443441 h 577297"/>
              <a:gd name="connsiteX140" fmla="*/ 272842 w 591029"/>
              <a:gd name="connsiteY140" fmla="*/ 430382 h 577297"/>
              <a:gd name="connsiteX141" fmla="*/ 277739 w 591029"/>
              <a:gd name="connsiteY141" fmla="*/ 430382 h 577297"/>
              <a:gd name="connsiteX142" fmla="*/ 277739 w 591029"/>
              <a:gd name="connsiteY142" fmla="*/ 443385 h 577297"/>
              <a:gd name="connsiteX143" fmla="*/ 289166 w 591029"/>
              <a:gd name="connsiteY143" fmla="*/ 443385 h 577297"/>
              <a:gd name="connsiteX144" fmla="*/ 289166 w 591029"/>
              <a:gd name="connsiteY144" fmla="*/ 448261 h 577297"/>
              <a:gd name="connsiteX145" fmla="*/ 274474 w 591029"/>
              <a:gd name="connsiteY145" fmla="*/ 448261 h 577297"/>
              <a:gd name="connsiteX146" fmla="*/ 274474 w 591029"/>
              <a:gd name="connsiteY146" fmla="*/ 445010 h 577297"/>
              <a:gd name="connsiteX147" fmla="*/ 272842 w 591029"/>
              <a:gd name="connsiteY147" fmla="*/ 445010 h 577297"/>
              <a:gd name="connsiteX148" fmla="*/ 402138 w 591029"/>
              <a:gd name="connsiteY148" fmla="*/ 428827 h 577297"/>
              <a:gd name="connsiteX149" fmla="*/ 405506 w 591029"/>
              <a:gd name="connsiteY149" fmla="*/ 428827 h 577297"/>
              <a:gd name="connsiteX150" fmla="*/ 405506 w 591029"/>
              <a:gd name="connsiteY150" fmla="*/ 441782 h 577297"/>
              <a:gd name="connsiteX151" fmla="*/ 402138 w 591029"/>
              <a:gd name="connsiteY151" fmla="*/ 441782 h 577297"/>
              <a:gd name="connsiteX152" fmla="*/ 137328 w 591029"/>
              <a:gd name="connsiteY152" fmla="*/ 428827 h 577297"/>
              <a:gd name="connsiteX153" fmla="*/ 140437 w 591029"/>
              <a:gd name="connsiteY153" fmla="*/ 428827 h 577297"/>
              <a:gd name="connsiteX154" fmla="*/ 140437 w 591029"/>
              <a:gd name="connsiteY154" fmla="*/ 443337 h 577297"/>
              <a:gd name="connsiteX155" fmla="*/ 148469 w 591029"/>
              <a:gd name="connsiteY155" fmla="*/ 443337 h 577297"/>
              <a:gd name="connsiteX156" fmla="*/ 148469 w 591029"/>
              <a:gd name="connsiteY156" fmla="*/ 448260 h 577297"/>
              <a:gd name="connsiteX157" fmla="*/ 135773 w 591029"/>
              <a:gd name="connsiteY157" fmla="*/ 448260 h 577297"/>
              <a:gd name="connsiteX158" fmla="*/ 135773 w 591029"/>
              <a:gd name="connsiteY158" fmla="*/ 443337 h 577297"/>
              <a:gd name="connsiteX159" fmla="*/ 137328 w 591029"/>
              <a:gd name="connsiteY159" fmla="*/ 443337 h 577297"/>
              <a:gd name="connsiteX160" fmla="*/ 537912 w 591029"/>
              <a:gd name="connsiteY160" fmla="*/ 404730 h 577297"/>
              <a:gd name="connsiteX161" fmla="*/ 541021 w 591029"/>
              <a:gd name="connsiteY161" fmla="*/ 404730 h 577297"/>
              <a:gd name="connsiteX162" fmla="*/ 541021 w 591029"/>
              <a:gd name="connsiteY162" fmla="*/ 417685 h 577297"/>
              <a:gd name="connsiteX163" fmla="*/ 537912 w 591029"/>
              <a:gd name="connsiteY163" fmla="*/ 417685 h 577297"/>
              <a:gd name="connsiteX164" fmla="*/ 272842 w 591029"/>
              <a:gd name="connsiteY164" fmla="*/ 403175 h 577297"/>
              <a:gd name="connsiteX165" fmla="*/ 277765 w 591029"/>
              <a:gd name="connsiteY165" fmla="*/ 403175 h 577297"/>
              <a:gd name="connsiteX166" fmla="*/ 277765 w 591029"/>
              <a:gd name="connsiteY166" fmla="*/ 417685 h 577297"/>
              <a:gd name="connsiteX167" fmla="*/ 272842 w 591029"/>
              <a:gd name="connsiteY167" fmla="*/ 417685 h 577297"/>
              <a:gd name="connsiteX168" fmla="*/ 402138 w 591029"/>
              <a:gd name="connsiteY168" fmla="*/ 399807 h 577297"/>
              <a:gd name="connsiteX169" fmla="*/ 405506 w 591029"/>
              <a:gd name="connsiteY169" fmla="*/ 399807 h 577297"/>
              <a:gd name="connsiteX170" fmla="*/ 405506 w 591029"/>
              <a:gd name="connsiteY170" fmla="*/ 414317 h 577297"/>
              <a:gd name="connsiteX171" fmla="*/ 402138 w 591029"/>
              <a:gd name="connsiteY171" fmla="*/ 414317 h 577297"/>
              <a:gd name="connsiteX172" fmla="*/ 537912 w 591029"/>
              <a:gd name="connsiteY172" fmla="*/ 375709 h 577297"/>
              <a:gd name="connsiteX173" fmla="*/ 541021 w 591029"/>
              <a:gd name="connsiteY173" fmla="*/ 375709 h 577297"/>
              <a:gd name="connsiteX174" fmla="*/ 541021 w 591029"/>
              <a:gd name="connsiteY174" fmla="*/ 390219 h 577297"/>
              <a:gd name="connsiteX175" fmla="*/ 537912 w 591029"/>
              <a:gd name="connsiteY175" fmla="*/ 390219 h 577297"/>
              <a:gd name="connsiteX176" fmla="*/ 272842 w 591029"/>
              <a:gd name="connsiteY176" fmla="*/ 375709 h 577297"/>
              <a:gd name="connsiteX177" fmla="*/ 277765 w 591029"/>
              <a:gd name="connsiteY177" fmla="*/ 375709 h 577297"/>
              <a:gd name="connsiteX178" fmla="*/ 277765 w 591029"/>
              <a:gd name="connsiteY178" fmla="*/ 388664 h 577297"/>
              <a:gd name="connsiteX179" fmla="*/ 272842 w 591029"/>
              <a:gd name="connsiteY179" fmla="*/ 388664 h 577297"/>
              <a:gd name="connsiteX180" fmla="*/ 402138 w 591029"/>
              <a:gd name="connsiteY180" fmla="*/ 372341 h 577297"/>
              <a:gd name="connsiteX181" fmla="*/ 405506 w 591029"/>
              <a:gd name="connsiteY181" fmla="*/ 372341 h 577297"/>
              <a:gd name="connsiteX182" fmla="*/ 405506 w 591029"/>
              <a:gd name="connsiteY182" fmla="*/ 386851 h 577297"/>
              <a:gd name="connsiteX183" fmla="*/ 402138 w 591029"/>
              <a:gd name="connsiteY183" fmla="*/ 386851 h 577297"/>
              <a:gd name="connsiteX184" fmla="*/ 537912 w 591029"/>
              <a:gd name="connsiteY184" fmla="*/ 348244 h 577297"/>
              <a:gd name="connsiteX185" fmla="*/ 541021 w 591029"/>
              <a:gd name="connsiteY185" fmla="*/ 348244 h 577297"/>
              <a:gd name="connsiteX186" fmla="*/ 541021 w 591029"/>
              <a:gd name="connsiteY186" fmla="*/ 362754 h 577297"/>
              <a:gd name="connsiteX187" fmla="*/ 537912 w 591029"/>
              <a:gd name="connsiteY187" fmla="*/ 362754 h 577297"/>
              <a:gd name="connsiteX188" fmla="*/ 272842 w 591029"/>
              <a:gd name="connsiteY188" fmla="*/ 348244 h 577297"/>
              <a:gd name="connsiteX189" fmla="*/ 277765 w 591029"/>
              <a:gd name="connsiteY189" fmla="*/ 348244 h 577297"/>
              <a:gd name="connsiteX190" fmla="*/ 277765 w 591029"/>
              <a:gd name="connsiteY190" fmla="*/ 361199 h 577297"/>
              <a:gd name="connsiteX191" fmla="*/ 272842 w 591029"/>
              <a:gd name="connsiteY191" fmla="*/ 361199 h 577297"/>
              <a:gd name="connsiteX192" fmla="*/ 137292 w 591029"/>
              <a:gd name="connsiteY192" fmla="*/ 346689 h 577297"/>
              <a:gd name="connsiteX193" fmla="*/ 140528 w 591029"/>
              <a:gd name="connsiteY193" fmla="*/ 346689 h 577297"/>
              <a:gd name="connsiteX194" fmla="*/ 140528 w 591029"/>
              <a:gd name="connsiteY194" fmla="*/ 359587 h 577297"/>
              <a:gd name="connsiteX195" fmla="*/ 164793 w 591029"/>
              <a:gd name="connsiteY195" fmla="*/ 388607 h 577297"/>
              <a:gd name="connsiteX196" fmla="*/ 135675 w 591029"/>
              <a:gd name="connsiteY196" fmla="*/ 419240 h 577297"/>
              <a:gd name="connsiteX197" fmla="*/ 104939 w 591029"/>
              <a:gd name="connsiteY197" fmla="*/ 388607 h 577297"/>
              <a:gd name="connsiteX198" fmla="*/ 135675 w 591029"/>
              <a:gd name="connsiteY198" fmla="*/ 359587 h 577297"/>
              <a:gd name="connsiteX199" fmla="*/ 137292 w 591029"/>
              <a:gd name="connsiteY199" fmla="*/ 359587 h 577297"/>
              <a:gd name="connsiteX200" fmla="*/ 402138 w 591029"/>
              <a:gd name="connsiteY200" fmla="*/ 343321 h 577297"/>
              <a:gd name="connsiteX201" fmla="*/ 405506 w 591029"/>
              <a:gd name="connsiteY201" fmla="*/ 343321 h 577297"/>
              <a:gd name="connsiteX202" fmla="*/ 405506 w 591029"/>
              <a:gd name="connsiteY202" fmla="*/ 357831 h 577297"/>
              <a:gd name="connsiteX203" fmla="*/ 402138 w 591029"/>
              <a:gd name="connsiteY203" fmla="*/ 357831 h 577297"/>
              <a:gd name="connsiteX204" fmla="*/ 272842 w 591029"/>
              <a:gd name="connsiteY204" fmla="*/ 320778 h 577297"/>
              <a:gd name="connsiteX205" fmla="*/ 277765 w 591029"/>
              <a:gd name="connsiteY205" fmla="*/ 320778 h 577297"/>
              <a:gd name="connsiteX206" fmla="*/ 277765 w 591029"/>
              <a:gd name="connsiteY206" fmla="*/ 333733 h 577297"/>
              <a:gd name="connsiteX207" fmla="*/ 272842 w 591029"/>
              <a:gd name="connsiteY207" fmla="*/ 333733 h 577297"/>
              <a:gd name="connsiteX208" fmla="*/ 137328 w 591029"/>
              <a:gd name="connsiteY208" fmla="*/ 317669 h 577297"/>
              <a:gd name="connsiteX209" fmla="*/ 140437 w 591029"/>
              <a:gd name="connsiteY209" fmla="*/ 317669 h 577297"/>
              <a:gd name="connsiteX210" fmla="*/ 140437 w 591029"/>
              <a:gd name="connsiteY210" fmla="*/ 332179 h 577297"/>
              <a:gd name="connsiteX211" fmla="*/ 137328 w 591029"/>
              <a:gd name="connsiteY211" fmla="*/ 332179 h 577297"/>
              <a:gd name="connsiteX212" fmla="*/ 402138 w 591029"/>
              <a:gd name="connsiteY212" fmla="*/ 316114 h 577297"/>
              <a:gd name="connsiteX213" fmla="*/ 405506 w 591029"/>
              <a:gd name="connsiteY213" fmla="*/ 316114 h 577297"/>
              <a:gd name="connsiteX214" fmla="*/ 405506 w 591029"/>
              <a:gd name="connsiteY214" fmla="*/ 330624 h 577297"/>
              <a:gd name="connsiteX215" fmla="*/ 402138 w 591029"/>
              <a:gd name="connsiteY215" fmla="*/ 330624 h 577297"/>
              <a:gd name="connsiteX216" fmla="*/ 581442 w 591029"/>
              <a:gd name="connsiteY216" fmla="*/ 307823 h 577297"/>
              <a:gd name="connsiteX217" fmla="*/ 587920 w 591029"/>
              <a:gd name="connsiteY217" fmla="*/ 307823 h 577297"/>
              <a:gd name="connsiteX218" fmla="*/ 587920 w 591029"/>
              <a:gd name="connsiteY218" fmla="*/ 311191 h 577297"/>
              <a:gd name="connsiteX219" fmla="*/ 581442 w 591029"/>
              <a:gd name="connsiteY219" fmla="*/ 311191 h 577297"/>
              <a:gd name="connsiteX220" fmla="*/ 471579 w 591029"/>
              <a:gd name="connsiteY220" fmla="*/ 307823 h 577297"/>
              <a:gd name="connsiteX221" fmla="*/ 484534 w 591029"/>
              <a:gd name="connsiteY221" fmla="*/ 307823 h 577297"/>
              <a:gd name="connsiteX222" fmla="*/ 484534 w 591029"/>
              <a:gd name="connsiteY222" fmla="*/ 311191 h 577297"/>
              <a:gd name="connsiteX223" fmla="*/ 471579 w 591029"/>
              <a:gd name="connsiteY223" fmla="*/ 311191 h 577297"/>
              <a:gd name="connsiteX224" fmla="*/ 444114 w 591029"/>
              <a:gd name="connsiteY224" fmla="*/ 307823 h 577297"/>
              <a:gd name="connsiteX225" fmla="*/ 457069 w 591029"/>
              <a:gd name="connsiteY225" fmla="*/ 307823 h 577297"/>
              <a:gd name="connsiteX226" fmla="*/ 457069 w 591029"/>
              <a:gd name="connsiteY226" fmla="*/ 311191 h 577297"/>
              <a:gd name="connsiteX227" fmla="*/ 444114 w 591029"/>
              <a:gd name="connsiteY227" fmla="*/ 311191 h 577297"/>
              <a:gd name="connsiteX228" fmla="*/ 416648 w 591029"/>
              <a:gd name="connsiteY228" fmla="*/ 307823 h 577297"/>
              <a:gd name="connsiteX229" fmla="*/ 429603 w 591029"/>
              <a:gd name="connsiteY229" fmla="*/ 307823 h 577297"/>
              <a:gd name="connsiteX230" fmla="*/ 429603 w 591029"/>
              <a:gd name="connsiteY230" fmla="*/ 311191 h 577297"/>
              <a:gd name="connsiteX231" fmla="*/ 416648 w 591029"/>
              <a:gd name="connsiteY231" fmla="*/ 311191 h 577297"/>
              <a:gd name="connsiteX232" fmla="*/ 387628 w 591029"/>
              <a:gd name="connsiteY232" fmla="*/ 307823 h 577297"/>
              <a:gd name="connsiteX233" fmla="*/ 402138 w 591029"/>
              <a:gd name="connsiteY233" fmla="*/ 307823 h 577297"/>
              <a:gd name="connsiteX234" fmla="*/ 402138 w 591029"/>
              <a:gd name="connsiteY234" fmla="*/ 311191 h 577297"/>
              <a:gd name="connsiteX235" fmla="*/ 387628 w 591029"/>
              <a:gd name="connsiteY235" fmla="*/ 311191 h 577297"/>
              <a:gd name="connsiteX236" fmla="*/ 360162 w 591029"/>
              <a:gd name="connsiteY236" fmla="*/ 307823 h 577297"/>
              <a:gd name="connsiteX237" fmla="*/ 374672 w 591029"/>
              <a:gd name="connsiteY237" fmla="*/ 307823 h 577297"/>
              <a:gd name="connsiteX238" fmla="*/ 374672 w 591029"/>
              <a:gd name="connsiteY238" fmla="*/ 311191 h 577297"/>
              <a:gd name="connsiteX239" fmla="*/ 360162 w 591029"/>
              <a:gd name="connsiteY239" fmla="*/ 311191 h 577297"/>
              <a:gd name="connsiteX240" fmla="*/ 332697 w 591029"/>
              <a:gd name="connsiteY240" fmla="*/ 307823 h 577297"/>
              <a:gd name="connsiteX241" fmla="*/ 347207 w 591029"/>
              <a:gd name="connsiteY241" fmla="*/ 307823 h 577297"/>
              <a:gd name="connsiteX242" fmla="*/ 347207 w 591029"/>
              <a:gd name="connsiteY242" fmla="*/ 311191 h 577297"/>
              <a:gd name="connsiteX243" fmla="*/ 332697 w 591029"/>
              <a:gd name="connsiteY243" fmla="*/ 311191 h 577297"/>
              <a:gd name="connsiteX244" fmla="*/ 305231 w 591029"/>
              <a:gd name="connsiteY244" fmla="*/ 307823 h 577297"/>
              <a:gd name="connsiteX245" fmla="*/ 319741 w 591029"/>
              <a:gd name="connsiteY245" fmla="*/ 307823 h 577297"/>
              <a:gd name="connsiteX246" fmla="*/ 319741 w 591029"/>
              <a:gd name="connsiteY246" fmla="*/ 311191 h 577297"/>
              <a:gd name="connsiteX247" fmla="*/ 305231 w 591029"/>
              <a:gd name="connsiteY247" fmla="*/ 311191 h 577297"/>
              <a:gd name="connsiteX248" fmla="*/ 277765 w 591029"/>
              <a:gd name="connsiteY248" fmla="*/ 307823 h 577297"/>
              <a:gd name="connsiteX249" fmla="*/ 292275 w 591029"/>
              <a:gd name="connsiteY249" fmla="*/ 307823 h 577297"/>
              <a:gd name="connsiteX250" fmla="*/ 292275 w 591029"/>
              <a:gd name="connsiteY250" fmla="*/ 311191 h 577297"/>
              <a:gd name="connsiteX251" fmla="*/ 277765 w 591029"/>
              <a:gd name="connsiteY251" fmla="*/ 311191 h 577297"/>
              <a:gd name="connsiteX252" fmla="*/ 250300 w 591029"/>
              <a:gd name="connsiteY252" fmla="*/ 307823 h 577297"/>
              <a:gd name="connsiteX253" fmla="*/ 263255 w 591029"/>
              <a:gd name="connsiteY253" fmla="*/ 307823 h 577297"/>
              <a:gd name="connsiteX254" fmla="*/ 263255 w 591029"/>
              <a:gd name="connsiteY254" fmla="*/ 311191 h 577297"/>
              <a:gd name="connsiteX255" fmla="*/ 250300 w 591029"/>
              <a:gd name="connsiteY255" fmla="*/ 311191 h 577297"/>
              <a:gd name="connsiteX256" fmla="*/ 166348 w 591029"/>
              <a:gd name="connsiteY256" fmla="*/ 307823 h 577297"/>
              <a:gd name="connsiteX257" fmla="*/ 180858 w 591029"/>
              <a:gd name="connsiteY257" fmla="*/ 307823 h 577297"/>
              <a:gd name="connsiteX258" fmla="*/ 180858 w 591029"/>
              <a:gd name="connsiteY258" fmla="*/ 311191 h 577297"/>
              <a:gd name="connsiteX259" fmla="*/ 166348 w 591029"/>
              <a:gd name="connsiteY259" fmla="*/ 311191 h 577297"/>
              <a:gd name="connsiteX260" fmla="*/ 138883 w 591029"/>
              <a:gd name="connsiteY260" fmla="*/ 307823 h 577297"/>
              <a:gd name="connsiteX261" fmla="*/ 153393 w 591029"/>
              <a:gd name="connsiteY261" fmla="*/ 307823 h 577297"/>
              <a:gd name="connsiteX262" fmla="*/ 153393 w 591029"/>
              <a:gd name="connsiteY262" fmla="*/ 311191 h 577297"/>
              <a:gd name="connsiteX263" fmla="*/ 138883 w 591029"/>
              <a:gd name="connsiteY263" fmla="*/ 311191 h 577297"/>
              <a:gd name="connsiteX264" fmla="*/ 111417 w 591029"/>
              <a:gd name="connsiteY264" fmla="*/ 307823 h 577297"/>
              <a:gd name="connsiteX265" fmla="*/ 125927 w 591029"/>
              <a:gd name="connsiteY265" fmla="*/ 307823 h 577297"/>
              <a:gd name="connsiteX266" fmla="*/ 125927 w 591029"/>
              <a:gd name="connsiteY266" fmla="*/ 311191 h 577297"/>
              <a:gd name="connsiteX267" fmla="*/ 111417 w 591029"/>
              <a:gd name="connsiteY267" fmla="*/ 311191 h 577297"/>
              <a:gd name="connsiteX268" fmla="*/ 83952 w 591029"/>
              <a:gd name="connsiteY268" fmla="*/ 307823 h 577297"/>
              <a:gd name="connsiteX269" fmla="*/ 98462 w 591029"/>
              <a:gd name="connsiteY269" fmla="*/ 307823 h 577297"/>
              <a:gd name="connsiteX270" fmla="*/ 98462 w 591029"/>
              <a:gd name="connsiteY270" fmla="*/ 311191 h 577297"/>
              <a:gd name="connsiteX271" fmla="*/ 83952 w 591029"/>
              <a:gd name="connsiteY271" fmla="*/ 311191 h 577297"/>
              <a:gd name="connsiteX272" fmla="*/ 56486 w 591029"/>
              <a:gd name="connsiteY272" fmla="*/ 307823 h 577297"/>
              <a:gd name="connsiteX273" fmla="*/ 70996 w 591029"/>
              <a:gd name="connsiteY273" fmla="*/ 307823 h 577297"/>
              <a:gd name="connsiteX274" fmla="*/ 70996 w 591029"/>
              <a:gd name="connsiteY274" fmla="*/ 311191 h 577297"/>
              <a:gd name="connsiteX275" fmla="*/ 56486 w 591029"/>
              <a:gd name="connsiteY275" fmla="*/ 311191 h 577297"/>
              <a:gd name="connsiteX276" fmla="*/ 35498 w 591029"/>
              <a:gd name="connsiteY276" fmla="*/ 307823 h 577297"/>
              <a:gd name="connsiteX277" fmla="*/ 41976 w 591029"/>
              <a:gd name="connsiteY277" fmla="*/ 307823 h 577297"/>
              <a:gd name="connsiteX278" fmla="*/ 41976 w 591029"/>
              <a:gd name="connsiteY278" fmla="*/ 311191 h 577297"/>
              <a:gd name="connsiteX279" fmla="*/ 35498 w 591029"/>
              <a:gd name="connsiteY279" fmla="*/ 311191 h 577297"/>
              <a:gd name="connsiteX280" fmla="*/ 272842 w 591029"/>
              <a:gd name="connsiteY280" fmla="*/ 293312 h 577297"/>
              <a:gd name="connsiteX281" fmla="*/ 277765 w 591029"/>
              <a:gd name="connsiteY281" fmla="*/ 293312 h 577297"/>
              <a:gd name="connsiteX282" fmla="*/ 277765 w 591029"/>
              <a:gd name="connsiteY282" fmla="*/ 306267 h 577297"/>
              <a:gd name="connsiteX283" fmla="*/ 272842 w 591029"/>
              <a:gd name="connsiteY283" fmla="*/ 306267 h 577297"/>
              <a:gd name="connsiteX284" fmla="*/ 137328 w 591029"/>
              <a:gd name="connsiteY284" fmla="*/ 290203 h 577297"/>
              <a:gd name="connsiteX285" fmla="*/ 140437 w 591029"/>
              <a:gd name="connsiteY285" fmla="*/ 290203 h 577297"/>
              <a:gd name="connsiteX286" fmla="*/ 140437 w 591029"/>
              <a:gd name="connsiteY286" fmla="*/ 304713 h 577297"/>
              <a:gd name="connsiteX287" fmla="*/ 137328 w 591029"/>
              <a:gd name="connsiteY287" fmla="*/ 304713 h 577297"/>
              <a:gd name="connsiteX288" fmla="*/ 402138 w 591029"/>
              <a:gd name="connsiteY288" fmla="*/ 287094 h 577297"/>
              <a:gd name="connsiteX289" fmla="*/ 405506 w 591029"/>
              <a:gd name="connsiteY289" fmla="*/ 287094 h 577297"/>
              <a:gd name="connsiteX290" fmla="*/ 405506 w 591029"/>
              <a:gd name="connsiteY290" fmla="*/ 301604 h 577297"/>
              <a:gd name="connsiteX291" fmla="*/ 402138 w 591029"/>
              <a:gd name="connsiteY291" fmla="*/ 301604 h 577297"/>
              <a:gd name="connsiteX292" fmla="*/ 537803 w 591029"/>
              <a:gd name="connsiteY292" fmla="*/ 282171 h 577297"/>
              <a:gd name="connsiteX293" fmla="*/ 566871 w 591029"/>
              <a:gd name="connsiteY293" fmla="*/ 307942 h 577297"/>
              <a:gd name="connsiteX294" fmla="*/ 568486 w 591029"/>
              <a:gd name="connsiteY294" fmla="*/ 307942 h 577297"/>
              <a:gd name="connsiteX295" fmla="*/ 568486 w 591029"/>
              <a:gd name="connsiteY295" fmla="*/ 311163 h 577297"/>
              <a:gd name="connsiteX296" fmla="*/ 537803 w 591029"/>
              <a:gd name="connsiteY296" fmla="*/ 341766 h 577297"/>
              <a:gd name="connsiteX297" fmla="*/ 507120 w 591029"/>
              <a:gd name="connsiteY297" fmla="*/ 311163 h 577297"/>
              <a:gd name="connsiteX298" fmla="*/ 499045 w 591029"/>
              <a:gd name="connsiteY298" fmla="*/ 311163 h 577297"/>
              <a:gd name="connsiteX299" fmla="*/ 499045 w 591029"/>
              <a:gd name="connsiteY299" fmla="*/ 307942 h 577297"/>
              <a:gd name="connsiteX300" fmla="*/ 507120 w 591029"/>
              <a:gd name="connsiteY300" fmla="*/ 307942 h 577297"/>
              <a:gd name="connsiteX301" fmla="*/ 537803 w 591029"/>
              <a:gd name="connsiteY301" fmla="*/ 282171 h 577297"/>
              <a:gd name="connsiteX302" fmla="*/ 214802 w 591029"/>
              <a:gd name="connsiteY302" fmla="*/ 274138 h 577297"/>
              <a:gd name="connsiteX303" fmla="*/ 245377 w 591029"/>
              <a:gd name="connsiteY303" fmla="*/ 303936 h 577297"/>
              <a:gd name="connsiteX304" fmla="*/ 214802 w 591029"/>
              <a:gd name="connsiteY304" fmla="*/ 333734 h 577297"/>
              <a:gd name="connsiteX305" fmla="*/ 184227 w 591029"/>
              <a:gd name="connsiteY305" fmla="*/ 303936 h 577297"/>
              <a:gd name="connsiteX306" fmla="*/ 214802 w 591029"/>
              <a:gd name="connsiteY306" fmla="*/ 274138 h 577297"/>
              <a:gd name="connsiteX307" fmla="*/ 537912 w 591029"/>
              <a:gd name="connsiteY307" fmla="*/ 264292 h 577297"/>
              <a:gd name="connsiteX308" fmla="*/ 541021 w 591029"/>
              <a:gd name="connsiteY308" fmla="*/ 264292 h 577297"/>
              <a:gd name="connsiteX309" fmla="*/ 541021 w 591029"/>
              <a:gd name="connsiteY309" fmla="*/ 277247 h 577297"/>
              <a:gd name="connsiteX310" fmla="*/ 537912 w 591029"/>
              <a:gd name="connsiteY310" fmla="*/ 277247 h 577297"/>
              <a:gd name="connsiteX311" fmla="*/ 272842 w 591029"/>
              <a:gd name="connsiteY311" fmla="*/ 264292 h 577297"/>
              <a:gd name="connsiteX312" fmla="*/ 277765 w 591029"/>
              <a:gd name="connsiteY312" fmla="*/ 264292 h 577297"/>
              <a:gd name="connsiteX313" fmla="*/ 277765 w 591029"/>
              <a:gd name="connsiteY313" fmla="*/ 278802 h 577297"/>
              <a:gd name="connsiteX314" fmla="*/ 272842 w 591029"/>
              <a:gd name="connsiteY314" fmla="*/ 278802 h 577297"/>
              <a:gd name="connsiteX315" fmla="*/ 137328 w 591029"/>
              <a:gd name="connsiteY315" fmla="*/ 262738 h 577297"/>
              <a:gd name="connsiteX316" fmla="*/ 140437 w 591029"/>
              <a:gd name="connsiteY316" fmla="*/ 262738 h 577297"/>
              <a:gd name="connsiteX317" fmla="*/ 140437 w 591029"/>
              <a:gd name="connsiteY317" fmla="*/ 275693 h 577297"/>
              <a:gd name="connsiteX318" fmla="*/ 137328 w 591029"/>
              <a:gd name="connsiteY318" fmla="*/ 275693 h 577297"/>
              <a:gd name="connsiteX319" fmla="*/ 402138 w 591029"/>
              <a:gd name="connsiteY319" fmla="*/ 259628 h 577297"/>
              <a:gd name="connsiteX320" fmla="*/ 405506 w 591029"/>
              <a:gd name="connsiteY320" fmla="*/ 259628 h 577297"/>
              <a:gd name="connsiteX321" fmla="*/ 405506 w 591029"/>
              <a:gd name="connsiteY321" fmla="*/ 274138 h 577297"/>
              <a:gd name="connsiteX322" fmla="*/ 402138 w 591029"/>
              <a:gd name="connsiteY322" fmla="*/ 274138 h 577297"/>
              <a:gd name="connsiteX323" fmla="*/ 272842 w 591029"/>
              <a:gd name="connsiteY323" fmla="*/ 237086 h 577297"/>
              <a:gd name="connsiteX324" fmla="*/ 277765 w 591029"/>
              <a:gd name="connsiteY324" fmla="*/ 237086 h 577297"/>
              <a:gd name="connsiteX325" fmla="*/ 277765 w 591029"/>
              <a:gd name="connsiteY325" fmla="*/ 251596 h 577297"/>
              <a:gd name="connsiteX326" fmla="*/ 272842 w 591029"/>
              <a:gd name="connsiteY326" fmla="*/ 251596 h 577297"/>
              <a:gd name="connsiteX327" fmla="*/ 537912 w 591029"/>
              <a:gd name="connsiteY327" fmla="*/ 235272 h 577297"/>
              <a:gd name="connsiteX328" fmla="*/ 541021 w 591029"/>
              <a:gd name="connsiteY328" fmla="*/ 235272 h 577297"/>
              <a:gd name="connsiteX329" fmla="*/ 541021 w 591029"/>
              <a:gd name="connsiteY329" fmla="*/ 249782 h 577297"/>
              <a:gd name="connsiteX330" fmla="*/ 537912 w 591029"/>
              <a:gd name="connsiteY330" fmla="*/ 249782 h 577297"/>
              <a:gd name="connsiteX331" fmla="*/ 137328 w 591029"/>
              <a:gd name="connsiteY331" fmla="*/ 233717 h 577297"/>
              <a:gd name="connsiteX332" fmla="*/ 140437 w 591029"/>
              <a:gd name="connsiteY332" fmla="*/ 233717 h 577297"/>
              <a:gd name="connsiteX333" fmla="*/ 140437 w 591029"/>
              <a:gd name="connsiteY333" fmla="*/ 248227 h 577297"/>
              <a:gd name="connsiteX334" fmla="*/ 137328 w 591029"/>
              <a:gd name="connsiteY334" fmla="*/ 248227 h 577297"/>
              <a:gd name="connsiteX335" fmla="*/ 402138 w 591029"/>
              <a:gd name="connsiteY335" fmla="*/ 232163 h 577297"/>
              <a:gd name="connsiteX336" fmla="*/ 405506 w 591029"/>
              <a:gd name="connsiteY336" fmla="*/ 232163 h 577297"/>
              <a:gd name="connsiteX337" fmla="*/ 405506 w 591029"/>
              <a:gd name="connsiteY337" fmla="*/ 245118 h 577297"/>
              <a:gd name="connsiteX338" fmla="*/ 402138 w 591029"/>
              <a:gd name="connsiteY338" fmla="*/ 245118 h 577297"/>
              <a:gd name="connsiteX339" fmla="*/ 272842 w 591029"/>
              <a:gd name="connsiteY339" fmla="*/ 209620 h 577297"/>
              <a:gd name="connsiteX340" fmla="*/ 277765 w 591029"/>
              <a:gd name="connsiteY340" fmla="*/ 209620 h 577297"/>
              <a:gd name="connsiteX341" fmla="*/ 277765 w 591029"/>
              <a:gd name="connsiteY341" fmla="*/ 224130 h 577297"/>
              <a:gd name="connsiteX342" fmla="*/ 272842 w 591029"/>
              <a:gd name="connsiteY342" fmla="*/ 224130 h 577297"/>
              <a:gd name="connsiteX343" fmla="*/ 537912 w 591029"/>
              <a:gd name="connsiteY343" fmla="*/ 208065 h 577297"/>
              <a:gd name="connsiteX344" fmla="*/ 541021 w 591029"/>
              <a:gd name="connsiteY344" fmla="*/ 208065 h 577297"/>
              <a:gd name="connsiteX345" fmla="*/ 541021 w 591029"/>
              <a:gd name="connsiteY345" fmla="*/ 222575 h 577297"/>
              <a:gd name="connsiteX346" fmla="*/ 537912 w 591029"/>
              <a:gd name="connsiteY346" fmla="*/ 222575 h 577297"/>
              <a:gd name="connsiteX347" fmla="*/ 137328 w 591029"/>
              <a:gd name="connsiteY347" fmla="*/ 206252 h 577297"/>
              <a:gd name="connsiteX348" fmla="*/ 140437 w 591029"/>
              <a:gd name="connsiteY348" fmla="*/ 206252 h 577297"/>
              <a:gd name="connsiteX349" fmla="*/ 140437 w 591029"/>
              <a:gd name="connsiteY349" fmla="*/ 220762 h 577297"/>
              <a:gd name="connsiteX350" fmla="*/ 137328 w 591029"/>
              <a:gd name="connsiteY350" fmla="*/ 220762 h 577297"/>
              <a:gd name="connsiteX351" fmla="*/ 581442 w 591029"/>
              <a:gd name="connsiteY351" fmla="*/ 180600 h 577297"/>
              <a:gd name="connsiteX352" fmla="*/ 587920 w 591029"/>
              <a:gd name="connsiteY352" fmla="*/ 180600 h 577297"/>
              <a:gd name="connsiteX353" fmla="*/ 587920 w 591029"/>
              <a:gd name="connsiteY353" fmla="*/ 183709 h 577297"/>
              <a:gd name="connsiteX354" fmla="*/ 581442 w 591029"/>
              <a:gd name="connsiteY354" fmla="*/ 183709 h 577297"/>
              <a:gd name="connsiteX355" fmla="*/ 553976 w 591029"/>
              <a:gd name="connsiteY355" fmla="*/ 180600 h 577297"/>
              <a:gd name="connsiteX356" fmla="*/ 568486 w 591029"/>
              <a:gd name="connsiteY356" fmla="*/ 180600 h 577297"/>
              <a:gd name="connsiteX357" fmla="*/ 568486 w 591029"/>
              <a:gd name="connsiteY357" fmla="*/ 183709 h 577297"/>
              <a:gd name="connsiteX358" fmla="*/ 553976 w 591029"/>
              <a:gd name="connsiteY358" fmla="*/ 183709 h 577297"/>
              <a:gd name="connsiteX359" fmla="*/ 524956 w 591029"/>
              <a:gd name="connsiteY359" fmla="*/ 180600 h 577297"/>
              <a:gd name="connsiteX360" fmla="*/ 537808 w 591029"/>
              <a:gd name="connsiteY360" fmla="*/ 180600 h 577297"/>
              <a:gd name="connsiteX361" fmla="*/ 541021 w 591029"/>
              <a:gd name="connsiteY361" fmla="*/ 180600 h 577297"/>
              <a:gd name="connsiteX362" fmla="*/ 541021 w 591029"/>
              <a:gd name="connsiteY362" fmla="*/ 193555 h 577297"/>
              <a:gd name="connsiteX363" fmla="*/ 537808 w 591029"/>
              <a:gd name="connsiteY363" fmla="*/ 193555 h 577297"/>
              <a:gd name="connsiteX364" fmla="*/ 537808 w 591029"/>
              <a:gd name="connsiteY364" fmla="*/ 183839 h 577297"/>
              <a:gd name="connsiteX365" fmla="*/ 524956 w 591029"/>
              <a:gd name="connsiteY365" fmla="*/ 183839 h 577297"/>
              <a:gd name="connsiteX366" fmla="*/ 497490 w 591029"/>
              <a:gd name="connsiteY366" fmla="*/ 180600 h 577297"/>
              <a:gd name="connsiteX367" fmla="*/ 512000 w 591029"/>
              <a:gd name="connsiteY367" fmla="*/ 180600 h 577297"/>
              <a:gd name="connsiteX368" fmla="*/ 512000 w 591029"/>
              <a:gd name="connsiteY368" fmla="*/ 183709 h 577297"/>
              <a:gd name="connsiteX369" fmla="*/ 497490 w 591029"/>
              <a:gd name="connsiteY369" fmla="*/ 183709 h 577297"/>
              <a:gd name="connsiteX370" fmla="*/ 468470 w 591029"/>
              <a:gd name="connsiteY370" fmla="*/ 180600 h 577297"/>
              <a:gd name="connsiteX371" fmla="*/ 482980 w 591029"/>
              <a:gd name="connsiteY371" fmla="*/ 180600 h 577297"/>
              <a:gd name="connsiteX372" fmla="*/ 482980 w 591029"/>
              <a:gd name="connsiteY372" fmla="*/ 183709 h 577297"/>
              <a:gd name="connsiteX373" fmla="*/ 468470 w 591029"/>
              <a:gd name="connsiteY373" fmla="*/ 183709 h 577297"/>
              <a:gd name="connsiteX374" fmla="*/ 441005 w 591029"/>
              <a:gd name="connsiteY374" fmla="*/ 180600 h 577297"/>
              <a:gd name="connsiteX375" fmla="*/ 455515 w 591029"/>
              <a:gd name="connsiteY375" fmla="*/ 180600 h 577297"/>
              <a:gd name="connsiteX376" fmla="*/ 455515 w 591029"/>
              <a:gd name="connsiteY376" fmla="*/ 183709 h 577297"/>
              <a:gd name="connsiteX377" fmla="*/ 441005 w 591029"/>
              <a:gd name="connsiteY377" fmla="*/ 183709 h 577297"/>
              <a:gd name="connsiteX378" fmla="*/ 357053 w 591029"/>
              <a:gd name="connsiteY378" fmla="*/ 180600 h 577297"/>
              <a:gd name="connsiteX379" fmla="*/ 369749 w 591029"/>
              <a:gd name="connsiteY379" fmla="*/ 180600 h 577297"/>
              <a:gd name="connsiteX380" fmla="*/ 369749 w 591029"/>
              <a:gd name="connsiteY380" fmla="*/ 183709 h 577297"/>
              <a:gd name="connsiteX381" fmla="*/ 357053 w 591029"/>
              <a:gd name="connsiteY381" fmla="*/ 183709 h 577297"/>
              <a:gd name="connsiteX382" fmla="*/ 327774 w 591029"/>
              <a:gd name="connsiteY382" fmla="*/ 180600 h 577297"/>
              <a:gd name="connsiteX383" fmla="*/ 342284 w 591029"/>
              <a:gd name="connsiteY383" fmla="*/ 180600 h 577297"/>
              <a:gd name="connsiteX384" fmla="*/ 342284 w 591029"/>
              <a:gd name="connsiteY384" fmla="*/ 183709 h 577297"/>
              <a:gd name="connsiteX385" fmla="*/ 327774 w 591029"/>
              <a:gd name="connsiteY385" fmla="*/ 183709 h 577297"/>
              <a:gd name="connsiteX386" fmla="*/ 300308 w 591029"/>
              <a:gd name="connsiteY386" fmla="*/ 180600 h 577297"/>
              <a:gd name="connsiteX387" fmla="*/ 313263 w 591029"/>
              <a:gd name="connsiteY387" fmla="*/ 180600 h 577297"/>
              <a:gd name="connsiteX388" fmla="*/ 313263 w 591029"/>
              <a:gd name="connsiteY388" fmla="*/ 183709 h 577297"/>
              <a:gd name="connsiteX389" fmla="*/ 300308 w 591029"/>
              <a:gd name="connsiteY389" fmla="*/ 183709 h 577297"/>
              <a:gd name="connsiteX390" fmla="*/ 271288 w 591029"/>
              <a:gd name="connsiteY390" fmla="*/ 180600 h 577297"/>
              <a:gd name="connsiteX391" fmla="*/ 285798 w 591029"/>
              <a:gd name="connsiteY391" fmla="*/ 180600 h 577297"/>
              <a:gd name="connsiteX392" fmla="*/ 285798 w 591029"/>
              <a:gd name="connsiteY392" fmla="*/ 183813 h 577297"/>
              <a:gd name="connsiteX393" fmla="*/ 277737 w 591029"/>
              <a:gd name="connsiteY393" fmla="*/ 183813 h 577297"/>
              <a:gd name="connsiteX394" fmla="*/ 277737 w 591029"/>
              <a:gd name="connsiteY394" fmla="*/ 196665 h 577297"/>
              <a:gd name="connsiteX395" fmla="*/ 272900 w 591029"/>
              <a:gd name="connsiteY395" fmla="*/ 196665 h 577297"/>
              <a:gd name="connsiteX396" fmla="*/ 272900 w 591029"/>
              <a:gd name="connsiteY396" fmla="*/ 183813 h 577297"/>
              <a:gd name="connsiteX397" fmla="*/ 271288 w 591029"/>
              <a:gd name="connsiteY397" fmla="*/ 183813 h 577297"/>
              <a:gd name="connsiteX398" fmla="*/ 243822 w 591029"/>
              <a:gd name="connsiteY398" fmla="*/ 180600 h 577297"/>
              <a:gd name="connsiteX399" fmla="*/ 258332 w 591029"/>
              <a:gd name="connsiteY399" fmla="*/ 180600 h 577297"/>
              <a:gd name="connsiteX400" fmla="*/ 258332 w 591029"/>
              <a:gd name="connsiteY400" fmla="*/ 183709 h 577297"/>
              <a:gd name="connsiteX401" fmla="*/ 243822 w 591029"/>
              <a:gd name="connsiteY401" fmla="*/ 183709 h 577297"/>
              <a:gd name="connsiteX402" fmla="*/ 214802 w 591029"/>
              <a:gd name="connsiteY402" fmla="*/ 180600 h 577297"/>
              <a:gd name="connsiteX403" fmla="*/ 229312 w 591029"/>
              <a:gd name="connsiteY403" fmla="*/ 180600 h 577297"/>
              <a:gd name="connsiteX404" fmla="*/ 229312 w 591029"/>
              <a:gd name="connsiteY404" fmla="*/ 183709 h 577297"/>
              <a:gd name="connsiteX405" fmla="*/ 214802 w 591029"/>
              <a:gd name="connsiteY405" fmla="*/ 183709 h 577297"/>
              <a:gd name="connsiteX406" fmla="*/ 187336 w 591029"/>
              <a:gd name="connsiteY406" fmla="*/ 180600 h 577297"/>
              <a:gd name="connsiteX407" fmla="*/ 201846 w 591029"/>
              <a:gd name="connsiteY407" fmla="*/ 180600 h 577297"/>
              <a:gd name="connsiteX408" fmla="*/ 201846 w 591029"/>
              <a:gd name="connsiteY408" fmla="*/ 183709 h 577297"/>
              <a:gd name="connsiteX409" fmla="*/ 187336 w 591029"/>
              <a:gd name="connsiteY409" fmla="*/ 183709 h 577297"/>
              <a:gd name="connsiteX410" fmla="*/ 158316 w 591029"/>
              <a:gd name="connsiteY410" fmla="*/ 180600 h 577297"/>
              <a:gd name="connsiteX411" fmla="*/ 172826 w 591029"/>
              <a:gd name="connsiteY411" fmla="*/ 180600 h 577297"/>
              <a:gd name="connsiteX412" fmla="*/ 172826 w 591029"/>
              <a:gd name="connsiteY412" fmla="*/ 183709 h 577297"/>
              <a:gd name="connsiteX413" fmla="*/ 158316 w 591029"/>
              <a:gd name="connsiteY413" fmla="*/ 183709 h 577297"/>
              <a:gd name="connsiteX414" fmla="*/ 101830 w 591029"/>
              <a:gd name="connsiteY414" fmla="*/ 180600 h 577297"/>
              <a:gd name="connsiteX415" fmla="*/ 116340 w 591029"/>
              <a:gd name="connsiteY415" fmla="*/ 180600 h 577297"/>
              <a:gd name="connsiteX416" fmla="*/ 116340 w 591029"/>
              <a:gd name="connsiteY416" fmla="*/ 183709 h 577297"/>
              <a:gd name="connsiteX417" fmla="*/ 101830 w 591029"/>
              <a:gd name="connsiteY417" fmla="*/ 183709 h 577297"/>
              <a:gd name="connsiteX418" fmla="*/ 74364 w 591029"/>
              <a:gd name="connsiteY418" fmla="*/ 180600 h 577297"/>
              <a:gd name="connsiteX419" fmla="*/ 88874 w 591029"/>
              <a:gd name="connsiteY419" fmla="*/ 180600 h 577297"/>
              <a:gd name="connsiteX420" fmla="*/ 88874 w 591029"/>
              <a:gd name="connsiteY420" fmla="*/ 183709 h 577297"/>
              <a:gd name="connsiteX421" fmla="*/ 74364 w 591029"/>
              <a:gd name="connsiteY421" fmla="*/ 183709 h 577297"/>
              <a:gd name="connsiteX422" fmla="*/ 46899 w 591029"/>
              <a:gd name="connsiteY422" fmla="*/ 180600 h 577297"/>
              <a:gd name="connsiteX423" fmla="*/ 59854 w 591029"/>
              <a:gd name="connsiteY423" fmla="*/ 180600 h 577297"/>
              <a:gd name="connsiteX424" fmla="*/ 59854 w 591029"/>
              <a:gd name="connsiteY424" fmla="*/ 183709 h 577297"/>
              <a:gd name="connsiteX425" fmla="*/ 46899 w 591029"/>
              <a:gd name="connsiteY425" fmla="*/ 183709 h 577297"/>
              <a:gd name="connsiteX426" fmla="*/ 137299 w 591029"/>
              <a:gd name="connsiteY426" fmla="*/ 179045 h 577297"/>
              <a:gd name="connsiteX427" fmla="*/ 140523 w 591029"/>
              <a:gd name="connsiteY427" fmla="*/ 179045 h 577297"/>
              <a:gd name="connsiteX428" fmla="*/ 140523 w 591029"/>
              <a:gd name="connsiteY428" fmla="*/ 180632 h 577297"/>
              <a:gd name="connsiteX429" fmla="*/ 145360 w 591029"/>
              <a:gd name="connsiteY429" fmla="*/ 180632 h 577297"/>
              <a:gd name="connsiteX430" fmla="*/ 145360 w 591029"/>
              <a:gd name="connsiteY430" fmla="*/ 183806 h 577297"/>
              <a:gd name="connsiteX431" fmla="*/ 140523 w 591029"/>
              <a:gd name="connsiteY431" fmla="*/ 183806 h 577297"/>
              <a:gd name="connsiteX432" fmla="*/ 140523 w 591029"/>
              <a:gd name="connsiteY432" fmla="*/ 191741 h 577297"/>
              <a:gd name="connsiteX433" fmla="*/ 137299 w 591029"/>
              <a:gd name="connsiteY433" fmla="*/ 191741 h 577297"/>
              <a:gd name="connsiteX434" fmla="*/ 137299 w 591029"/>
              <a:gd name="connsiteY434" fmla="*/ 183806 h 577297"/>
              <a:gd name="connsiteX435" fmla="*/ 130850 w 591029"/>
              <a:gd name="connsiteY435" fmla="*/ 183806 h 577297"/>
              <a:gd name="connsiteX436" fmla="*/ 130850 w 591029"/>
              <a:gd name="connsiteY436" fmla="*/ 180632 h 577297"/>
              <a:gd name="connsiteX437" fmla="*/ 137299 w 591029"/>
              <a:gd name="connsiteY437" fmla="*/ 180632 h 577297"/>
              <a:gd name="connsiteX438" fmla="*/ 272842 w 591029"/>
              <a:gd name="connsiteY438" fmla="*/ 154689 h 577297"/>
              <a:gd name="connsiteX439" fmla="*/ 277765 w 591029"/>
              <a:gd name="connsiteY439" fmla="*/ 154689 h 577297"/>
              <a:gd name="connsiteX440" fmla="*/ 277765 w 591029"/>
              <a:gd name="connsiteY440" fmla="*/ 167644 h 577297"/>
              <a:gd name="connsiteX441" fmla="*/ 272842 w 591029"/>
              <a:gd name="connsiteY441" fmla="*/ 167644 h 577297"/>
              <a:gd name="connsiteX442" fmla="*/ 537912 w 591029"/>
              <a:gd name="connsiteY442" fmla="*/ 151579 h 577297"/>
              <a:gd name="connsiteX443" fmla="*/ 541021 w 591029"/>
              <a:gd name="connsiteY443" fmla="*/ 151579 h 577297"/>
              <a:gd name="connsiteX444" fmla="*/ 541021 w 591029"/>
              <a:gd name="connsiteY444" fmla="*/ 166089 h 577297"/>
              <a:gd name="connsiteX445" fmla="*/ 537912 w 591029"/>
              <a:gd name="connsiteY445" fmla="*/ 166089 h 577297"/>
              <a:gd name="connsiteX446" fmla="*/ 137328 w 591029"/>
              <a:gd name="connsiteY446" fmla="*/ 151579 h 577297"/>
              <a:gd name="connsiteX447" fmla="*/ 140437 w 591029"/>
              <a:gd name="connsiteY447" fmla="*/ 151579 h 577297"/>
              <a:gd name="connsiteX448" fmla="*/ 140437 w 591029"/>
              <a:gd name="connsiteY448" fmla="*/ 164534 h 577297"/>
              <a:gd name="connsiteX449" fmla="*/ 137328 w 591029"/>
              <a:gd name="connsiteY449" fmla="*/ 164534 h 577297"/>
              <a:gd name="connsiteX450" fmla="*/ 405377 w 591029"/>
              <a:gd name="connsiteY450" fmla="*/ 145102 h 577297"/>
              <a:gd name="connsiteX451" fmla="*/ 436081 w 591029"/>
              <a:gd name="connsiteY451" fmla="*/ 175735 h 577297"/>
              <a:gd name="connsiteX452" fmla="*/ 405377 w 591029"/>
              <a:gd name="connsiteY452" fmla="*/ 204755 h 577297"/>
              <a:gd name="connsiteX453" fmla="*/ 405377 w 591029"/>
              <a:gd name="connsiteY453" fmla="*/ 217653 h 577297"/>
              <a:gd name="connsiteX454" fmla="*/ 402145 w 591029"/>
              <a:gd name="connsiteY454" fmla="*/ 217653 h 577297"/>
              <a:gd name="connsiteX455" fmla="*/ 402145 w 591029"/>
              <a:gd name="connsiteY455" fmla="*/ 204755 h 577297"/>
              <a:gd name="connsiteX456" fmla="*/ 374672 w 591029"/>
              <a:gd name="connsiteY456" fmla="*/ 175735 h 577297"/>
              <a:gd name="connsiteX457" fmla="*/ 405377 w 591029"/>
              <a:gd name="connsiteY457" fmla="*/ 145102 h 577297"/>
              <a:gd name="connsiteX458" fmla="*/ 537912 w 591029"/>
              <a:gd name="connsiteY458" fmla="*/ 124114 h 577297"/>
              <a:gd name="connsiteX459" fmla="*/ 541021 w 591029"/>
              <a:gd name="connsiteY459" fmla="*/ 124114 h 577297"/>
              <a:gd name="connsiteX460" fmla="*/ 541021 w 591029"/>
              <a:gd name="connsiteY460" fmla="*/ 137069 h 577297"/>
              <a:gd name="connsiteX461" fmla="*/ 537912 w 591029"/>
              <a:gd name="connsiteY461" fmla="*/ 137069 h 577297"/>
              <a:gd name="connsiteX462" fmla="*/ 137328 w 591029"/>
              <a:gd name="connsiteY462" fmla="*/ 122559 h 577297"/>
              <a:gd name="connsiteX463" fmla="*/ 140437 w 591029"/>
              <a:gd name="connsiteY463" fmla="*/ 122559 h 577297"/>
              <a:gd name="connsiteX464" fmla="*/ 140437 w 591029"/>
              <a:gd name="connsiteY464" fmla="*/ 137069 h 577297"/>
              <a:gd name="connsiteX465" fmla="*/ 137328 w 591029"/>
              <a:gd name="connsiteY465" fmla="*/ 137069 h 577297"/>
              <a:gd name="connsiteX466" fmla="*/ 402138 w 591029"/>
              <a:gd name="connsiteY466" fmla="*/ 119191 h 577297"/>
              <a:gd name="connsiteX467" fmla="*/ 405506 w 591029"/>
              <a:gd name="connsiteY467" fmla="*/ 119191 h 577297"/>
              <a:gd name="connsiteX468" fmla="*/ 405506 w 591029"/>
              <a:gd name="connsiteY468" fmla="*/ 132146 h 577297"/>
              <a:gd name="connsiteX469" fmla="*/ 402138 w 591029"/>
              <a:gd name="connsiteY469" fmla="*/ 132146 h 577297"/>
              <a:gd name="connsiteX470" fmla="*/ 537912 w 591029"/>
              <a:gd name="connsiteY470" fmla="*/ 95093 h 577297"/>
              <a:gd name="connsiteX471" fmla="*/ 541021 w 591029"/>
              <a:gd name="connsiteY471" fmla="*/ 95093 h 577297"/>
              <a:gd name="connsiteX472" fmla="*/ 541021 w 591029"/>
              <a:gd name="connsiteY472" fmla="*/ 109603 h 577297"/>
              <a:gd name="connsiteX473" fmla="*/ 537912 w 591029"/>
              <a:gd name="connsiteY473" fmla="*/ 109603 h 577297"/>
              <a:gd name="connsiteX474" fmla="*/ 137328 w 591029"/>
              <a:gd name="connsiteY474" fmla="*/ 95093 h 577297"/>
              <a:gd name="connsiteX475" fmla="*/ 140437 w 591029"/>
              <a:gd name="connsiteY475" fmla="*/ 95093 h 577297"/>
              <a:gd name="connsiteX476" fmla="*/ 140437 w 591029"/>
              <a:gd name="connsiteY476" fmla="*/ 109603 h 577297"/>
              <a:gd name="connsiteX477" fmla="*/ 137328 w 591029"/>
              <a:gd name="connsiteY477" fmla="*/ 109603 h 577297"/>
              <a:gd name="connsiteX478" fmla="*/ 402138 w 591029"/>
              <a:gd name="connsiteY478" fmla="*/ 90170 h 577297"/>
              <a:gd name="connsiteX479" fmla="*/ 405506 w 591029"/>
              <a:gd name="connsiteY479" fmla="*/ 90170 h 577297"/>
              <a:gd name="connsiteX480" fmla="*/ 405506 w 591029"/>
              <a:gd name="connsiteY480" fmla="*/ 104680 h 577297"/>
              <a:gd name="connsiteX481" fmla="*/ 402138 w 591029"/>
              <a:gd name="connsiteY481" fmla="*/ 104680 h 577297"/>
              <a:gd name="connsiteX482" fmla="*/ 272940 w 591029"/>
              <a:gd name="connsiteY482" fmla="*/ 69182 h 577297"/>
              <a:gd name="connsiteX483" fmla="*/ 303676 w 591029"/>
              <a:gd name="connsiteY483" fmla="*/ 99839 h 577297"/>
              <a:gd name="connsiteX484" fmla="*/ 277793 w 591029"/>
              <a:gd name="connsiteY484" fmla="*/ 128883 h 577297"/>
              <a:gd name="connsiteX485" fmla="*/ 277793 w 591029"/>
              <a:gd name="connsiteY485" fmla="*/ 140178 h 577297"/>
              <a:gd name="connsiteX486" fmla="*/ 272940 w 591029"/>
              <a:gd name="connsiteY486" fmla="*/ 140178 h 577297"/>
              <a:gd name="connsiteX487" fmla="*/ 272940 w 591029"/>
              <a:gd name="connsiteY487" fmla="*/ 128883 h 577297"/>
              <a:gd name="connsiteX488" fmla="*/ 243822 w 591029"/>
              <a:gd name="connsiteY488" fmla="*/ 99839 h 577297"/>
              <a:gd name="connsiteX489" fmla="*/ 272940 w 591029"/>
              <a:gd name="connsiteY489" fmla="*/ 69182 h 577297"/>
              <a:gd name="connsiteX490" fmla="*/ 537912 w 591029"/>
              <a:gd name="connsiteY490" fmla="*/ 67628 h 577297"/>
              <a:gd name="connsiteX491" fmla="*/ 541021 w 591029"/>
              <a:gd name="connsiteY491" fmla="*/ 67628 h 577297"/>
              <a:gd name="connsiteX492" fmla="*/ 541021 w 591029"/>
              <a:gd name="connsiteY492" fmla="*/ 82138 h 577297"/>
              <a:gd name="connsiteX493" fmla="*/ 537912 w 591029"/>
              <a:gd name="connsiteY493" fmla="*/ 82138 h 577297"/>
              <a:gd name="connsiteX494" fmla="*/ 137328 w 591029"/>
              <a:gd name="connsiteY494" fmla="*/ 67628 h 577297"/>
              <a:gd name="connsiteX495" fmla="*/ 140437 w 591029"/>
              <a:gd name="connsiteY495" fmla="*/ 67628 h 577297"/>
              <a:gd name="connsiteX496" fmla="*/ 140437 w 591029"/>
              <a:gd name="connsiteY496" fmla="*/ 80583 h 577297"/>
              <a:gd name="connsiteX497" fmla="*/ 137328 w 591029"/>
              <a:gd name="connsiteY497" fmla="*/ 80583 h 577297"/>
              <a:gd name="connsiteX498" fmla="*/ 402138 w 591029"/>
              <a:gd name="connsiteY498" fmla="*/ 62964 h 577297"/>
              <a:gd name="connsiteX499" fmla="*/ 405506 w 591029"/>
              <a:gd name="connsiteY499" fmla="*/ 62964 h 577297"/>
              <a:gd name="connsiteX500" fmla="*/ 405506 w 591029"/>
              <a:gd name="connsiteY500" fmla="*/ 77474 h 577297"/>
              <a:gd name="connsiteX501" fmla="*/ 402138 w 591029"/>
              <a:gd name="connsiteY501" fmla="*/ 77474 h 577297"/>
              <a:gd name="connsiteX502" fmla="*/ 584551 w 591029"/>
              <a:gd name="connsiteY502" fmla="*/ 45085 h 577297"/>
              <a:gd name="connsiteX503" fmla="*/ 591029 w 591029"/>
              <a:gd name="connsiteY503" fmla="*/ 45085 h 577297"/>
              <a:gd name="connsiteX504" fmla="*/ 591029 w 591029"/>
              <a:gd name="connsiteY504" fmla="*/ 48453 h 577297"/>
              <a:gd name="connsiteX505" fmla="*/ 584551 w 591029"/>
              <a:gd name="connsiteY505" fmla="*/ 48453 h 577297"/>
              <a:gd name="connsiteX506" fmla="*/ 557086 w 591029"/>
              <a:gd name="connsiteY506" fmla="*/ 45085 h 577297"/>
              <a:gd name="connsiteX507" fmla="*/ 571855 w 591029"/>
              <a:gd name="connsiteY507" fmla="*/ 45085 h 577297"/>
              <a:gd name="connsiteX508" fmla="*/ 571855 w 591029"/>
              <a:gd name="connsiteY508" fmla="*/ 48453 h 577297"/>
              <a:gd name="connsiteX509" fmla="*/ 557086 w 591029"/>
              <a:gd name="connsiteY509" fmla="*/ 48453 h 577297"/>
              <a:gd name="connsiteX510" fmla="*/ 500600 w 591029"/>
              <a:gd name="connsiteY510" fmla="*/ 45085 h 577297"/>
              <a:gd name="connsiteX511" fmla="*/ 515110 w 591029"/>
              <a:gd name="connsiteY511" fmla="*/ 45085 h 577297"/>
              <a:gd name="connsiteX512" fmla="*/ 515110 w 591029"/>
              <a:gd name="connsiteY512" fmla="*/ 48453 h 577297"/>
              <a:gd name="connsiteX513" fmla="*/ 500600 w 591029"/>
              <a:gd name="connsiteY513" fmla="*/ 48453 h 577297"/>
              <a:gd name="connsiteX514" fmla="*/ 473134 w 591029"/>
              <a:gd name="connsiteY514" fmla="*/ 45085 h 577297"/>
              <a:gd name="connsiteX515" fmla="*/ 487644 w 591029"/>
              <a:gd name="connsiteY515" fmla="*/ 45085 h 577297"/>
              <a:gd name="connsiteX516" fmla="*/ 487644 w 591029"/>
              <a:gd name="connsiteY516" fmla="*/ 48453 h 577297"/>
              <a:gd name="connsiteX517" fmla="*/ 473134 w 591029"/>
              <a:gd name="connsiteY517" fmla="*/ 48453 h 577297"/>
              <a:gd name="connsiteX518" fmla="*/ 444114 w 591029"/>
              <a:gd name="connsiteY518" fmla="*/ 45085 h 577297"/>
              <a:gd name="connsiteX519" fmla="*/ 458624 w 591029"/>
              <a:gd name="connsiteY519" fmla="*/ 45085 h 577297"/>
              <a:gd name="connsiteX520" fmla="*/ 458624 w 591029"/>
              <a:gd name="connsiteY520" fmla="*/ 48453 h 577297"/>
              <a:gd name="connsiteX521" fmla="*/ 444114 w 591029"/>
              <a:gd name="connsiteY521" fmla="*/ 48453 h 577297"/>
              <a:gd name="connsiteX522" fmla="*/ 416648 w 591029"/>
              <a:gd name="connsiteY522" fmla="*/ 45085 h 577297"/>
              <a:gd name="connsiteX523" fmla="*/ 431158 w 591029"/>
              <a:gd name="connsiteY523" fmla="*/ 45085 h 577297"/>
              <a:gd name="connsiteX524" fmla="*/ 431158 w 591029"/>
              <a:gd name="connsiteY524" fmla="*/ 48453 h 577297"/>
              <a:gd name="connsiteX525" fmla="*/ 416648 w 591029"/>
              <a:gd name="connsiteY525" fmla="*/ 48453 h 577297"/>
              <a:gd name="connsiteX526" fmla="*/ 360162 w 591029"/>
              <a:gd name="connsiteY526" fmla="*/ 45085 h 577297"/>
              <a:gd name="connsiteX527" fmla="*/ 374672 w 591029"/>
              <a:gd name="connsiteY527" fmla="*/ 45085 h 577297"/>
              <a:gd name="connsiteX528" fmla="*/ 374672 w 591029"/>
              <a:gd name="connsiteY528" fmla="*/ 48453 h 577297"/>
              <a:gd name="connsiteX529" fmla="*/ 360162 w 591029"/>
              <a:gd name="connsiteY529" fmla="*/ 48453 h 577297"/>
              <a:gd name="connsiteX530" fmla="*/ 332697 w 591029"/>
              <a:gd name="connsiteY530" fmla="*/ 45085 h 577297"/>
              <a:gd name="connsiteX531" fmla="*/ 347207 w 591029"/>
              <a:gd name="connsiteY531" fmla="*/ 45085 h 577297"/>
              <a:gd name="connsiteX532" fmla="*/ 347207 w 591029"/>
              <a:gd name="connsiteY532" fmla="*/ 48453 h 577297"/>
              <a:gd name="connsiteX533" fmla="*/ 332697 w 591029"/>
              <a:gd name="connsiteY533" fmla="*/ 48453 h 577297"/>
              <a:gd name="connsiteX534" fmla="*/ 303676 w 591029"/>
              <a:gd name="connsiteY534" fmla="*/ 45085 h 577297"/>
              <a:gd name="connsiteX535" fmla="*/ 318186 w 591029"/>
              <a:gd name="connsiteY535" fmla="*/ 45085 h 577297"/>
              <a:gd name="connsiteX536" fmla="*/ 318186 w 591029"/>
              <a:gd name="connsiteY536" fmla="*/ 48453 h 577297"/>
              <a:gd name="connsiteX537" fmla="*/ 303676 w 591029"/>
              <a:gd name="connsiteY537" fmla="*/ 48453 h 577297"/>
              <a:gd name="connsiteX538" fmla="*/ 248745 w 591029"/>
              <a:gd name="connsiteY538" fmla="*/ 45085 h 577297"/>
              <a:gd name="connsiteX539" fmla="*/ 261700 w 591029"/>
              <a:gd name="connsiteY539" fmla="*/ 45085 h 577297"/>
              <a:gd name="connsiteX540" fmla="*/ 261700 w 591029"/>
              <a:gd name="connsiteY540" fmla="*/ 48453 h 577297"/>
              <a:gd name="connsiteX541" fmla="*/ 248745 w 591029"/>
              <a:gd name="connsiteY541" fmla="*/ 48453 h 577297"/>
              <a:gd name="connsiteX542" fmla="*/ 219725 w 591029"/>
              <a:gd name="connsiteY542" fmla="*/ 45085 h 577297"/>
              <a:gd name="connsiteX543" fmla="*/ 234235 w 591029"/>
              <a:gd name="connsiteY543" fmla="*/ 45085 h 577297"/>
              <a:gd name="connsiteX544" fmla="*/ 234235 w 591029"/>
              <a:gd name="connsiteY544" fmla="*/ 48453 h 577297"/>
              <a:gd name="connsiteX545" fmla="*/ 219725 w 591029"/>
              <a:gd name="connsiteY545" fmla="*/ 48453 h 577297"/>
              <a:gd name="connsiteX546" fmla="*/ 192259 w 591029"/>
              <a:gd name="connsiteY546" fmla="*/ 45085 h 577297"/>
              <a:gd name="connsiteX547" fmla="*/ 206769 w 591029"/>
              <a:gd name="connsiteY547" fmla="*/ 45085 h 577297"/>
              <a:gd name="connsiteX548" fmla="*/ 206769 w 591029"/>
              <a:gd name="connsiteY548" fmla="*/ 48453 h 577297"/>
              <a:gd name="connsiteX549" fmla="*/ 192259 w 591029"/>
              <a:gd name="connsiteY549" fmla="*/ 48453 h 577297"/>
              <a:gd name="connsiteX550" fmla="*/ 163239 w 591029"/>
              <a:gd name="connsiteY550" fmla="*/ 45085 h 577297"/>
              <a:gd name="connsiteX551" fmla="*/ 177749 w 591029"/>
              <a:gd name="connsiteY551" fmla="*/ 45085 h 577297"/>
              <a:gd name="connsiteX552" fmla="*/ 177749 w 591029"/>
              <a:gd name="connsiteY552" fmla="*/ 48453 h 577297"/>
              <a:gd name="connsiteX553" fmla="*/ 163239 w 591029"/>
              <a:gd name="connsiteY553" fmla="*/ 48453 h 577297"/>
              <a:gd name="connsiteX554" fmla="*/ 108308 w 591029"/>
              <a:gd name="connsiteY554" fmla="*/ 45085 h 577297"/>
              <a:gd name="connsiteX555" fmla="*/ 121004 w 591029"/>
              <a:gd name="connsiteY555" fmla="*/ 45085 h 577297"/>
              <a:gd name="connsiteX556" fmla="*/ 121004 w 591029"/>
              <a:gd name="connsiteY556" fmla="*/ 48453 h 577297"/>
              <a:gd name="connsiteX557" fmla="*/ 108308 w 591029"/>
              <a:gd name="connsiteY557" fmla="*/ 48453 h 577297"/>
              <a:gd name="connsiteX558" fmla="*/ 79028 w 591029"/>
              <a:gd name="connsiteY558" fmla="*/ 45085 h 577297"/>
              <a:gd name="connsiteX559" fmla="*/ 93797 w 591029"/>
              <a:gd name="connsiteY559" fmla="*/ 45085 h 577297"/>
              <a:gd name="connsiteX560" fmla="*/ 93797 w 591029"/>
              <a:gd name="connsiteY560" fmla="*/ 48453 h 577297"/>
              <a:gd name="connsiteX561" fmla="*/ 79028 w 591029"/>
              <a:gd name="connsiteY561" fmla="*/ 48453 h 577297"/>
              <a:gd name="connsiteX562" fmla="*/ 51563 w 591029"/>
              <a:gd name="connsiteY562" fmla="*/ 45085 h 577297"/>
              <a:gd name="connsiteX563" fmla="*/ 66332 w 591029"/>
              <a:gd name="connsiteY563" fmla="*/ 45085 h 577297"/>
              <a:gd name="connsiteX564" fmla="*/ 66332 w 591029"/>
              <a:gd name="connsiteY564" fmla="*/ 48453 h 577297"/>
              <a:gd name="connsiteX565" fmla="*/ 51563 w 591029"/>
              <a:gd name="connsiteY565" fmla="*/ 48453 h 577297"/>
              <a:gd name="connsiteX566" fmla="*/ 30575 w 591029"/>
              <a:gd name="connsiteY566" fmla="*/ 45085 h 577297"/>
              <a:gd name="connsiteX567" fmla="*/ 37053 w 591029"/>
              <a:gd name="connsiteY567" fmla="*/ 45085 h 577297"/>
              <a:gd name="connsiteX568" fmla="*/ 37053 w 591029"/>
              <a:gd name="connsiteY568" fmla="*/ 48453 h 577297"/>
              <a:gd name="connsiteX569" fmla="*/ 30575 w 591029"/>
              <a:gd name="connsiteY569" fmla="*/ 48453 h 577297"/>
              <a:gd name="connsiteX570" fmla="*/ 272842 w 591029"/>
              <a:gd name="connsiteY570" fmla="*/ 43530 h 577297"/>
              <a:gd name="connsiteX571" fmla="*/ 277718 w 591029"/>
              <a:gd name="connsiteY571" fmla="*/ 43530 h 577297"/>
              <a:gd name="connsiteX572" fmla="*/ 277718 w 591029"/>
              <a:gd name="connsiteY572" fmla="*/ 45142 h 577297"/>
              <a:gd name="connsiteX573" fmla="*/ 290721 w 591029"/>
              <a:gd name="connsiteY573" fmla="*/ 45142 h 577297"/>
              <a:gd name="connsiteX574" fmla="*/ 290721 w 591029"/>
              <a:gd name="connsiteY574" fmla="*/ 48367 h 577297"/>
              <a:gd name="connsiteX575" fmla="*/ 277718 w 591029"/>
              <a:gd name="connsiteY575" fmla="*/ 48367 h 577297"/>
              <a:gd name="connsiteX576" fmla="*/ 277718 w 591029"/>
              <a:gd name="connsiteY576" fmla="*/ 58040 h 577297"/>
              <a:gd name="connsiteX577" fmla="*/ 272842 w 591029"/>
              <a:gd name="connsiteY577" fmla="*/ 58040 h 577297"/>
              <a:gd name="connsiteX578" fmla="*/ 537814 w 591029"/>
              <a:gd name="connsiteY578" fmla="*/ 40162 h 577297"/>
              <a:gd name="connsiteX579" fmla="*/ 540988 w 591029"/>
              <a:gd name="connsiteY579" fmla="*/ 40162 h 577297"/>
              <a:gd name="connsiteX580" fmla="*/ 540988 w 591029"/>
              <a:gd name="connsiteY580" fmla="*/ 45020 h 577297"/>
              <a:gd name="connsiteX581" fmla="*/ 542575 w 591029"/>
              <a:gd name="connsiteY581" fmla="*/ 45020 h 577297"/>
              <a:gd name="connsiteX582" fmla="*/ 542575 w 591029"/>
              <a:gd name="connsiteY582" fmla="*/ 48259 h 577297"/>
              <a:gd name="connsiteX583" fmla="*/ 540988 w 591029"/>
              <a:gd name="connsiteY583" fmla="*/ 48259 h 577297"/>
              <a:gd name="connsiteX584" fmla="*/ 540988 w 591029"/>
              <a:gd name="connsiteY584" fmla="*/ 53117 h 577297"/>
              <a:gd name="connsiteX585" fmla="*/ 537814 w 591029"/>
              <a:gd name="connsiteY585" fmla="*/ 53117 h 577297"/>
              <a:gd name="connsiteX586" fmla="*/ 537814 w 591029"/>
              <a:gd name="connsiteY586" fmla="*/ 48259 h 577297"/>
              <a:gd name="connsiteX587" fmla="*/ 529879 w 591029"/>
              <a:gd name="connsiteY587" fmla="*/ 48259 h 577297"/>
              <a:gd name="connsiteX588" fmla="*/ 529879 w 591029"/>
              <a:gd name="connsiteY588" fmla="*/ 45020 h 577297"/>
              <a:gd name="connsiteX589" fmla="*/ 537814 w 591029"/>
              <a:gd name="connsiteY589" fmla="*/ 45020 h 577297"/>
              <a:gd name="connsiteX590" fmla="*/ 137385 w 591029"/>
              <a:gd name="connsiteY590" fmla="*/ 38607 h 577297"/>
              <a:gd name="connsiteX591" fmla="*/ 140609 w 591029"/>
              <a:gd name="connsiteY591" fmla="*/ 38607 h 577297"/>
              <a:gd name="connsiteX592" fmla="*/ 140609 w 591029"/>
              <a:gd name="connsiteY592" fmla="*/ 45056 h 577297"/>
              <a:gd name="connsiteX593" fmla="*/ 150283 w 591029"/>
              <a:gd name="connsiteY593" fmla="*/ 45056 h 577297"/>
              <a:gd name="connsiteX594" fmla="*/ 150283 w 591029"/>
              <a:gd name="connsiteY594" fmla="*/ 48280 h 577297"/>
              <a:gd name="connsiteX595" fmla="*/ 140609 w 591029"/>
              <a:gd name="connsiteY595" fmla="*/ 48280 h 577297"/>
              <a:gd name="connsiteX596" fmla="*/ 140609 w 591029"/>
              <a:gd name="connsiteY596" fmla="*/ 53117 h 577297"/>
              <a:gd name="connsiteX597" fmla="*/ 137385 w 591029"/>
              <a:gd name="connsiteY597" fmla="*/ 53117 h 577297"/>
              <a:gd name="connsiteX598" fmla="*/ 137385 w 591029"/>
              <a:gd name="connsiteY598" fmla="*/ 48280 h 577297"/>
              <a:gd name="connsiteX599" fmla="*/ 135773 w 591029"/>
              <a:gd name="connsiteY599" fmla="*/ 48280 h 577297"/>
              <a:gd name="connsiteX600" fmla="*/ 135773 w 591029"/>
              <a:gd name="connsiteY600" fmla="*/ 45056 h 577297"/>
              <a:gd name="connsiteX601" fmla="*/ 137385 w 591029"/>
              <a:gd name="connsiteY601" fmla="*/ 45056 h 577297"/>
              <a:gd name="connsiteX602" fmla="*/ 402242 w 591029"/>
              <a:gd name="connsiteY602" fmla="*/ 33943 h 577297"/>
              <a:gd name="connsiteX603" fmla="*/ 405507 w 591029"/>
              <a:gd name="connsiteY603" fmla="*/ 33943 h 577297"/>
              <a:gd name="connsiteX604" fmla="*/ 405507 w 591029"/>
              <a:gd name="connsiteY604" fmla="*/ 48453 h 577297"/>
              <a:gd name="connsiteX605" fmla="*/ 402242 w 591029"/>
              <a:gd name="connsiteY605" fmla="*/ 48453 h 577297"/>
              <a:gd name="connsiteX606" fmla="*/ 389183 w 591029"/>
              <a:gd name="connsiteY606" fmla="*/ 48453 h 577297"/>
              <a:gd name="connsiteX607" fmla="*/ 389183 w 591029"/>
              <a:gd name="connsiteY607" fmla="*/ 45228 h 577297"/>
              <a:gd name="connsiteX608" fmla="*/ 402242 w 591029"/>
              <a:gd name="connsiteY608" fmla="*/ 45228 h 577297"/>
              <a:gd name="connsiteX609" fmla="*/ 272842 w 591029"/>
              <a:gd name="connsiteY609" fmla="*/ 16065 h 577297"/>
              <a:gd name="connsiteX610" fmla="*/ 277765 w 591029"/>
              <a:gd name="connsiteY610" fmla="*/ 16065 h 577297"/>
              <a:gd name="connsiteX611" fmla="*/ 277765 w 591029"/>
              <a:gd name="connsiteY611" fmla="*/ 30575 h 577297"/>
              <a:gd name="connsiteX612" fmla="*/ 272842 w 591029"/>
              <a:gd name="connsiteY612" fmla="*/ 30575 h 577297"/>
              <a:gd name="connsiteX613" fmla="*/ 537912 w 591029"/>
              <a:gd name="connsiteY613" fmla="*/ 11142 h 577297"/>
              <a:gd name="connsiteX614" fmla="*/ 541021 w 591029"/>
              <a:gd name="connsiteY614" fmla="*/ 11142 h 577297"/>
              <a:gd name="connsiteX615" fmla="*/ 541021 w 591029"/>
              <a:gd name="connsiteY615" fmla="*/ 25652 h 577297"/>
              <a:gd name="connsiteX616" fmla="*/ 537912 w 591029"/>
              <a:gd name="connsiteY616" fmla="*/ 25652 h 577297"/>
              <a:gd name="connsiteX617" fmla="*/ 137328 w 591029"/>
              <a:gd name="connsiteY617" fmla="*/ 11142 h 577297"/>
              <a:gd name="connsiteX618" fmla="*/ 140437 w 591029"/>
              <a:gd name="connsiteY618" fmla="*/ 11142 h 577297"/>
              <a:gd name="connsiteX619" fmla="*/ 140437 w 591029"/>
              <a:gd name="connsiteY619" fmla="*/ 25652 h 577297"/>
              <a:gd name="connsiteX620" fmla="*/ 137328 w 591029"/>
              <a:gd name="connsiteY620" fmla="*/ 25652 h 577297"/>
              <a:gd name="connsiteX621" fmla="*/ 402138 w 591029"/>
              <a:gd name="connsiteY621" fmla="*/ 6478 h 577297"/>
              <a:gd name="connsiteX622" fmla="*/ 405506 w 591029"/>
              <a:gd name="connsiteY622" fmla="*/ 6478 h 577297"/>
              <a:gd name="connsiteX623" fmla="*/ 405506 w 591029"/>
              <a:gd name="connsiteY623" fmla="*/ 20988 h 577297"/>
              <a:gd name="connsiteX624" fmla="*/ 402138 w 591029"/>
              <a:gd name="connsiteY624" fmla="*/ 20988 h 577297"/>
              <a:gd name="connsiteX625" fmla="*/ 272842 w 591029"/>
              <a:gd name="connsiteY625" fmla="*/ 0 h 577297"/>
              <a:gd name="connsiteX626" fmla="*/ 277765 w 591029"/>
              <a:gd name="connsiteY626" fmla="*/ 0 h 577297"/>
              <a:gd name="connsiteX627" fmla="*/ 277765 w 591029"/>
              <a:gd name="connsiteY627" fmla="*/ 3109 h 577297"/>
              <a:gd name="connsiteX628" fmla="*/ 272842 w 591029"/>
              <a:gd name="connsiteY628" fmla="*/ 3109 h 577297"/>
              <a:gd name="connsiteX629" fmla="*/ 0 w 591029"/>
              <a:gd name="connsiteY629" fmla="*/ 0 h 577297"/>
              <a:gd name="connsiteX630" fmla="*/ 27458 w 591029"/>
              <a:gd name="connsiteY630" fmla="*/ 0 h 577297"/>
              <a:gd name="connsiteX631" fmla="*/ 27458 w 591029"/>
              <a:gd name="connsiteY631" fmla="*/ 180607 h 577297"/>
              <a:gd name="connsiteX632" fmla="*/ 32303 w 591029"/>
              <a:gd name="connsiteY632" fmla="*/ 180607 h 577297"/>
              <a:gd name="connsiteX633" fmla="*/ 32303 w 591029"/>
              <a:gd name="connsiteY633" fmla="*/ 183832 h 577297"/>
              <a:gd name="connsiteX634" fmla="*/ 27458 w 591029"/>
              <a:gd name="connsiteY634" fmla="*/ 183832 h 577297"/>
              <a:gd name="connsiteX635" fmla="*/ 27458 w 591029"/>
              <a:gd name="connsiteY635" fmla="*/ 549884 h 577297"/>
              <a:gd name="connsiteX636" fmla="*/ 537850 w 591029"/>
              <a:gd name="connsiteY636" fmla="*/ 549884 h 577297"/>
              <a:gd name="connsiteX637" fmla="*/ 537850 w 591029"/>
              <a:gd name="connsiteY637" fmla="*/ 543433 h 577297"/>
              <a:gd name="connsiteX638" fmla="*/ 541080 w 591029"/>
              <a:gd name="connsiteY638" fmla="*/ 543433 h 577297"/>
              <a:gd name="connsiteX639" fmla="*/ 541080 w 591029"/>
              <a:gd name="connsiteY639" fmla="*/ 549884 h 577297"/>
              <a:gd name="connsiteX640" fmla="*/ 587920 w 591029"/>
              <a:gd name="connsiteY640" fmla="*/ 549884 h 577297"/>
              <a:gd name="connsiteX641" fmla="*/ 587920 w 591029"/>
              <a:gd name="connsiteY641" fmla="*/ 577297 h 577297"/>
              <a:gd name="connsiteX642" fmla="*/ 0 w 591029"/>
              <a:gd name="connsiteY642" fmla="*/ 577297 h 57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591029" h="577297">
                <a:moveTo>
                  <a:pt x="402138" y="540244"/>
                </a:moveTo>
                <a:lnTo>
                  <a:pt x="405506" y="540244"/>
                </a:lnTo>
                <a:lnTo>
                  <a:pt x="405506" y="546463"/>
                </a:lnTo>
                <a:lnTo>
                  <a:pt x="402138" y="546463"/>
                </a:lnTo>
                <a:close/>
                <a:moveTo>
                  <a:pt x="272842" y="540244"/>
                </a:moveTo>
                <a:lnTo>
                  <a:pt x="277765" y="540244"/>
                </a:lnTo>
                <a:lnTo>
                  <a:pt x="277765" y="546463"/>
                </a:lnTo>
                <a:lnTo>
                  <a:pt x="272842" y="546463"/>
                </a:lnTo>
                <a:close/>
                <a:moveTo>
                  <a:pt x="137328" y="540244"/>
                </a:moveTo>
                <a:lnTo>
                  <a:pt x="140437" y="540244"/>
                </a:lnTo>
                <a:lnTo>
                  <a:pt x="140437" y="546463"/>
                </a:lnTo>
                <a:lnTo>
                  <a:pt x="137328" y="546463"/>
                </a:lnTo>
                <a:close/>
                <a:moveTo>
                  <a:pt x="537912" y="515888"/>
                </a:moveTo>
                <a:lnTo>
                  <a:pt x="541021" y="515888"/>
                </a:lnTo>
                <a:lnTo>
                  <a:pt x="541021" y="530398"/>
                </a:lnTo>
                <a:lnTo>
                  <a:pt x="537912" y="530398"/>
                </a:lnTo>
                <a:close/>
                <a:moveTo>
                  <a:pt x="402138" y="512779"/>
                </a:moveTo>
                <a:lnTo>
                  <a:pt x="405506" y="512779"/>
                </a:lnTo>
                <a:lnTo>
                  <a:pt x="405506" y="527289"/>
                </a:lnTo>
                <a:lnTo>
                  <a:pt x="402138" y="527289"/>
                </a:lnTo>
                <a:close/>
                <a:moveTo>
                  <a:pt x="272842" y="512779"/>
                </a:moveTo>
                <a:lnTo>
                  <a:pt x="277765" y="512779"/>
                </a:lnTo>
                <a:lnTo>
                  <a:pt x="277765" y="527289"/>
                </a:lnTo>
                <a:lnTo>
                  <a:pt x="272842" y="527289"/>
                </a:lnTo>
                <a:close/>
                <a:moveTo>
                  <a:pt x="137328" y="512779"/>
                </a:moveTo>
                <a:lnTo>
                  <a:pt x="140437" y="512779"/>
                </a:lnTo>
                <a:lnTo>
                  <a:pt x="140437" y="527289"/>
                </a:lnTo>
                <a:lnTo>
                  <a:pt x="137328" y="527289"/>
                </a:lnTo>
                <a:close/>
                <a:moveTo>
                  <a:pt x="537912" y="488422"/>
                </a:moveTo>
                <a:lnTo>
                  <a:pt x="541021" y="488422"/>
                </a:lnTo>
                <a:lnTo>
                  <a:pt x="541021" y="502932"/>
                </a:lnTo>
                <a:lnTo>
                  <a:pt x="537912" y="502932"/>
                </a:lnTo>
                <a:close/>
                <a:moveTo>
                  <a:pt x="402138" y="485313"/>
                </a:moveTo>
                <a:lnTo>
                  <a:pt x="405506" y="485313"/>
                </a:lnTo>
                <a:lnTo>
                  <a:pt x="405506" y="498268"/>
                </a:lnTo>
                <a:lnTo>
                  <a:pt x="402138" y="498268"/>
                </a:lnTo>
                <a:close/>
                <a:moveTo>
                  <a:pt x="272842" y="485313"/>
                </a:moveTo>
                <a:lnTo>
                  <a:pt x="277765" y="485313"/>
                </a:lnTo>
                <a:lnTo>
                  <a:pt x="277765" y="499823"/>
                </a:lnTo>
                <a:lnTo>
                  <a:pt x="272842" y="499823"/>
                </a:lnTo>
                <a:close/>
                <a:moveTo>
                  <a:pt x="137328" y="485313"/>
                </a:moveTo>
                <a:lnTo>
                  <a:pt x="140437" y="485313"/>
                </a:lnTo>
                <a:lnTo>
                  <a:pt x="140437" y="499823"/>
                </a:lnTo>
                <a:lnTo>
                  <a:pt x="137328" y="499823"/>
                </a:lnTo>
                <a:close/>
                <a:moveTo>
                  <a:pt x="537912" y="461216"/>
                </a:moveTo>
                <a:lnTo>
                  <a:pt x="541021" y="461216"/>
                </a:lnTo>
                <a:lnTo>
                  <a:pt x="541021" y="473912"/>
                </a:lnTo>
                <a:lnTo>
                  <a:pt x="537912" y="473912"/>
                </a:lnTo>
                <a:close/>
                <a:moveTo>
                  <a:pt x="272842" y="457847"/>
                </a:moveTo>
                <a:lnTo>
                  <a:pt x="277765" y="457847"/>
                </a:lnTo>
                <a:lnTo>
                  <a:pt x="277765" y="472357"/>
                </a:lnTo>
                <a:lnTo>
                  <a:pt x="272842" y="472357"/>
                </a:lnTo>
                <a:close/>
                <a:moveTo>
                  <a:pt x="137328" y="457847"/>
                </a:moveTo>
                <a:lnTo>
                  <a:pt x="140437" y="457847"/>
                </a:lnTo>
                <a:lnTo>
                  <a:pt x="140437" y="470802"/>
                </a:lnTo>
                <a:lnTo>
                  <a:pt x="137328" y="470802"/>
                </a:lnTo>
                <a:close/>
                <a:moveTo>
                  <a:pt x="402138" y="456293"/>
                </a:moveTo>
                <a:lnTo>
                  <a:pt x="405506" y="456293"/>
                </a:lnTo>
                <a:lnTo>
                  <a:pt x="405506" y="470803"/>
                </a:lnTo>
                <a:lnTo>
                  <a:pt x="402138" y="470803"/>
                </a:lnTo>
                <a:close/>
                <a:moveTo>
                  <a:pt x="581442" y="443337"/>
                </a:moveTo>
                <a:lnTo>
                  <a:pt x="587920" y="443337"/>
                </a:lnTo>
                <a:lnTo>
                  <a:pt x="587920" y="448260"/>
                </a:lnTo>
                <a:lnTo>
                  <a:pt x="581442" y="448260"/>
                </a:lnTo>
                <a:close/>
                <a:moveTo>
                  <a:pt x="553976" y="443337"/>
                </a:moveTo>
                <a:lnTo>
                  <a:pt x="568486" y="443337"/>
                </a:lnTo>
                <a:lnTo>
                  <a:pt x="568486" y="448260"/>
                </a:lnTo>
                <a:lnTo>
                  <a:pt x="553976" y="448260"/>
                </a:lnTo>
                <a:close/>
                <a:moveTo>
                  <a:pt x="497490" y="443337"/>
                </a:moveTo>
                <a:lnTo>
                  <a:pt x="512000" y="443337"/>
                </a:lnTo>
                <a:lnTo>
                  <a:pt x="512000" y="448260"/>
                </a:lnTo>
                <a:lnTo>
                  <a:pt x="497490" y="448260"/>
                </a:lnTo>
                <a:close/>
                <a:moveTo>
                  <a:pt x="470025" y="443337"/>
                </a:moveTo>
                <a:lnTo>
                  <a:pt x="484535" y="443337"/>
                </a:lnTo>
                <a:lnTo>
                  <a:pt x="484535" y="448260"/>
                </a:lnTo>
                <a:lnTo>
                  <a:pt x="470025" y="448260"/>
                </a:lnTo>
                <a:close/>
                <a:moveTo>
                  <a:pt x="442559" y="443337"/>
                </a:moveTo>
                <a:lnTo>
                  <a:pt x="455514" y="443337"/>
                </a:lnTo>
                <a:lnTo>
                  <a:pt x="455514" y="448260"/>
                </a:lnTo>
                <a:lnTo>
                  <a:pt x="442559" y="448260"/>
                </a:lnTo>
                <a:close/>
                <a:moveTo>
                  <a:pt x="415094" y="443337"/>
                </a:moveTo>
                <a:lnTo>
                  <a:pt x="428049" y="443337"/>
                </a:lnTo>
                <a:lnTo>
                  <a:pt x="428049" y="448260"/>
                </a:lnTo>
                <a:lnTo>
                  <a:pt x="415094" y="448260"/>
                </a:lnTo>
                <a:close/>
                <a:moveTo>
                  <a:pt x="386073" y="443337"/>
                </a:moveTo>
                <a:lnTo>
                  <a:pt x="400583" y="443337"/>
                </a:lnTo>
                <a:lnTo>
                  <a:pt x="400583" y="448260"/>
                </a:lnTo>
                <a:lnTo>
                  <a:pt x="386073" y="448260"/>
                </a:lnTo>
                <a:close/>
                <a:moveTo>
                  <a:pt x="358608" y="443337"/>
                </a:moveTo>
                <a:lnTo>
                  <a:pt x="373118" y="443337"/>
                </a:lnTo>
                <a:lnTo>
                  <a:pt x="373118" y="448260"/>
                </a:lnTo>
                <a:lnTo>
                  <a:pt x="358608" y="448260"/>
                </a:lnTo>
                <a:close/>
                <a:moveTo>
                  <a:pt x="331142" y="443337"/>
                </a:moveTo>
                <a:lnTo>
                  <a:pt x="344097" y="443337"/>
                </a:lnTo>
                <a:lnTo>
                  <a:pt x="344097" y="448260"/>
                </a:lnTo>
                <a:lnTo>
                  <a:pt x="331142" y="448260"/>
                </a:lnTo>
                <a:close/>
                <a:moveTo>
                  <a:pt x="302122" y="443337"/>
                </a:moveTo>
                <a:lnTo>
                  <a:pt x="316632" y="443337"/>
                </a:lnTo>
                <a:lnTo>
                  <a:pt x="316632" y="448260"/>
                </a:lnTo>
                <a:lnTo>
                  <a:pt x="302122" y="448260"/>
                </a:lnTo>
                <a:close/>
                <a:moveTo>
                  <a:pt x="247191" y="443337"/>
                </a:moveTo>
                <a:lnTo>
                  <a:pt x="260146" y="443337"/>
                </a:lnTo>
                <a:lnTo>
                  <a:pt x="260146" y="448260"/>
                </a:lnTo>
                <a:lnTo>
                  <a:pt x="247191" y="448260"/>
                </a:lnTo>
                <a:close/>
                <a:moveTo>
                  <a:pt x="219725" y="443337"/>
                </a:moveTo>
                <a:lnTo>
                  <a:pt x="232680" y="443337"/>
                </a:lnTo>
                <a:lnTo>
                  <a:pt x="232680" y="448260"/>
                </a:lnTo>
                <a:lnTo>
                  <a:pt x="219725" y="448260"/>
                </a:lnTo>
                <a:close/>
                <a:moveTo>
                  <a:pt x="190705" y="443337"/>
                </a:moveTo>
                <a:lnTo>
                  <a:pt x="205215" y="443337"/>
                </a:lnTo>
                <a:lnTo>
                  <a:pt x="205215" y="448260"/>
                </a:lnTo>
                <a:lnTo>
                  <a:pt x="190705" y="448260"/>
                </a:lnTo>
                <a:close/>
                <a:moveTo>
                  <a:pt x="163239" y="443337"/>
                </a:moveTo>
                <a:lnTo>
                  <a:pt x="177749" y="443337"/>
                </a:lnTo>
                <a:lnTo>
                  <a:pt x="177749" y="448260"/>
                </a:lnTo>
                <a:lnTo>
                  <a:pt x="163239" y="448260"/>
                </a:lnTo>
                <a:close/>
                <a:moveTo>
                  <a:pt x="106494" y="443337"/>
                </a:moveTo>
                <a:lnTo>
                  <a:pt x="121004" y="443337"/>
                </a:lnTo>
                <a:lnTo>
                  <a:pt x="121004" y="448260"/>
                </a:lnTo>
                <a:lnTo>
                  <a:pt x="106494" y="448260"/>
                </a:lnTo>
                <a:close/>
                <a:moveTo>
                  <a:pt x="79028" y="443337"/>
                </a:moveTo>
                <a:lnTo>
                  <a:pt x="93797" y="443337"/>
                </a:lnTo>
                <a:lnTo>
                  <a:pt x="93797" y="448260"/>
                </a:lnTo>
                <a:lnTo>
                  <a:pt x="79028" y="448260"/>
                </a:lnTo>
                <a:close/>
                <a:moveTo>
                  <a:pt x="51563" y="443337"/>
                </a:moveTo>
                <a:lnTo>
                  <a:pt x="64518" y="443337"/>
                </a:lnTo>
                <a:lnTo>
                  <a:pt x="64518" y="448260"/>
                </a:lnTo>
                <a:lnTo>
                  <a:pt x="51563" y="448260"/>
                </a:lnTo>
                <a:close/>
                <a:moveTo>
                  <a:pt x="30575" y="443337"/>
                </a:moveTo>
                <a:lnTo>
                  <a:pt x="37053" y="443337"/>
                </a:lnTo>
                <a:lnTo>
                  <a:pt x="37053" y="448260"/>
                </a:lnTo>
                <a:lnTo>
                  <a:pt x="30575" y="448260"/>
                </a:lnTo>
                <a:close/>
                <a:moveTo>
                  <a:pt x="537797" y="432195"/>
                </a:moveTo>
                <a:lnTo>
                  <a:pt x="541021" y="432195"/>
                </a:lnTo>
                <a:lnTo>
                  <a:pt x="541021" y="446654"/>
                </a:lnTo>
                <a:lnTo>
                  <a:pt x="539409" y="446654"/>
                </a:lnTo>
                <a:lnTo>
                  <a:pt x="539409" y="448260"/>
                </a:lnTo>
                <a:lnTo>
                  <a:pt x="526511" y="448260"/>
                </a:lnTo>
                <a:lnTo>
                  <a:pt x="526511" y="443441"/>
                </a:lnTo>
                <a:lnTo>
                  <a:pt x="537797" y="443441"/>
                </a:lnTo>
                <a:close/>
                <a:moveTo>
                  <a:pt x="272842" y="430382"/>
                </a:moveTo>
                <a:lnTo>
                  <a:pt x="277739" y="430382"/>
                </a:lnTo>
                <a:lnTo>
                  <a:pt x="277739" y="443385"/>
                </a:lnTo>
                <a:lnTo>
                  <a:pt x="289166" y="443385"/>
                </a:lnTo>
                <a:lnTo>
                  <a:pt x="289166" y="448261"/>
                </a:lnTo>
                <a:lnTo>
                  <a:pt x="274474" y="448261"/>
                </a:lnTo>
                <a:lnTo>
                  <a:pt x="274474" y="445010"/>
                </a:lnTo>
                <a:lnTo>
                  <a:pt x="272842" y="445010"/>
                </a:lnTo>
                <a:close/>
                <a:moveTo>
                  <a:pt x="402138" y="428827"/>
                </a:moveTo>
                <a:lnTo>
                  <a:pt x="405506" y="428827"/>
                </a:lnTo>
                <a:lnTo>
                  <a:pt x="405506" y="441782"/>
                </a:lnTo>
                <a:lnTo>
                  <a:pt x="402138" y="441782"/>
                </a:lnTo>
                <a:close/>
                <a:moveTo>
                  <a:pt x="137328" y="428827"/>
                </a:moveTo>
                <a:lnTo>
                  <a:pt x="140437" y="428827"/>
                </a:lnTo>
                <a:lnTo>
                  <a:pt x="140437" y="443337"/>
                </a:lnTo>
                <a:lnTo>
                  <a:pt x="148469" y="443337"/>
                </a:lnTo>
                <a:lnTo>
                  <a:pt x="148469" y="448260"/>
                </a:lnTo>
                <a:lnTo>
                  <a:pt x="135773" y="448260"/>
                </a:lnTo>
                <a:lnTo>
                  <a:pt x="135773" y="443337"/>
                </a:lnTo>
                <a:lnTo>
                  <a:pt x="137328" y="443337"/>
                </a:lnTo>
                <a:close/>
                <a:moveTo>
                  <a:pt x="537912" y="404730"/>
                </a:moveTo>
                <a:lnTo>
                  <a:pt x="541021" y="404730"/>
                </a:lnTo>
                <a:lnTo>
                  <a:pt x="541021" y="417685"/>
                </a:lnTo>
                <a:lnTo>
                  <a:pt x="537912" y="417685"/>
                </a:lnTo>
                <a:close/>
                <a:moveTo>
                  <a:pt x="272842" y="403175"/>
                </a:moveTo>
                <a:lnTo>
                  <a:pt x="277765" y="403175"/>
                </a:lnTo>
                <a:lnTo>
                  <a:pt x="277765" y="417685"/>
                </a:lnTo>
                <a:lnTo>
                  <a:pt x="272842" y="417685"/>
                </a:lnTo>
                <a:close/>
                <a:moveTo>
                  <a:pt x="402138" y="399807"/>
                </a:moveTo>
                <a:lnTo>
                  <a:pt x="405506" y="399807"/>
                </a:lnTo>
                <a:lnTo>
                  <a:pt x="405506" y="414317"/>
                </a:lnTo>
                <a:lnTo>
                  <a:pt x="402138" y="414317"/>
                </a:lnTo>
                <a:close/>
                <a:moveTo>
                  <a:pt x="537912" y="375709"/>
                </a:moveTo>
                <a:lnTo>
                  <a:pt x="541021" y="375709"/>
                </a:lnTo>
                <a:lnTo>
                  <a:pt x="541021" y="390219"/>
                </a:lnTo>
                <a:lnTo>
                  <a:pt x="537912" y="390219"/>
                </a:lnTo>
                <a:close/>
                <a:moveTo>
                  <a:pt x="272842" y="375709"/>
                </a:moveTo>
                <a:lnTo>
                  <a:pt x="277765" y="375709"/>
                </a:lnTo>
                <a:lnTo>
                  <a:pt x="277765" y="388664"/>
                </a:lnTo>
                <a:lnTo>
                  <a:pt x="272842" y="388664"/>
                </a:lnTo>
                <a:close/>
                <a:moveTo>
                  <a:pt x="402138" y="372341"/>
                </a:moveTo>
                <a:lnTo>
                  <a:pt x="405506" y="372341"/>
                </a:lnTo>
                <a:lnTo>
                  <a:pt x="405506" y="386851"/>
                </a:lnTo>
                <a:lnTo>
                  <a:pt x="402138" y="386851"/>
                </a:lnTo>
                <a:close/>
                <a:moveTo>
                  <a:pt x="537912" y="348244"/>
                </a:moveTo>
                <a:lnTo>
                  <a:pt x="541021" y="348244"/>
                </a:lnTo>
                <a:lnTo>
                  <a:pt x="541021" y="362754"/>
                </a:lnTo>
                <a:lnTo>
                  <a:pt x="537912" y="362754"/>
                </a:lnTo>
                <a:close/>
                <a:moveTo>
                  <a:pt x="272842" y="348244"/>
                </a:moveTo>
                <a:lnTo>
                  <a:pt x="277765" y="348244"/>
                </a:lnTo>
                <a:lnTo>
                  <a:pt x="277765" y="361199"/>
                </a:lnTo>
                <a:lnTo>
                  <a:pt x="272842" y="361199"/>
                </a:lnTo>
                <a:close/>
                <a:moveTo>
                  <a:pt x="137292" y="346689"/>
                </a:moveTo>
                <a:lnTo>
                  <a:pt x="140528" y="346689"/>
                </a:lnTo>
                <a:lnTo>
                  <a:pt x="140528" y="359587"/>
                </a:lnTo>
                <a:cubicBezTo>
                  <a:pt x="155087" y="362812"/>
                  <a:pt x="164793" y="374097"/>
                  <a:pt x="164793" y="388607"/>
                </a:cubicBezTo>
                <a:cubicBezTo>
                  <a:pt x="164793" y="406342"/>
                  <a:pt x="151851" y="419240"/>
                  <a:pt x="135675" y="419240"/>
                </a:cubicBezTo>
                <a:cubicBezTo>
                  <a:pt x="117880" y="419240"/>
                  <a:pt x="104939" y="406342"/>
                  <a:pt x="104939" y="388607"/>
                </a:cubicBezTo>
                <a:cubicBezTo>
                  <a:pt x="104939" y="372485"/>
                  <a:pt x="117880" y="359587"/>
                  <a:pt x="135675" y="359587"/>
                </a:cubicBezTo>
                <a:cubicBezTo>
                  <a:pt x="135675" y="359587"/>
                  <a:pt x="137292" y="359587"/>
                  <a:pt x="137292" y="359587"/>
                </a:cubicBezTo>
                <a:close/>
                <a:moveTo>
                  <a:pt x="402138" y="343321"/>
                </a:moveTo>
                <a:lnTo>
                  <a:pt x="405506" y="343321"/>
                </a:lnTo>
                <a:lnTo>
                  <a:pt x="405506" y="357831"/>
                </a:lnTo>
                <a:lnTo>
                  <a:pt x="402138" y="357831"/>
                </a:lnTo>
                <a:close/>
                <a:moveTo>
                  <a:pt x="272842" y="320778"/>
                </a:moveTo>
                <a:lnTo>
                  <a:pt x="277765" y="320778"/>
                </a:lnTo>
                <a:lnTo>
                  <a:pt x="277765" y="333733"/>
                </a:lnTo>
                <a:lnTo>
                  <a:pt x="272842" y="333733"/>
                </a:lnTo>
                <a:close/>
                <a:moveTo>
                  <a:pt x="137328" y="317669"/>
                </a:moveTo>
                <a:lnTo>
                  <a:pt x="140437" y="317669"/>
                </a:lnTo>
                <a:lnTo>
                  <a:pt x="140437" y="332179"/>
                </a:lnTo>
                <a:lnTo>
                  <a:pt x="137328" y="332179"/>
                </a:lnTo>
                <a:close/>
                <a:moveTo>
                  <a:pt x="402138" y="316114"/>
                </a:moveTo>
                <a:lnTo>
                  <a:pt x="405506" y="316114"/>
                </a:lnTo>
                <a:lnTo>
                  <a:pt x="405506" y="330624"/>
                </a:lnTo>
                <a:lnTo>
                  <a:pt x="402138" y="330624"/>
                </a:lnTo>
                <a:close/>
                <a:moveTo>
                  <a:pt x="581442" y="307823"/>
                </a:moveTo>
                <a:lnTo>
                  <a:pt x="587920" y="307823"/>
                </a:lnTo>
                <a:lnTo>
                  <a:pt x="587920" y="311191"/>
                </a:lnTo>
                <a:lnTo>
                  <a:pt x="581442" y="311191"/>
                </a:lnTo>
                <a:close/>
                <a:moveTo>
                  <a:pt x="471579" y="307823"/>
                </a:moveTo>
                <a:lnTo>
                  <a:pt x="484534" y="307823"/>
                </a:lnTo>
                <a:lnTo>
                  <a:pt x="484534" y="311191"/>
                </a:lnTo>
                <a:lnTo>
                  <a:pt x="471579" y="311191"/>
                </a:lnTo>
                <a:close/>
                <a:moveTo>
                  <a:pt x="444114" y="307823"/>
                </a:moveTo>
                <a:lnTo>
                  <a:pt x="457069" y="307823"/>
                </a:lnTo>
                <a:lnTo>
                  <a:pt x="457069" y="311191"/>
                </a:lnTo>
                <a:lnTo>
                  <a:pt x="444114" y="311191"/>
                </a:lnTo>
                <a:close/>
                <a:moveTo>
                  <a:pt x="416648" y="307823"/>
                </a:moveTo>
                <a:lnTo>
                  <a:pt x="429603" y="307823"/>
                </a:lnTo>
                <a:lnTo>
                  <a:pt x="429603" y="311191"/>
                </a:lnTo>
                <a:lnTo>
                  <a:pt x="416648" y="311191"/>
                </a:lnTo>
                <a:close/>
                <a:moveTo>
                  <a:pt x="387628" y="307823"/>
                </a:moveTo>
                <a:lnTo>
                  <a:pt x="402138" y="307823"/>
                </a:lnTo>
                <a:lnTo>
                  <a:pt x="402138" y="311191"/>
                </a:lnTo>
                <a:lnTo>
                  <a:pt x="387628" y="311191"/>
                </a:lnTo>
                <a:close/>
                <a:moveTo>
                  <a:pt x="360162" y="307823"/>
                </a:moveTo>
                <a:lnTo>
                  <a:pt x="374672" y="307823"/>
                </a:lnTo>
                <a:lnTo>
                  <a:pt x="374672" y="311191"/>
                </a:lnTo>
                <a:lnTo>
                  <a:pt x="360162" y="311191"/>
                </a:lnTo>
                <a:close/>
                <a:moveTo>
                  <a:pt x="332697" y="307823"/>
                </a:moveTo>
                <a:lnTo>
                  <a:pt x="347207" y="307823"/>
                </a:lnTo>
                <a:lnTo>
                  <a:pt x="347207" y="311191"/>
                </a:lnTo>
                <a:lnTo>
                  <a:pt x="332697" y="311191"/>
                </a:lnTo>
                <a:close/>
                <a:moveTo>
                  <a:pt x="305231" y="307823"/>
                </a:moveTo>
                <a:lnTo>
                  <a:pt x="319741" y="307823"/>
                </a:lnTo>
                <a:lnTo>
                  <a:pt x="319741" y="311191"/>
                </a:lnTo>
                <a:lnTo>
                  <a:pt x="305231" y="311191"/>
                </a:lnTo>
                <a:close/>
                <a:moveTo>
                  <a:pt x="277765" y="307823"/>
                </a:moveTo>
                <a:lnTo>
                  <a:pt x="292275" y="307823"/>
                </a:lnTo>
                <a:lnTo>
                  <a:pt x="292275" y="311191"/>
                </a:lnTo>
                <a:lnTo>
                  <a:pt x="277765" y="311191"/>
                </a:lnTo>
                <a:close/>
                <a:moveTo>
                  <a:pt x="250300" y="307823"/>
                </a:moveTo>
                <a:lnTo>
                  <a:pt x="263255" y="307823"/>
                </a:lnTo>
                <a:lnTo>
                  <a:pt x="263255" y="311191"/>
                </a:lnTo>
                <a:lnTo>
                  <a:pt x="250300" y="311191"/>
                </a:lnTo>
                <a:close/>
                <a:moveTo>
                  <a:pt x="166348" y="307823"/>
                </a:moveTo>
                <a:lnTo>
                  <a:pt x="180858" y="307823"/>
                </a:lnTo>
                <a:lnTo>
                  <a:pt x="180858" y="311191"/>
                </a:lnTo>
                <a:lnTo>
                  <a:pt x="166348" y="311191"/>
                </a:lnTo>
                <a:close/>
                <a:moveTo>
                  <a:pt x="138883" y="307823"/>
                </a:moveTo>
                <a:lnTo>
                  <a:pt x="153393" y="307823"/>
                </a:lnTo>
                <a:lnTo>
                  <a:pt x="153393" y="311191"/>
                </a:lnTo>
                <a:lnTo>
                  <a:pt x="138883" y="311191"/>
                </a:lnTo>
                <a:close/>
                <a:moveTo>
                  <a:pt x="111417" y="307823"/>
                </a:moveTo>
                <a:lnTo>
                  <a:pt x="125927" y="307823"/>
                </a:lnTo>
                <a:lnTo>
                  <a:pt x="125927" y="311191"/>
                </a:lnTo>
                <a:lnTo>
                  <a:pt x="111417" y="311191"/>
                </a:lnTo>
                <a:close/>
                <a:moveTo>
                  <a:pt x="83952" y="307823"/>
                </a:moveTo>
                <a:lnTo>
                  <a:pt x="98462" y="307823"/>
                </a:lnTo>
                <a:lnTo>
                  <a:pt x="98462" y="311191"/>
                </a:lnTo>
                <a:lnTo>
                  <a:pt x="83952" y="311191"/>
                </a:lnTo>
                <a:close/>
                <a:moveTo>
                  <a:pt x="56486" y="307823"/>
                </a:moveTo>
                <a:lnTo>
                  <a:pt x="70996" y="307823"/>
                </a:lnTo>
                <a:lnTo>
                  <a:pt x="70996" y="311191"/>
                </a:lnTo>
                <a:lnTo>
                  <a:pt x="56486" y="311191"/>
                </a:lnTo>
                <a:close/>
                <a:moveTo>
                  <a:pt x="35498" y="307823"/>
                </a:moveTo>
                <a:lnTo>
                  <a:pt x="41976" y="307823"/>
                </a:lnTo>
                <a:lnTo>
                  <a:pt x="41976" y="311191"/>
                </a:lnTo>
                <a:lnTo>
                  <a:pt x="35498" y="311191"/>
                </a:lnTo>
                <a:close/>
                <a:moveTo>
                  <a:pt x="272842" y="293312"/>
                </a:moveTo>
                <a:lnTo>
                  <a:pt x="277765" y="293312"/>
                </a:lnTo>
                <a:lnTo>
                  <a:pt x="277765" y="306267"/>
                </a:lnTo>
                <a:lnTo>
                  <a:pt x="272842" y="306267"/>
                </a:lnTo>
                <a:close/>
                <a:moveTo>
                  <a:pt x="137328" y="290203"/>
                </a:moveTo>
                <a:lnTo>
                  <a:pt x="140437" y="290203"/>
                </a:lnTo>
                <a:lnTo>
                  <a:pt x="140437" y="304713"/>
                </a:lnTo>
                <a:lnTo>
                  <a:pt x="137328" y="304713"/>
                </a:lnTo>
                <a:close/>
                <a:moveTo>
                  <a:pt x="402138" y="287094"/>
                </a:moveTo>
                <a:lnTo>
                  <a:pt x="405506" y="287094"/>
                </a:lnTo>
                <a:lnTo>
                  <a:pt x="405506" y="301604"/>
                </a:lnTo>
                <a:lnTo>
                  <a:pt x="402138" y="301604"/>
                </a:lnTo>
                <a:close/>
                <a:moveTo>
                  <a:pt x="537803" y="282171"/>
                </a:moveTo>
                <a:cubicBezTo>
                  <a:pt x="552337" y="282171"/>
                  <a:pt x="565256" y="293446"/>
                  <a:pt x="566871" y="307942"/>
                </a:cubicBezTo>
                <a:lnTo>
                  <a:pt x="568486" y="307942"/>
                </a:lnTo>
                <a:lnTo>
                  <a:pt x="568486" y="311163"/>
                </a:lnTo>
                <a:cubicBezTo>
                  <a:pt x="568486" y="328881"/>
                  <a:pt x="553952" y="341766"/>
                  <a:pt x="537803" y="341766"/>
                </a:cubicBezTo>
                <a:cubicBezTo>
                  <a:pt x="520039" y="341766"/>
                  <a:pt x="507120" y="328881"/>
                  <a:pt x="507120" y="311163"/>
                </a:cubicBezTo>
                <a:lnTo>
                  <a:pt x="499045" y="311163"/>
                </a:lnTo>
                <a:lnTo>
                  <a:pt x="499045" y="307942"/>
                </a:lnTo>
                <a:lnTo>
                  <a:pt x="507120" y="307942"/>
                </a:lnTo>
                <a:cubicBezTo>
                  <a:pt x="508735" y="293446"/>
                  <a:pt x="521654" y="282171"/>
                  <a:pt x="537803" y="282171"/>
                </a:cubicBezTo>
                <a:close/>
                <a:moveTo>
                  <a:pt x="214802" y="274138"/>
                </a:moveTo>
                <a:cubicBezTo>
                  <a:pt x="231688" y="274138"/>
                  <a:pt x="245377" y="287479"/>
                  <a:pt x="245377" y="303936"/>
                </a:cubicBezTo>
                <a:cubicBezTo>
                  <a:pt x="245377" y="320393"/>
                  <a:pt x="231688" y="333734"/>
                  <a:pt x="214802" y="333734"/>
                </a:cubicBezTo>
                <a:cubicBezTo>
                  <a:pt x="197916" y="333734"/>
                  <a:pt x="184227" y="320393"/>
                  <a:pt x="184227" y="303936"/>
                </a:cubicBezTo>
                <a:cubicBezTo>
                  <a:pt x="184227" y="287479"/>
                  <a:pt x="197916" y="274138"/>
                  <a:pt x="214802" y="274138"/>
                </a:cubicBezTo>
                <a:close/>
                <a:moveTo>
                  <a:pt x="537912" y="264292"/>
                </a:moveTo>
                <a:lnTo>
                  <a:pt x="541021" y="264292"/>
                </a:lnTo>
                <a:lnTo>
                  <a:pt x="541021" y="277247"/>
                </a:lnTo>
                <a:lnTo>
                  <a:pt x="537912" y="277247"/>
                </a:lnTo>
                <a:close/>
                <a:moveTo>
                  <a:pt x="272842" y="264292"/>
                </a:moveTo>
                <a:lnTo>
                  <a:pt x="277765" y="264292"/>
                </a:lnTo>
                <a:lnTo>
                  <a:pt x="277765" y="278802"/>
                </a:lnTo>
                <a:lnTo>
                  <a:pt x="272842" y="278802"/>
                </a:lnTo>
                <a:close/>
                <a:moveTo>
                  <a:pt x="137328" y="262738"/>
                </a:moveTo>
                <a:lnTo>
                  <a:pt x="140437" y="262738"/>
                </a:lnTo>
                <a:lnTo>
                  <a:pt x="140437" y="275693"/>
                </a:lnTo>
                <a:lnTo>
                  <a:pt x="137328" y="275693"/>
                </a:lnTo>
                <a:close/>
                <a:moveTo>
                  <a:pt x="402138" y="259628"/>
                </a:moveTo>
                <a:lnTo>
                  <a:pt x="405506" y="259628"/>
                </a:lnTo>
                <a:lnTo>
                  <a:pt x="405506" y="274138"/>
                </a:lnTo>
                <a:lnTo>
                  <a:pt x="402138" y="274138"/>
                </a:lnTo>
                <a:close/>
                <a:moveTo>
                  <a:pt x="272842" y="237086"/>
                </a:moveTo>
                <a:lnTo>
                  <a:pt x="277765" y="237086"/>
                </a:lnTo>
                <a:lnTo>
                  <a:pt x="277765" y="251596"/>
                </a:lnTo>
                <a:lnTo>
                  <a:pt x="272842" y="251596"/>
                </a:lnTo>
                <a:close/>
                <a:moveTo>
                  <a:pt x="537912" y="235272"/>
                </a:moveTo>
                <a:lnTo>
                  <a:pt x="541021" y="235272"/>
                </a:lnTo>
                <a:lnTo>
                  <a:pt x="541021" y="249782"/>
                </a:lnTo>
                <a:lnTo>
                  <a:pt x="537912" y="249782"/>
                </a:lnTo>
                <a:close/>
                <a:moveTo>
                  <a:pt x="137328" y="233717"/>
                </a:moveTo>
                <a:lnTo>
                  <a:pt x="140437" y="233717"/>
                </a:lnTo>
                <a:lnTo>
                  <a:pt x="140437" y="248227"/>
                </a:lnTo>
                <a:lnTo>
                  <a:pt x="137328" y="248227"/>
                </a:lnTo>
                <a:close/>
                <a:moveTo>
                  <a:pt x="402138" y="232163"/>
                </a:moveTo>
                <a:lnTo>
                  <a:pt x="405506" y="232163"/>
                </a:lnTo>
                <a:lnTo>
                  <a:pt x="405506" y="245118"/>
                </a:lnTo>
                <a:lnTo>
                  <a:pt x="402138" y="245118"/>
                </a:lnTo>
                <a:close/>
                <a:moveTo>
                  <a:pt x="272842" y="209620"/>
                </a:moveTo>
                <a:lnTo>
                  <a:pt x="277765" y="209620"/>
                </a:lnTo>
                <a:lnTo>
                  <a:pt x="277765" y="224130"/>
                </a:lnTo>
                <a:lnTo>
                  <a:pt x="272842" y="224130"/>
                </a:lnTo>
                <a:close/>
                <a:moveTo>
                  <a:pt x="537912" y="208065"/>
                </a:moveTo>
                <a:lnTo>
                  <a:pt x="541021" y="208065"/>
                </a:lnTo>
                <a:lnTo>
                  <a:pt x="541021" y="222575"/>
                </a:lnTo>
                <a:lnTo>
                  <a:pt x="537912" y="222575"/>
                </a:lnTo>
                <a:close/>
                <a:moveTo>
                  <a:pt x="137328" y="206252"/>
                </a:moveTo>
                <a:lnTo>
                  <a:pt x="140437" y="206252"/>
                </a:lnTo>
                <a:lnTo>
                  <a:pt x="140437" y="220762"/>
                </a:lnTo>
                <a:lnTo>
                  <a:pt x="137328" y="220762"/>
                </a:lnTo>
                <a:close/>
                <a:moveTo>
                  <a:pt x="581442" y="180600"/>
                </a:moveTo>
                <a:lnTo>
                  <a:pt x="587920" y="180600"/>
                </a:lnTo>
                <a:lnTo>
                  <a:pt x="587920" y="183709"/>
                </a:lnTo>
                <a:lnTo>
                  <a:pt x="581442" y="183709"/>
                </a:lnTo>
                <a:close/>
                <a:moveTo>
                  <a:pt x="553976" y="180600"/>
                </a:moveTo>
                <a:lnTo>
                  <a:pt x="568486" y="180600"/>
                </a:lnTo>
                <a:lnTo>
                  <a:pt x="568486" y="183709"/>
                </a:lnTo>
                <a:lnTo>
                  <a:pt x="553976" y="183709"/>
                </a:lnTo>
                <a:close/>
                <a:moveTo>
                  <a:pt x="524956" y="180600"/>
                </a:moveTo>
                <a:lnTo>
                  <a:pt x="537808" y="180600"/>
                </a:lnTo>
                <a:lnTo>
                  <a:pt x="541021" y="180600"/>
                </a:lnTo>
                <a:lnTo>
                  <a:pt x="541021" y="193555"/>
                </a:lnTo>
                <a:lnTo>
                  <a:pt x="537808" y="193555"/>
                </a:lnTo>
                <a:lnTo>
                  <a:pt x="537808" y="183839"/>
                </a:lnTo>
                <a:lnTo>
                  <a:pt x="524956" y="183839"/>
                </a:lnTo>
                <a:close/>
                <a:moveTo>
                  <a:pt x="497490" y="180600"/>
                </a:moveTo>
                <a:lnTo>
                  <a:pt x="512000" y="180600"/>
                </a:lnTo>
                <a:lnTo>
                  <a:pt x="512000" y="183709"/>
                </a:lnTo>
                <a:lnTo>
                  <a:pt x="497490" y="183709"/>
                </a:lnTo>
                <a:close/>
                <a:moveTo>
                  <a:pt x="468470" y="180600"/>
                </a:moveTo>
                <a:lnTo>
                  <a:pt x="482980" y="180600"/>
                </a:lnTo>
                <a:lnTo>
                  <a:pt x="482980" y="183709"/>
                </a:lnTo>
                <a:lnTo>
                  <a:pt x="468470" y="183709"/>
                </a:lnTo>
                <a:close/>
                <a:moveTo>
                  <a:pt x="441005" y="180600"/>
                </a:moveTo>
                <a:lnTo>
                  <a:pt x="455515" y="180600"/>
                </a:lnTo>
                <a:lnTo>
                  <a:pt x="455515" y="183709"/>
                </a:lnTo>
                <a:lnTo>
                  <a:pt x="441005" y="183709"/>
                </a:lnTo>
                <a:close/>
                <a:moveTo>
                  <a:pt x="357053" y="180600"/>
                </a:moveTo>
                <a:lnTo>
                  <a:pt x="369749" y="180600"/>
                </a:lnTo>
                <a:lnTo>
                  <a:pt x="369749" y="183709"/>
                </a:lnTo>
                <a:lnTo>
                  <a:pt x="357053" y="183709"/>
                </a:lnTo>
                <a:close/>
                <a:moveTo>
                  <a:pt x="327774" y="180600"/>
                </a:moveTo>
                <a:lnTo>
                  <a:pt x="342284" y="180600"/>
                </a:lnTo>
                <a:lnTo>
                  <a:pt x="342284" y="183709"/>
                </a:lnTo>
                <a:lnTo>
                  <a:pt x="327774" y="183709"/>
                </a:lnTo>
                <a:close/>
                <a:moveTo>
                  <a:pt x="300308" y="180600"/>
                </a:moveTo>
                <a:lnTo>
                  <a:pt x="313263" y="180600"/>
                </a:lnTo>
                <a:lnTo>
                  <a:pt x="313263" y="183709"/>
                </a:lnTo>
                <a:lnTo>
                  <a:pt x="300308" y="183709"/>
                </a:lnTo>
                <a:close/>
                <a:moveTo>
                  <a:pt x="271288" y="180600"/>
                </a:moveTo>
                <a:lnTo>
                  <a:pt x="285798" y="180600"/>
                </a:lnTo>
                <a:lnTo>
                  <a:pt x="285798" y="183813"/>
                </a:lnTo>
                <a:lnTo>
                  <a:pt x="277737" y="183813"/>
                </a:lnTo>
                <a:lnTo>
                  <a:pt x="277737" y="196665"/>
                </a:lnTo>
                <a:lnTo>
                  <a:pt x="272900" y="196665"/>
                </a:lnTo>
                <a:lnTo>
                  <a:pt x="272900" y="183813"/>
                </a:lnTo>
                <a:lnTo>
                  <a:pt x="271288" y="183813"/>
                </a:lnTo>
                <a:close/>
                <a:moveTo>
                  <a:pt x="243822" y="180600"/>
                </a:moveTo>
                <a:lnTo>
                  <a:pt x="258332" y="180600"/>
                </a:lnTo>
                <a:lnTo>
                  <a:pt x="258332" y="183709"/>
                </a:lnTo>
                <a:lnTo>
                  <a:pt x="243822" y="183709"/>
                </a:lnTo>
                <a:close/>
                <a:moveTo>
                  <a:pt x="214802" y="180600"/>
                </a:moveTo>
                <a:lnTo>
                  <a:pt x="229312" y="180600"/>
                </a:lnTo>
                <a:lnTo>
                  <a:pt x="229312" y="183709"/>
                </a:lnTo>
                <a:lnTo>
                  <a:pt x="214802" y="183709"/>
                </a:lnTo>
                <a:close/>
                <a:moveTo>
                  <a:pt x="187336" y="180600"/>
                </a:moveTo>
                <a:lnTo>
                  <a:pt x="201846" y="180600"/>
                </a:lnTo>
                <a:lnTo>
                  <a:pt x="201846" y="183709"/>
                </a:lnTo>
                <a:lnTo>
                  <a:pt x="187336" y="183709"/>
                </a:lnTo>
                <a:close/>
                <a:moveTo>
                  <a:pt x="158316" y="180600"/>
                </a:moveTo>
                <a:lnTo>
                  <a:pt x="172826" y="180600"/>
                </a:lnTo>
                <a:lnTo>
                  <a:pt x="172826" y="183709"/>
                </a:lnTo>
                <a:lnTo>
                  <a:pt x="158316" y="183709"/>
                </a:lnTo>
                <a:close/>
                <a:moveTo>
                  <a:pt x="101830" y="180600"/>
                </a:moveTo>
                <a:lnTo>
                  <a:pt x="116340" y="180600"/>
                </a:lnTo>
                <a:lnTo>
                  <a:pt x="116340" y="183709"/>
                </a:lnTo>
                <a:lnTo>
                  <a:pt x="101830" y="183709"/>
                </a:lnTo>
                <a:close/>
                <a:moveTo>
                  <a:pt x="74364" y="180600"/>
                </a:moveTo>
                <a:lnTo>
                  <a:pt x="88874" y="180600"/>
                </a:lnTo>
                <a:lnTo>
                  <a:pt x="88874" y="183709"/>
                </a:lnTo>
                <a:lnTo>
                  <a:pt x="74364" y="183709"/>
                </a:lnTo>
                <a:close/>
                <a:moveTo>
                  <a:pt x="46899" y="180600"/>
                </a:moveTo>
                <a:lnTo>
                  <a:pt x="59854" y="180600"/>
                </a:lnTo>
                <a:lnTo>
                  <a:pt x="59854" y="183709"/>
                </a:lnTo>
                <a:lnTo>
                  <a:pt x="46899" y="183709"/>
                </a:lnTo>
                <a:close/>
                <a:moveTo>
                  <a:pt x="137299" y="179045"/>
                </a:moveTo>
                <a:lnTo>
                  <a:pt x="140523" y="179045"/>
                </a:lnTo>
                <a:lnTo>
                  <a:pt x="140523" y="180632"/>
                </a:lnTo>
                <a:lnTo>
                  <a:pt x="145360" y="180632"/>
                </a:lnTo>
                <a:lnTo>
                  <a:pt x="145360" y="183806"/>
                </a:lnTo>
                <a:lnTo>
                  <a:pt x="140523" y="183806"/>
                </a:lnTo>
                <a:lnTo>
                  <a:pt x="140523" y="191741"/>
                </a:lnTo>
                <a:lnTo>
                  <a:pt x="137299" y="191741"/>
                </a:lnTo>
                <a:lnTo>
                  <a:pt x="137299" y="183806"/>
                </a:lnTo>
                <a:lnTo>
                  <a:pt x="130850" y="183806"/>
                </a:lnTo>
                <a:lnTo>
                  <a:pt x="130850" y="180632"/>
                </a:lnTo>
                <a:lnTo>
                  <a:pt x="137299" y="180632"/>
                </a:lnTo>
                <a:close/>
                <a:moveTo>
                  <a:pt x="272842" y="154689"/>
                </a:moveTo>
                <a:lnTo>
                  <a:pt x="277765" y="154689"/>
                </a:lnTo>
                <a:lnTo>
                  <a:pt x="277765" y="167644"/>
                </a:lnTo>
                <a:lnTo>
                  <a:pt x="272842" y="167644"/>
                </a:lnTo>
                <a:close/>
                <a:moveTo>
                  <a:pt x="537912" y="151579"/>
                </a:moveTo>
                <a:lnTo>
                  <a:pt x="541021" y="151579"/>
                </a:lnTo>
                <a:lnTo>
                  <a:pt x="541021" y="166089"/>
                </a:lnTo>
                <a:lnTo>
                  <a:pt x="537912" y="166089"/>
                </a:lnTo>
                <a:close/>
                <a:moveTo>
                  <a:pt x="137328" y="151579"/>
                </a:moveTo>
                <a:lnTo>
                  <a:pt x="140437" y="151579"/>
                </a:lnTo>
                <a:lnTo>
                  <a:pt x="140437" y="164534"/>
                </a:lnTo>
                <a:lnTo>
                  <a:pt x="137328" y="164534"/>
                </a:lnTo>
                <a:close/>
                <a:moveTo>
                  <a:pt x="405377" y="145102"/>
                </a:moveTo>
                <a:cubicBezTo>
                  <a:pt x="421537" y="145102"/>
                  <a:pt x="436081" y="158000"/>
                  <a:pt x="436081" y="175735"/>
                </a:cubicBezTo>
                <a:cubicBezTo>
                  <a:pt x="436081" y="191857"/>
                  <a:pt x="421537" y="204755"/>
                  <a:pt x="405377" y="204755"/>
                </a:cubicBezTo>
                <a:lnTo>
                  <a:pt x="405377" y="217653"/>
                </a:lnTo>
                <a:lnTo>
                  <a:pt x="402145" y="217653"/>
                </a:lnTo>
                <a:lnTo>
                  <a:pt x="402145" y="204755"/>
                </a:lnTo>
                <a:cubicBezTo>
                  <a:pt x="385984" y="203143"/>
                  <a:pt x="374672" y="190245"/>
                  <a:pt x="374672" y="175735"/>
                </a:cubicBezTo>
                <a:cubicBezTo>
                  <a:pt x="374672" y="158000"/>
                  <a:pt x="387600" y="145102"/>
                  <a:pt x="405377" y="145102"/>
                </a:cubicBezTo>
                <a:close/>
                <a:moveTo>
                  <a:pt x="537912" y="124114"/>
                </a:moveTo>
                <a:lnTo>
                  <a:pt x="541021" y="124114"/>
                </a:lnTo>
                <a:lnTo>
                  <a:pt x="541021" y="137069"/>
                </a:lnTo>
                <a:lnTo>
                  <a:pt x="537912" y="137069"/>
                </a:lnTo>
                <a:close/>
                <a:moveTo>
                  <a:pt x="137328" y="122559"/>
                </a:moveTo>
                <a:lnTo>
                  <a:pt x="140437" y="122559"/>
                </a:lnTo>
                <a:lnTo>
                  <a:pt x="140437" y="137069"/>
                </a:lnTo>
                <a:lnTo>
                  <a:pt x="137328" y="137069"/>
                </a:lnTo>
                <a:close/>
                <a:moveTo>
                  <a:pt x="402138" y="119191"/>
                </a:moveTo>
                <a:lnTo>
                  <a:pt x="405506" y="119191"/>
                </a:lnTo>
                <a:lnTo>
                  <a:pt x="405506" y="132146"/>
                </a:lnTo>
                <a:lnTo>
                  <a:pt x="402138" y="132146"/>
                </a:lnTo>
                <a:close/>
                <a:moveTo>
                  <a:pt x="537912" y="95093"/>
                </a:moveTo>
                <a:lnTo>
                  <a:pt x="541021" y="95093"/>
                </a:lnTo>
                <a:lnTo>
                  <a:pt x="541021" y="109603"/>
                </a:lnTo>
                <a:lnTo>
                  <a:pt x="537912" y="109603"/>
                </a:lnTo>
                <a:close/>
                <a:moveTo>
                  <a:pt x="137328" y="95093"/>
                </a:moveTo>
                <a:lnTo>
                  <a:pt x="140437" y="95093"/>
                </a:lnTo>
                <a:lnTo>
                  <a:pt x="140437" y="109603"/>
                </a:lnTo>
                <a:lnTo>
                  <a:pt x="137328" y="109603"/>
                </a:lnTo>
                <a:close/>
                <a:moveTo>
                  <a:pt x="402138" y="90170"/>
                </a:moveTo>
                <a:lnTo>
                  <a:pt x="405506" y="90170"/>
                </a:lnTo>
                <a:lnTo>
                  <a:pt x="405506" y="104680"/>
                </a:lnTo>
                <a:lnTo>
                  <a:pt x="402138" y="104680"/>
                </a:lnTo>
                <a:close/>
                <a:moveTo>
                  <a:pt x="272940" y="69182"/>
                </a:moveTo>
                <a:cubicBezTo>
                  <a:pt x="290734" y="69182"/>
                  <a:pt x="303676" y="82090"/>
                  <a:pt x="303676" y="99839"/>
                </a:cubicBezTo>
                <a:cubicBezTo>
                  <a:pt x="303676" y="114361"/>
                  <a:pt x="292352" y="127270"/>
                  <a:pt x="277793" y="128883"/>
                </a:cubicBezTo>
                <a:lnTo>
                  <a:pt x="277793" y="140178"/>
                </a:lnTo>
                <a:lnTo>
                  <a:pt x="272940" y="140178"/>
                </a:lnTo>
                <a:lnTo>
                  <a:pt x="272940" y="128883"/>
                </a:lnTo>
                <a:cubicBezTo>
                  <a:pt x="256763" y="128883"/>
                  <a:pt x="243822" y="115975"/>
                  <a:pt x="243822" y="99839"/>
                </a:cubicBezTo>
                <a:cubicBezTo>
                  <a:pt x="243822" y="82090"/>
                  <a:pt x="256763" y="69182"/>
                  <a:pt x="272940" y="69182"/>
                </a:cubicBezTo>
                <a:close/>
                <a:moveTo>
                  <a:pt x="537912" y="67628"/>
                </a:moveTo>
                <a:lnTo>
                  <a:pt x="541021" y="67628"/>
                </a:lnTo>
                <a:lnTo>
                  <a:pt x="541021" y="82138"/>
                </a:lnTo>
                <a:lnTo>
                  <a:pt x="537912" y="82138"/>
                </a:lnTo>
                <a:close/>
                <a:moveTo>
                  <a:pt x="137328" y="67628"/>
                </a:moveTo>
                <a:lnTo>
                  <a:pt x="140437" y="67628"/>
                </a:lnTo>
                <a:lnTo>
                  <a:pt x="140437" y="80583"/>
                </a:lnTo>
                <a:lnTo>
                  <a:pt x="137328" y="80583"/>
                </a:lnTo>
                <a:close/>
                <a:moveTo>
                  <a:pt x="402138" y="62964"/>
                </a:moveTo>
                <a:lnTo>
                  <a:pt x="405506" y="62964"/>
                </a:lnTo>
                <a:lnTo>
                  <a:pt x="405506" y="77474"/>
                </a:lnTo>
                <a:lnTo>
                  <a:pt x="402138" y="77474"/>
                </a:lnTo>
                <a:close/>
                <a:moveTo>
                  <a:pt x="584551" y="45085"/>
                </a:moveTo>
                <a:lnTo>
                  <a:pt x="591029" y="45085"/>
                </a:lnTo>
                <a:lnTo>
                  <a:pt x="591029" y="48453"/>
                </a:lnTo>
                <a:lnTo>
                  <a:pt x="584551" y="48453"/>
                </a:lnTo>
                <a:close/>
                <a:moveTo>
                  <a:pt x="557086" y="45085"/>
                </a:moveTo>
                <a:lnTo>
                  <a:pt x="571855" y="45085"/>
                </a:lnTo>
                <a:lnTo>
                  <a:pt x="571855" y="48453"/>
                </a:lnTo>
                <a:lnTo>
                  <a:pt x="557086" y="48453"/>
                </a:lnTo>
                <a:close/>
                <a:moveTo>
                  <a:pt x="500600" y="45085"/>
                </a:moveTo>
                <a:lnTo>
                  <a:pt x="515110" y="45085"/>
                </a:lnTo>
                <a:lnTo>
                  <a:pt x="515110" y="48453"/>
                </a:lnTo>
                <a:lnTo>
                  <a:pt x="500600" y="48453"/>
                </a:lnTo>
                <a:close/>
                <a:moveTo>
                  <a:pt x="473134" y="45085"/>
                </a:moveTo>
                <a:lnTo>
                  <a:pt x="487644" y="45085"/>
                </a:lnTo>
                <a:lnTo>
                  <a:pt x="487644" y="48453"/>
                </a:lnTo>
                <a:lnTo>
                  <a:pt x="473134" y="48453"/>
                </a:lnTo>
                <a:close/>
                <a:moveTo>
                  <a:pt x="444114" y="45085"/>
                </a:moveTo>
                <a:lnTo>
                  <a:pt x="458624" y="45085"/>
                </a:lnTo>
                <a:lnTo>
                  <a:pt x="458624" y="48453"/>
                </a:lnTo>
                <a:lnTo>
                  <a:pt x="444114" y="48453"/>
                </a:lnTo>
                <a:close/>
                <a:moveTo>
                  <a:pt x="416648" y="45085"/>
                </a:moveTo>
                <a:lnTo>
                  <a:pt x="431158" y="45085"/>
                </a:lnTo>
                <a:lnTo>
                  <a:pt x="431158" y="48453"/>
                </a:lnTo>
                <a:lnTo>
                  <a:pt x="416648" y="48453"/>
                </a:lnTo>
                <a:close/>
                <a:moveTo>
                  <a:pt x="360162" y="45085"/>
                </a:moveTo>
                <a:lnTo>
                  <a:pt x="374672" y="45085"/>
                </a:lnTo>
                <a:lnTo>
                  <a:pt x="374672" y="48453"/>
                </a:lnTo>
                <a:lnTo>
                  <a:pt x="360162" y="48453"/>
                </a:lnTo>
                <a:close/>
                <a:moveTo>
                  <a:pt x="332697" y="45085"/>
                </a:moveTo>
                <a:lnTo>
                  <a:pt x="347207" y="45085"/>
                </a:lnTo>
                <a:lnTo>
                  <a:pt x="347207" y="48453"/>
                </a:lnTo>
                <a:lnTo>
                  <a:pt x="332697" y="48453"/>
                </a:lnTo>
                <a:close/>
                <a:moveTo>
                  <a:pt x="303676" y="45085"/>
                </a:moveTo>
                <a:lnTo>
                  <a:pt x="318186" y="45085"/>
                </a:lnTo>
                <a:lnTo>
                  <a:pt x="318186" y="48453"/>
                </a:lnTo>
                <a:lnTo>
                  <a:pt x="303676" y="48453"/>
                </a:lnTo>
                <a:close/>
                <a:moveTo>
                  <a:pt x="248745" y="45085"/>
                </a:moveTo>
                <a:lnTo>
                  <a:pt x="261700" y="45085"/>
                </a:lnTo>
                <a:lnTo>
                  <a:pt x="261700" y="48453"/>
                </a:lnTo>
                <a:lnTo>
                  <a:pt x="248745" y="48453"/>
                </a:lnTo>
                <a:close/>
                <a:moveTo>
                  <a:pt x="219725" y="45085"/>
                </a:moveTo>
                <a:lnTo>
                  <a:pt x="234235" y="45085"/>
                </a:lnTo>
                <a:lnTo>
                  <a:pt x="234235" y="48453"/>
                </a:lnTo>
                <a:lnTo>
                  <a:pt x="219725" y="48453"/>
                </a:lnTo>
                <a:close/>
                <a:moveTo>
                  <a:pt x="192259" y="45085"/>
                </a:moveTo>
                <a:lnTo>
                  <a:pt x="206769" y="45085"/>
                </a:lnTo>
                <a:lnTo>
                  <a:pt x="206769" y="48453"/>
                </a:lnTo>
                <a:lnTo>
                  <a:pt x="192259" y="48453"/>
                </a:lnTo>
                <a:close/>
                <a:moveTo>
                  <a:pt x="163239" y="45085"/>
                </a:moveTo>
                <a:lnTo>
                  <a:pt x="177749" y="45085"/>
                </a:lnTo>
                <a:lnTo>
                  <a:pt x="177749" y="48453"/>
                </a:lnTo>
                <a:lnTo>
                  <a:pt x="163239" y="48453"/>
                </a:lnTo>
                <a:close/>
                <a:moveTo>
                  <a:pt x="108308" y="45085"/>
                </a:moveTo>
                <a:lnTo>
                  <a:pt x="121004" y="45085"/>
                </a:lnTo>
                <a:lnTo>
                  <a:pt x="121004" y="48453"/>
                </a:lnTo>
                <a:lnTo>
                  <a:pt x="108308" y="48453"/>
                </a:lnTo>
                <a:close/>
                <a:moveTo>
                  <a:pt x="79028" y="45085"/>
                </a:moveTo>
                <a:lnTo>
                  <a:pt x="93797" y="45085"/>
                </a:lnTo>
                <a:lnTo>
                  <a:pt x="93797" y="48453"/>
                </a:lnTo>
                <a:lnTo>
                  <a:pt x="79028" y="48453"/>
                </a:lnTo>
                <a:close/>
                <a:moveTo>
                  <a:pt x="51563" y="45085"/>
                </a:moveTo>
                <a:lnTo>
                  <a:pt x="66332" y="45085"/>
                </a:lnTo>
                <a:lnTo>
                  <a:pt x="66332" y="48453"/>
                </a:lnTo>
                <a:lnTo>
                  <a:pt x="51563" y="48453"/>
                </a:lnTo>
                <a:close/>
                <a:moveTo>
                  <a:pt x="30575" y="45085"/>
                </a:moveTo>
                <a:lnTo>
                  <a:pt x="37053" y="45085"/>
                </a:lnTo>
                <a:lnTo>
                  <a:pt x="37053" y="48453"/>
                </a:lnTo>
                <a:lnTo>
                  <a:pt x="30575" y="48453"/>
                </a:lnTo>
                <a:close/>
                <a:moveTo>
                  <a:pt x="272842" y="43530"/>
                </a:moveTo>
                <a:lnTo>
                  <a:pt x="277718" y="43530"/>
                </a:lnTo>
                <a:lnTo>
                  <a:pt x="277718" y="45142"/>
                </a:lnTo>
                <a:lnTo>
                  <a:pt x="290721" y="45142"/>
                </a:lnTo>
                <a:lnTo>
                  <a:pt x="290721" y="48367"/>
                </a:lnTo>
                <a:lnTo>
                  <a:pt x="277718" y="48367"/>
                </a:lnTo>
                <a:lnTo>
                  <a:pt x="277718" y="58040"/>
                </a:lnTo>
                <a:lnTo>
                  <a:pt x="272842" y="58040"/>
                </a:lnTo>
                <a:close/>
                <a:moveTo>
                  <a:pt x="537814" y="40162"/>
                </a:moveTo>
                <a:lnTo>
                  <a:pt x="540988" y="40162"/>
                </a:lnTo>
                <a:lnTo>
                  <a:pt x="540988" y="45020"/>
                </a:lnTo>
                <a:lnTo>
                  <a:pt x="542575" y="45020"/>
                </a:lnTo>
                <a:lnTo>
                  <a:pt x="542575" y="48259"/>
                </a:lnTo>
                <a:lnTo>
                  <a:pt x="540988" y="48259"/>
                </a:lnTo>
                <a:lnTo>
                  <a:pt x="540988" y="53117"/>
                </a:lnTo>
                <a:lnTo>
                  <a:pt x="537814" y="53117"/>
                </a:lnTo>
                <a:lnTo>
                  <a:pt x="537814" y="48259"/>
                </a:lnTo>
                <a:lnTo>
                  <a:pt x="529879" y="48259"/>
                </a:lnTo>
                <a:lnTo>
                  <a:pt x="529879" y="45020"/>
                </a:lnTo>
                <a:lnTo>
                  <a:pt x="537814" y="45020"/>
                </a:lnTo>
                <a:close/>
                <a:moveTo>
                  <a:pt x="137385" y="38607"/>
                </a:moveTo>
                <a:lnTo>
                  <a:pt x="140609" y="38607"/>
                </a:lnTo>
                <a:lnTo>
                  <a:pt x="140609" y="45056"/>
                </a:lnTo>
                <a:lnTo>
                  <a:pt x="150283" y="45056"/>
                </a:lnTo>
                <a:lnTo>
                  <a:pt x="150283" y="48280"/>
                </a:lnTo>
                <a:lnTo>
                  <a:pt x="140609" y="48280"/>
                </a:lnTo>
                <a:lnTo>
                  <a:pt x="140609" y="53117"/>
                </a:lnTo>
                <a:lnTo>
                  <a:pt x="137385" y="53117"/>
                </a:lnTo>
                <a:lnTo>
                  <a:pt x="137385" y="48280"/>
                </a:lnTo>
                <a:lnTo>
                  <a:pt x="135773" y="48280"/>
                </a:lnTo>
                <a:lnTo>
                  <a:pt x="135773" y="45056"/>
                </a:lnTo>
                <a:lnTo>
                  <a:pt x="137385" y="45056"/>
                </a:lnTo>
                <a:close/>
                <a:moveTo>
                  <a:pt x="402242" y="33943"/>
                </a:moveTo>
                <a:lnTo>
                  <a:pt x="405507" y="33943"/>
                </a:lnTo>
                <a:lnTo>
                  <a:pt x="405507" y="48453"/>
                </a:lnTo>
                <a:lnTo>
                  <a:pt x="402242" y="48453"/>
                </a:lnTo>
                <a:lnTo>
                  <a:pt x="389183" y="48453"/>
                </a:lnTo>
                <a:lnTo>
                  <a:pt x="389183" y="45228"/>
                </a:lnTo>
                <a:lnTo>
                  <a:pt x="402242" y="45228"/>
                </a:lnTo>
                <a:close/>
                <a:moveTo>
                  <a:pt x="272842" y="16065"/>
                </a:moveTo>
                <a:lnTo>
                  <a:pt x="277765" y="16065"/>
                </a:lnTo>
                <a:lnTo>
                  <a:pt x="277765" y="30575"/>
                </a:lnTo>
                <a:lnTo>
                  <a:pt x="272842" y="30575"/>
                </a:lnTo>
                <a:close/>
                <a:moveTo>
                  <a:pt x="537912" y="11142"/>
                </a:moveTo>
                <a:lnTo>
                  <a:pt x="541021" y="11142"/>
                </a:lnTo>
                <a:lnTo>
                  <a:pt x="541021" y="25652"/>
                </a:lnTo>
                <a:lnTo>
                  <a:pt x="537912" y="25652"/>
                </a:lnTo>
                <a:close/>
                <a:moveTo>
                  <a:pt x="137328" y="11142"/>
                </a:moveTo>
                <a:lnTo>
                  <a:pt x="140437" y="11142"/>
                </a:lnTo>
                <a:lnTo>
                  <a:pt x="140437" y="25652"/>
                </a:lnTo>
                <a:lnTo>
                  <a:pt x="137328" y="25652"/>
                </a:lnTo>
                <a:close/>
                <a:moveTo>
                  <a:pt x="402138" y="6478"/>
                </a:moveTo>
                <a:lnTo>
                  <a:pt x="405506" y="6478"/>
                </a:lnTo>
                <a:lnTo>
                  <a:pt x="405506" y="20988"/>
                </a:lnTo>
                <a:lnTo>
                  <a:pt x="402138" y="20988"/>
                </a:lnTo>
                <a:close/>
                <a:moveTo>
                  <a:pt x="272842" y="0"/>
                </a:moveTo>
                <a:lnTo>
                  <a:pt x="277765" y="0"/>
                </a:lnTo>
                <a:lnTo>
                  <a:pt x="277765" y="3109"/>
                </a:lnTo>
                <a:lnTo>
                  <a:pt x="272842" y="3109"/>
                </a:lnTo>
                <a:close/>
                <a:moveTo>
                  <a:pt x="0" y="0"/>
                </a:moveTo>
                <a:lnTo>
                  <a:pt x="27458" y="0"/>
                </a:lnTo>
                <a:lnTo>
                  <a:pt x="27458" y="180607"/>
                </a:lnTo>
                <a:lnTo>
                  <a:pt x="32303" y="180607"/>
                </a:lnTo>
                <a:lnTo>
                  <a:pt x="32303" y="183832"/>
                </a:lnTo>
                <a:lnTo>
                  <a:pt x="27458" y="183832"/>
                </a:lnTo>
                <a:lnTo>
                  <a:pt x="27458" y="549884"/>
                </a:lnTo>
                <a:lnTo>
                  <a:pt x="537850" y="549884"/>
                </a:lnTo>
                <a:lnTo>
                  <a:pt x="537850" y="543433"/>
                </a:lnTo>
                <a:lnTo>
                  <a:pt x="541080" y="543433"/>
                </a:lnTo>
                <a:lnTo>
                  <a:pt x="541080" y="549884"/>
                </a:lnTo>
                <a:lnTo>
                  <a:pt x="587920" y="549884"/>
                </a:lnTo>
                <a:lnTo>
                  <a:pt x="587920" y="577297"/>
                </a:lnTo>
                <a:lnTo>
                  <a:pt x="0" y="5772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oud-link-to-database_74994">
            <a:extLst>
              <a:ext uri="{FF2B5EF4-FFF2-40B4-BE49-F238E27FC236}">
                <a16:creationId xmlns:a16="http://schemas.microsoft.com/office/drawing/2014/main" id="{D106627F-9752-FD41-B738-13E4C1F658B4}"/>
              </a:ext>
            </a:extLst>
          </p:cNvPr>
          <p:cNvSpPr>
            <a:spLocks noChangeAspect="1"/>
          </p:cNvSpPr>
          <p:nvPr/>
        </p:nvSpPr>
        <p:spPr>
          <a:xfrm>
            <a:off x="745838" y="1942526"/>
            <a:ext cx="549811" cy="609685"/>
          </a:xfrm>
          <a:custGeom>
            <a:avLst/>
            <a:gdLst>
              <a:gd name="connsiteX0" fmla="*/ 50611 w 545612"/>
              <a:gd name="connsiteY0" fmla="*/ 523866 h 605028"/>
              <a:gd name="connsiteX1" fmla="*/ 70555 w 545612"/>
              <a:gd name="connsiteY1" fmla="*/ 533469 h 605028"/>
              <a:gd name="connsiteX2" fmla="*/ 101057 w 545612"/>
              <a:gd name="connsiteY2" fmla="*/ 567785 h 605028"/>
              <a:gd name="connsiteX3" fmla="*/ 146810 w 545612"/>
              <a:gd name="connsiteY3" fmla="*/ 570361 h 605028"/>
              <a:gd name="connsiteX4" fmla="*/ 166753 w 545612"/>
              <a:gd name="connsiteY4" fmla="*/ 579965 h 605028"/>
              <a:gd name="connsiteX5" fmla="*/ 157134 w 545612"/>
              <a:gd name="connsiteY5" fmla="*/ 599875 h 605028"/>
              <a:gd name="connsiteX6" fmla="*/ 127101 w 545612"/>
              <a:gd name="connsiteY6" fmla="*/ 605028 h 605028"/>
              <a:gd name="connsiteX7" fmla="*/ 87448 w 545612"/>
              <a:gd name="connsiteY7" fmla="*/ 595893 h 605028"/>
              <a:gd name="connsiteX8" fmla="*/ 40992 w 545612"/>
              <a:gd name="connsiteY8" fmla="*/ 543776 h 605028"/>
              <a:gd name="connsiteX9" fmla="*/ 50611 w 545612"/>
              <a:gd name="connsiteY9" fmla="*/ 523866 h 605028"/>
              <a:gd name="connsiteX10" fmla="*/ 366921 w 545612"/>
              <a:gd name="connsiteY10" fmla="*/ 263774 h 605028"/>
              <a:gd name="connsiteX11" fmla="*/ 468527 w 545612"/>
              <a:gd name="connsiteY11" fmla="*/ 342388 h 605028"/>
              <a:gd name="connsiteX12" fmla="*/ 469583 w 545612"/>
              <a:gd name="connsiteY12" fmla="*/ 346606 h 605028"/>
              <a:gd name="connsiteX13" fmla="*/ 473690 w 545612"/>
              <a:gd name="connsiteY13" fmla="*/ 347895 h 605028"/>
              <a:gd name="connsiteX14" fmla="*/ 545612 w 545612"/>
              <a:gd name="connsiteY14" fmla="*/ 447363 h 605028"/>
              <a:gd name="connsiteX15" fmla="*/ 440838 w 545612"/>
              <a:gd name="connsiteY15" fmla="*/ 552104 h 605028"/>
              <a:gd name="connsiteX16" fmla="*/ 247363 w 545612"/>
              <a:gd name="connsiteY16" fmla="*/ 552104 h 605028"/>
              <a:gd name="connsiteX17" fmla="*/ 142472 w 545612"/>
              <a:gd name="connsiteY17" fmla="*/ 447363 h 605028"/>
              <a:gd name="connsiteX18" fmla="*/ 247363 w 545612"/>
              <a:gd name="connsiteY18" fmla="*/ 342740 h 605028"/>
              <a:gd name="connsiteX19" fmla="*/ 258392 w 545612"/>
              <a:gd name="connsiteY19" fmla="*/ 343208 h 605028"/>
              <a:gd name="connsiteX20" fmla="*/ 264845 w 545612"/>
              <a:gd name="connsiteY20" fmla="*/ 343911 h 605028"/>
              <a:gd name="connsiteX21" fmla="*/ 266723 w 545612"/>
              <a:gd name="connsiteY21" fmla="*/ 337819 h 605028"/>
              <a:gd name="connsiteX22" fmla="*/ 366921 w 545612"/>
              <a:gd name="connsiteY22" fmla="*/ 263774 h 605028"/>
              <a:gd name="connsiteX23" fmla="*/ 395646 w 545612"/>
              <a:gd name="connsiteY23" fmla="*/ 182059 h 605028"/>
              <a:gd name="connsiteX24" fmla="*/ 395763 w 545612"/>
              <a:gd name="connsiteY24" fmla="*/ 182059 h 605028"/>
              <a:gd name="connsiteX25" fmla="*/ 486338 w 545612"/>
              <a:gd name="connsiteY25" fmla="*/ 273862 h 605028"/>
              <a:gd name="connsiteX26" fmla="*/ 470734 w 545612"/>
              <a:gd name="connsiteY26" fmla="*/ 289318 h 605028"/>
              <a:gd name="connsiteX27" fmla="*/ 470499 w 545612"/>
              <a:gd name="connsiteY27" fmla="*/ 289318 h 605028"/>
              <a:gd name="connsiteX28" fmla="*/ 455012 w 545612"/>
              <a:gd name="connsiteY28" fmla="*/ 273627 h 605028"/>
              <a:gd name="connsiteX29" fmla="*/ 395528 w 545612"/>
              <a:gd name="connsiteY29" fmla="*/ 213206 h 605028"/>
              <a:gd name="connsiteX30" fmla="*/ 380041 w 545612"/>
              <a:gd name="connsiteY30" fmla="*/ 197516 h 605028"/>
              <a:gd name="connsiteX31" fmla="*/ 395646 w 545612"/>
              <a:gd name="connsiteY31" fmla="*/ 182059 h 605028"/>
              <a:gd name="connsiteX32" fmla="*/ 48814 w 545612"/>
              <a:gd name="connsiteY32" fmla="*/ 177347 h 605028"/>
              <a:gd name="connsiteX33" fmla="*/ 39661 w 545612"/>
              <a:gd name="connsiteY33" fmla="*/ 190232 h 605028"/>
              <a:gd name="connsiteX34" fmla="*/ 180001 w 545612"/>
              <a:gd name="connsiteY34" fmla="*/ 234393 h 605028"/>
              <a:gd name="connsiteX35" fmla="*/ 320223 w 545612"/>
              <a:gd name="connsiteY35" fmla="*/ 190232 h 605028"/>
              <a:gd name="connsiteX36" fmla="*/ 311188 w 545612"/>
              <a:gd name="connsiteY36" fmla="*/ 177347 h 605028"/>
              <a:gd name="connsiteX37" fmla="*/ 180001 w 545612"/>
              <a:gd name="connsiteY37" fmla="*/ 202297 h 605028"/>
              <a:gd name="connsiteX38" fmla="*/ 48814 w 545612"/>
              <a:gd name="connsiteY38" fmla="*/ 177347 h 605028"/>
              <a:gd name="connsiteX39" fmla="*/ 180001 w 545612"/>
              <a:gd name="connsiteY39" fmla="*/ 39593 h 605028"/>
              <a:gd name="connsiteX40" fmla="*/ 39661 w 545612"/>
              <a:gd name="connsiteY40" fmla="*/ 83754 h 605028"/>
              <a:gd name="connsiteX41" fmla="*/ 180001 w 545612"/>
              <a:gd name="connsiteY41" fmla="*/ 127797 h 605028"/>
              <a:gd name="connsiteX42" fmla="*/ 320223 w 545612"/>
              <a:gd name="connsiteY42" fmla="*/ 83754 h 605028"/>
              <a:gd name="connsiteX43" fmla="*/ 180001 w 545612"/>
              <a:gd name="connsiteY43" fmla="*/ 39593 h 605028"/>
              <a:gd name="connsiteX44" fmla="*/ 180001 w 545612"/>
              <a:gd name="connsiteY44" fmla="*/ 0 h 605028"/>
              <a:gd name="connsiteX45" fmla="*/ 359884 w 545612"/>
              <a:gd name="connsiteY45" fmla="*/ 83754 h 605028"/>
              <a:gd name="connsiteX46" fmla="*/ 359884 w 545612"/>
              <a:gd name="connsiteY46" fmla="*/ 127797 h 605028"/>
              <a:gd name="connsiteX47" fmla="*/ 344512 w 545612"/>
              <a:gd name="connsiteY47" fmla="*/ 154856 h 605028"/>
              <a:gd name="connsiteX48" fmla="*/ 359884 w 545612"/>
              <a:gd name="connsiteY48" fmla="*/ 190232 h 605028"/>
              <a:gd name="connsiteX49" fmla="*/ 359884 w 545612"/>
              <a:gd name="connsiteY49" fmla="*/ 234276 h 605028"/>
              <a:gd name="connsiteX50" fmla="*/ 356246 w 545612"/>
              <a:gd name="connsiteY50" fmla="*/ 245170 h 605028"/>
              <a:gd name="connsiteX51" fmla="*/ 287954 w 545612"/>
              <a:gd name="connsiteY51" fmla="*/ 273049 h 605028"/>
              <a:gd name="connsiteX52" fmla="*/ 263899 w 545612"/>
              <a:gd name="connsiteY52" fmla="*/ 299639 h 605028"/>
              <a:gd name="connsiteX53" fmla="*/ 180001 w 545612"/>
              <a:gd name="connsiteY53" fmla="*/ 308893 h 605028"/>
              <a:gd name="connsiteX54" fmla="*/ 48814 w 545612"/>
              <a:gd name="connsiteY54" fmla="*/ 283825 h 605028"/>
              <a:gd name="connsiteX55" fmla="*/ 39661 w 545612"/>
              <a:gd name="connsiteY55" fmla="*/ 296828 h 605028"/>
              <a:gd name="connsiteX56" fmla="*/ 180001 w 545612"/>
              <a:gd name="connsiteY56" fmla="*/ 340989 h 605028"/>
              <a:gd name="connsiteX57" fmla="*/ 183990 w 545612"/>
              <a:gd name="connsiteY57" fmla="*/ 340871 h 605028"/>
              <a:gd name="connsiteX58" fmla="*/ 128488 w 545612"/>
              <a:gd name="connsiteY58" fmla="*/ 411974 h 605028"/>
              <a:gd name="connsiteX59" fmla="*/ 48814 w 545612"/>
              <a:gd name="connsiteY59" fmla="*/ 390421 h 605028"/>
              <a:gd name="connsiteX60" fmla="*/ 39661 w 545612"/>
              <a:gd name="connsiteY60" fmla="*/ 403306 h 605028"/>
              <a:gd name="connsiteX61" fmla="*/ 123325 w 545612"/>
              <a:gd name="connsiteY61" fmla="*/ 443133 h 605028"/>
              <a:gd name="connsiteX62" fmla="*/ 123208 w 545612"/>
              <a:gd name="connsiteY62" fmla="*/ 447350 h 605028"/>
              <a:gd name="connsiteX63" fmla="*/ 147263 w 545612"/>
              <a:gd name="connsiteY63" fmla="*/ 520561 h 605028"/>
              <a:gd name="connsiteX64" fmla="*/ 117 w 545612"/>
              <a:gd name="connsiteY64" fmla="*/ 447350 h 605028"/>
              <a:gd name="connsiteX65" fmla="*/ 117 w 545612"/>
              <a:gd name="connsiteY65" fmla="*/ 446530 h 605028"/>
              <a:gd name="connsiteX66" fmla="*/ 0 w 545612"/>
              <a:gd name="connsiteY66" fmla="*/ 403306 h 605028"/>
              <a:gd name="connsiteX67" fmla="*/ 15372 w 545612"/>
              <a:gd name="connsiteY67" fmla="*/ 367813 h 605028"/>
              <a:gd name="connsiteX68" fmla="*/ 235 w 545612"/>
              <a:gd name="connsiteY68" fmla="*/ 340871 h 605028"/>
              <a:gd name="connsiteX69" fmla="*/ 117 w 545612"/>
              <a:gd name="connsiteY69" fmla="*/ 339934 h 605028"/>
              <a:gd name="connsiteX70" fmla="*/ 0 w 545612"/>
              <a:gd name="connsiteY70" fmla="*/ 296828 h 605028"/>
              <a:gd name="connsiteX71" fmla="*/ 15372 w 545612"/>
              <a:gd name="connsiteY71" fmla="*/ 261335 h 605028"/>
              <a:gd name="connsiteX72" fmla="*/ 235 w 545612"/>
              <a:gd name="connsiteY72" fmla="*/ 234276 h 605028"/>
              <a:gd name="connsiteX73" fmla="*/ 117 w 545612"/>
              <a:gd name="connsiteY73" fmla="*/ 233339 h 605028"/>
              <a:gd name="connsiteX74" fmla="*/ 0 w 545612"/>
              <a:gd name="connsiteY74" fmla="*/ 190232 h 605028"/>
              <a:gd name="connsiteX75" fmla="*/ 15372 w 545612"/>
              <a:gd name="connsiteY75" fmla="*/ 154739 h 605028"/>
              <a:gd name="connsiteX76" fmla="*/ 235 w 545612"/>
              <a:gd name="connsiteY76" fmla="*/ 127797 h 605028"/>
              <a:gd name="connsiteX77" fmla="*/ 117 w 545612"/>
              <a:gd name="connsiteY77" fmla="*/ 126860 h 605028"/>
              <a:gd name="connsiteX78" fmla="*/ 0 w 545612"/>
              <a:gd name="connsiteY78" fmla="*/ 83754 h 605028"/>
              <a:gd name="connsiteX79" fmla="*/ 180001 w 545612"/>
              <a:gd name="connsiteY79"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45612" h="605028">
                <a:moveTo>
                  <a:pt x="50611" y="523866"/>
                </a:moveTo>
                <a:cubicBezTo>
                  <a:pt x="58706" y="521055"/>
                  <a:pt x="67622" y="525388"/>
                  <a:pt x="70555" y="533469"/>
                </a:cubicBezTo>
                <a:cubicBezTo>
                  <a:pt x="75717" y="548578"/>
                  <a:pt x="86627" y="560758"/>
                  <a:pt x="101057" y="567785"/>
                </a:cubicBezTo>
                <a:cubicBezTo>
                  <a:pt x="115487" y="574695"/>
                  <a:pt x="131676" y="575632"/>
                  <a:pt x="146810" y="570361"/>
                </a:cubicBezTo>
                <a:cubicBezTo>
                  <a:pt x="155022" y="567551"/>
                  <a:pt x="163938" y="571884"/>
                  <a:pt x="166753" y="579965"/>
                </a:cubicBezTo>
                <a:cubicBezTo>
                  <a:pt x="169569" y="588163"/>
                  <a:pt x="165346" y="597064"/>
                  <a:pt x="157134" y="599875"/>
                </a:cubicBezTo>
                <a:cubicBezTo>
                  <a:pt x="147279" y="603271"/>
                  <a:pt x="137190" y="605028"/>
                  <a:pt x="127101" y="605028"/>
                </a:cubicBezTo>
                <a:cubicBezTo>
                  <a:pt x="113492" y="605028"/>
                  <a:pt x="100001" y="601983"/>
                  <a:pt x="87448" y="595893"/>
                </a:cubicBezTo>
                <a:cubicBezTo>
                  <a:pt x="65510" y="585235"/>
                  <a:pt x="48969" y="566731"/>
                  <a:pt x="40992" y="543776"/>
                </a:cubicBezTo>
                <a:cubicBezTo>
                  <a:pt x="38176" y="535695"/>
                  <a:pt x="42399" y="526794"/>
                  <a:pt x="50611" y="523866"/>
                </a:cubicBezTo>
                <a:close/>
                <a:moveTo>
                  <a:pt x="366921" y="263774"/>
                </a:moveTo>
                <a:cubicBezTo>
                  <a:pt x="414908" y="263774"/>
                  <a:pt x="456677" y="296110"/>
                  <a:pt x="468527" y="342388"/>
                </a:cubicBezTo>
                <a:lnTo>
                  <a:pt x="469583" y="346606"/>
                </a:lnTo>
                <a:lnTo>
                  <a:pt x="473690" y="347895"/>
                </a:lnTo>
                <a:cubicBezTo>
                  <a:pt x="516749" y="362071"/>
                  <a:pt x="545612" y="402023"/>
                  <a:pt x="545612" y="447363"/>
                </a:cubicBezTo>
                <a:cubicBezTo>
                  <a:pt x="545612" y="505123"/>
                  <a:pt x="498563" y="552104"/>
                  <a:pt x="440838" y="552104"/>
                </a:cubicBezTo>
                <a:lnTo>
                  <a:pt x="247363" y="552104"/>
                </a:lnTo>
                <a:cubicBezTo>
                  <a:pt x="189521" y="552104"/>
                  <a:pt x="142472" y="505123"/>
                  <a:pt x="142472" y="447363"/>
                </a:cubicBezTo>
                <a:cubicBezTo>
                  <a:pt x="142472" y="389604"/>
                  <a:pt x="189521" y="342740"/>
                  <a:pt x="247363" y="342740"/>
                </a:cubicBezTo>
                <a:cubicBezTo>
                  <a:pt x="251001" y="342740"/>
                  <a:pt x="254755" y="342857"/>
                  <a:pt x="258392" y="343208"/>
                </a:cubicBezTo>
                <a:lnTo>
                  <a:pt x="264845" y="343911"/>
                </a:lnTo>
                <a:lnTo>
                  <a:pt x="266723" y="337819"/>
                </a:lnTo>
                <a:cubicBezTo>
                  <a:pt x="280098" y="294236"/>
                  <a:pt x="321280" y="263774"/>
                  <a:pt x="366921" y="263774"/>
                </a:cubicBezTo>
                <a:close/>
                <a:moveTo>
                  <a:pt x="395646" y="182059"/>
                </a:moveTo>
                <a:lnTo>
                  <a:pt x="395763" y="182059"/>
                </a:lnTo>
                <a:cubicBezTo>
                  <a:pt x="446095" y="182410"/>
                  <a:pt x="486690" y="223628"/>
                  <a:pt x="486338" y="273862"/>
                </a:cubicBezTo>
                <a:cubicBezTo>
                  <a:pt x="486221" y="282409"/>
                  <a:pt x="479299" y="289318"/>
                  <a:pt x="470734" y="289318"/>
                </a:cubicBezTo>
                <a:lnTo>
                  <a:pt x="470499" y="289318"/>
                </a:lnTo>
                <a:cubicBezTo>
                  <a:pt x="461934" y="289318"/>
                  <a:pt x="455012" y="282175"/>
                  <a:pt x="455012" y="273627"/>
                </a:cubicBezTo>
                <a:cubicBezTo>
                  <a:pt x="455247" y="240607"/>
                  <a:pt x="428614" y="213558"/>
                  <a:pt x="395528" y="213206"/>
                </a:cubicBezTo>
                <a:cubicBezTo>
                  <a:pt x="386964" y="213206"/>
                  <a:pt x="379924" y="206181"/>
                  <a:pt x="380041" y="197516"/>
                </a:cubicBezTo>
                <a:cubicBezTo>
                  <a:pt x="380159" y="188968"/>
                  <a:pt x="387081" y="182059"/>
                  <a:pt x="395646" y="182059"/>
                </a:cubicBezTo>
                <a:close/>
                <a:moveTo>
                  <a:pt x="48814" y="177347"/>
                </a:moveTo>
                <a:cubicBezTo>
                  <a:pt x="42829" y="182032"/>
                  <a:pt x="39661" y="186484"/>
                  <a:pt x="39661" y="190232"/>
                </a:cubicBezTo>
                <a:cubicBezTo>
                  <a:pt x="39661" y="205811"/>
                  <a:pt x="92934" y="234393"/>
                  <a:pt x="180001" y="234393"/>
                </a:cubicBezTo>
                <a:cubicBezTo>
                  <a:pt x="266950" y="234393"/>
                  <a:pt x="320223" y="205811"/>
                  <a:pt x="320223" y="190232"/>
                </a:cubicBezTo>
                <a:cubicBezTo>
                  <a:pt x="320223" y="186484"/>
                  <a:pt x="317055" y="182032"/>
                  <a:pt x="311188" y="177347"/>
                </a:cubicBezTo>
                <a:cubicBezTo>
                  <a:pt x="275985" y="193863"/>
                  <a:pt x="226937" y="202297"/>
                  <a:pt x="180001" y="202297"/>
                </a:cubicBezTo>
                <a:cubicBezTo>
                  <a:pt x="132947" y="202297"/>
                  <a:pt x="83899" y="193863"/>
                  <a:pt x="48814" y="177347"/>
                </a:cubicBezTo>
                <a:close/>
                <a:moveTo>
                  <a:pt x="180001" y="39593"/>
                </a:moveTo>
                <a:cubicBezTo>
                  <a:pt x="92934" y="39593"/>
                  <a:pt x="39661" y="68174"/>
                  <a:pt x="39661" y="83754"/>
                </a:cubicBezTo>
                <a:cubicBezTo>
                  <a:pt x="39661" y="99333"/>
                  <a:pt x="92934" y="127797"/>
                  <a:pt x="180001" y="127797"/>
                </a:cubicBezTo>
                <a:cubicBezTo>
                  <a:pt x="266950" y="127797"/>
                  <a:pt x="320223" y="99333"/>
                  <a:pt x="320223" y="83754"/>
                </a:cubicBezTo>
                <a:cubicBezTo>
                  <a:pt x="320223" y="68174"/>
                  <a:pt x="266950" y="39593"/>
                  <a:pt x="180001" y="39593"/>
                </a:cubicBezTo>
                <a:close/>
                <a:moveTo>
                  <a:pt x="180001" y="0"/>
                </a:moveTo>
                <a:cubicBezTo>
                  <a:pt x="267185" y="0"/>
                  <a:pt x="359884" y="29284"/>
                  <a:pt x="359884" y="83754"/>
                </a:cubicBezTo>
                <a:lnTo>
                  <a:pt x="359884" y="127797"/>
                </a:lnTo>
                <a:cubicBezTo>
                  <a:pt x="357772" y="137754"/>
                  <a:pt x="352374" y="146774"/>
                  <a:pt x="344512" y="154856"/>
                </a:cubicBezTo>
                <a:cubicBezTo>
                  <a:pt x="354252" y="165047"/>
                  <a:pt x="359884" y="176878"/>
                  <a:pt x="359884" y="190232"/>
                </a:cubicBezTo>
                <a:lnTo>
                  <a:pt x="359884" y="234276"/>
                </a:lnTo>
                <a:cubicBezTo>
                  <a:pt x="359063" y="238024"/>
                  <a:pt x="357889" y="241656"/>
                  <a:pt x="356246" y="245170"/>
                </a:cubicBezTo>
                <a:cubicBezTo>
                  <a:pt x="331253" y="247278"/>
                  <a:pt x="307315" y="257001"/>
                  <a:pt x="287954" y="273049"/>
                </a:cubicBezTo>
                <a:cubicBezTo>
                  <a:pt x="278684" y="280663"/>
                  <a:pt x="270470" y="289682"/>
                  <a:pt x="263899" y="299639"/>
                </a:cubicBezTo>
                <a:cubicBezTo>
                  <a:pt x="237498" y="305730"/>
                  <a:pt x="208280" y="308893"/>
                  <a:pt x="180001" y="308893"/>
                </a:cubicBezTo>
                <a:cubicBezTo>
                  <a:pt x="132947" y="308893"/>
                  <a:pt x="83899" y="300342"/>
                  <a:pt x="48814" y="283825"/>
                </a:cubicBezTo>
                <a:cubicBezTo>
                  <a:pt x="42829" y="288511"/>
                  <a:pt x="39661" y="293079"/>
                  <a:pt x="39661" y="296828"/>
                </a:cubicBezTo>
                <a:cubicBezTo>
                  <a:pt x="39661" y="312407"/>
                  <a:pt x="92934" y="340989"/>
                  <a:pt x="180001" y="340989"/>
                </a:cubicBezTo>
                <a:cubicBezTo>
                  <a:pt x="181291" y="340989"/>
                  <a:pt x="182699" y="340871"/>
                  <a:pt x="183990" y="340871"/>
                </a:cubicBezTo>
                <a:cubicBezTo>
                  <a:pt x="157589" y="356685"/>
                  <a:pt x="137406" y="381987"/>
                  <a:pt x="128488" y="411974"/>
                </a:cubicBezTo>
                <a:cubicBezTo>
                  <a:pt x="99036" y="408109"/>
                  <a:pt x="71108" y="400846"/>
                  <a:pt x="48814" y="390421"/>
                </a:cubicBezTo>
                <a:cubicBezTo>
                  <a:pt x="42829" y="395106"/>
                  <a:pt x="39661" y="399558"/>
                  <a:pt x="39661" y="403306"/>
                </a:cubicBezTo>
                <a:cubicBezTo>
                  <a:pt x="39661" y="415137"/>
                  <a:pt x="70404" y="434465"/>
                  <a:pt x="123325" y="443133"/>
                </a:cubicBezTo>
                <a:cubicBezTo>
                  <a:pt x="123325" y="444539"/>
                  <a:pt x="123208" y="445944"/>
                  <a:pt x="123208" y="447350"/>
                </a:cubicBezTo>
                <a:cubicBezTo>
                  <a:pt x="123208" y="474760"/>
                  <a:pt x="132243" y="500062"/>
                  <a:pt x="147263" y="520561"/>
                </a:cubicBezTo>
                <a:cubicBezTo>
                  <a:pt x="76271" y="514704"/>
                  <a:pt x="8918" y="489871"/>
                  <a:pt x="117" y="447350"/>
                </a:cubicBezTo>
                <a:lnTo>
                  <a:pt x="117" y="446530"/>
                </a:lnTo>
                <a:lnTo>
                  <a:pt x="0" y="403306"/>
                </a:lnTo>
                <a:cubicBezTo>
                  <a:pt x="0" y="389952"/>
                  <a:pt x="5632" y="378121"/>
                  <a:pt x="15372" y="367813"/>
                </a:cubicBezTo>
                <a:cubicBezTo>
                  <a:pt x="7627" y="359848"/>
                  <a:pt x="2229" y="350828"/>
                  <a:pt x="235" y="340871"/>
                </a:cubicBezTo>
                <a:lnTo>
                  <a:pt x="117" y="339934"/>
                </a:lnTo>
                <a:lnTo>
                  <a:pt x="0" y="296828"/>
                </a:lnTo>
                <a:cubicBezTo>
                  <a:pt x="0" y="283474"/>
                  <a:pt x="5632" y="271643"/>
                  <a:pt x="15372" y="261335"/>
                </a:cubicBezTo>
                <a:cubicBezTo>
                  <a:pt x="7627" y="253252"/>
                  <a:pt x="2229" y="244233"/>
                  <a:pt x="235" y="234276"/>
                </a:cubicBezTo>
                <a:lnTo>
                  <a:pt x="117" y="233339"/>
                </a:lnTo>
                <a:lnTo>
                  <a:pt x="0" y="190232"/>
                </a:lnTo>
                <a:cubicBezTo>
                  <a:pt x="0" y="176878"/>
                  <a:pt x="5632" y="165047"/>
                  <a:pt x="15372" y="154739"/>
                </a:cubicBezTo>
                <a:cubicBezTo>
                  <a:pt x="7627" y="146774"/>
                  <a:pt x="2229" y="137754"/>
                  <a:pt x="235" y="127797"/>
                </a:cubicBezTo>
                <a:lnTo>
                  <a:pt x="117" y="126860"/>
                </a:lnTo>
                <a:lnTo>
                  <a:pt x="0" y="83754"/>
                </a:lnTo>
                <a:cubicBezTo>
                  <a:pt x="0" y="29284"/>
                  <a:pt x="92699" y="0"/>
                  <a:pt x="1800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a:extLst>
              <a:ext uri="{FF2B5EF4-FFF2-40B4-BE49-F238E27FC236}">
                <a16:creationId xmlns:a16="http://schemas.microsoft.com/office/drawing/2014/main" id="{1831B14F-DC51-5A47-AABA-6FAFA5CA06E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3093594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A practical view of a machine learning system </a:t>
            </a:r>
            <a:endParaRPr lang="zh-CN" altLang="en-US" dirty="0"/>
          </a:p>
        </p:txBody>
      </p:sp>
      <p:sp>
        <p:nvSpPr>
          <p:cNvPr id="34"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.1</a:t>
            </a:r>
          </a:p>
        </p:txBody>
      </p:sp>
      <p:sp>
        <p:nvSpPr>
          <p:cNvPr id="7" name="矩形 6">
            <a:extLst>
              <a:ext uri="{FF2B5EF4-FFF2-40B4-BE49-F238E27FC236}">
                <a16:creationId xmlns:a16="http://schemas.microsoft.com/office/drawing/2014/main" id="{6F7C02DF-0E1A-C24F-AAB7-F3FCCBF8E3EE}"/>
              </a:ext>
            </a:extLst>
          </p:cNvPr>
          <p:cNvSpPr/>
          <p:nvPr/>
        </p:nvSpPr>
        <p:spPr>
          <a:xfrm>
            <a:off x="350259" y="1043247"/>
            <a:ext cx="1103315" cy="400110"/>
          </a:xfrm>
          <a:prstGeom prst="rect">
            <a:avLst/>
          </a:prstGeom>
        </p:spPr>
        <p:txBody>
          <a:bodyPr wrap="none">
            <a:spAutoFit/>
          </a:bodyPr>
          <a:lstStyle/>
          <a:p>
            <a:pPr algn="ctr"/>
            <a:r>
              <a:rPr lang="en-US" altLang="zh-CN" sz="2000" dirty="0">
                <a:latin typeface="Arial" panose="020B0604020202020204" pitchFamily="34" charset="0"/>
                <a:ea typeface="Times New Roman" panose="02020603050405020304" pitchFamily="18" charset="0"/>
              </a:rPr>
              <a:t>Training</a:t>
            </a:r>
          </a:p>
        </p:txBody>
      </p:sp>
      <p:sp>
        <p:nvSpPr>
          <p:cNvPr id="8" name="矩形 7">
            <a:extLst>
              <a:ext uri="{FF2B5EF4-FFF2-40B4-BE49-F238E27FC236}">
                <a16:creationId xmlns:a16="http://schemas.microsoft.com/office/drawing/2014/main" id="{11577FDF-E14E-6B4D-B4F3-10A90D8B92F4}"/>
              </a:ext>
            </a:extLst>
          </p:cNvPr>
          <p:cNvSpPr/>
          <p:nvPr/>
        </p:nvSpPr>
        <p:spPr>
          <a:xfrm>
            <a:off x="344360" y="4611159"/>
            <a:ext cx="1326004" cy="400110"/>
          </a:xfrm>
          <a:prstGeom prst="rect">
            <a:avLst/>
          </a:prstGeom>
        </p:spPr>
        <p:txBody>
          <a:bodyPr wrap="none">
            <a:spAutoFit/>
          </a:bodyPr>
          <a:lstStyle/>
          <a:p>
            <a:pPr algn="ctr"/>
            <a:r>
              <a:rPr lang="en-US" altLang="zh-CN" sz="2000" dirty="0">
                <a:latin typeface="Arial" panose="020B0604020202020204" pitchFamily="34" charset="0"/>
                <a:ea typeface="Times New Roman" panose="02020603050405020304" pitchFamily="18" charset="0"/>
              </a:rPr>
              <a:t>Predicting</a:t>
            </a:r>
          </a:p>
        </p:txBody>
      </p:sp>
      <p:sp>
        <p:nvSpPr>
          <p:cNvPr id="5" name="圆角矩形 4">
            <a:extLst>
              <a:ext uri="{FF2B5EF4-FFF2-40B4-BE49-F238E27FC236}">
                <a16:creationId xmlns:a16="http://schemas.microsoft.com/office/drawing/2014/main" id="{3BCEBCA5-4D99-F84C-9C3E-104CFDF0E4F6}"/>
              </a:ext>
            </a:extLst>
          </p:cNvPr>
          <p:cNvSpPr/>
          <p:nvPr/>
        </p:nvSpPr>
        <p:spPr>
          <a:xfrm>
            <a:off x="344491" y="2060810"/>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Raw data</a:t>
            </a:r>
          </a:p>
        </p:txBody>
      </p:sp>
      <p:sp>
        <p:nvSpPr>
          <p:cNvPr id="10" name="圆角矩形 9">
            <a:extLst>
              <a:ext uri="{FF2B5EF4-FFF2-40B4-BE49-F238E27FC236}">
                <a16:creationId xmlns:a16="http://schemas.microsoft.com/office/drawing/2014/main" id="{C7938FDC-B662-6241-B601-1F0C58B2E0AD}"/>
              </a:ext>
            </a:extLst>
          </p:cNvPr>
          <p:cNvSpPr/>
          <p:nvPr/>
        </p:nvSpPr>
        <p:spPr>
          <a:xfrm>
            <a:off x="2432650" y="2060810"/>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Feature</a:t>
            </a:r>
          </a:p>
          <a:p>
            <a:pPr algn="ctr"/>
            <a:r>
              <a:rPr kumimoji="1" lang="en-US" altLang="zh-CN" dirty="0"/>
              <a:t>engineering</a:t>
            </a:r>
          </a:p>
        </p:txBody>
      </p:sp>
      <p:sp>
        <p:nvSpPr>
          <p:cNvPr id="11" name="圆角矩形 10">
            <a:extLst>
              <a:ext uri="{FF2B5EF4-FFF2-40B4-BE49-F238E27FC236}">
                <a16:creationId xmlns:a16="http://schemas.microsoft.com/office/drawing/2014/main" id="{D1375752-3577-E740-A190-959F797B1A85}"/>
              </a:ext>
            </a:extLst>
          </p:cNvPr>
          <p:cNvSpPr/>
          <p:nvPr/>
        </p:nvSpPr>
        <p:spPr>
          <a:xfrm>
            <a:off x="4602852" y="963636"/>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a:t>
            </a:r>
          </a:p>
          <a:p>
            <a:pPr algn="ctr"/>
            <a:r>
              <a:rPr kumimoji="1" lang="en-US" altLang="zh-CN" dirty="0"/>
              <a:t>set</a:t>
            </a:r>
          </a:p>
        </p:txBody>
      </p:sp>
      <p:sp>
        <p:nvSpPr>
          <p:cNvPr id="12" name="圆角矩形 11">
            <a:extLst>
              <a:ext uri="{FF2B5EF4-FFF2-40B4-BE49-F238E27FC236}">
                <a16:creationId xmlns:a16="http://schemas.microsoft.com/office/drawing/2014/main" id="{7D82322C-09B2-A247-931E-8EAA9BAAEE3A}"/>
              </a:ext>
            </a:extLst>
          </p:cNvPr>
          <p:cNvSpPr/>
          <p:nvPr/>
        </p:nvSpPr>
        <p:spPr>
          <a:xfrm>
            <a:off x="4602852" y="2060810"/>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Validation</a:t>
            </a:r>
          </a:p>
          <a:p>
            <a:pPr algn="ctr"/>
            <a:r>
              <a:rPr kumimoji="1" lang="en-US" altLang="zh-CN" dirty="0"/>
              <a:t>set</a:t>
            </a:r>
          </a:p>
        </p:txBody>
      </p:sp>
      <p:sp>
        <p:nvSpPr>
          <p:cNvPr id="13" name="圆角矩形 12">
            <a:extLst>
              <a:ext uri="{FF2B5EF4-FFF2-40B4-BE49-F238E27FC236}">
                <a16:creationId xmlns:a16="http://schemas.microsoft.com/office/drawing/2014/main" id="{A672ECE4-C7AA-F245-8A7E-43E9F5879AD8}"/>
              </a:ext>
            </a:extLst>
          </p:cNvPr>
          <p:cNvSpPr/>
          <p:nvPr/>
        </p:nvSpPr>
        <p:spPr>
          <a:xfrm>
            <a:off x="4602852" y="3160886"/>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Test</a:t>
            </a:r>
          </a:p>
          <a:p>
            <a:pPr algn="ctr"/>
            <a:r>
              <a:rPr kumimoji="1" lang="en-US" altLang="zh-CN" dirty="0"/>
              <a:t>set</a:t>
            </a:r>
          </a:p>
        </p:txBody>
      </p:sp>
      <p:sp>
        <p:nvSpPr>
          <p:cNvPr id="14" name="圆角矩形 13">
            <a:extLst>
              <a:ext uri="{FF2B5EF4-FFF2-40B4-BE49-F238E27FC236}">
                <a16:creationId xmlns:a16="http://schemas.microsoft.com/office/drawing/2014/main" id="{D89FA106-2B75-E84F-9844-2818DC59F446}"/>
              </a:ext>
            </a:extLst>
          </p:cNvPr>
          <p:cNvSpPr/>
          <p:nvPr/>
        </p:nvSpPr>
        <p:spPr>
          <a:xfrm>
            <a:off x="7977420" y="2060810"/>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Machine</a:t>
            </a:r>
          </a:p>
          <a:p>
            <a:pPr algn="ctr"/>
            <a:r>
              <a:rPr kumimoji="1" lang="en-US" altLang="zh-CN" dirty="0"/>
              <a:t>learning</a:t>
            </a:r>
          </a:p>
        </p:txBody>
      </p:sp>
      <p:sp>
        <p:nvSpPr>
          <p:cNvPr id="15" name="圆角矩形 14">
            <a:extLst>
              <a:ext uri="{FF2B5EF4-FFF2-40B4-BE49-F238E27FC236}">
                <a16:creationId xmlns:a16="http://schemas.microsoft.com/office/drawing/2014/main" id="{A0B0320D-3DB6-D147-A4B7-12C3DD2905ED}"/>
              </a:ext>
            </a:extLst>
          </p:cNvPr>
          <p:cNvSpPr/>
          <p:nvPr/>
        </p:nvSpPr>
        <p:spPr>
          <a:xfrm>
            <a:off x="7977420" y="3160886"/>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Model</a:t>
            </a:r>
          </a:p>
        </p:txBody>
      </p:sp>
      <p:cxnSp>
        <p:nvCxnSpPr>
          <p:cNvPr id="16" name="直线箭头连接符 15">
            <a:extLst>
              <a:ext uri="{FF2B5EF4-FFF2-40B4-BE49-F238E27FC236}">
                <a16:creationId xmlns:a16="http://schemas.microsoft.com/office/drawing/2014/main" id="{369DD807-F971-4B4D-9FFF-6883F96CFA9C}"/>
              </a:ext>
            </a:extLst>
          </p:cNvPr>
          <p:cNvCxnSpPr>
            <a:cxnSpLocks/>
            <a:stCxn id="12" idx="3"/>
            <a:endCxn id="14" idx="1"/>
          </p:cNvCxnSpPr>
          <p:nvPr/>
        </p:nvCxnSpPr>
        <p:spPr>
          <a:xfrm>
            <a:off x="6043052" y="2384855"/>
            <a:ext cx="1934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线箭头连接符 17">
            <a:extLst>
              <a:ext uri="{FF2B5EF4-FFF2-40B4-BE49-F238E27FC236}">
                <a16:creationId xmlns:a16="http://schemas.microsoft.com/office/drawing/2014/main" id="{B63D48EB-CFD5-0249-BB1B-BFD99E6AC804}"/>
              </a:ext>
            </a:extLst>
          </p:cNvPr>
          <p:cNvCxnSpPr>
            <a:cxnSpLocks/>
            <a:stCxn id="11" idx="3"/>
            <a:endCxn id="14" idx="0"/>
          </p:cNvCxnSpPr>
          <p:nvPr/>
        </p:nvCxnSpPr>
        <p:spPr>
          <a:xfrm>
            <a:off x="6043052" y="1287681"/>
            <a:ext cx="2654468" cy="77312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2" name="圆角矩形 21">
            <a:extLst>
              <a:ext uri="{FF2B5EF4-FFF2-40B4-BE49-F238E27FC236}">
                <a16:creationId xmlns:a16="http://schemas.microsoft.com/office/drawing/2014/main" id="{A36B428F-9E26-5849-B6B0-F1E74CA54B7D}"/>
              </a:ext>
            </a:extLst>
          </p:cNvPr>
          <p:cNvSpPr/>
          <p:nvPr/>
        </p:nvSpPr>
        <p:spPr>
          <a:xfrm>
            <a:off x="344491" y="5246274"/>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New data</a:t>
            </a:r>
          </a:p>
        </p:txBody>
      </p:sp>
      <p:sp>
        <p:nvSpPr>
          <p:cNvPr id="23" name="圆角矩形 22">
            <a:extLst>
              <a:ext uri="{FF2B5EF4-FFF2-40B4-BE49-F238E27FC236}">
                <a16:creationId xmlns:a16="http://schemas.microsoft.com/office/drawing/2014/main" id="{B104D2F3-D0DB-774B-86D2-3124A6AF5E97}"/>
              </a:ext>
            </a:extLst>
          </p:cNvPr>
          <p:cNvSpPr/>
          <p:nvPr/>
        </p:nvSpPr>
        <p:spPr>
          <a:xfrm>
            <a:off x="2432650" y="5246274"/>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Feature</a:t>
            </a:r>
          </a:p>
          <a:p>
            <a:pPr algn="ctr"/>
            <a:r>
              <a:rPr kumimoji="1" lang="en-US" altLang="zh-CN" dirty="0"/>
              <a:t>engineering</a:t>
            </a:r>
          </a:p>
        </p:txBody>
      </p:sp>
      <p:sp>
        <p:nvSpPr>
          <p:cNvPr id="24" name="圆角矩形 23">
            <a:extLst>
              <a:ext uri="{FF2B5EF4-FFF2-40B4-BE49-F238E27FC236}">
                <a16:creationId xmlns:a16="http://schemas.microsoft.com/office/drawing/2014/main" id="{B869239E-28A9-CB4B-8185-76D828F4E72F}"/>
              </a:ext>
            </a:extLst>
          </p:cNvPr>
          <p:cNvSpPr/>
          <p:nvPr/>
        </p:nvSpPr>
        <p:spPr>
          <a:xfrm>
            <a:off x="4602852" y="5246274"/>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Prediction</a:t>
            </a:r>
          </a:p>
        </p:txBody>
      </p:sp>
      <p:sp>
        <p:nvSpPr>
          <p:cNvPr id="25" name="圆角矩形 24">
            <a:extLst>
              <a:ext uri="{FF2B5EF4-FFF2-40B4-BE49-F238E27FC236}">
                <a16:creationId xmlns:a16="http://schemas.microsoft.com/office/drawing/2014/main" id="{A38446ED-A6C3-4B42-9495-D00BD6ED5CCB}"/>
              </a:ext>
            </a:extLst>
          </p:cNvPr>
          <p:cNvSpPr/>
          <p:nvPr/>
        </p:nvSpPr>
        <p:spPr>
          <a:xfrm>
            <a:off x="7977420" y="5246274"/>
            <a:ext cx="1440200" cy="648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a:t>
            </a:r>
          </a:p>
        </p:txBody>
      </p:sp>
      <p:cxnSp>
        <p:nvCxnSpPr>
          <p:cNvPr id="26" name="直线箭头连接符 25">
            <a:extLst>
              <a:ext uri="{FF2B5EF4-FFF2-40B4-BE49-F238E27FC236}">
                <a16:creationId xmlns:a16="http://schemas.microsoft.com/office/drawing/2014/main" id="{F9A07A66-C336-364E-96F8-E0751CB3C766}"/>
              </a:ext>
            </a:extLst>
          </p:cNvPr>
          <p:cNvCxnSpPr>
            <a:cxnSpLocks/>
            <a:stCxn id="22" idx="3"/>
            <a:endCxn id="23" idx="1"/>
          </p:cNvCxnSpPr>
          <p:nvPr/>
        </p:nvCxnSpPr>
        <p:spPr>
          <a:xfrm>
            <a:off x="1784691" y="5570319"/>
            <a:ext cx="6479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B2F931B0-06AB-FB44-B9F9-304E408A49E8}"/>
              </a:ext>
            </a:extLst>
          </p:cNvPr>
          <p:cNvCxnSpPr>
            <a:cxnSpLocks/>
            <a:stCxn id="23" idx="3"/>
            <a:endCxn id="24" idx="1"/>
          </p:cNvCxnSpPr>
          <p:nvPr/>
        </p:nvCxnSpPr>
        <p:spPr>
          <a:xfrm>
            <a:off x="3872850" y="5570319"/>
            <a:ext cx="730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5081ABE8-0F2C-D542-A145-45DA44332004}"/>
              </a:ext>
            </a:extLst>
          </p:cNvPr>
          <p:cNvCxnSpPr>
            <a:cxnSpLocks/>
            <a:stCxn id="24" idx="3"/>
            <a:endCxn id="25" idx="1"/>
          </p:cNvCxnSpPr>
          <p:nvPr/>
        </p:nvCxnSpPr>
        <p:spPr>
          <a:xfrm>
            <a:off x="6043052" y="5570319"/>
            <a:ext cx="1934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直线箭头连接符 34">
            <a:extLst>
              <a:ext uri="{FF2B5EF4-FFF2-40B4-BE49-F238E27FC236}">
                <a16:creationId xmlns:a16="http://schemas.microsoft.com/office/drawing/2014/main" id="{2805CC0F-E7CA-D442-A1E5-FF981E291ED9}"/>
              </a:ext>
            </a:extLst>
          </p:cNvPr>
          <p:cNvCxnSpPr>
            <a:cxnSpLocks/>
            <a:stCxn id="15" idx="2"/>
            <a:endCxn id="24" idx="0"/>
          </p:cNvCxnSpPr>
          <p:nvPr/>
        </p:nvCxnSpPr>
        <p:spPr>
          <a:xfrm rot="5400000">
            <a:off x="6291587" y="2840341"/>
            <a:ext cx="1437298" cy="337456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线箭头连接符 37">
            <a:extLst>
              <a:ext uri="{FF2B5EF4-FFF2-40B4-BE49-F238E27FC236}">
                <a16:creationId xmlns:a16="http://schemas.microsoft.com/office/drawing/2014/main" id="{0202AFF8-D0A6-7444-BAB3-18F074E2F4B4}"/>
              </a:ext>
            </a:extLst>
          </p:cNvPr>
          <p:cNvCxnSpPr>
            <a:cxnSpLocks/>
            <a:stCxn id="10" idx="3"/>
            <a:endCxn id="11" idx="1"/>
          </p:cNvCxnSpPr>
          <p:nvPr/>
        </p:nvCxnSpPr>
        <p:spPr>
          <a:xfrm flipV="1">
            <a:off x="3872850" y="1287681"/>
            <a:ext cx="730002" cy="109717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B194C54A-CD27-2045-9BFA-E56593EA354B}"/>
              </a:ext>
            </a:extLst>
          </p:cNvPr>
          <p:cNvCxnSpPr>
            <a:cxnSpLocks/>
            <a:stCxn id="10" idx="3"/>
            <a:endCxn id="12" idx="1"/>
          </p:cNvCxnSpPr>
          <p:nvPr/>
        </p:nvCxnSpPr>
        <p:spPr>
          <a:xfrm>
            <a:off x="3872850" y="2384855"/>
            <a:ext cx="7300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8A1B62C8-51A2-1949-B4C7-3EC1FD684C74}"/>
              </a:ext>
            </a:extLst>
          </p:cNvPr>
          <p:cNvCxnSpPr>
            <a:cxnSpLocks/>
            <a:stCxn id="10" idx="3"/>
            <a:endCxn id="13" idx="1"/>
          </p:cNvCxnSpPr>
          <p:nvPr/>
        </p:nvCxnSpPr>
        <p:spPr>
          <a:xfrm>
            <a:off x="3872850" y="2384855"/>
            <a:ext cx="730002" cy="110007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3F2D42AE-14DD-F645-8DDB-F6149926DE29}"/>
              </a:ext>
            </a:extLst>
          </p:cNvPr>
          <p:cNvCxnSpPr>
            <a:cxnSpLocks/>
            <a:stCxn id="5" idx="3"/>
            <a:endCxn id="10" idx="1"/>
          </p:cNvCxnSpPr>
          <p:nvPr/>
        </p:nvCxnSpPr>
        <p:spPr>
          <a:xfrm>
            <a:off x="1784691" y="2384855"/>
            <a:ext cx="6479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2F0B40A9-36D9-8D46-888A-29729A867088}"/>
              </a:ext>
            </a:extLst>
          </p:cNvPr>
          <p:cNvCxnSpPr>
            <a:cxnSpLocks/>
            <a:stCxn id="13" idx="3"/>
            <a:endCxn id="15" idx="1"/>
          </p:cNvCxnSpPr>
          <p:nvPr/>
        </p:nvCxnSpPr>
        <p:spPr>
          <a:xfrm>
            <a:off x="6043052" y="3484931"/>
            <a:ext cx="19343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6D49837D-F509-3940-AAA2-94EAE11F8B6A}"/>
              </a:ext>
            </a:extLst>
          </p:cNvPr>
          <p:cNvCxnSpPr>
            <a:cxnSpLocks/>
            <a:stCxn id="14" idx="2"/>
            <a:endCxn id="15" idx="0"/>
          </p:cNvCxnSpPr>
          <p:nvPr/>
        </p:nvCxnSpPr>
        <p:spPr>
          <a:xfrm>
            <a:off x="8697520" y="2708900"/>
            <a:ext cx="0" cy="451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连接符 60">
            <a:extLst>
              <a:ext uri="{FF2B5EF4-FFF2-40B4-BE49-F238E27FC236}">
                <a16:creationId xmlns:a16="http://schemas.microsoft.com/office/drawing/2014/main" id="{2F7A2BF9-EA04-0348-A92E-4BB66C2E2A89}"/>
              </a:ext>
            </a:extLst>
          </p:cNvPr>
          <p:cNvCxnSpPr>
            <a:cxnSpLocks/>
          </p:cNvCxnSpPr>
          <p:nvPr/>
        </p:nvCxnSpPr>
        <p:spPr>
          <a:xfrm>
            <a:off x="344360" y="4148072"/>
            <a:ext cx="9144570"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563293A3-F45F-1947-B472-80DF5CED4E8E}"/>
              </a:ext>
            </a:extLst>
          </p:cNvPr>
          <p:cNvSpPr/>
          <p:nvPr/>
        </p:nvSpPr>
        <p:spPr>
          <a:xfrm>
            <a:off x="6193345" y="900174"/>
            <a:ext cx="1633782"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Model training</a:t>
            </a:r>
          </a:p>
        </p:txBody>
      </p:sp>
      <p:sp>
        <p:nvSpPr>
          <p:cNvPr id="65" name="矩形 64">
            <a:extLst>
              <a:ext uri="{FF2B5EF4-FFF2-40B4-BE49-F238E27FC236}">
                <a16:creationId xmlns:a16="http://schemas.microsoft.com/office/drawing/2014/main" id="{8A0B81E1-94C5-4444-8029-DAA32F6458F4}"/>
              </a:ext>
            </a:extLst>
          </p:cNvPr>
          <p:cNvSpPr/>
          <p:nvPr/>
        </p:nvSpPr>
        <p:spPr>
          <a:xfrm>
            <a:off x="6127277" y="1925818"/>
            <a:ext cx="178767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Model selection</a:t>
            </a:r>
          </a:p>
        </p:txBody>
      </p:sp>
      <p:sp>
        <p:nvSpPr>
          <p:cNvPr id="68" name="矩形 67">
            <a:extLst>
              <a:ext uri="{FF2B5EF4-FFF2-40B4-BE49-F238E27FC236}">
                <a16:creationId xmlns:a16="http://schemas.microsoft.com/office/drawing/2014/main" id="{E24EA371-27FA-DF46-94CD-002C63513890}"/>
              </a:ext>
            </a:extLst>
          </p:cNvPr>
          <p:cNvSpPr/>
          <p:nvPr/>
        </p:nvSpPr>
        <p:spPr>
          <a:xfrm>
            <a:off x="6313225" y="3019079"/>
            <a:ext cx="126188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Evaluation</a:t>
            </a:r>
          </a:p>
        </p:txBody>
      </p:sp>
      <p:sp>
        <p:nvSpPr>
          <p:cNvPr id="72" name="Textfeld 10">
            <a:extLst>
              <a:ext uri="{FF2B5EF4-FFF2-40B4-BE49-F238E27FC236}">
                <a16:creationId xmlns:a16="http://schemas.microsoft.com/office/drawing/2014/main" id="{64B687A4-D9BE-0749-B11E-C227BAAD126D}"/>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en-GB" altLang="zh-CN" sz="1400" dirty="0">
                <a:latin typeface="Arial" panose="020B0604020202020204" pitchFamily="34" charset="0"/>
              </a:rPr>
              <a:t>[Osm19</a:t>
            </a:r>
            <a:r>
              <a:rPr lang="de-DE" sz="1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47749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161"/>
          <p:cNvPicPr>
            <a:picLocks noChangeAspect="1"/>
          </p:cNvPicPr>
          <p:nvPr/>
        </p:nvPicPr>
        <p:blipFill>
          <a:blip r:embed="rId3"/>
          <a:stretch>
            <a:fillRect/>
          </a:stretch>
        </p:blipFill>
        <p:spPr>
          <a:xfrm>
            <a:off x="7703820" y="6370320"/>
            <a:ext cx="1912620" cy="373380"/>
          </a:xfrm>
          <a:prstGeom prst="rect">
            <a:avLst/>
          </a:prstGeom>
        </p:spPr>
      </p:pic>
      <p:sp>
        <p:nvSpPr>
          <p:cNvPr id="2" name="Freeform 161"/>
          <p:cNvSpPr/>
          <p:nvPr/>
        </p:nvSpPr>
        <p:spPr>
          <a:xfrm>
            <a:off x="7753350" y="3841750"/>
            <a:ext cx="311150" cy="412750"/>
          </a:xfrm>
          <a:custGeom>
            <a:avLst/>
            <a:gdLst>
              <a:gd name="connsiteX0" fmla="*/ 126994 w 311150"/>
              <a:gd name="connsiteY0" fmla="*/ 374356 h 412750"/>
              <a:gd name="connsiteX1" fmla="*/ 173768 w 311150"/>
              <a:gd name="connsiteY1" fmla="*/ 347356 h 412750"/>
              <a:gd name="connsiteX2" fmla="*/ 11779 w 311150"/>
              <a:gd name="connsiteY2" fmla="*/ 66775 h 412750"/>
              <a:gd name="connsiteX3" fmla="*/ 105315 w 311150"/>
              <a:gd name="connsiteY3" fmla="*/ 12762 h 412750"/>
              <a:gd name="connsiteX4" fmla="*/ 267303 w 311150"/>
              <a:gd name="connsiteY4" fmla="*/ 293343 h 412750"/>
              <a:gd name="connsiteX5" fmla="*/ 314078 w 311150"/>
              <a:gd name="connsiteY5" fmla="*/ 266343 h 412750"/>
              <a:gd name="connsiteX6" fmla="*/ 274542 w 311150"/>
              <a:gd name="connsiteY6" fmla="*/ 413891 h 412750"/>
              <a:gd name="connsiteX7" fmla="*/ 126994 w 311150"/>
              <a:gd name="connsiteY7" fmla="*/ 374356 h 412750"/>
              <a:gd name="connsiteX8" fmla="*/ 126994 w 311150"/>
              <a:gd name="connsiteY8" fmla="*/ 374356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150" h="412750">
                <a:moveTo>
                  <a:pt x="126994" y="374356"/>
                </a:moveTo>
                <a:lnTo>
                  <a:pt x="173768" y="347356"/>
                </a:lnTo>
                <a:lnTo>
                  <a:pt x="11779" y="66775"/>
                </a:lnTo>
                <a:lnTo>
                  <a:pt x="105315" y="12762"/>
                </a:lnTo>
                <a:lnTo>
                  <a:pt x="267303" y="293343"/>
                </a:lnTo>
                <a:lnTo>
                  <a:pt x="314078" y="266343"/>
                </a:lnTo>
                <a:lnTo>
                  <a:pt x="274542" y="413891"/>
                </a:lnTo>
                <a:lnTo>
                  <a:pt x="126994" y="374356"/>
                </a:lnTo>
                <a:lnTo>
                  <a:pt x="126994" y="374356"/>
                </a:lnTo>
                <a:close/>
              </a:path>
            </a:pathLst>
          </a:custGeom>
          <a:solidFill>
            <a:srgbClr val="000000">
              <a:alpha val="0"/>
            </a:srgbClr>
          </a:solidFill>
          <a:ln w="9525">
            <a:solidFill>
              <a:srgbClr val="5EBD84">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2"/>
          <p:cNvSpPr/>
          <p:nvPr/>
        </p:nvSpPr>
        <p:spPr>
          <a:xfrm>
            <a:off x="336550" y="4210050"/>
            <a:ext cx="2305050" cy="1494451"/>
          </a:xfrm>
          <a:custGeom>
            <a:avLst/>
            <a:gdLst>
              <a:gd name="connsiteX0" fmla="*/ 7874 w 2305050"/>
              <a:gd name="connsiteY0" fmla="*/ 323346 h 1873250"/>
              <a:gd name="connsiteX1" fmla="*/ 318262 w 2305050"/>
              <a:gd name="connsiteY1" fmla="*/ 12958 h 1873250"/>
              <a:gd name="connsiteX2" fmla="*/ 2001774 w 2305050"/>
              <a:gd name="connsiteY2" fmla="*/ 12958 h 1873250"/>
              <a:gd name="connsiteX3" fmla="*/ 2312162 w 2305050"/>
              <a:gd name="connsiteY3" fmla="*/ 323346 h 1873250"/>
              <a:gd name="connsiteX4" fmla="*/ 2312162 w 2305050"/>
              <a:gd name="connsiteY4" fmla="*/ 1564886 h 1873250"/>
              <a:gd name="connsiteX5" fmla="*/ 2001774 w 2305050"/>
              <a:gd name="connsiteY5" fmla="*/ 1875287 h 1873250"/>
              <a:gd name="connsiteX6" fmla="*/ 318262 w 2305050"/>
              <a:gd name="connsiteY6" fmla="*/ 1875287 h 1873250"/>
              <a:gd name="connsiteX7" fmla="*/ 7874 w 2305050"/>
              <a:gd name="connsiteY7" fmla="*/ 1564886 h 1873250"/>
              <a:gd name="connsiteX8" fmla="*/ 7874 w 2305050"/>
              <a:gd name="connsiteY8" fmla="*/ 323346 h 187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1873250">
                <a:moveTo>
                  <a:pt x="7874" y="323346"/>
                </a:moveTo>
                <a:cubicBezTo>
                  <a:pt x="7874" y="151922"/>
                  <a:pt x="146837" y="12958"/>
                  <a:pt x="318262" y="12958"/>
                </a:cubicBezTo>
                <a:lnTo>
                  <a:pt x="2001774" y="12958"/>
                </a:lnTo>
                <a:cubicBezTo>
                  <a:pt x="2173198" y="12958"/>
                  <a:pt x="2312162" y="151922"/>
                  <a:pt x="2312162" y="323346"/>
                </a:cubicBezTo>
                <a:lnTo>
                  <a:pt x="2312162" y="1564886"/>
                </a:lnTo>
                <a:cubicBezTo>
                  <a:pt x="2312162" y="1736311"/>
                  <a:pt x="2173198" y="1875287"/>
                  <a:pt x="2001774" y="1875287"/>
                </a:cubicBezTo>
                <a:lnTo>
                  <a:pt x="318262" y="1875287"/>
                </a:lnTo>
                <a:cubicBezTo>
                  <a:pt x="146837" y="1875287"/>
                  <a:pt x="7874" y="1736311"/>
                  <a:pt x="7874" y="1564886"/>
                </a:cubicBezTo>
                <a:lnTo>
                  <a:pt x="7874" y="323346"/>
                </a:lnTo>
                <a:close/>
              </a:path>
            </a:pathLst>
          </a:custGeom>
          <a:solidFill>
            <a:srgbClr val="000000">
              <a:alpha val="0"/>
            </a:srgbClr>
          </a:solidFill>
          <a:ln w="9144">
            <a:solidFill>
              <a:srgbClr val="5EBD84">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3"/>
          <p:cNvSpPr/>
          <p:nvPr/>
        </p:nvSpPr>
        <p:spPr>
          <a:xfrm>
            <a:off x="1860550" y="3816350"/>
            <a:ext cx="298450" cy="400050"/>
          </a:xfrm>
          <a:custGeom>
            <a:avLst/>
            <a:gdLst>
              <a:gd name="connsiteX0" fmla="*/ 6990 w 298450"/>
              <a:gd name="connsiteY0" fmla="*/ 262592 h 400050"/>
              <a:gd name="connsiteX1" fmla="*/ 53764 w 298450"/>
              <a:gd name="connsiteY1" fmla="*/ 289593 h 400050"/>
              <a:gd name="connsiteX2" fmla="*/ 215752 w 298450"/>
              <a:gd name="connsiteY2" fmla="*/ 9011 h 400050"/>
              <a:gd name="connsiteX3" fmla="*/ 309300 w 298450"/>
              <a:gd name="connsiteY3" fmla="*/ 63024 h 400050"/>
              <a:gd name="connsiteX4" fmla="*/ 147299 w 298450"/>
              <a:gd name="connsiteY4" fmla="*/ 343606 h 400050"/>
              <a:gd name="connsiteX5" fmla="*/ 194073 w 298450"/>
              <a:gd name="connsiteY5" fmla="*/ 370606 h 400050"/>
              <a:gd name="connsiteX6" fmla="*/ 46525 w 298450"/>
              <a:gd name="connsiteY6" fmla="*/ 410141 h 400050"/>
              <a:gd name="connsiteX7" fmla="*/ 6990 w 298450"/>
              <a:gd name="connsiteY7" fmla="*/ 262592 h 400050"/>
              <a:gd name="connsiteX8" fmla="*/ 6990 w 298450"/>
              <a:gd name="connsiteY8" fmla="*/ 26259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8450" h="400050">
                <a:moveTo>
                  <a:pt x="6990" y="262592"/>
                </a:moveTo>
                <a:lnTo>
                  <a:pt x="53764" y="289593"/>
                </a:lnTo>
                <a:lnTo>
                  <a:pt x="215752" y="9011"/>
                </a:lnTo>
                <a:lnTo>
                  <a:pt x="309300" y="63024"/>
                </a:lnTo>
                <a:lnTo>
                  <a:pt x="147299" y="343606"/>
                </a:lnTo>
                <a:lnTo>
                  <a:pt x="194073" y="370606"/>
                </a:lnTo>
                <a:lnTo>
                  <a:pt x="46525" y="410141"/>
                </a:lnTo>
                <a:lnTo>
                  <a:pt x="6990" y="262592"/>
                </a:lnTo>
                <a:lnTo>
                  <a:pt x="6990" y="262592"/>
                </a:lnTo>
                <a:close/>
              </a:path>
            </a:pathLst>
          </a:custGeom>
          <a:solidFill>
            <a:srgbClr val="0000D7">
              <a:alpha val="0"/>
            </a:srgbClr>
          </a:solidFill>
          <a:ln w="9525">
            <a:solidFill>
              <a:srgbClr val="5EBD84">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4"/>
          <p:cNvSpPr/>
          <p:nvPr/>
        </p:nvSpPr>
        <p:spPr>
          <a:xfrm>
            <a:off x="6597650" y="2660650"/>
            <a:ext cx="311150" cy="412750"/>
          </a:xfrm>
          <a:custGeom>
            <a:avLst/>
            <a:gdLst>
              <a:gd name="connsiteX0" fmla="*/ 130851 w 311150"/>
              <a:gd name="connsiteY0" fmla="*/ 377687 h 412750"/>
              <a:gd name="connsiteX1" fmla="*/ 177104 w 311150"/>
              <a:gd name="connsiteY1" fmla="*/ 349798 h 412750"/>
              <a:gd name="connsiteX2" fmla="*/ 9807 w 311150"/>
              <a:gd name="connsiteY2" fmla="*/ 72341 h 412750"/>
              <a:gd name="connsiteX3" fmla="*/ 102314 w 311150"/>
              <a:gd name="connsiteY3" fmla="*/ 16576 h 412750"/>
              <a:gd name="connsiteX4" fmla="*/ 269599 w 311150"/>
              <a:gd name="connsiteY4" fmla="*/ 294033 h 412750"/>
              <a:gd name="connsiteX5" fmla="*/ 315852 w 311150"/>
              <a:gd name="connsiteY5" fmla="*/ 266143 h 412750"/>
              <a:gd name="connsiteX6" fmla="*/ 279124 w 311150"/>
              <a:gd name="connsiteY6" fmla="*/ 414416 h 412750"/>
              <a:gd name="connsiteX7" fmla="*/ 130851 w 311150"/>
              <a:gd name="connsiteY7" fmla="*/ 377687 h 41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150" h="412750">
                <a:moveTo>
                  <a:pt x="130851" y="377687"/>
                </a:moveTo>
                <a:lnTo>
                  <a:pt x="177104" y="349798"/>
                </a:lnTo>
                <a:lnTo>
                  <a:pt x="9807" y="72341"/>
                </a:lnTo>
                <a:lnTo>
                  <a:pt x="102314" y="16576"/>
                </a:lnTo>
                <a:lnTo>
                  <a:pt x="269599" y="294033"/>
                </a:lnTo>
                <a:lnTo>
                  <a:pt x="315852" y="266143"/>
                </a:lnTo>
                <a:lnTo>
                  <a:pt x="279124" y="414416"/>
                </a:lnTo>
                <a:lnTo>
                  <a:pt x="130851" y="377687"/>
                </a:lnTo>
                <a:close/>
              </a:path>
            </a:pathLst>
          </a:custGeom>
          <a:solidFill>
            <a:srgbClr val="5EBD84">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5"/>
          <p:cNvSpPr/>
          <p:nvPr/>
        </p:nvSpPr>
        <p:spPr>
          <a:xfrm>
            <a:off x="6594475" y="2657475"/>
            <a:ext cx="314325" cy="415925"/>
          </a:xfrm>
          <a:custGeom>
            <a:avLst/>
            <a:gdLst>
              <a:gd name="connsiteX0" fmla="*/ 134026 w 314325"/>
              <a:gd name="connsiteY0" fmla="*/ 380862 h 415925"/>
              <a:gd name="connsiteX1" fmla="*/ 180279 w 314325"/>
              <a:gd name="connsiteY1" fmla="*/ 352973 h 415925"/>
              <a:gd name="connsiteX2" fmla="*/ 12982 w 314325"/>
              <a:gd name="connsiteY2" fmla="*/ 75516 h 415925"/>
              <a:gd name="connsiteX3" fmla="*/ 105489 w 314325"/>
              <a:gd name="connsiteY3" fmla="*/ 19751 h 415925"/>
              <a:gd name="connsiteX4" fmla="*/ 272774 w 314325"/>
              <a:gd name="connsiteY4" fmla="*/ 297208 h 415925"/>
              <a:gd name="connsiteX5" fmla="*/ 319027 w 314325"/>
              <a:gd name="connsiteY5" fmla="*/ 269318 h 415925"/>
              <a:gd name="connsiteX6" fmla="*/ 282299 w 314325"/>
              <a:gd name="connsiteY6" fmla="*/ 417591 h 415925"/>
              <a:gd name="connsiteX7" fmla="*/ 134026 w 314325"/>
              <a:gd name="connsiteY7" fmla="*/ 380862 h 415925"/>
              <a:gd name="connsiteX8" fmla="*/ 134026 w 314325"/>
              <a:gd name="connsiteY8" fmla="*/ 380862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415925">
                <a:moveTo>
                  <a:pt x="134026" y="380862"/>
                </a:moveTo>
                <a:lnTo>
                  <a:pt x="180279" y="352973"/>
                </a:lnTo>
                <a:lnTo>
                  <a:pt x="12982" y="75516"/>
                </a:lnTo>
                <a:lnTo>
                  <a:pt x="105489" y="19751"/>
                </a:lnTo>
                <a:lnTo>
                  <a:pt x="272774" y="297208"/>
                </a:lnTo>
                <a:lnTo>
                  <a:pt x="319027" y="269318"/>
                </a:lnTo>
                <a:lnTo>
                  <a:pt x="282299" y="417591"/>
                </a:lnTo>
                <a:lnTo>
                  <a:pt x="134026" y="380862"/>
                </a:lnTo>
                <a:lnTo>
                  <a:pt x="134026" y="380862"/>
                </a:lnTo>
                <a:close/>
              </a:path>
            </a:pathLst>
          </a:custGeom>
          <a:solidFill>
            <a:srgbClr val="0000FF">
              <a:alpha val="0"/>
            </a:srgbClr>
          </a:solidFill>
          <a:ln w="19050">
            <a:solidFill>
              <a:srgbClr val="438A5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6"/>
          <p:cNvSpPr/>
          <p:nvPr/>
        </p:nvSpPr>
        <p:spPr>
          <a:xfrm>
            <a:off x="7242175" y="4232276"/>
            <a:ext cx="2308225" cy="1472606"/>
          </a:xfrm>
          <a:custGeom>
            <a:avLst/>
            <a:gdLst>
              <a:gd name="connsiteX0" fmla="*/ 15113 w 2308225"/>
              <a:gd name="connsiteY0" fmla="*/ 330078 h 1876425"/>
              <a:gd name="connsiteX1" fmla="*/ 325501 w 2308225"/>
              <a:gd name="connsiteY1" fmla="*/ 19690 h 1876425"/>
              <a:gd name="connsiteX2" fmla="*/ 2009013 w 2308225"/>
              <a:gd name="connsiteY2" fmla="*/ 19690 h 1876425"/>
              <a:gd name="connsiteX3" fmla="*/ 2319401 w 2308225"/>
              <a:gd name="connsiteY3" fmla="*/ 330078 h 1876425"/>
              <a:gd name="connsiteX4" fmla="*/ 2319401 w 2308225"/>
              <a:gd name="connsiteY4" fmla="*/ 1571617 h 1876425"/>
              <a:gd name="connsiteX5" fmla="*/ 2009013 w 2308225"/>
              <a:gd name="connsiteY5" fmla="*/ 1882018 h 1876425"/>
              <a:gd name="connsiteX6" fmla="*/ 325501 w 2308225"/>
              <a:gd name="connsiteY6" fmla="*/ 1882018 h 1876425"/>
              <a:gd name="connsiteX7" fmla="*/ 15113 w 2308225"/>
              <a:gd name="connsiteY7" fmla="*/ 1571617 h 1876425"/>
              <a:gd name="connsiteX8" fmla="*/ 15113 w 2308225"/>
              <a:gd name="connsiteY8" fmla="*/ 330078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225" h="1876425">
                <a:moveTo>
                  <a:pt x="15113" y="330078"/>
                </a:moveTo>
                <a:cubicBezTo>
                  <a:pt x="15113" y="158653"/>
                  <a:pt x="154076" y="19690"/>
                  <a:pt x="325501" y="19690"/>
                </a:cubicBezTo>
                <a:lnTo>
                  <a:pt x="2009013" y="19690"/>
                </a:lnTo>
                <a:cubicBezTo>
                  <a:pt x="2180437" y="19690"/>
                  <a:pt x="2319401" y="158653"/>
                  <a:pt x="2319401" y="330078"/>
                </a:cubicBezTo>
                <a:lnTo>
                  <a:pt x="2319401" y="1571617"/>
                </a:lnTo>
                <a:cubicBezTo>
                  <a:pt x="2319401" y="1743042"/>
                  <a:pt x="2180437" y="1882018"/>
                  <a:pt x="2009013" y="1882018"/>
                </a:cubicBezTo>
                <a:lnTo>
                  <a:pt x="325501" y="1882018"/>
                </a:lnTo>
                <a:cubicBezTo>
                  <a:pt x="154076" y="1882018"/>
                  <a:pt x="15113" y="1743042"/>
                  <a:pt x="15113" y="1571617"/>
                </a:cubicBezTo>
                <a:lnTo>
                  <a:pt x="15113" y="330078"/>
                </a:lnTo>
                <a:close/>
              </a:path>
            </a:pathLst>
          </a:custGeom>
          <a:solidFill>
            <a:srgbClr val="00005F">
              <a:alpha val="0"/>
            </a:srgbClr>
          </a:solidFill>
          <a:ln w="9144">
            <a:solidFill>
              <a:srgbClr val="5EBD84">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7"/>
          <p:cNvSpPr/>
          <p:nvPr/>
        </p:nvSpPr>
        <p:spPr>
          <a:xfrm>
            <a:off x="4943475" y="3736975"/>
            <a:ext cx="225425" cy="479425"/>
          </a:xfrm>
          <a:custGeom>
            <a:avLst/>
            <a:gdLst>
              <a:gd name="connsiteX0" fmla="*/ 10286 w 225425"/>
              <a:gd name="connsiteY0" fmla="*/ 378586 h 479425"/>
              <a:gd name="connsiteX1" fmla="*/ 64389 w 225425"/>
              <a:gd name="connsiteY1" fmla="*/ 378586 h 479425"/>
              <a:gd name="connsiteX2" fmla="*/ 64389 w 225425"/>
              <a:gd name="connsiteY2" fmla="*/ 18922 h 479425"/>
              <a:gd name="connsiteX3" fmla="*/ 172592 w 225425"/>
              <a:gd name="connsiteY3" fmla="*/ 18922 h 479425"/>
              <a:gd name="connsiteX4" fmla="*/ 172592 w 225425"/>
              <a:gd name="connsiteY4" fmla="*/ 378586 h 479425"/>
              <a:gd name="connsiteX5" fmla="*/ 226695 w 225425"/>
              <a:gd name="connsiteY5" fmla="*/ 378586 h 479425"/>
              <a:gd name="connsiteX6" fmla="*/ 118490 w 225425"/>
              <a:gd name="connsiteY6" fmla="*/ 486790 h 479425"/>
              <a:gd name="connsiteX7" fmla="*/ 10286 w 225425"/>
              <a:gd name="connsiteY7" fmla="*/ 378586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425" h="479425">
                <a:moveTo>
                  <a:pt x="10286" y="378586"/>
                </a:moveTo>
                <a:lnTo>
                  <a:pt x="64389" y="378586"/>
                </a:lnTo>
                <a:lnTo>
                  <a:pt x="64389" y="18922"/>
                </a:lnTo>
                <a:lnTo>
                  <a:pt x="172592" y="18922"/>
                </a:lnTo>
                <a:lnTo>
                  <a:pt x="172592" y="378586"/>
                </a:lnTo>
                <a:lnTo>
                  <a:pt x="226695" y="378586"/>
                </a:lnTo>
                <a:lnTo>
                  <a:pt x="118490" y="486790"/>
                </a:lnTo>
                <a:lnTo>
                  <a:pt x="10286" y="378586"/>
                </a:lnTo>
                <a:close/>
              </a:path>
            </a:pathLst>
          </a:custGeom>
          <a:solidFill>
            <a:srgbClr val="00AB5A">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8"/>
          <p:cNvSpPr/>
          <p:nvPr/>
        </p:nvSpPr>
        <p:spPr>
          <a:xfrm>
            <a:off x="4943094" y="3736594"/>
            <a:ext cx="225806" cy="479805"/>
          </a:xfrm>
          <a:custGeom>
            <a:avLst/>
            <a:gdLst>
              <a:gd name="connsiteX0" fmla="*/ 10667 w 225806"/>
              <a:gd name="connsiteY0" fmla="*/ 378967 h 479805"/>
              <a:gd name="connsiteX1" fmla="*/ 64770 w 225806"/>
              <a:gd name="connsiteY1" fmla="*/ 378967 h 479805"/>
              <a:gd name="connsiteX2" fmla="*/ 64770 w 225806"/>
              <a:gd name="connsiteY2" fmla="*/ 19303 h 479805"/>
              <a:gd name="connsiteX3" fmla="*/ 172973 w 225806"/>
              <a:gd name="connsiteY3" fmla="*/ 19303 h 479805"/>
              <a:gd name="connsiteX4" fmla="*/ 172973 w 225806"/>
              <a:gd name="connsiteY4" fmla="*/ 378967 h 479805"/>
              <a:gd name="connsiteX5" fmla="*/ 227076 w 225806"/>
              <a:gd name="connsiteY5" fmla="*/ 378967 h 479805"/>
              <a:gd name="connsiteX6" fmla="*/ 118871 w 225806"/>
              <a:gd name="connsiteY6" fmla="*/ 487171 h 479805"/>
              <a:gd name="connsiteX7" fmla="*/ 10667 w 225806"/>
              <a:gd name="connsiteY7" fmla="*/ 378967 h 479805"/>
              <a:gd name="connsiteX8" fmla="*/ 10667 w 225806"/>
              <a:gd name="connsiteY8" fmla="*/ 378967 h 4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806" h="479805">
                <a:moveTo>
                  <a:pt x="10667" y="378967"/>
                </a:moveTo>
                <a:lnTo>
                  <a:pt x="64770" y="378967"/>
                </a:lnTo>
                <a:lnTo>
                  <a:pt x="64770" y="19303"/>
                </a:lnTo>
                <a:lnTo>
                  <a:pt x="172973" y="19303"/>
                </a:lnTo>
                <a:lnTo>
                  <a:pt x="172973" y="378967"/>
                </a:lnTo>
                <a:lnTo>
                  <a:pt x="227076" y="378967"/>
                </a:lnTo>
                <a:lnTo>
                  <a:pt x="118871" y="487171"/>
                </a:lnTo>
                <a:lnTo>
                  <a:pt x="10667" y="378967"/>
                </a:lnTo>
                <a:lnTo>
                  <a:pt x="10667" y="378967"/>
                </a:lnTo>
                <a:close/>
              </a:path>
            </a:pathLst>
          </a:custGeom>
          <a:solidFill>
            <a:srgbClr val="00008A">
              <a:alpha val="0"/>
            </a:srgbClr>
          </a:solidFill>
          <a:ln w="19811">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9"/>
          <p:cNvSpPr/>
          <p:nvPr/>
        </p:nvSpPr>
        <p:spPr>
          <a:xfrm>
            <a:off x="1895094" y="3076194"/>
            <a:ext cx="1826005" cy="810005"/>
          </a:xfrm>
          <a:custGeom>
            <a:avLst/>
            <a:gdLst>
              <a:gd name="connsiteX0" fmla="*/ 33527 w 1826005"/>
              <a:gd name="connsiteY0" fmla="*/ 161038 h 810005"/>
              <a:gd name="connsiteX1" fmla="*/ 165607 w 1826005"/>
              <a:gd name="connsiteY1" fmla="*/ 28958 h 810005"/>
              <a:gd name="connsiteX2" fmla="*/ 1702816 w 1826005"/>
              <a:gd name="connsiteY2" fmla="*/ 28958 h 810005"/>
              <a:gd name="connsiteX3" fmla="*/ 1834896 w 1826005"/>
              <a:gd name="connsiteY3" fmla="*/ 161038 h 810005"/>
              <a:gd name="connsiteX4" fmla="*/ 1834896 w 1826005"/>
              <a:gd name="connsiteY4" fmla="*/ 689358 h 810005"/>
              <a:gd name="connsiteX5" fmla="*/ 1702816 w 1826005"/>
              <a:gd name="connsiteY5" fmla="*/ 821438 h 810005"/>
              <a:gd name="connsiteX6" fmla="*/ 165607 w 1826005"/>
              <a:gd name="connsiteY6" fmla="*/ 821438 h 810005"/>
              <a:gd name="connsiteX7" fmla="*/ 33527 w 1826005"/>
              <a:gd name="connsiteY7" fmla="*/ 689358 h 810005"/>
              <a:gd name="connsiteX8" fmla="*/ 33527 w 1826005"/>
              <a:gd name="connsiteY8" fmla="*/ 161038 h 81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005" h="810005">
                <a:moveTo>
                  <a:pt x="33527" y="161038"/>
                </a:moveTo>
                <a:cubicBezTo>
                  <a:pt x="33527" y="88089"/>
                  <a:pt x="92659" y="28958"/>
                  <a:pt x="165607" y="28958"/>
                </a:cubicBezTo>
                <a:lnTo>
                  <a:pt x="1702816" y="28958"/>
                </a:lnTo>
                <a:cubicBezTo>
                  <a:pt x="1775764" y="28958"/>
                  <a:pt x="1834896" y="88089"/>
                  <a:pt x="1834896" y="161038"/>
                </a:cubicBezTo>
                <a:lnTo>
                  <a:pt x="1834896" y="689358"/>
                </a:lnTo>
                <a:cubicBezTo>
                  <a:pt x="1834896" y="762294"/>
                  <a:pt x="1775764" y="821438"/>
                  <a:pt x="1702816" y="821438"/>
                </a:cubicBezTo>
                <a:lnTo>
                  <a:pt x="165607" y="821438"/>
                </a:lnTo>
                <a:cubicBezTo>
                  <a:pt x="92659" y="821438"/>
                  <a:pt x="33527" y="762294"/>
                  <a:pt x="33527" y="689358"/>
                </a:cubicBezTo>
                <a:lnTo>
                  <a:pt x="33527" y="161038"/>
                </a:lnTo>
                <a:close/>
              </a:path>
            </a:pathLst>
          </a:custGeom>
          <a:solidFill>
            <a:srgbClr val="5EBD84">
              <a:alpha val="100000"/>
            </a:srgbClr>
          </a:solidFill>
          <a:ln w="19811">
            <a:solidFill>
              <a:srgbClr val="438A5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70"/>
          <p:cNvSpPr/>
          <p:nvPr/>
        </p:nvSpPr>
        <p:spPr>
          <a:xfrm>
            <a:off x="4066794" y="3076194"/>
            <a:ext cx="1813305" cy="810005"/>
          </a:xfrm>
          <a:custGeom>
            <a:avLst/>
            <a:gdLst>
              <a:gd name="connsiteX0" fmla="*/ 22859 w 1813305"/>
              <a:gd name="connsiteY0" fmla="*/ 161039 h 810005"/>
              <a:gd name="connsiteX1" fmla="*/ 154939 w 1813305"/>
              <a:gd name="connsiteY1" fmla="*/ 28959 h 810005"/>
              <a:gd name="connsiteX2" fmla="*/ 1690623 w 1813305"/>
              <a:gd name="connsiteY2" fmla="*/ 28959 h 810005"/>
              <a:gd name="connsiteX3" fmla="*/ 1822703 w 1813305"/>
              <a:gd name="connsiteY3" fmla="*/ 161039 h 810005"/>
              <a:gd name="connsiteX4" fmla="*/ 1822703 w 1813305"/>
              <a:gd name="connsiteY4" fmla="*/ 689347 h 810005"/>
              <a:gd name="connsiteX5" fmla="*/ 1690623 w 1813305"/>
              <a:gd name="connsiteY5" fmla="*/ 821439 h 810005"/>
              <a:gd name="connsiteX6" fmla="*/ 154939 w 1813305"/>
              <a:gd name="connsiteY6" fmla="*/ 821439 h 810005"/>
              <a:gd name="connsiteX7" fmla="*/ 22859 w 1813305"/>
              <a:gd name="connsiteY7" fmla="*/ 689347 h 810005"/>
              <a:gd name="connsiteX8" fmla="*/ 22859 w 1813305"/>
              <a:gd name="connsiteY8" fmla="*/ 161039 h 81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3305" h="810005">
                <a:moveTo>
                  <a:pt x="22859" y="161039"/>
                </a:moveTo>
                <a:cubicBezTo>
                  <a:pt x="22859" y="88091"/>
                  <a:pt x="81991" y="28959"/>
                  <a:pt x="154939" y="28959"/>
                </a:cubicBezTo>
                <a:lnTo>
                  <a:pt x="1690623" y="28959"/>
                </a:lnTo>
                <a:cubicBezTo>
                  <a:pt x="1763572" y="28959"/>
                  <a:pt x="1822703" y="88091"/>
                  <a:pt x="1822703" y="161039"/>
                </a:cubicBezTo>
                <a:lnTo>
                  <a:pt x="1822703" y="689347"/>
                </a:lnTo>
                <a:cubicBezTo>
                  <a:pt x="1822703" y="762296"/>
                  <a:pt x="1763572" y="821439"/>
                  <a:pt x="1690623" y="821439"/>
                </a:cubicBezTo>
                <a:lnTo>
                  <a:pt x="154939" y="821439"/>
                </a:lnTo>
                <a:cubicBezTo>
                  <a:pt x="81991" y="821439"/>
                  <a:pt x="22859" y="762296"/>
                  <a:pt x="22859" y="689347"/>
                </a:cubicBezTo>
                <a:lnTo>
                  <a:pt x="22859" y="161039"/>
                </a:lnTo>
                <a:close/>
              </a:path>
            </a:pathLst>
          </a:custGeom>
          <a:solidFill>
            <a:srgbClr val="00AB5A">
              <a:alpha val="100000"/>
            </a:srgbClr>
          </a:solidFill>
          <a:ln w="19811">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1"/>
          <p:cNvSpPr/>
          <p:nvPr/>
        </p:nvSpPr>
        <p:spPr>
          <a:xfrm>
            <a:off x="3114294" y="2682494"/>
            <a:ext cx="314706" cy="416305"/>
          </a:xfrm>
          <a:custGeom>
            <a:avLst/>
            <a:gdLst>
              <a:gd name="connsiteX0" fmla="*/ 12763 w 314706"/>
              <a:gd name="connsiteY0" fmla="*/ 273289 h 416305"/>
              <a:gd name="connsiteX1" fmla="*/ 59537 w 314706"/>
              <a:gd name="connsiteY1" fmla="*/ 300290 h 416305"/>
              <a:gd name="connsiteX2" fmla="*/ 221526 w 314706"/>
              <a:gd name="connsiteY2" fmla="*/ 19709 h 416305"/>
              <a:gd name="connsiteX3" fmla="*/ 315074 w 314706"/>
              <a:gd name="connsiteY3" fmla="*/ 73722 h 416305"/>
              <a:gd name="connsiteX4" fmla="*/ 153073 w 314706"/>
              <a:gd name="connsiteY4" fmla="*/ 354303 h 416305"/>
              <a:gd name="connsiteX5" fmla="*/ 199847 w 314706"/>
              <a:gd name="connsiteY5" fmla="*/ 381303 h 416305"/>
              <a:gd name="connsiteX6" fmla="*/ 52298 w 314706"/>
              <a:gd name="connsiteY6" fmla="*/ 420838 h 416305"/>
              <a:gd name="connsiteX7" fmla="*/ 12763 w 314706"/>
              <a:gd name="connsiteY7" fmla="*/ 273289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706" h="416305">
                <a:moveTo>
                  <a:pt x="12763" y="273289"/>
                </a:moveTo>
                <a:lnTo>
                  <a:pt x="59537" y="300290"/>
                </a:lnTo>
                <a:lnTo>
                  <a:pt x="221526" y="19709"/>
                </a:lnTo>
                <a:lnTo>
                  <a:pt x="315074" y="73722"/>
                </a:lnTo>
                <a:lnTo>
                  <a:pt x="153073" y="354303"/>
                </a:lnTo>
                <a:lnTo>
                  <a:pt x="199847" y="381303"/>
                </a:lnTo>
                <a:lnTo>
                  <a:pt x="52298" y="420838"/>
                </a:lnTo>
                <a:lnTo>
                  <a:pt x="12763" y="273289"/>
                </a:lnTo>
                <a:close/>
              </a:path>
            </a:pathLst>
          </a:custGeom>
          <a:solidFill>
            <a:srgbClr val="5EBD84">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2"/>
          <p:cNvSpPr/>
          <p:nvPr/>
        </p:nvSpPr>
        <p:spPr>
          <a:xfrm>
            <a:off x="3114294" y="2682494"/>
            <a:ext cx="314706" cy="416305"/>
          </a:xfrm>
          <a:custGeom>
            <a:avLst/>
            <a:gdLst>
              <a:gd name="connsiteX0" fmla="*/ 12763 w 314706"/>
              <a:gd name="connsiteY0" fmla="*/ 273289 h 416305"/>
              <a:gd name="connsiteX1" fmla="*/ 59537 w 314706"/>
              <a:gd name="connsiteY1" fmla="*/ 300290 h 416305"/>
              <a:gd name="connsiteX2" fmla="*/ 221526 w 314706"/>
              <a:gd name="connsiteY2" fmla="*/ 19709 h 416305"/>
              <a:gd name="connsiteX3" fmla="*/ 315074 w 314706"/>
              <a:gd name="connsiteY3" fmla="*/ 73722 h 416305"/>
              <a:gd name="connsiteX4" fmla="*/ 153073 w 314706"/>
              <a:gd name="connsiteY4" fmla="*/ 354303 h 416305"/>
              <a:gd name="connsiteX5" fmla="*/ 199847 w 314706"/>
              <a:gd name="connsiteY5" fmla="*/ 381303 h 416305"/>
              <a:gd name="connsiteX6" fmla="*/ 52298 w 314706"/>
              <a:gd name="connsiteY6" fmla="*/ 420838 h 416305"/>
              <a:gd name="connsiteX7" fmla="*/ 12763 w 314706"/>
              <a:gd name="connsiteY7" fmla="*/ 273289 h 416305"/>
              <a:gd name="connsiteX8" fmla="*/ 12763 w 314706"/>
              <a:gd name="connsiteY8" fmla="*/ 273289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06" h="416305">
                <a:moveTo>
                  <a:pt x="12763" y="273289"/>
                </a:moveTo>
                <a:lnTo>
                  <a:pt x="59537" y="300290"/>
                </a:lnTo>
                <a:lnTo>
                  <a:pt x="221526" y="19709"/>
                </a:lnTo>
                <a:lnTo>
                  <a:pt x="315074" y="73722"/>
                </a:lnTo>
                <a:lnTo>
                  <a:pt x="153073" y="354303"/>
                </a:lnTo>
                <a:lnTo>
                  <a:pt x="199847" y="381303"/>
                </a:lnTo>
                <a:lnTo>
                  <a:pt x="52298" y="420838"/>
                </a:lnTo>
                <a:lnTo>
                  <a:pt x="12763" y="273289"/>
                </a:lnTo>
                <a:lnTo>
                  <a:pt x="12763" y="273289"/>
                </a:lnTo>
                <a:close/>
              </a:path>
            </a:pathLst>
          </a:custGeom>
          <a:solidFill>
            <a:srgbClr val="00008B">
              <a:alpha val="0"/>
            </a:srgbClr>
          </a:solidFill>
          <a:ln w="19050">
            <a:solidFill>
              <a:srgbClr val="438A5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3"/>
          <p:cNvSpPr/>
          <p:nvPr/>
        </p:nvSpPr>
        <p:spPr>
          <a:xfrm>
            <a:off x="4549394" y="2758694"/>
            <a:ext cx="276606" cy="352806"/>
          </a:xfrm>
          <a:custGeom>
            <a:avLst/>
            <a:gdLst>
              <a:gd name="connsiteX0" fmla="*/ 90500 w 276606"/>
              <a:gd name="connsiteY0" fmla="*/ 313450 h 352806"/>
              <a:gd name="connsiteX1" fmla="*/ 137274 w 276606"/>
              <a:gd name="connsiteY1" fmla="*/ 286449 h 352806"/>
              <a:gd name="connsiteX2" fmla="*/ 11252 w 276606"/>
              <a:gd name="connsiteY2" fmla="*/ 68174 h 352806"/>
              <a:gd name="connsiteX3" fmla="*/ 104800 w 276606"/>
              <a:gd name="connsiteY3" fmla="*/ 14174 h 352806"/>
              <a:gd name="connsiteX4" fmla="*/ 230809 w 276606"/>
              <a:gd name="connsiteY4" fmla="*/ 232436 h 352806"/>
              <a:gd name="connsiteX5" fmla="*/ 277583 w 276606"/>
              <a:gd name="connsiteY5" fmla="*/ 205436 h 352806"/>
              <a:gd name="connsiteX6" fmla="*/ 238048 w 276606"/>
              <a:gd name="connsiteY6" fmla="*/ 352985 h 352806"/>
              <a:gd name="connsiteX7" fmla="*/ 90500 w 276606"/>
              <a:gd name="connsiteY7" fmla="*/ 313450 h 3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606" h="352806">
                <a:moveTo>
                  <a:pt x="90500" y="313450"/>
                </a:moveTo>
                <a:lnTo>
                  <a:pt x="137274" y="286449"/>
                </a:lnTo>
                <a:lnTo>
                  <a:pt x="11252" y="68174"/>
                </a:lnTo>
                <a:lnTo>
                  <a:pt x="104800" y="14174"/>
                </a:lnTo>
                <a:lnTo>
                  <a:pt x="230809" y="232436"/>
                </a:lnTo>
                <a:lnTo>
                  <a:pt x="277583" y="205436"/>
                </a:lnTo>
                <a:lnTo>
                  <a:pt x="238048" y="352985"/>
                </a:lnTo>
                <a:lnTo>
                  <a:pt x="90500" y="313450"/>
                </a:lnTo>
                <a:close/>
              </a:path>
            </a:pathLst>
          </a:custGeom>
          <a:solidFill>
            <a:srgbClr val="00AB5A">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4"/>
          <p:cNvSpPr/>
          <p:nvPr/>
        </p:nvSpPr>
        <p:spPr>
          <a:xfrm>
            <a:off x="4549394" y="2758694"/>
            <a:ext cx="276606" cy="352806"/>
          </a:xfrm>
          <a:custGeom>
            <a:avLst/>
            <a:gdLst>
              <a:gd name="connsiteX0" fmla="*/ 90500 w 276606"/>
              <a:gd name="connsiteY0" fmla="*/ 313450 h 352806"/>
              <a:gd name="connsiteX1" fmla="*/ 137274 w 276606"/>
              <a:gd name="connsiteY1" fmla="*/ 286449 h 352806"/>
              <a:gd name="connsiteX2" fmla="*/ 11252 w 276606"/>
              <a:gd name="connsiteY2" fmla="*/ 68174 h 352806"/>
              <a:gd name="connsiteX3" fmla="*/ 104800 w 276606"/>
              <a:gd name="connsiteY3" fmla="*/ 14174 h 352806"/>
              <a:gd name="connsiteX4" fmla="*/ 230809 w 276606"/>
              <a:gd name="connsiteY4" fmla="*/ 232436 h 352806"/>
              <a:gd name="connsiteX5" fmla="*/ 277583 w 276606"/>
              <a:gd name="connsiteY5" fmla="*/ 205436 h 352806"/>
              <a:gd name="connsiteX6" fmla="*/ 238048 w 276606"/>
              <a:gd name="connsiteY6" fmla="*/ 352985 h 352806"/>
              <a:gd name="connsiteX7" fmla="*/ 90500 w 276606"/>
              <a:gd name="connsiteY7" fmla="*/ 313450 h 352806"/>
              <a:gd name="connsiteX8" fmla="*/ 90500 w 276606"/>
              <a:gd name="connsiteY8" fmla="*/ 313450 h 3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606" h="352806">
                <a:moveTo>
                  <a:pt x="90500" y="313450"/>
                </a:moveTo>
                <a:lnTo>
                  <a:pt x="137274" y="286449"/>
                </a:lnTo>
                <a:lnTo>
                  <a:pt x="11252" y="68174"/>
                </a:lnTo>
                <a:lnTo>
                  <a:pt x="104800" y="14174"/>
                </a:lnTo>
                <a:lnTo>
                  <a:pt x="230809" y="232436"/>
                </a:lnTo>
                <a:lnTo>
                  <a:pt x="277583" y="205436"/>
                </a:lnTo>
                <a:lnTo>
                  <a:pt x="238048" y="352985"/>
                </a:lnTo>
                <a:lnTo>
                  <a:pt x="90500" y="313450"/>
                </a:lnTo>
                <a:lnTo>
                  <a:pt x="90500" y="313450"/>
                </a:lnTo>
                <a:close/>
              </a:path>
            </a:pathLst>
          </a:custGeom>
          <a:solidFill>
            <a:srgbClr val="000056">
              <a:alpha val="0"/>
            </a:srgbClr>
          </a:solidFill>
          <a:ln w="19050">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5"/>
          <p:cNvSpPr/>
          <p:nvPr/>
        </p:nvSpPr>
        <p:spPr>
          <a:xfrm>
            <a:off x="6225794" y="3063494"/>
            <a:ext cx="1813305" cy="822705"/>
          </a:xfrm>
          <a:custGeom>
            <a:avLst/>
            <a:gdLst>
              <a:gd name="connsiteX0" fmla="*/ 24892 w 1813305"/>
              <a:gd name="connsiteY0" fmla="*/ 166119 h 822705"/>
              <a:gd name="connsiteX1" fmla="*/ 156972 w 1813305"/>
              <a:gd name="connsiteY1" fmla="*/ 34039 h 822705"/>
              <a:gd name="connsiteX2" fmla="*/ 1692655 w 1813305"/>
              <a:gd name="connsiteY2" fmla="*/ 34039 h 822705"/>
              <a:gd name="connsiteX3" fmla="*/ 1824736 w 1813305"/>
              <a:gd name="connsiteY3" fmla="*/ 166119 h 822705"/>
              <a:gd name="connsiteX4" fmla="*/ 1824736 w 1813305"/>
              <a:gd name="connsiteY4" fmla="*/ 694426 h 822705"/>
              <a:gd name="connsiteX5" fmla="*/ 1692655 w 1813305"/>
              <a:gd name="connsiteY5" fmla="*/ 826519 h 822705"/>
              <a:gd name="connsiteX6" fmla="*/ 156972 w 1813305"/>
              <a:gd name="connsiteY6" fmla="*/ 826519 h 822705"/>
              <a:gd name="connsiteX7" fmla="*/ 24892 w 1813305"/>
              <a:gd name="connsiteY7" fmla="*/ 694426 h 822705"/>
              <a:gd name="connsiteX8" fmla="*/ 24892 w 1813305"/>
              <a:gd name="connsiteY8" fmla="*/ 166119 h 8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3305" h="822705">
                <a:moveTo>
                  <a:pt x="24892" y="166119"/>
                </a:moveTo>
                <a:cubicBezTo>
                  <a:pt x="24892" y="93170"/>
                  <a:pt x="84023" y="34039"/>
                  <a:pt x="156972" y="34039"/>
                </a:cubicBezTo>
                <a:lnTo>
                  <a:pt x="1692655" y="34039"/>
                </a:lnTo>
                <a:cubicBezTo>
                  <a:pt x="1765605" y="34039"/>
                  <a:pt x="1824736" y="93170"/>
                  <a:pt x="1824736" y="166119"/>
                </a:cubicBezTo>
                <a:lnTo>
                  <a:pt x="1824736" y="694426"/>
                </a:lnTo>
                <a:cubicBezTo>
                  <a:pt x="1824736" y="767375"/>
                  <a:pt x="1765605" y="826519"/>
                  <a:pt x="1692655" y="826519"/>
                </a:cubicBezTo>
                <a:lnTo>
                  <a:pt x="156972" y="826519"/>
                </a:lnTo>
                <a:cubicBezTo>
                  <a:pt x="84023" y="826519"/>
                  <a:pt x="24892" y="767375"/>
                  <a:pt x="24892" y="694426"/>
                </a:cubicBezTo>
                <a:lnTo>
                  <a:pt x="24892" y="166119"/>
                </a:lnTo>
                <a:close/>
              </a:path>
            </a:pathLst>
          </a:custGeom>
          <a:solidFill>
            <a:srgbClr val="5EBD84">
              <a:alpha val="100000"/>
            </a:srgbClr>
          </a:solidFill>
          <a:ln w="19811">
            <a:solidFill>
              <a:srgbClr val="438A5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6"/>
          <p:cNvSpPr/>
          <p:nvPr/>
        </p:nvSpPr>
        <p:spPr>
          <a:xfrm>
            <a:off x="3050794" y="1983994"/>
            <a:ext cx="1826005" cy="822705"/>
          </a:xfrm>
          <a:custGeom>
            <a:avLst/>
            <a:gdLst>
              <a:gd name="connsiteX0" fmla="*/ 29972 w 1826005"/>
              <a:gd name="connsiteY0" fmla="*/ 163578 h 822705"/>
              <a:gd name="connsiteX1" fmla="*/ 162051 w 1826005"/>
              <a:gd name="connsiteY1" fmla="*/ 31498 h 822705"/>
              <a:gd name="connsiteX2" fmla="*/ 1699260 w 1826005"/>
              <a:gd name="connsiteY2" fmla="*/ 31498 h 822705"/>
              <a:gd name="connsiteX3" fmla="*/ 1831340 w 1826005"/>
              <a:gd name="connsiteY3" fmla="*/ 163578 h 822705"/>
              <a:gd name="connsiteX4" fmla="*/ 1831340 w 1826005"/>
              <a:gd name="connsiteY4" fmla="*/ 691898 h 822705"/>
              <a:gd name="connsiteX5" fmla="*/ 1699260 w 1826005"/>
              <a:gd name="connsiteY5" fmla="*/ 823978 h 822705"/>
              <a:gd name="connsiteX6" fmla="*/ 162051 w 1826005"/>
              <a:gd name="connsiteY6" fmla="*/ 823978 h 822705"/>
              <a:gd name="connsiteX7" fmla="*/ 29972 w 1826005"/>
              <a:gd name="connsiteY7" fmla="*/ 691898 h 822705"/>
              <a:gd name="connsiteX8" fmla="*/ 29972 w 1826005"/>
              <a:gd name="connsiteY8" fmla="*/ 163578 h 8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005" h="822705">
                <a:moveTo>
                  <a:pt x="29972" y="163578"/>
                </a:moveTo>
                <a:cubicBezTo>
                  <a:pt x="29972" y="90629"/>
                  <a:pt x="89103" y="31498"/>
                  <a:pt x="162051" y="31498"/>
                </a:cubicBezTo>
                <a:lnTo>
                  <a:pt x="1699260" y="31498"/>
                </a:lnTo>
                <a:cubicBezTo>
                  <a:pt x="1772208" y="31498"/>
                  <a:pt x="1831340" y="90629"/>
                  <a:pt x="1831340" y="163578"/>
                </a:cubicBezTo>
                <a:lnTo>
                  <a:pt x="1831340" y="691898"/>
                </a:lnTo>
                <a:cubicBezTo>
                  <a:pt x="1831340" y="764834"/>
                  <a:pt x="1772208" y="823978"/>
                  <a:pt x="1699260" y="823978"/>
                </a:cubicBezTo>
                <a:lnTo>
                  <a:pt x="162051" y="823978"/>
                </a:lnTo>
                <a:cubicBezTo>
                  <a:pt x="89103" y="823978"/>
                  <a:pt x="29972" y="764834"/>
                  <a:pt x="29972" y="691898"/>
                </a:cubicBezTo>
                <a:lnTo>
                  <a:pt x="29972" y="163578"/>
                </a:lnTo>
                <a:close/>
              </a:path>
            </a:pathLst>
          </a:custGeom>
          <a:solidFill>
            <a:srgbClr val="00AB5A">
              <a:alpha val="100000"/>
            </a:srgbClr>
          </a:solidFill>
          <a:ln w="19811">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7"/>
          <p:cNvSpPr/>
          <p:nvPr/>
        </p:nvSpPr>
        <p:spPr>
          <a:xfrm>
            <a:off x="5222494" y="1996694"/>
            <a:ext cx="1813305" cy="810005"/>
          </a:xfrm>
          <a:custGeom>
            <a:avLst/>
            <a:gdLst>
              <a:gd name="connsiteX0" fmla="*/ 19303 w 1813305"/>
              <a:gd name="connsiteY0" fmla="*/ 150879 h 810005"/>
              <a:gd name="connsiteX1" fmla="*/ 151383 w 1813305"/>
              <a:gd name="connsiteY1" fmla="*/ 18799 h 810005"/>
              <a:gd name="connsiteX2" fmla="*/ 1687067 w 1813305"/>
              <a:gd name="connsiteY2" fmla="*/ 18799 h 810005"/>
              <a:gd name="connsiteX3" fmla="*/ 1819148 w 1813305"/>
              <a:gd name="connsiteY3" fmla="*/ 150879 h 810005"/>
              <a:gd name="connsiteX4" fmla="*/ 1819148 w 1813305"/>
              <a:gd name="connsiteY4" fmla="*/ 679187 h 810005"/>
              <a:gd name="connsiteX5" fmla="*/ 1687067 w 1813305"/>
              <a:gd name="connsiteY5" fmla="*/ 811279 h 810005"/>
              <a:gd name="connsiteX6" fmla="*/ 151383 w 1813305"/>
              <a:gd name="connsiteY6" fmla="*/ 811279 h 810005"/>
              <a:gd name="connsiteX7" fmla="*/ 19303 w 1813305"/>
              <a:gd name="connsiteY7" fmla="*/ 679187 h 810005"/>
              <a:gd name="connsiteX8" fmla="*/ 19303 w 1813305"/>
              <a:gd name="connsiteY8" fmla="*/ 150879 h 81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3305" h="810005">
                <a:moveTo>
                  <a:pt x="19303" y="150879"/>
                </a:moveTo>
                <a:cubicBezTo>
                  <a:pt x="19303" y="77931"/>
                  <a:pt x="78435" y="18799"/>
                  <a:pt x="151383" y="18799"/>
                </a:cubicBezTo>
                <a:lnTo>
                  <a:pt x="1687067" y="18799"/>
                </a:lnTo>
                <a:cubicBezTo>
                  <a:pt x="1760016" y="18799"/>
                  <a:pt x="1819148" y="77931"/>
                  <a:pt x="1819148" y="150879"/>
                </a:cubicBezTo>
                <a:lnTo>
                  <a:pt x="1819148" y="679187"/>
                </a:lnTo>
                <a:cubicBezTo>
                  <a:pt x="1819148" y="752135"/>
                  <a:pt x="1760016" y="811279"/>
                  <a:pt x="1687067" y="811279"/>
                </a:cubicBezTo>
                <a:lnTo>
                  <a:pt x="151383" y="811279"/>
                </a:lnTo>
                <a:cubicBezTo>
                  <a:pt x="78435" y="811279"/>
                  <a:pt x="19303" y="752135"/>
                  <a:pt x="19303" y="679187"/>
                </a:cubicBezTo>
                <a:lnTo>
                  <a:pt x="19303" y="150879"/>
                </a:lnTo>
                <a:close/>
              </a:path>
            </a:pathLst>
          </a:custGeom>
          <a:solidFill>
            <a:srgbClr val="5EBD84">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8"/>
          <p:cNvSpPr/>
          <p:nvPr/>
        </p:nvSpPr>
        <p:spPr>
          <a:xfrm>
            <a:off x="5222494" y="1996694"/>
            <a:ext cx="1813305" cy="810005"/>
          </a:xfrm>
          <a:custGeom>
            <a:avLst/>
            <a:gdLst>
              <a:gd name="connsiteX0" fmla="*/ 19303 w 1813305"/>
              <a:gd name="connsiteY0" fmla="*/ 150879 h 810005"/>
              <a:gd name="connsiteX1" fmla="*/ 151383 w 1813305"/>
              <a:gd name="connsiteY1" fmla="*/ 18799 h 810005"/>
              <a:gd name="connsiteX2" fmla="*/ 1687067 w 1813305"/>
              <a:gd name="connsiteY2" fmla="*/ 18799 h 810005"/>
              <a:gd name="connsiteX3" fmla="*/ 1819148 w 1813305"/>
              <a:gd name="connsiteY3" fmla="*/ 150879 h 810005"/>
              <a:gd name="connsiteX4" fmla="*/ 1819148 w 1813305"/>
              <a:gd name="connsiteY4" fmla="*/ 679187 h 810005"/>
              <a:gd name="connsiteX5" fmla="*/ 1687067 w 1813305"/>
              <a:gd name="connsiteY5" fmla="*/ 811279 h 810005"/>
              <a:gd name="connsiteX6" fmla="*/ 151383 w 1813305"/>
              <a:gd name="connsiteY6" fmla="*/ 811279 h 810005"/>
              <a:gd name="connsiteX7" fmla="*/ 19303 w 1813305"/>
              <a:gd name="connsiteY7" fmla="*/ 679187 h 810005"/>
              <a:gd name="connsiteX8" fmla="*/ 19303 w 1813305"/>
              <a:gd name="connsiteY8" fmla="*/ 150879 h 810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3305" h="810005">
                <a:moveTo>
                  <a:pt x="19303" y="150879"/>
                </a:moveTo>
                <a:cubicBezTo>
                  <a:pt x="19303" y="77931"/>
                  <a:pt x="78435" y="18799"/>
                  <a:pt x="151383" y="18799"/>
                </a:cubicBezTo>
                <a:lnTo>
                  <a:pt x="1687067" y="18799"/>
                </a:lnTo>
                <a:cubicBezTo>
                  <a:pt x="1760016" y="18799"/>
                  <a:pt x="1819148" y="77931"/>
                  <a:pt x="1819148" y="150879"/>
                </a:cubicBezTo>
                <a:lnTo>
                  <a:pt x="1819148" y="679187"/>
                </a:lnTo>
                <a:cubicBezTo>
                  <a:pt x="1819148" y="752135"/>
                  <a:pt x="1760016" y="811279"/>
                  <a:pt x="1687067" y="811279"/>
                </a:cubicBezTo>
                <a:lnTo>
                  <a:pt x="151383" y="811279"/>
                </a:lnTo>
                <a:cubicBezTo>
                  <a:pt x="78435" y="811279"/>
                  <a:pt x="19303" y="752135"/>
                  <a:pt x="19303" y="679187"/>
                </a:cubicBezTo>
                <a:lnTo>
                  <a:pt x="19303" y="150879"/>
                </a:lnTo>
                <a:close/>
              </a:path>
            </a:pathLst>
          </a:custGeom>
          <a:solidFill>
            <a:srgbClr val="000051">
              <a:alpha val="0"/>
            </a:srgbClr>
          </a:solidFill>
          <a:ln w="19811">
            <a:solidFill>
              <a:srgbClr val="438A5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9"/>
          <p:cNvSpPr/>
          <p:nvPr/>
        </p:nvSpPr>
        <p:spPr>
          <a:xfrm>
            <a:off x="4155694" y="1577594"/>
            <a:ext cx="314706" cy="416305"/>
          </a:xfrm>
          <a:custGeom>
            <a:avLst/>
            <a:gdLst>
              <a:gd name="connsiteX0" fmla="*/ 16166 w 314706"/>
              <a:gd name="connsiteY0" fmla="*/ 276107 h 416305"/>
              <a:gd name="connsiteX1" fmla="*/ 62939 w 314706"/>
              <a:gd name="connsiteY1" fmla="*/ 303108 h 416305"/>
              <a:gd name="connsiteX2" fmla="*/ 224928 w 314706"/>
              <a:gd name="connsiteY2" fmla="*/ 22527 h 416305"/>
              <a:gd name="connsiteX3" fmla="*/ 318476 w 314706"/>
              <a:gd name="connsiteY3" fmla="*/ 76540 h 416305"/>
              <a:gd name="connsiteX4" fmla="*/ 156475 w 314706"/>
              <a:gd name="connsiteY4" fmla="*/ 357121 h 416305"/>
              <a:gd name="connsiteX5" fmla="*/ 203249 w 314706"/>
              <a:gd name="connsiteY5" fmla="*/ 384121 h 416305"/>
              <a:gd name="connsiteX6" fmla="*/ 55700 w 314706"/>
              <a:gd name="connsiteY6" fmla="*/ 423656 h 416305"/>
              <a:gd name="connsiteX7" fmla="*/ 16166 w 314706"/>
              <a:gd name="connsiteY7" fmla="*/ 276107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706" h="416305">
                <a:moveTo>
                  <a:pt x="16166" y="276107"/>
                </a:moveTo>
                <a:lnTo>
                  <a:pt x="62939" y="303108"/>
                </a:lnTo>
                <a:lnTo>
                  <a:pt x="224928" y="22527"/>
                </a:lnTo>
                <a:lnTo>
                  <a:pt x="318476" y="76540"/>
                </a:lnTo>
                <a:lnTo>
                  <a:pt x="156475" y="357121"/>
                </a:lnTo>
                <a:lnTo>
                  <a:pt x="203249" y="384121"/>
                </a:lnTo>
                <a:lnTo>
                  <a:pt x="55700" y="423656"/>
                </a:lnTo>
                <a:lnTo>
                  <a:pt x="16166" y="276107"/>
                </a:lnTo>
                <a:close/>
              </a:path>
            </a:pathLst>
          </a:custGeom>
          <a:solidFill>
            <a:srgbClr val="00AB5A">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80"/>
          <p:cNvSpPr/>
          <p:nvPr/>
        </p:nvSpPr>
        <p:spPr>
          <a:xfrm>
            <a:off x="4155694" y="1577594"/>
            <a:ext cx="314706" cy="416305"/>
          </a:xfrm>
          <a:custGeom>
            <a:avLst/>
            <a:gdLst>
              <a:gd name="connsiteX0" fmla="*/ 16166 w 314706"/>
              <a:gd name="connsiteY0" fmla="*/ 276107 h 416305"/>
              <a:gd name="connsiteX1" fmla="*/ 62939 w 314706"/>
              <a:gd name="connsiteY1" fmla="*/ 303108 h 416305"/>
              <a:gd name="connsiteX2" fmla="*/ 224928 w 314706"/>
              <a:gd name="connsiteY2" fmla="*/ 22527 h 416305"/>
              <a:gd name="connsiteX3" fmla="*/ 318476 w 314706"/>
              <a:gd name="connsiteY3" fmla="*/ 76540 h 416305"/>
              <a:gd name="connsiteX4" fmla="*/ 156475 w 314706"/>
              <a:gd name="connsiteY4" fmla="*/ 357121 h 416305"/>
              <a:gd name="connsiteX5" fmla="*/ 203249 w 314706"/>
              <a:gd name="connsiteY5" fmla="*/ 384121 h 416305"/>
              <a:gd name="connsiteX6" fmla="*/ 55700 w 314706"/>
              <a:gd name="connsiteY6" fmla="*/ 423656 h 416305"/>
              <a:gd name="connsiteX7" fmla="*/ 16166 w 314706"/>
              <a:gd name="connsiteY7" fmla="*/ 276107 h 416305"/>
              <a:gd name="connsiteX8" fmla="*/ 16166 w 314706"/>
              <a:gd name="connsiteY8" fmla="*/ 276107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06" h="416305">
                <a:moveTo>
                  <a:pt x="16166" y="276107"/>
                </a:moveTo>
                <a:lnTo>
                  <a:pt x="62939" y="303108"/>
                </a:lnTo>
                <a:lnTo>
                  <a:pt x="224928" y="22527"/>
                </a:lnTo>
                <a:lnTo>
                  <a:pt x="318476" y="76540"/>
                </a:lnTo>
                <a:lnTo>
                  <a:pt x="156475" y="357121"/>
                </a:lnTo>
                <a:lnTo>
                  <a:pt x="203249" y="384121"/>
                </a:lnTo>
                <a:lnTo>
                  <a:pt x="55700" y="423656"/>
                </a:lnTo>
                <a:lnTo>
                  <a:pt x="16166" y="276107"/>
                </a:lnTo>
                <a:lnTo>
                  <a:pt x="16166" y="276107"/>
                </a:lnTo>
                <a:close/>
              </a:path>
            </a:pathLst>
          </a:custGeom>
          <a:solidFill>
            <a:srgbClr val="000051">
              <a:alpha val="0"/>
            </a:srgbClr>
          </a:solidFill>
          <a:ln w="19050">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1"/>
          <p:cNvSpPr/>
          <p:nvPr/>
        </p:nvSpPr>
        <p:spPr>
          <a:xfrm>
            <a:off x="5628894" y="1577594"/>
            <a:ext cx="314706" cy="416305"/>
          </a:xfrm>
          <a:custGeom>
            <a:avLst/>
            <a:gdLst>
              <a:gd name="connsiteX0" fmla="*/ 134189 w 314706"/>
              <a:gd name="connsiteY0" fmla="*/ 384123 h 416305"/>
              <a:gd name="connsiteX1" fmla="*/ 180963 w 314706"/>
              <a:gd name="connsiteY1" fmla="*/ 357122 h 416305"/>
              <a:gd name="connsiteX2" fmla="*/ 18962 w 314706"/>
              <a:gd name="connsiteY2" fmla="*/ 76541 h 416305"/>
              <a:gd name="connsiteX3" fmla="*/ 112510 w 314706"/>
              <a:gd name="connsiteY3" fmla="*/ 22528 h 416305"/>
              <a:gd name="connsiteX4" fmla="*/ 274499 w 314706"/>
              <a:gd name="connsiteY4" fmla="*/ 303109 h 416305"/>
              <a:gd name="connsiteX5" fmla="*/ 321273 w 314706"/>
              <a:gd name="connsiteY5" fmla="*/ 276109 h 416305"/>
              <a:gd name="connsiteX6" fmla="*/ 281738 w 314706"/>
              <a:gd name="connsiteY6" fmla="*/ 423658 h 416305"/>
              <a:gd name="connsiteX7" fmla="*/ 134189 w 314706"/>
              <a:gd name="connsiteY7" fmla="*/ 384123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706" h="416305">
                <a:moveTo>
                  <a:pt x="134189" y="384123"/>
                </a:moveTo>
                <a:lnTo>
                  <a:pt x="180963" y="357122"/>
                </a:lnTo>
                <a:lnTo>
                  <a:pt x="18962" y="76541"/>
                </a:lnTo>
                <a:lnTo>
                  <a:pt x="112510" y="22528"/>
                </a:lnTo>
                <a:lnTo>
                  <a:pt x="274499" y="303109"/>
                </a:lnTo>
                <a:lnTo>
                  <a:pt x="321273" y="276109"/>
                </a:lnTo>
                <a:lnTo>
                  <a:pt x="281738" y="423658"/>
                </a:lnTo>
                <a:lnTo>
                  <a:pt x="134189" y="384123"/>
                </a:lnTo>
                <a:close/>
              </a:path>
            </a:pathLst>
          </a:custGeom>
          <a:solidFill>
            <a:srgbClr val="00AB5A">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2"/>
          <p:cNvSpPr/>
          <p:nvPr/>
        </p:nvSpPr>
        <p:spPr>
          <a:xfrm>
            <a:off x="5628894" y="1577594"/>
            <a:ext cx="314706" cy="416305"/>
          </a:xfrm>
          <a:custGeom>
            <a:avLst/>
            <a:gdLst>
              <a:gd name="connsiteX0" fmla="*/ 134189 w 314706"/>
              <a:gd name="connsiteY0" fmla="*/ 384123 h 416305"/>
              <a:gd name="connsiteX1" fmla="*/ 180963 w 314706"/>
              <a:gd name="connsiteY1" fmla="*/ 357122 h 416305"/>
              <a:gd name="connsiteX2" fmla="*/ 18962 w 314706"/>
              <a:gd name="connsiteY2" fmla="*/ 76541 h 416305"/>
              <a:gd name="connsiteX3" fmla="*/ 112510 w 314706"/>
              <a:gd name="connsiteY3" fmla="*/ 22528 h 416305"/>
              <a:gd name="connsiteX4" fmla="*/ 274499 w 314706"/>
              <a:gd name="connsiteY4" fmla="*/ 303109 h 416305"/>
              <a:gd name="connsiteX5" fmla="*/ 321273 w 314706"/>
              <a:gd name="connsiteY5" fmla="*/ 276109 h 416305"/>
              <a:gd name="connsiteX6" fmla="*/ 281738 w 314706"/>
              <a:gd name="connsiteY6" fmla="*/ 423658 h 416305"/>
              <a:gd name="connsiteX7" fmla="*/ 134189 w 314706"/>
              <a:gd name="connsiteY7" fmla="*/ 384123 h 416305"/>
              <a:gd name="connsiteX8" fmla="*/ 134189 w 314706"/>
              <a:gd name="connsiteY8" fmla="*/ 384123 h 4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06" h="416305">
                <a:moveTo>
                  <a:pt x="134189" y="384123"/>
                </a:moveTo>
                <a:lnTo>
                  <a:pt x="180963" y="357122"/>
                </a:lnTo>
                <a:lnTo>
                  <a:pt x="18962" y="76541"/>
                </a:lnTo>
                <a:lnTo>
                  <a:pt x="112510" y="22528"/>
                </a:lnTo>
                <a:lnTo>
                  <a:pt x="274499" y="303109"/>
                </a:lnTo>
                <a:lnTo>
                  <a:pt x="321273" y="276109"/>
                </a:lnTo>
                <a:lnTo>
                  <a:pt x="281738" y="423658"/>
                </a:lnTo>
                <a:lnTo>
                  <a:pt x="134189" y="384123"/>
                </a:lnTo>
                <a:lnTo>
                  <a:pt x="134189" y="384123"/>
                </a:lnTo>
                <a:close/>
              </a:path>
            </a:pathLst>
          </a:custGeom>
          <a:solidFill>
            <a:srgbClr val="00007B">
              <a:alpha val="0"/>
            </a:srgbClr>
          </a:solidFill>
          <a:ln w="19050">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3"/>
          <p:cNvSpPr/>
          <p:nvPr/>
        </p:nvSpPr>
        <p:spPr>
          <a:xfrm>
            <a:off x="4130294" y="891794"/>
            <a:ext cx="1826005" cy="822705"/>
          </a:xfrm>
          <a:custGeom>
            <a:avLst/>
            <a:gdLst>
              <a:gd name="connsiteX0" fmla="*/ 30988 w 1826005"/>
              <a:gd name="connsiteY0" fmla="*/ 165864 h 822705"/>
              <a:gd name="connsiteX1" fmla="*/ 162814 w 1826005"/>
              <a:gd name="connsiteY1" fmla="*/ 34038 h 822705"/>
              <a:gd name="connsiteX2" fmla="*/ 1699005 w 1826005"/>
              <a:gd name="connsiteY2" fmla="*/ 34038 h 822705"/>
              <a:gd name="connsiteX3" fmla="*/ 1830832 w 1826005"/>
              <a:gd name="connsiteY3" fmla="*/ 165864 h 822705"/>
              <a:gd name="connsiteX4" fmla="*/ 1830832 w 1826005"/>
              <a:gd name="connsiteY4" fmla="*/ 693168 h 822705"/>
              <a:gd name="connsiteX5" fmla="*/ 1699005 w 1826005"/>
              <a:gd name="connsiteY5" fmla="*/ 824994 h 822705"/>
              <a:gd name="connsiteX6" fmla="*/ 162814 w 1826005"/>
              <a:gd name="connsiteY6" fmla="*/ 824994 h 822705"/>
              <a:gd name="connsiteX7" fmla="*/ 30988 w 1826005"/>
              <a:gd name="connsiteY7" fmla="*/ 693168 h 822705"/>
              <a:gd name="connsiteX8" fmla="*/ 30988 w 1826005"/>
              <a:gd name="connsiteY8" fmla="*/ 165864 h 8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005" h="822705">
                <a:moveTo>
                  <a:pt x="30988" y="165864"/>
                </a:moveTo>
                <a:cubicBezTo>
                  <a:pt x="30988" y="93055"/>
                  <a:pt x="90004" y="34038"/>
                  <a:pt x="162814" y="34038"/>
                </a:cubicBezTo>
                <a:lnTo>
                  <a:pt x="1699005" y="34038"/>
                </a:lnTo>
                <a:cubicBezTo>
                  <a:pt x="1771815" y="34038"/>
                  <a:pt x="1830832" y="93055"/>
                  <a:pt x="1830832" y="165864"/>
                </a:cubicBezTo>
                <a:lnTo>
                  <a:pt x="1830832" y="693168"/>
                </a:lnTo>
                <a:cubicBezTo>
                  <a:pt x="1830832" y="765965"/>
                  <a:pt x="1771815" y="824994"/>
                  <a:pt x="1699005" y="824994"/>
                </a:cubicBezTo>
                <a:lnTo>
                  <a:pt x="162814" y="824994"/>
                </a:lnTo>
                <a:cubicBezTo>
                  <a:pt x="90004" y="824994"/>
                  <a:pt x="30988" y="765965"/>
                  <a:pt x="30988" y="693168"/>
                </a:cubicBezTo>
                <a:lnTo>
                  <a:pt x="30988" y="165864"/>
                </a:lnTo>
                <a:close/>
              </a:path>
            </a:pathLst>
          </a:custGeom>
          <a:solidFill>
            <a:srgbClr val="00AB5A">
              <a:alpha val="100000"/>
            </a:srgbClr>
          </a:solidFill>
          <a:ln w="19811">
            <a:solidFill>
              <a:srgbClr val="007B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4"/>
          <p:cNvSpPr/>
          <p:nvPr/>
        </p:nvSpPr>
        <p:spPr>
          <a:xfrm>
            <a:off x="3038094" y="4231895"/>
            <a:ext cx="3807205" cy="1472606"/>
          </a:xfrm>
          <a:custGeom>
            <a:avLst/>
            <a:gdLst>
              <a:gd name="connsiteX0" fmla="*/ 10667 w 3807205"/>
              <a:gd name="connsiteY0" fmla="*/ 326395 h 1876805"/>
              <a:gd name="connsiteX1" fmla="*/ 320801 w 3807205"/>
              <a:gd name="connsiteY1" fmla="*/ 16261 h 1876805"/>
              <a:gd name="connsiteX2" fmla="*/ 3509010 w 3807205"/>
              <a:gd name="connsiteY2" fmla="*/ 16261 h 1876805"/>
              <a:gd name="connsiteX3" fmla="*/ 3819144 w 3807205"/>
              <a:gd name="connsiteY3" fmla="*/ 326395 h 1876805"/>
              <a:gd name="connsiteX4" fmla="*/ 3819144 w 3807205"/>
              <a:gd name="connsiteY4" fmla="*/ 1566918 h 1876805"/>
              <a:gd name="connsiteX5" fmla="*/ 3509010 w 3807205"/>
              <a:gd name="connsiteY5" fmla="*/ 1877065 h 1876805"/>
              <a:gd name="connsiteX6" fmla="*/ 320801 w 3807205"/>
              <a:gd name="connsiteY6" fmla="*/ 1877065 h 1876805"/>
              <a:gd name="connsiteX7" fmla="*/ 10667 w 3807205"/>
              <a:gd name="connsiteY7" fmla="*/ 1566918 h 1876805"/>
              <a:gd name="connsiteX8" fmla="*/ 10667 w 3807205"/>
              <a:gd name="connsiteY8" fmla="*/ 326395 h 187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7205" h="1876805">
                <a:moveTo>
                  <a:pt x="10667" y="326395"/>
                </a:moveTo>
                <a:cubicBezTo>
                  <a:pt x="10667" y="155110"/>
                  <a:pt x="149517" y="16261"/>
                  <a:pt x="320801" y="16261"/>
                </a:cubicBezTo>
                <a:lnTo>
                  <a:pt x="3509010" y="16261"/>
                </a:lnTo>
                <a:cubicBezTo>
                  <a:pt x="3680295" y="16261"/>
                  <a:pt x="3819144" y="155110"/>
                  <a:pt x="3819144" y="326395"/>
                </a:cubicBezTo>
                <a:lnTo>
                  <a:pt x="3819144" y="1566918"/>
                </a:lnTo>
                <a:cubicBezTo>
                  <a:pt x="3819144" y="1738203"/>
                  <a:pt x="3680295" y="1877065"/>
                  <a:pt x="3509010" y="1877065"/>
                </a:cubicBezTo>
                <a:lnTo>
                  <a:pt x="320801" y="1877065"/>
                </a:lnTo>
                <a:cubicBezTo>
                  <a:pt x="149517" y="1877065"/>
                  <a:pt x="10667" y="1738203"/>
                  <a:pt x="10667" y="1566918"/>
                </a:cubicBezTo>
                <a:lnTo>
                  <a:pt x="10667" y="326395"/>
                </a:lnTo>
                <a:close/>
              </a:path>
            </a:pathLst>
          </a:custGeom>
          <a:solidFill>
            <a:srgbClr val="000024">
              <a:alpha val="0"/>
            </a:srgbClr>
          </a:solidFill>
          <a:ln w="19811">
            <a:solidFill>
              <a:srgbClr val="00AB5A">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TextBox 185"/>
          <p:cNvSpPr txBox="1"/>
          <p:nvPr/>
        </p:nvSpPr>
        <p:spPr>
          <a:xfrm>
            <a:off x="272481" y="338710"/>
            <a:ext cx="4342708" cy="365760"/>
          </a:xfrm>
          <a:prstGeom prst="rect">
            <a:avLst/>
          </a:prstGeom>
          <a:noFill/>
        </p:spPr>
        <p:txBody>
          <a:bodyPr wrap="square" lIns="0" tIns="0" rIns="0" bIns="0" rtlCol="0">
            <a:spAutoFit/>
          </a:bodyPr>
          <a:lstStyle/>
          <a:p>
            <a:pPr marL="0">
              <a:lnSpc>
                <a:spcPct val="100000"/>
              </a:lnSpc>
            </a:pPr>
            <a:r>
              <a:rPr lang="en-US" altLang="zh-CN" sz="2400" b="1" dirty="0">
                <a:solidFill>
                  <a:srgbClr val="00AB5A"/>
                </a:solidFill>
                <a:latin typeface="Arial" panose="020B0604020202020204"/>
                <a:ea typeface="Arial" panose="020B0604020202020204"/>
              </a:rPr>
              <a:t>Methods</a:t>
            </a:r>
            <a:r>
              <a:rPr lang="en-US" altLang="zh-CN" sz="2400" b="1"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of</a:t>
            </a:r>
            <a:r>
              <a:rPr lang="en-US" altLang="zh-CN" sz="2400" b="1"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machine</a:t>
            </a:r>
            <a:r>
              <a:rPr lang="en-US" altLang="zh-CN" sz="2400" b="1" spc="-25"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learning</a:t>
            </a:r>
          </a:p>
        </p:txBody>
      </p:sp>
      <p:sp>
        <p:nvSpPr>
          <p:cNvPr id="186" name="TextBox 186"/>
          <p:cNvSpPr txBox="1"/>
          <p:nvPr/>
        </p:nvSpPr>
        <p:spPr>
          <a:xfrm>
            <a:off x="4554855" y="1026160"/>
            <a:ext cx="1169035" cy="553720"/>
          </a:xfrm>
          <a:prstGeom prst="rect">
            <a:avLst/>
          </a:prstGeom>
          <a:noFill/>
        </p:spPr>
        <p:txBody>
          <a:bodyPr wrap="square" lIns="0" tIns="0" rIns="0" bIns="0" rtlCol="0">
            <a:spAutoFit/>
          </a:bodyPr>
          <a:lstStyle/>
          <a:p>
            <a:pPr marL="0">
              <a:lnSpc>
                <a:spcPct val="100000"/>
              </a:lnSpc>
            </a:pPr>
            <a:r>
              <a:rPr lang="en-US" altLang="zh-CN" sz="1800" b="1" spc="-10" dirty="0">
                <a:solidFill>
                  <a:srgbClr val="FEFEFE"/>
                </a:solidFill>
                <a:latin typeface="Arial" panose="020B0604020202020204"/>
                <a:ea typeface="Arial" panose="020B0604020202020204"/>
              </a:rPr>
              <a:t>Machine</a:t>
            </a:r>
          </a:p>
          <a:p>
            <a:pPr marL="0" indent="26035">
              <a:lnSpc>
                <a:spcPct val="100000"/>
              </a:lnSpc>
            </a:pPr>
            <a:r>
              <a:rPr lang="en-US" altLang="zh-CN" sz="1800" b="1" spc="-10" dirty="0">
                <a:solidFill>
                  <a:srgbClr val="FEFEFE"/>
                </a:solidFill>
                <a:latin typeface="Arial" panose="020B0604020202020204"/>
                <a:ea typeface="Arial" panose="020B0604020202020204"/>
              </a:rPr>
              <a:t>learning</a:t>
            </a:r>
          </a:p>
        </p:txBody>
      </p:sp>
      <p:sp>
        <p:nvSpPr>
          <p:cNvPr id="187" name="TextBox 187"/>
          <p:cNvSpPr txBox="1"/>
          <p:nvPr/>
        </p:nvSpPr>
        <p:spPr>
          <a:xfrm>
            <a:off x="3367076" y="2140177"/>
            <a:ext cx="1238742" cy="548640"/>
          </a:xfrm>
          <a:prstGeom prst="rect">
            <a:avLst/>
          </a:prstGeom>
          <a:noFill/>
        </p:spPr>
        <p:txBody>
          <a:bodyPr wrap="square" lIns="0" tIns="0" rIns="0" bIns="0" rtlCol="0">
            <a:spAutoFit/>
          </a:bodyPr>
          <a:lstStyle/>
          <a:p>
            <a:pPr marL="0">
              <a:lnSpc>
                <a:spcPct val="100000"/>
              </a:lnSpc>
            </a:pPr>
            <a:r>
              <a:rPr lang="en-US" altLang="zh-CN" sz="1800" b="1" spc="-10" dirty="0">
                <a:solidFill>
                  <a:srgbClr val="FEFEFE"/>
                </a:solidFill>
                <a:latin typeface="Arial" panose="020B0604020202020204"/>
                <a:ea typeface="Arial" panose="020B0604020202020204"/>
              </a:rPr>
              <a:t>Sup</a:t>
            </a:r>
            <a:r>
              <a:rPr lang="en-US" altLang="zh-CN" sz="1800" b="1" spc="-5" dirty="0">
                <a:solidFill>
                  <a:srgbClr val="FEFEFE"/>
                </a:solidFill>
                <a:latin typeface="Arial" panose="020B0604020202020204"/>
                <a:ea typeface="Arial" panose="020B0604020202020204"/>
              </a:rPr>
              <a:t>ervised</a:t>
            </a:r>
          </a:p>
          <a:p>
            <a:pPr marL="0" indent="167640">
              <a:lnSpc>
                <a:spcPct val="100000"/>
              </a:lnSpc>
            </a:pPr>
            <a:r>
              <a:rPr lang="en-US" altLang="zh-CN" sz="1800" b="1" spc="-5" dirty="0">
                <a:solidFill>
                  <a:srgbClr val="FEFEFE"/>
                </a:solidFill>
                <a:latin typeface="Arial" panose="020B0604020202020204"/>
                <a:ea typeface="Arial" panose="020B0604020202020204"/>
              </a:rPr>
              <a:t>le</a:t>
            </a:r>
            <a:r>
              <a:rPr lang="en-US" altLang="zh-CN" sz="1800" b="1" dirty="0">
                <a:solidFill>
                  <a:srgbClr val="FEFEFE"/>
                </a:solidFill>
                <a:latin typeface="Arial" panose="020B0604020202020204"/>
                <a:ea typeface="Arial" panose="020B0604020202020204"/>
              </a:rPr>
              <a:t>arning</a:t>
            </a:r>
          </a:p>
        </p:txBody>
      </p:sp>
      <p:sp>
        <p:nvSpPr>
          <p:cNvPr id="188" name="TextBox 188"/>
          <p:cNvSpPr txBox="1"/>
          <p:nvPr/>
        </p:nvSpPr>
        <p:spPr>
          <a:xfrm>
            <a:off x="5443556" y="2138119"/>
            <a:ext cx="1405847" cy="548640"/>
          </a:xfrm>
          <a:prstGeom prst="rect">
            <a:avLst/>
          </a:prstGeom>
          <a:noFill/>
        </p:spPr>
        <p:txBody>
          <a:bodyPr wrap="square" lIns="0" tIns="0" rIns="0" bIns="0" rtlCol="0">
            <a:spAutoFit/>
          </a:bodyPr>
          <a:lstStyle/>
          <a:p>
            <a:pPr marL="0">
              <a:lnSpc>
                <a:spcPct val="100000"/>
              </a:lnSpc>
            </a:pPr>
            <a:r>
              <a:rPr lang="en-US" altLang="zh-CN" sz="1800" spc="-5" dirty="0">
                <a:solidFill>
                  <a:srgbClr val="FEFEFE"/>
                </a:solidFill>
                <a:latin typeface="Arial" panose="020B0604020202020204"/>
                <a:ea typeface="Arial" panose="020B0604020202020204"/>
              </a:rPr>
              <a:t>Unsupervis</a:t>
            </a:r>
            <a:r>
              <a:rPr lang="en-US" altLang="zh-CN" sz="1800" dirty="0">
                <a:solidFill>
                  <a:srgbClr val="FEFEFE"/>
                </a:solidFill>
                <a:latin typeface="Arial" panose="020B0604020202020204"/>
                <a:ea typeface="Arial" panose="020B0604020202020204"/>
              </a:rPr>
              <a:t>ed</a:t>
            </a:r>
          </a:p>
          <a:p>
            <a:pPr marL="0" indent="292735">
              <a:lnSpc>
                <a:spcPct val="100000"/>
              </a:lnSpc>
            </a:pPr>
            <a:r>
              <a:rPr lang="en-US" altLang="zh-CN" sz="1800" spc="-10" dirty="0">
                <a:solidFill>
                  <a:srgbClr val="FEFEFE"/>
                </a:solidFill>
                <a:latin typeface="Arial" panose="020B0604020202020204"/>
                <a:ea typeface="Arial" panose="020B0604020202020204"/>
              </a:rPr>
              <a:t>l</a:t>
            </a:r>
            <a:r>
              <a:rPr lang="en-US" altLang="zh-CN" sz="1800" spc="-5" dirty="0">
                <a:solidFill>
                  <a:srgbClr val="FEFEFE"/>
                </a:solidFill>
                <a:latin typeface="Arial" panose="020B0604020202020204"/>
                <a:ea typeface="Arial" panose="020B0604020202020204"/>
              </a:rPr>
              <a:t>earning</a:t>
            </a:r>
          </a:p>
        </p:txBody>
      </p:sp>
      <p:sp>
        <p:nvSpPr>
          <p:cNvPr id="189" name="TextBox 189"/>
          <p:cNvSpPr txBox="1"/>
          <p:nvPr/>
        </p:nvSpPr>
        <p:spPr>
          <a:xfrm>
            <a:off x="2157003" y="3361009"/>
            <a:ext cx="5632111" cy="277749"/>
          </a:xfrm>
          <a:prstGeom prst="rect">
            <a:avLst/>
          </a:prstGeom>
          <a:noFill/>
        </p:spPr>
        <p:txBody>
          <a:bodyPr wrap="square" lIns="0" tIns="0" rIns="0" bIns="0" rtlCol="0">
            <a:spAutoFit/>
          </a:bodyPr>
          <a:lstStyle/>
          <a:p>
            <a:pPr marL="0">
              <a:lnSpc>
                <a:spcPct val="101000"/>
              </a:lnSpc>
              <a:tabLst>
                <a:tab pos="2208530" algn="l"/>
                <a:tab pos="4478655" algn="l"/>
              </a:tabLst>
            </a:pPr>
            <a:r>
              <a:rPr lang="en-US" altLang="zh-CN" sz="1800" spc="-5" dirty="0">
                <a:solidFill>
                  <a:srgbClr val="FEFEFE"/>
                </a:solidFill>
                <a:latin typeface="Arial" panose="020B0604020202020204"/>
                <a:ea typeface="Arial" panose="020B0604020202020204"/>
              </a:rPr>
              <a:t>Classification	</a:t>
            </a:r>
            <a:r>
              <a:rPr lang="en-US" altLang="zh-CN" sz="1800" b="1" spc="-5" dirty="0">
                <a:solidFill>
                  <a:srgbClr val="FEFEFE"/>
                </a:solidFill>
                <a:latin typeface="Arial" panose="020B0604020202020204"/>
                <a:ea typeface="Arial" panose="020B0604020202020204"/>
              </a:rPr>
              <a:t>Regression	</a:t>
            </a:r>
            <a:r>
              <a:rPr lang="en-US" altLang="zh-CN" sz="1800" spc="-10" dirty="0">
                <a:solidFill>
                  <a:srgbClr val="FEFEFE"/>
                </a:solidFill>
                <a:latin typeface="Arial" panose="020B0604020202020204"/>
                <a:ea typeface="Arial" panose="020B0604020202020204"/>
              </a:rPr>
              <a:t>Clustering</a:t>
            </a:r>
          </a:p>
        </p:txBody>
      </p:sp>
      <p:sp>
        <p:nvSpPr>
          <p:cNvPr id="190" name="TextBox 190"/>
          <p:cNvSpPr txBox="1"/>
          <p:nvPr/>
        </p:nvSpPr>
        <p:spPr>
          <a:xfrm>
            <a:off x="572099" y="4407916"/>
            <a:ext cx="1833951" cy="1097280"/>
          </a:xfrm>
          <a:prstGeom prst="rect">
            <a:avLst/>
          </a:prstGeom>
          <a:noFill/>
        </p:spPr>
        <p:txBody>
          <a:bodyPr wrap="square" lIns="0" tIns="0" rIns="0" bIns="0" rtlCol="0">
            <a:spAutoFit/>
          </a:bodyPr>
          <a:lstStyle/>
          <a:p>
            <a:pPr marL="0">
              <a:lnSpc>
                <a:spcPct val="100000"/>
              </a:lnSpc>
            </a:pPr>
            <a:r>
              <a:rPr lang="en-US" altLang="zh-CN" sz="1800" spc="-5" dirty="0">
                <a:solidFill>
                  <a:srgbClr val="7D7D7D"/>
                </a:solidFill>
                <a:latin typeface="Arial" panose="020B0604020202020204" pitchFamily="34" charset="0"/>
                <a:ea typeface="Wingdings" panose="05000000000000000000"/>
              </a:rPr>
              <a:t></a:t>
            </a:r>
            <a:r>
              <a:rPr lang="en-US" altLang="zh-CN" sz="1800" spc="-354" dirty="0">
                <a:solidFill>
                  <a:srgbClr val="7D7D7D"/>
                </a:solidFill>
                <a:latin typeface="Arial" panose="020B0604020202020204" pitchFamily="34" charset="0"/>
                <a:cs typeface="Arial" panose="020B0604020202020204" pitchFamily="34" charset="0"/>
              </a:rPr>
              <a:t> </a:t>
            </a:r>
            <a:r>
              <a:rPr lang="en-US" altLang="zh-CN" sz="1800" spc="-5" dirty="0">
                <a:solidFill>
                  <a:srgbClr val="7D7D7D"/>
                </a:solidFill>
                <a:latin typeface="Arial" panose="020B0604020202020204"/>
                <a:ea typeface="Arial" panose="020B0604020202020204"/>
              </a:rPr>
              <a:t>Logistic</a:t>
            </a:r>
          </a:p>
          <a:p>
            <a:pPr marL="0" indent="286385">
              <a:lnSpc>
                <a:spcPct val="100000"/>
              </a:lnSpc>
            </a:pPr>
            <a:r>
              <a:rPr lang="en-US" altLang="zh-CN" sz="1800" spc="-5" dirty="0">
                <a:solidFill>
                  <a:srgbClr val="7D7D7D"/>
                </a:solidFill>
                <a:latin typeface="Arial" panose="020B0604020202020204"/>
                <a:ea typeface="Arial" panose="020B0604020202020204"/>
              </a:rPr>
              <a:t>regressio</a:t>
            </a:r>
            <a:r>
              <a:rPr lang="en-US" altLang="zh-CN" sz="1800" dirty="0">
                <a:solidFill>
                  <a:srgbClr val="7D7D7D"/>
                </a:solidFill>
                <a:latin typeface="Arial" panose="020B0604020202020204"/>
                <a:ea typeface="Arial" panose="020B0604020202020204"/>
              </a:rPr>
              <a:t>ns</a:t>
            </a:r>
          </a:p>
          <a:p>
            <a:pPr marL="286385" indent="-286385" hangingPunct="0">
              <a:lnSpc>
                <a:spcPct val="100000"/>
              </a:lnSpc>
            </a:pPr>
            <a:r>
              <a:rPr lang="en-US" altLang="zh-CN" sz="1800" dirty="0">
                <a:solidFill>
                  <a:srgbClr val="7D7D7D"/>
                </a:solidFill>
                <a:latin typeface="Arial" panose="020B0604020202020204" pitchFamily="34" charset="0"/>
                <a:ea typeface="Wingdings" panose="05000000000000000000"/>
              </a:rPr>
              <a:t></a:t>
            </a:r>
            <a:r>
              <a:rPr lang="en-US" altLang="zh-CN" sz="1800" spc="-409" dirty="0">
                <a:solidFill>
                  <a:srgbClr val="7D7D7D"/>
                </a:solidFill>
                <a:latin typeface="Arial" panose="020B0604020202020204" pitchFamily="34" charset="0"/>
                <a:cs typeface="Arial" panose="020B0604020202020204" pitchFamily="34" charset="0"/>
              </a:rPr>
              <a:t> </a:t>
            </a:r>
            <a:r>
              <a:rPr lang="en-US" altLang="zh-CN" sz="1800" dirty="0">
                <a:solidFill>
                  <a:srgbClr val="7D7D7D"/>
                </a:solidFill>
                <a:latin typeface="Arial" panose="020B0604020202020204"/>
                <a:ea typeface="Arial" panose="020B0604020202020204"/>
              </a:rPr>
              <a:t>Support</a:t>
            </a:r>
            <a:r>
              <a:rPr lang="en-US" altLang="zh-CN" sz="1800" spc="-114" dirty="0">
                <a:solidFill>
                  <a:srgbClr val="7D7D7D"/>
                </a:solidFill>
                <a:latin typeface="Arial" panose="020B0604020202020204"/>
                <a:cs typeface="Arial" panose="020B0604020202020204"/>
              </a:rPr>
              <a:t> </a:t>
            </a:r>
            <a:r>
              <a:rPr lang="en-US" altLang="zh-CN" sz="1800" dirty="0">
                <a:solidFill>
                  <a:srgbClr val="7D7D7D"/>
                </a:solidFill>
                <a:latin typeface="Arial" panose="020B0604020202020204"/>
                <a:ea typeface="Arial" panose="020B0604020202020204"/>
              </a:rPr>
              <a:t>Vector</a:t>
            </a:r>
            <a:r>
              <a:rPr lang="en-US" altLang="zh-CN" sz="1800" dirty="0">
                <a:solidFill>
                  <a:srgbClr val="7D7D7D"/>
                </a:solidFill>
                <a:latin typeface="Arial" panose="020B0604020202020204"/>
                <a:cs typeface="Arial" panose="020B0604020202020204"/>
              </a:rPr>
              <a:t> </a:t>
            </a:r>
            <a:r>
              <a:rPr lang="en-US" altLang="zh-CN" sz="1800" spc="-10" dirty="0">
                <a:solidFill>
                  <a:srgbClr val="7D7D7D"/>
                </a:solidFill>
                <a:latin typeface="Arial" panose="020B0604020202020204"/>
                <a:ea typeface="Arial" panose="020B0604020202020204"/>
              </a:rPr>
              <a:t>Mach</a:t>
            </a:r>
            <a:r>
              <a:rPr lang="en-US" altLang="zh-CN" sz="1800" dirty="0">
                <a:solidFill>
                  <a:srgbClr val="7D7D7D"/>
                </a:solidFill>
                <a:latin typeface="Arial" panose="020B0604020202020204"/>
                <a:ea typeface="Arial" panose="020B0604020202020204"/>
              </a:rPr>
              <a:t>ines</a:t>
            </a:r>
          </a:p>
        </p:txBody>
      </p:sp>
      <p:sp>
        <p:nvSpPr>
          <p:cNvPr id="191" name="TextBox 191"/>
          <p:cNvSpPr txBox="1"/>
          <p:nvPr/>
        </p:nvSpPr>
        <p:spPr>
          <a:xfrm>
            <a:off x="3288903" y="4417014"/>
            <a:ext cx="3368309" cy="1107996"/>
          </a:xfrm>
          <a:prstGeom prst="rect">
            <a:avLst/>
          </a:prstGeom>
          <a:noFill/>
        </p:spPr>
        <p:txBody>
          <a:bodyPr wrap="square" lIns="0" tIns="0" rIns="0" bIns="0" rtlCol="0">
            <a:spAutoFit/>
          </a:bodyPr>
          <a:lstStyle/>
          <a:p>
            <a:pPr marL="0">
              <a:lnSpc>
                <a:spcPct val="100000"/>
              </a:lnSpc>
            </a:pPr>
            <a:r>
              <a:rPr lang="en-US" altLang="zh-CN" sz="1800" dirty="0">
                <a:solidFill>
                  <a:srgbClr val="00AB5A"/>
                </a:solidFill>
                <a:latin typeface="Arial" panose="020B0604020202020204" pitchFamily="34" charset="0"/>
                <a:ea typeface="Wingdings" panose="05000000000000000000"/>
              </a:rPr>
              <a:t></a:t>
            </a:r>
            <a:r>
              <a:rPr lang="en-US" altLang="zh-CN" sz="1800" spc="-325" dirty="0">
                <a:solidFill>
                  <a:srgbClr val="00AB5A"/>
                </a:solidFill>
                <a:latin typeface="Arial" panose="020B0604020202020204" pitchFamily="34" charset="0"/>
                <a:cs typeface="Arial" panose="020B0604020202020204" pitchFamily="34" charset="0"/>
              </a:rPr>
              <a:t> </a:t>
            </a:r>
            <a:r>
              <a:rPr lang="en-US" altLang="zh-CN" sz="1800" dirty="0">
                <a:solidFill>
                  <a:srgbClr val="000000"/>
                </a:solidFill>
                <a:latin typeface="Arial" panose="020B0604020202020204"/>
                <a:ea typeface="Arial" panose="020B0604020202020204"/>
              </a:rPr>
              <a:t>Random forest</a:t>
            </a:r>
          </a:p>
          <a:p>
            <a:pPr marL="0">
              <a:lnSpc>
                <a:spcPct val="100000"/>
              </a:lnSpc>
            </a:pPr>
            <a:r>
              <a:rPr lang="en-US" altLang="zh-CN" sz="1800" dirty="0">
                <a:solidFill>
                  <a:srgbClr val="00AB5A"/>
                </a:solidFill>
                <a:latin typeface="Arial" panose="020B0604020202020204" pitchFamily="34" charset="0"/>
                <a:ea typeface="Wingdings" panose="05000000000000000000"/>
              </a:rPr>
              <a:t></a:t>
            </a:r>
            <a:r>
              <a:rPr lang="en-US" altLang="zh-CN" sz="1800" spc="-270" dirty="0">
                <a:solidFill>
                  <a:srgbClr val="00AB5A"/>
                </a:solidFill>
                <a:latin typeface="Arial" panose="020B0604020202020204" pitchFamily="34" charset="0"/>
                <a:cs typeface="Arial" panose="020B0604020202020204" pitchFamily="34" charset="0"/>
              </a:rPr>
              <a:t> </a:t>
            </a:r>
            <a:r>
              <a:rPr lang="en-US" altLang="zh-CN" sz="1800" dirty="0">
                <a:solidFill>
                  <a:srgbClr val="000000"/>
                </a:solidFill>
                <a:latin typeface="Arial" panose="020B0604020202020204"/>
                <a:ea typeface="Arial" panose="020B0604020202020204"/>
              </a:rPr>
              <a:t>Extra tree </a:t>
            </a:r>
          </a:p>
          <a:p>
            <a:pPr marL="0">
              <a:lnSpc>
                <a:spcPct val="100000"/>
              </a:lnSpc>
            </a:pPr>
            <a:r>
              <a:rPr lang="en-US" altLang="zh-CN" sz="1800" dirty="0">
                <a:solidFill>
                  <a:srgbClr val="00AB5A"/>
                </a:solidFill>
                <a:latin typeface="Arial" panose="020B0604020202020204" pitchFamily="34" charset="0"/>
                <a:ea typeface="Wingdings" panose="05000000000000000000"/>
              </a:rPr>
              <a:t></a:t>
            </a:r>
            <a:r>
              <a:rPr lang="en-US" altLang="zh-CN" sz="1800" spc="-300" dirty="0">
                <a:solidFill>
                  <a:srgbClr val="00AB5A"/>
                </a:solidFill>
                <a:latin typeface="Arial" panose="020B0604020202020204" pitchFamily="34" charset="0"/>
                <a:cs typeface="Arial" panose="020B0604020202020204" pitchFamily="34" charset="0"/>
              </a:rPr>
              <a:t> </a:t>
            </a:r>
            <a:r>
              <a:rPr lang="en-US" altLang="zh-CN" sz="1800" dirty="0">
                <a:solidFill>
                  <a:srgbClr val="000000"/>
                </a:solidFill>
                <a:latin typeface="Arial" panose="020B0604020202020204"/>
                <a:ea typeface="Arial" panose="020B0604020202020204"/>
              </a:rPr>
              <a:t>Decision</a:t>
            </a:r>
            <a:r>
              <a:rPr lang="en-US" altLang="zh-CN" sz="1800" spc="-90" dirty="0">
                <a:solidFill>
                  <a:srgbClr val="000000"/>
                </a:solidFill>
                <a:latin typeface="Arial" panose="020B0604020202020204"/>
                <a:cs typeface="Arial" panose="020B0604020202020204"/>
              </a:rPr>
              <a:t> </a:t>
            </a:r>
            <a:r>
              <a:rPr lang="en-US" altLang="zh-CN" sz="1800" dirty="0">
                <a:solidFill>
                  <a:srgbClr val="000000"/>
                </a:solidFill>
                <a:latin typeface="Arial" panose="020B0604020202020204"/>
                <a:ea typeface="Arial" panose="020B0604020202020204"/>
              </a:rPr>
              <a:t>tree</a:t>
            </a:r>
          </a:p>
          <a:p>
            <a:pPr marL="0">
              <a:lnSpc>
                <a:spcPct val="100000"/>
              </a:lnSpc>
            </a:pPr>
            <a:r>
              <a:rPr lang="en-US" altLang="zh-CN" sz="1800" dirty="0">
                <a:solidFill>
                  <a:srgbClr val="00AB5A"/>
                </a:solidFill>
                <a:latin typeface="Arial" panose="020B0604020202020204" pitchFamily="34" charset="0"/>
                <a:ea typeface="Wingdings" panose="05000000000000000000"/>
              </a:rPr>
              <a:t></a:t>
            </a:r>
            <a:r>
              <a:rPr lang="en-US" altLang="zh-CN" sz="1800" spc="-279" dirty="0">
                <a:solidFill>
                  <a:srgbClr val="00AB5A"/>
                </a:solidFill>
                <a:latin typeface="Arial" panose="020B0604020202020204" pitchFamily="34" charset="0"/>
                <a:cs typeface="Arial" panose="020B0604020202020204" pitchFamily="34" charset="0"/>
              </a:rPr>
              <a:t> </a:t>
            </a:r>
            <a:r>
              <a:rPr lang="en-US" altLang="zh-CN" sz="1800" dirty="0">
                <a:solidFill>
                  <a:srgbClr val="000000"/>
                </a:solidFill>
                <a:latin typeface="Arial" panose="020B0604020202020204"/>
                <a:ea typeface="Arial" panose="020B0604020202020204"/>
              </a:rPr>
              <a:t>Deep</a:t>
            </a:r>
            <a:r>
              <a:rPr lang="en-US" altLang="zh-CN" sz="1800" spc="-75" dirty="0">
                <a:solidFill>
                  <a:srgbClr val="000000"/>
                </a:solidFill>
                <a:latin typeface="Arial" panose="020B0604020202020204"/>
                <a:cs typeface="Arial" panose="020B0604020202020204"/>
              </a:rPr>
              <a:t> </a:t>
            </a:r>
            <a:r>
              <a:rPr lang="en-US" altLang="zh-CN" sz="1800" dirty="0">
                <a:solidFill>
                  <a:srgbClr val="000000"/>
                </a:solidFill>
                <a:latin typeface="Arial" panose="020B0604020202020204"/>
                <a:ea typeface="Arial" panose="020B0604020202020204"/>
              </a:rPr>
              <a:t>neural</a:t>
            </a:r>
            <a:r>
              <a:rPr lang="en-US" altLang="zh-CN" sz="1800" spc="-85" dirty="0">
                <a:solidFill>
                  <a:srgbClr val="000000"/>
                </a:solidFill>
                <a:latin typeface="Arial" panose="020B0604020202020204"/>
                <a:cs typeface="Arial" panose="020B0604020202020204"/>
              </a:rPr>
              <a:t> </a:t>
            </a:r>
            <a:r>
              <a:rPr lang="en-US" altLang="zh-CN" sz="1800" dirty="0">
                <a:solidFill>
                  <a:srgbClr val="000000"/>
                </a:solidFill>
                <a:latin typeface="Arial" panose="020B0604020202020204"/>
                <a:ea typeface="Arial" panose="020B0604020202020204"/>
              </a:rPr>
              <a:t>networks</a:t>
            </a:r>
          </a:p>
        </p:txBody>
      </p:sp>
      <p:sp>
        <p:nvSpPr>
          <p:cNvPr id="192" name="TextBox 192"/>
          <p:cNvSpPr txBox="1"/>
          <p:nvPr/>
        </p:nvSpPr>
        <p:spPr>
          <a:xfrm>
            <a:off x="7340786" y="4417014"/>
            <a:ext cx="2111001" cy="1107996"/>
          </a:xfrm>
          <a:prstGeom prst="rect">
            <a:avLst/>
          </a:prstGeom>
          <a:noFill/>
        </p:spPr>
        <p:txBody>
          <a:bodyPr wrap="square" lIns="0" tIns="0" rIns="0" bIns="0" rtlCol="0">
            <a:spAutoFit/>
          </a:bodyPr>
          <a:lstStyle/>
          <a:p>
            <a:pPr marL="286385" indent="-286385" hangingPunct="0">
              <a:lnSpc>
                <a:spcPct val="100000"/>
              </a:lnSpc>
            </a:pPr>
            <a:r>
              <a:rPr lang="en-US" altLang="zh-CN" sz="1800" spc="25" dirty="0">
                <a:solidFill>
                  <a:srgbClr val="7D7D7D"/>
                </a:solidFill>
                <a:latin typeface="Arial" panose="020B0604020202020204" pitchFamily="34" charset="0"/>
                <a:ea typeface="Wingdings" panose="05000000000000000000"/>
              </a:rPr>
              <a:t></a:t>
            </a:r>
            <a:r>
              <a:rPr lang="en-US" altLang="zh-CN" sz="1800" spc="-630" dirty="0">
                <a:solidFill>
                  <a:srgbClr val="7D7D7D"/>
                </a:solidFill>
                <a:latin typeface="Arial" panose="020B0604020202020204" pitchFamily="34" charset="0"/>
                <a:cs typeface="Arial" panose="020B0604020202020204" pitchFamily="34" charset="0"/>
              </a:rPr>
              <a:t> </a:t>
            </a:r>
            <a:r>
              <a:rPr lang="en-US" altLang="zh-CN" sz="1800" spc="25" dirty="0">
                <a:solidFill>
                  <a:srgbClr val="7D7D7D"/>
                </a:solidFill>
                <a:latin typeface="Arial" panose="020B0604020202020204"/>
                <a:ea typeface="Arial" panose="020B0604020202020204"/>
              </a:rPr>
              <a:t>Connectivity-</a:t>
            </a:r>
            <a:r>
              <a:rPr lang="en-US" altLang="zh-CN" sz="1800" dirty="0">
                <a:solidFill>
                  <a:srgbClr val="7D7D7D"/>
                </a:solidFill>
                <a:latin typeface="Arial" panose="020B0604020202020204"/>
                <a:cs typeface="Arial" panose="020B0604020202020204"/>
              </a:rPr>
              <a:t> </a:t>
            </a:r>
            <a:r>
              <a:rPr lang="en-US" altLang="zh-CN" sz="1800" spc="-5" dirty="0">
                <a:solidFill>
                  <a:srgbClr val="7D7D7D"/>
                </a:solidFill>
                <a:latin typeface="Arial" panose="020B0604020202020204"/>
                <a:ea typeface="Arial" panose="020B0604020202020204"/>
              </a:rPr>
              <a:t>ba</a:t>
            </a:r>
            <a:r>
              <a:rPr lang="en-US" altLang="zh-CN" sz="1800" dirty="0">
                <a:solidFill>
                  <a:srgbClr val="7D7D7D"/>
                </a:solidFill>
                <a:latin typeface="Arial" panose="020B0604020202020204"/>
                <a:ea typeface="Arial" panose="020B0604020202020204"/>
              </a:rPr>
              <a:t>sed</a:t>
            </a:r>
            <a:r>
              <a:rPr lang="en-US" altLang="zh-CN" sz="1800" dirty="0">
                <a:solidFill>
                  <a:srgbClr val="7D7D7D"/>
                </a:solidFill>
                <a:latin typeface="Arial" panose="020B0604020202020204"/>
                <a:cs typeface="Arial" panose="020B0604020202020204"/>
              </a:rPr>
              <a:t> </a:t>
            </a:r>
            <a:r>
              <a:rPr lang="en-US" altLang="zh-CN" sz="1800" spc="-5" dirty="0">
                <a:solidFill>
                  <a:srgbClr val="7D7D7D"/>
                </a:solidFill>
                <a:latin typeface="Arial" panose="020B0604020202020204"/>
                <a:ea typeface="Arial" panose="020B0604020202020204"/>
              </a:rPr>
              <a:t>cluster</a:t>
            </a:r>
            <a:r>
              <a:rPr lang="en-US" altLang="zh-CN" sz="1800" dirty="0">
                <a:solidFill>
                  <a:srgbClr val="7D7D7D"/>
                </a:solidFill>
                <a:latin typeface="Arial" panose="020B0604020202020204"/>
                <a:ea typeface="Arial" panose="020B0604020202020204"/>
              </a:rPr>
              <a:t>ing</a:t>
            </a:r>
          </a:p>
          <a:p>
            <a:pPr marL="286385" indent="-286385" hangingPunct="0">
              <a:lnSpc>
                <a:spcPct val="100000"/>
              </a:lnSpc>
            </a:pPr>
            <a:r>
              <a:rPr lang="en-US" altLang="zh-CN" sz="1800" spc="30" dirty="0">
                <a:solidFill>
                  <a:srgbClr val="7D7D7D"/>
                </a:solidFill>
                <a:latin typeface="Arial" panose="020B0604020202020204" pitchFamily="34" charset="0"/>
                <a:ea typeface="Wingdings" panose="05000000000000000000"/>
              </a:rPr>
              <a:t></a:t>
            </a:r>
            <a:r>
              <a:rPr lang="en-US" altLang="zh-CN" sz="1800" spc="-680" dirty="0">
                <a:solidFill>
                  <a:srgbClr val="7D7D7D"/>
                </a:solidFill>
                <a:latin typeface="Arial" panose="020B0604020202020204" pitchFamily="34" charset="0"/>
                <a:cs typeface="Arial" panose="020B0604020202020204" pitchFamily="34" charset="0"/>
              </a:rPr>
              <a:t> </a:t>
            </a:r>
            <a:r>
              <a:rPr lang="en-US" altLang="zh-CN" sz="1800" spc="30" dirty="0">
                <a:solidFill>
                  <a:srgbClr val="7D7D7D"/>
                </a:solidFill>
                <a:latin typeface="Arial" panose="020B0604020202020204"/>
                <a:ea typeface="Arial" panose="020B0604020202020204"/>
              </a:rPr>
              <a:t>Distribution-</a:t>
            </a:r>
            <a:r>
              <a:rPr lang="en-US" altLang="zh-CN" sz="1800" dirty="0">
                <a:solidFill>
                  <a:srgbClr val="7D7D7D"/>
                </a:solidFill>
                <a:latin typeface="Arial" panose="020B0604020202020204"/>
                <a:cs typeface="Arial" panose="020B0604020202020204"/>
              </a:rPr>
              <a:t> </a:t>
            </a:r>
            <a:r>
              <a:rPr lang="en-US" altLang="zh-CN" sz="1800" spc="-5" dirty="0">
                <a:solidFill>
                  <a:srgbClr val="7D7D7D"/>
                </a:solidFill>
                <a:latin typeface="Arial" panose="020B0604020202020204"/>
                <a:ea typeface="Arial" panose="020B0604020202020204"/>
              </a:rPr>
              <a:t>ba</a:t>
            </a:r>
            <a:r>
              <a:rPr lang="en-US" altLang="zh-CN" sz="1800" dirty="0">
                <a:solidFill>
                  <a:srgbClr val="7D7D7D"/>
                </a:solidFill>
                <a:latin typeface="Arial" panose="020B0604020202020204"/>
                <a:ea typeface="Arial" panose="020B0604020202020204"/>
              </a:rPr>
              <a:t>sed</a:t>
            </a:r>
            <a:r>
              <a:rPr lang="en-US" altLang="zh-CN" sz="1800" dirty="0">
                <a:solidFill>
                  <a:srgbClr val="7D7D7D"/>
                </a:solidFill>
                <a:latin typeface="Arial" panose="020B0604020202020204"/>
                <a:cs typeface="Arial" panose="020B0604020202020204"/>
              </a:rPr>
              <a:t> </a:t>
            </a:r>
            <a:r>
              <a:rPr lang="en-US" altLang="zh-CN" sz="1800" spc="-5" dirty="0">
                <a:solidFill>
                  <a:srgbClr val="7D7D7D"/>
                </a:solidFill>
                <a:latin typeface="Arial" panose="020B0604020202020204"/>
                <a:ea typeface="Arial" panose="020B0604020202020204"/>
              </a:rPr>
              <a:t>cluster</a:t>
            </a:r>
            <a:r>
              <a:rPr lang="en-US" altLang="zh-CN" sz="1800" dirty="0">
                <a:solidFill>
                  <a:srgbClr val="7D7D7D"/>
                </a:solidFill>
                <a:latin typeface="Arial" panose="020B0604020202020204"/>
                <a:ea typeface="Arial" panose="020B0604020202020204"/>
              </a:rPr>
              <a:t>ing</a:t>
            </a:r>
          </a:p>
        </p:txBody>
      </p:sp>
      <p:sp>
        <p:nvSpPr>
          <p:cNvPr id="34"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.2</a:t>
            </a:r>
          </a:p>
        </p:txBody>
      </p:sp>
      <p:sp>
        <p:nvSpPr>
          <p:cNvPr id="36" name="Textfeld 10">
            <a:extLst>
              <a:ext uri="{FF2B5EF4-FFF2-40B4-BE49-F238E27FC236}">
                <a16:creationId xmlns:a16="http://schemas.microsoft.com/office/drawing/2014/main" id="{A243D5DB-4335-3447-B0AA-D9169BDA9D32}"/>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[Mit97]</a:t>
            </a:r>
          </a:p>
        </p:txBody>
      </p:sp>
    </p:spTree>
    <p:extLst>
      <p:ext uri="{BB962C8B-B14F-4D97-AF65-F5344CB8AC3E}">
        <p14:creationId xmlns:p14="http://schemas.microsoft.com/office/powerpoint/2010/main" val="5510628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AF7BC-A7B4-8249-ADC0-D4EF21464719}"/>
              </a:ext>
            </a:extLst>
          </p:cNvPr>
          <p:cNvSpPr>
            <a:spLocks noGrp="1"/>
          </p:cNvSpPr>
          <p:nvPr>
            <p:ph type="title"/>
          </p:nvPr>
        </p:nvSpPr>
        <p:spPr/>
        <p:txBody>
          <a:bodyPr/>
          <a:lstStyle/>
          <a:p>
            <a:r>
              <a:rPr lang="en-US" altLang="zh-CN" dirty="0"/>
              <a:t>Model performance influenced by number of training </a:t>
            </a:r>
            <a:r>
              <a:rPr lang="en-US" altLang="zh-CN" dirty="0" err="1"/>
              <a:t>epohcs</a:t>
            </a:r>
            <a:endParaRPr kumimoji="1" lang="zh-CN" altLang="en-US" dirty="0"/>
          </a:p>
        </p:txBody>
      </p:sp>
      <p:sp>
        <p:nvSpPr>
          <p:cNvPr id="6" name="Rectangle 2">
            <a:extLst>
              <a:ext uri="{FF2B5EF4-FFF2-40B4-BE49-F238E27FC236}">
                <a16:creationId xmlns:a16="http://schemas.microsoft.com/office/drawing/2014/main" id="{7C723D52-7CAE-0948-A8BF-1C3F65DB8CA0}"/>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9" name="直线箭头连接符 8">
            <a:extLst>
              <a:ext uri="{FF2B5EF4-FFF2-40B4-BE49-F238E27FC236}">
                <a16:creationId xmlns:a16="http://schemas.microsoft.com/office/drawing/2014/main" id="{DBFD5909-C0E3-824C-8D87-4B068CC3A7CF}"/>
              </a:ext>
            </a:extLst>
          </p:cNvPr>
          <p:cNvCxnSpPr/>
          <p:nvPr/>
        </p:nvCxnSpPr>
        <p:spPr>
          <a:xfrm>
            <a:off x="1640540" y="5229250"/>
            <a:ext cx="70569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线箭头连接符 10">
            <a:extLst>
              <a:ext uri="{FF2B5EF4-FFF2-40B4-BE49-F238E27FC236}">
                <a16:creationId xmlns:a16="http://schemas.microsoft.com/office/drawing/2014/main" id="{C01F7516-B6A0-1E4E-9286-22A588FC7906}"/>
              </a:ext>
            </a:extLst>
          </p:cNvPr>
          <p:cNvCxnSpPr/>
          <p:nvPr/>
        </p:nvCxnSpPr>
        <p:spPr>
          <a:xfrm flipV="1">
            <a:off x="1640540" y="1196690"/>
            <a:ext cx="0" cy="4032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92503ACC-1033-DB43-AE34-80FEBD279B53}"/>
              </a:ext>
            </a:extLst>
          </p:cNvPr>
          <p:cNvSpPr/>
          <p:nvPr/>
        </p:nvSpPr>
        <p:spPr>
          <a:xfrm>
            <a:off x="2079716" y="1206602"/>
            <a:ext cx="1364476" cy="369332"/>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Underfitting</a:t>
            </a:r>
            <a:endParaRPr lang="zh-CN" altLang="en-US" dirty="0"/>
          </a:p>
        </p:txBody>
      </p:sp>
      <p:sp>
        <p:nvSpPr>
          <p:cNvPr id="15" name="矩形 14">
            <a:extLst>
              <a:ext uri="{FF2B5EF4-FFF2-40B4-BE49-F238E27FC236}">
                <a16:creationId xmlns:a16="http://schemas.microsoft.com/office/drawing/2014/main" id="{D695EFA2-E892-D44E-BA0D-B66F747FBF46}"/>
              </a:ext>
            </a:extLst>
          </p:cNvPr>
          <p:cNvSpPr/>
          <p:nvPr/>
        </p:nvSpPr>
        <p:spPr>
          <a:xfrm>
            <a:off x="7933412" y="3682336"/>
            <a:ext cx="1236236" cy="369332"/>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Overfitting</a:t>
            </a:r>
            <a:endParaRPr lang="zh-CN" altLang="en-US" dirty="0"/>
          </a:p>
        </p:txBody>
      </p:sp>
      <p:sp>
        <p:nvSpPr>
          <p:cNvPr id="16" name="矩形 15">
            <a:extLst>
              <a:ext uri="{FF2B5EF4-FFF2-40B4-BE49-F238E27FC236}">
                <a16:creationId xmlns:a16="http://schemas.microsoft.com/office/drawing/2014/main" id="{6C5AC088-62D0-E747-9364-9C598920137D}"/>
              </a:ext>
            </a:extLst>
          </p:cNvPr>
          <p:cNvSpPr/>
          <p:nvPr/>
        </p:nvSpPr>
        <p:spPr>
          <a:xfrm>
            <a:off x="656461" y="2018062"/>
            <a:ext cx="697627" cy="369332"/>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Error</a:t>
            </a:r>
            <a:endParaRPr lang="zh-CN" altLang="en-US" dirty="0"/>
          </a:p>
        </p:txBody>
      </p:sp>
      <p:sp>
        <p:nvSpPr>
          <p:cNvPr id="21" name="文本框 20">
            <a:extLst>
              <a:ext uri="{FF2B5EF4-FFF2-40B4-BE49-F238E27FC236}">
                <a16:creationId xmlns:a16="http://schemas.microsoft.com/office/drawing/2014/main" id="{D0EC4E86-5496-D042-A69D-0911143B657C}"/>
              </a:ext>
            </a:extLst>
          </p:cNvPr>
          <p:cNvSpPr txBox="1"/>
          <p:nvPr/>
        </p:nvSpPr>
        <p:spPr bwMode="auto">
          <a:xfrm>
            <a:off x="6807200" y="3217160"/>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sp>
        <p:nvSpPr>
          <p:cNvPr id="28" name="任意形状 27">
            <a:extLst>
              <a:ext uri="{FF2B5EF4-FFF2-40B4-BE49-F238E27FC236}">
                <a16:creationId xmlns:a16="http://schemas.microsoft.com/office/drawing/2014/main" id="{27B47323-9658-254D-9678-088839D59C6B}"/>
              </a:ext>
            </a:extLst>
          </p:cNvPr>
          <p:cNvSpPr/>
          <p:nvPr/>
        </p:nvSpPr>
        <p:spPr>
          <a:xfrm>
            <a:off x="1892300" y="1412720"/>
            <a:ext cx="6845300" cy="3390900"/>
          </a:xfrm>
          <a:custGeom>
            <a:avLst/>
            <a:gdLst>
              <a:gd name="connsiteX0" fmla="*/ 0 w 6845300"/>
              <a:gd name="connsiteY0" fmla="*/ 0 h 3390900"/>
              <a:gd name="connsiteX1" fmla="*/ 533400 w 6845300"/>
              <a:gd name="connsiteY1" fmla="*/ 1917700 h 3390900"/>
              <a:gd name="connsiteX2" fmla="*/ 2679700 w 6845300"/>
              <a:gd name="connsiteY2" fmla="*/ 3048000 h 3390900"/>
              <a:gd name="connsiteX3" fmla="*/ 6845300 w 68453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845300" h="3390900">
                <a:moveTo>
                  <a:pt x="0" y="0"/>
                </a:moveTo>
                <a:cubicBezTo>
                  <a:pt x="43391" y="704850"/>
                  <a:pt x="86783" y="1409700"/>
                  <a:pt x="533400" y="1917700"/>
                </a:cubicBezTo>
                <a:cubicBezTo>
                  <a:pt x="980017" y="2425700"/>
                  <a:pt x="1627717" y="2802467"/>
                  <a:pt x="2679700" y="3048000"/>
                </a:cubicBezTo>
                <a:cubicBezTo>
                  <a:pt x="3731683" y="3293533"/>
                  <a:pt x="5288491" y="3342216"/>
                  <a:pt x="6845300" y="33909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任意形状 29">
            <a:extLst>
              <a:ext uri="{FF2B5EF4-FFF2-40B4-BE49-F238E27FC236}">
                <a16:creationId xmlns:a16="http://schemas.microsoft.com/office/drawing/2014/main" id="{82306083-E9EA-5E4C-A111-6E29B84275C2}"/>
              </a:ext>
            </a:extLst>
          </p:cNvPr>
          <p:cNvSpPr/>
          <p:nvPr/>
        </p:nvSpPr>
        <p:spPr>
          <a:xfrm>
            <a:off x="2298700" y="1616960"/>
            <a:ext cx="6438900" cy="2651417"/>
          </a:xfrm>
          <a:custGeom>
            <a:avLst/>
            <a:gdLst>
              <a:gd name="connsiteX0" fmla="*/ 0 w 6438900"/>
              <a:gd name="connsiteY0" fmla="*/ 0 h 2651417"/>
              <a:gd name="connsiteX1" fmla="*/ 1143000 w 6438900"/>
              <a:gd name="connsiteY1" fmla="*/ 1968500 h 2651417"/>
              <a:gd name="connsiteX2" fmla="*/ 3530600 w 6438900"/>
              <a:gd name="connsiteY2" fmla="*/ 2603500 h 2651417"/>
              <a:gd name="connsiteX3" fmla="*/ 6438900 w 6438900"/>
              <a:gd name="connsiteY3" fmla="*/ 850900 h 2651417"/>
            </a:gdLst>
            <a:ahLst/>
            <a:cxnLst>
              <a:cxn ang="0">
                <a:pos x="connsiteX0" y="connsiteY0"/>
              </a:cxn>
              <a:cxn ang="0">
                <a:pos x="connsiteX1" y="connsiteY1"/>
              </a:cxn>
              <a:cxn ang="0">
                <a:pos x="connsiteX2" y="connsiteY2"/>
              </a:cxn>
              <a:cxn ang="0">
                <a:pos x="connsiteX3" y="connsiteY3"/>
              </a:cxn>
            </a:cxnLst>
            <a:rect l="l" t="t" r="r" b="b"/>
            <a:pathLst>
              <a:path w="6438900" h="2651417">
                <a:moveTo>
                  <a:pt x="0" y="0"/>
                </a:moveTo>
                <a:cubicBezTo>
                  <a:pt x="277283" y="767291"/>
                  <a:pt x="554567" y="1534583"/>
                  <a:pt x="1143000" y="1968500"/>
                </a:cubicBezTo>
                <a:cubicBezTo>
                  <a:pt x="1731433" y="2402417"/>
                  <a:pt x="2647950" y="2789767"/>
                  <a:pt x="3530600" y="2603500"/>
                </a:cubicBezTo>
                <a:cubicBezTo>
                  <a:pt x="4413250" y="2417233"/>
                  <a:pt x="5426075" y="1634066"/>
                  <a:pt x="6438900" y="850900"/>
                </a:cubicBezTo>
              </a:path>
            </a:pathLst>
          </a:custGeom>
          <a:noFill/>
          <a:ln>
            <a:solidFill>
              <a:srgbClr val="00A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6279D962-D424-A449-A224-A343B99066C9}"/>
              </a:ext>
            </a:extLst>
          </p:cNvPr>
          <p:cNvSpPr/>
          <p:nvPr/>
        </p:nvSpPr>
        <p:spPr>
          <a:xfrm>
            <a:off x="6787298" y="4282356"/>
            <a:ext cx="1561068" cy="369332"/>
          </a:xfrm>
          <a:prstGeom prst="rect">
            <a:avLst/>
          </a:prstGeom>
        </p:spPr>
        <p:txBody>
          <a:bodyPr wrap="none">
            <a:spAutoFit/>
          </a:bodyPr>
          <a:lstStyle/>
          <a:p>
            <a:r>
              <a:rPr lang="en-US" altLang="zh-CN" dirty="0">
                <a:solidFill>
                  <a:schemeClr val="accent1">
                    <a:lumMod val="75000"/>
                  </a:schemeClr>
                </a:solidFill>
                <a:latin typeface="Arial" panose="020B0604020202020204" pitchFamily="34" charset="0"/>
                <a:ea typeface="Times New Roman" panose="02020603050405020304" pitchFamily="18" charset="0"/>
              </a:rPr>
              <a:t>Training error</a:t>
            </a:r>
            <a:endParaRPr lang="zh-CN" altLang="en-US" dirty="0">
              <a:solidFill>
                <a:schemeClr val="accent1">
                  <a:lumMod val="75000"/>
                </a:schemeClr>
              </a:solidFill>
            </a:endParaRPr>
          </a:p>
        </p:txBody>
      </p:sp>
      <p:sp>
        <p:nvSpPr>
          <p:cNvPr id="31" name="椭圆 30">
            <a:extLst>
              <a:ext uri="{FF2B5EF4-FFF2-40B4-BE49-F238E27FC236}">
                <a16:creationId xmlns:a16="http://schemas.microsoft.com/office/drawing/2014/main" id="{D7159870-8786-D447-9563-6099F7BA71EA}"/>
              </a:ext>
            </a:extLst>
          </p:cNvPr>
          <p:cNvSpPr/>
          <p:nvPr/>
        </p:nvSpPr>
        <p:spPr>
          <a:xfrm>
            <a:off x="4547260" y="3898197"/>
            <a:ext cx="970890" cy="9708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34" name="矩形 33">
            <a:extLst>
              <a:ext uri="{FF2B5EF4-FFF2-40B4-BE49-F238E27FC236}">
                <a16:creationId xmlns:a16="http://schemas.microsoft.com/office/drawing/2014/main" id="{5645D8B1-4C8F-FE49-8AE1-B76FDB1B11C0}"/>
              </a:ext>
            </a:extLst>
          </p:cNvPr>
          <p:cNvSpPr/>
          <p:nvPr/>
        </p:nvSpPr>
        <p:spPr>
          <a:xfrm>
            <a:off x="5907303" y="2561052"/>
            <a:ext cx="2287806" cy="369332"/>
          </a:xfrm>
          <a:prstGeom prst="rect">
            <a:avLst/>
          </a:prstGeom>
        </p:spPr>
        <p:txBody>
          <a:bodyPr wrap="none">
            <a:spAutoFit/>
          </a:bodyPr>
          <a:lstStyle/>
          <a:p>
            <a:r>
              <a:rPr lang="en-US" altLang="zh-CN" dirty="0">
                <a:solidFill>
                  <a:srgbClr val="00AC5B"/>
                </a:solidFill>
                <a:latin typeface="Arial" panose="020B0604020202020204" pitchFamily="34" charset="0"/>
                <a:ea typeface="Times New Roman" panose="02020603050405020304" pitchFamily="18" charset="0"/>
              </a:rPr>
              <a:t>Generalization  error</a:t>
            </a:r>
            <a:endParaRPr lang="zh-CN" altLang="en-US" dirty="0">
              <a:solidFill>
                <a:srgbClr val="00AC5B"/>
              </a:solidFill>
            </a:endParaRPr>
          </a:p>
        </p:txBody>
      </p:sp>
      <p:sp>
        <p:nvSpPr>
          <p:cNvPr id="35" name="矩形 34">
            <a:extLst>
              <a:ext uri="{FF2B5EF4-FFF2-40B4-BE49-F238E27FC236}">
                <a16:creationId xmlns:a16="http://schemas.microsoft.com/office/drawing/2014/main" id="{F919D785-5634-0148-B017-4978CF478301}"/>
              </a:ext>
            </a:extLst>
          </p:cNvPr>
          <p:cNvSpPr/>
          <p:nvPr/>
        </p:nvSpPr>
        <p:spPr>
          <a:xfrm>
            <a:off x="4755821" y="5294717"/>
            <a:ext cx="2890535" cy="369332"/>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Number of training epochs</a:t>
            </a:r>
            <a:endParaRPr lang="zh-CN" altLang="en-US" dirty="0"/>
          </a:p>
        </p:txBody>
      </p:sp>
      <p:sp>
        <p:nvSpPr>
          <p:cNvPr id="36" name="矩形 35">
            <a:extLst>
              <a:ext uri="{FF2B5EF4-FFF2-40B4-BE49-F238E27FC236}">
                <a16:creationId xmlns:a16="http://schemas.microsoft.com/office/drawing/2014/main" id="{F24DF283-5DC9-274D-A9F5-3CBB46D49FB1}"/>
              </a:ext>
            </a:extLst>
          </p:cNvPr>
          <p:cNvSpPr/>
          <p:nvPr/>
        </p:nvSpPr>
        <p:spPr>
          <a:xfrm>
            <a:off x="4487037" y="3456792"/>
            <a:ext cx="1120820" cy="369332"/>
          </a:xfrm>
          <a:prstGeom prst="rect">
            <a:avLst/>
          </a:prstGeom>
        </p:spPr>
        <p:txBody>
          <a:bodyPr wrap="none">
            <a:spAutoFit/>
          </a:bodyPr>
          <a:lstStyle/>
          <a:p>
            <a:r>
              <a:rPr lang="en-US" altLang="zh-CN" dirty="0">
                <a:solidFill>
                  <a:srgbClr val="FF0000"/>
                </a:solidFill>
                <a:latin typeface="Arial" panose="020B0604020202020204" pitchFamily="34" charset="0"/>
              </a:rPr>
              <a:t>Just right</a:t>
            </a:r>
            <a:endParaRPr lang="zh-CN" altLang="en-US" dirty="0">
              <a:solidFill>
                <a:srgbClr val="FF0000"/>
              </a:solidFill>
            </a:endParaRPr>
          </a:p>
        </p:txBody>
      </p:sp>
      <p:sp>
        <p:nvSpPr>
          <p:cNvPr id="37" name="矩形 36">
            <a:extLst>
              <a:ext uri="{FF2B5EF4-FFF2-40B4-BE49-F238E27FC236}">
                <a16:creationId xmlns:a16="http://schemas.microsoft.com/office/drawing/2014/main" id="{37F62D41-21B7-294C-893A-88DC338A4C29}"/>
              </a:ext>
            </a:extLst>
          </p:cNvPr>
          <p:cNvSpPr/>
          <p:nvPr/>
        </p:nvSpPr>
        <p:spPr>
          <a:xfrm>
            <a:off x="4369703" y="2921549"/>
            <a:ext cx="1646605" cy="369332"/>
          </a:xfrm>
          <a:prstGeom prst="rect">
            <a:avLst/>
          </a:prstGeom>
        </p:spPr>
        <p:txBody>
          <a:bodyPr wrap="none">
            <a:spAutoFit/>
          </a:bodyPr>
          <a:lstStyle/>
          <a:p>
            <a:r>
              <a:rPr lang="en-US" altLang="zh-CN" dirty="0">
                <a:latin typeface="Arial" panose="020B0604020202020204" pitchFamily="34" charset="0"/>
                <a:ea typeface="Times New Roman" panose="02020603050405020304" pitchFamily="18" charset="0"/>
              </a:rPr>
              <a:t>Early stopping</a:t>
            </a:r>
            <a:endParaRPr lang="zh-CN" altLang="en-US" dirty="0"/>
          </a:p>
        </p:txBody>
      </p:sp>
      <p:sp>
        <p:nvSpPr>
          <p:cNvPr id="38" name="Textfeld 33">
            <a:extLst>
              <a:ext uri="{FF2B5EF4-FFF2-40B4-BE49-F238E27FC236}">
                <a16:creationId xmlns:a16="http://schemas.microsoft.com/office/drawing/2014/main" id="{F339BD13-42E6-3F48-947E-990A5A7A21C4}"/>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9" name="Textfeld 10">
            <a:extLst>
              <a:ext uri="{FF2B5EF4-FFF2-40B4-BE49-F238E27FC236}">
                <a16:creationId xmlns:a16="http://schemas.microsoft.com/office/drawing/2014/main" id="{DC568E36-5AB6-4F43-9E3F-9E6B2379A236}"/>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[GBC16]</a:t>
            </a:r>
          </a:p>
        </p:txBody>
      </p:sp>
    </p:spTree>
    <p:extLst>
      <p:ext uri="{BB962C8B-B14F-4D97-AF65-F5344CB8AC3E}">
        <p14:creationId xmlns:p14="http://schemas.microsoft.com/office/powerpoint/2010/main" val="638442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Comparison of underfitting, appropriate fitting and overfitting</a:t>
            </a:r>
            <a:endParaRPr lang="zh-CN" altLang="en-US" dirty="0"/>
          </a:p>
        </p:txBody>
      </p:sp>
      <p:sp>
        <p:nvSpPr>
          <p:cNvPr id="34"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GB" sz="1400" dirty="0">
                <a:solidFill>
                  <a:schemeClr val="bg1">
                    <a:lumMod val="50000"/>
                  </a:schemeClr>
                </a:solidFill>
                <a:latin typeface="Arial" panose="020B0604020202020204" pitchFamily="34" charset="0"/>
                <a:cs typeface="Arial" panose="020B0604020202020204" pitchFamily="34" charset="0"/>
              </a:rPr>
              <a:t>5</a:t>
            </a:r>
            <a:r>
              <a:rPr lang="en-GB" altLang="de-DE" sz="1400" dirty="0">
                <a:solidFill>
                  <a:schemeClr val="bg1">
                    <a:lumMod val="50000"/>
                  </a:schemeClr>
                </a:solidFill>
                <a:latin typeface="Arial" panose="020B0604020202020204" pitchFamily="34" charset="0"/>
                <a:cs typeface="Arial" panose="020B0604020202020204" pitchFamily="34" charset="0"/>
              </a:rPr>
              <a:t>.4</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9117330" y="5204460"/>
            <a:ext cx="532130" cy="371475"/>
          </a:xfrm>
          <a:prstGeom prst="rect">
            <a:avLst/>
          </a:prstGeom>
        </p:spPr>
      </p:pic>
      <p:sp>
        <p:nvSpPr>
          <p:cNvPr id="5" name="矩形 4">
            <a:extLst>
              <a:ext uri="{FF2B5EF4-FFF2-40B4-BE49-F238E27FC236}">
                <a16:creationId xmlns:a16="http://schemas.microsoft.com/office/drawing/2014/main" id="{3910F85F-A010-8940-A1BC-7723E78A2A7F}"/>
              </a:ext>
            </a:extLst>
          </p:cNvPr>
          <p:cNvSpPr/>
          <p:nvPr/>
        </p:nvSpPr>
        <p:spPr>
          <a:xfrm>
            <a:off x="9117330" y="4869200"/>
            <a:ext cx="532130" cy="5040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Textfeld 10">
            <a:extLst>
              <a:ext uri="{FF2B5EF4-FFF2-40B4-BE49-F238E27FC236}">
                <a16:creationId xmlns:a16="http://schemas.microsoft.com/office/drawing/2014/main" id="{B29E7666-B0F8-1A4C-92FF-48C9F0C0BEA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[FW95]</a:t>
            </a:r>
          </a:p>
        </p:txBody>
      </p:sp>
      <p:sp>
        <p:nvSpPr>
          <p:cNvPr id="11" name="矩形 10">
            <a:extLst>
              <a:ext uri="{FF2B5EF4-FFF2-40B4-BE49-F238E27FC236}">
                <a16:creationId xmlns:a16="http://schemas.microsoft.com/office/drawing/2014/main" id="{DF108E78-FC34-7D41-9B53-161950780ECE}"/>
              </a:ext>
            </a:extLst>
          </p:cNvPr>
          <p:cNvSpPr/>
          <p:nvPr/>
        </p:nvSpPr>
        <p:spPr>
          <a:xfrm>
            <a:off x="22473" y="4552776"/>
            <a:ext cx="3813929"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Underfitting</a:t>
            </a:r>
          </a:p>
          <a:p>
            <a:pPr algn="ctr"/>
            <a:r>
              <a:rPr lang="en-US" altLang="zh-CN" dirty="0">
                <a:latin typeface="Arial" panose="020B0604020202020204" pitchFamily="34" charset="0"/>
              </a:rPr>
              <a:t>(Too simple to explain the variance)</a:t>
            </a:r>
            <a:endParaRPr lang="zh-CN" altLang="en-US" dirty="0"/>
          </a:p>
        </p:txBody>
      </p:sp>
      <p:sp>
        <p:nvSpPr>
          <p:cNvPr id="12" name="矩形 11">
            <a:extLst>
              <a:ext uri="{FF2B5EF4-FFF2-40B4-BE49-F238E27FC236}">
                <a16:creationId xmlns:a16="http://schemas.microsoft.com/office/drawing/2014/main" id="{06FD3CFB-DE89-9A4B-903B-49827F6CD891}"/>
              </a:ext>
            </a:extLst>
          </p:cNvPr>
          <p:cNvSpPr/>
          <p:nvPr/>
        </p:nvSpPr>
        <p:spPr>
          <a:xfrm>
            <a:off x="3899459" y="4558129"/>
            <a:ext cx="2454519"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Appropriate fitting</a:t>
            </a:r>
          </a:p>
          <a:p>
            <a:pPr algn="ctr"/>
            <a:r>
              <a:rPr lang="en-US" altLang="zh-CN" dirty="0">
                <a:latin typeface="Arial" panose="020B0604020202020204" pitchFamily="34" charset="0"/>
              </a:rPr>
              <a:t>(Good Generalization)</a:t>
            </a:r>
            <a:endParaRPr lang="zh-CN" altLang="en-US" dirty="0"/>
          </a:p>
        </p:txBody>
      </p:sp>
      <p:sp>
        <p:nvSpPr>
          <p:cNvPr id="13" name="矩形 12">
            <a:extLst>
              <a:ext uri="{FF2B5EF4-FFF2-40B4-BE49-F238E27FC236}">
                <a16:creationId xmlns:a16="http://schemas.microsoft.com/office/drawing/2014/main" id="{83E401AE-B91A-E941-A75E-7F3C04A5BD3B}"/>
              </a:ext>
            </a:extLst>
          </p:cNvPr>
          <p:cNvSpPr/>
          <p:nvPr/>
        </p:nvSpPr>
        <p:spPr>
          <a:xfrm>
            <a:off x="6876984" y="4491077"/>
            <a:ext cx="232634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Overfitting</a:t>
            </a:r>
          </a:p>
          <a:p>
            <a:pPr algn="ctr"/>
            <a:r>
              <a:rPr lang="en-US" altLang="zh-CN" dirty="0">
                <a:latin typeface="Arial" panose="020B0604020202020204" pitchFamily="34" charset="0"/>
              </a:rPr>
              <a:t>(Too good to be true)</a:t>
            </a:r>
            <a:endParaRPr lang="zh-CN" altLang="en-US" dirty="0"/>
          </a:p>
        </p:txBody>
      </p:sp>
      <p:sp>
        <p:nvSpPr>
          <p:cNvPr id="4" name="矩形 3">
            <a:extLst>
              <a:ext uri="{FF2B5EF4-FFF2-40B4-BE49-F238E27FC236}">
                <a16:creationId xmlns:a16="http://schemas.microsoft.com/office/drawing/2014/main" id="{8DDCA8C7-7D35-2040-9BCC-BD5C7520C424}"/>
              </a:ext>
            </a:extLst>
          </p:cNvPr>
          <p:cNvSpPr/>
          <p:nvPr/>
        </p:nvSpPr>
        <p:spPr>
          <a:xfrm>
            <a:off x="611199" y="1413990"/>
            <a:ext cx="2790093" cy="2790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2CB838E4-3107-3049-964B-186F03E1169B}"/>
              </a:ext>
            </a:extLst>
          </p:cNvPr>
          <p:cNvSpPr/>
          <p:nvPr/>
        </p:nvSpPr>
        <p:spPr>
          <a:xfrm>
            <a:off x="648236" y="26368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A888162D-2B55-E042-A441-E2DB81311D79}"/>
              </a:ext>
            </a:extLst>
          </p:cNvPr>
          <p:cNvSpPr/>
          <p:nvPr/>
        </p:nvSpPr>
        <p:spPr>
          <a:xfrm>
            <a:off x="739888" y="28529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12467862-3A6F-BB4F-BD47-667546C57E54}"/>
              </a:ext>
            </a:extLst>
          </p:cNvPr>
          <p:cNvSpPr/>
          <p:nvPr/>
        </p:nvSpPr>
        <p:spPr>
          <a:xfrm>
            <a:off x="936276" y="256488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5FFA562B-9741-F742-8528-952B1CAB3EEE}"/>
              </a:ext>
            </a:extLst>
          </p:cNvPr>
          <p:cNvSpPr/>
          <p:nvPr/>
        </p:nvSpPr>
        <p:spPr>
          <a:xfrm>
            <a:off x="936276" y="24208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5C25BCFA-5139-C845-834F-4433F17ACE00}"/>
              </a:ext>
            </a:extLst>
          </p:cNvPr>
          <p:cNvSpPr/>
          <p:nvPr/>
        </p:nvSpPr>
        <p:spPr>
          <a:xfrm>
            <a:off x="1152306" y="20608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FD7E8871-0BEE-8C46-86C1-B9014C314507}"/>
              </a:ext>
            </a:extLst>
          </p:cNvPr>
          <p:cNvSpPr/>
          <p:nvPr/>
        </p:nvSpPr>
        <p:spPr>
          <a:xfrm>
            <a:off x="1368336" y="21328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65DA6D46-5883-CD49-9783-23D09975314C}"/>
              </a:ext>
            </a:extLst>
          </p:cNvPr>
          <p:cNvSpPr/>
          <p:nvPr/>
        </p:nvSpPr>
        <p:spPr>
          <a:xfrm>
            <a:off x="1520736" y="22852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813DF64C-A786-C14B-B5FF-41E470EE6D68}"/>
              </a:ext>
            </a:extLst>
          </p:cNvPr>
          <p:cNvSpPr/>
          <p:nvPr/>
        </p:nvSpPr>
        <p:spPr>
          <a:xfrm>
            <a:off x="1296326" y="198880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36C9DFBC-98EB-1C4E-8F39-D3B90108E246}"/>
              </a:ext>
            </a:extLst>
          </p:cNvPr>
          <p:cNvSpPr/>
          <p:nvPr/>
        </p:nvSpPr>
        <p:spPr>
          <a:xfrm>
            <a:off x="2023827" y="2600885"/>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5FF95D65-0AD5-D54D-8A6B-060676F4FE36}"/>
              </a:ext>
            </a:extLst>
          </p:cNvPr>
          <p:cNvSpPr/>
          <p:nvPr/>
        </p:nvSpPr>
        <p:spPr>
          <a:xfrm>
            <a:off x="2160446" y="306895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6D77E979-824B-964E-B886-FF3603DD9C54}"/>
              </a:ext>
            </a:extLst>
          </p:cNvPr>
          <p:cNvSpPr/>
          <p:nvPr/>
        </p:nvSpPr>
        <p:spPr>
          <a:xfrm>
            <a:off x="2448486" y="31409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4E39913C-F158-0245-B29E-52BF8F530B19}"/>
              </a:ext>
            </a:extLst>
          </p:cNvPr>
          <p:cNvSpPr/>
          <p:nvPr/>
        </p:nvSpPr>
        <p:spPr>
          <a:xfrm>
            <a:off x="3024566" y="321297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C8DA5157-E45D-0643-A78E-004A8BD41D0F}"/>
              </a:ext>
            </a:extLst>
          </p:cNvPr>
          <p:cNvSpPr/>
          <p:nvPr/>
        </p:nvSpPr>
        <p:spPr>
          <a:xfrm>
            <a:off x="2664516" y="35010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1255F4C3-B4B8-584F-B82D-DBF8ACA32843}"/>
              </a:ext>
            </a:extLst>
          </p:cNvPr>
          <p:cNvSpPr/>
          <p:nvPr/>
        </p:nvSpPr>
        <p:spPr>
          <a:xfrm>
            <a:off x="3240596" y="292493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78404B52-7525-B643-94A3-9DF5D7D2B14B}"/>
              </a:ext>
            </a:extLst>
          </p:cNvPr>
          <p:cNvSpPr/>
          <p:nvPr/>
        </p:nvSpPr>
        <p:spPr>
          <a:xfrm>
            <a:off x="1800396" y="227684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CCE47149-40AD-2548-9442-2CF8F4EF5C0E}"/>
              </a:ext>
            </a:extLst>
          </p:cNvPr>
          <p:cNvSpPr/>
          <p:nvPr/>
        </p:nvSpPr>
        <p:spPr>
          <a:xfrm>
            <a:off x="2808536" y="33569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731B0A25-00E6-F44D-BC87-F14A7A02DAFE}"/>
              </a:ext>
            </a:extLst>
          </p:cNvPr>
          <p:cNvSpPr/>
          <p:nvPr/>
        </p:nvSpPr>
        <p:spPr>
          <a:xfrm>
            <a:off x="3635703" y="1413990"/>
            <a:ext cx="2790093" cy="2790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E7B37561-F305-A746-A68A-1077A09903CD}"/>
              </a:ext>
            </a:extLst>
          </p:cNvPr>
          <p:cNvSpPr/>
          <p:nvPr/>
        </p:nvSpPr>
        <p:spPr>
          <a:xfrm>
            <a:off x="3672740" y="26368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AE53649D-430C-C24E-B6FF-3692F6FF6C79}"/>
              </a:ext>
            </a:extLst>
          </p:cNvPr>
          <p:cNvSpPr/>
          <p:nvPr/>
        </p:nvSpPr>
        <p:spPr>
          <a:xfrm>
            <a:off x="3764392" y="28529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ADCEFCD9-3919-2D4D-9277-9A3245EF6997}"/>
              </a:ext>
            </a:extLst>
          </p:cNvPr>
          <p:cNvSpPr/>
          <p:nvPr/>
        </p:nvSpPr>
        <p:spPr>
          <a:xfrm>
            <a:off x="3960780" y="256488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CC9E8736-E0C0-F34A-90DC-B8641FCFF7A8}"/>
              </a:ext>
            </a:extLst>
          </p:cNvPr>
          <p:cNvSpPr/>
          <p:nvPr/>
        </p:nvSpPr>
        <p:spPr>
          <a:xfrm>
            <a:off x="3960780" y="24208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385E8953-8779-E045-AA87-C131F56191D3}"/>
              </a:ext>
            </a:extLst>
          </p:cNvPr>
          <p:cNvSpPr/>
          <p:nvPr/>
        </p:nvSpPr>
        <p:spPr>
          <a:xfrm>
            <a:off x="4176810" y="20608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任意形状 40">
            <a:extLst>
              <a:ext uri="{FF2B5EF4-FFF2-40B4-BE49-F238E27FC236}">
                <a16:creationId xmlns:a16="http://schemas.microsoft.com/office/drawing/2014/main" id="{508A4B72-469F-9B47-9249-491B838CB5C9}"/>
              </a:ext>
            </a:extLst>
          </p:cNvPr>
          <p:cNvSpPr/>
          <p:nvPr/>
        </p:nvSpPr>
        <p:spPr>
          <a:xfrm>
            <a:off x="3653014" y="2078562"/>
            <a:ext cx="2770909" cy="1411816"/>
          </a:xfrm>
          <a:custGeom>
            <a:avLst/>
            <a:gdLst>
              <a:gd name="connsiteX0" fmla="*/ 0 w 2770909"/>
              <a:gd name="connsiteY0" fmla="*/ 803183 h 1411816"/>
              <a:gd name="connsiteX1" fmla="*/ 928254 w 2770909"/>
              <a:gd name="connsiteY1" fmla="*/ 13474 h 1411816"/>
              <a:gd name="connsiteX2" fmla="*/ 1981200 w 2770909"/>
              <a:gd name="connsiteY2" fmla="*/ 1385074 h 1411816"/>
              <a:gd name="connsiteX3" fmla="*/ 2770909 w 2770909"/>
              <a:gd name="connsiteY3" fmla="*/ 789329 h 1411816"/>
            </a:gdLst>
            <a:ahLst/>
            <a:cxnLst>
              <a:cxn ang="0">
                <a:pos x="connsiteX0" y="connsiteY0"/>
              </a:cxn>
              <a:cxn ang="0">
                <a:pos x="connsiteX1" y="connsiteY1"/>
              </a:cxn>
              <a:cxn ang="0">
                <a:pos x="connsiteX2" y="connsiteY2"/>
              </a:cxn>
              <a:cxn ang="0">
                <a:pos x="connsiteX3" y="connsiteY3"/>
              </a:cxn>
            </a:cxnLst>
            <a:rect l="l" t="t" r="r" b="b"/>
            <a:pathLst>
              <a:path w="2770909" h="1411816">
                <a:moveTo>
                  <a:pt x="0" y="803183"/>
                </a:moveTo>
                <a:cubicBezTo>
                  <a:pt x="299027" y="359837"/>
                  <a:pt x="598054" y="-83508"/>
                  <a:pt x="928254" y="13474"/>
                </a:cubicBezTo>
                <a:cubicBezTo>
                  <a:pt x="1258454" y="110456"/>
                  <a:pt x="1674091" y="1255765"/>
                  <a:pt x="1981200" y="1385074"/>
                </a:cubicBezTo>
                <a:cubicBezTo>
                  <a:pt x="2288309" y="1514383"/>
                  <a:pt x="2529609" y="1151856"/>
                  <a:pt x="2770909" y="789329"/>
                </a:cubicBezTo>
              </a:path>
            </a:pathLst>
          </a:custGeom>
          <a:noFill/>
          <a:ln>
            <a:solidFill>
              <a:srgbClr val="00A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4E62C260-0DDD-F442-8518-35DFE6D72923}"/>
              </a:ext>
            </a:extLst>
          </p:cNvPr>
          <p:cNvSpPr/>
          <p:nvPr/>
        </p:nvSpPr>
        <p:spPr>
          <a:xfrm>
            <a:off x="4392840" y="21328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5AF743CA-67E0-3F41-9E8F-B31556C2EB0B}"/>
              </a:ext>
            </a:extLst>
          </p:cNvPr>
          <p:cNvSpPr/>
          <p:nvPr/>
        </p:nvSpPr>
        <p:spPr>
          <a:xfrm>
            <a:off x="4545240" y="22852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365B58A8-CF1B-614C-8975-D3A19C91F503}"/>
              </a:ext>
            </a:extLst>
          </p:cNvPr>
          <p:cNvSpPr/>
          <p:nvPr/>
        </p:nvSpPr>
        <p:spPr>
          <a:xfrm>
            <a:off x="4320830" y="198880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F3AF6E8A-D8D1-4D4B-BF7F-E8F12DF24FC1}"/>
              </a:ext>
            </a:extLst>
          </p:cNvPr>
          <p:cNvSpPr/>
          <p:nvPr/>
        </p:nvSpPr>
        <p:spPr>
          <a:xfrm>
            <a:off x="5048331" y="2600885"/>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273EA187-1DA7-294F-AEAC-86D8B2A081BE}"/>
              </a:ext>
            </a:extLst>
          </p:cNvPr>
          <p:cNvSpPr/>
          <p:nvPr/>
        </p:nvSpPr>
        <p:spPr>
          <a:xfrm>
            <a:off x="5184950" y="306895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DD5F0686-0AE3-034A-A950-C7124476031C}"/>
              </a:ext>
            </a:extLst>
          </p:cNvPr>
          <p:cNvSpPr/>
          <p:nvPr/>
        </p:nvSpPr>
        <p:spPr>
          <a:xfrm>
            <a:off x="5472990" y="31409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C708D151-1EF8-9C45-B257-403E23082B39}"/>
              </a:ext>
            </a:extLst>
          </p:cNvPr>
          <p:cNvSpPr/>
          <p:nvPr/>
        </p:nvSpPr>
        <p:spPr>
          <a:xfrm>
            <a:off x="6049070" y="321297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8C8AA9B2-6567-2A48-9CEB-A2957975D1B8}"/>
              </a:ext>
            </a:extLst>
          </p:cNvPr>
          <p:cNvSpPr/>
          <p:nvPr/>
        </p:nvSpPr>
        <p:spPr>
          <a:xfrm>
            <a:off x="5689020" y="35010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FE18BB9A-FA95-AC44-88DB-BB8E19FD6667}"/>
              </a:ext>
            </a:extLst>
          </p:cNvPr>
          <p:cNvSpPr/>
          <p:nvPr/>
        </p:nvSpPr>
        <p:spPr>
          <a:xfrm>
            <a:off x="6265100" y="292493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0FB1CCC6-C8B8-0E45-BC31-E0277DA3122E}"/>
              </a:ext>
            </a:extLst>
          </p:cNvPr>
          <p:cNvSpPr/>
          <p:nvPr/>
        </p:nvSpPr>
        <p:spPr>
          <a:xfrm>
            <a:off x="4824900" y="227684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a:extLst>
              <a:ext uri="{FF2B5EF4-FFF2-40B4-BE49-F238E27FC236}">
                <a16:creationId xmlns:a16="http://schemas.microsoft.com/office/drawing/2014/main" id="{C5994522-721F-C645-B72D-703BDA78AAF6}"/>
              </a:ext>
            </a:extLst>
          </p:cNvPr>
          <p:cNvSpPr/>
          <p:nvPr/>
        </p:nvSpPr>
        <p:spPr>
          <a:xfrm>
            <a:off x="5833040" y="33569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7871EDA2-FA64-4743-AC08-916409F83B99}"/>
              </a:ext>
            </a:extLst>
          </p:cNvPr>
          <p:cNvSpPr/>
          <p:nvPr/>
        </p:nvSpPr>
        <p:spPr>
          <a:xfrm>
            <a:off x="6627527" y="1413990"/>
            <a:ext cx="2790093" cy="27900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506691CB-5CBC-3C4A-809A-55611D29BD00}"/>
              </a:ext>
            </a:extLst>
          </p:cNvPr>
          <p:cNvSpPr/>
          <p:nvPr/>
        </p:nvSpPr>
        <p:spPr>
          <a:xfrm>
            <a:off x="6664564" y="26368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1BA88CCF-4B56-D047-8D72-281A6BFAE9FC}"/>
              </a:ext>
            </a:extLst>
          </p:cNvPr>
          <p:cNvSpPr/>
          <p:nvPr/>
        </p:nvSpPr>
        <p:spPr>
          <a:xfrm>
            <a:off x="6756216" y="28529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87192400-4FD5-C544-A86C-8F16FDDA3959}"/>
              </a:ext>
            </a:extLst>
          </p:cNvPr>
          <p:cNvSpPr/>
          <p:nvPr/>
        </p:nvSpPr>
        <p:spPr>
          <a:xfrm>
            <a:off x="6952604" y="256488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859A98CE-0EEE-D140-85E3-878AE05B8210}"/>
              </a:ext>
            </a:extLst>
          </p:cNvPr>
          <p:cNvSpPr/>
          <p:nvPr/>
        </p:nvSpPr>
        <p:spPr>
          <a:xfrm>
            <a:off x="6952604" y="24208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96F379DF-E4F7-9B49-ADDE-294BF3894548}"/>
              </a:ext>
            </a:extLst>
          </p:cNvPr>
          <p:cNvSpPr/>
          <p:nvPr/>
        </p:nvSpPr>
        <p:spPr>
          <a:xfrm>
            <a:off x="7168634" y="20608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3F9BD917-B4FB-9D40-9B06-EC2FC27D10EF}"/>
              </a:ext>
            </a:extLst>
          </p:cNvPr>
          <p:cNvSpPr/>
          <p:nvPr/>
        </p:nvSpPr>
        <p:spPr>
          <a:xfrm>
            <a:off x="7384664" y="21328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84CB3295-B1F5-7249-983C-1D2567E7185C}"/>
              </a:ext>
            </a:extLst>
          </p:cNvPr>
          <p:cNvSpPr/>
          <p:nvPr/>
        </p:nvSpPr>
        <p:spPr>
          <a:xfrm>
            <a:off x="7537064" y="228522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205443-F055-D745-BB83-08AEA4514E65}"/>
              </a:ext>
            </a:extLst>
          </p:cNvPr>
          <p:cNvSpPr/>
          <p:nvPr/>
        </p:nvSpPr>
        <p:spPr>
          <a:xfrm>
            <a:off x="7312654" y="198880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4B95D3C4-4EAC-A14F-960B-3761E019AEF0}"/>
              </a:ext>
            </a:extLst>
          </p:cNvPr>
          <p:cNvSpPr/>
          <p:nvPr/>
        </p:nvSpPr>
        <p:spPr>
          <a:xfrm>
            <a:off x="8040155" y="2600885"/>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F448AA70-DFFD-CD4C-B294-47C73BD1ED9C}"/>
              </a:ext>
            </a:extLst>
          </p:cNvPr>
          <p:cNvSpPr/>
          <p:nvPr/>
        </p:nvSpPr>
        <p:spPr>
          <a:xfrm>
            <a:off x="8176774" y="306895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A71B20FC-C21C-CE43-825E-B2C098665CB1}"/>
              </a:ext>
            </a:extLst>
          </p:cNvPr>
          <p:cNvSpPr/>
          <p:nvPr/>
        </p:nvSpPr>
        <p:spPr>
          <a:xfrm>
            <a:off x="8464814" y="314096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4BA1A88E-B86C-3D45-B66D-B44DC0109763}"/>
              </a:ext>
            </a:extLst>
          </p:cNvPr>
          <p:cNvSpPr/>
          <p:nvPr/>
        </p:nvSpPr>
        <p:spPr>
          <a:xfrm>
            <a:off x="9040894" y="321297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0DB342E1-51A9-9645-92AF-DF5D8D48CB79}"/>
              </a:ext>
            </a:extLst>
          </p:cNvPr>
          <p:cNvSpPr/>
          <p:nvPr/>
        </p:nvSpPr>
        <p:spPr>
          <a:xfrm>
            <a:off x="8680844" y="350101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6C4F765A-5387-054C-A163-99E2C3658CD6}"/>
              </a:ext>
            </a:extLst>
          </p:cNvPr>
          <p:cNvSpPr/>
          <p:nvPr/>
        </p:nvSpPr>
        <p:spPr>
          <a:xfrm>
            <a:off x="9256924" y="292493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F5062B0B-503D-C346-82B0-11DB91C1BACE}"/>
              </a:ext>
            </a:extLst>
          </p:cNvPr>
          <p:cNvSpPr/>
          <p:nvPr/>
        </p:nvSpPr>
        <p:spPr>
          <a:xfrm>
            <a:off x="7816724" y="227684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F4926BE2-E06D-BF4B-AD6C-6AFA128358AB}"/>
              </a:ext>
            </a:extLst>
          </p:cNvPr>
          <p:cNvSpPr/>
          <p:nvPr/>
        </p:nvSpPr>
        <p:spPr>
          <a:xfrm>
            <a:off x="8824864" y="3356990"/>
            <a:ext cx="72010" cy="720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任意形状 20">
            <a:extLst>
              <a:ext uri="{FF2B5EF4-FFF2-40B4-BE49-F238E27FC236}">
                <a16:creationId xmlns:a16="http://schemas.microsoft.com/office/drawing/2014/main" id="{CFF063AD-5C8F-2548-A644-EDAF0A65E338}"/>
              </a:ext>
            </a:extLst>
          </p:cNvPr>
          <p:cNvSpPr/>
          <p:nvPr/>
        </p:nvSpPr>
        <p:spPr>
          <a:xfrm>
            <a:off x="6664036" y="2030297"/>
            <a:ext cx="2743200" cy="1606121"/>
          </a:xfrm>
          <a:custGeom>
            <a:avLst/>
            <a:gdLst>
              <a:gd name="connsiteX0" fmla="*/ 0 w 2743200"/>
              <a:gd name="connsiteY0" fmla="*/ 1197812 h 1606121"/>
              <a:gd name="connsiteX1" fmla="*/ 55419 w 2743200"/>
              <a:gd name="connsiteY1" fmla="*/ 615921 h 1606121"/>
              <a:gd name="connsiteX2" fmla="*/ 180109 w 2743200"/>
              <a:gd name="connsiteY2" fmla="*/ 1377921 h 1606121"/>
              <a:gd name="connsiteX3" fmla="*/ 346364 w 2743200"/>
              <a:gd name="connsiteY3" fmla="*/ 269558 h 1606121"/>
              <a:gd name="connsiteX4" fmla="*/ 762000 w 2743200"/>
              <a:gd name="connsiteY4" fmla="*/ 6321 h 1606121"/>
              <a:gd name="connsiteX5" fmla="*/ 1011382 w 2743200"/>
              <a:gd name="connsiteY5" fmla="*/ 394248 h 1606121"/>
              <a:gd name="connsiteX6" fmla="*/ 1385455 w 2743200"/>
              <a:gd name="connsiteY6" fmla="*/ 6321 h 1606121"/>
              <a:gd name="connsiteX7" fmla="*/ 1413164 w 2743200"/>
              <a:gd name="connsiteY7" fmla="*/ 782176 h 1606121"/>
              <a:gd name="connsiteX8" fmla="*/ 1620982 w 2743200"/>
              <a:gd name="connsiteY8" fmla="*/ 1183958 h 1606121"/>
              <a:gd name="connsiteX9" fmla="*/ 1925782 w 2743200"/>
              <a:gd name="connsiteY9" fmla="*/ 1128539 h 1606121"/>
              <a:gd name="connsiteX10" fmla="*/ 2064328 w 2743200"/>
              <a:gd name="connsiteY10" fmla="*/ 1599594 h 1606121"/>
              <a:gd name="connsiteX11" fmla="*/ 2743200 w 2743200"/>
              <a:gd name="connsiteY11" fmla="*/ 726758 h 160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200" h="1606121">
                <a:moveTo>
                  <a:pt x="0" y="1197812"/>
                </a:moveTo>
                <a:cubicBezTo>
                  <a:pt x="12700" y="891857"/>
                  <a:pt x="25401" y="585903"/>
                  <a:pt x="55419" y="615921"/>
                </a:cubicBezTo>
                <a:cubicBezTo>
                  <a:pt x="85437" y="645939"/>
                  <a:pt x="131618" y="1435648"/>
                  <a:pt x="180109" y="1377921"/>
                </a:cubicBezTo>
                <a:cubicBezTo>
                  <a:pt x="228600" y="1320194"/>
                  <a:pt x="249382" y="498158"/>
                  <a:pt x="346364" y="269558"/>
                </a:cubicBezTo>
                <a:cubicBezTo>
                  <a:pt x="443346" y="40958"/>
                  <a:pt x="651164" y="-14461"/>
                  <a:pt x="762000" y="6321"/>
                </a:cubicBezTo>
                <a:cubicBezTo>
                  <a:pt x="872836" y="27103"/>
                  <a:pt x="907473" y="394248"/>
                  <a:pt x="1011382" y="394248"/>
                </a:cubicBezTo>
                <a:cubicBezTo>
                  <a:pt x="1115291" y="394248"/>
                  <a:pt x="1318491" y="-58334"/>
                  <a:pt x="1385455" y="6321"/>
                </a:cubicBezTo>
                <a:cubicBezTo>
                  <a:pt x="1452419" y="70976"/>
                  <a:pt x="1373909" y="585903"/>
                  <a:pt x="1413164" y="782176"/>
                </a:cubicBezTo>
                <a:cubicBezTo>
                  <a:pt x="1452419" y="978449"/>
                  <a:pt x="1535546" y="1126231"/>
                  <a:pt x="1620982" y="1183958"/>
                </a:cubicBezTo>
                <a:cubicBezTo>
                  <a:pt x="1706418" y="1241685"/>
                  <a:pt x="1851891" y="1059266"/>
                  <a:pt x="1925782" y="1128539"/>
                </a:cubicBezTo>
                <a:cubicBezTo>
                  <a:pt x="1999673" y="1197812"/>
                  <a:pt x="1928092" y="1666558"/>
                  <a:pt x="2064328" y="1599594"/>
                </a:cubicBezTo>
                <a:cubicBezTo>
                  <a:pt x="2200564" y="1532631"/>
                  <a:pt x="2471882" y="1129694"/>
                  <a:pt x="2743200" y="726758"/>
                </a:cubicBezTo>
              </a:path>
            </a:pathLst>
          </a:custGeom>
          <a:noFill/>
          <a:ln>
            <a:solidFill>
              <a:srgbClr val="00AC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2" name="直线连接符 71">
            <a:extLst>
              <a:ext uri="{FF2B5EF4-FFF2-40B4-BE49-F238E27FC236}">
                <a16:creationId xmlns:a16="http://schemas.microsoft.com/office/drawing/2014/main" id="{A90F579B-3287-A649-82A5-C4D8073ECE45}"/>
              </a:ext>
            </a:extLst>
          </p:cNvPr>
          <p:cNvCxnSpPr/>
          <p:nvPr/>
        </p:nvCxnSpPr>
        <p:spPr>
          <a:xfrm>
            <a:off x="611199" y="1988800"/>
            <a:ext cx="2790093" cy="1548215"/>
          </a:xfrm>
          <a:prstGeom prst="line">
            <a:avLst/>
          </a:prstGeom>
          <a:ln w="25400">
            <a:solidFill>
              <a:srgbClr val="00AC5B"/>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0369F5CD-7FB9-AF42-BD97-B66A6206D338}"/>
                  </a:ext>
                </a:extLst>
              </p:cNvPr>
              <p:cNvSpPr txBox="1"/>
              <p:nvPr/>
            </p:nvSpPr>
            <p:spPr bwMode="auto">
              <a:xfrm>
                <a:off x="1836401" y="4236344"/>
                <a:ext cx="351670" cy="348503"/>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r>
                        <a:rPr kumimoji="1" lang="en-US" altLang="zh-CN" b="0" i="1" smtClean="0">
                          <a:solidFill>
                            <a:prstClr val="black"/>
                          </a:solidFill>
                          <a:latin typeface="Cambria Math" panose="02040503050406030204" pitchFamily="18" charset="0"/>
                          <a:cs typeface="Arial" panose="020B0604020202020204" pitchFamily="34" charset="0"/>
                        </a:rPr>
                        <m:t>𝑥</m:t>
                      </m:r>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73" name="文本框 72">
                <a:extLst>
                  <a:ext uri="{FF2B5EF4-FFF2-40B4-BE49-F238E27FC236}">
                    <a16:creationId xmlns:a16="http://schemas.microsoft.com/office/drawing/2014/main" id="{0369F5CD-7FB9-AF42-BD97-B66A6206D338}"/>
                  </a:ext>
                </a:extLst>
              </p:cNvPr>
              <p:cNvSpPr txBox="1">
                <a:spLocks noRot="1" noChangeAspect="1" noMove="1" noResize="1" noEditPoints="1" noAdjustHandles="1" noChangeArrowheads="1" noChangeShapeType="1" noTextEdit="1"/>
              </p:cNvSpPr>
              <p:nvPr/>
            </p:nvSpPr>
            <p:spPr bwMode="auto">
              <a:xfrm>
                <a:off x="1836401" y="4236344"/>
                <a:ext cx="351670" cy="34850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0FF314B5-9381-0B45-9136-ECE3AB30A914}"/>
                  </a:ext>
                </a:extLst>
              </p:cNvPr>
              <p:cNvSpPr txBox="1"/>
              <p:nvPr/>
            </p:nvSpPr>
            <p:spPr bwMode="auto">
              <a:xfrm>
                <a:off x="4952715" y="4236344"/>
                <a:ext cx="351670" cy="348503"/>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r>
                        <a:rPr kumimoji="1" lang="en-US" altLang="zh-CN" b="0" i="1" smtClean="0">
                          <a:solidFill>
                            <a:prstClr val="black"/>
                          </a:solidFill>
                          <a:latin typeface="Cambria Math" panose="02040503050406030204" pitchFamily="18" charset="0"/>
                          <a:cs typeface="Arial" panose="020B0604020202020204" pitchFamily="34" charset="0"/>
                        </a:rPr>
                        <m:t>𝑥</m:t>
                      </m:r>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74" name="文本框 73">
                <a:extLst>
                  <a:ext uri="{FF2B5EF4-FFF2-40B4-BE49-F238E27FC236}">
                    <a16:creationId xmlns:a16="http://schemas.microsoft.com/office/drawing/2014/main" id="{0FF314B5-9381-0B45-9136-ECE3AB30A914}"/>
                  </a:ext>
                </a:extLst>
              </p:cNvPr>
              <p:cNvSpPr txBox="1">
                <a:spLocks noRot="1" noChangeAspect="1" noMove="1" noResize="1" noEditPoints="1" noAdjustHandles="1" noChangeArrowheads="1" noChangeShapeType="1" noTextEdit="1"/>
              </p:cNvSpPr>
              <p:nvPr/>
            </p:nvSpPr>
            <p:spPr bwMode="auto">
              <a:xfrm>
                <a:off x="4952715" y="4236344"/>
                <a:ext cx="351670" cy="34850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492620B-1568-574F-AB77-97EC51354F80}"/>
                  </a:ext>
                </a:extLst>
              </p:cNvPr>
              <p:cNvSpPr txBox="1"/>
              <p:nvPr/>
            </p:nvSpPr>
            <p:spPr bwMode="auto">
              <a:xfrm>
                <a:off x="8000939" y="4219260"/>
                <a:ext cx="351670" cy="348503"/>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r>
                        <a:rPr kumimoji="1" lang="en-US" altLang="zh-CN" b="0" i="1" smtClean="0">
                          <a:solidFill>
                            <a:prstClr val="black"/>
                          </a:solidFill>
                          <a:latin typeface="Cambria Math" panose="02040503050406030204" pitchFamily="18" charset="0"/>
                          <a:cs typeface="Arial" panose="020B0604020202020204" pitchFamily="34" charset="0"/>
                        </a:rPr>
                        <m:t>𝑥</m:t>
                      </m:r>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75" name="文本框 74">
                <a:extLst>
                  <a:ext uri="{FF2B5EF4-FFF2-40B4-BE49-F238E27FC236}">
                    <a16:creationId xmlns:a16="http://schemas.microsoft.com/office/drawing/2014/main" id="{4492620B-1568-574F-AB77-97EC51354F80}"/>
                  </a:ext>
                </a:extLst>
              </p:cNvPr>
              <p:cNvSpPr txBox="1">
                <a:spLocks noRot="1" noChangeAspect="1" noMove="1" noResize="1" noEditPoints="1" noAdjustHandles="1" noChangeArrowheads="1" noChangeShapeType="1" noTextEdit="1"/>
              </p:cNvSpPr>
              <p:nvPr/>
            </p:nvSpPr>
            <p:spPr bwMode="auto">
              <a:xfrm>
                <a:off x="8000939" y="4219260"/>
                <a:ext cx="351670" cy="348503"/>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44C8FA9A-26AC-2249-870D-3D677A3EABB0}"/>
                  </a:ext>
                </a:extLst>
              </p:cNvPr>
              <p:cNvSpPr txBox="1"/>
              <p:nvPr/>
            </p:nvSpPr>
            <p:spPr bwMode="auto">
              <a:xfrm>
                <a:off x="213439" y="2588655"/>
                <a:ext cx="351670" cy="348503"/>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r>
                        <a:rPr kumimoji="1" lang="en-US" altLang="zh-CN" b="0" i="1" smtClean="0">
                          <a:solidFill>
                            <a:prstClr val="black"/>
                          </a:solidFill>
                          <a:latin typeface="Cambria Math" panose="02040503050406030204" pitchFamily="18" charset="0"/>
                          <a:cs typeface="Arial" panose="020B0604020202020204" pitchFamily="34" charset="0"/>
                        </a:rPr>
                        <m:t>𝑦</m:t>
                      </m:r>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76" name="文本框 75">
                <a:extLst>
                  <a:ext uri="{FF2B5EF4-FFF2-40B4-BE49-F238E27FC236}">
                    <a16:creationId xmlns:a16="http://schemas.microsoft.com/office/drawing/2014/main" id="{44C8FA9A-26AC-2249-870D-3D677A3EABB0}"/>
                  </a:ext>
                </a:extLst>
              </p:cNvPr>
              <p:cNvSpPr txBox="1">
                <a:spLocks noRot="1" noChangeAspect="1" noMove="1" noResize="1" noEditPoints="1" noAdjustHandles="1" noChangeArrowheads="1" noChangeShapeType="1" noTextEdit="1"/>
              </p:cNvSpPr>
              <p:nvPr/>
            </p:nvSpPr>
            <p:spPr bwMode="auto">
              <a:xfrm>
                <a:off x="213439" y="2588655"/>
                <a:ext cx="351670" cy="348503"/>
              </a:xfrm>
              <a:prstGeom prst="rect">
                <a:avLst/>
              </a:prstGeom>
              <a:blipFill>
                <a:blip r:embed="rId5"/>
                <a:stretch>
                  <a:fillRect b="-175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022604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14417" y="-1407834"/>
            <a:ext cx="4970566" cy="432198"/>
          </a:xfrm>
        </p:spPr>
        <p:txBody>
          <a:bodyPr/>
          <a:lstStyle/>
          <a:p>
            <a:r>
              <a:rPr lang="zh-CN" altLang="en-US" dirty="0"/>
              <a:t>Cross validation</a:t>
            </a:r>
          </a:p>
        </p:txBody>
      </p:sp>
      <p:sp>
        <p:nvSpPr>
          <p:cNvPr id="34"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GB" altLang="de-DE" sz="1400" dirty="0">
                <a:solidFill>
                  <a:schemeClr val="bg1">
                    <a:lumMod val="50000"/>
                  </a:schemeClr>
                </a:solidFill>
                <a:latin typeface="Arial" panose="020B0604020202020204" pitchFamily="34" charset="0"/>
                <a:cs typeface="Arial" panose="020B0604020202020204" pitchFamily="34" charset="0"/>
              </a:rPr>
              <a:t>5.5</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9" name="标题 1">
            <a:extLst>
              <a:ext uri="{FF2B5EF4-FFF2-40B4-BE49-F238E27FC236}">
                <a16:creationId xmlns:a16="http://schemas.microsoft.com/office/drawing/2014/main" id="{10FEBDE6-D8F8-4A4F-AE94-4E468BFEF8A7}"/>
              </a:ext>
            </a:extLst>
          </p:cNvPr>
          <p:cNvSpPr txBox="1">
            <a:spLocks/>
          </p:cNvSpPr>
          <p:nvPr/>
        </p:nvSpPr>
        <p:spPr>
          <a:xfrm>
            <a:off x="272481" y="333376"/>
            <a:ext cx="9360469" cy="719138"/>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rgbClr val="00AC5B"/>
                </a:solidFill>
                <a:latin typeface="+mj-lt"/>
                <a:ea typeface="+mj-ea"/>
                <a:cs typeface="+mj-cs"/>
              </a:defRPr>
            </a:lvl1pPr>
          </a:lstStyle>
          <a:p>
            <a:r>
              <a:rPr lang="en-US" altLang="zh-CN" dirty="0"/>
              <a:t>Cross validation</a:t>
            </a:r>
            <a:endParaRPr lang="zh-CN" altLang="en-US" dirty="0"/>
          </a:p>
        </p:txBody>
      </p:sp>
      <p:graphicFrame>
        <p:nvGraphicFramePr>
          <p:cNvPr id="10" name="表格 6">
            <a:extLst>
              <a:ext uri="{FF2B5EF4-FFF2-40B4-BE49-F238E27FC236}">
                <a16:creationId xmlns:a16="http://schemas.microsoft.com/office/drawing/2014/main" id="{A948DFEB-F93E-A941-90F1-AFA2966FA2DD}"/>
              </a:ext>
            </a:extLst>
          </p:cNvPr>
          <p:cNvGraphicFramePr>
            <a:graphicFrameLocks noGrp="1"/>
          </p:cNvGraphicFramePr>
          <p:nvPr/>
        </p:nvGraphicFramePr>
        <p:xfrm>
          <a:off x="2648680" y="1384369"/>
          <a:ext cx="5503335" cy="370840"/>
        </p:xfrm>
        <a:graphic>
          <a:graphicData uri="http://schemas.openxmlformats.org/drawingml/2006/table">
            <a:tbl>
              <a:tblPr firstRow="1" bandRow="1">
                <a:tableStyleId>{5C22544A-7EE6-4342-B048-85BDC9FD1C3A}</a:tableStyleId>
              </a:tblPr>
              <a:tblGrid>
                <a:gridCol w="5503335">
                  <a:extLst>
                    <a:ext uri="{9D8B030D-6E8A-4147-A177-3AD203B41FA5}">
                      <a16:colId xmlns:a16="http://schemas.microsoft.com/office/drawing/2014/main" val="42650888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Total dataset</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extLst>
                  <a:ext uri="{0D108BD9-81ED-4DB2-BD59-A6C34878D82A}">
                    <a16:rowId xmlns:a16="http://schemas.microsoft.com/office/drawing/2014/main" val="3103202716"/>
                  </a:ext>
                </a:extLst>
              </a:tr>
            </a:tbl>
          </a:graphicData>
        </a:graphic>
      </p:graphicFrame>
      <p:graphicFrame>
        <p:nvGraphicFramePr>
          <p:cNvPr id="11" name="表格 10">
            <a:extLst>
              <a:ext uri="{FF2B5EF4-FFF2-40B4-BE49-F238E27FC236}">
                <a16:creationId xmlns:a16="http://schemas.microsoft.com/office/drawing/2014/main" id="{F5D9F126-D6F8-984F-8EBB-CB743006FDAE}"/>
              </a:ext>
            </a:extLst>
          </p:cNvPr>
          <p:cNvGraphicFramePr>
            <a:graphicFrameLocks noGrp="1"/>
          </p:cNvGraphicFramePr>
          <p:nvPr/>
        </p:nvGraphicFramePr>
        <p:xfrm>
          <a:off x="2652350" y="2697373"/>
          <a:ext cx="5503335" cy="370840"/>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2009163695"/>
                    </a:ext>
                  </a:extLst>
                </a:gridCol>
                <a:gridCol w="1100667">
                  <a:extLst>
                    <a:ext uri="{9D8B030D-6E8A-4147-A177-3AD203B41FA5}">
                      <a16:colId xmlns:a16="http://schemas.microsoft.com/office/drawing/2014/main" val="217228690"/>
                    </a:ext>
                  </a:extLst>
                </a:gridCol>
                <a:gridCol w="1100667">
                  <a:extLst>
                    <a:ext uri="{9D8B030D-6E8A-4147-A177-3AD203B41FA5}">
                      <a16:colId xmlns:a16="http://schemas.microsoft.com/office/drawing/2014/main" val="2767329723"/>
                    </a:ext>
                  </a:extLst>
                </a:gridCol>
                <a:gridCol w="1100667">
                  <a:extLst>
                    <a:ext uri="{9D8B030D-6E8A-4147-A177-3AD203B41FA5}">
                      <a16:colId xmlns:a16="http://schemas.microsoft.com/office/drawing/2014/main" val="3568068909"/>
                    </a:ext>
                  </a:extLst>
                </a:gridCol>
                <a:gridCol w="1100667">
                  <a:extLst>
                    <a:ext uri="{9D8B030D-6E8A-4147-A177-3AD203B41FA5}">
                      <a16:colId xmlns:a16="http://schemas.microsoft.com/office/drawing/2014/main" val="2004810"/>
                    </a:ext>
                  </a:extLst>
                </a:gridCol>
              </a:tblGrid>
              <a:tr h="370840">
                <a:tc>
                  <a:txBody>
                    <a:bodyPr/>
                    <a:lstStyle/>
                    <a:p>
                      <a:pPr algn="ctr"/>
                      <a:r>
                        <a:rPr lang="en-US" altLang="zh-CN" sz="1600" dirty="0"/>
                        <a:t>Fold 1</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Fold 2</a:t>
                      </a:r>
                      <a:endParaRPr lang="zh-CN"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Fold 3</a:t>
                      </a:r>
                      <a:endParaRPr lang="zh-CN"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Fold 4</a:t>
                      </a:r>
                      <a:endParaRPr lang="zh-CN"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dirty="0">
                          <a:solidFill>
                            <a:schemeClr val="tx1"/>
                          </a:solidFill>
                        </a:rPr>
                        <a:t>Fold 5</a:t>
                      </a:r>
                      <a:endParaRPr lang="zh-CN" alt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extLst>
                  <a:ext uri="{0D108BD9-81ED-4DB2-BD59-A6C34878D82A}">
                    <a16:rowId xmlns:a16="http://schemas.microsoft.com/office/drawing/2014/main" val="1222639241"/>
                  </a:ext>
                </a:extLst>
              </a:tr>
            </a:tbl>
          </a:graphicData>
        </a:graphic>
      </p:graphicFrame>
      <p:graphicFrame>
        <p:nvGraphicFramePr>
          <p:cNvPr id="14" name="表格 13">
            <a:extLst>
              <a:ext uri="{FF2B5EF4-FFF2-40B4-BE49-F238E27FC236}">
                <a16:creationId xmlns:a16="http://schemas.microsoft.com/office/drawing/2014/main" id="{56171E5D-CE61-6841-AAA5-6BBE2B21CA5F}"/>
              </a:ext>
            </a:extLst>
          </p:cNvPr>
          <p:cNvGraphicFramePr>
            <a:graphicFrameLocks noGrp="1"/>
          </p:cNvGraphicFramePr>
          <p:nvPr/>
        </p:nvGraphicFramePr>
        <p:xfrm>
          <a:off x="2648680" y="3284254"/>
          <a:ext cx="5503335" cy="370840"/>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2009163695"/>
                    </a:ext>
                  </a:extLst>
                </a:gridCol>
                <a:gridCol w="1100667">
                  <a:extLst>
                    <a:ext uri="{9D8B030D-6E8A-4147-A177-3AD203B41FA5}">
                      <a16:colId xmlns:a16="http://schemas.microsoft.com/office/drawing/2014/main" val="217228690"/>
                    </a:ext>
                  </a:extLst>
                </a:gridCol>
                <a:gridCol w="1100667">
                  <a:extLst>
                    <a:ext uri="{9D8B030D-6E8A-4147-A177-3AD203B41FA5}">
                      <a16:colId xmlns:a16="http://schemas.microsoft.com/office/drawing/2014/main" val="2767329723"/>
                    </a:ext>
                  </a:extLst>
                </a:gridCol>
                <a:gridCol w="1100667">
                  <a:extLst>
                    <a:ext uri="{9D8B030D-6E8A-4147-A177-3AD203B41FA5}">
                      <a16:colId xmlns:a16="http://schemas.microsoft.com/office/drawing/2014/main" val="3568068909"/>
                    </a:ext>
                  </a:extLst>
                </a:gridCol>
                <a:gridCol w="1100667">
                  <a:extLst>
                    <a:ext uri="{9D8B030D-6E8A-4147-A177-3AD203B41FA5}">
                      <a16:colId xmlns:a16="http://schemas.microsoft.com/office/drawing/2014/main" val="200481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1</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Fold 2</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3</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4</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5</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extLst>
                  <a:ext uri="{0D108BD9-81ED-4DB2-BD59-A6C34878D82A}">
                    <a16:rowId xmlns:a16="http://schemas.microsoft.com/office/drawing/2014/main" val="1222639241"/>
                  </a:ext>
                </a:extLst>
              </a:tr>
            </a:tbl>
          </a:graphicData>
        </a:graphic>
      </p:graphicFrame>
      <p:graphicFrame>
        <p:nvGraphicFramePr>
          <p:cNvPr id="15" name="表格 14">
            <a:extLst>
              <a:ext uri="{FF2B5EF4-FFF2-40B4-BE49-F238E27FC236}">
                <a16:creationId xmlns:a16="http://schemas.microsoft.com/office/drawing/2014/main" id="{65E68AAC-8E76-8A45-AD45-AC5A0EA43486}"/>
              </a:ext>
            </a:extLst>
          </p:cNvPr>
          <p:cNvGraphicFramePr>
            <a:graphicFrameLocks noGrp="1"/>
          </p:cNvGraphicFramePr>
          <p:nvPr/>
        </p:nvGraphicFramePr>
        <p:xfrm>
          <a:off x="2652350" y="3849544"/>
          <a:ext cx="5503335" cy="370840"/>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2009163695"/>
                    </a:ext>
                  </a:extLst>
                </a:gridCol>
                <a:gridCol w="1100667">
                  <a:extLst>
                    <a:ext uri="{9D8B030D-6E8A-4147-A177-3AD203B41FA5}">
                      <a16:colId xmlns:a16="http://schemas.microsoft.com/office/drawing/2014/main" val="217228690"/>
                    </a:ext>
                  </a:extLst>
                </a:gridCol>
                <a:gridCol w="1100667">
                  <a:extLst>
                    <a:ext uri="{9D8B030D-6E8A-4147-A177-3AD203B41FA5}">
                      <a16:colId xmlns:a16="http://schemas.microsoft.com/office/drawing/2014/main" val="2767329723"/>
                    </a:ext>
                  </a:extLst>
                </a:gridCol>
                <a:gridCol w="1100667">
                  <a:extLst>
                    <a:ext uri="{9D8B030D-6E8A-4147-A177-3AD203B41FA5}">
                      <a16:colId xmlns:a16="http://schemas.microsoft.com/office/drawing/2014/main" val="3568068909"/>
                    </a:ext>
                  </a:extLst>
                </a:gridCol>
                <a:gridCol w="1100667">
                  <a:extLst>
                    <a:ext uri="{9D8B030D-6E8A-4147-A177-3AD203B41FA5}">
                      <a16:colId xmlns:a16="http://schemas.microsoft.com/office/drawing/2014/main" val="200481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1</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2</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Fold 3</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4</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5</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extLst>
                  <a:ext uri="{0D108BD9-81ED-4DB2-BD59-A6C34878D82A}">
                    <a16:rowId xmlns:a16="http://schemas.microsoft.com/office/drawing/2014/main" val="1222639241"/>
                  </a:ext>
                </a:extLst>
              </a:tr>
            </a:tbl>
          </a:graphicData>
        </a:graphic>
      </p:graphicFrame>
      <p:graphicFrame>
        <p:nvGraphicFramePr>
          <p:cNvPr id="16" name="表格 15">
            <a:extLst>
              <a:ext uri="{FF2B5EF4-FFF2-40B4-BE49-F238E27FC236}">
                <a16:creationId xmlns:a16="http://schemas.microsoft.com/office/drawing/2014/main" id="{3C7EFC20-AF29-F14E-B5C7-6E2AE7D06B62}"/>
              </a:ext>
            </a:extLst>
          </p:cNvPr>
          <p:cNvGraphicFramePr>
            <a:graphicFrameLocks noGrp="1"/>
          </p:cNvGraphicFramePr>
          <p:nvPr/>
        </p:nvGraphicFramePr>
        <p:xfrm>
          <a:off x="2648680" y="4436414"/>
          <a:ext cx="5503335" cy="370840"/>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2009163695"/>
                    </a:ext>
                  </a:extLst>
                </a:gridCol>
                <a:gridCol w="1100667">
                  <a:extLst>
                    <a:ext uri="{9D8B030D-6E8A-4147-A177-3AD203B41FA5}">
                      <a16:colId xmlns:a16="http://schemas.microsoft.com/office/drawing/2014/main" val="217228690"/>
                    </a:ext>
                  </a:extLst>
                </a:gridCol>
                <a:gridCol w="1100667">
                  <a:extLst>
                    <a:ext uri="{9D8B030D-6E8A-4147-A177-3AD203B41FA5}">
                      <a16:colId xmlns:a16="http://schemas.microsoft.com/office/drawing/2014/main" val="2767329723"/>
                    </a:ext>
                  </a:extLst>
                </a:gridCol>
                <a:gridCol w="1100667">
                  <a:extLst>
                    <a:ext uri="{9D8B030D-6E8A-4147-A177-3AD203B41FA5}">
                      <a16:colId xmlns:a16="http://schemas.microsoft.com/office/drawing/2014/main" val="3568068909"/>
                    </a:ext>
                  </a:extLst>
                </a:gridCol>
                <a:gridCol w="1100667">
                  <a:extLst>
                    <a:ext uri="{9D8B030D-6E8A-4147-A177-3AD203B41FA5}">
                      <a16:colId xmlns:a16="http://schemas.microsoft.com/office/drawing/2014/main" val="200481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1</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2</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3</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Fold 4</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5</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extLst>
                  <a:ext uri="{0D108BD9-81ED-4DB2-BD59-A6C34878D82A}">
                    <a16:rowId xmlns:a16="http://schemas.microsoft.com/office/drawing/2014/main" val="1222639241"/>
                  </a:ext>
                </a:extLst>
              </a:tr>
            </a:tbl>
          </a:graphicData>
        </a:graphic>
      </p:graphicFrame>
      <p:graphicFrame>
        <p:nvGraphicFramePr>
          <p:cNvPr id="17" name="表格 16">
            <a:extLst>
              <a:ext uri="{FF2B5EF4-FFF2-40B4-BE49-F238E27FC236}">
                <a16:creationId xmlns:a16="http://schemas.microsoft.com/office/drawing/2014/main" id="{C5F14A42-1F8E-3945-BC03-D4825DBDF086}"/>
              </a:ext>
            </a:extLst>
          </p:cNvPr>
          <p:cNvGraphicFramePr>
            <a:graphicFrameLocks noGrp="1"/>
          </p:cNvGraphicFramePr>
          <p:nvPr/>
        </p:nvGraphicFramePr>
        <p:xfrm>
          <a:off x="2652350" y="5012494"/>
          <a:ext cx="5503335" cy="370840"/>
        </p:xfrm>
        <a:graphic>
          <a:graphicData uri="http://schemas.openxmlformats.org/drawingml/2006/table">
            <a:tbl>
              <a:tblPr firstRow="1" bandRow="1">
                <a:tableStyleId>{5C22544A-7EE6-4342-B048-85BDC9FD1C3A}</a:tableStyleId>
              </a:tblPr>
              <a:tblGrid>
                <a:gridCol w="1100667">
                  <a:extLst>
                    <a:ext uri="{9D8B030D-6E8A-4147-A177-3AD203B41FA5}">
                      <a16:colId xmlns:a16="http://schemas.microsoft.com/office/drawing/2014/main" val="2009163695"/>
                    </a:ext>
                  </a:extLst>
                </a:gridCol>
                <a:gridCol w="1100667">
                  <a:extLst>
                    <a:ext uri="{9D8B030D-6E8A-4147-A177-3AD203B41FA5}">
                      <a16:colId xmlns:a16="http://schemas.microsoft.com/office/drawing/2014/main" val="217228690"/>
                    </a:ext>
                  </a:extLst>
                </a:gridCol>
                <a:gridCol w="1100667">
                  <a:extLst>
                    <a:ext uri="{9D8B030D-6E8A-4147-A177-3AD203B41FA5}">
                      <a16:colId xmlns:a16="http://schemas.microsoft.com/office/drawing/2014/main" val="2767329723"/>
                    </a:ext>
                  </a:extLst>
                </a:gridCol>
                <a:gridCol w="1100667">
                  <a:extLst>
                    <a:ext uri="{9D8B030D-6E8A-4147-A177-3AD203B41FA5}">
                      <a16:colId xmlns:a16="http://schemas.microsoft.com/office/drawing/2014/main" val="3568068909"/>
                    </a:ext>
                  </a:extLst>
                </a:gridCol>
                <a:gridCol w="1100667">
                  <a:extLst>
                    <a:ext uri="{9D8B030D-6E8A-4147-A177-3AD203B41FA5}">
                      <a16:colId xmlns:a16="http://schemas.microsoft.com/office/drawing/2014/main" val="200481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1</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2</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3</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mn-lt"/>
                          <a:ea typeface="+mn-ea"/>
                          <a:cs typeface="+mn-cs"/>
                        </a:rPr>
                        <a:t>Fold 4</a:t>
                      </a:r>
                      <a:endParaRPr lang="zh-CN" altLang="en-US" sz="16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Fold 5</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639241"/>
                  </a:ext>
                </a:extLst>
              </a:tr>
            </a:tbl>
          </a:graphicData>
        </a:graphic>
      </p:graphicFrame>
      <p:sp>
        <p:nvSpPr>
          <p:cNvPr id="21" name="右大括号 20">
            <a:extLst>
              <a:ext uri="{FF2B5EF4-FFF2-40B4-BE49-F238E27FC236}">
                <a16:creationId xmlns:a16="http://schemas.microsoft.com/office/drawing/2014/main" id="{15C77A01-9CD0-574D-BB5D-51E33EC67EBC}"/>
              </a:ext>
            </a:extLst>
          </p:cNvPr>
          <p:cNvSpPr/>
          <p:nvPr/>
        </p:nvSpPr>
        <p:spPr>
          <a:xfrm rot="5400000" flipH="1" flipV="1">
            <a:off x="5759345" y="207478"/>
            <a:ext cx="368244" cy="441709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13" name="右大括号 12">
            <a:extLst>
              <a:ext uri="{FF2B5EF4-FFF2-40B4-BE49-F238E27FC236}">
                <a16:creationId xmlns:a16="http://schemas.microsoft.com/office/drawing/2014/main" id="{08CC5854-10A2-E147-938F-9D3DDAAAD062}"/>
              </a:ext>
            </a:extLst>
          </p:cNvPr>
          <p:cNvSpPr/>
          <p:nvPr/>
        </p:nvSpPr>
        <p:spPr>
          <a:xfrm rot="16200000">
            <a:off x="3027251" y="1886451"/>
            <a:ext cx="356188" cy="10591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56C68B90-EBE5-194B-99F1-61735A060E41}"/>
              </a:ext>
            </a:extLst>
          </p:cNvPr>
          <p:cNvSpPr/>
          <p:nvPr/>
        </p:nvSpPr>
        <p:spPr>
          <a:xfrm>
            <a:off x="1577003" y="2692542"/>
            <a:ext cx="753731" cy="338554"/>
          </a:xfrm>
          <a:prstGeom prst="rect">
            <a:avLst/>
          </a:prstGeom>
        </p:spPr>
        <p:txBody>
          <a:bodyPr wrap="square">
            <a:spAutoFit/>
          </a:bodyPr>
          <a:lstStyle/>
          <a:p>
            <a:pPr lvl="0" algn="ctr">
              <a:defRPr/>
            </a:pPr>
            <a:r>
              <a:rPr lang="en-US" altLang="zh-CN" sz="1600" dirty="0"/>
              <a:t>Split 1</a:t>
            </a:r>
            <a:endParaRPr lang="zh-CN" altLang="en-US" sz="1600" dirty="0"/>
          </a:p>
        </p:txBody>
      </p:sp>
      <p:sp>
        <p:nvSpPr>
          <p:cNvPr id="27" name="矩形 26">
            <a:extLst>
              <a:ext uri="{FF2B5EF4-FFF2-40B4-BE49-F238E27FC236}">
                <a16:creationId xmlns:a16="http://schemas.microsoft.com/office/drawing/2014/main" id="{8ED4B7BF-78D8-8749-B9CB-AB8806C83F16}"/>
              </a:ext>
            </a:extLst>
          </p:cNvPr>
          <p:cNvSpPr/>
          <p:nvPr/>
        </p:nvSpPr>
        <p:spPr>
          <a:xfrm>
            <a:off x="1573333" y="3284254"/>
            <a:ext cx="753731" cy="338554"/>
          </a:xfrm>
          <a:prstGeom prst="rect">
            <a:avLst/>
          </a:prstGeom>
        </p:spPr>
        <p:txBody>
          <a:bodyPr wrap="square">
            <a:spAutoFit/>
          </a:bodyPr>
          <a:lstStyle/>
          <a:p>
            <a:pPr lvl="0" algn="ctr">
              <a:defRPr/>
            </a:pPr>
            <a:r>
              <a:rPr lang="en-US" altLang="zh-CN" sz="1600" dirty="0"/>
              <a:t>Split 2</a:t>
            </a:r>
            <a:endParaRPr lang="zh-CN" altLang="en-US" sz="1600" dirty="0"/>
          </a:p>
        </p:txBody>
      </p:sp>
      <p:sp>
        <p:nvSpPr>
          <p:cNvPr id="28" name="矩形 27">
            <a:extLst>
              <a:ext uri="{FF2B5EF4-FFF2-40B4-BE49-F238E27FC236}">
                <a16:creationId xmlns:a16="http://schemas.microsoft.com/office/drawing/2014/main" id="{7508C1FB-7630-F44E-A804-5B586CD3F39D}"/>
              </a:ext>
            </a:extLst>
          </p:cNvPr>
          <p:cNvSpPr/>
          <p:nvPr/>
        </p:nvSpPr>
        <p:spPr>
          <a:xfrm>
            <a:off x="1573332" y="3849544"/>
            <a:ext cx="753731" cy="338554"/>
          </a:xfrm>
          <a:prstGeom prst="rect">
            <a:avLst/>
          </a:prstGeom>
        </p:spPr>
        <p:txBody>
          <a:bodyPr wrap="square">
            <a:spAutoFit/>
          </a:bodyPr>
          <a:lstStyle/>
          <a:p>
            <a:pPr lvl="0" algn="ctr">
              <a:defRPr/>
            </a:pPr>
            <a:r>
              <a:rPr lang="en-US" altLang="zh-CN" sz="1600" dirty="0"/>
              <a:t>Split 3</a:t>
            </a:r>
            <a:endParaRPr lang="zh-CN" altLang="en-US" sz="1600" dirty="0"/>
          </a:p>
        </p:txBody>
      </p:sp>
      <p:sp>
        <p:nvSpPr>
          <p:cNvPr id="29" name="矩形 28">
            <a:extLst>
              <a:ext uri="{FF2B5EF4-FFF2-40B4-BE49-F238E27FC236}">
                <a16:creationId xmlns:a16="http://schemas.microsoft.com/office/drawing/2014/main" id="{B93D19D0-333C-0D4E-BD99-B0C5F2EF7AFD}"/>
              </a:ext>
            </a:extLst>
          </p:cNvPr>
          <p:cNvSpPr/>
          <p:nvPr/>
        </p:nvSpPr>
        <p:spPr>
          <a:xfrm>
            <a:off x="1568928" y="4414834"/>
            <a:ext cx="753732" cy="338554"/>
          </a:xfrm>
          <a:prstGeom prst="rect">
            <a:avLst/>
          </a:prstGeom>
        </p:spPr>
        <p:txBody>
          <a:bodyPr wrap="square">
            <a:spAutoFit/>
          </a:bodyPr>
          <a:lstStyle/>
          <a:p>
            <a:pPr lvl="0" algn="ctr">
              <a:defRPr/>
            </a:pPr>
            <a:r>
              <a:rPr lang="en-US" altLang="zh-CN" sz="1600" dirty="0"/>
              <a:t>Split 4</a:t>
            </a:r>
            <a:endParaRPr lang="zh-CN" altLang="en-US" sz="1600" dirty="0"/>
          </a:p>
        </p:txBody>
      </p:sp>
      <p:sp>
        <p:nvSpPr>
          <p:cNvPr id="30" name="矩形 29">
            <a:extLst>
              <a:ext uri="{FF2B5EF4-FFF2-40B4-BE49-F238E27FC236}">
                <a16:creationId xmlns:a16="http://schemas.microsoft.com/office/drawing/2014/main" id="{8A1F5BBA-0EDB-CD44-825D-32CA95083945}"/>
              </a:ext>
            </a:extLst>
          </p:cNvPr>
          <p:cNvSpPr/>
          <p:nvPr/>
        </p:nvSpPr>
        <p:spPr>
          <a:xfrm>
            <a:off x="1577003" y="4980124"/>
            <a:ext cx="753732" cy="338554"/>
          </a:xfrm>
          <a:prstGeom prst="rect">
            <a:avLst/>
          </a:prstGeom>
        </p:spPr>
        <p:txBody>
          <a:bodyPr wrap="square">
            <a:spAutoFit/>
          </a:bodyPr>
          <a:lstStyle/>
          <a:p>
            <a:pPr lvl="0" algn="ctr">
              <a:defRPr/>
            </a:pPr>
            <a:r>
              <a:rPr lang="en-US" altLang="zh-CN" sz="1600" dirty="0"/>
              <a:t>Split 5</a:t>
            </a:r>
            <a:endParaRPr lang="zh-CN" altLang="en-US" sz="1600" dirty="0"/>
          </a:p>
        </p:txBody>
      </p:sp>
      <p:sp>
        <p:nvSpPr>
          <p:cNvPr id="22" name="矩形 21">
            <a:extLst>
              <a:ext uri="{FF2B5EF4-FFF2-40B4-BE49-F238E27FC236}">
                <a16:creationId xmlns:a16="http://schemas.microsoft.com/office/drawing/2014/main" id="{1ED5CCEA-DA4B-AC4F-A202-4E96DE93A0F2}"/>
              </a:ext>
            </a:extLst>
          </p:cNvPr>
          <p:cNvSpPr/>
          <p:nvPr/>
        </p:nvSpPr>
        <p:spPr>
          <a:xfrm>
            <a:off x="5222056" y="1879914"/>
            <a:ext cx="1372875" cy="338554"/>
          </a:xfrm>
          <a:prstGeom prst="rect">
            <a:avLst/>
          </a:prstGeom>
        </p:spPr>
        <p:txBody>
          <a:bodyPr wrap="square">
            <a:spAutoFit/>
          </a:bodyPr>
          <a:lstStyle/>
          <a:p>
            <a:pPr lvl="0" algn="ctr">
              <a:defRPr/>
            </a:pPr>
            <a:r>
              <a:rPr lang="en-US" altLang="zh-CN" sz="1600" dirty="0"/>
              <a:t>Training data</a:t>
            </a:r>
            <a:endParaRPr lang="zh-CN" altLang="en-US" sz="1600" dirty="0"/>
          </a:p>
        </p:txBody>
      </p:sp>
      <p:sp>
        <p:nvSpPr>
          <p:cNvPr id="23" name="矩形 22">
            <a:extLst>
              <a:ext uri="{FF2B5EF4-FFF2-40B4-BE49-F238E27FC236}">
                <a16:creationId xmlns:a16="http://schemas.microsoft.com/office/drawing/2014/main" id="{CD674359-1B7F-AC4F-94BC-195CA73A26F2}"/>
              </a:ext>
            </a:extLst>
          </p:cNvPr>
          <p:cNvSpPr/>
          <p:nvPr/>
        </p:nvSpPr>
        <p:spPr>
          <a:xfrm>
            <a:off x="2562765" y="1909720"/>
            <a:ext cx="1290418" cy="338554"/>
          </a:xfrm>
          <a:prstGeom prst="rect">
            <a:avLst/>
          </a:prstGeom>
        </p:spPr>
        <p:txBody>
          <a:bodyPr wrap="square">
            <a:spAutoFit/>
          </a:bodyPr>
          <a:lstStyle/>
          <a:p>
            <a:pPr lvl="0" algn="ctr">
              <a:defRPr/>
            </a:pPr>
            <a:r>
              <a:rPr lang="en-US" altLang="zh-CN" sz="1600" dirty="0"/>
              <a:t>Testing data</a:t>
            </a:r>
            <a:endParaRPr lang="zh-CN" altLang="en-US" sz="1600" dirty="0"/>
          </a:p>
        </p:txBody>
      </p:sp>
      <p:sp>
        <p:nvSpPr>
          <p:cNvPr id="24" name="Textfeld 10">
            <a:extLst>
              <a:ext uri="{FF2B5EF4-FFF2-40B4-BE49-F238E27FC236}">
                <a16:creationId xmlns:a16="http://schemas.microsoft.com/office/drawing/2014/main" id="{3BD716F8-0267-4743-8C5F-08F1AB2C4798}"/>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r>
              <a:rPr lang="en-GB" altLang="zh-CN" sz="1400" dirty="0">
                <a:solidFill>
                  <a:prstClr val="black"/>
                </a:solidFill>
                <a:latin typeface="Arial" panose="020B0604020202020204" pitchFamily="34" charset="0"/>
                <a:cs typeface="Arial" panose="020B0604020202020204" pitchFamily="34" charset="0"/>
              </a:rPr>
              <a:t>[JH15]</a:t>
            </a:r>
            <a:r>
              <a:rPr lang="zh-CN" altLang="zh-CN" sz="1400" dirty="0">
                <a:solidFill>
                  <a:prstClr val="black"/>
                </a:solidFill>
                <a:latin typeface="Arial" panose="020B0604020202020204" pitchFamily="34" charset="0"/>
                <a:cs typeface="Arial" panose="020B0604020202020204" pitchFamily="34" charset="0"/>
              </a:rPr>
              <a:t> </a:t>
            </a:r>
            <a:endParaRPr lang="zh-CN" altLang="en-US"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4983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23CF2-94AE-EB4A-929B-E5D0D834337B}"/>
              </a:ext>
            </a:extLst>
          </p:cNvPr>
          <p:cNvSpPr>
            <a:spLocks noGrp="1"/>
          </p:cNvSpPr>
          <p:nvPr>
            <p:ph type="title"/>
          </p:nvPr>
        </p:nvSpPr>
        <p:spPr/>
        <p:txBody>
          <a:bodyPr/>
          <a:lstStyle/>
          <a:p>
            <a:r>
              <a:rPr kumimoji="1" lang="en-US" altLang="zh-CN" dirty="0"/>
              <a:t>Hyperparameter tuning</a:t>
            </a:r>
            <a:endParaRPr kumimoji="1" lang="zh-CN" altLang="en-US" dirty="0"/>
          </a:p>
        </p:txBody>
      </p:sp>
      <p:pic>
        <p:nvPicPr>
          <p:cNvPr id="16386" name="Picture 2">
            <a:extLst>
              <a:ext uri="{FF2B5EF4-FFF2-40B4-BE49-F238E27FC236}">
                <a16:creationId xmlns:a16="http://schemas.microsoft.com/office/drawing/2014/main" id="{8F0FFBB8-FCBC-9445-AB2E-13BF6189CD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6" t="4469" r="3742" b="16282"/>
          <a:stretch/>
        </p:blipFill>
        <p:spPr bwMode="auto">
          <a:xfrm>
            <a:off x="776420" y="1052514"/>
            <a:ext cx="8684406" cy="439276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125">
            <a:extLst>
              <a:ext uri="{FF2B5EF4-FFF2-40B4-BE49-F238E27FC236}">
                <a16:creationId xmlns:a16="http://schemas.microsoft.com/office/drawing/2014/main" id="{D78878F9-414D-C64C-9AF1-7B8553216607}"/>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GB" sz="1400" dirty="0">
                <a:solidFill>
                  <a:schemeClr val="bg1">
                    <a:lumMod val="50000"/>
                  </a:schemeClr>
                </a:solidFill>
                <a:latin typeface="Arial" panose="020B0604020202020204" pitchFamily="34" charset="0"/>
                <a:cs typeface="Arial" panose="020B0604020202020204" pitchFamily="34" charset="0"/>
              </a:rPr>
              <a:t>5.6</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6" name="Textfeld 10">
            <a:extLst>
              <a:ext uri="{FF2B5EF4-FFF2-40B4-BE49-F238E27FC236}">
                <a16:creationId xmlns:a16="http://schemas.microsoft.com/office/drawing/2014/main" id="{EA432AA6-7FF8-2C4C-AEFE-039226043C3F}"/>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solidFill>
                  <a:prstClr val="black"/>
                </a:solidFill>
                <a:latin typeface="Arial" panose="020B0604020202020204" pitchFamily="34" charset="0"/>
                <a:cs typeface="Arial" panose="020B0604020202020204" pitchFamily="34" charset="0"/>
              </a:rPr>
              <a:t>BB12</a:t>
            </a:r>
            <a:r>
              <a:rPr lang="de-DE" sz="1400" dirty="0">
                <a:solidFill>
                  <a:prstClr val="black"/>
                </a:solidFill>
                <a:latin typeface="Arial" panose="020B0604020202020204" pitchFamily="34" charset="0"/>
                <a:cs typeface="Arial" panose="020B0604020202020204" pitchFamily="34" charset="0"/>
              </a:rPr>
              <a:t>]</a:t>
            </a:r>
          </a:p>
        </p:txBody>
      </p:sp>
      <p:sp>
        <p:nvSpPr>
          <p:cNvPr id="7" name="矩形 6">
            <a:extLst>
              <a:ext uri="{FF2B5EF4-FFF2-40B4-BE49-F238E27FC236}">
                <a16:creationId xmlns:a16="http://schemas.microsoft.com/office/drawing/2014/main" id="{0BF435A7-F9C8-FC41-8B4F-A9696F7B7AEA}"/>
              </a:ext>
            </a:extLst>
          </p:cNvPr>
          <p:cNvSpPr/>
          <p:nvPr/>
        </p:nvSpPr>
        <p:spPr>
          <a:xfrm>
            <a:off x="2072600" y="5436154"/>
            <a:ext cx="137730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Grid search</a:t>
            </a:r>
          </a:p>
        </p:txBody>
      </p:sp>
      <p:sp>
        <p:nvSpPr>
          <p:cNvPr id="8" name="矩形 7">
            <a:extLst>
              <a:ext uri="{FF2B5EF4-FFF2-40B4-BE49-F238E27FC236}">
                <a16:creationId xmlns:a16="http://schemas.microsoft.com/office/drawing/2014/main" id="{48A596A5-1DD9-9F40-92D8-CC85003ADF13}"/>
              </a:ext>
            </a:extLst>
          </p:cNvPr>
          <p:cNvSpPr/>
          <p:nvPr/>
        </p:nvSpPr>
        <p:spPr>
          <a:xfrm>
            <a:off x="6843610" y="5435226"/>
            <a:ext cx="181331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Random search</a:t>
            </a:r>
          </a:p>
        </p:txBody>
      </p:sp>
    </p:spTree>
    <p:extLst>
      <p:ext uri="{BB962C8B-B14F-4D97-AF65-F5344CB8AC3E}">
        <p14:creationId xmlns:p14="http://schemas.microsoft.com/office/powerpoint/2010/main" val="1120544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9E69E3-37B1-CF42-8840-4AA48D6C11AB}"/>
              </a:ext>
            </a:extLst>
          </p:cNvPr>
          <p:cNvSpPr>
            <a:spLocks noGrp="1"/>
          </p:cNvSpPr>
          <p:nvPr>
            <p:ph type="title"/>
          </p:nvPr>
        </p:nvSpPr>
        <p:spPr/>
        <p:txBody>
          <a:bodyPr/>
          <a:lstStyle/>
          <a:p>
            <a:r>
              <a:rPr kumimoji="1" lang="en-US" altLang="zh-CN" dirty="0"/>
              <a:t>Different concepts of single task learning and multitask learning</a:t>
            </a:r>
            <a:endParaRPr kumimoji="1" lang="zh-CN" altLang="en-US" dirty="0"/>
          </a:p>
        </p:txBody>
      </p:sp>
      <p:sp>
        <p:nvSpPr>
          <p:cNvPr id="6" name="矩形 5">
            <a:extLst>
              <a:ext uri="{FF2B5EF4-FFF2-40B4-BE49-F238E27FC236}">
                <a16:creationId xmlns:a16="http://schemas.microsoft.com/office/drawing/2014/main" id="{93514C0B-AD62-3743-BE5E-9466A853D82F}"/>
              </a:ext>
            </a:extLst>
          </p:cNvPr>
          <p:cNvSpPr/>
          <p:nvPr/>
        </p:nvSpPr>
        <p:spPr>
          <a:xfrm>
            <a:off x="3421530" y="750629"/>
            <a:ext cx="2364751"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Single task learning</a:t>
            </a:r>
          </a:p>
        </p:txBody>
      </p:sp>
      <p:sp>
        <p:nvSpPr>
          <p:cNvPr id="7" name="圆角矩形 6">
            <a:extLst>
              <a:ext uri="{FF2B5EF4-FFF2-40B4-BE49-F238E27FC236}">
                <a16:creationId xmlns:a16="http://schemas.microsoft.com/office/drawing/2014/main" id="{BD611FDD-8930-4448-BD40-C96BE606400F}"/>
              </a:ext>
            </a:extLst>
          </p:cNvPr>
          <p:cNvSpPr/>
          <p:nvPr/>
        </p:nvSpPr>
        <p:spPr>
          <a:xfrm>
            <a:off x="2072600" y="1292381"/>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sp>
        <p:nvSpPr>
          <p:cNvPr id="8" name="圆角矩形 7">
            <a:extLst>
              <a:ext uri="{FF2B5EF4-FFF2-40B4-BE49-F238E27FC236}">
                <a16:creationId xmlns:a16="http://schemas.microsoft.com/office/drawing/2014/main" id="{EBC99ABC-8D12-EC45-B3CA-579DD56B5AF7}"/>
              </a:ext>
            </a:extLst>
          </p:cNvPr>
          <p:cNvSpPr/>
          <p:nvPr/>
        </p:nvSpPr>
        <p:spPr>
          <a:xfrm>
            <a:off x="5438661" y="1292381"/>
            <a:ext cx="1765062" cy="46968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Trained model</a:t>
            </a:r>
            <a:endParaRPr kumimoji="1" lang="zh-CN" altLang="en-US" dirty="0"/>
          </a:p>
        </p:txBody>
      </p:sp>
      <p:cxnSp>
        <p:nvCxnSpPr>
          <p:cNvPr id="10" name="直线箭头连接符 9">
            <a:extLst>
              <a:ext uri="{FF2B5EF4-FFF2-40B4-BE49-F238E27FC236}">
                <a16:creationId xmlns:a16="http://schemas.microsoft.com/office/drawing/2014/main" id="{A6B510E2-787A-D94A-9B92-382CB83EA068}"/>
              </a:ext>
            </a:extLst>
          </p:cNvPr>
          <p:cNvCxnSpPr>
            <a:cxnSpLocks/>
            <a:stCxn id="7" idx="3"/>
            <a:endCxn id="8" idx="1"/>
          </p:cNvCxnSpPr>
          <p:nvPr/>
        </p:nvCxnSpPr>
        <p:spPr>
          <a:xfrm>
            <a:off x="3728830" y="1521535"/>
            <a:ext cx="1709831"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32C2BFBB-1BD4-094E-84A1-0E5BF1FF155F}"/>
              </a:ext>
            </a:extLst>
          </p:cNvPr>
          <p:cNvSpPr/>
          <p:nvPr/>
        </p:nvSpPr>
        <p:spPr>
          <a:xfrm>
            <a:off x="4078927" y="1196690"/>
            <a:ext cx="100963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Training</a:t>
            </a:r>
          </a:p>
        </p:txBody>
      </p:sp>
      <p:cxnSp>
        <p:nvCxnSpPr>
          <p:cNvPr id="13" name="直线箭头连接符 12">
            <a:extLst>
              <a:ext uri="{FF2B5EF4-FFF2-40B4-BE49-F238E27FC236}">
                <a16:creationId xmlns:a16="http://schemas.microsoft.com/office/drawing/2014/main" id="{52623C07-65F1-C543-A91D-3C54E6A7876D}"/>
              </a:ext>
            </a:extLst>
          </p:cNvPr>
          <p:cNvCxnSpPr>
            <a:cxnSpLocks/>
            <a:stCxn id="8" idx="3"/>
          </p:cNvCxnSpPr>
          <p:nvPr/>
        </p:nvCxnSpPr>
        <p:spPr>
          <a:xfrm flipV="1">
            <a:off x="7203723" y="1521535"/>
            <a:ext cx="413647"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C3883BCF-5D8E-7D47-890A-77A6B2401E41}"/>
              </a:ext>
            </a:extLst>
          </p:cNvPr>
          <p:cNvSpPr/>
          <p:nvPr/>
        </p:nvSpPr>
        <p:spPr>
          <a:xfrm>
            <a:off x="902982" y="1352090"/>
            <a:ext cx="85158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1</a:t>
            </a:r>
          </a:p>
        </p:txBody>
      </p:sp>
      <p:sp>
        <p:nvSpPr>
          <p:cNvPr id="15" name="矩形 14">
            <a:extLst>
              <a:ext uri="{FF2B5EF4-FFF2-40B4-BE49-F238E27FC236}">
                <a16:creationId xmlns:a16="http://schemas.microsoft.com/office/drawing/2014/main" id="{0BA0EFEF-58B8-2D4B-8E33-7907D76247C7}"/>
              </a:ext>
            </a:extLst>
          </p:cNvPr>
          <p:cNvSpPr/>
          <p:nvPr/>
        </p:nvSpPr>
        <p:spPr>
          <a:xfrm>
            <a:off x="7811816" y="1340710"/>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1</a:t>
            </a:r>
          </a:p>
        </p:txBody>
      </p:sp>
      <p:sp>
        <p:nvSpPr>
          <p:cNvPr id="34" name="圆角矩形 33">
            <a:extLst>
              <a:ext uri="{FF2B5EF4-FFF2-40B4-BE49-F238E27FC236}">
                <a16:creationId xmlns:a16="http://schemas.microsoft.com/office/drawing/2014/main" id="{BB0DA646-C619-F143-9868-45173962D554}"/>
              </a:ext>
            </a:extLst>
          </p:cNvPr>
          <p:cNvSpPr/>
          <p:nvPr/>
        </p:nvSpPr>
        <p:spPr>
          <a:xfrm>
            <a:off x="2072600" y="1847889"/>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sp>
        <p:nvSpPr>
          <p:cNvPr id="35" name="圆角矩形 34">
            <a:extLst>
              <a:ext uri="{FF2B5EF4-FFF2-40B4-BE49-F238E27FC236}">
                <a16:creationId xmlns:a16="http://schemas.microsoft.com/office/drawing/2014/main" id="{9179732B-CD4D-4A40-B81C-6656C861975D}"/>
              </a:ext>
            </a:extLst>
          </p:cNvPr>
          <p:cNvSpPr/>
          <p:nvPr/>
        </p:nvSpPr>
        <p:spPr>
          <a:xfrm>
            <a:off x="5438661" y="1847889"/>
            <a:ext cx="1765062" cy="46968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Trained model</a:t>
            </a:r>
            <a:endParaRPr kumimoji="1" lang="zh-CN" altLang="en-US" dirty="0"/>
          </a:p>
        </p:txBody>
      </p:sp>
      <p:cxnSp>
        <p:nvCxnSpPr>
          <p:cNvPr id="36" name="直线箭头连接符 35">
            <a:extLst>
              <a:ext uri="{FF2B5EF4-FFF2-40B4-BE49-F238E27FC236}">
                <a16:creationId xmlns:a16="http://schemas.microsoft.com/office/drawing/2014/main" id="{3C89F10C-AB9B-5445-B4AA-94D4BF025A84}"/>
              </a:ext>
            </a:extLst>
          </p:cNvPr>
          <p:cNvCxnSpPr>
            <a:cxnSpLocks/>
            <a:stCxn id="34" idx="3"/>
            <a:endCxn id="35" idx="1"/>
          </p:cNvCxnSpPr>
          <p:nvPr/>
        </p:nvCxnSpPr>
        <p:spPr>
          <a:xfrm>
            <a:off x="3728830" y="2077043"/>
            <a:ext cx="1709831"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矩形 36">
            <a:extLst>
              <a:ext uri="{FF2B5EF4-FFF2-40B4-BE49-F238E27FC236}">
                <a16:creationId xmlns:a16="http://schemas.microsoft.com/office/drawing/2014/main" id="{C0693D51-D982-0F4E-BAE3-36F045A03D31}"/>
              </a:ext>
            </a:extLst>
          </p:cNvPr>
          <p:cNvSpPr/>
          <p:nvPr/>
        </p:nvSpPr>
        <p:spPr>
          <a:xfrm>
            <a:off x="4078927" y="1752198"/>
            <a:ext cx="100963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Training</a:t>
            </a:r>
          </a:p>
        </p:txBody>
      </p:sp>
      <p:cxnSp>
        <p:nvCxnSpPr>
          <p:cNvPr id="38" name="直线箭头连接符 37">
            <a:extLst>
              <a:ext uri="{FF2B5EF4-FFF2-40B4-BE49-F238E27FC236}">
                <a16:creationId xmlns:a16="http://schemas.microsoft.com/office/drawing/2014/main" id="{C49FEA76-2506-0C40-B9AB-4BF6B03BB8F1}"/>
              </a:ext>
            </a:extLst>
          </p:cNvPr>
          <p:cNvCxnSpPr>
            <a:cxnSpLocks/>
            <a:stCxn id="35" idx="3"/>
          </p:cNvCxnSpPr>
          <p:nvPr/>
        </p:nvCxnSpPr>
        <p:spPr>
          <a:xfrm flipV="1">
            <a:off x="7203723" y="2077043"/>
            <a:ext cx="413647"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矩形 38">
            <a:extLst>
              <a:ext uri="{FF2B5EF4-FFF2-40B4-BE49-F238E27FC236}">
                <a16:creationId xmlns:a16="http://schemas.microsoft.com/office/drawing/2014/main" id="{53034F5D-DF98-0D41-B978-B50493A73972}"/>
              </a:ext>
            </a:extLst>
          </p:cNvPr>
          <p:cNvSpPr/>
          <p:nvPr/>
        </p:nvSpPr>
        <p:spPr>
          <a:xfrm>
            <a:off x="902982" y="1907598"/>
            <a:ext cx="85158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2</a:t>
            </a:r>
          </a:p>
        </p:txBody>
      </p:sp>
      <p:sp>
        <p:nvSpPr>
          <p:cNvPr id="40" name="矩形 39">
            <a:extLst>
              <a:ext uri="{FF2B5EF4-FFF2-40B4-BE49-F238E27FC236}">
                <a16:creationId xmlns:a16="http://schemas.microsoft.com/office/drawing/2014/main" id="{7E5CA587-C0BF-D94C-BAA4-3A6DDE2A01EA}"/>
              </a:ext>
            </a:extLst>
          </p:cNvPr>
          <p:cNvSpPr/>
          <p:nvPr/>
        </p:nvSpPr>
        <p:spPr>
          <a:xfrm>
            <a:off x="7811816" y="1896218"/>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2</a:t>
            </a:r>
          </a:p>
        </p:txBody>
      </p:sp>
      <p:sp>
        <p:nvSpPr>
          <p:cNvPr id="42" name="圆角矩形 41">
            <a:extLst>
              <a:ext uri="{FF2B5EF4-FFF2-40B4-BE49-F238E27FC236}">
                <a16:creationId xmlns:a16="http://schemas.microsoft.com/office/drawing/2014/main" id="{C53072DE-957B-334C-B4C1-B19E9176CE51}"/>
              </a:ext>
            </a:extLst>
          </p:cNvPr>
          <p:cNvSpPr/>
          <p:nvPr/>
        </p:nvSpPr>
        <p:spPr>
          <a:xfrm>
            <a:off x="2072600" y="2660571"/>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sp>
        <p:nvSpPr>
          <p:cNvPr id="43" name="圆角矩形 42">
            <a:extLst>
              <a:ext uri="{FF2B5EF4-FFF2-40B4-BE49-F238E27FC236}">
                <a16:creationId xmlns:a16="http://schemas.microsoft.com/office/drawing/2014/main" id="{9A48B94D-4F7C-9343-B5EC-D24923D1E13C}"/>
              </a:ext>
            </a:extLst>
          </p:cNvPr>
          <p:cNvSpPr/>
          <p:nvPr/>
        </p:nvSpPr>
        <p:spPr>
          <a:xfrm>
            <a:off x="5438661" y="2660571"/>
            <a:ext cx="1765062" cy="46968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Trained model</a:t>
            </a:r>
            <a:endParaRPr kumimoji="1" lang="zh-CN" altLang="en-US" dirty="0"/>
          </a:p>
        </p:txBody>
      </p:sp>
      <p:cxnSp>
        <p:nvCxnSpPr>
          <p:cNvPr id="44" name="直线箭头连接符 43">
            <a:extLst>
              <a:ext uri="{FF2B5EF4-FFF2-40B4-BE49-F238E27FC236}">
                <a16:creationId xmlns:a16="http://schemas.microsoft.com/office/drawing/2014/main" id="{D54A1736-1029-7848-819A-9FBBD4BEA4B9}"/>
              </a:ext>
            </a:extLst>
          </p:cNvPr>
          <p:cNvCxnSpPr>
            <a:cxnSpLocks/>
            <a:stCxn id="42" idx="3"/>
            <a:endCxn id="43" idx="1"/>
          </p:cNvCxnSpPr>
          <p:nvPr/>
        </p:nvCxnSpPr>
        <p:spPr>
          <a:xfrm>
            <a:off x="3728830" y="2889725"/>
            <a:ext cx="1709831"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156B769F-808B-BC43-8BC2-B515C1E280B1}"/>
              </a:ext>
            </a:extLst>
          </p:cNvPr>
          <p:cNvSpPr/>
          <p:nvPr/>
        </p:nvSpPr>
        <p:spPr>
          <a:xfrm>
            <a:off x="4078927" y="2564880"/>
            <a:ext cx="100963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Training</a:t>
            </a:r>
          </a:p>
        </p:txBody>
      </p:sp>
      <p:cxnSp>
        <p:nvCxnSpPr>
          <p:cNvPr id="46" name="直线箭头连接符 45">
            <a:extLst>
              <a:ext uri="{FF2B5EF4-FFF2-40B4-BE49-F238E27FC236}">
                <a16:creationId xmlns:a16="http://schemas.microsoft.com/office/drawing/2014/main" id="{EC6EE952-EC4D-6A46-942A-B1DC5840F81F}"/>
              </a:ext>
            </a:extLst>
          </p:cNvPr>
          <p:cNvCxnSpPr>
            <a:cxnSpLocks/>
            <a:stCxn id="43" idx="3"/>
          </p:cNvCxnSpPr>
          <p:nvPr/>
        </p:nvCxnSpPr>
        <p:spPr>
          <a:xfrm flipV="1">
            <a:off x="7203723" y="2889725"/>
            <a:ext cx="413647" cy="56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矩形 46">
            <a:extLst>
              <a:ext uri="{FF2B5EF4-FFF2-40B4-BE49-F238E27FC236}">
                <a16:creationId xmlns:a16="http://schemas.microsoft.com/office/drawing/2014/main" id="{3ED11850-03D0-1948-B876-DE3122CB836D}"/>
              </a:ext>
            </a:extLst>
          </p:cNvPr>
          <p:cNvSpPr/>
          <p:nvPr/>
        </p:nvSpPr>
        <p:spPr>
          <a:xfrm>
            <a:off x="909394" y="2720280"/>
            <a:ext cx="83875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k</a:t>
            </a:r>
          </a:p>
        </p:txBody>
      </p:sp>
      <p:sp>
        <p:nvSpPr>
          <p:cNvPr id="48" name="矩形 47">
            <a:extLst>
              <a:ext uri="{FF2B5EF4-FFF2-40B4-BE49-F238E27FC236}">
                <a16:creationId xmlns:a16="http://schemas.microsoft.com/office/drawing/2014/main" id="{C64ED49D-780E-884B-A014-24B8C9340D0E}"/>
              </a:ext>
            </a:extLst>
          </p:cNvPr>
          <p:cNvSpPr/>
          <p:nvPr/>
        </p:nvSpPr>
        <p:spPr>
          <a:xfrm>
            <a:off x="7818228" y="2708900"/>
            <a:ext cx="139012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k</a:t>
            </a:r>
          </a:p>
        </p:txBody>
      </p:sp>
      <p:sp>
        <p:nvSpPr>
          <p:cNvPr id="50" name="圆角矩形 49">
            <a:extLst>
              <a:ext uri="{FF2B5EF4-FFF2-40B4-BE49-F238E27FC236}">
                <a16:creationId xmlns:a16="http://schemas.microsoft.com/office/drawing/2014/main" id="{B15F218B-22E6-F54A-AF87-C2BA1FD9E8FD}"/>
              </a:ext>
            </a:extLst>
          </p:cNvPr>
          <p:cNvSpPr/>
          <p:nvPr/>
        </p:nvSpPr>
        <p:spPr>
          <a:xfrm>
            <a:off x="2057998" y="4123799"/>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cxnSp>
        <p:nvCxnSpPr>
          <p:cNvPr id="54" name="直线箭头连接符 53">
            <a:extLst>
              <a:ext uri="{FF2B5EF4-FFF2-40B4-BE49-F238E27FC236}">
                <a16:creationId xmlns:a16="http://schemas.microsoft.com/office/drawing/2014/main" id="{E7CB5FE8-D482-234C-A2ED-E4175700B33C}"/>
              </a:ext>
            </a:extLst>
          </p:cNvPr>
          <p:cNvCxnSpPr>
            <a:cxnSpLocks/>
            <a:stCxn id="74" idx="0"/>
          </p:cNvCxnSpPr>
          <p:nvPr/>
        </p:nvCxnSpPr>
        <p:spPr>
          <a:xfrm>
            <a:off x="7444027" y="4369870"/>
            <a:ext cx="173343" cy="7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F6BEF5E2-E9C8-5E4B-9878-0D60F2267EC6}"/>
              </a:ext>
            </a:extLst>
          </p:cNvPr>
          <p:cNvSpPr/>
          <p:nvPr/>
        </p:nvSpPr>
        <p:spPr>
          <a:xfrm>
            <a:off x="888380" y="4183508"/>
            <a:ext cx="85158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1</a:t>
            </a:r>
          </a:p>
        </p:txBody>
      </p:sp>
      <p:sp>
        <p:nvSpPr>
          <p:cNvPr id="56" name="矩形 55">
            <a:extLst>
              <a:ext uri="{FF2B5EF4-FFF2-40B4-BE49-F238E27FC236}">
                <a16:creationId xmlns:a16="http://schemas.microsoft.com/office/drawing/2014/main" id="{28A2024E-191E-5541-B2AB-D3A2BC307C85}"/>
              </a:ext>
            </a:extLst>
          </p:cNvPr>
          <p:cNvSpPr/>
          <p:nvPr/>
        </p:nvSpPr>
        <p:spPr>
          <a:xfrm>
            <a:off x="7797214" y="4172128"/>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1</a:t>
            </a:r>
          </a:p>
        </p:txBody>
      </p:sp>
      <p:sp>
        <p:nvSpPr>
          <p:cNvPr id="58" name="圆角矩形 57">
            <a:extLst>
              <a:ext uri="{FF2B5EF4-FFF2-40B4-BE49-F238E27FC236}">
                <a16:creationId xmlns:a16="http://schemas.microsoft.com/office/drawing/2014/main" id="{049AC25B-D1AC-954F-A907-CFFA2F570480}"/>
              </a:ext>
            </a:extLst>
          </p:cNvPr>
          <p:cNvSpPr/>
          <p:nvPr/>
        </p:nvSpPr>
        <p:spPr>
          <a:xfrm>
            <a:off x="2057998" y="4679307"/>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sp>
        <p:nvSpPr>
          <p:cNvPr id="59" name="圆角矩形 58">
            <a:extLst>
              <a:ext uri="{FF2B5EF4-FFF2-40B4-BE49-F238E27FC236}">
                <a16:creationId xmlns:a16="http://schemas.microsoft.com/office/drawing/2014/main" id="{6A9EC139-1E4E-A84E-8F94-7F9E695E8141}"/>
              </a:ext>
            </a:extLst>
          </p:cNvPr>
          <p:cNvSpPr/>
          <p:nvPr/>
        </p:nvSpPr>
        <p:spPr>
          <a:xfrm>
            <a:off x="5438661" y="4809814"/>
            <a:ext cx="1765062" cy="46968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Trained model</a:t>
            </a:r>
            <a:endParaRPr kumimoji="1" lang="zh-CN" altLang="en-US" dirty="0"/>
          </a:p>
        </p:txBody>
      </p:sp>
      <p:sp>
        <p:nvSpPr>
          <p:cNvPr id="61" name="矩形 60">
            <a:extLst>
              <a:ext uri="{FF2B5EF4-FFF2-40B4-BE49-F238E27FC236}">
                <a16:creationId xmlns:a16="http://schemas.microsoft.com/office/drawing/2014/main" id="{F9623EA6-96CD-5642-A6AB-C228379C3A4A}"/>
              </a:ext>
            </a:extLst>
          </p:cNvPr>
          <p:cNvSpPr/>
          <p:nvPr/>
        </p:nvSpPr>
        <p:spPr>
          <a:xfrm>
            <a:off x="3721374" y="4630847"/>
            <a:ext cx="1765061" cy="954107"/>
          </a:xfrm>
          <a:prstGeom prst="rect">
            <a:avLst/>
          </a:prstGeom>
        </p:spPr>
        <p:txBody>
          <a:bodyPr wrap="square">
            <a:spAutoFit/>
          </a:bodyPr>
          <a:lstStyle/>
          <a:p>
            <a:pPr algn="ctr">
              <a:lnSpc>
                <a:spcPct val="150000"/>
              </a:lnSpc>
            </a:pPr>
            <a:r>
              <a:rPr lang="en-US" altLang="zh-CN" sz="1600" dirty="0">
                <a:latin typeface="Arial" panose="020B0604020202020204" pitchFamily="34" charset="0"/>
                <a:ea typeface="Times New Roman" panose="02020603050405020304" pitchFamily="18" charset="0"/>
              </a:rPr>
              <a:t>Joint training</a:t>
            </a:r>
          </a:p>
          <a:p>
            <a:pPr algn="ctr"/>
            <a:r>
              <a:rPr lang="en-US" altLang="zh-CN" sz="1600" dirty="0">
                <a:latin typeface="Arial" panose="020B0604020202020204" pitchFamily="34" charset="0"/>
                <a:ea typeface="Times New Roman" panose="02020603050405020304" pitchFamily="18" charset="0"/>
              </a:rPr>
              <a:t>with shared </a:t>
            </a:r>
          </a:p>
          <a:p>
            <a:pPr algn="ctr"/>
            <a:r>
              <a:rPr lang="en-US" altLang="zh-CN" sz="1600" dirty="0">
                <a:latin typeface="Arial" panose="020B0604020202020204" pitchFamily="34" charset="0"/>
                <a:ea typeface="Times New Roman" panose="02020603050405020304" pitchFamily="18" charset="0"/>
              </a:rPr>
              <a:t>representation</a:t>
            </a:r>
          </a:p>
        </p:txBody>
      </p:sp>
      <p:cxnSp>
        <p:nvCxnSpPr>
          <p:cNvPr id="62" name="直线箭头连接符 61">
            <a:extLst>
              <a:ext uri="{FF2B5EF4-FFF2-40B4-BE49-F238E27FC236}">
                <a16:creationId xmlns:a16="http://schemas.microsoft.com/office/drawing/2014/main" id="{99A0E19E-D515-DD46-96AE-74EB34656997}"/>
              </a:ext>
            </a:extLst>
          </p:cNvPr>
          <p:cNvCxnSpPr>
            <a:cxnSpLocks/>
            <a:stCxn id="74" idx="1"/>
          </p:cNvCxnSpPr>
          <p:nvPr/>
        </p:nvCxnSpPr>
        <p:spPr>
          <a:xfrm>
            <a:off x="7188998" y="5053965"/>
            <a:ext cx="428372" cy="2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矩形 62">
            <a:extLst>
              <a:ext uri="{FF2B5EF4-FFF2-40B4-BE49-F238E27FC236}">
                <a16:creationId xmlns:a16="http://schemas.microsoft.com/office/drawing/2014/main" id="{27E9870F-33F0-4B4D-9D3C-8D587B1489CD}"/>
              </a:ext>
            </a:extLst>
          </p:cNvPr>
          <p:cNvSpPr/>
          <p:nvPr/>
        </p:nvSpPr>
        <p:spPr>
          <a:xfrm>
            <a:off x="888380" y="4739016"/>
            <a:ext cx="851580"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2</a:t>
            </a:r>
          </a:p>
        </p:txBody>
      </p:sp>
      <p:sp>
        <p:nvSpPr>
          <p:cNvPr id="64" name="矩形 63">
            <a:extLst>
              <a:ext uri="{FF2B5EF4-FFF2-40B4-BE49-F238E27FC236}">
                <a16:creationId xmlns:a16="http://schemas.microsoft.com/office/drawing/2014/main" id="{BDF13041-4553-EA4B-94EF-B0B13B04EFED}"/>
              </a:ext>
            </a:extLst>
          </p:cNvPr>
          <p:cNvSpPr/>
          <p:nvPr/>
        </p:nvSpPr>
        <p:spPr>
          <a:xfrm>
            <a:off x="7790802" y="4829656"/>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2</a:t>
            </a:r>
          </a:p>
        </p:txBody>
      </p:sp>
      <p:sp>
        <p:nvSpPr>
          <p:cNvPr id="66" name="圆角矩形 65">
            <a:extLst>
              <a:ext uri="{FF2B5EF4-FFF2-40B4-BE49-F238E27FC236}">
                <a16:creationId xmlns:a16="http://schemas.microsoft.com/office/drawing/2014/main" id="{18CD70B8-8484-C44F-B3AF-948F985811DF}"/>
              </a:ext>
            </a:extLst>
          </p:cNvPr>
          <p:cNvSpPr/>
          <p:nvPr/>
        </p:nvSpPr>
        <p:spPr>
          <a:xfrm>
            <a:off x="2057998" y="5491989"/>
            <a:ext cx="1656230" cy="45830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Training data</a:t>
            </a:r>
            <a:endParaRPr kumimoji="1" lang="zh-CN" altLang="en-US" dirty="0"/>
          </a:p>
        </p:txBody>
      </p:sp>
      <p:cxnSp>
        <p:nvCxnSpPr>
          <p:cNvPr id="70" name="直线箭头连接符 69">
            <a:extLst>
              <a:ext uri="{FF2B5EF4-FFF2-40B4-BE49-F238E27FC236}">
                <a16:creationId xmlns:a16="http://schemas.microsoft.com/office/drawing/2014/main" id="{D869B12B-3E30-E546-898F-BBF152390E35}"/>
              </a:ext>
            </a:extLst>
          </p:cNvPr>
          <p:cNvCxnSpPr>
            <a:cxnSpLocks/>
            <a:stCxn id="74" idx="2"/>
          </p:cNvCxnSpPr>
          <p:nvPr/>
        </p:nvCxnSpPr>
        <p:spPr>
          <a:xfrm>
            <a:off x="7444027" y="5738060"/>
            <a:ext cx="1733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矩形 70">
            <a:extLst>
              <a:ext uri="{FF2B5EF4-FFF2-40B4-BE49-F238E27FC236}">
                <a16:creationId xmlns:a16="http://schemas.microsoft.com/office/drawing/2014/main" id="{E607D207-24EB-E349-9922-01EBB37525D4}"/>
              </a:ext>
            </a:extLst>
          </p:cNvPr>
          <p:cNvSpPr/>
          <p:nvPr/>
        </p:nvSpPr>
        <p:spPr>
          <a:xfrm>
            <a:off x="894792" y="5551698"/>
            <a:ext cx="838756"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Task k</a:t>
            </a:r>
          </a:p>
        </p:txBody>
      </p:sp>
      <p:sp>
        <p:nvSpPr>
          <p:cNvPr id="72" name="矩形 71">
            <a:extLst>
              <a:ext uri="{FF2B5EF4-FFF2-40B4-BE49-F238E27FC236}">
                <a16:creationId xmlns:a16="http://schemas.microsoft.com/office/drawing/2014/main" id="{B7CD0CD0-DC28-DC4F-9D93-C1D8B667CB0E}"/>
              </a:ext>
            </a:extLst>
          </p:cNvPr>
          <p:cNvSpPr/>
          <p:nvPr/>
        </p:nvSpPr>
        <p:spPr>
          <a:xfrm>
            <a:off x="7803626" y="5540318"/>
            <a:ext cx="1390124"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Prediction k</a:t>
            </a:r>
          </a:p>
        </p:txBody>
      </p:sp>
      <p:sp>
        <p:nvSpPr>
          <p:cNvPr id="73" name="右大括号 72">
            <a:extLst>
              <a:ext uri="{FF2B5EF4-FFF2-40B4-BE49-F238E27FC236}">
                <a16:creationId xmlns:a16="http://schemas.microsoft.com/office/drawing/2014/main" id="{DC80F497-C7F4-7743-81B0-DD1602EFD122}"/>
              </a:ext>
            </a:extLst>
          </p:cNvPr>
          <p:cNvSpPr/>
          <p:nvPr/>
        </p:nvSpPr>
        <p:spPr>
          <a:xfrm>
            <a:off x="3714228" y="4352953"/>
            <a:ext cx="350097" cy="13681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4" name="左大括号 73">
            <a:extLst>
              <a:ext uri="{FF2B5EF4-FFF2-40B4-BE49-F238E27FC236}">
                <a16:creationId xmlns:a16="http://schemas.microsoft.com/office/drawing/2014/main" id="{52362010-5990-064B-BE08-F9F30727DB26}"/>
              </a:ext>
            </a:extLst>
          </p:cNvPr>
          <p:cNvSpPr/>
          <p:nvPr/>
        </p:nvSpPr>
        <p:spPr>
          <a:xfrm>
            <a:off x="7188998" y="4369870"/>
            <a:ext cx="255029" cy="136819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6" name="直线箭头连接符 75">
            <a:extLst>
              <a:ext uri="{FF2B5EF4-FFF2-40B4-BE49-F238E27FC236}">
                <a16:creationId xmlns:a16="http://schemas.microsoft.com/office/drawing/2014/main" id="{50EA3A8A-6171-9643-879D-853EE5A648EE}"/>
              </a:ext>
            </a:extLst>
          </p:cNvPr>
          <p:cNvCxnSpPr>
            <a:cxnSpLocks/>
          </p:cNvCxnSpPr>
          <p:nvPr/>
        </p:nvCxnSpPr>
        <p:spPr>
          <a:xfrm>
            <a:off x="4064325" y="5037048"/>
            <a:ext cx="1306133" cy="76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矩形 77">
            <a:extLst>
              <a:ext uri="{FF2B5EF4-FFF2-40B4-BE49-F238E27FC236}">
                <a16:creationId xmlns:a16="http://schemas.microsoft.com/office/drawing/2014/main" id="{03F8360A-6793-1B44-81C4-FC75E39F0CC1}"/>
              </a:ext>
            </a:extLst>
          </p:cNvPr>
          <p:cNvSpPr/>
          <p:nvPr/>
        </p:nvSpPr>
        <p:spPr>
          <a:xfrm>
            <a:off x="3510375" y="3621768"/>
            <a:ext cx="2146742" cy="369332"/>
          </a:xfrm>
          <a:prstGeom prst="rect">
            <a:avLst/>
          </a:prstGeom>
        </p:spPr>
        <p:txBody>
          <a:bodyPr wrap="none">
            <a:spAutoFit/>
          </a:bodyPr>
          <a:lstStyle/>
          <a:p>
            <a:pPr algn="ctr"/>
            <a:r>
              <a:rPr lang="en-US" altLang="zh-CN" b="1" dirty="0">
                <a:latin typeface="Arial" panose="020B0604020202020204" pitchFamily="34" charset="0"/>
                <a:ea typeface="Times New Roman" panose="02020603050405020304" pitchFamily="18" charset="0"/>
              </a:rPr>
              <a:t>Multitask learning</a:t>
            </a:r>
          </a:p>
        </p:txBody>
      </p:sp>
      <p:sp>
        <p:nvSpPr>
          <p:cNvPr id="79" name="矩形 78">
            <a:extLst>
              <a:ext uri="{FF2B5EF4-FFF2-40B4-BE49-F238E27FC236}">
                <a16:creationId xmlns:a16="http://schemas.microsoft.com/office/drawing/2014/main" id="{4EF84E49-FE27-5745-B8A6-BA5DB096A02C}"/>
              </a:ext>
            </a:extLst>
          </p:cNvPr>
          <p:cNvSpPr/>
          <p:nvPr/>
        </p:nvSpPr>
        <p:spPr>
          <a:xfrm rot="5400000">
            <a:off x="2787318" y="2299109"/>
            <a:ext cx="41549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t>
            </a:r>
          </a:p>
        </p:txBody>
      </p:sp>
      <p:sp>
        <p:nvSpPr>
          <p:cNvPr id="80" name="矩形 79">
            <a:extLst>
              <a:ext uri="{FF2B5EF4-FFF2-40B4-BE49-F238E27FC236}">
                <a16:creationId xmlns:a16="http://schemas.microsoft.com/office/drawing/2014/main" id="{E1E7DD86-1DB0-9D45-B22E-E476ED773943}"/>
              </a:ext>
            </a:extLst>
          </p:cNvPr>
          <p:cNvSpPr/>
          <p:nvPr/>
        </p:nvSpPr>
        <p:spPr>
          <a:xfrm rot="5400000">
            <a:off x="2776606" y="5130136"/>
            <a:ext cx="41549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t>
            </a:r>
          </a:p>
        </p:txBody>
      </p:sp>
      <p:sp>
        <p:nvSpPr>
          <p:cNvPr id="82" name="矩形 81">
            <a:extLst>
              <a:ext uri="{FF2B5EF4-FFF2-40B4-BE49-F238E27FC236}">
                <a16:creationId xmlns:a16="http://schemas.microsoft.com/office/drawing/2014/main" id="{D4F7AC32-F00C-D146-9853-C289A3826BC5}"/>
              </a:ext>
            </a:extLst>
          </p:cNvPr>
          <p:cNvSpPr/>
          <p:nvPr/>
        </p:nvSpPr>
        <p:spPr>
          <a:xfrm rot="5400000">
            <a:off x="6203001" y="2316335"/>
            <a:ext cx="415499" cy="369332"/>
          </a:xfrm>
          <a:prstGeom prst="rect">
            <a:avLst/>
          </a:prstGeom>
        </p:spPr>
        <p:txBody>
          <a:bodyPr wrap="square">
            <a:spAutoFit/>
          </a:bodyPr>
          <a:lstStyle/>
          <a:p>
            <a:pPr algn="ctr"/>
            <a:r>
              <a:rPr lang="en-US" altLang="zh-CN" dirty="0">
                <a:latin typeface="Arial" panose="020B0604020202020204" pitchFamily="34" charset="0"/>
                <a:ea typeface="Times New Roman" panose="02020603050405020304" pitchFamily="18" charset="0"/>
              </a:rPr>
              <a:t>…</a:t>
            </a:r>
          </a:p>
        </p:txBody>
      </p:sp>
      <p:sp>
        <p:nvSpPr>
          <p:cNvPr id="83" name="Textfeld 33">
            <a:extLst>
              <a:ext uri="{FF2B5EF4-FFF2-40B4-BE49-F238E27FC236}">
                <a16:creationId xmlns:a16="http://schemas.microsoft.com/office/drawing/2014/main" id="{33F37DD4-1E8E-A04C-B7BA-ADAF19DF9E21}"/>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5.7</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49" name="Textfeld 10">
            <a:extLst>
              <a:ext uri="{FF2B5EF4-FFF2-40B4-BE49-F238E27FC236}">
                <a16:creationId xmlns:a16="http://schemas.microsoft.com/office/drawing/2014/main" id="{10E0C0F4-8688-F142-91CC-EC5ACC2450A7}"/>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US" sz="1400" dirty="0">
                <a:solidFill>
                  <a:prstClr val="black"/>
                </a:solidFill>
                <a:latin typeface="Arial" panose="020B0604020202020204" pitchFamily="34" charset="0"/>
                <a:cs typeface="Arial" panose="020B0604020202020204" pitchFamily="34" charset="0"/>
              </a:rPr>
              <a:t>Car93</a:t>
            </a:r>
            <a:r>
              <a:rPr lang="de-DE" sz="1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408014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B1861B82-D09B-1646-A466-85C0476E0368}"/>
                  </a:ext>
                </a:extLst>
              </p:cNvPr>
              <p:cNvSpPr>
                <a:spLocks noGrp="1"/>
              </p:cNvSpPr>
              <p:nvPr>
                <p:ph type="title"/>
              </p:nvPr>
            </p:nvSpPr>
            <p:spPr/>
            <p:txBody>
              <a:bodyPr/>
              <a:lstStyle/>
              <a:p>
                <a:r>
                  <a:rPr lang="en-US" altLang="zh-CN" dirty="0"/>
                  <a:t>One perceptron of the layer </a:t>
                </a:r>
                <a14:m>
                  <m:oMath xmlns:m="http://schemas.openxmlformats.org/officeDocument/2006/math">
                    <m:r>
                      <a:rPr lang="en-US" altLang="zh-CN" i="1" dirty="0" smtClean="0">
                        <a:latin typeface="Cambria Math" panose="02040503050406030204" pitchFamily="18" charset="0"/>
                      </a:rPr>
                      <m:t>𝑙</m:t>
                    </m:r>
                  </m:oMath>
                </a14:m>
                <a:endParaRPr kumimoji="1" lang="zh-CN" altLang="en-US" dirty="0"/>
              </a:p>
            </p:txBody>
          </p:sp>
        </mc:Choice>
        <mc:Fallback xmlns="">
          <p:sp>
            <p:nvSpPr>
              <p:cNvPr id="2" name="标题 1">
                <a:extLst>
                  <a:ext uri="{FF2B5EF4-FFF2-40B4-BE49-F238E27FC236}">
                    <a16:creationId xmlns:a16="http://schemas.microsoft.com/office/drawing/2014/main" id="{B1861B82-D09B-1646-A466-85C0476E0368}"/>
                  </a:ext>
                </a:extLst>
              </p:cNvPr>
              <p:cNvSpPr>
                <a:spLocks noGrp="1" noRot="1" noChangeAspect="1" noMove="1" noResize="1" noEditPoints="1" noAdjustHandles="1" noChangeArrowheads="1" noChangeShapeType="1" noTextEdit="1"/>
              </p:cNvSpPr>
              <p:nvPr>
                <p:ph type="title"/>
              </p:nvPr>
            </p:nvSpPr>
            <p:spPr>
              <a:blipFill>
                <a:blip r:embed="rId3"/>
                <a:stretch>
                  <a:fillRect l="-2020" t="-12712"/>
                </a:stretch>
              </a:blipFill>
            </p:spPr>
            <p:txBody>
              <a:bodyPr/>
              <a:lstStyle/>
              <a:p>
                <a:r>
                  <a:rPr lang="en-US">
                    <a:noFill/>
                  </a:rPr>
                  <a:t> </a:t>
                </a:r>
              </a:p>
            </p:txBody>
          </p:sp>
        </mc:Fallback>
      </mc:AlternateContent>
      <p:sp>
        <p:nvSpPr>
          <p:cNvPr id="6" name="Textfeld 125">
            <a:extLst>
              <a:ext uri="{FF2B5EF4-FFF2-40B4-BE49-F238E27FC236}">
                <a16:creationId xmlns:a16="http://schemas.microsoft.com/office/drawing/2014/main" id="{455A1099-70E8-E94C-805C-CCD9D28D1C1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8</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椭圆 2">
                <a:extLst>
                  <a:ext uri="{FF2B5EF4-FFF2-40B4-BE49-F238E27FC236}">
                    <a16:creationId xmlns:a16="http://schemas.microsoft.com/office/drawing/2014/main" id="{3F1028D8-7527-3444-BA9D-F64B3266FF41}"/>
                  </a:ext>
                </a:extLst>
              </p:cNvPr>
              <p:cNvSpPr/>
              <p:nvPr/>
            </p:nvSpPr>
            <p:spPr>
              <a:xfrm>
                <a:off x="4720568" y="3592284"/>
                <a:ext cx="915050" cy="91505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𝑗</m:t>
                      </m:r>
                    </m:oMath>
                  </m:oMathPara>
                </a14:m>
                <a:endParaRPr kumimoji="1" lang="zh-CN" altLang="en-US" dirty="0"/>
              </a:p>
            </p:txBody>
          </p:sp>
        </mc:Choice>
        <mc:Fallback xmlns="">
          <p:sp>
            <p:nvSpPr>
              <p:cNvPr id="3" name="椭圆 2">
                <a:extLst>
                  <a:ext uri="{FF2B5EF4-FFF2-40B4-BE49-F238E27FC236}">
                    <a16:creationId xmlns:a16="http://schemas.microsoft.com/office/drawing/2014/main" id="{3F1028D8-7527-3444-BA9D-F64B3266FF41}"/>
                  </a:ext>
                </a:extLst>
              </p:cNvPr>
              <p:cNvSpPr>
                <a:spLocks noRot="1" noChangeAspect="1" noMove="1" noResize="1" noEditPoints="1" noAdjustHandles="1" noChangeArrowheads="1" noChangeShapeType="1" noTextEdit="1"/>
              </p:cNvSpPr>
              <p:nvPr/>
            </p:nvSpPr>
            <p:spPr>
              <a:xfrm>
                <a:off x="4720568" y="3592284"/>
                <a:ext cx="915050" cy="915050"/>
              </a:xfrm>
              <a:prstGeom prst="ellipse">
                <a:avLst/>
              </a:prstGeom>
              <a:blipFill>
                <a:blip r:embed="rId4"/>
                <a:stretch>
                  <a:fillRect/>
                </a:stretch>
              </a:blipFill>
              <a:ln/>
            </p:spPr>
            <p:txBody>
              <a:bodyPr/>
              <a:lstStyle/>
              <a:p>
                <a:r>
                  <a:rPr lang="en-US">
                    <a:noFill/>
                  </a:rPr>
                  <a:t> </a:t>
                </a:r>
              </a:p>
            </p:txBody>
          </p:sp>
        </mc:Fallback>
      </mc:AlternateContent>
      <p:sp>
        <p:nvSpPr>
          <p:cNvPr id="4" name="文本框 3">
            <a:extLst>
              <a:ext uri="{FF2B5EF4-FFF2-40B4-BE49-F238E27FC236}">
                <a16:creationId xmlns:a16="http://schemas.microsoft.com/office/drawing/2014/main" id="{BEFC130E-713E-1E4C-B5F8-E29284447F98}"/>
              </a:ext>
            </a:extLst>
          </p:cNvPr>
          <p:cNvSpPr txBox="1"/>
          <p:nvPr/>
        </p:nvSpPr>
        <p:spPr bwMode="auto">
          <a:xfrm>
            <a:off x="-3200400" y="-872836"/>
            <a:ext cx="0" cy="0"/>
          </a:xfrm>
          <a:prstGeom prst="rect">
            <a:avLst/>
          </a:prstGeom>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cxnSp>
        <p:nvCxnSpPr>
          <p:cNvPr id="8" name="直线箭头连接符 7">
            <a:extLst>
              <a:ext uri="{FF2B5EF4-FFF2-40B4-BE49-F238E27FC236}">
                <a16:creationId xmlns:a16="http://schemas.microsoft.com/office/drawing/2014/main" id="{E102A52D-A838-344E-AB5D-7AFADEE3879C}"/>
              </a:ext>
            </a:extLst>
          </p:cNvPr>
          <p:cNvCxnSpPr>
            <a:cxnSpLocks/>
            <a:stCxn id="3" idx="6"/>
          </p:cNvCxnSpPr>
          <p:nvPr/>
        </p:nvCxnSpPr>
        <p:spPr>
          <a:xfrm>
            <a:off x="5635618" y="4049809"/>
            <a:ext cx="176572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1CA23D5-2A5E-B84A-A413-D5B454D463BC}"/>
                  </a:ext>
                </a:extLst>
              </p:cNvPr>
              <p:cNvSpPr txBox="1"/>
              <p:nvPr/>
            </p:nvSpPr>
            <p:spPr bwMode="auto">
              <a:xfrm>
                <a:off x="1640540" y="2893969"/>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𝑦</m:t>
                          </m:r>
                        </m:e>
                        <m:sub>
                          <m:r>
                            <a:rPr kumimoji="1" lang="en-US" altLang="zh-CN" b="0" i="1" smtClean="0">
                              <a:solidFill>
                                <a:prstClr val="black"/>
                              </a:solidFill>
                              <a:latin typeface="Cambria Math" panose="02040503050406030204" pitchFamily="18" charset="0"/>
                              <a:cs typeface="Arial" panose="020B0604020202020204" pitchFamily="34" charset="0"/>
                            </a:rPr>
                            <m:t>1</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−1)</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9" name="文本框 8">
                <a:extLst>
                  <a:ext uri="{FF2B5EF4-FFF2-40B4-BE49-F238E27FC236}">
                    <a16:creationId xmlns:a16="http://schemas.microsoft.com/office/drawing/2014/main" id="{D1CA23D5-2A5E-B84A-A413-D5B454D463BC}"/>
                  </a:ext>
                </a:extLst>
              </p:cNvPr>
              <p:cNvSpPr txBox="1">
                <a:spLocks noRot="1" noChangeAspect="1" noMove="1" noResize="1" noEditPoints="1" noAdjustHandles="1" noChangeArrowheads="1" noChangeShapeType="1" noTextEdit="1"/>
              </p:cNvSpPr>
              <p:nvPr/>
            </p:nvSpPr>
            <p:spPr bwMode="auto">
              <a:xfrm>
                <a:off x="1640540" y="2893969"/>
                <a:ext cx="792110" cy="367060"/>
              </a:xfrm>
              <a:prstGeom prst="rect">
                <a:avLst/>
              </a:prstGeom>
              <a:blipFill>
                <a:blip r:embed="rId5"/>
                <a:stretch>
                  <a:fillRect t="-3333" b="-11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A5C9A71-16C1-0B4B-B28B-097BEF3A1A29}"/>
                  </a:ext>
                </a:extLst>
              </p:cNvPr>
              <p:cNvSpPr txBox="1"/>
              <p:nvPr/>
            </p:nvSpPr>
            <p:spPr bwMode="auto">
              <a:xfrm>
                <a:off x="1640540" y="3862677"/>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𝑦</m:t>
                          </m:r>
                        </m:e>
                        <m:sub>
                          <m:r>
                            <a:rPr kumimoji="1" lang="en-US" altLang="zh-CN" b="0" i="1" smtClean="0">
                              <a:solidFill>
                                <a:prstClr val="black"/>
                              </a:solidFill>
                              <a:latin typeface="Cambria Math" panose="02040503050406030204" pitchFamily="18" charset="0"/>
                              <a:cs typeface="Arial" panose="020B0604020202020204" pitchFamily="34" charset="0"/>
                            </a:rPr>
                            <m:t>2</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−1)</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10" name="文本框 9">
                <a:extLst>
                  <a:ext uri="{FF2B5EF4-FFF2-40B4-BE49-F238E27FC236}">
                    <a16:creationId xmlns:a16="http://schemas.microsoft.com/office/drawing/2014/main" id="{CA5C9A71-16C1-0B4B-B28B-097BEF3A1A29}"/>
                  </a:ext>
                </a:extLst>
              </p:cNvPr>
              <p:cNvSpPr txBox="1">
                <a:spLocks noRot="1" noChangeAspect="1" noMove="1" noResize="1" noEditPoints="1" noAdjustHandles="1" noChangeArrowheads="1" noChangeShapeType="1" noTextEdit="1"/>
              </p:cNvSpPr>
              <p:nvPr/>
            </p:nvSpPr>
            <p:spPr bwMode="auto">
              <a:xfrm>
                <a:off x="1640540" y="3862677"/>
                <a:ext cx="792110" cy="367060"/>
              </a:xfrm>
              <a:prstGeom prst="rect">
                <a:avLst/>
              </a:prstGeom>
              <a:blipFill>
                <a:blip r:embed="rId6"/>
                <a:stretch>
                  <a:fillRect t="-3333" b="-11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B8E3D5-D462-1245-A467-558E958B7474}"/>
                  </a:ext>
                </a:extLst>
              </p:cNvPr>
              <p:cNvSpPr txBox="1"/>
              <p:nvPr/>
            </p:nvSpPr>
            <p:spPr bwMode="auto">
              <a:xfrm>
                <a:off x="1640540" y="5294250"/>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𝑦</m:t>
                          </m:r>
                        </m:e>
                        <m:sub>
                          <m:r>
                            <a:rPr kumimoji="1" lang="en-US" altLang="zh-CN" b="0" i="1" smtClean="0">
                              <a:solidFill>
                                <a:prstClr val="black"/>
                              </a:solidFill>
                              <a:latin typeface="Cambria Math" panose="02040503050406030204" pitchFamily="18" charset="0"/>
                              <a:cs typeface="Arial" panose="020B0604020202020204" pitchFamily="34" charset="0"/>
                            </a:rPr>
                            <m:t>𝐾</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−1)</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11" name="文本框 10">
                <a:extLst>
                  <a:ext uri="{FF2B5EF4-FFF2-40B4-BE49-F238E27FC236}">
                    <a16:creationId xmlns:a16="http://schemas.microsoft.com/office/drawing/2014/main" id="{49B8E3D5-D462-1245-A467-558E958B7474}"/>
                  </a:ext>
                </a:extLst>
              </p:cNvPr>
              <p:cNvSpPr txBox="1">
                <a:spLocks noRot="1" noChangeAspect="1" noMove="1" noResize="1" noEditPoints="1" noAdjustHandles="1" noChangeArrowheads="1" noChangeShapeType="1" noTextEdit="1"/>
              </p:cNvSpPr>
              <p:nvPr/>
            </p:nvSpPr>
            <p:spPr bwMode="auto">
              <a:xfrm>
                <a:off x="1640540" y="5294250"/>
                <a:ext cx="792110" cy="367060"/>
              </a:xfrm>
              <a:prstGeom prst="rect">
                <a:avLst/>
              </a:prstGeom>
              <a:blipFill>
                <a:blip r:embed="rId7"/>
                <a:stretch>
                  <a:fillRect t="-3279" b="-983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B9D7BC75-DF67-9542-AE99-AC391796FB3F}"/>
                  </a:ext>
                </a:extLst>
              </p:cNvPr>
              <p:cNvSpPr txBox="1"/>
              <p:nvPr/>
            </p:nvSpPr>
            <p:spPr bwMode="auto">
              <a:xfrm>
                <a:off x="1640540" y="1925261"/>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𝑦</m:t>
                          </m:r>
                        </m:e>
                        <m:sub>
                          <m:r>
                            <a:rPr kumimoji="1" lang="en-US" altLang="zh-CN" b="0" i="1" smtClean="0">
                              <a:solidFill>
                                <a:prstClr val="black"/>
                              </a:solidFill>
                              <a:latin typeface="Cambria Math" panose="02040503050406030204" pitchFamily="18" charset="0"/>
                              <a:cs typeface="Arial" panose="020B0604020202020204" pitchFamily="34" charset="0"/>
                            </a:rPr>
                            <m:t>0</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−1)</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12" name="文本框 11">
                <a:extLst>
                  <a:ext uri="{FF2B5EF4-FFF2-40B4-BE49-F238E27FC236}">
                    <a16:creationId xmlns:a16="http://schemas.microsoft.com/office/drawing/2014/main" id="{B9D7BC75-DF67-9542-AE99-AC391796FB3F}"/>
                  </a:ext>
                </a:extLst>
              </p:cNvPr>
              <p:cNvSpPr txBox="1">
                <a:spLocks noRot="1" noChangeAspect="1" noMove="1" noResize="1" noEditPoints="1" noAdjustHandles="1" noChangeArrowheads="1" noChangeShapeType="1" noTextEdit="1"/>
              </p:cNvSpPr>
              <p:nvPr/>
            </p:nvSpPr>
            <p:spPr bwMode="auto">
              <a:xfrm>
                <a:off x="1640540" y="1925261"/>
                <a:ext cx="792110" cy="367060"/>
              </a:xfrm>
              <a:prstGeom prst="rect">
                <a:avLst/>
              </a:prstGeom>
              <a:blipFill>
                <a:blip r:embed="rId8"/>
                <a:stretch>
                  <a:fillRect t="-3333" b="-11667"/>
                </a:stretch>
              </a:blipFill>
              <a:ln>
                <a:noFill/>
              </a:ln>
            </p:spPr>
            <p:txBody>
              <a:bodyPr/>
              <a:lstStyle/>
              <a:p>
                <a:r>
                  <a:rPr lang="en-US">
                    <a:noFill/>
                  </a:rPr>
                  <a:t> </a:t>
                </a:r>
              </a:p>
            </p:txBody>
          </p:sp>
        </mc:Fallback>
      </mc:AlternateContent>
      <p:cxnSp>
        <p:nvCxnSpPr>
          <p:cNvPr id="13" name="直线箭头连接符 12">
            <a:extLst>
              <a:ext uri="{FF2B5EF4-FFF2-40B4-BE49-F238E27FC236}">
                <a16:creationId xmlns:a16="http://schemas.microsoft.com/office/drawing/2014/main" id="{5780ACB3-7113-8340-926D-18DFC704FD2B}"/>
              </a:ext>
            </a:extLst>
          </p:cNvPr>
          <p:cNvCxnSpPr>
            <a:cxnSpLocks/>
          </p:cNvCxnSpPr>
          <p:nvPr/>
        </p:nvCxnSpPr>
        <p:spPr>
          <a:xfrm>
            <a:off x="2560268" y="4099575"/>
            <a:ext cx="216030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A3C9C7B4-BBE5-6B4D-A273-0BAA2D10EB3F}"/>
              </a:ext>
            </a:extLst>
          </p:cNvPr>
          <p:cNvCxnSpPr>
            <a:cxnSpLocks/>
          </p:cNvCxnSpPr>
          <p:nvPr/>
        </p:nvCxnSpPr>
        <p:spPr>
          <a:xfrm flipV="1">
            <a:off x="2560268" y="4229737"/>
            <a:ext cx="2160300" cy="12480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297D7E80-7775-5348-BA71-1428D8633609}"/>
              </a:ext>
            </a:extLst>
          </p:cNvPr>
          <p:cNvCxnSpPr>
            <a:cxnSpLocks/>
            <a:stCxn id="9" idx="3"/>
          </p:cNvCxnSpPr>
          <p:nvPr/>
        </p:nvCxnSpPr>
        <p:spPr>
          <a:xfrm>
            <a:off x="2432650" y="3077499"/>
            <a:ext cx="2287918" cy="8780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F9609C13-5DE5-1D46-8122-F183D0DFA147}"/>
              </a:ext>
            </a:extLst>
          </p:cNvPr>
          <p:cNvCxnSpPr>
            <a:cxnSpLocks/>
            <a:stCxn id="12" idx="3"/>
          </p:cNvCxnSpPr>
          <p:nvPr/>
        </p:nvCxnSpPr>
        <p:spPr>
          <a:xfrm>
            <a:off x="2432650" y="2108791"/>
            <a:ext cx="2287918" cy="17342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EA734CB-8666-8A49-8998-3A788AF3B234}"/>
                  </a:ext>
                </a:extLst>
              </p:cNvPr>
              <p:cNvSpPr txBox="1"/>
              <p:nvPr/>
            </p:nvSpPr>
            <p:spPr bwMode="auto">
              <a:xfrm>
                <a:off x="7517923" y="3843004"/>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𝑦</m:t>
                          </m:r>
                        </m:e>
                        <m:sub>
                          <m:r>
                            <a:rPr kumimoji="1" lang="en-US" altLang="zh-CN" b="0" i="1" smtClean="0">
                              <a:solidFill>
                                <a:prstClr val="black"/>
                              </a:solidFill>
                              <a:latin typeface="Cambria Math" panose="02040503050406030204" pitchFamily="18" charset="0"/>
                              <a:cs typeface="Arial" panose="020B0604020202020204" pitchFamily="34" charset="0"/>
                            </a:rPr>
                            <m:t>𝑗</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25" name="文本框 24">
                <a:extLst>
                  <a:ext uri="{FF2B5EF4-FFF2-40B4-BE49-F238E27FC236}">
                    <a16:creationId xmlns:a16="http://schemas.microsoft.com/office/drawing/2014/main" id="{CEA734CB-8666-8A49-8998-3A788AF3B234}"/>
                  </a:ext>
                </a:extLst>
              </p:cNvPr>
              <p:cNvSpPr txBox="1">
                <a:spLocks noRot="1" noChangeAspect="1" noMove="1" noResize="1" noEditPoints="1" noAdjustHandles="1" noChangeArrowheads="1" noChangeShapeType="1" noTextEdit="1"/>
              </p:cNvSpPr>
              <p:nvPr/>
            </p:nvSpPr>
            <p:spPr bwMode="auto">
              <a:xfrm>
                <a:off x="7517923" y="3843004"/>
                <a:ext cx="792110" cy="367060"/>
              </a:xfrm>
              <a:prstGeom prst="rect">
                <a:avLst/>
              </a:prstGeom>
              <a:blipFill>
                <a:blip r:embed="rId9"/>
                <a:stretch>
                  <a:fillRect t="-3279"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AB93DD7-184A-8442-BFB6-855C23B8713D}"/>
                  </a:ext>
                </a:extLst>
              </p:cNvPr>
              <p:cNvSpPr txBox="1"/>
              <p:nvPr/>
            </p:nvSpPr>
            <p:spPr bwMode="auto">
              <a:xfrm>
                <a:off x="3089750" y="2332545"/>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𝑤</m:t>
                          </m:r>
                        </m:e>
                        <m:sub>
                          <m:r>
                            <a:rPr kumimoji="1" lang="en-US" altLang="zh-CN" b="0" i="1" smtClean="0">
                              <a:solidFill>
                                <a:prstClr val="black"/>
                              </a:solidFill>
                              <a:latin typeface="Cambria Math" panose="02040503050406030204" pitchFamily="18" charset="0"/>
                              <a:cs typeface="Arial" panose="020B0604020202020204" pitchFamily="34" charset="0"/>
                            </a:rPr>
                            <m:t>𝑗</m:t>
                          </m:r>
                          <m:r>
                            <a:rPr kumimoji="1" lang="en-US" altLang="zh-CN" b="0" i="1" smtClean="0">
                              <a:solidFill>
                                <a:prstClr val="black"/>
                              </a:solidFill>
                              <a:latin typeface="Cambria Math" panose="02040503050406030204" pitchFamily="18" charset="0"/>
                              <a:cs typeface="Arial" panose="020B0604020202020204" pitchFamily="34" charset="0"/>
                            </a:rPr>
                            <m:t>,0</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26" name="文本框 25">
                <a:extLst>
                  <a:ext uri="{FF2B5EF4-FFF2-40B4-BE49-F238E27FC236}">
                    <a16:creationId xmlns:a16="http://schemas.microsoft.com/office/drawing/2014/main" id="{EAB93DD7-184A-8442-BFB6-855C23B8713D}"/>
                  </a:ext>
                </a:extLst>
              </p:cNvPr>
              <p:cNvSpPr txBox="1">
                <a:spLocks noRot="1" noChangeAspect="1" noMove="1" noResize="1" noEditPoints="1" noAdjustHandles="1" noChangeArrowheads="1" noChangeShapeType="1" noTextEdit="1"/>
              </p:cNvSpPr>
              <p:nvPr/>
            </p:nvSpPr>
            <p:spPr bwMode="auto">
              <a:xfrm>
                <a:off x="3089750" y="2332545"/>
                <a:ext cx="792110" cy="367060"/>
              </a:xfrm>
              <a:prstGeom prst="rect">
                <a:avLst/>
              </a:prstGeom>
              <a:blipFill>
                <a:blip r:embed="rId10"/>
                <a:stretch>
                  <a:fillRect t="-3333" b="-26667"/>
                </a:stretch>
              </a:blipFill>
              <a:ln>
                <a:noFill/>
              </a:ln>
            </p:spPr>
            <p:txBody>
              <a:bodyPr/>
              <a:lstStyle/>
              <a:p>
                <a:r>
                  <a:rPr lang="en-US">
                    <a:noFill/>
                  </a:rPr>
                  <a:t> </a:t>
                </a:r>
              </a:p>
            </p:txBody>
          </p:sp>
        </mc:Fallback>
      </mc:AlternateContent>
      <p:sp>
        <p:nvSpPr>
          <p:cNvPr id="27" name="椭圆 26">
            <a:extLst>
              <a:ext uri="{FF2B5EF4-FFF2-40B4-BE49-F238E27FC236}">
                <a16:creationId xmlns:a16="http://schemas.microsoft.com/office/drawing/2014/main" id="{511021A1-C7B5-3149-B6EF-1C0C6394C5E6}"/>
              </a:ext>
            </a:extLst>
          </p:cNvPr>
          <p:cNvSpPr/>
          <p:nvPr/>
        </p:nvSpPr>
        <p:spPr>
          <a:xfrm>
            <a:off x="5773723" y="705473"/>
            <a:ext cx="2520350" cy="252035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dirty="0"/>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F244256-51B5-C743-8DEF-EA15B11F4B41}"/>
                  </a:ext>
                </a:extLst>
              </p:cNvPr>
              <p:cNvSpPr/>
              <p:nvPr/>
            </p:nvSpPr>
            <p:spPr>
              <a:xfrm>
                <a:off x="6177170" y="1645994"/>
                <a:ext cx="639307" cy="639307"/>
              </a:xfrm>
              <a:prstGeom prst="rect">
                <a:avLst/>
              </a:prstGeom>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panose="02040503050406030204" pitchFamily="18" charset="0"/>
                          <a:ea typeface="Cambria Math" panose="02040503050406030204" pitchFamily="18" charset="0"/>
                        </a:rPr>
                        <m:t>Σ</m:t>
                      </m:r>
                    </m:oMath>
                  </m:oMathPara>
                </a14:m>
                <a:endParaRPr kumimoji="1" lang="zh-CN" altLang="en-US" dirty="0"/>
              </a:p>
            </p:txBody>
          </p:sp>
        </mc:Choice>
        <mc:Fallback xmlns="">
          <p:sp>
            <p:nvSpPr>
              <p:cNvPr id="28" name="矩形 27">
                <a:extLst>
                  <a:ext uri="{FF2B5EF4-FFF2-40B4-BE49-F238E27FC236}">
                    <a16:creationId xmlns:a16="http://schemas.microsoft.com/office/drawing/2014/main" id="{1F244256-51B5-C743-8DEF-EA15B11F4B41}"/>
                  </a:ext>
                </a:extLst>
              </p:cNvPr>
              <p:cNvSpPr>
                <a:spLocks noRot="1" noChangeAspect="1" noMove="1" noResize="1" noEditPoints="1" noAdjustHandles="1" noChangeArrowheads="1" noChangeShapeType="1" noTextEdit="1"/>
              </p:cNvSpPr>
              <p:nvPr/>
            </p:nvSpPr>
            <p:spPr>
              <a:xfrm>
                <a:off x="6177170" y="1645994"/>
                <a:ext cx="639307" cy="639307"/>
              </a:xfrm>
              <a:prstGeom prst="rect">
                <a:avLst/>
              </a:prstGeom>
              <a:blipFill>
                <a:blip r:embed="rId11"/>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5288413E-C47F-224C-8491-6BC03816D3A1}"/>
                  </a:ext>
                </a:extLst>
              </p:cNvPr>
              <p:cNvSpPr/>
              <p:nvPr/>
            </p:nvSpPr>
            <p:spPr>
              <a:xfrm>
                <a:off x="7257320" y="1653588"/>
                <a:ext cx="639307" cy="639307"/>
              </a:xfrm>
              <a:prstGeom prst="rect">
                <a:avLst/>
              </a:prstGeom>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l-GR" altLang="zh-CN" i="1" smtClean="0">
                          <a:latin typeface="Cambria Math" panose="02040503050406030204" pitchFamily="18" charset="0"/>
                          <a:ea typeface="Cambria Math" panose="02040503050406030204" pitchFamily="18" charset="0"/>
                        </a:rPr>
                        <m:t>𝜎</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𝑧</m:t>
                      </m:r>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29" name="矩形 28">
                <a:extLst>
                  <a:ext uri="{FF2B5EF4-FFF2-40B4-BE49-F238E27FC236}">
                    <a16:creationId xmlns:a16="http://schemas.microsoft.com/office/drawing/2014/main" id="{5288413E-C47F-224C-8491-6BC03816D3A1}"/>
                  </a:ext>
                </a:extLst>
              </p:cNvPr>
              <p:cNvSpPr>
                <a:spLocks noRot="1" noChangeAspect="1" noMove="1" noResize="1" noEditPoints="1" noAdjustHandles="1" noChangeArrowheads="1" noChangeShapeType="1" noTextEdit="1"/>
              </p:cNvSpPr>
              <p:nvPr/>
            </p:nvSpPr>
            <p:spPr>
              <a:xfrm>
                <a:off x="7257320" y="1653588"/>
                <a:ext cx="639307" cy="639307"/>
              </a:xfrm>
              <a:prstGeom prst="rect">
                <a:avLst/>
              </a:prstGeom>
              <a:blipFill>
                <a:blip r:embed="rId12"/>
                <a:stretch>
                  <a:fillRect/>
                </a:stretch>
              </a:blipFill>
              <a:ln w="12700">
                <a:solidFill>
                  <a:schemeClr val="tx1"/>
                </a:solidFill>
              </a:ln>
            </p:spPr>
            <p:txBody>
              <a:bodyPr/>
              <a:lstStyle/>
              <a:p>
                <a:r>
                  <a:rPr lang="en-US">
                    <a:noFill/>
                  </a:rPr>
                  <a:t> </a:t>
                </a:r>
              </a:p>
            </p:txBody>
          </p:sp>
        </mc:Fallback>
      </mc:AlternateContent>
      <p:cxnSp>
        <p:nvCxnSpPr>
          <p:cNvPr id="30" name="直线箭头连接符 29">
            <a:extLst>
              <a:ext uri="{FF2B5EF4-FFF2-40B4-BE49-F238E27FC236}">
                <a16:creationId xmlns:a16="http://schemas.microsoft.com/office/drawing/2014/main" id="{85DAE5C8-FFFA-214E-8B3A-461AD2DB4CB6}"/>
              </a:ext>
            </a:extLst>
          </p:cNvPr>
          <p:cNvCxnSpPr>
            <a:cxnSpLocks/>
            <a:stCxn id="28" idx="3"/>
            <a:endCxn id="29" idx="1"/>
          </p:cNvCxnSpPr>
          <p:nvPr/>
        </p:nvCxnSpPr>
        <p:spPr>
          <a:xfrm>
            <a:off x="6816477" y="1965648"/>
            <a:ext cx="440843" cy="759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C212EF6B-29FF-DF4E-ADD6-3567504608B3}"/>
              </a:ext>
            </a:extLst>
          </p:cNvPr>
          <p:cNvCxnSpPr>
            <a:cxnSpLocks/>
          </p:cNvCxnSpPr>
          <p:nvPr/>
        </p:nvCxnSpPr>
        <p:spPr>
          <a:xfrm>
            <a:off x="5975446" y="1348467"/>
            <a:ext cx="201724" cy="2975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直线箭头连接符 35">
            <a:extLst>
              <a:ext uri="{FF2B5EF4-FFF2-40B4-BE49-F238E27FC236}">
                <a16:creationId xmlns:a16="http://schemas.microsoft.com/office/drawing/2014/main" id="{7A609B66-FB1A-BD4E-8947-7E44F5F86FB7}"/>
              </a:ext>
            </a:extLst>
          </p:cNvPr>
          <p:cNvCxnSpPr>
            <a:cxnSpLocks/>
            <a:stCxn id="27" idx="2"/>
            <a:endCxn id="28" idx="1"/>
          </p:cNvCxnSpPr>
          <p:nvPr/>
        </p:nvCxnSpPr>
        <p:spPr>
          <a:xfrm>
            <a:off x="5773723" y="1965648"/>
            <a:ext cx="40344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91E0BF34-540E-0B48-B676-2883EDA38628}"/>
              </a:ext>
            </a:extLst>
          </p:cNvPr>
          <p:cNvCxnSpPr>
            <a:cxnSpLocks/>
          </p:cNvCxnSpPr>
          <p:nvPr/>
        </p:nvCxnSpPr>
        <p:spPr>
          <a:xfrm>
            <a:off x="5881434" y="1597102"/>
            <a:ext cx="295736" cy="2439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555BC984-4D36-6447-A4FF-6094167FADD4}"/>
              </a:ext>
            </a:extLst>
          </p:cNvPr>
          <p:cNvCxnSpPr>
            <a:cxnSpLocks/>
          </p:cNvCxnSpPr>
          <p:nvPr/>
        </p:nvCxnSpPr>
        <p:spPr>
          <a:xfrm flipV="1">
            <a:off x="5881434" y="2146268"/>
            <a:ext cx="285722" cy="1879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C55DBE06-B86C-9341-A3DE-234347007B7E}"/>
              </a:ext>
            </a:extLst>
          </p:cNvPr>
          <p:cNvCxnSpPr>
            <a:cxnSpLocks/>
          </p:cNvCxnSpPr>
          <p:nvPr/>
        </p:nvCxnSpPr>
        <p:spPr>
          <a:xfrm>
            <a:off x="7913978" y="1983735"/>
            <a:ext cx="34947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9B2C0FA-EB1F-EE46-A08F-039D0FAF7117}"/>
                  </a:ext>
                </a:extLst>
              </p:cNvPr>
              <p:cNvSpPr txBox="1"/>
              <p:nvPr/>
            </p:nvSpPr>
            <p:spPr bwMode="auto">
              <a:xfrm>
                <a:off x="6814060" y="1616481"/>
                <a:ext cx="403834" cy="236318"/>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r>
                        <a:rPr kumimoji="1" lang="en-US" altLang="zh-CN" b="0" i="1" smtClean="0">
                          <a:solidFill>
                            <a:prstClr val="black"/>
                          </a:solidFill>
                          <a:latin typeface="Cambria Math" panose="02040503050406030204" pitchFamily="18" charset="0"/>
                          <a:cs typeface="Arial" panose="020B0604020202020204" pitchFamily="34" charset="0"/>
                        </a:rPr>
                        <m:t>𝑧</m:t>
                      </m:r>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55" name="文本框 54">
                <a:extLst>
                  <a:ext uri="{FF2B5EF4-FFF2-40B4-BE49-F238E27FC236}">
                    <a16:creationId xmlns:a16="http://schemas.microsoft.com/office/drawing/2014/main" id="{69B2C0FA-EB1F-EE46-A08F-039D0FAF7117}"/>
                  </a:ext>
                </a:extLst>
              </p:cNvPr>
              <p:cNvSpPr txBox="1">
                <a:spLocks noRot="1" noChangeAspect="1" noMove="1" noResize="1" noEditPoints="1" noAdjustHandles="1" noChangeArrowheads="1" noChangeShapeType="1" noTextEdit="1"/>
              </p:cNvSpPr>
              <p:nvPr/>
            </p:nvSpPr>
            <p:spPr bwMode="auto">
              <a:xfrm>
                <a:off x="6814060" y="1616481"/>
                <a:ext cx="403834" cy="236318"/>
              </a:xfrm>
              <a:prstGeom prst="rect">
                <a:avLst/>
              </a:prstGeom>
              <a:blipFill>
                <a:blip r:embed="rId13"/>
                <a:stretch>
                  <a:fillRect b="-17949"/>
                </a:stretch>
              </a:blipFill>
              <a:ln>
                <a:noFill/>
              </a:ln>
            </p:spPr>
            <p:txBody>
              <a:bodyPr/>
              <a:lstStyle/>
              <a:p>
                <a:r>
                  <a:rPr lang="en-US">
                    <a:noFill/>
                  </a:rPr>
                  <a:t> </a:t>
                </a:r>
              </a:p>
            </p:txBody>
          </p:sp>
        </mc:Fallback>
      </mc:AlternateContent>
      <p:sp>
        <p:nvSpPr>
          <p:cNvPr id="61" name="矩形 60">
            <a:extLst>
              <a:ext uri="{FF2B5EF4-FFF2-40B4-BE49-F238E27FC236}">
                <a16:creationId xmlns:a16="http://schemas.microsoft.com/office/drawing/2014/main" id="{4B9DD9E4-7687-6041-A22D-BAE6F2341CB5}"/>
              </a:ext>
            </a:extLst>
          </p:cNvPr>
          <p:cNvSpPr/>
          <p:nvPr/>
        </p:nvSpPr>
        <p:spPr>
          <a:xfrm rot="5400000">
            <a:off x="1913386" y="4591072"/>
            <a:ext cx="415499"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a:t>
            </a: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F8A284E-C340-DE43-B959-2369E7C0753E}"/>
                  </a:ext>
                </a:extLst>
              </p:cNvPr>
              <p:cNvSpPr txBox="1"/>
              <p:nvPr/>
            </p:nvSpPr>
            <p:spPr bwMode="auto">
              <a:xfrm>
                <a:off x="3089750" y="3042293"/>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𝑤</m:t>
                          </m:r>
                        </m:e>
                        <m:sub>
                          <m:r>
                            <a:rPr kumimoji="1" lang="en-US" altLang="zh-CN" b="0" i="1" smtClean="0">
                              <a:solidFill>
                                <a:prstClr val="black"/>
                              </a:solidFill>
                              <a:latin typeface="Cambria Math" panose="02040503050406030204" pitchFamily="18" charset="0"/>
                              <a:cs typeface="Arial" panose="020B0604020202020204" pitchFamily="34" charset="0"/>
                            </a:rPr>
                            <m:t>𝑗</m:t>
                          </m:r>
                          <m:r>
                            <a:rPr kumimoji="1" lang="en-US" altLang="zh-CN" b="0" i="1" smtClean="0">
                              <a:solidFill>
                                <a:prstClr val="black"/>
                              </a:solidFill>
                              <a:latin typeface="Cambria Math" panose="02040503050406030204" pitchFamily="18" charset="0"/>
                              <a:cs typeface="Arial" panose="020B0604020202020204" pitchFamily="34" charset="0"/>
                            </a:rPr>
                            <m:t>,1</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62" name="文本框 61">
                <a:extLst>
                  <a:ext uri="{FF2B5EF4-FFF2-40B4-BE49-F238E27FC236}">
                    <a16:creationId xmlns:a16="http://schemas.microsoft.com/office/drawing/2014/main" id="{FF8A284E-C340-DE43-B959-2369E7C0753E}"/>
                  </a:ext>
                </a:extLst>
              </p:cNvPr>
              <p:cNvSpPr txBox="1">
                <a:spLocks noRot="1" noChangeAspect="1" noMove="1" noResize="1" noEditPoints="1" noAdjustHandles="1" noChangeArrowheads="1" noChangeShapeType="1" noTextEdit="1"/>
              </p:cNvSpPr>
              <p:nvPr/>
            </p:nvSpPr>
            <p:spPr bwMode="auto">
              <a:xfrm>
                <a:off x="3089750" y="3042293"/>
                <a:ext cx="792110" cy="367060"/>
              </a:xfrm>
              <a:prstGeom prst="rect">
                <a:avLst/>
              </a:prstGeom>
              <a:blipFill>
                <a:blip r:embed="rId14"/>
                <a:stretch>
                  <a:fillRect t="-3333"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1C7FEFD3-A563-3D48-AE47-E6B9955EC8C1}"/>
                  </a:ext>
                </a:extLst>
              </p:cNvPr>
              <p:cNvSpPr txBox="1"/>
              <p:nvPr/>
            </p:nvSpPr>
            <p:spPr bwMode="auto">
              <a:xfrm>
                <a:off x="3089750" y="3630310"/>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𝑤</m:t>
                          </m:r>
                        </m:e>
                        <m:sub>
                          <m:r>
                            <a:rPr kumimoji="1" lang="en-US" altLang="zh-CN" b="0" i="1" smtClean="0">
                              <a:solidFill>
                                <a:prstClr val="black"/>
                              </a:solidFill>
                              <a:latin typeface="Cambria Math" panose="02040503050406030204" pitchFamily="18" charset="0"/>
                              <a:cs typeface="Arial" panose="020B0604020202020204" pitchFamily="34" charset="0"/>
                            </a:rPr>
                            <m:t>𝑗</m:t>
                          </m:r>
                          <m:r>
                            <a:rPr kumimoji="1" lang="en-US" altLang="zh-CN" b="0" i="1" smtClean="0">
                              <a:solidFill>
                                <a:prstClr val="black"/>
                              </a:solidFill>
                              <a:latin typeface="Cambria Math" panose="02040503050406030204" pitchFamily="18" charset="0"/>
                              <a:cs typeface="Arial" panose="020B0604020202020204" pitchFamily="34" charset="0"/>
                            </a:rPr>
                            <m:t>,2</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63" name="文本框 62">
                <a:extLst>
                  <a:ext uri="{FF2B5EF4-FFF2-40B4-BE49-F238E27FC236}">
                    <a16:creationId xmlns:a16="http://schemas.microsoft.com/office/drawing/2014/main" id="{1C7FEFD3-A563-3D48-AE47-E6B9955EC8C1}"/>
                  </a:ext>
                </a:extLst>
              </p:cNvPr>
              <p:cNvSpPr txBox="1">
                <a:spLocks noRot="1" noChangeAspect="1" noMove="1" noResize="1" noEditPoints="1" noAdjustHandles="1" noChangeArrowheads="1" noChangeShapeType="1" noTextEdit="1"/>
              </p:cNvSpPr>
              <p:nvPr/>
            </p:nvSpPr>
            <p:spPr bwMode="auto">
              <a:xfrm>
                <a:off x="3089750" y="3630310"/>
                <a:ext cx="792110" cy="367060"/>
              </a:xfrm>
              <a:prstGeom prst="rect">
                <a:avLst/>
              </a:prstGeom>
              <a:blipFill>
                <a:blip r:embed="rId15"/>
                <a:stretch>
                  <a:fillRect t="-3333"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77965392-E8A1-F345-A150-5FA8DCBAA000}"/>
                  </a:ext>
                </a:extLst>
              </p:cNvPr>
              <p:cNvSpPr txBox="1"/>
              <p:nvPr/>
            </p:nvSpPr>
            <p:spPr bwMode="auto">
              <a:xfrm>
                <a:off x="3089750" y="4373679"/>
                <a:ext cx="792110" cy="367060"/>
              </a:xfrm>
              <a:prstGeom prst="rect">
                <a:avLst/>
              </a:prstGeom>
              <a:noFill/>
              <a:ln>
                <a:noFill/>
              </a:ln>
            </p:spPr>
            <p:txBody>
              <a:bodyPr vert="horz" wrap="none" lIns="0" tIns="0" rIns="0" bIns="0" numCol="1" rtlCol="0" anchor="t" anchorCtr="0" compatLnSpc="1">
                <a:noAutofit/>
              </a:bodyPr>
              <a:lstStyle/>
              <a:p>
                <a:pPr defTabSz="914400">
                  <a:lnSpc>
                    <a:spcPct val="100000"/>
                  </a:lnSpc>
                  <a:spcBef>
                    <a:spcPts val="0"/>
                  </a:spcBef>
                  <a:buClr>
                    <a:srgbClr val="00AC5B"/>
                  </a:buClr>
                </a:pPr>
                <a14:m>
                  <m:oMathPara xmlns:m="http://schemas.openxmlformats.org/officeDocument/2006/math">
                    <m:oMathParaPr>
                      <m:jc m:val="centerGroup"/>
                    </m:oMathParaPr>
                    <m:oMath xmlns:m="http://schemas.openxmlformats.org/officeDocument/2006/math">
                      <m:sSubSup>
                        <m:sSubSupPr>
                          <m:ctrlPr>
                            <a:rPr kumimoji="1" lang="en-US" altLang="zh-CN" b="0" i="1" smtClean="0">
                              <a:solidFill>
                                <a:prstClr val="black"/>
                              </a:solidFill>
                              <a:latin typeface="Cambria Math" panose="02040503050406030204" pitchFamily="18" charset="0"/>
                              <a:cs typeface="Arial" panose="020B0604020202020204" pitchFamily="34" charset="0"/>
                            </a:rPr>
                          </m:ctrlPr>
                        </m:sSubSupPr>
                        <m:e>
                          <m:r>
                            <a:rPr kumimoji="1" lang="en-US" altLang="zh-CN" b="0" i="1" smtClean="0">
                              <a:solidFill>
                                <a:prstClr val="black"/>
                              </a:solidFill>
                              <a:latin typeface="Cambria Math" panose="02040503050406030204" pitchFamily="18" charset="0"/>
                              <a:cs typeface="Arial" panose="020B0604020202020204" pitchFamily="34" charset="0"/>
                            </a:rPr>
                            <m:t>𝑤</m:t>
                          </m:r>
                        </m:e>
                        <m:sub>
                          <m:r>
                            <a:rPr kumimoji="1" lang="en-US" altLang="zh-CN" b="0" i="1" smtClean="0">
                              <a:solidFill>
                                <a:prstClr val="black"/>
                              </a:solidFill>
                              <a:latin typeface="Cambria Math" panose="02040503050406030204" pitchFamily="18" charset="0"/>
                              <a:cs typeface="Arial" panose="020B0604020202020204" pitchFamily="34" charset="0"/>
                            </a:rPr>
                            <m:t>𝑗</m:t>
                          </m:r>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𝐾</m:t>
                          </m:r>
                        </m:sub>
                        <m:sup>
                          <m:r>
                            <a:rPr kumimoji="1" lang="en-US" altLang="zh-CN" b="0" i="1" smtClean="0">
                              <a:solidFill>
                                <a:prstClr val="black"/>
                              </a:solidFill>
                              <a:latin typeface="Cambria Math" panose="02040503050406030204" pitchFamily="18" charset="0"/>
                              <a:cs typeface="Arial" panose="020B0604020202020204" pitchFamily="34" charset="0"/>
                            </a:rPr>
                            <m:t>(</m:t>
                          </m:r>
                          <m:r>
                            <a:rPr kumimoji="1" lang="en-US" altLang="zh-CN" b="0" i="1" smtClean="0">
                              <a:solidFill>
                                <a:prstClr val="black"/>
                              </a:solidFill>
                              <a:latin typeface="Cambria Math" panose="02040503050406030204" pitchFamily="18" charset="0"/>
                              <a:cs typeface="Arial" panose="020B0604020202020204" pitchFamily="34" charset="0"/>
                            </a:rPr>
                            <m:t>𝑙</m:t>
                          </m:r>
                          <m:r>
                            <a:rPr kumimoji="1" lang="en-US" altLang="zh-CN" b="0" i="1" smtClean="0">
                              <a:solidFill>
                                <a:prstClr val="black"/>
                              </a:solidFill>
                              <a:latin typeface="Cambria Math" panose="02040503050406030204" pitchFamily="18" charset="0"/>
                              <a:cs typeface="Arial" panose="020B0604020202020204" pitchFamily="34" charset="0"/>
                            </a:rPr>
                            <m:t>)</m:t>
                          </m:r>
                        </m:sup>
                      </m:sSubSup>
                    </m:oMath>
                  </m:oMathPara>
                </a14:m>
                <a:endParaRPr kumimoji="1" lang="zh-CN" altLang="en-US" dirty="0">
                  <a:solidFill>
                    <a:prstClr val="black"/>
                  </a:solidFill>
                  <a:latin typeface="Arial" panose="020B0604020202020204" pitchFamily="34" charset="0"/>
                  <a:cs typeface="Arial" panose="020B0604020202020204" pitchFamily="34" charset="0"/>
                </a:endParaRPr>
              </a:p>
            </p:txBody>
          </p:sp>
        </mc:Choice>
        <mc:Fallback xmlns="">
          <p:sp>
            <p:nvSpPr>
              <p:cNvPr id="64" name="文本框 63">
                <a:extLst>
                  <a:ext uri="{FF2B5EF4-FFF2-40B4-BE49-F238E27FC236}">
                    <a16:creationId xmlns:a16="http://schemas.microsoft.com/office/drawing/2014/main" id="{77965392-E8A1-F345-A150-5FA8DCBAA000}"/>
                  </a:ext>
                </a:extLst>
              </p:cNvPr>
              <p:cNvSpPr txBox="1">
                <a:spLocks noRot="1" noChangeAspect="1" noMove="1" noResize="1" noEditPoints="1" noAdjustHandles="1" noChangeArrowheads="1" noChangeShapeType="1" noTextEdit="1"/>
              </p:cNvSpPr>
              <p:nvPr/>
            </p:nvSpPr>
            <p:spPr bwMode="auto">
              <a:xfrm>
                <a:off x="3089750" y="4373679"/>
                <a:ext cx="792110" cy="367060"/>
              </a:xfrm>
              <a:prstGeom prst="rect">
                <a:avLst/>
              </a:prstGeom>
              <a:blipFill>
                <a:blip r:embed="rId16"/>
                <a:stretch>
                  <a:fillRect t="-3279" b="-2459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CF55EF7-5247-4340-AE18-D735FCDD7905}"/>
                  </a:ext>
                </a:extLst>
              </p:cNvPr>
              <p:cNvSpPr/>
              <p:nvPr/>
            </p:nvSpPr>
            <p:spPr>
              <a:xfrm>
                <a:off x="6277587" y="1003658"/>
                <a:ext cx="146463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Perceptron </a:t>
                </a:r>
                <a14:m>
                  <m:oMath xmlns:m="http://schemas.openxmlformats.org/officeDocument/2006/math">
                    <m:r>
                      <a:rPr lang="en-US" altLang="zh-CN" i="1" dirty="0" smtClean="0">
                        <a:latin typeface="Cambria Math" panose="02040503050406030204" pitchFamily="18" charset="0"/>
                        <a:ea typeface="Times New Roman" panose="02020603050405020304" pitchFamily="18" charset="0"/>
                      </a:rPr>
                      <m:t>𝑗</m:t>
                    </m:r>
                  </m:oMath>
                </a14:m>
                <a:endParaRPr lang="en-US" altLang="zh-CN" dirty="0">
                  <a:latin typeface="Arial" panose="020B0604020202020204" pitchFamily="34" charset="0"/>
                  <a:ea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id="{9CF55EF7-5247-4340-AE18-D735FCDD7905}"/>
                  </a:ext>
                </a:extLst>
              </p:cNvPr>
              <p:cNvSpPr>
                <a:spLocks noRot="1" noChangeAspect="1" noMove="1" noResize="1" noEditPoints="1" noAdjustHandles="1" noChangeArrowheads="1" noChangeShapeType="1" noTextEdit="1"/>
              </p:cNvSpPr>
              <p:nvPr/>
            </p:nvSpPr>
            <p:spPr>
              <a:xfrm>
                <a:off x="6277587" y="1003658"/>
                <a:ext cx="1464633" cy="369332"/>
              </a:xfrm>
              <a:prstGeom prst="rect">
                <a:avLst/>
              </a:prstGeom>
              <a:blipFill>
                <a:blip r:embed="rId17"/>
                <a:stretch>
                  <a:fillRect l="-3333" t="-10000" r="-833" b="-26667"/>
                </a:stretch>
              </a:blipFill>
            </p:spPr>
            <p:txBody>
              <a:bodyPr/>
              <a:lstStyle/>
              <a:p>
                <a:r>
                  <a:rPr lang="en-US">
                    <a:noFill/>
                  </a:rPr>
                  <a:t> </a:t>
                </a:r>
              </a:p>
            </p:txBody>
          </p:sp>
        </mc:Fallback>
      </mc:AlternateContent>
      <p:sp>
        <p:nvSpPr>
          <p:cNvPr id="32" name="Textfeld 10">
            <a:extLst>
              <a:ext uri="{FF2B5EF4-FFF2-40B4-BE49-F238E27FC236}">
                <a16:creationId xmlns:a16="http://schemas.microsoft.com/office/drawing/2014/main" id="{75B92602-3A39-684C-B7BA-D3A253A1B4EE}"/>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US" sz="1400" dirty="0">
                <a:solidFill>
                  <a:prstClr val="black"/>
                </a:solidFill>
                <a:latin typeface="Arial" panose="020B0604020202020204" pitchFamily="34" charset="0"/>
                <a:cs typeface="Arial" panose="020B0604020202020204" pitchFamily="34" charset="0"/>
              </a:rPr>
              <a:t>JZL18</a:t>
            </a:r>
            <a:r>
              <a:rPr lang="de-DE" sz="1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0699560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7"/>
          <p:cNvPicPr>
            <a:picLocks noChangeAspect="1"/>
          </p:cNvPicPr>
          <p:nvPr/>
        </p:nvPicPr>
        <p:blipFill>
          <a:blip r:embed="rId3"/>
          <a:stretch>
            <a:fillRect/>
          </a:stretch>
        </p:blipFill>
        <p:spPr>
          <a:xfrm>
            <a:off x="7703820" y="6370320"/>
            <a:ext cx="1912620" cy="373380"/>
          </a:xfrm>
          <a:prstGeom prst="rect">
            <a:avLst/>
          </a:prstGeom>
        </p:spPr>
      </p:pic>
      <p:sp>
        <p:nvSpPr>
          <p:cNvPr id="329" name="TextBox 329"/>
          <p:cNvSpPr txBox="1"/>
          <p:nvPr/>
        </p:nvSpPr>
        <p:spPr>
          <a:xfrm>
            <a:off x="272481" y="338710"/>
            <a:ext cx="8720314" cy="368935"/>
          </a:xfrm>
          <a:prstGeom prst="rect">
            <a:avLst/>
          </a:prstGeom>
          <a:noFill/>
        </p:spPr>
        <p:txBody>
          <a:bodyPr wrap="square" lIns="0" tIns="0" rIns="0" bIns="0" rtlCol="0">
            <a:spAutoFit/>
          </a:bodyPr>
          <a:lstStyle/>
          <a:p>
            <a:pPr marL="0">
              <a:lnSpc>
                <a:spcPct val="100000"/>
              </a:lnSpc>
            </a:pPr>
            <a:r>
              <a:rPr lang="en-US" altLang="zh-CN" sz="2400" b="1" dirty="0">
                <a:solidFill>
                  <a:srgbClr val="00AB5A"/>
                </a:solidFill>
                <a:latin typeface="Arial" panose="020B0604020202020204"/>
                <a:ea typeface="Arial" panose="020B0604020202020204"/>
              </a:rPr>
              <a:t>Stucture of deep</a:t>
            </a:r>
            <a:r>
              <a:rPr lang="en-US" altLang="zh-CN" sz="2400" b="1"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neural</a:t>
            </a:r>
            <a:r>
              <a:rPr lang="en-US" altLang="zh-CN" sz="2400" b="1"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network</a:t>
            </a:r>
            <a:r>
              <a:rPr lang="en-US" altLang="zh-CN" sz="2400" b="1" spc="-100" dirty="0">
                <a:solidFill>
                  <a:srgbClr val="00AB5A"/>
                </a:solidFill>
                <a:latin typeface="Arial" panose="020B0604020202020204"/>
                <a:cs typeface="Arial" panose="020B0604020202020204"/>
              </a:rPr>
              <a:t> </a:t>
            </a:r>
            <a:r>
              <a:rPr lang="en-US" altLang="zh-CN" sz="2400" b="1" dirty="0">
                <a:solidFill>
                  <a:srgbClr val="00AB5A"/>
                </a:solidFill>
                <a:latin typeface="Arial" panose="020B0604020202020204"/>
                <a:ea typeface="Arial" panose="020B0604020202020204"/>
              </a:rPr>
              <a:t>(DNN)</a:t>
            </a:r>
          </a:p>
        </p:txBody>
      </p:sp>
      <p:sp>
        <p:nvSpPr>
          <p:cNvPr id="330" name="TextBox 330"/>
          <p:cNvSpPr txBox="1"/>
          <p:nvPr/>
        </p:nvSpPr>
        <p:spPr>
          <a:xfrm>
            <a:off x="2330506" y="1961327"/>
            <a:ext cx="1074450" cy="276860"/>
          </a:xfrm>
          <a:prstGeom prst="rect">
            <a:avLst/>
          </a:prstGeom>
          <a:noFill/>
        </p:spPr>
        <p:txBody>
          <a:bodyPr wrap="square" lIns="0" tIns="0" rIns="0" bIns="0" rtlCol="0">
            <a:spAutoFit/>
          </a:bodyPr>
          <a:lstStyle/>
          <a:p>
            <a:pPr marL="0">
              <a:lnSpc>
                <a:spcPct val="100000"/>
              </a:lnSpc>
            </a:pPr>
            <a:r>
              <a:rPr lang="en-US" altLang="zh-CN" sz="1800" spc="-5" dirty="0">
                <a:solidFill>
                  <a:srgbClr val="000000"/>
                </a:solidFill>
                <a:latin typeface="Arial" panose="020B0604020202020204"/>
                <a:ea typeface="Arial" panose="020B0604020202020204"/>
              </a:rPr>
              <a:t>Input</a:t>
            </a:r>
            <a:r>
              <a:rPr lang="en-US" altLang="zh-CN" sz="1800" dirty="0">
                <a:solidFill>
                  <a:srgbClr val="000000"/>
                </a:solidFill>
                <a:latin typeface="Arial" panose="020B0604020202020204"/>
                <a:cs typeface="Arial" panose="020B0604020202020204"/>
              </a:rPr>
              <a:t> </a:t>
            </a:r>
            <a:r>
              <a:rPr lang="en-US" altLang="zh-CN" sz="1800" spc="-5" dirty="0">
                <a:solidFill>
                  <a:srgbClr val="000000"/>
                </a:solidFill>
                <a:latin typeface="Arial" panose="020B0604020202020204"/>
                <a:ea typeface="Arial" panose="020B0604020202020204"/>
              </a:rPr>
              <a:t>layer</a:t>
            </a:r>
            <a:endParaRPr lang="en-US" altLang="zh-CN" sz="1300" spc="-314" dirty="0">
              <a:solidFill>
                <a:srgbClr val="000000"/>
              </a:solidFill>
              <a:latin typeface="Cambria" panose="02040503050406030204"/>
              <a:ea typeface="Cambria" panose="02040503050406030204"/>
            </a:endParaRPr>
          </a:p>
        </p:txBody>
      </p:sp>
      <p:sp>
        <p:nvSpPr>
          <p:cNvPr id="331" name="TextBox 331"/>
          <p:cNvSpPr txBox="1"/>
          <p:nvPr/>
        </p:nvSpPr>
        <p:spPr>
          <a:xfrm>
            <a:off x="3535807" y="1133539"/>
            <a:ext cx="1744345" cy="276999"/>
          </a:xfrm>
          <a:prstGeom prst="rect">
            <a:avLst/>
          </a:prstGeom>
          <a:noFill/>
        </p:spPr>
        <p:txBody>
          <a:bodyPr wrap="square" lIns="0" tIns="0" rIns="0" bIns="0" rtlCol="0">
            <a:spAutoFit/>
          </a:bodyPr>
          <a:lstStyle/>
          <a:p>
            <a:pPr marL="0" indent="120015">
              <a:lnSpc>
                <a:spcPct val="100000"/>
              </a:lnSpc>
            </a:pPr>
            <a:r>
              <a:rPr lang="en-US" altLang="zh-CN" sz="1800" spc="-5" dirty="0">
                <a:solidFill>
                  <a:srgbClr val="000000"/>
                </a:solidFill>
                <a:latin typeface="Arial" panose="020B0604020202020204"/>
                <a:ea typeface="Arial" panose="020B0604020202020204"/>
              </a:rPr>
              <a:t>Hidden</a:t>
            </a:r>
            <a:r>
              <a:rPr lang="en-US" altLang="zh-CN" sz="1800" spc="25" dirty="0">
                <a:solidFill>
                  <a:srgbClr val="000000"/>
                </a:solidFill>
                <a:latin typeface="Arial" panose="020B0604020202020204"/>
                <a:cs typeface="Arial" panose="020B0604020202020204"/>
              </a:rPr>
              <a:t> </a:t>
            </a:r>
            <a:r>
              <a:rPr lang="en-US" altLang="zh-CN" sz="1800" spc="-10" dirty="0">
                <a:solidFill>
                  <a:srgbClr val="000000"/>
                </a:solidFill>
                <a:latin typeface="Arial" panose="020B0604020202020204"/>
                <a:ea typeface="Arial" panose="020B0604020202020204"/>
              </a:rPr>
              <a:t>layer 1 </a:t>
            </a:r>
          </a:p>
        </p:txBody>
      </p:sp>
      <p:grpSp>
        <p:nvGrpSpPr>
          <p:cNvPr id="11" name="组合 10"/>
          <p:cNvGrpSpPr/>
          <p:nvPr/>
        </p:nvGrpSpPr>
        <p:grpSpPr>
          <a:xfrm>
            <a:off x="1749552" y="1612265"/>
            <a:ext cx="6423660" cy="4331970"/>
            <a:chOff x="1104" y="2984"/>
            <a:chExt cx="7112" cy="4796"/>
          </a:xfrm>
        </p:grpSpPr>
        <p:sp>
          <p:nvSpPr>
            <p:cNvPr id="10" name="Freeform 319"/>
            <p:cNvSpPr/>
            <p:nvPr/>
          </p:nvSpPr>
          <p:spPr>
            <a:xfrm rot="2400000" flipH="1">
              <a:off x="5599" y="4768"/>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7" name="Freeform 227"/>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8" name="Freeform 228"/>
            <p:cNvSpPr/>
            <p:nvPr/>
          </p:nvSpPr>
          <p:spPr>
            <a:xfrm>
              <a:off x="2104" y="4064"/>
              <a:ext cx="476" cy="476"/>
            </a:xfrm>
            <a:custGeom>
              <a:avLst/>
              <a:gdLst>
                <a:gd name="connsiteX0" fmla="*/ 20827 w 302006"/>
                <a:gd name="connsiteY0" fmla="*/ 163067 h 302006"/>
                <a:gd name="connsiteX1" fmla="*/ 167131 w 302006"/>
                <a:gd name="connsiteY1" fmla="*/ 16763 h 302006"/>
                <a:gd name="connsiteX2" fmla="*/ 313435 w 302006"/>
                <a:gd name="connsiteY2" fmla="*/ 163067 h 302006"/>
                <a:gd name="connsiteX3" fmla="*/ 167131 w 302006"/>
                <a:gd name="connsiteY3" fmla="*/ 309372 h 302006"/>
                <a:gd name="connsiteX4" fmla="*/ 20827 w 302006"/>
                <a:gd name="connsiteY4" fmla="*/ 163067 h 302006"/>
                <a:gd name="connsiteX5" fmla="*/ 20827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3067"/>
                  </a:moveTo>
                  <a:cubicBezTo>
                    <a:pt x="20827" y="82270"/>
                    <a:pt x="86334" y="16763"/>
                    <a:pt x="167131" y="16763"/>
                  </a:cubicBezTo>
                  <a:cubicBezTo>
                    <a:pt x="247929" y="16763"/>
                    <a:pt x="313435" y="82270"/>
                    <a:pt x="313435" y="163067"/>
                  </a:cubicBezTo>
                  <a:cubicBezTo>
                    <a:pt x="313435" y="243865"/>
                    <a:pt x="247929" y="309372"/>
                    <a:pt x="167131" y="309372"/>
                  </a:cubicBezTo>
                  <a:cubicBezTo>
                    <a:pt x="86334" y="309372"/>
                    <a:pt x="20827" y="243865"/>
                    <a:pt x="20827" y="163067"/>
                  </a:cubicBezTo>
                  <a:lnTo>
                    <a:pt x="20827"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9" name="Freeform 229"/>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0" name="Freeform 230"/>
            <p:cNvSpPr/>
            <p:nvPr/>
          </p:nvSpPr>
          <p:spPr>
            <a:xfrm>
              <a:off x="2104" y="4784"/>
              <a:ext cx="476" cy="476"/>
            </a:xfrm>
            <a:custGeom>
              <a:avLst/>
              <a:gdLst>
                <a:gd name="connsiteX0" fmla="*/ 20827 w 302006"/>
                <a:gd name="connsiteY0" fmla="*/ 162306 h 302006"/>
                <a:gd name="connsiteX1" fmla="*/ 167131 w 302006"/>
                <a:gd name="connsiteY1" fmla="*/ 15240 h 302006"/>
                <a:gd name="connsiteX2" fmla="*/ 313435 w 302006"/>
                <a:gd name="connsiteY2" fmla="*/ 162306 h 302006"/>
                <a:gd name="connsiteX3" fmla="*/ 167131 w 302006"/>
                <a:gd name="connsiteY3" fmla="*/ 309372 h 302006"/>
                <a:gd name="connsiteX4" fmla="*/ 20827 w 302006"/>
                <a:gd name="connsiteY4" fmla="*/ 162306 h 302006"/>
                <a:gd name="connsiteX5" fmla="*/ 20827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6"/>
                  </a:moveTo>
                  <a:cubicBezTo>
                    <a:pt x="20827" y="81089"/>
                    <a:pt x="86334" y="15240"/>
                    <a:pt x="167131" y="15240"/>
                  </a:cubicBezTo>
                  <a:cubicBezTo>
                    <a:pt x="247929" y="15240"/>
                    <a:pt x="313435" y="81089"/>
                    <a:pt x="313435" y="162306"/>
                  </a:cubicBezTo>
                  <a:cubicBezTo>
                    <a:pt x="313435" y="243522"/>
                    <a:pt x="247929" y="309372"/>
                    <a:pt x="167131" y="309372"/>
                  </a:cubicBezTo>
                  <a:cubicBezTo>
                    <a:pt x="86334" y="309372"/>
                    <a:pt x="20827" y="243522"/>
                    <a:pt x="20827" y="162306"/>
                  </a:cubicBezTo>
                  <a:lnTo>
                    <a:pt x="20827"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1" name="Freeform 231"/>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2" name="Freeform 232"/>
            <p:cNvSpPr/>
            <p:nvPr/>
          </p:nvSpPr>
          <p:spPr>
            <a:xfrm>
              <a:off x="2104" y="5504"/>
              <a:ext cx="476" cy="476"/>
            </a:xfrm>
            <a:custGeom>
              <a:avLst/>
              <a:gdLst>
                <a:gd name="connsiteX0" fmla="*/ 20827 w 302006"/>
                <a:gd name="connsiteY0" fmla="*/ 162305 h 302006"/>
                <a:gd name="connsiteX1" fmla="*/ 167131 w 302006"/>
                <a:gd name="connsiteY1" fmla="*/ 15240 h 302006"/>
                <a:gd name="connsiteX2" fmla="*/ 313435 w 302006"/>
                <a:gd name="connsiteY2" fmla="*/ 162305 h 302006"/>
                <a:gd name="connsiteX3" fmla="*/ 167131 w 302006"/>
                <a:gd name="connsiteY3" fmla="*/ 309372 h 302006"/>
                <a:gd name="connsiteX4" fmla="*/ 20827 w 302006"/>
                <a:gd name="connsiteY4" fmla="*/ 162305 h 302006"/>
                <a:gd name="connsiteX5" fmla="*/ 20827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2305"/>
                  </a:moveTo>
                  <a:cubicBezTo>
                    <a:pt x="20827" y="81089"/>
                    <a:pt x="86334" y="15240"/>
                    <a:pt x="167131" y="15240"/>
                  </a:cubicBezTo>
                  <a:cubicBezTo>
                    <a:pt x="247929" y="15240"/>
                    <a:pt x="313435" y="81089"/>
                    <a:pt x="313435" y="162305"/>
                  </a:cubicBezTo>
                  <a:cubicBezTo>
                    <a:pt x="313435" y="243522"/>
                    <a:pt x="247929" y="309372"/>
                    <a:pt x="167131" y="309372"/>
                  </a:cubicBezTo>
                  <a:cubicBezTo>
                    <a:pt x="86334" y="309372"/>
                    <a:pt x="20827" y="243522"/>
                    <a:pt x="20827" y="162305"/>
                  </a:cubicBezTo>
                  <a:lnTo>
                    <a:pt x="20827" y="162305"/>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3" name="Freeform 233"/>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4" name="Freeform 234"/>
            <p:cNvSpPr/>
            <p:nvPr/>
          </p:nvSpPr>
          <p:spPr>
            <a:xfrm>
              <a:off x="2104" y="6224"/>
              <a:ext cx="476" cy="476"/>
            </a:xfrm>
            <a:custGeom>
              <a:avLst/>
              <a:gdLst>
                <a:gd name="connsiteX0" fmla="*/ 20827 w 302006"/>
                <a:gd name="connsiteY0" fmla="*/ 161544 h 302006"/>
                <a:gd name="connsiteX1" fmla="*/ 167131 w 302006"/>
                <a:gd name="connsiteY1" fmla="*/ 15239 h 302006"/>
                <a:gd name="connsiteX2" fmla="*/ 313435 w 302006"/>
                <a:gd name="connsiteY2" fmla="*/ 161544 h 302006"/>
                <a:gd name="connsiteX3" fmla="*/ 167131 w 302006"/>
                <a:gd name="connsiteY3" fmla="*/ 307847 h 302006"/>
                <a:gd name="connsiteX4" fmla="*/ 20827 w 302006"/>
                <a:gd name="connsiteY4" fmla="*/ 161544 h 302006"/>
                <a:gd name="connsiteX5" fmla="*/ 20827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827" y="161544"/>
                  </a:moveTo>
                  <a:cubicBezTo>
                    <a:pt x="20827" y="80746"/>
                    <a:pt x="86334" y="15239"/>
                    <a:pt x="167131" y="15239"/>
                  </a:cubicBezTo>
                  <a:cubicBezTo>
                    <a:pt x="247929" y="15239"/>
                    <a:pt x="313435" y="80746"/>
                    <a:pt x="313435" y="161544"/>
                  </a:cubicBezTo>
                  <a:cubicBezTo>
                    <a:pt x="313435" y="242341"/>
                    <a:pt x="247929" y="307847"/>
                    <a:pt x="167131" y="307847"/>
                  </a:cubicBezTo>
                  <a:cubicBezTo>
                    <a:pt x="86334" y="307847"/>
                    <a:pt x="20827" y="242341"/>
                    <a:pt x="20827" y="161544"/>
                  </a:cubicBezTo>
                  <a:lnTo>
                    <a:pt x="20827"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5" name="Freeform 235"/>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6" name="Freeform 236"/>
            <p:cNvSpPr/>
            <p:nvPr/>
          </p:nvSpPr>
          <p:spPr>
            <a:xfrm>
              <a:off x="5384" y="4064"/>
              <a:ext cx="476" cy="476"/>
            </a:xfrm>
            <a:custGeom>
              <a:avLst/>
              <a:gdLst>
                <a:gd name="connsiteX0" fmla="*/ 16764 w 302006"/>
                <a:gd name="connsiteY0" fmla="*/ 163067 h 302006"/>
                <a:gd name="connsiteX1" fmla="*/ 163829 w 302006"/>
                <a:gd name="connsiteY1" fmla="*/ 16763 h 302006"/>
                <a:gd name="connsiteX2" fmla="*/ 310896 w 302006"/>
                <a:gd name="connsiteY2" fmla="*/ 163067 h 302006"/>
                <a:gd name="connsiteX3" fmla="*/ 163829 w 302006"/>
                <a:gd name="connsiteY3" fmla="*/ 309372 h 302006"/>
                <a:gd name="connsiteX4" fmla="*/ 16764 w 302006"/>
                <a:gd name="connsiteY4" fmla="*/ 163067 h 302006"/>
                <a:gd name="connsiteX5" fmla="*/ 16764 w 302006"/>
                <a:gd name="connsiteY5" fmla="*/ 163067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3067"/>
                  </a:moveTo>
                  <a:cubicBezTo>
                    <a:pt x="16764" y="82270"/>
                    <a:pt x="82613" y="16763"/>
                    <a:pt x="163829" y="16763"/>
                  </a:cubicBezTo>
                  <a:cubicBezTo>
                    <a:pt x="245046" y="16763"/>
                    <a:pt x="310896" y="82270"/>
                    <a:pt x="310896" y="163067"/>
                  </a:cubicBezTo>
                  <a:cubicBezTo>
                    <a:pt x="310896" y="243865"/>
                    <a:pt x="245046" y="309372"/>
                    <a:pt x="163829" y="309372"/>
                  </a:cubicBezTo>
                  <a:cubicBezTo>
                    <a:pt x="82613" y="309372"/>
                    <a:pt x="16764" y="243865"/>
                    <a:pt x="16764" y="163067"/>
                  </a:cubicBezTo>
                  <a:lnTo>
                    <a:pt x="16764" y="163067"/>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7" name="Freeform 237"/>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8" name="Freeform 238"/>
            <p:cNvSpPr/>
            <p:nvPr/>
          </p:nvSpPr>
          <p:spPr>
            <a:xfrm>
              <a:off x="5384" y="478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Freeform 239"/>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Freeform 240"/>
            <p:cNvSpPr/>
            <p:nvPr/>
          </p:nvSpPr>
          <p:spPr>
            <a:xfrm>
              <a:off x="5384" y="5504"/>
              <a:ext cx="476" cy="476"/>
            </a:xfrm>
            <a:custGeom>
              <a:avLst/>
              <a:gdLst>
                <a:gd name="connsiteX0" fmla="*/ 16764 w 302006"/>
                <a:gd name="connsiteY0" fmla="*/ 162305 h 302006"/>
                <a:gd name="connsiteX1" fmla="*/ 163829 w 302006"/>
                <a:gd name="connsiteY1" fmla="*/ 15240 h 302006"/>
                <a:gd name="connsiteX2" fmla="*/ 310896 w 302006"/>
                <a:gd name="connsiteY2" fmla="*/ 162305 h 302006"/>
                <a:gd name="connsiteX3" fmla="*/ 163829 w 302006"/>
                <a:gd name="connsiteY3" fmla="*/ 309372 h 302006"/>
                <a:gd name="connsiteX4" fmla="*/ 16764 w 302006"/>
                <a:gd name="connsiteY4" fmla="*/ 162305 h 302006"/>
                <a:gd name="connsiteX5" fmla="*/ 16764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5"/>
                  </a:moveTo>
                  <a:cubicBezTo>
                    <a:pt x="16764" y="81089"/>
                    <a:pt x="82613" y="15240"/>
                    <a:pt x="163829" y="15240"/>
                  </a:cubicBezTo>
                  <a:cubicBezTo>
                    <a:pt x="245046" y="15240"/>
                    <a:pt x="310896" y="81089"/>
                    <a:pt x="310896" y="162305"/>
                  </a:cubicBezTo>
                  <a:cubicBezTo>
                    <a:pt x="310896" y="243522"/>
                    <a:pt x="245046" y="309372"/>
                    <a:pt x="163829" y="309372"/>
                  </a:cubicBezTo>
                  <a:cubicBezTo>
                    <a:pt x="82613" y="309372"/>
                    <a:pt x="16764" y="243522"/>
                    <a:pt x="16764" y="162305"/>
                  </a:cubicBezTo>
                  <a:lnTo>
                    <a:pt x="16764"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1" name="Freeform 241"/>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2" name="Freeform 242"/>
            <p:cNvSpPr/>
            <p:nvPr/>
          </p:nvSpPr>
          <p:spPr>
            <a:xfrm>
              <a:off x="5384" y="6224"/>
              <a:ext cx="476" cy="476"/>
            </a:xfrm>
            <a:custGeom>
              <a:avLst/>
              <a:gdLst>
                <a:gd name="connsiteX0" fmla="*/ 16764 w 302006"/>
                <a:gd name="connsiteY0" fmla="*/ 161544 h 302006"/>
                <a:gd name="connsiteX1" fmla="*/ 163829 w 302006"/>
                <a:gd name="connsiteY1" fmla="*/ 15239 h 302006"/>
                <a:gd name="connsiteX2" fmla="*/ 310896 w 302006"/>
                <a:gd name="connsiteY2" fmla="*/ 161544 h 302006"/>
                <a:gd name="connsiteX3" fmla="*/ 163829 w 302006"/>
                <a:gd name="connsiteY3" fmla="*/ 307847 h 302006"/>
                <a:gd name="connsiteX4" fmla="*/ 16764 w 302006"/>
                <a:gd name="connsiteY4" fmla="*/ 161544 h 302006"/>
                <a:gd name="connsiteX5" fmla="*/ 16764 w 302006"/>
                <a:gd name="connsiteY5" fmla="*/ 161544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1544"/>
                  </a:moveTo>
                  <a:cubicBezTo>
                    <a:pt x="16764" y="80746"/>
                    <a:pt x="82613" y="15239"/>
                    <a:pt x="163829" y="15239"/>
                  </a:cubicBezTo>
                  <a:cubicBezTo>
                    <a:pt x="245046" y="15239"/>
                    <a:pt x="310896" y="80746"/>
                    <a:pt x="310896" y="161544"/>
                  </a:cubicBezTo>
                  <a:cubicBezTo>
                    <a:pt x="310896" y="242341"/>
                    <a:pt x="245046" y="307847"/>
                    <a:pt x="163829" y="307847"/>
                  </a:cubicBezTo>
                  <a:cubicBezTo>
                    <a:pt x="82613" y="307847"/>
                    <a:pt x="16764" y="242341"/>
                    <a:pt x="16764" y="161544"/>
                  </a:cubicBezTo>
                  <a:lnTo>
                    <a:pt x="16764" y="161544"/>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3" name="Freeform 243"/>
            <p:cNvSpPr/>
            <p:nvPr/>
          </p:nvSpPr>
          <p:spPr>
            <a:xfrm>
              <a:off x="2564" y="3224"/>
              <a:ext cx="1196" cy="1076"/>
            </a:xfrm>
            <a:custGeom>
              <a:avLst/>
              <a:gdLst>
                <a:gd name="connsiteX0" fmla="*/ 20573 w 759205"/>
                <a:gd name="connsiteY0" fmla="*/ 695552 h 683005"/>
                <a:gd name="connsiteX1" fmla="*/ 768464 w 759205"/>
                <a:gd name="connsiteY1" fmla="*/ 14477 h 683005"/>
              </a:gdLst>
              <a:ahLst/>
              <a:cxnLst>
                <a:cxn ang="0">
                  <a:pos x="connsiteX0" y="connsiteY0"/>
                </a:cxn>
                <a:cxn ang="0">
                  <a:pos x="connsiteX1" y="connsiteY1"/>
                </a:cxn>
              </a:cxnLst>
              <a:rect l="l" t="t" r="r" b="b"/>
              <a:pathLst>
                <a:path w="759205" h="683005">
                  <a:moveTo>
                    <a:pt x="20573" y="695552"/>
                  </a:moveTo>
                  <a:lnTo>
                    <a:pt x="76846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4" name="Freeform 244"/>
            <p:cNvSpPr/>
            <p:nvPr/>
          </p:nvSpPr>
          <p:spPr>
            <a:xfrm>
              <a:off x="2564" y="394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5" name="Freeform 245"/>
            <p:cNvSpPr/>
            <p:nvPr/>
          </p:nvSpPr>
          <p:spPr>
            <a:xfrm>
              <a:off x="2564" y="4304"/>
              <a:ext cx="1196" cy="376"/>
            </a:xfrm>
            <a:custGeom>
              <a:avLst/>
              <a:gdLst>
                <a:gd name="connsiteX0" fmla="*/ 20573 w 759205"/>
                <a:gd name="connsiteY0" fmla="*/ 9906 h 238506"/>
                <a:gd name="connsiteX1" fmla="*/ 768464 w 759205"/>
                <a:gd name="connsiteY1" fmla="*/ 240525 h 238506"/>
              </a:gdLst>
              <a:ahLst/>
              <a:cxnLst>
                <a:cxn ang="0">
                  <a:pos x="connsiteX0" y="connsiteY0"/>
                </a:cxn>
                <a:cxn ang="0">
                  <a:pos x="connsiteX1" y="connsiteY1"/>
                </a:cxn>
              </a:cxnLst>
              <a:rect l="l" t="t" r="r" b="b"/>
              <a:pathLst>
                <a:path w="759205" h="238506">
                  <a:moveTo>
                    <a:pt x="20573" y="9906"/>
                  </a:moveTo>
                  <a:lnTo>
                    <a:pt x="768464" y="2405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6" name="Freeform 246"/>
            <p:cNvSpPr/>
            <p:nvPr/>
          </p:nvSpPr>
          <p:spPr>
            <a:xfrm>
              <a:off x="2564" y="4304"/>
              <a:ext cx="1196" cy="1076"/>
            </a:xfrm>
            <a:custGeom>
              <a:avLst/>
              <a:gdLst>
                <a:gd name="connsiteX0" fmla="*/ 20573 w 759205"/>
                <a:gd name="connsiteY0" fmla="*/ 9906 h 683005"/>
                <a:gd name="connsiteX1" fmla="*/ 768464 w 759205"/>
                <a:gd name="connsiteY1" fmla="*/ 695287 h 683005"/>
              </a:gdLst>
              <a:ahLst/>
              <a:cxnLst>
                <a:cxn ang="0">
                  <a:pos x="connsiteX0" y="connsiteY0"/>
                </a:cxn>
                <a:cxn ang="0">
                  <a:pos x="connsiteX1" y="connsiteY1"/>
                </a:cxn>
              </a:cxnLst>
              <a:rect l="l" t="t" r="r" b="b"/>
              <a:pathLst>
                <a:path w="759205" h="683005">
                  <a:moveTo>
                    <a:pt x="20573" y="9906"/>
                  </a:moveTo>
                  <a:lnTo>
                    <a:pt x="768464"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7" name="Freeform 247"/>
            <p:cNvSpPr/>
            <p:nvPr/>
          </p:nvSpPr>
          <p:spPr>
            <a:xfrm>
              <a:off x="2564" y="430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8" name="Freeform 248"/>
            <p:cNvSpPr/>
            <p:nvPr/>
          </p:nvSpPr>
          <p:spPr>
            <a:xfrm>
              <a:off x="2564" y="4304"/>
              <a:ext cx="1196" cy="2516"/>
            </a:xfrm>
            <a:custGeom>
              <a:avLst/>
              <a:gdLst>
                <a:gd name="connsiteX0" fmla="*/ 20573 w 759205"/>
                <a:gd name="connsiteY0" fmla="*/ 9906 h 1597405"/>
                <a:gd name="connsiteX1" fmla="*/ 768464 w 759205"/>
                <a:gd name="connsiteY1" fmla="*/ 1606981 h 1597405"/>
              </a:gdLst>
              <a:ahLst/>
              <a:cxnLst>
                <a:cxn ang="0">
                  <a:pos x="connsiteX0" y="connsiteY0"/>
                </a:cxn>
                <a:cxn ang="0">
                  <a:pos x="connsiteX1" y="connsiteY1"/>
                </a:cxn>
              </a:cxnLst>
              <a:rect l="l" t="t" r="r" b="b"/>
              <a:pathLst>
                <a:path w="759205" h="1597405">
                  <a:moveTo>
                    <a:pt x="20573" y="9906"/>
                  </a:moveTo>
                  <a:lnTo>
                    <a:pt x="768464" y="16069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9" name="Freeform 249"/>
            <p:cNvSpPr/>
            <p:nvPr/>
          </p:nvSpPr>
          <p:spPr>
            <a:xfrm>
              <a:off x="2564" y="4304"/>
              <a:ext cx="1196" cy="3236"/>
            </a:xfrm>
            <a:custGeom>
              <a:avLst/>
              <a:gdLst>
                <a:gd name="connsiteX0" fmla="*/ 20573 w 759205"/>
                <a:gd name="connsiteY0" fmla="*/ 9906 h 2054605"/>
                <a:gd name="connsiteX1" fmla="*/ 768464 w 759205"/>
                <a:gd name="connsiteY1" fmla="*/ 2061756 h 2054605"/>
              </a:gdLst>
              <a:ahLst/>
              <a:cxnLst>
                <a:cxn ang="0">
                  <a:pos x="connsiteX0" y="connsiteY0"/>
                </a:cxn>
                <a:cxn ang="0">
                  <a:pos x="connsiteX1" y="connsiteY1"/>
                </a:cxn>
              </a:cxnLst>
              <a:rect l="l" t="t" r="r" b="b"/>
              <a:pathLst>
                <a:path w="759205" h="2054605">
                  <a:moveTo>
                    <a:pt x="20573" y="9906"/>
                  </a:moveTo>
                  <a:lnTo>
                    <a:pt x="768464"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0" name="Freeform 250"/>
            <p:cNvSpPr/>
            <p:nvPr/>
          </p:nvSpPr>
          <p:spPr>
            <a:xfrm>
              <a:off x="2564" y="5024"/>
              <a:ext cx="1196" cy="2516"/>
            </a:xfrm>
            <a:custGeom>
              <a:avLst/>
              <a:gdLst>
                <a:gd name="connsiteX0" fmla="*/ 20573 w 759205"/>
                <a:gd name="connsiteY0" fmla="*/ 9906 h 1597405"/>
                <a:gd name="connsiteX1" fmla="*/ 768464 w 759205"/>
                <a:gd name="connsiteY1" fmla="*/ 1604822 h 1597405"/>
              </a:gdLst>
              <a:ahLst/>
              <a:cxnLst>
                <a:cxn ang="0">
                  <a:pos x="connsiteX0" y="connsiteY0"/>
                </a:cxn>
                <a:cxn ang="0">
                  <a:pos x="connsiteX1" y="connsiteY1"/>
                </a:cxn>
              </a:cxnLst>
              <a:rect l="l" t="t" r="r" b="b"/>
              <a:pathLst>
                <a:path w="759205" h="1597405">
                  <a:moveTo>
                    <a:pt x="20573" y="9906"/>
                  </a:moveTo>
                  <a:lnTo>
                    <a:pt x="768464"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1" name="Freeform 251"/>
            <p:cNvSpPr/>
            <p:nvPr/>
          </p:nvSpPr>
          <p:spPr>
            <a:xfrm>
              <a:off x="2564" y="5024"/>
              <a:ext cx="1196" cy="1796"/>
            </a:xfrm>
            <a:custGeom>
              <a:avLst/>
              <a:gdLst>
                <a:gd name="connsiteX0" fmla="*/ 20573 w 759205"/>
                <a:gd name="connsiteY0" fmla="*/ 9906 h 1140205"/>
                <a:gd name="connsiteX1" fmla="*/ 768464 w 759205"/>
                <a:gd name="connsiteY1" fmla="*/ 1150061 h 1140205"/>
              </a:gdLst>
              <a:ahLst/>
              <a:cxnLst>
                <a:cxn ang="0">
                  <a:pos x="connsiteX0" y="connsiteY0"/>
                </a:cxn>
                <a:cxn ang="0">
                  <a:pos x="connsiteX1" y="connsiteY1"/>
                </a:cxn>
              </a:cxnLst>
              <a:rect l="l" t="t" r="r" b="b"/>
              <a:pathLst>
                <a:path w="759205" h="1140205">
                  <a:moveTo>
                    <a:pt x="20573" y="9906"/>
                  </a:moveTo>
                  <a:lnTo>
                    <a:pt x="768464" y="115006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2" name="Freeform 252"/>
            <p:cNvSpPr/>
            <p:nvPr/>
          </p:nvSpPr>
          <p:spPr>
            <a:xfrm>
              <a:off x="2564" y="5024"/>
              <a:ext cx="1196" cy="1076"/>
            </a:xfrm>
            <a:custGeom>
              <a:avLst/>
              <a:gdLst>
                <a:gd name="connsiteX0" fmla="*/ 20573 w 759205"/>
                <a:gd name="connsiteY0" fmla="*/ 9906 h 683005"/>
                <a:gd name="connsiteX1" fmla="*/ 768464 w 759205"/>
                <a:gd name="connsiteY1" fmla="*/ 693140 h 683005"/>
              </a:gdLst>
              <a:ahLst/>
              <a:cxnLst>
                <a:cxn ang="0">
                  <a:pos x="connsiteX0" y="connsiteY0"/>
                </a:cxn>
                <a:cxn ang="0">
                  <a:pos x="connsiteX1" y="connsiteY1"/>
                </a:cxn>
              </a:cxnLst>
              <a:rect l="l" t="t" r="r" b="b"/>
              <a:pathLst>
                <a:path w="759205" h="683005">
                  <a:moveTo>
                    <a:pt x="20573" y="9906"/>
                  </a:moveTo>
                  <a:lnTo>
                    <a:pt x="768464" y="69314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3" name="Freeform 253"/>
            <p:cNvSpPr/>
            <p:nvPr/>
          </p:nvSpPr>
          <p:spPr>
            <a:xfrm>
              <a:off x="2564" y="5024"/>
              <a:ext cx="1196" cy="356"/>
            </a:xfrm>
            <a:custGeom>
              <a:avLst/>
              <a:gdLst>
                <a:gd name="connsiteX0" fmla="*/ 20573 w 759205"/>
                <a:gd name="connsiteY0" fmla="*/ 9906 h 225806"/>
                <a:gd name="connsiteX1" fmla="*/ 768464 w 759205"/>
                <a:gd name="connsiteY1" fmla="*/ 238366 h 225806"/>
              </a:gdLst>
              <a:ahLst/>
              <a:cxnLst>
                <a:cxn ang="0">
                  <a:pos x="connsiteX0" y="connsiteY0"/>
                </a:cxn>
                <a:cxn ang="0">
                  <a:pos x="connsiteX1" y="connsiteY1"/>
                </a:cxn>
              </a:cxnLst>
              <a:rect l="l" t="t" r="r" b="b"/>
              <a:pathLst>
                <a:path w="759205" h="225806">
                  <a:moveTo>
                    <a:pt x="20573" y="9906"/>
                  </a:moveTo>
                  <a:lnTo>
                    <a:pt x="768464"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4" name="Freeform 254"/>
            <p:cNvSpPr/>
            <p:nvPr/>
          </p:nvSpPr>
          <p:spPr>
            <a:xfrm>
              <a:off x="2564" y="4664"/>
              <a:ext cx="1196" cy="356"/>
            </a:xfrm>
            <a:custGeom>
              <a:avLst/>
              <a:gdLst>
                <a:gd name="connsiteX0" fmla="*/ 20573 w 759205"/>
                <a:gd name="connsiteY0" fmla="*/ 237736 h 225806"/>
                <a:gd name="connsiteX1" fmla="*/ 768464 w 759205"/>
                <a:gd name="connsiteY1" fmla="*/ 11435 h 225806"/>
              </a:gdLst>
              <a:ahLst/>
              <a:cxnLst>
                <a:cxn ang="0">
                  <a:pos x="connsiteX0" y="connsiteY0"/>
                </a:cxn>
                <a:cxn ang="0">
                  <a:pos x="connsiteX1" y="connsiteY1"/>
                </a:cxn>
              </a:cxnLst>
              <a:rect l="l" t="t" r="r" b="b"/>
              <a:pathLst>
                <a:path w="759205" h="225806">
                  <a:moveTo>
                    <a:pt x="20573" y="237736"/>
                  </a:moveTo>
                  <a:lnTo>
                    <a:pt x="768464" y="1143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5" name="Freeform 255"/>
            <p:cNvSpPr/>
            <p:nvPr/>
          </p:nvSpPr>
          <p:spPr>
            <a:xfrm>
              <a:off x="2564" y="3944"/>
              <a:ext cx="1196" cy="1076"/>
            </a:xfrm>
            <a:custGeom>
              <a:avLst/>
              <a:gdLst>
                <a:gd name="connsiteX0" fmla="*/ 20573 w 759205"/>
                <a:gd name="connsiteY0" fmla="*/ 694658 h 683005"/>
                <a:gd name="connsiteX1" fmla="*/ 768464 w 759205"/>
                <a:gd name="connsiteY1" fmla="*/ 11423 h 683005"/>
              </a:gdLst>
              <a:ahLst/>
              <a:cxnLst>
                <a:cxn ang="0">
                  <a:pos x="connsiteX0" y="connsiteY0"/>
                </a:cxn>
                <a:cxn ang="0">
                  <a:pos x="connsiteX1" y="connsiteY1"/>
                </a:cxn>
              </a:cxnLst>
              <a:rect l="l" t="t" r="r" b="b"/>
              <a:pathLst>
                <a:path w="759205" h="683005">
                  <a:moveTo>
                    <a:pt x="20573" y="694658"/>
                  </a:moveTo>
                  <a:lnTo>
                    <a:pt x="768464" y="1142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6" name="Freeform 256"/>
            <p:cNvSpPr/>
            <p:nvPr/>
          </p:nvSpPr>
          <p:spPr>
            <a:xfrm>
              <a:off x="2564" y="3224"/>
              <a:ext cx="1196" cy="1796"/>
            </a:xfrm>
            <a:custGeom>
              <a:avLst/>
              <a:gdLst>
                <a:gd name="connsiteX0" fmla="*/ 20573 w 759205"/>
                <a:gd name="connsiteY0" fmla="*/ 1152475 h 1140205"/>
                <a:gd name="connsiteX1" fmla="*/ 768464 w 759205"/>
                <a:gd name="connsiteY1" fmla="*/ 14479 h 1140205"/>
              </a:gdLst>
              <a:ahLst/>
              <a:cxnLst>
                <a:cxn ang="0">
                  <a:pos x="connsiteX0" y="connsiteY0"/>
                </a:cxn>
                <a:cxn ang="0">
                  <a:pos x="connsiteX1" y="connsiteY1"/>
                </a:cxn>
              </a:cxnLst>
              <a:rect l="l" t="t" r="r" b="b"/>
              <a:pathLst>
                <a:path w="759205" h="1140205">
                  <a:moveTo>
                    <a:pt x="20573" y="1152475"/>
                  </a:moveTo>
                  <a:lnTo>
                    <a:pt x="768464"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7" name="Freeform 257"/>
            <p:cNvSpPr/>
            <p:nvPr/>
          </p:nvSpPr>
          <p:spPr>
            <a:xfrm>
              <a:off x="2564" y="3224"/>
              <a:ext cx="1196" cy="2516"/>
            </a:xfrm>
            <a:custGeom>
              <a:avLst/>
              <a:gdLst>
                <a:gd name="connsiteX0" fmla="*/ 20573 w 759205"/>
                <a:gd name="connsiteY0" fmla="*/ 1609398 h 1597405"/>
                <a:gd name="connsiteX1" fmla="*/ 768464 w 759205"/>
                <a:gd name="connsiteY1" fmla="*/ 14481 h 1597405"/>
              </a:gdLst>
              <a:ahLst/>
              <a:cxnLst>
                <a:cxn ang="0">
                  <a:pos x="connsiteX0" y="connsiteY0"/>
                </a:cxn>
                <a:cxn ang="0">
                  <a:pos x="connsiteX1" y="connsiteY1"/>
                </a:cxn>
              </a:cxnLst>
              <a:rect l="l" t="t" r="r" b="b"/>
              <a:pathLst>
                <a:path w="759205" h="1597405">
                  <a:moveTo>
                    <a:pt x="20573" y="1609398"/>
                  </a:moveTo>
                  <a:lnTo>
                    <a:pt x="768464"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8" name="Freeform 258"/>
            <p:cNvSpPr/>
            <p:nvPr/>
          </p:nvSpPr>
          <p:spPr>
            <a:xfrm>
              <a:off x="2564" y="394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9" name="Freeform 259"/>
            <p:cNvSpPr/>
            <p:nvPr/>
          </p:nvSpPr>
          <p:spPr>
            <a:xfrm>
              <a:off x="2564" y="3944"/>
              <a:ext cx="1196" cy="2516"/>
            </a:xfrm>
            <a:custGeom>
              <a:avLst/>
              <a:gdLst>
                <a:gd name="connsiteX0" fmla="*/ 20573 w 759205"/>
                <a:gd name="connsiteY0" fmla="*/ 1608505 h 1597405"/>
                <a:gd name="connsiteX1" fmla="*/ 768464 w 759205"/>
                <a:gd name="connsiteY1" fmla="*/ 11429 h 1597405"/>
              </a:gdLst>
              <a:ahLst/>
              <a:cxnLst>
                <a:cxn ang="0">
                  <a:pos x="connsiteX0" y="connsiteY0"/>
                </a:cxn>
                <a:cxn ang="0">
                  <a:pos x="connsiteX1" y="connsiteY1"/>
                </a:cxn>
              </a:cxnLst>
              <a:rect l="l" t="t" r="r" b="b"/>
              <a:pathLst>
                <a:path w="759205" h="1597405">
                  <a:moveTo>
                    <a:pt x="20573" y="1608505"/>
                  </a:moveTo>
                  <a:lnTo>
                    <a:pt x="76846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0" name="Freeform 260"/>
            <p:cNvSpPr/>
            <p:nvPr/>
          </p:nvSpPr>
          <p:spPr>
            <a:xfrm>
              <a:off x="2564" y="4664"/>
              <a:ext cx="1196" cy="1076"/>
            </a:xfrm>
            <a:custGeom>
              <a:avLst/>
              <a:gdLst>
                <a:gd name="connsiteX0" fmla="*/ 20573 w 759205"/>
                <a:gd name="connsiteY0" fmla="*/ 694659 h 683005"/>
                <a:gd name="connsiteX1" fmla="*/ 768464 w 759205"/>
                <a:gd name="connsiteY1" fmla="*/ 11425 h 683005"/>
              </a:gdLst>
              <a:ahLst/>
              <a:cxnLst>
                <a:cxn ang="0">
                  <a:pos x="connsiteX0" y="connsiteY0"/>
                </a:cxn>
                <a:cxn ang="0">
                  <a:pos x="connsiteX1" y="connsiteY1"/>
                </a:cxn>
              </a:cxnLst>
              <a:rect l="l" t="t" r="r" b="b"/>
              <a:pathLst>
                <a:path w="759205" h="683005">
                  <a:moveTo>
                    <a:pt x="20573" y="694659"/>
                  </a:moveTo>
                  <a:lnTo>
                    <a:pt x="768464" y="1142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1" name="Freeform 261"/>
            <p:cNvSpPr/>
            <p:nvPr/>
          </p:nvSpPr>
          <p:spPr>
            <a:xfrm>
              <a:off x="2564" y="5364"/>
              <a:ext cx="1196" cy="376"/>
            </a:xfrm>
            <a:custGeom>
              <a:avLst/>
              <a:gdLst>
                <a:gd name="connsiteX0" fmla="*/ 20573 w 759205"/>
                <a:gd name="connsiteY0" fmla="*/ 249542 h 238506"/>
                <a:gd name="connsiteX1" fmla="*/ 768464 w 759205"/>
                <a:gd name="connsiteY1" fmla="*/ 21082 h 238506"/>
              </a:gdLst>
              <a:ahLst/>
              <a:cxnLst>
                <a:cxn ang="0">
                  <a:pos x="connsiteX0" y="connsiteY0"/>
                </a:cxn>
                <a:cxn ang="0">
                  <a:pos x="connsiteX1" y="connsiteY1"/>
                </a:cxn>
              </a:cxnLst>
              <a:rect l="l" t="t" r="r" b="b"/>
              <a:pathLst>
                <a:path w="759205" h="238506">
                  <a:moveTo>
                    <a:pt x="20573" y="249542"/>
                  </a:moveTo>
                  <a:lnTo>
                    <a:pt x="768464"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2" name="Freeform 262"/>
            <p:cNvSpPr/>
            <p:nvPr/>
          </p:nvSpPr>
          <p:spPr>
            <a:xfrm>
              <a:off x="2564" y="572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3" name="Freeform 263"/>
            <p:cNvSpPr/>
            <p:nvPr/>
          </p:nvSpPr>
          <p:spPr>
            <a:xfrm>
              <a:off x="2564" y="5724"/>
              <a:ext cx="1196" cy="1096"/>
            </a:xfrm>
            <a:custGeom>
              <a:avLst/>
              <a:gdLst>
                <a:gd name="connsiteX0" fmla="*/ 20573 w 759205"/>
                <a:gd name="connsiteY0" fmla="*/ 21082 h 695705"/>
                <a:gd name="connsiteX1" fmla="*/ 768464 w 759205"/>
                <a:gd name="connsiteY1" fmla="*/ 704316 h 695705"/>
              </a:gdLst>
              <a:ahLst/>
              <a:cxnLst>
                <a:cxn ang="0">
                  <a:pos x="connsiteX0" y="connsiteY0"/>
                </a:cxn>
                <a:cxn ang="0">
                  <a:pos x="connsiteX1" y="connsiteY1"/>
                </a:cxn>
              </a:cxnLst>
              <a:rect l="l" t="t" r="r" b="b"/>
              <a:pathLst>
                <a:path w="759205" h="695705">
                  <a:moveTo>
                    <a:pt x="20573" y="21082"/>
                  </a:moveTo>
                  <a:lnTo>
                    <a:pt x="768464" y="70431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4" name="Freeform 264"/>
            <p:cNvSpPr/>
            <p:nvPr/>
          </p:nvSpPr>
          <p:spPr>
            <a:xfrm>
              <a:off x="2564" y="5724"/>
              <a:ext cx="1196" cy="1816"/>
            </a:xfrm>
            <a:custGeom>
              <a:avLst/>
              <a:gdLst>
                <a:gd name="connsiteX0" fmla="*/ 20573 w 759205"/>
                <a:gd name="connsiteY0" fmla="*/ 21082 h 1152905"/>
                <a:gd name="connsiteX1" fmla="*/ 768464 w 759205"/>
                <a:gd name="connsiteY1" fmla="*/ 1159078 h 1152905"/>
              </a:gdLst>
              <a:ahLst/>
              <a:cxnLst>
                <a:cxn ang="0">
                  <a:pos x="connsiteX0" y="connsiteY0"/>
                </a:cxn>
                <a:cxn ang="0">
                  <a:pos x="connsiteX1" y="connsiteY1"/>
                </a:cxn>
              </a:cxnLst>
              <a:rect l="l" t="t" r="r" b="b"/>
              <a:pathLst>
                <a:path w="759205" h="1152905">
                  <a:moveTo>
                    <a:pt x="20573" y="21082"/>
                  </a:moveTo>
                  <a:lnTo>
                    <a:pt x="768464"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5" name="Freeform 265"/>
            <p:cNvSpPr/>
            <p:nvPr/>
          </p:nvSpPr>
          <p:spPr>
            <a:xfrm>
              <a:off x="2564" y="6444"/>
              <a:ext cx="1196" cy="1096"/>
            </a:xfrm>
            <a:custGeom>
              <a:avLst/>
              <a:gdLst>
                <a:gd name="connsiteX0" fmla="*/ 20573 w 759205"/>
                <a:gd name="connsiteY0" fmla="*/ 21082 h 695705"/>
                <a:gd name="connsiteX1" fmla="*/ 768464 w 759205"/>
                <a:gd name="connsiteY1" fmla="*/ 702157 h 695705"/>
              </a:gdLst>
              <a:ahLst/>
              <a:cxnLst>
                <a:cxn ang="0">
                  <a:pos x="connsiteX0" y="connsiteY0"/>
                </a:cxn>
                <a:cxn ang="0">
                  <a:pos x="connsiteX1" y="connsiteY1"/>
                </a:cxn>
              </a:cxnLst>
              <a:rect l="l" t="t" r="r" b="b"/>
              <a:pathLst>
                <a:path w="759205" h="695705">
                  <a:moveTo>
                    <a:pt x="20573" y="21082"/>
                  </a:moveTo>
                  <a:lnTo>
                    <a:pt x="768464"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6" name="Freeform 266"/>
            <p:cNvSpPr/>
            <p:nvPr/>
          </p:nvSpPr>
          <p:spPr>
            <a:xfrm>
              <a:off x="2564" y="6444"/>
              <a:ext cx="1196" cy="376"/>
            </a:xfrm>
            <a:custGeom>
              <a:avLst/>
              <a:gdLst>
                <a:gd name="connsiteX0" fmla="*/ 20573 w 759205"/>
                <a:gd name="connsiteY0" fmla="*/ 21082 h 238506"/>
                <a:gd name="connsiteX1" fmla="*/ 768464 w 759205"/>
                <a:gd name="connsiteY1" fmla="*/ 247396 h 238506"/>
              </a:gdLst>
              <a:ahLst/>
              <a:cxnLst>
                <a:cxn ang="0">
                  <a:pos x="connsiteX0" y="connsiteY0"/>
                </a:cxn>
                <a:cxn ang="0">
                  <a:pos x="connsiteX1" y="connsiteY1"/>
                </a:cxn>
              </a:cxnLst>
              <a:rect l="l" t="t" r="r" b="b"/>
              <a:pathLst>
                <a:path w="759205" h="238506">
                  <a:moveTo>
                    <a:pt x="20573" y="21082"/>
                  </a:moveTo>
                  <a:lnTo>
                    <a:pt x="768464" y="24739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7" name="Freeform 267"/>
            <p:cNvSpPr/>
            <p:nvPr/>
          </p:nvSpPr>
          <p:spPr>
            <a:xfrm>
              <a:off x="2564" y="6084"/>
              <a:ext cx="1196" cy="376"/>
            </a:xfrm>
            <a:custGeom>
              <a:avLst/>
              <a:gdLst>
                <a:gd name="connsiteX0" fmla="*/ 20573 w 759205"/>
                <a:gd name="connsiteY0" fmla="*/ 250173 h 238506"/>
                <a:gd name="connsiteX1" fmla="*/ 768464 w 759205"/>
                <a:gd name="connsiteY1" fmla="*/ 19554 h 238506"/>
              </a:gdLst>
              <a:ahLst/>
              <a:cxnLst>
                <a:cxn ang="0">
                  <a:pos x="connsiteX0" y="connsiteY0"/>
                </a:cxn>
                <a:cxn ang="0">
                  <a:pos x="connsiteX1" y="connsiteY1"/>
                </a:cxn>
              </a:cxnLst>
              <a:rect l="l" t="t" r="r" b="b"/>
              <a:pathLst>
                <a:path w="759205" h="238506">
                  <a:moveTo>
                    <a:pt x="20573" y="250173"/>
                  </a:moveTo>
                  <a:lnTo>
                    <a:pt x="768464" y="1955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Freeform 268"/>
            <p:cNvSpPr/>
            <p:nvPr/>
          </p:nvSpPr>
          <p:spPr>
            <a:xfrm>
              <a:off x="2564" y="5364"/>
              <a:ext cx="1196" cy="1096"/>
            </a:xfrm>
            <a:custGeom>
              <a:avLst/>
              <a:gdLst>
                <a:gd name="connsiteX0" fmla="*/ 20573 w 759205"/>
                <a:gd name="connsiteY0" fmla="*/ 706466 h 695705"/>
                <a:gd name="connsiteX1" fmla="*/ 768464 w 759205"/>
                <a:gd name="connsiteY1" fmla="*/ 21085 h 695705"/>
              </a:gdLst>
              <a:ahLst/>
              <a:cxnLst>
                <a:cxn ang="0">
                  <a:pos x="connsiteX0" y="connsiteY0"/>
                </a:cxn>
                <a:cxn ang="0">
                  <a:pos x="connsiteX1" y="connsiteY1"/>
                </a:cxn>
              </a:cxnLst>
              <a:rect l="l" t="t" r="r" b="b"/>
              <a:pathLst>
                <a:path w="759205" h="695705">
                  <a:moveTo>
                    <a:pt x="20573" y="706466"/>
                  </a:moveTo>
                  <a:lnTo>
                    <a:pt x="768464"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9" name="Freeform 269"/>
            <p:cNvSpPr/>
            <p:nvPr/>
          </p:nvSpPr>
          <p:spPr>
            <a:xfrm>
              <a:off x="2564" y="4664"/>
              <a:ext cx="1196" cy="1796"/>
            </a:xfrm>
            <a:custGeom>
              <a:avLst/>
              <a:gdLst>
                <a:gd name="connsiteX0" fmla="*/ 20573 w 759205"/>
                <a:gd name="connsiteY0" fmla="*/ 1151582 h 1140205"/>
                <a:gd name="connsiteX1" fmla="*/ 768464 w 759205"/>
                <a:gd name="connsiteY1" fmla="*/ 11427 h 1140205"/>
              </a:gdLst>
              <a:ahLst/>
              <a:cxnLst>
                <a:cxn ang="0">
                  <a:pos x="connsiteX0" y="connsiteY0"/>
                </a:cxn>
                <a:cxn ang="0">
                  <a:pos x="connsiteX1" y="connsiteY1"/>
                </a:cxn>
              </a:cxnLst>
              <a:rect l="l" t="t" r="r" b="b"/>
              <a:pathLst>
                <a:path w="759205" h="1140205">
                  <a:moveTo>
                    <a:pt x="20573" y="1151582"/>
                  </a:moveTo>
                  <a:lnTo>
                    <a:pt x="768464" y="1142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0" name="Freeform 270"/>
            <p:cNvSpPr/>
            <p:nvPr/>
          </p:nvSpPr>
          <p:spPr>
            <a:xfrm>
              <a:off x="2564" y="3224"/>
              <a:ext cx="1196" cy="3236"/>
            </a:xfrm>
            <a:custGeom>
              <a:avLst/>
              <a:gdLst>
                <a:gd name="connsiteX0" fmla="*/ 20573 w 759205"/>
                <a:gd name="connsiteY0" fmla="*/ 2066323 h 2054605"/>
                <a:gd name="connsiteX1" fmla="*/ 768464 w 759205"/>
                <a:gd name="connsiteY1" fmla="*/ 14472 h 2054605"/>
              </a:gdLst>
              <a:ahLst/>
              <a:cxnLst>
                <a:cxn ang="0">
                  <a:pos x="connsiteX0" y="connsiteY0"/>
                </a:cxn>
                <a:cxn ang="0">
                  <a:pos x="connsiteX1" y="connsiteY1"/>
                </a:cxn>
              </a:cxnLst>
              <a:rect l="l" t="t" r="r" b="b"/>
              <a:pathLst>
                <a:path w="759205" h="2054605">
                  <a:moveTo>
                    <a:pt x="20573" y="2066323"/>
                  </a:moveTo>
                  <a:lnTo>
                    <a:pt x="768464"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1" name="Freeform 271"/>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2" name="Freeform 272"/>
            <p:cNvSpPr/>
            <p:nvPr/>
          </p:nvSpPr>
          <p:spPr>
            <a:xfrm>
              <a:off x="3744" y="2984"/>
              <a:ext cx="476" cy="476"/>
            </a:xfrm>
            <a:custGeom>
              <a:avLst/>
              <a:gdLst>
                <a:gd name="connsiteX0" fmla="*/ 20320 w 302006"/>
                <a:gd name="connsiteY0" fmla="*/ 167640 h 302006"/>
                <a:gd name="connsiteX1" fmla="*/ 166624 w 302006"/>
                <a:gd name="connsiteY1" fmla="*/ 21336 h 302006"/>
                <a:gd name="connsiteX2" fmla="*/ 312928 w 302006"/>
                <a:gd name="connsiteY2" fmla="*/ 167640 h 302006"/>
                <a:gd name="connsiteX3" fmla="*/ 166624 w 302006"/>
                <a:gd name="connsiteY3" fmla="*/ 313944 h 302006"/>
                <a:gd name="connsiteX4" fmla="*/ 20320 w 302006"/>
                <a:gd name="connsiteY4" fmla="*/ 167640 h 302006"/>
                <a:gd name="connsiteX5" fmla="*/ 20320 w 302006"/>
                <a:gd name="connsiteY5" fmla="*/ 16764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7640"/>
                  </a:moveTo>
                  <a:cubicBezTo>
                    <a:pt x="20320" y="86842"/>
                    <a:pt x="85826" y="21336"/>
                    <a:pt x="166624" y="21336"/>
                  </a:cubicBezTo>
                  <a:cubicBezTo>
                    <a:pt x="247421" y="21336"/>
                    <a:pt x="312928" y="86842"/>
                    <a:pt x="312928" y="167640"/>
                  </a:cubicBezTo>
                  <a:cubicBezTo>
                    <a:pt x="312928" y="248437"/>
                    <a:pt x="247421" y="313944"/>
                    <a:pt x="166624" y="313944"/>
                  </a:cubicBezTo>
                  <a:cubicBezTo>
                    <a:pt x="85826" y="313944"/>
                    <a:pt x="20320" y="248437"/>
                    <a:pt x="20320" y="167640"/>
                  </a:cubicBezTo>
                  <a:lnTo>
                    <a:pt x="20320" y="167640"/>
                  </a:lnTo>
                  <a:close/>
                </a:path>
              </a:pathLst>
            </a:custGeom>
            <a:solidFill>
              <a:srgbClr val="000073">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3" name="Freeform 273"/>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4" name="Freeform 274"/>
            <p:cNvSpPr/>
            <p:nvPr/>
          </p:nvSpPr>
          <p:spPr>
            <a:xfrm>
              <a:off x="3744" y="370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74">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5" name="Freeform 275"/>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6" name="Freeform 276"/>
            <p:cNvSpPr/>
            <p:nvPr/>
          </p:nvSpPr>
          <p:spPr>
            <a:xfrm>
              <a:off x="3744" y="4424"/>
              <a:ext cx="476" cy="476"/>
            </a:xfrm>
            <a:custGeom>
              <a:avLst/>
              <a:gdLst>
                <a:gd name="connsiteX0" fmla="*/ 20320 w 302006"/>
                <a:gd name="connsiteY0" fmla="*/ 164592 h 302006"/>
                <a:gd name="connsiteX1" fmla="*/ 166624 w 302006"/>
                <a:gd name="connsiteY1" fmla="*/ 18288 h 302006"/>
                <a:gd name="connsiteX2" fmla="*/ 312928 w 302006"/>
                <a:gd name="connsiteY2" fmla="*/ 164592 h 302006"/>
                <a:gd name="connsiteX3" fmla="*/ 166624 w 302006"/>
                <a:gd name="connsiteY3" fmla="*/ 310895 h 302006"/>
                <a:gd name="connsiteX4" fmla="*/ 20320 w 302006"/>
                <a:gd name="connsiteY4" fmla="*/ 164592 h 302006"/>
                <a:gd name="connsiteX5" fmla="*/ 20320 w 302006"/>
                <a:gd name="connsiteY5" fmla="*/ 16459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4592"/>
                  </a:moveTo>
                  <a:cubicBezTo>
                    <a:pt x="20320" y="83794"/>
                    <a:pt x="85826" y="18288"/>
                    <a:pt x="166624" y="18288"/>
                  </a:cubicBezTo>
                  <a:cubicBezTo>
                    <a:pt x="247421" y="18288"/>
                    <a:pt x="312928" y="83794"/>
                    <a:pt x="312928" y="164592"/>
                  </a:cubicBezTo>
                  <a:cubicBezTo>
                    <a:pt x="312928" y="245389"/>
                    <a:pt x="247421" y="310895"/>
                    <a:pt x="166624" y="310895"/>
                  </a:cubicBezTo>
                  <a:cubicBezTo>
                    <a:pt x="85826" y="310895"/>
                    <a:pt x="20320" y="245389"/>
                    <a:pt x="20320" y="164592"/>
                  </a:cubicBezTo>
                  <a:lnTo>
                    <a:pt x="20320" y="164592"/>
                  </a:lnTo>
                  <a:close/>
                </a:path>
              </a:pathLst>
            </a:custGeom>
            <a:solidFill>
              <a:srgbClr val="00003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Freeform 277"/>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8" name="Freeform 278"/>
            <p:cNvSpPr/>
            <p:nvPr/>
          </p:nvSpPr>
          <p:spPr>
            <a:xfrm>
              <a:off x="3744" y="5144"/>
              <a:ext cx="476" cy="476"/>
            </a:xfrm>
            <a:custGeom>
              <a:avLst/>
              <a:gdLst>
                <a:gd name="connsiteX0" fmla="*/ 20320 w 302006"/>
                <a:gd name="connsiteY0" fmla="*/ 162305 h 302006"/>
                <a:gd name="connsiteX1" fmla="*/ 166624 w 302006"/>
                <a:gd name="connsiteY1" fmla="*/ 15240 h 302006"/>
                <a:gd name="connsiteX2" fmla="*/ 312928 w 302006"/>
                <a:gd name="connsiteY2" fmla="*/ 162305 h 302006"/>
                <a:gd name="connsiteX3" fmla="*/ 166624 w 302006"/>
                <a:gd name="connsiteY3" fmla="*/ 309372 h 302006"/>
                <a:gd name="connsiteX4" fmla="*/ 20320 w 302006"/>
                <a:gd name="connsiteY4" fmla="*/ 162305 h 302006"/>
                <a:gd name="connsiteX5" fmla="*/ 20320 w 302006"/>
                <a:gd name="connsiteY5" fmla="*/ 162305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2305"/>
                  </a:moveTo>
                  <a:cubicBezTo>
                    <a:pt x="20320" y="81089"/>
                    <a:pt x="85826" y="15240"/>
                    <a:pt x="166624" y="15240"/>
                  </a:cubicBezTo>
                  <a:cubicBezTo>
                    <a:pt x="247421" y="15240"/>
                    <a:pt x="312928" y="81089"/>
                    <a:pt x="312928" y="162305"/>
                  </a:cubicBezTo>
                  <a:cubicBezTo>
                    <a:pt x="312928" y="243522"/>
                    <a:pt x="247421" y="309372"/>
                    <a:pt x="166624" y="309372"/>
                  </a:cubicBezTo>
                  <a:cubicBezTo>
                    <a:pt x="85826" y="309372"/>
                    <a:pt x="20320" y="243522"/>
                    <a:pt x="20320" y="162305"/>
                  </a:cubicBezTo>
                  <a:lnTo>
                    <a:pt x="20320" y="162305"/>
                  </a:lnTo>
                  <a:close/>
                </a:path>
              </a:pathLst>
            </a:custGeom>
            <a:solidFill>
              <a:srgbClr val="000025">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Freeform 279"/>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0" name="Freeform 280"/>
            <p:cNvSpPr/>
            <p:nvPr/>
          </p:nvSpPr>
          <p:spPr>
            <a:xfrm>
              <a:off x="3744" y="586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4C">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1" name="Freeform 281"/>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2" name="Freeform 282"/>
            <p:cNvSpPr/>
            <p:nvPr/>
          </p:nvSpPr>
          <p:spPr>
            <a:xfrm>
              <a:off x="3744" y="6584"/>
              <a:ext cx="476" cy="476"/>
            </a:xfrm>
            <a:custGeom>
              <a:avLst/>
              <a:gdLst>
                <a:gd name="connsiteX0" fmla="*/ 20320 w 302006"/>
                <a:gd name="connsiteY0" fmla="*/ 160020 h 302006"/>
                <a:gd name="connsiteX1" fmla="*/ 166624 w 302006"/>
                <a:gd name="connsiteY1" fmla="*/ 13716 h 302006"/>
                <a:gd name="connsiteX2" fmla="*/ 312928 w 302006"/>
                <a:gd name="connsiteY2" fmla="*/ 160020 h 302006"/>
                <a:gd name="connsiteX3" fmla="*/ 166624 w 302006"/>
                <a:gd name="connsiteY3" fmla="*/ 306324 h 302006"/>
                <a:gd name="connsiteX4" fmla="*/ 20320 w 302006"/>
                <a:gd name="connsiteY4" fmla="*/ 160020 h 302006"/>
                <a:gd name="connsiteX5" fmla="*/ 20320 w 302006"/>
                <a:gd name="connsiteY5" fmla="*/ 160020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60020"/>
                  </a:moveTo>
                  <a:cubicBezTo>
                    <a:pt x="20320" y="79222"/>
                    <a:pt x="85826" y="13716"/>
                    <a:pt x="166624" y="13716"/>
                  </a:cubicBezTo>
                  <a:cubicBezTo>
                    <a:pt x="247421" y="13716"/>
                    <a:pt x="312928" y="79222"/>
                    <a:pt x="312928" y="160020"/>
                  </a:cubicBezTo>
                  <a:cubicBezTo>
                    <a:pt x="312928" y="240817"/>
                    <a:pt x="247421" y="306324"/>
                    <a:pt x="166624" y="306324"/>
                  </a:cubicBezTo>
                  <a:cubicBezTo>
                    <a:pt x="85826" y="306324"/>
                    <a:pt x="20320" y="240817"/>
                    <a:pt x="20320" y="160020"/>
                  </a:cubicBezTo>
                  <a:lnTo>
                    <a:pt x="20320" y="160020"/>
                  </a:lnTo>
                  <a:close/>
                </a:path>
              </a:pathLst>
            </a:custGeom>
            <a:solidFill>
              <a:srgbClr val="0000D8">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3" name="Freeform 283"/>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4" name="Freeform 284"/>
            <p:cNvSpPr/>
            <p:nvPr/>
          </p:nvSpPr>
          <p:spPr>
            <a:xfrm>
              <a:off x="3744" y="7304"/>
              <a:ext cx="476" cy="476"/>
            </a:xfrm>
            <a:custGeom>
              <a:avLst/>
              <a:gdLst>
                <a:gd name="connsiteX0" fmla="*/ 20320 w 302006"/>
                <a:gd name="connsiteY0" fmla="*/ 156972 h 302006"/>
                <a:gd name="connsiteX1" fmla="*/ 166624 w 302006"/>
                <a:gd name="connsiteY1" fmla="*/ 10667 h 302006"/>
                <a:gd name="connsiteX2" fmla="*/ 312928 w 302006"/>
                <a:gd name="connsiteY2" fmla="*/ 156972 h 302006"/>
                <a:gd name="connsiteX3" fmla="*/ 166624 w 302006"/>
                <a:gd name="connsiteY3" fmla="*/ 303276 h 302006"/>
                <a:gd name="connsiteX4" fmla="*/ 20320 w 302006"/>
                <a:gd name="connsiteY4" fmla="*/ 156972 h 302006"/>
                <a:gd name="connsiteX5" fmla="*/ 20320 w 302006"/>
                <a:gd name="connsiteY5" fmla="*/ 156972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20320" y="156972"/>
                  </a:moveTo>
                  <a:cubicBezTo>
                    <a:pt x="20320" y="76174"/>
                    <a:pt x="85826" y="10667"/>
                    <a:pt x="166624" y="10667"/>
                  </a:cubicBezTo>
                  <a:cubicBezTo>
                    <a:pt x="247421" y="10667"/>
                    <a:pt x="312928" y="76174"/>
                    <a:pt x="312928" y="156972"/>
                  </a:cubicBezTo>
                  <a:cubicBezTo>
                    <a:pt x="312928" y="237769"/>
                    <a:pt x="247421" y="303276"/>
                    <a:pt x="166624" y="303276"/>
                  </a:cubicBezTo>
                  <a:cubicBezTo>
                    <a:pt x="85826" y="303276"/>
                    <a:pt x="20320" y="237769"/>
                    <a:pt x="20320" y="156972"/>
                  </a:cubicBezTo>
                  <a:lnTo>
                    <a:pt x="20320" y="156972"/>
                  </a:lnTo>
                  <a:close/>
                </a:path>
              </a:pathLst>
            </a:custGeom>
            <a:solidFill>
              <a:srgbClr val="00004E">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5" name="Freeform 285"/>
            <p:cNvSpPr/>
            <p:nvPr/>
          </p:nvSpPr>
          <p:spPr>
            <a:xfrm>
              <a:off x="4204" y="6444"/>
              <a:ext cx="1196" cy="1096"/>
            </a:xfrm>
            <a:custGeom>
              <a:avLst/>
              <a:gdLst>
                <a:gd name="connsiteX0" fmla="*/ 766429 w 759205"/>
                <a:gd name="connsiteY0" fmla="*/ 21082 h 695705"/>
                <a:gd name="connsiteX1" fmla="*/ 18539 w 759205"/>
                <a:gd name="connsiteY1" fmla="*/ 702157 h 695705"/>
              </a:gdLst>
              <a:ahLst/>
              <a:cxnLst>
                <a:cxn ang="0">
                  <a:pos x="connsiteX0" y="connsiteY0"/>
                </a:cxn>
                <a:cxn ang="0">
                  <a:pos x="connsiteX1" y="connsiteY1"/>
                </a:cxn>
              </a:cxnLst>
              <a:rect l="l" t="t" r="r" b="b"/>
              <a:pathLst>
                <a:path w="759205" h="695705">
                  <a:moveTo>
                    <a:pt x="766429" y="21082"/>
                  </a:moveTo>
                  <a:lnTo>
                    <a:pt x="18539" y="70215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6" name="Freeform 286"/>
            <p:cNvSpPr/>
            <p:nvPr/>
          </p:nvSpPr>
          <p:spPr>
            <a:xfrm>
              <a:off x="4204" y="6444"/>
              <a:ext cx="1196" cy="376"/>
            </a:xfrm>
            <a:custGeom>
              <a:avLst/>
              <a:gdLst>
                <a:gd name="connsiteX0" fmla="*/ 766429 w 759205"/>
                <a:gd name="connsiteY0" fmla="*/ 19558 h 238506"/>
                <a:gd name="connsiteX1" fmla="*/ 18539 w 759205"/>
                <a:gd name="connsiteY1" fmla="*/ 245859 h 238506"/>
              </a:gdLst>
              <a:ahLst/>
              <a:cxnLst>
                <a:cxn ang="0">
                  <a:pos x="connsiteX0" y="connsiteY0"/>
                </a:cxn>
                <a:cxn ang="0">
                  <a:pos x="connsiteX1" y="connsiteY1"/>
                </a:cxn>
              </a:cxnLst>
              <a:rect l="l" t="t" r="r" b="b"/>
              <a:pathLst>
                <a:path w="759205" h="238506">
                  <a:moveTo>
                    <a:pt x="766429" y="19558"/>
                  </a:moveTo>
                  <a:lnTo>
                    <a:pt x="18539"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7" name="Freeform 287"/>
            <p:cNvSpPr/>
            <p:nvPr/>
          </p:nvSpPr>
          <p:spPr>
            <a:xfrm>
              <a:off x="4204" y="6084"/>
              <a:ext cx="1196" cy="376"/>
            </a:xfrm>
            <a:custGeom>
              <a:avLst/>
              <a:gdLst>
                <a:gd name="connsiteX0" fmla="*/ 766429 w 759205"/>
                <a:gd name="connsiteY0" fmla="*/ 247126 h 238506"/>
                <a:gd name="connsiteX1" fmla="*/ 18539 w 759205"/>
                <a:gd name="connsiteY1" fmla="*/ 16507 h 238506"/>
              </a:gdLst>
              <a:ahLst/>
              <a:cxnLst>
                <a:cxn ang="0">
                  <a:pos x="connsiteX0" y="connsiteY0"/>
                </a:cxn>
                <a:cxn ang="0">
                  <a:pos x="connsiteX1" y="connsiteY1"/>
                </a:cxn>
              </a:cxnLst>
              <a:rect l="l" t="t" r="r" b="b"/>
              <a:pathLst>
                <a:path w="759205" h="238506">
                  <a:moveTo>
                    <a:pt x="766429" y="247126"/>
                  </a:moveTo>
                  <a:lnTo>
                    <a:pt x="18539" y="165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8" name="Freeform 288"/>
            <p:cNvSpPr/>
            <p:nvPr/>
          </p:nvSpPr>
          <p:spPr>
            <a:xfrm>
              <a:off x="4204" y="5364"/>
              <a:ext cx="1196" cy="1096"/>
            </a:xfrm>
            <a:custGeom>
              <a:avLst/>
              <a:gdLst>
                <a:gd name="connsiteX0" fmla="*/ 763382 w 759205"/>
                <a:gd name="connsiteY0" fmla="*/ 706466 h 695705"/>
                <a:gd name="connsiteX1" fmla="*/ 15492 w 759205"/>
                <a:gd name="connsiteY1" fmla="*/ 21085 h 695705"/>
              </a:gdLst>
              <a:ahLst/>
              <a:cxnLst>
                <a:cxn ang="0">
                  <a:pos x="connsiteX0" y="connsiteY0"/>
                </a:cxn>
                <a:cxn ang="0">
                  <a:pos x="connsiteX1" y="connsiteY1"/>
                </a:cxn>
              </a:cxnLst>
              <a:rect l="l" t="t" r="r" b="b"/>
              <a:pathLst>
                <a:path w="759205" h="695705">
                  <a:moveTo>
                    <a:pt x="763382" y="706466"/>
                  </a:moveTo>
                  <a:lnTo>
                    <a:pt x="15492" y="2108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9" name="Freeform 289"/>
            <p:cNvSpPr/>
            <p:nvPr/>
          </p:nvSpPr>
          <p:spPr>
            <a:xfrm>
              <a:off x="4204" y="464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0" name="Freeform 290"/>
            <p:cNvSpPr/>
            <p:nvPr/>
          </p:nvSpPr>
          <p:spPr>
            <a:xfrm>
              <a:off x="4204" y="3944"/>
              <a:ext cx="1196" cy="2516"/>
            </a:xfrm>
            <a:custGeom>
              <a:avLst/>
              <a:gdLst>
                <a:gd name="connsiteX0" fmla="*/ 763382 w 759205"/>
                <a:gd name="connsiteY0" fmla="*/ 1606982 h 1597405"/>
                <a:gd name="connsiteX1" fmla="*/ 15492 w 759205"/>
                <a:gd name="connsiteY1" fmla="*/ 9907 h 1597405"/>
              </a:gdLst>
              <a:ahLst/>
              <a:cxnLst>
                <a:cxn ang="0">
                  <a:pos x="connsiteX0" y="connsiteY0"/>
                </a:cxn>
                <a:cxn ang="0">
                  <a:pos x="connsiteX1" y="connsiteY1"/>
                </a:cxn>
              </a:cxnLst>
              <a:rect l="l" t="t" r="r" b="b"/>
              <a:pathLst>
                <a:path w="759205" h="1597405">
                  <a:moveTo>
                    <a:pt x="763382" y="1606982"/>
                  </a:moveTo>
                  <a:lnTo>
                    <a:pt x="15492" y="990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1" name="Freeform 291"/>
            <p:cNvSpPr/>
            <p:nvPr/>
          </p:nvSpPr>
          <p:spPr>
            <a:xfrm>
              <a:off x="4204" y="3224"/>
              <a:ext cx="1196" cy="3236"/>
            </a:xfrm>
            <a:custGeom>
              <a:avLst/>
              <a:gdLst>
                <a:gd name="connsiteX0" fmla="*/ 763382 w 759205"/>
                <a:gd name="connsiteY0" fmla="*/ 2066323 h 2054605"/>
                <a:gd name="connsiteX1" fmla="*/ 15492 w 759205"/>
                <a:gd name="connsiteY1" fmla="*/ 14472 h 2054605"/>
              </a:gdLst>
              <a:ahLst/>
              <a:cxnLst>
                <a:cxn ang="0">
                  <a:pos x="connsiteX0" y="connsiteY0"/>
                </a:cxn>
                <a:cxn ang="0">
                  <a:pos x="connsiteX1" y="connsiteY1"/>
                </a:cxn>
              </a:cxnLst>
              <a:rect l="l" t="t" r="r" b="b"/>
              <a:pathLst>
                <a:path w="759205" h="2054605">
                  <a:moveTo>
                    <a:pt x="763382" y="2066323"/>
                  </a:moveTo>
                  <a:lnTo>
                    <a:pt x="15492" y="1447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2" name="Freeform 292"/>
            <p:cNvSpPr/>
            <p:nvPr/>
          </p:nvSpPr>
          <p:spPr>
            <a:xfrm>
              <a:off x="4204" y="3224"/>
              <a:ext cx="1196" cy="2516"/>
            </a:xfrm>
            <a:custGeom>
              <a:avLst/>
              <a:gdLst>
                <a:gd name="connsiteX0" fmla="*/ 763382 w 759205"/>
                <a:gd name="connsiteY0" fmla="*/ 1609398 h 1597405"/>
                <a:gd name="connsiteX1" fmla="*/ 15492 w 759205"/>
                <a:gd name="connsiteY1" fmla="*/ 14481 h 1597405"/>
              </a:gdLst>
              <a:ahLst/>
              <a:cxnLst>
                <a:cxn ang="0">
                  <a:pos x="connsiteX0" y="connsiteY0"/>
                </a:cxn>
                <a:cxn ang="0">
                  <a:pos x="connsiteX1" y="connsiteY1"/>
                </a:cxn>
              </a:cxnLst>
              <a:rect l="l" t="t" r="r" b="b"/>
              <a:pathLst>
                <a:path w="759205" h="1597405">
                  <a:moveTo>
                    <a:pt x="763382" y="1609398"/>
                  </a:moveTo>
                  <a:lnTo>
                    <a:pt x="15492" y="14481"/>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3" name="Freeform 293"/>
            <p:cNvSpPr/>
            <p:nvPr/>
          </p:nvSpPr>
          <p:spPr>
            <a:xfrm>
              <a:off x="4204" y="3924"/>
              <a:ext cx="1196" cy="1816"/>
            </a:xfrm>
            <a:custGeom>
              <a:avLst/>
              <a:gdLst>
                <a:gd name="connsiteX0" fmla="*/ 763382 w 759205"/>
                <a:gd name="connsiteY0" fmla="*/ 1162759 h 1152905"/>
                <a:gd name="connsiteX1" fmla="*/ 15492 w 759205"/>
                <a:gd name="connsiteY1" fmla="*/ 22604 h 1152905"/>
              </a:gdLst>
              <a:ahLst/>
              <a:cxnLst>
                <a:cxn ang="0">
                  <a:pos x="connsiteX0" y="connsiteY0"/>
                </a:cxn>
                <a:cxn ang="0">
                  <a:pos x="connsiteX1" y="connsiteY1"/>
                </a:cxn>
              </a:cxnLst>
              <a:rect l="l" t="t" r="r" b="b"/>
              <a:pathLst>
                <a:path w="759205" h="1152905">
                  <a:moveTo>
                    <a:pt x="763382" y="1162759"/>
                  </a:moveTo>
                  <a:lnTo>
                    <a:pt x="15492" y="22604"/>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4" name="Freeform 294"/>
            <p:cNvSpPr/>
            <p:nvPr/>
          </p:nvSpPr>
          <p:spPr>
            <a:xfrm>
              <a:off x="4204" y="464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5" name="Freeform 295"/>
            <p:cNvSpPr/>
            <p:nvPr/>
          </p:nvSpPr>
          <p:spPr>
            <a:xfrm>
              <a:off x="4204" y="5364"/>
              <a:ext cx="1196" cy="376"/>
            </a:xfrm>
            <a:custGeom>
              <a:avLst/>
              <a:gdLst>
                <a:gd name="connsiteX0" fmla="*/ 763382 w 759205"/>
                <a:gd name="connsiteY0" fmla="*/ 249542 h 238506"/>
                <a:gd name="connsiteX1" fmla="*/ 15492 w 759205"/>
                <a:gd name="connsiteY1" fmla="*/ 21082 h 238506"/>
              </a:gdLst>
              <a:ahLst/>
              <a:cxnLst>
                <a:cxn ang="0">
                  <a:pos x="connsiteX0" y="connsiteY0"/>
                </a:cxn>
                <a:cxn ang="0">
                  <a:pos x="connsiteX1" y="connsiteY1"/>
                </a:cxn>
              </a:cxnLst>
              <a:rect l="l" t="t" r="r" b="b"/>
              <a:pathLst>
                <a:path w="759205" h="238506">
                  <a:moveTo>
                    <a:pt x="763382" y="249542"/>
                  </a:moveTo>
                  <a:lnTo>
                    <a:pt x="15492"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6" name="Freeform 296"/>
            <p:cNvSpPr/>
            <p:nvPr/>
          </p:nvSpPr>
          <p:spPr>
            <a:xfrm>
              <a:off x="4204" y="5724"/>
              <a:ext cx="1196" cy="376"/>
            </a:xfrm>
            <a:custGeom>
              <a:avLst/>
              <a:gdLst>
                <a:gd name="connsiteX0" fmla="*/ 763382 w 759205"/>
                <a:gd name="connsiteY0" fmla="*/ 19558 h 238506"/>
                <a:gd name="connsiteX1" fmla="*/ 15492 w 759205"/>
                <a:gd name="connsiteY1" fmla="*/ 245859 h 238506"/>
              </a:gdLst>
              <a:ahLst/>
              <a:cxnLst>
                <a:cxn ang="0">
                  <a:pos x="connsiteX0" y="connsiteY0"/>
                </a:cxn>
                <a:cxn ang="0">
                  <a:pos x="connsiteX1" y="connsiteY1"/>
                </a:cxn>
              </a:cxnLst>
              <a:rect l="l" t="t" r="r" b="b"/>
              <a:pathLst>
                <a:path w="759205" h="238506">
                  <a:moveTo>
                    <a:pt x="763382" y="19558"/>
                  </a:moveTo>
                  <a:lnTo>
                    <a:pt x="15492" y="24585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7" name="Freeform 297"/>
            <p:cNvSpPr/>
            <p:nvPr/>
          </p:nvSpPr>
          <p:spPr>
            <a:xfrm>
              <a:off x="4204" y="5724"/>
              <a:ext cx="1196" cy="1096"/>
            </a:xfrm>
            <a:custGeom>
              <a:avLst/>
              <a:gdLst>
                <a:gd name="connsiteX0" fmla="*/ 766429 w 759205"/>
                <a:gd name="connsiteY0" fmla="*/ 19558 h 695705"/>
                <a:gd name="connsiteX1" fmla="*/ 18539 w 759205"/>
                <a:gd name="connsiteY1" fmla="*/ 702792 h 695705"/>
              </a:gdLst>
              <a:ahLst/>
              <a:cxnLst>
                <a:cxn ang="0">
                  <a:pos x="connsiteX0" y="connsiteY0"/>
                </a:cxn>
                <a:cxn ang="0">
                  <a:pos x="connsiteX1" y="connsiteY1"/>
                </a:cxn>
              </a:cxnLst>
              <a:rect l="l" t="t" r="r" b="b"/>
              <a:pathLst>
                <a:path w="759205" h="695705">
                  <a:moveTo>
                    <a:pt x="766429" y="19558"/>
                  </a:moveTo>
                  <a:lnTo>
                    <a:pt x="18539"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8" name="Freeform 298"/>
            <p:cNvSpPr/>
            <p:nvPr/>
          </p:nvSpPr>
          <p:spPr>
            <a:xfrm>
              <a:off x="4204" y="5724"/>
              <a:ext cx="1196" cy="1816"/>
            </a:xfrm>
            <a:custGeom>
              <a:avLst/>
              <a:gdLst>
                <a:gd name="connsiteX0" fmla="*/ 766429 w 759205"/>
                <a:gd name="connsiteY0" fmla="*/ 21082 h 1152905"/>
                <a:gd name="connsiteX1" fmla="*/ 18539 w 759205"/>
                <a:gd name="connsiteY1" fmla="*/ 1159078 h 1152905"/>
              </a:gdLst>
              <a:ahLst/>
              <a:cxnLst>
                <a:cxn ang="0">
                  <a:pos x="connsiteX0" y="connsiteY0"/>
                </a:cxn>
                <a:cxn ang="0">
                  <a:pos x="connsiteX1" y="connsiteY1"/>
                </a:cxn>
              </a:cxnLst>
              <a:rect l="l" t="t" r="r" b="b"/>
              <a:pathLst>
                <a:path w="759205" h="1152905">
                  <a:moveTo>
                    <a:pt x="766429" y="21082"/>
                  </a:moveTo>
                  <a:lnTo>
                    <a:pt x="18539" y="115907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9" name="Freeform 299"/>
            <p:cNvSpPr/>
            <p:nvPr/>
          </p:nvSpPr>
          <p:spPr>
            <a:xfrm>
              <a:off x="4204" y="5024"/>
              <a:ext cx="1196" cy="2516"/>
            </a:xfrm>
            <a:custGeom>
              <a:avLst/>
              <a:gdLst>
                <a:gd name="connsiteX0" fmla="*/ 766429 w 759205"/>
                <a:gd name="connsiteY0" fmla="*/ 9906 h 1597405"/>
                <a:gd name="connsiteX1" fmla="*/ 18539 w 759205"/>
                <a:gd name="connsiteY1" fmla="*/ 1604822 h 1597405"/>
              </a:gdLst>
              <a:ahLst/>
              <a:cxnLst>
                <a:cxn ang="0">
                  <a:pos x="connsiteX0" y="connsiteY0"/>
                </a:cxn>
                <a:cxn ang="0">
                  <a:pos x="connsiteX1" y="connsiteY1"/>
                </a:cxn>
              </a:cxnLst>
              <a:rect l="l" t="t" r="r" b="b"/>
              <a:pathLst>
                <a:path w="759205" h="1597405">
                  <a:moveTo>
                    <a:pt x="766429" y="9906"/>
                  </a:moveTo>
                  <a:lnTo>
                    <a:pt x="18539" y="160482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0" name="Freeform 300"/>
            <p:cNvSpPr/>
            <p:nvPr/>
          </p:nvSpPr>
          <p:spPr>
            <a:xfrm>
              <a:off x="4204" y="500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1" name="Freeform 301"/>
            <p:cNvSpPr/>
            <p:nvPr/>
          </p:nvSpPr>
          <p:spPr>
            <a:xfrm>
              <a:off x="4204" y="4284"/>
              <a:ext cx="1196" cy="2536"/>
            </a:xfrm>
            <a:custGeom>
              <a:avLst/>
              <a:gdLst>
                <a:gd name="connsiteX0" fmla="*/ 763382 w 759205"/>
                <a:gd name="connsiteY0" fmla="*/ 19558 h 1610105"/>
                <a:gd name="connsiteX1" fmla="*/ 15492 w 759205"/>
                <a:gd name="connsiteY1" fmla="*/ 1616633 h 1610105"/>
              </a:gdLst>
              <a:ahLst/>
              <a:cxnLst>
                <a:cxn ang="0">
                  <a:pos x="connsiteX0" y="connsiteY0"/>
                </a:cxn>
                <a:cxn ang="0">
                  <a:pos x="connsiteX1" y="connsiteY1"/>
                </a:cxn>
              </a:cxnLst>
              <a:rect l="l" t="t" r="r" b="b"/>
              <a:pathLst>
                <a:path w="759205" h="1610105">
                  <a:moveTo>
                    <a:pt x="763382" y="19558"/>
                  </a:moveTo>
                  <a:lnTo>
                    <a:pt x="15492" y="161663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2" name="Freeform 302"/>
            <p:cNvSpPr/>
            <p:nvPr/>
          </p:nvSpPr>
          <p:spPr>
            <a:xfrm>
              <a:off x="4204" y="5004"/>
              <a:ext cx="1196" cy="1096"/>
            </a:xfrm>
            <a:custGeom>
              <a:avLst/>
              <a:gdLst>
                <a:gd name="connsiteX0" fmla="*/ 763382 w 759205"/>
                <a:gd name="connsiteY0" fmla="*/ 19558 h 695705"/>
                <a:gd name="connsiteX1" fmla="*/ 15492 w 759205"/>
                <a:gd name="connsiteY1" fmla="*/ 702792 h 695705"/>
              </a:gdLst>
              <a:ahLst/>
              <a:cxnLst>
                <a:cxn ang="0">
                  <a:pos x="connsiteX0" y="connsiteY0"/>
                </a:cxn>
                <a:cxn ang="0">
                  <a:pos x="connsiteX1" y="connsiteY1"/>
                </a:cxn>
              </a:cxnLst>
              <a:rect l="l" t="t" r="r" b="b"/>
              <a:pathLst>
                <a:path w="759205" h="695705">
                  <a:moveTo>
                    <a:pt x="763382" y="19558"/>
                  </a:moveTo>
                  <a:lnTo>
                    <a:pt x="15492" y="70279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3" name="Freeform 303"/>
            <p:cNvSpPr/>
            <p:nvPr/>
          </p:nvSpPr>
          <p:spPr>
            <a:xfrm>
              <a:off x="4204" y="5024"/>
              <a:ext cx="1196" cy="356"/>
            </a:xfrm>
            <a:custGeom>
              <a:avLst/>
              <a:gdLst>
                <a:gd name="connsiteX0" fmla="*/ 763382 w 759205"/>
                <a:gd name="connsiteY0" fmla="*/ 9906 h 225806"/>
                <a:gd name="connsiteX1" fmla="*/ 15492 w 759205"/>
                <a:gd name="connsiteY1" fmla="*/ 238366 h 225806"/>
              </a:gdLst>
              <a:ahLst/>
              <a:cxnLst>
                <a:cxn ang="0">
                  <a:pos x="connsiteX0" y="connsiteY0"/>
                </a:cxn>
                <a:cxn ang="0">
                  <a:pos x="connsiteX1" y="connsiteY1"/>
                </a:cxn>
              </a:cxnLst>
              <a:rect l="l" t="t" r="r" b="b"/>
              <a:pathLst>
                <a:path w="759205" h="225806">
                  <a:moveTo>
                    <a:pt x="763382" y="9906"/>
                  </a:moveTo>
                  <a:lnTo>
                    <a:pt x="15492" y="23836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4" name="Freeform 304"/>
            <p:cNvSpPr/>
            <p:nvPr/>
          </p:nvSpPr>
          <p:spPr>
            <a:xfrm>
              <a:off x="4204" y="464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5" name="Freeform 305"/>
            <p:cNvSpPr/>
            <p:nvPr/>
          </p:nvSpPr>
          <p:spPr>
            <a:xfrm>
              <a:off x="4204" y="3924"/>
              <a:ext cx="1196" cy="1096"/>
            </a:xfrm>
            <a:custGeom>
              <a:avLst/>
              <a:gdLst>
                <a:gd name="connsiteX0" fmla="*/ 763382 w 759205"/>
                <a:gd name="connsiteY0" fmla="*/ 705835 h 695705"/>
                <a:gd name="connsiteX1" fmla="*/ 15492 w 759205"/>
                <a:gd name="connsiteY1" fmla="*/ 22600 h 695705"/>
              </a:gdLst>
              <a:ahLst/>
              <a:cxnLst>
                <a:cxn ang="0">
                  <a:pos x="connsiteX0" y="connsiteY0"/>
                </a:cxn>
                <a:cxn ang="0">
                  <a:pos x="connsiteX1" y="connsiteY1"/>
                </a:cxn>
              </a:cxnLst>
              <a:rect l="l" t="t" r="r" b="b"/>
              <a:pathLst>
                <a:path w="759205" h="695705">
                  <a:moveTo>
                    <a:pt x="763382" y="705835"/>
                  </a:moveTo>
                  <a:lnTo>
                    <a:pt x="15492" y="22600"/>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6" name="Freeform 306"/>
            <p:cNvSpPr/>
            <p:nvPr/>
          </p:nvSpPr>
          <p:spPr>
            <a:xfrm>
              <a:off x="4204" y="3224"/>
              <a:ext cx="1196" cy="1796"/>
            </a:xfrm>
            <a:custGeom>
              <a:avLst/>
              <a:gdLst>
                <a:gd name="connsiteX0" fmla="*/ 763382 w 759205"/>
                <a:gd name="connsiteY0" fmla="*/ 1152475 h 1140205"/>
                <a:gd name="connsiteX1" fmla="*/ 15492 w 759205"/>
                <a:gd name="connsiteY1" fmla="*/ 14479 h 1140205"/>
              </a:gdLst>
              <a:ahLst/>
              <a:cxnLst>
                <a:cxn ang="0">
                  <a:pos x="connsiteX0" y="connsiteY0"/>
                </a:cxn>
                <a:cxn ang="0">
                  <a:pos x="connsiteX1" y="connsiteY1"/>
                </a:cxn>
              </a:cxnLst>
              <a:rect l="l" t="t" r="r" b="b"/>
              <a:pathLst>
                <a:path w="759205" h="1140205">
                  <a:moveTo>
                    <a:pt x="763382" y="1152475"/>
                  </a:moveTo>
                  <a:lnTo>
                    <a:pt x="15492" y="1447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7" name="Freeform 307"/>
            <p:cNvSpPr/>
            <p:nvPr/>
          </p:nvSpPr>
          <p:spPr>
            <a:xfrm>
              <a:off x="4204" y="3224"/>
              <a:ext cx="1196" cy="1076"/>
            </a:xfrm>
            <a:custGeom>
              <a:avLst/>
              <a:gdLst>
                <a:gd name="connsiteX0" fmla="*/ 763382 w 759205"/>
                <a:gd name="connsiteY0" fmla="*/ 695552 h 683005"/>
                <a:gd name="connsiteX1" fmla="*/ 15492 w 759205"/>
                <a:gd name="connsiteY1" fmla="*/ 14477 h 683005"/>
              </a:gdLst>
              <a:ahLst/>
              <a:cxnLst>
                <a:cxn ang="0">
                  <a:pos x="connsiteX0" y="connsiteY0"/>
                </a:cxn>
                <a:cxn ang="0">
                  <a:pos x="connsiteX1" y="connsiteY1"/>
                </a:cxn>
              </a:cxnLst>
              <a:rect l="l" t="t" r="r" b="b"/>
              <a:pathLst>
                <a:path w="759205" h="683005">
                  <a:moveTo>
                    <a:pt x="763382" y="695552"/>
                  </a:moveTo>
                  <a:lnTo>
                    <a:pt x="15492"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8" name="Freeform 308"/>
            <p:cNvSpPr/>
            <p:nvPr/>
          </p:nvSpPr>
          <p:spPr>
            <a:xfrm>
              <a:off x="4204" y="3924"/>
              <a:ext cx="1196" cy="376"/>
            </a:xfrm>
            <a:custGeom>
              <a:avLst/>
              <a:gdLst>
                <a:gd name="connsiteX0" fmla="*/ 763382 w 759205"/>
                <a:gd name="connsiteY0" fmla="*/ 248913 h 238506"/>
                <a:gd name="connsiteX1" fmla="*/ 15492 w 759205"/>
                <a:gd name="connsiteY1" fmla="*/ 22599 h 238506"/>
              </a:gdLst>
              <a:ahLst/>
              <a:cxnLst>
                <a:cxn ang="0">
                  <a:pos x="connsiteX0" y="connsiteY0"/>
                </a:cxn>
                <a:cxn ang="0">
                  <a:pos x="connsiteX1" y="connsiteY1"/>
                </a:cxn>
              </a:cxnLst>
              <a:rect l="l" t="t" r="r" b="b"/>
              <a:pathLst>
                <a:path w="759205" h="238506">
                  <a:moveTo>
                    <a:pt x="763382" y="248913"/>
                  </a:moveTo>
                  <a:lnTo>
                    <a:pt x="15492" y="2259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9" name="Freeform 309"/>
            <p:cNvSpPr/>
            <p:nvPr/>
          </p:nvSpPr>
          <p:spPr>
            <a:xfrm>
              <a:off x="4204" y="4284"/>
              <a:ext cx="1196" cy="376"/>
            </a:xfrm>
            <a:custGeom>
              <a:avLst/>
              <a:gdLst>
                <a:gd name="connsiteX0" fmla="*/ 763382 w 759205"/>
                <a:gd name="connsiteY0" fmla="*/ 19558 h 238506"/>
                <a:gd name="connsiteX1" fmla="*/ 15492 w 759205"/>
                <a:gd name="connsiteY1" fmla="*/ 250177 h 238506"/>
              </a:gdLst>
              <a:ahLst/>
              <a:cxnLst>
                <a:cxn ang="0">
                  <a:pos x="connsiteX0" y="connsiteY0"/>
                </a:cxn>
                <a:cxn ang="0">
                  <a:pos x="connsiteX1" y="connsiteY1"/>
                </a:cxn>
              </a:cxnLst>
              <a:rect l="l" t="t" r="r" b="b"/>
              <a:pathLst>
                <a:path w="759205" h="238506">
                  <a:moveTo>
                    <a:pt x="763382" y="19558"/>
                  </a:moveTo>
                  <a:lnTo>
                    <a:pt x="15492" y="2501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0" name="Freeform 310"/>
            <p:cNvSpPr/>
            <p:nvPr/>
          </p:nvSpPr>
          <p:spPr>
            <a:xfrm>
              <a:off x="4204" y="4304"/>
              <a:ext cx="1196" cy="1076"/>
            </a:xfrm>
            <a:custGeom>
              <a:avLst/>
              <a:gdLst>
                <a:gd name="connsiteX0" fmla="*/ 763382 w 759205"/>
                <a:gd name="connsiteY0" fmla="*/ 9906 h 683005"/>
                <a:gd name="connsiteX1" fmla="*/ 15492 w 759205"/>
                <a:gd name="connsiteY1" fmla="*/ 695287 h 683005"/>
              </a:gdLst>
              <a:ahLst/>
              <a:cxnLst>
                <a:cxn ang="0">
                  <a:pos x="connsiteX0" y="connsiteY0"/>
                </a:cxn>
                <a:cxn ang="0">
                  <a:pos x="connsiteX1" y="connsiteY1"/>
                </a:cxn>
              </a:cxnLst>
              <a:rect l="l" t="t" r="r" b="b"/>
              <a:pathLst>
                <a:path w="759205" h="683005">
                  <a:moveTo>
                    <a:pt x="763382" y="9906"/>
                  </a:moveTo>
                  <a:lnTo>
                    <a:pt x="15492" y="69528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1" name="Freeform 311"/>
            <p:cNvSpPr/>
            <p:nvPr/>
          </p:nvSpPr>
          <p:spPr>
            <a:xfrm>
              <a:off x="4204" y="4284"/>
              <a:ext cx="1196" cy="1816"/>
            </a:xfrm>
            <a:custGeom>
              <a:avLst/>
              <a:gdLst>
                <a:gd name="connsiteX0" fmla="*/ 763382 w 759205"/>
                <a:gd name="connsiteY0" fmla="*/ 19558 h 1152905"/>
                <a:gd name="connsiteX1" fmla="*/ 15492 w 759205"/>
                <a:gd name="connsiteY1" fmla="*/ 1159713 h 1152905"/>
              </a:gdLst>
              <a:ahLst/>
              <a:cxnLst>
                <a:cxn ang="0">
                  <a:pos x="connsiteX0" y="connsiteY0"/>
                </a:cxn>
                <a:cxn ang="0">
                  <a:pos x="connsiteX1" y="connsiteY1"/>
                </a:cxn>
              </a:cxnLst>
              <a:rect l="l" t="t" r="r" b="b"/>
              <a:pathLst>
                <a:path w="759205" h="1152905">
                  <a:moveTo>
                    <a:pt x="763382" y="19558"/>
                  </a:moveTo>
                  <a:lnTo>
                    <a:pt x="15492" y="1159713"/>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2" name="Freeform 312"/>
            <p:cNvSpPr/>
            <p:nvPr/>
          </p:nvSpPr>
          <p:spPr>
            <a:xfrm>
              <a:off x="4204" y="4304"/>
              <a:ext cx="1196" cy="3236"/>
            </a:xfrm>
            <a:custGeom>
              <a:avLst/>
              <a:gdLst>
                <a:gd name="connsiteX0" fmla="*/ 763382 w 759205"/>
                <a:gd name="connsiteY0" fmla="*/ 9906 h 2054605"/>
                <a:gd name="connsiteX1" fmla="*/ 15492 w 759205"/>
                <a:gd name="connsiteY1" fmla="*/ 2061756 h 2054605"/>
              </a:gdLst>
              <a:ahLst/>
              <a:cxnLst>
                <a:cxn ang="0">
                  <a:pos x="connsiteX0" y="connsiteY0"/>
                </a:cxn>
                <a:cxn ang="0">
                  <a:pos x="connsiteX1" y="connsiteY1"/>
                </a:cxn>
              </a:cxnLst>
              <a:rect l="l" t="t" r="r" b="b"/>
              <a:pathLst>
                <a:path w="759205" h="2054605">
                  <a:moveTo>
                    <a:pt x="763382" y="9906"/>
                  </a:moveTo>
                  <a:lnTo>
                    <a:pt x="15492" y="2061756"/>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 name="组合 7"/>
            <p:cNvGrpSpPr/>
            <p:nvPr/>
          </p:nvGrpSpPr>
          <p:grpSpPr>
            <a:xfrm>
              <a:off x="7200" y="5322"/>
              <a:ext cx="1016" cy="136"/>
              <a:chOff x="5844" y="4244"/>
              <a:chExt cx="1016" cy="136"/>
            </a:xfrm>
          </p:grpSpPr>
          <p:sp>
            <p:nvSpPr>
              <p:cNvPr id="313" name="Freeform 313"/>
              <p:cNvSpPr/>
              <p:nvPr/>
            </p:nvSpPr>
            <p:spPr>
              <a:xfrm>
                <a:off x="5844" y="4304"/>
                <a:ext cx="916" cy="36"/>
              </a:xfrm>
              <a:custGeom>
                <a:avLst/>
                <a:gdLst>
                  <a:gd name="connsiteX0" fmla="*/ 18034 w 581405"/>
                  <a:gd name="connsiteY0" fmla="*/ 11429 h 22605"/>
                  <a:gd name="connsiteX1" fmla="*/ 590347 w 581405"/>
                  <a:gd name="connsiteY1" fmla="*/ 11429 h 22605"/>
                </a:gdLst>
                <a:ahLst/>
                <a:cxnLst>
                  <a:cxn ang="0">
                    <a:pos x="connsiteX0" y="connsiteY0"/>
                  </a:cxn>
                  <a:cxn ang="0">
                    <a:pos x="connsiteX1" y="connsiteY1"/>
                  </a:cxn>
                </a:cxnLst>
                <a:rect l="l" t="t" r="r" b="b"/>
                <a:pathLst>
                  <a:path w="581405" h="22605">
                    <a:moveTo>
                      <a:pt x="18034" y="11429"/>
                    </a:moveTo>
                    <a:lnTo>
                      <a:pt x="590347"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4" name="Freeform 314"/>
              <p:cNvSpPr/>
              <p:nvPr/>
            </p:nvSpPr>
            <p:spPr>
              <a:xfrm>
                <a:off x="6724" y="4244"/>
                <a:ext cx="136" cy="136"/>
              </a:xfrm>
              <a:custGeom>
                <a:avLst/>
                <a:gdLst>
                  <a:gd name="connsiteX0" fmla="*/ 18849 w 86105"/>
                  <a:gd name="connsiteY0" fmla="*/ 11427 h 86105"/>
                  <a:gd name="connsiteX1" fmla="*/ 95049 w 86105"/>
                  <a:gd name="connsiteY1" fmla="*/ 49527 h 86105"/>
                  <a:gd name="connsiteX2" fmla="*/ 18849 w 86105"/>
                  <a:gd name="connsiteY2" fmla="*/ 87627 h 86105"/>
                  <a:gd name="connsiteX3" fmla="*/ 18849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8849" y="11427"/>
                    </a:moveTo>
                    <a:lnTo>
                      <a:pt x="95049" y="49527"/>
                    </a:lnTo>
                    <a:lnTo>
                      <a:pt x="18849" y="87627"/>
                    </a:lnTo>
                    <a:lnTo>
                      <a:pt x="18849"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7" name="Freeform 317"/>
            <p:cNvSpPr/>
            <p:nvPr/>
          </p:nvSpPr>
          <p:spPr>
            <a:xfrm rot="20580000">
              <a:off x="5844" y="5611"/>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9" name="Freeform 319"/>
            <p:cNvSpPr/>
            <p:nvPr/>
          </p:nvSpPr>
          <p:spPr>
            <a:xfrm rot="19200000">
              <a:off x="5599" y="5841"/>
              <a:ext cx="1406" cy="130"/>
            </a:xfrm>
            <a:custGeom>
              <a:avLst/>
              <a:gdLst>
                <a:gd name="connsiteX0" fmla="*/ 18034 w 581405"/>
                <a:gd name="connsiteY0" fmla="*/ 19558 h 22605"/>
                <a:gd name="connsiteX1" fmla="*/ 590347 w 581405"/>
                <a:gd name="connsiteY1" fmla="*/ 19558 h 22605"/>
              </a:gdLst>
              <a:ahLst/>
              <a:cxnLst>
                <a:cxn ang="0">
                  <a:pos x="connsiteX0" y="connsiteY0"/>
                </a:cxn>
                <a:cxn ang="0">
                  <a:pos x="connsiteX1" y="connsiteY1"/>
                </a:cxn>
              </a:cxnLst>
              <a:rect l="l" t="t" r="r" b="b"/>
              <a:pathLst>
                <a:path w="581405" h="22605">
                  <a:moveTo>
                    <a:pt x="18034" y="19558"/>
                  </a:moveTo>
                  <a:lnTo>
                    <a:pt x="590347" y="19558"/>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1" name="Freeform 321"/>
            <p:cNvSpPr/>
            <p:nvPr/>
          </p:nvSpPr>
          <p:spPr>
            <a:xfrm>
              <a:off x="1104" y="4304"/>
              <a:ext cx="916" cy="36"/>
            </a:xfrm>
            <a:custGeom>
              <a:avLst/>
              <a:gdLst>
                <a:gd name="connsiteX0" fmla="*/ 13461 w 581405"/>
                <a:gd name="connsiteY0" fmla="*/ 14477 h 22605"/>
                <a:gd name="connsiteX1" fmla="*/ 585774 w 581405"/>
                <a:gd name="connsiteY1" fmla="*/ 14477 h 22605"/>
              </a:gdLst>
              <a:ahLst/>
              <a:cxnLst>
                <a:cxn ang="0">
                  <a:pos x="connsiteX0" y="connsiteY0"/>
                </a:cxn>
                <a:cxn ang="0">
                  <a:pos x="connsiteX1" y="connsiteY1"/>
                </a:cxn>
              </a:cxnLst>
              <a:rect l="l" t="t" r="r" b="b"/>
              <a:pathLst>
                <a:path w="581405" h="22605">
                  <a:moveTo>
                    <a:pt x="13461" y="14477"/>
                  </a:moveTo>
                  <a:lnTo>
                    <a:pt x="585774" y="14477"/>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2" name="Freeform 322"/>
            <p:cNvSpPr/>
            <p:nvPr/>
          </p:nvSpPr>
          <p:spPr>
            <a:xfrm>
              <a:off x="1984" y="4244"/>
              <a:ext cx="136" cy="136"/>
            </a:xfrm>
            <a:custGeom>
              <a:avLst/>
              <a:gdLst>
                <a:gd name="connsiteX0" fmla="*/ 14277 w 86105"/>
                <a:gd name="connsiteY0" fmla="*/ 14475 h 86105"/>
                <a:gd name="connsiteX1" fmla="*/ 90477 w 86105"/>
                <a:gd name="connsiteY1" fmla="*/ 52575 h 86105"/>
                <a:gd name="connsiteX2" fmla="*/ 14277 w 86105"/>
                <a:gd name="connsiteY2" fmla="*/ 90675 h 86105"/>
                <a:gd name="connsiteX3" fmla="*/ 14277 w 86105"/>
                <a:gd name="connsiteY3" fmla="*/ 14475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4475"/>
                  </a:moveTo>
                  <a:lnTo>
                    <a:pt x="90477" y="52575"/>
                  </a:lnTo>
                  <a:lnTo>
                    <a:pt x="14277" y="90675"/>
                  </a:lnTo>
                  <a:lnTo>
                    <a:pt x="14277" y="14475"/>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3" name="Freeform 323"/>
            <p:cNvSpPr/>
            <p:nvPr/>
          </p:nvSpPr>
          <p:spPr>
            <a:xfrm>
              <a:off x="1104" y="502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4" name="Freeform 324"/>
            <p:cNvSpPr/>
            <p:nvPr/>
          </p:nvSpPr>
          <p:spPr>
            <a:xfrm>
              <a:off x="1984" y="496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5" name="Freeform 325"/>
            <p:cNvSpPr/>
            <p:nvPr/>
          </p:nvSpPr>
          <p:spPr>
            <a:xfrm>
              <a:off x="1104" y="5744"/>
              <a:ext cx="916" cy="36"/>
            </a:xfrm>
            <a:custGeom>
              <a:avLst/>
              <a:gdLst>
                <a:gd name="connsiteX0" fmla="*/ 13461 w 581405"/>
                <a:gd name="connsiteY0" fmla="*/ 11429 h 22605"/>
                <a:gd name="connsiteX1" fmla="*/ 585774 w 581405"/>
                <a:gd name="connsiteY1" fmla="*/ 11429 h 22605"/>
              </a:gdLst>
              <a:ahLst/>
              <a:cxnLst>
                <a:cxn ang="0">
                  <a:pos x="connsiteX0" y="connsiteY0"/>
                </a:cxn>
                <a:cxn ang="0">
                  <a:pos x="connsiteX1" y="connsiteY1"/>
                </a:cxn>
              </a:cxnLst>
              <a:rect l="l" t="t" r="r" b="b"/>
              <a:pathLst>
                <a:path w="581405" h="22605">
                  <a:moveTo>
                    <a:pt x="13461" y="11429"/>
                  </a:moveTo>
                  <a:lnTo>
                    <a:pt x="585774" y="11429"/>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6" name="Freeform 326"/>
            <p:cNvSpPr/>
            <p:nvPr/>
          </p:nvSpPr>
          <p:spPr>
            <a:xfrm>
              <a:off x="1984" y="5684"/>
              <a:ext cx="136" cy="136"/>
            </a:xfrm>
            <a:custGeom>
              <a:avLst/>
              <a:gdLst>
                <a:gd name="connsiteX0" fmla="*/ 14277 w 86105"/>
                <a:gd name="connsiteY0" fmla="*/ 11427 h 86105"/>
                <a:gd name="connsiteX1" fmla="*/ 90477 w 86105"/>
                <a:gd name="connsiteY1" fmla="*/ 49527 h 86105"/>
                <a:gd name="connsiteX2" fmla="*/ 14277 w 86105"/>
                <a:gd name="connsiteY2" fmla="*/ 87627 h 86105"/>
                <a:gd name="connsiteX3" fmla="*/ 14277 w 86105"/>
                <a:gd name="connsiteY3" fmla="*/ 11427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11427"/>
                  </a:moveTo>
                  <a:lnTo>
                    <a:pt x="90477" y="49527"/>
                  </a:lnTo>
                  <a:lnTo>
                    <a:pt x="14277" y="87627"/>
                  </a:lnTo>
                  <a:lnTo>
                    <a:pt x="14277" y="11427"/>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7" name="Freeform 327"/>
            <p:cNvSpPr/>
            <p:nvPr/>
          </p:nvSpPr>
          <p:spPr>
            <a:xfrm>
              <a:off x="1104" y="6464"/>
              <a:ext cx="916" cy="36"/>
            </a:xfrm>
            <a:custGeom>
              <a:avLst/>
              <a:gdLst>
                <a:gd name="connsiteX0" fmla="*/ 13461 w 581405"/>
                <a:gd name="connsiteY0" fmla="*/ 9905 h 22605"/>
                <a:gd name="connsiteX1" fmla="*/ 585774 w 581405"/>
                <a:gd name="connsiteY1" fmla="*/ 9905 h 22605"/>
              </a:gdLst>
              <a:ahLst/>
              <a:cxnLst>
                <a:cxn ang="0">
                  <a:pos x="connsiteX0" y="connsiteY0"/>
                </a:cxn>
                <a:cxn ang="0">
                  <a:pos x="connsiteX1" y="connsiteY1"/>
                </a:cxn>
              </a:cxnLst>
              <a:rect l="l" t="t" r="r" b="b"/>
              <a:pathLst>
                <a:path w="581405" h="22605">
                  <a:moveTo>
                    <a:pt x="13461" y="9905"/>
                  </a:moveTo>
                  <a:lnTo>
                    <a:pt x="585774" y="9905"/>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8" name="Freeform 328"/>
            <p:cNvSpPr/>
            <p:nvPr/>
          </p:nvSpPr>
          <p:spPr>
            <a:xfrm>
              <a:off x="1984" y="6384"/>
              <a:ext cx="136" cy="136"/>
            </a:xfrm>
            <a:custGeom>
              <a:avLst/>
              <a:gdLst>
                <a:gd name="connsiteX0" fmla="*/ 14277 w 86105"/>
                <a:gd name="connsiteY0" fmla="*/ 22603 h 86105"/>
                <a:gd name="connsiteX1" fmla="*/ 90477 w 86105"/>
                <a:gd name="connsiteY1" fmla="*/ 60703 h 86105"/>
                <a:gd name="connsiteX2" fmla="*/ 14277 w 86105"/>
                <a:gd name="connsiteY2" fmla="*/ 98803 h 86105"/>
                <a:gd name="connsiteX3" fmla="*/ 14277 w 86105"/>
                <a:gd name="connsiteY3" fmla="*/ 22603 h 86105"/>
              </a:gdLst>
              <a:ahLst/>
              <a:cxnLst>
                <a:cxn ang="0">
                  <a:pos x="connsiteX0" y="connsiteY0"/>
                </a:cxn>
                <a:cxn ang="0">
                  <a:pos x="connsiteX1" y="connsiteY1"/>
                </a:cxn>
                <a:cxn ang="0">
                  <a:pos x="connsiteX2" y="connsiteY2"/>
                </a:cxn>
                <a:cxn ang="0">
                  <a:pos x="connsiteX3" y="connsiteY3"/>
                </a:cxn>
              </a:cxnLst>
              <a:rect l="l" t="t" r="r" b="b"/>
              <a:pathLst>
                <a:path w="86105" h="86105">
                  <a:moveTo>
                    <a:pt x="14277" y="22603"/>
                  </a:moveTo>
                  <a:lnTo>
                    <a:pt x="90477" y="60703"/>
                  </a:lnTo>
                  <a:lnTo>
                    <a:pt x="14277" y="98803"/>
                  </a:lnTo>
                  <a:lnTo>
                    <a:pt x="14277" y="22603"/>
                  </a:lnTo>
                  <a:close/>
                </a:path>
              </a:pathLst>
            </a:custGeom>
            <a:solidFill>
              <a:srgbClr val="7D7D7D">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组合 6"/>
            <p:cNvGrpSpPr/>
            <p:nvPr/>
          </p:nvGrpSpPr>
          <p:grpSpPr>
            <a:xfrm>
              <a:off x="6724" y="5144"/>
              <a:ext cx="476" cy="476"/>
              <a:chOff x="7769" y="5304"/>
              <a:chExt cx="476" cy="476"/>
            </a:xfrm>
          </p:grpSpPr>
          <p:sp>
            <p:nvSpPr>
              <p:cNvPr id="6" name="Freeform 237"/>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close/>
                  </a:path>
                </a:pathLst>
              </a:custGeom>
              <a:solidFill>
                <a:srgbClr val="D8D8D8">
                  <a:alpha val="10000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Freeform 238"/>
              <p:cNvSpPr/>
              <p:nvPr/>
            </p:nvSpPr>
            <p:spPr>
              <a:xfrm>
                <a:off x="7769" y="5304"/>
                <a:ext cx="476" cy="476"/>
              </a:xfrm>
              <a:custGeom>
                <a:avLst/>
                <a:gdLst>
                  <a:gd name="connsiteX0" fmla="*/ 16764 w 302006"/>
                  <a:gd name="connsiteY0" fmla="*/ 162306 h 302006"/>
                  <a:gd name="connsiteX1" fmla="*/ 163829 w 302006"/>
                  <a:gd name="connsiteY1" fmla="*/ 15240 h 302006"/>
                  <a:gd name="connsiteX2" fmla="*/ 310896 w 302006"/>
                  <a:gd name="connsiteY2" fmla="*/ 162306 h 302006"/>
                  <a:gd name="connsiteX3" fmla="*/ 163829 w 302006"/>
                  <a:gd name="connsiteY3" fmla="*/ 309372 h 302006"/>
                  <a:gd name="connsiteX4" fmla="*/ 16764 w 302006"/>
                  <a:gd name="connsiteY4" fmla="*/ 162306 h 302006"/>
                  <a:gd name="connsiteX5" fmla="*/ 16764 w 302006"/>
                  <a:gd name="connsiteY5" fmla="*/ 162306 h 3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006" h="302006">
                    <a:moveTo>
                      <a:pt x="16764" y="162306"/>
                    </a:moveTo>
                    <a:cubicBezTo>
                      <a:pt x="16764" y="81089"/>
                      <a:pt x="82613" y="15240"/>
                      <a:pt x="163829" y="15240"/>
                    </a:cubicBezTo>
                    <a:cubicBezTo>
                      <a:pt x="245046" y="15240"/>
                      <a:pt x="310896" y="81089"/>
                      <a:pt x="310896" y="162306"/>
                    </a:cubicBezTo>
                    <a:cubicBezTo>
                      <a:pt x="310896" y="243522"/>
                      <a:pt x="245046" y="309372"/>
                      <a:pt x="163829" y="309372"/>
                    </a:cubicBezTo>
                    <a:cubicBezTo>
                      <a:pt x="82613" y="309372"/>
                      <a:pt x="16764" y="243522"/>
                      <a:pt x="16764" y="162306"/>
                    </a:cubicBezTo>
                    <a:lnTo>
                      <a:pt x="16764" y="162306"/>
                    </a:lnTo>
                    <a:close/>
                  </a:path>
                </a:pathLst>
              </a:custGeom>
              <a:solidFill>
                <a:srgbClr val="0000FF">
                  <a:alpha val="0"/>
                </a:srgbClr>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9" name="Freeform 317"/>
            <p:cNvSpPr/>
            <p:nvPr/>
          </p:nvSpPr>
          <p:spPr>
            <a:xfrm rot="1020000" flipV="1">
              <a:off x="5844" y="5213"/>
              <a:ext cx="916" cy="36"/>
            </a:xfrm>
            <a:custGeom>
              <a:avLst/>
              <a:gdLst>
                <a:gd name="connsiteX0" fmla="*/ 18034 w 581405"/>
                <a:gd name="connsiteY0" fmla="*/ 21082 h 22605"/>
                <a:gd name="connsiteX1" fmla="*/ 590347 w 581405"/>
                <a:gd name="connsiteY1" fmla="*/ 21082 h 22605"/>
              </a:gdLst>
              <a:ahLst/>
              <a:cxnLst>
                <a:cxn ang="0">
                  <a:pos x="connsiteX0" y="connsiteY0"/>
                </a:cxn>
                <a:cxn ang="0">
                  <a:pos x="connsiteX1" y="connsiteY1"/>
                </a:cxn>
              </a:cxnLst>
              <a:rect l="l" t="t" r="r" b="b"/>
              <a:pathLst>
                <a:path w="581405" h="22605">
                  <a:moveTo>
                    <a:pt x="18034" y="21082"/>
                  </a:moveTo>
                  <a:lnTo>
                    <a:pt x="590347" y="21082"/>
                  </a:ln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 name="TextBox 331"/>
          <p:cNvSpPr txBox="1"/>
          <p:nvPr/>
        </p:nvSpPr>
        <p:spPr>
          <a:xfrm>
            <a:off x="5296236" y="1977895"/>
            <a:ext cx="1744345" cy="276999"/>
          </a:xfrm>
          <a:prstGeom prst="rect">
            <a:avLst/>
          </a:prstGeom>
          <a:noFill/>
        </p:spPr>
        <p:txBody>
          <a:bodyPr wrap="square" lIns="0" tIns="0" rIns="0" bIns="0" rtlCol="0">
            <a:spAutoFit/>
          </a:bodyPr>
          <a:lstStyle/>
          <a:p>
            <a:pPr marL="0" indent="120015">
              <a:lnSpc>
                <a:spcPct val="100000"/>
              </a:lnSpc>
            </a:pPr>
            <a:r>
              <a:rPr lang="en-US" altLang="zh-CN" sz="1800" spc="-5" dirty="0">
                <a:solidFill>
                  <a:srgbClr val="000000"/>
                </a:solidFill>
                <a:latin typeface="Arial" panose="020B0604020202020204"/>
                <a:ea typeface="Arial" panose="020B0604020202020204"/>
              </a:rPr>
              <a:t>Hidden</a:t>
            </a:r>
            <a:r>
              <a:rPr lang="en-US" altLang="zh-CN" sz="1800" spc="25" dirty="0">
                <a:solidFill>
                  <a:srgbClr val="000000"/>
                </a:solidFill>
                <a:latin typeface="Arial" panose="020B0604020202020204"/>
                <a:cs typeface="Arial" panose="020B0604020202020204"/>
              </a:rPr>
              <a:t> </a:t>
            </a:r>
            <a:r>
              <a:rPr lang="en-US" altLang="zh-CN" sz="1800" spc="-10" dirty="0">
                <a:solidFill>
                  <a:srgbClr val="000000"/>
                </a:solidFill>
                <a:latin typeface="Arial" panose="020B0604020202020204"/>
                <a:ea typeface="Arial" panose="020B0604020202020204"/>
              </a:rPr>
              <a:t>layer 2 </a:t>
            </a:r>
          </a:p>
        </p:txBody>
      </p:sp>
      <p:sp>
        <p:nvSpPr>
          <p:cNvPr id="16" name="TextBox 330"/>
          <p:cNvSpPr txBox="1"/>
          <p:nvPr/>
        </p:nvSpPr>
        <p:spPr>
          <a:xfrm>
            <a:off x="6553122" y="3036693"/>
            <a:ext cx="1727200" cy="276860"/>
          </a:xfrm>
          <a:prstGeom prst="rect">
            <a:avLst/>
          </a:prstGeom>
          <a:noFill/>
        </p:spPr>
        <p:txBody>
          <a:bodyPr wrap="square" lIns="0" tIns="0" rIns="0" bIns="0" rtlCol="0">
            <a:spAutoFit/>
          </a:bodyPr>
          <a:lstStyle/>
          <a:p>
            <a:pPr marL="0">
              <a:lnSpc>
                <a:spcPct val="100000"/>
              </a:lnSpc>
            </a:pPr>
            <a:r>
              <a:rPr lang="en-US" altLang="zh-CN" sz="1800" spc="-5" dirty="0">
                <a:solidFill>
                  <a:srgbClr val="000000"/>
                </a:solidFill>
                <a:latin typeface="Arial" panose="020B0604020202020204"/>
                <a:ea typeface="Arial" panose="020B0604020202020204"/>
              </a:rPr>
              <a:t>Output</a:t>
            </a:r>
            <a:r>
              <a:rPr lang="en-US" altLang="zh-CN" sz="1800" dirty="0">
                <a:solidFill>
                  <a:srgbClr val="000000"/>
                </a:solidFill>
                <a:latin typeface="Arial" panose="020B0604020202020204"/>
                <a:cs typeface="Arial" panose="020B0604020202020204"/>
              </a:rPr>
              <a:t> </a:t>
            </a:r>
            <a:r>
              <a:rPr lang="en-US" altLang="zh-CN" sz="1800" spc="-5" dirty="0">
                <a:solidFill>
                  <a:srgbClr val="000000"/>
                </a:solidFill>
                <a:latin typeface="Arial" panose="020B0604020202020204"/>
                <a:ea typeface="Arial" panose="020B0604020202020204"/>
              </a:rPr>
              <a:t>layer</a:t>
            </a:r>
            <a:endParaRPr lang="en-US" altLang="zh-CN" sz="1300" spc="-314" dirty="0">
              <a:solidFill>
                <a:srgbClr val="000000"/>
              </a:solidFill>
              <a:latin typeface="Cambria" panose="02040503050406030204"/>
              <a:ea typeface="Cambria" panose="02040503050406030204"/>
            </a:endParaRPr>
          </a:p>
        </p:txBody>
      </p:sp>
      <p:sp>
        <p:nvSpPr>
          <p:cNvPr id="17" name="TextBox 330"/>
          <p:cNvSpPr txBox="1"/>
          <p:nvPr/>
        </p:nvSpPr>
        <p:spPr>
          <a:xfrm>
            <a:off x="488380" y="3457750"/>
            <a:ext cx="1590675" cy="364139"/>
          </a:xfrm>
          <a:prstGeom prst="rect">
            <a:avLst/>
          </a:prstGeom>
          <a:noFill/>
        </p:spPr>
        <p:txBody>
          <a:bodyPr wrap="square" lIns="0" tIns="0" rIns="0" bIns="0" rtlCol="0">
            <a:spAutoFit/>
          </a:bodyPr>
          <a:lstStyle/>
          <a:p>
            <a:pPr marL="0">
              <a:lnSpc>
                <a:spcPct val="150000"/>
              </a:lnSpc>
            </a:pPr>
            <a:r>
              <a:rPr lang="en-US" altLang="zh-CN" sz="1800" spc="-5" dirty="0">
                <a:solidFill>
                  <a:srgbClr val="000000"/>
                </a:solidFill>
                <a:latin typeface="Arial" panose="020B0604020202020204"/>
                <a:ea typeface="Arial" panose="020B0604020202020204"/>
              </a:rPr>
              <a:t>Input data</a:t>
            </a:r>
            <a:endParaRPr lang="en-US" altLang="zh-CN" sz="1300" spc="-314" dirty="0">
              <a:solidFill>
                <a:srgbClr val="000000"/>
              </a:solidFill>
              <a:latin typeface="Cambria" panose="02040503050406030204"/>
              <a:ea typeface="Cambria" panose="02040503050406030204"/>
            </a:endParaRPr>
          </a:p>
        </p:txBody>
      </p:sp>
      <p:sp>
        <p:nvSpPr>
          <p:cNvPr id="19" name="TextBox 330"/>
          <p:cNvSpPr txBox="1"/>
          <p:nvPr/>
        </p:nvSpPr>
        <p:spPr>
          <a:xfrm>
            <a:off x="8280322" y="3639819"/>
            <a:ext cx="1727200" cy="276860"/>
          </a:xfrm>
          <a:prstGeom prst="rect">
            <a:avLst/>
          </a:prstGeom>
          <a:noFill/>
        </p:spPr>
        <p:txBody>
          <a:bodyPr wrap="square" lIns="0" tIns="0" rIns="0" bIns="0" rtlCol="0">
            <a:spAutoFit/>
          </a:bodyPr>
          <a:lstStyle/>
          <a:p>
            <a:pPr marL="0">
              <a:lnSpc>
                <a:spcPct val="100000"/>
              </a:lnSpc>
            </a:pPr>
            <a:r>
              <a:rPr lang="en-US" altLang="zh-CN" sz="1800" spc="-5" dirty="0">
                <a:solidFill>
                  <a:srgbClr val="000000"/>
                </a:solidFill>
                <a:latin typeface="Arial" panose="020B0604020202020204"/>
                <a:ea typeface="Arial" panose="020B0604020202020204"/>
              </a:rPr>
              <a:t>Output result </a:t>
            </a:r>
            <a:endParaRPr lang="en-US" altLang="zh-CN" sz="1300" spc="-314" dirty="0">
              <a:solidFill>
                <a:srgbClr val="000000"/>
              </a:solidFill>
              <a:latin typeface="Cambria" panose="02040503050406030204"/>
              <a:ea typeface="Cambria" panose="02040503050406030204"/>
            </a:endParaRPr>
          </a:p>
        </p:txBody>
      </p:sp>
      <p:sp>
        <p:nvSpPr>
          <p:cNvPr id="126" name="Textfeld 125"/>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9</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16" name="Textfeld 10">
            <a:extLst>
              <a:ext uri="{FF2B5EF4-FFF2-40B4-BE49-F238E27FC236}">
                <a16:creationId xmlns:a16="http://schemas.microsoft.com/office/drawing/2014/main" id="{F6F3AF72-EF3D-9E40-833C-3F4A3B88A874}"/>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US" sz="1400" dirty="0">
                <a:solidFill>
                  <a:prstClr val="black"/>
                </a:solidFill>
                <a:latin typeface="Arial" panose="020B0604020202020204" pitchFamily="34" charset="0"/>
                <a:cs typeface="Arial" panose="020B0604020202020204" pitchFamily="34" charset="0"/>
              </a:rPr>
              <a:t>Saz06</a:t>
            </a:r>
            <a:r>
              <a:rPr lang="de-DE" sz="1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23629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36335-7DBC-C447-BCAA-3CC6DBF0F5C7}"/>
              </a:ext>
            </a:extLst>
          </p:cNvPr>
          <p:cNvSpPr>
            <a:spLocks noGrp="1"/>
          </p:cNvSpPr>
          <p:nvPr>
            <p:ph type="title"/>
          </p:nvPr>
        </p:nvSpPr>
        <p:spPr/>
        <p:txBody>
          <a:bodyPr/>
          <a:lstStyle/>
          <a:p>
            <a:r>
              <a:rPr lang="en-US" altLang="zh-CN" dirty="0"/>
              <a:t>Difference between momentum update and </a:t>
            </a:r>
            <a:r>
              <a:rPr lang="en-US" altLang="zh-CN" dirty="0" err="1"/>
              <a:t>Nesterov</a:t>
            </a:r>
            <a:r>
              <a:rPr lang="en-US" altLang="zh-CN" dirty="0"/>
              <a:t> momentum update</a:t>
            </a:r>
            <a:br>
              <a:rPr lang="zh-CN" altLang="zh-CN" dirty="0"/>
            </a:br>
            <a:endParaRPr kumimoji="1" lang="zh-CN" altLang="en-US" dirty="0"/>
          </a:p>
        </p:txBody>
      </p:sp>
      <p:pic>
        <p:nvPicPr>
          <p:cNvPr id="5" name="图片 4">
            <a:extLst>
              <a:ext uri="{FF2B5EF4-FFF2-40B4-BE49-F238E27FC236}">
                <a16:creationId xmlns:a16="http://schemas.microsoft.com/office/drawing/2014/main" id="{56B2148E-4D20-0343-806B-F6D95028C794}"/>
              </a:ext>
            </a:extLst>
          </p:cNvPr>
          <p:cNvPicPr/>
          <p:nvPr/>
        </p:nvPicPr>
        <p:blipFill rotWithShape="1">
          <a:blip r:embed="rId2">
            <a:extLst>
              <a:ext uri="{28A0092B-C50C-407E-A947-70E740481C1C}">
                <a14:useLocalDpi xmlns:a14="http://schemas.microsoft.com/office/drawing/2010/main" val="0"/>
              </a:ext>
            </a:extLst>
          </a:blip>
          <a:srcRect b="14185"/>
          <a:stretch/>
        </p:blipFill>
        <p:spPr>
          <a:xfrm>
            <a:off x="759772" y="1619409"/>
            <a:ext cx="8385885" cy="3105771"/>
          </a:xfrm>
          <a:prstGeom prst="rect">
            <a:avLst/>
          </a:prstGeom>
        </p:spPr>
      </p:pic>
      <p:sp>
        <p:nvSpPr>
          <p:cNvPr id="6" name="Textfeld 10">
            <a:extLst>
              <a:ext uri="{FF2B5EF4-FFF2-40B4-BE49-F238E27FC236}">
                <a16:creationId xmlns:a16="http://schemas.microsoft.com/office/drawing/2014/main" id="{99A3355D-BFE5-3749-81ED-BDF416F2524F}"/>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US" sz="1400" dirty="0">
                <a:solidFill>
                  <a:prstClr val="black"/>
                </a:solidFill>
                <a:latin typeface="Arial" panose="020B0604020202020204" pitchFamily="34" charset="0"/>
                <a:cs typeface="Arial" panose="020B0604020202020204" pitchFamily="34" charset="0"/>
              </a:rPr>
              <a:t>SMD</a:t>
            </a:r>
            <a:r>
              <a:rPr lang="en-US" altLang="zh-CN" sz="1400" dirty="0"/>
              <a:t>13</a:t>
            </a:r>
            <a:r>
              <a:rPr lang="de-DE" sz="1400" dirty="0">
                <a:solidFill>
                  <a:prstClr val="black"/>
                </a:solidFill>
                <a:latin typeface="Arial" panose="020B0604020202020204" pitchFamily="34" charset="0"/>
                <a:cs typeface="Arial" panose="020B0604020202020204" pitchFamily="34" charset="0"/>
              </a:rPr>
              <a:t>]</a:t>
            </a:r>
          </a:p>
        </p:txBody>
      </p:sp>
      <p:sp>
        <p:nvSpPr>
          <p:cNvPr id="7" name="Textfeld 125">
            <a:extLst>
              <a:ext uri="{FF2B5EF4-FFF2-40B4-BE49-F238E27FC236}">
                <a16:creationId xmlns:a16="http://schemas.microsoft.com/office/drawing/2014/main" id="{6E3B844A-45CC-1844-AA64-0A037DF35CC4}"/>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altLang="de-DE" sz="1400" dirty="0">
                <a:solidFill>
                  <a:schemeClr val="bg1">
                    <a:lumMod val="50000"/>
                  </a:schemeClr>
                </a:solidFill>
                <a:latin typeface="Arial" panose="020B0604020202020204" pitchFamily="34" charset="0"/>
                <a:cs typeface="Arial" panose="020B0604020202020204" pitchFamily="34" charset="0"/>
              </a:rPr>
              <a:t>5</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10</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8" name="TextBox 330">
            <a:extLst>
              <a:ext uri="{FF2B5EF4-FFF2-40B4-BE49-F238E27FC236}">
                <a16:creationId xmlns:a16="http://schemas.microsoft.com/office/drawing/2014/main" id="{D13069CB-8C4A-2346-B14A-55EE42DE8D85}"/>
              </a:ext>
            </a:extLst>
          </p:cNvPr>
          <p:cNvSpPr txBox="1"/>
          <p:nvPr/>
        </p:nvSpPr>
        <p:spPr>
          <a:xfrm>
            <a:off x="1424510" y="4947357"/>
            <a:ext cx="2304320" cy="364139"/>
          </a:xfrm>
          <a:prstGeom prst="rect">
            <a:avLst/>
          </a:prstGeom>
          <a:noFill/>
        </p:spPr>
        <p:txBody>
          <a:bodyPr wrap="square" lIns="0" tIns="0" rIns="0" bIns="0" rtlCol="0">
            <a:spAutoFit/>
          </a:bodyPr>
          <a:lstStyle/>
          <a:p>
            <a:pPr marL="0">
              <a:lnSpc>
                <a:spcPct val="150000"/>
              </a:lnSpc>
            </a:pPr>
            <a:r>
              <a:rPr lang="en-US" altLang="zh-CN" sz="1800" spc="-5" dirty="0">
                <a:solidFill>
                  <a:srgbClr val="000000"/>
                </a:solidFill>
                <a:latin typeface="Arial" panose="020B0604020202020204"/>
                <a:ea typeface="Arial" panose="020B0604020202020204"/>
              </a:rPr>
              <a:t>Momentum update</a:t>
            </a:r>
            <a:endParaRPr lang="en-US" altLang="zh-CN" sz="1300" spc="-314" dirty="0">
              <a:solidFill>
                <a:srgbClr val="000000"/>
              </a:solidFill>
              <a:latin typeface="Cambria" panose="02040503050406030204"/>
              <a:ea typeface="Cambria" panose="02040503050406030204"/>
            </a:endParaRPr>
          </a:p>
        </p:txBody>
      </p:sp>
      <p:sp>
        <p:nvSpPr>
          <p:cNvPr id="9" name="TextBox 330">
            <a:extLst>
              <a:ext uri="{FF2B5EF4-FFF2-40B4-BE49-F238E27FC236}">
                <a16:creationId xmlns:a16="http://schemas.microsoft.com/office/drawing/2014/main" id="{2B83CC55-E2B5-6746-8DF4-124867E9EB46}"/>
              </a:ext>
            </a:extLst>
          </p:cNvPr>
          <p:cNvSpPr txBox="1"/>
          <p:nvPr/>
        </p:nvSpPr>
        <p:spPr>
          <a:xfrm>
            <a:off x="5614306" y="4874452"/>
            <a:ext cx="2985292" cy="364139"/>
          </a:xfrm>
          <a:prstGeom prst="rect">
            <a:avLst/>
          </a:prstGeom>
          <a:noFill/>
        </p:spPr>
        <p:txBody>
          <a:bodyPr wrap="square" lIns="0" tIns="0" rIns="0" bIns="0" rtlCol="0">
            <a:spAutoFit/>
          </a:bodyPr>
          <a:lstStyle/>
          <a:p>
            <a:pPr marL="0">
              <a:lnSpc>
                <a:spcPct val="150000"/>
              </a:lnSpc>
            </a:pPr>
            <a:r>
              <a:rPr lang="en-US" altLang="zh-CN" spc="-5" dirty="0" err="1">
                <a:solidFill>
                  <a:srgbClr val="000000"/>
                </a:solidFill>
                <a:latin typeface="Arial" panose="020B0604020202020204"/>
                <a:ea typeface="Arial" panose="020B0604020202020204"/>
              </a:rPr>
              <a:t>Nesterov</a:t>
            </a:r>
            <a:r>
              <a:rPr lang="en-US" altLang="zh-CN" spc="-5" dirty="0">
                <a:solidFill>
                  <a:srgbClr val="000000"/>
                </a:solidFill>
                <a:latin typeface="Arial" panose="020B0604020202020204"/>
                <a:ea typeface="Arial" panose="020B0604020202020204"/>
              </a:rPr>
              <a:t> m</a:t>
            </a:r>
            <a:r>
              <a:rPr lang="en-US" altLang="zh-CN" sz="1800" spc="-5" dirty="0">
                <a:solidFill>
                  <a:srgbClr val="000000"/>
                </a:solidFill>
                <a:latin typeface="Arial" panose="020B0604020202020204"/>
                <a:ea typeface="Arial" panose="020B0604020202020204"/>
              </a:rPr>
              <a:t>omentum update</a:t>
            </a:r>
            <a:endParaRPr lang="en-US" altLang="zh-CN" sz="1300" spc="-314" dirty="0">
              <a:solidFill>
                <a:srgbClr val="000000"/>
              </a:solidFill>
              <a:latin typeface="Cambria" panose="02040503050406030204"/>
              <a:ea typeface="Cambria" panose="02040503050406030204"/>
            </a:endParaRPr>
          </a:p>
        </p:txBody>
      </p:sp>
      <p:sp>
        <p:nvSpPr>
          <p:cNvPr id="3" name="椭圆 2">
            <a:extLst>
              <a:ext uri="{FF2B5EF4-FFF2-40B4-BE49-F238E27FC236}">
                <a16:creationId xmlns:a16="http://schemas.microsoft.com/office/drawing/2014/main" id="{695D9696-DD7F-A046-957E-326BC4A888FA}"/>
              </a:ext>
            </a:extLst>
          </p:cNvPr>
          <p:cNvSpPr/>
          <p:nvPr/>
        </p:nvSpPr>
        <p:spPr>
          <a:xfrm>
            <a:off x="848430" y="4149100"/>
            <a:ext cx="144020" cy="144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DD155345-B16E-FC46-A95D-197BB7610733}"/>
              </a:ext>
            </a:extLst>
          </p:cNvPr>
          <p:cNvSpPr/>
          <p:nvPr/>
        </p:nvSpPr>
        <p:spPr>
          <a:xfrm>
            <a:off x="5241040" y="4149100"/>
            <a:ext cx="144020" cy="1440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87853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0869-F841-1044-9F30-71E50B536AE7}"/>
              </a:ext>
            </a:extLst>
          </p:cNvPr>
          <p:cNvSpPr>
            <a:spLocks noGrp="1"/>
          </p:cNvSpPr>
          <p:nvPr>
            <p:ph type="title"/>
          </p:nvPr>
        </p:nvSpPr>
        <p:spPr>
          <a:xfrm>
            <a:off x="272481" y="333376"/>
            <a:ext cx="9633519" cy="719138"/>
          </a:xfrm>
        </p:spPr>
        <p:txBody>
          <a:bodyPr/>
          <a:lstStyle/>
          <a:p>
            <a:r>
              <a:rPr lang="en-GB" dirty="0"/>
              <a:t>Comparison of conventional DNN and DNN with transfer learning</a:t>
            </a:r>
          </a:p>
        </p:txBody>
      </p:sp>
      <p:cxnSp>
        <p:nvCxnSpPr>
          <p:cNvPr id="6" name="直线连接符 5">
            <a:extLst>
              <a:ext uri="{FF2B5EF4-FFF2-40B4-BE49-F238E27FC236}">
                <a16:creationId xmlns:a16="http://schemas.microsoft.com/office/drawing/2014/main" id="{6C4DC5DF-02EF-4048-A562-37BF06133642}"/>
              </a:ext>
            </a:extLst>
          </p:cNvPr>
          <p:cNvCxnSpPr>
            <a:cxnSpLocks/>
          </p:cNvCxnSpPr>
          <p:nvPr/>
        </p:nvCxnSpPr>
        <p:spPr>
          <a:xfrm flipH="1">
            <a:off x="4925057" y="1233267"/>
            <a:ext cx="27943" cy="4572063"/>
          </a:xfrm>
          <a:prstGeom prst="line">
            <a:avLst/>
          </a:prstGeom>
          <a:ln w="25400">
            <a:prstDash val="lgDash"/>
          </a:ln>
        </p:spPr>
        <p:style>
          <a:lnRef idx="1">
            <a:schemeClr val="dk1"/>
          </a:lnRef>
          <a:fillRef idx="0">
            <a:schemeClr val="dk1"/>
          </a:fillRef>
          <a:effectRef idx="0">
            <a:schemeClr val="dk1"/>
          </a:effectRef>
          <a:fontRef idx="minor">
            <a:schemeClr val="tx1"/>
          </a:fontRef>
        </p:style>
      </p:cxnSp>
      <p:sp>
        <p:nvSpPr>
          <p:cNvPr id="9" name="圆角矩形 8">
            <a:extLst>
              <a:ext uri="{FF2B5EF4-FFF2-40B4-BE49-F238E27FC236}">
                <a16:creationId xmlns:a16="http://schemas.microsoft.com/office/drawing/2014/main" id="{4E10B560-A56A-034D-B0AD-D79923EEFB9D}"/>
              </a:ext>
            </a:extLst>
          </p:cNvPr>
          <p:cNvSpPr/>
          <p:nvPr/>
        </p:nvSpPr>
        <p:spPr>
          <a:xfrm>
            <a:off x="344360" y="2564880"/>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dataset</a:t>
            </a:r>
            <a:endParaRPr kumimoji="1" lang="zh-CN" altLang="en-US" dirty="0"/>
          </a:p>
        </p:txBody>
      </p:sp>
      <p:sp>
        <p:nvSpPr>
          <p:cNvPr id="10" name="圆角矩形 9">
            <a:extLst>
              <a:ext uri="{FF2B5EF4-FFF2-40B4-BE49-F238E27FC236}">
                <a16:creationId xmlns:a16="http://schemas.microsoft.com/office/drawing/2014/main" id="{BA46795D-AFC4-0C46-A559-D2367BD9989A}"/>
              </a:ext>
            </a:extLst>
          </p:cNvPr>
          <p:cNvSpPr/>
          <p:nvPr/>
        </p:nvSpPr>
        <p:spPr>
          <a:xfrm>
            <a:off x="2792700" y="2564880"/>
            <a:ext cx="1988622"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Learning system</a:t>
            </a:r>
          </a:p>
          <a:p>
            <a:pPr algn="ctr"/>
            <a:r>
              <a:rPr kumimoji="1" lang="en-US" altLang="zh-CN" dirty="0"/>
              <a:t>source task</a:t>
            </a:r>
            <a:endParaRPr kumimoji="1" lang="zh-CN" altLang="en-US" dirty="0"/>
          </a:p>
        </p:txBody>
      </p:sp>
      <p:cxnSp>
        <p:nvCxnSpPr>
          <p:cNvPr id="11" name="直线箭头连接符 10">
            <a:extLst>
              <a:ext uri="{FF2B5EF4-FFF2-40B4-BE49-F238E27FC236}">
                <a16:creationId xmlns:a16="http://schemas.microsoft.com/office/drawing/2014/main" id="{7AA56913-2817-094B-AB9F-D81D08BCA763}"/>
              </a:ext>
            </a:extLst>
          </p:cNvPr>
          <p:cNvCxnSpPr>
            <a:cxnSpLocks/>
            <a:stCxn id="9" idx="3"/>
            <a:endCxn id="10" idx="1"/>
          </p:cNvCxnSpPr>
          <p:nvPr/>
        </p:nvCxnSpPr>
        <p:spPr>
          <a:xfrm>
            <a:off x="2144609" y="2852920"/>
            <a:ext cx="6480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2AD869D2-99E4-D64C-8850-9E6876770E40}"/>
              </a:ext>
            </a:extLst>
          </p:cNvPr>
          <p:cNvSpPr/>
          <p:nvPr/>
        </p:nvSpPr>
        <p:spPr>
          <a:xfrm>
            <a:off x="250848" y="1052514"/>
            <a:ext cx="2274982" cy="369332"/>
          </a:xfrm>
          <a:prstGeom prst="rect">
            <a:avLst/>
          </a:prstGeom>
        </p:spPr>
        <p:txBody>
          <a:bodyPr wrap="none">
            <a:spAutoFit/>
          </a:bodyPr>
          <a:lstStyle/>
          <a:p>
            <a:r>
              <a:rPr lang="en-GB" altLang="zh-CN" b="1" dirty="0"/>
              <a:t>Conventional DNN </a:t>
            </a:r>
            <a:endParaRPr lang="en-GB" b="1" dirty="0"/>
          </a:p>
        </p:txBody>
      </p:sp>
      <p:sp>
        <p:nvSpPr>
          <p:cNvPr id="14" name="圆角矩形 13">
            <a:extLst>
              <a:ext uri="{FF2B5EF4-FFF2-40B4-BE49-F238E27FC236}">
                <a16:creationId xmlns:a16="http://schemas.microsoft.com/office/drawing/2014/main" id="{7B7F8654-82E6-B048-84C6-CB9F1E7A6FFD}"/>
              </a:ext>
            </a:extLst>
          </p:cNvPr>
          <p:cNvSpPr/>
          <p:nvPr/>
        </p:nvSpPr>
        <p:spPr>
          <a:xfrm>
            <a:off x="346601" y="4869200"/>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dataset</a:t>
            </a:r>
            <a:endParaRPr kumimoji="1" lang="zh-CN" altLang="en-US" dirty="0"/>
          </a:p>
        </p:txBody>
      </p:sp>
      <p:sp>
        <p:nvSpPr>
          <p:cNvPr id="15" name="圆角矩形 14">
            <a:extLst>
              <a:ext uri="{FF2B5EF4-FFF2-40B4-BE49-F238E27FC236}">
                <a16:creationId xmlns:a16="http://schemas.microsoft.com/office/drawing/2014/main" id="{3F785626-D434-0344-8D8F-39D1DAB46811}"/>
              </a:ext>
            </a:extLst>
          </p:cNvPr>
          <p:cNvSpPr/>
          <p:nvPr/>
        </p:nvSpPr>
        <p:spPr>
          <a:xfrm>
            <a:off x="2794941" y="4869200"/>
            <a:ext cx="1988622"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Learning system</a:t>
            </a:r>
          </a:p>
          <a:p>
            <a:pPr algn="ctr"/>
            <a:r>
              <a:rPr kumimoji="1" lang="en-US" altLang="zh-CN" dirty="0"/>
              <a:t>target task</a:t>
            </a:r>
            <a:endParaRPr kumimoji="1" lang="zh-CN" altLang="en-US" dirty="0"/>
          </a:p>
        </p:txBody>
      </p:sp>
      <p:cxnSp>
        <p:nvCxnSpPr>
          <p:cNvPr id="16" name="直线箭头连接符 15">
            <a:extLst>
              <a:ext uri="{FF2B5EF4-FFF2-40B4-BE49-F238E27FC236}">
                <a16:creationId xmlns:a16="http://schemas.microsoft.com/office/drawing/2014/main" id="{633C32C1-8B2D-3641-B243-02E898FE1719}"/>
              </a:ext>
            </a:extLst>
          </p:cNvPr>
          <p:cNvCxnSpPr>
            <a:cxnSpLocks/>
            <a:stCxn id="14" idx="3"/>
            <a:endCxn id="15" idx="1"/>
          </p:cNvCxnSpPr>
          <p:nvPr/>
        </p:nvCxnSpPr>
        <p:spPr>
          <a:xfrm>
            <a:off x="2146850" y="5157240"/>
            <a:ext cx="6480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E6C2031B-1C8C-D147-BBF9-52A65CA13F62}"/>
              </a:ext>
            </a:extLst>
          </p:cNvPr>
          <p:cNvSpPr txBox="1"/>
          <p:nvPr/>
        </p:nvSpPr>
        <p:spPr bwMode="auto">
          <a:xfrm>
            <a:off x="200340" y="1484320"/>
            <a:ext cx="4796726" cy="612163"/>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altLang="zh-CN" dirty="0">
                <a:solidFill>
                  <a:prstClr val="black"/>
                </a:solidFill>
                <a:latin typeface="Arial" panose="020B0604020202020204" pitchFamily="34" charset="0"/>
                <a:cs typeface="Arial" panose="020B0604020202020204" pitchFamily="34" charset="0"/>
              </a:rPr>
              <a:t>Training is i</a:t>
            </a:r>
            <a:r>
              <a:rPr lang="en-GB" dirty="0">
                <a:solidFill>
                  <a:prstClr val="black"/>
                </a:solidFill>
                <a:latin typeface="Arial" panose="020B0604020202020204" pitchFamily="34" charset="0"/>
                <a:cs typeface="Arial" panose="020B0604020202020204" pitchFamily="34" charset="0"/>
              </a:rPr>
              <a:t>solated</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Knowledge is not retained or accumulated </a:t>
            </a:r>
          </a:p>
        </p:txBody>
      </p:sp>
      <p:sp>
        <p:nvSpPr>
          <p:cNvPr id="18" name="圆角矩形 17">
            <a:extLst>
              <a:ext uri="{FF2B5EF4-FFF2-40B4-BE49-F238E27FC236}">
                <a16:creationId xmlns:a16="http://schemas.microsoft.com/office/drawing/2014/main" id="{507BDA35-2D9B-C44E-9189-BE0C7E6B9315}"/>
              </a:ext>
            </a:extLst>
          </p:cNvPr>
          <p:cNvSpPr/>
          <p:nvPr/>
        </p:nvSpPr>
        <p:spPr>
          <a:xfrm>
            <a:off x="5196974" y="2564880"/>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dataset</a:t>
            </a:r>
            <a:endParaRPr kumimoji="1" lang="zh-CN" altLang="en-US" dirty="0"/>
          </a:p>
        </p:txBody>
      </p:sp>
      <p:sp>
        <p:nvSpPr>
          <p:cNvPr id="19" name="圆角矩形 18">
            <a:extLst>
              <a:ext uri="{FF2B5EF4-FFF2-40B4-BE49-F238E27FC236}">
                <a16:creationId xmlns:a16="http://schemas.microsoft.com/office/drawing/2014/main" id="{F8175016-EF78-3A4C-B49E-F83E610ED9BD}"/>
              </a:ext>
            </a:extLst>
          </p:cNvPr>
          <p:cNvSpPr/>
          <p:nvPr/>
        </p:nvSpPr>
        <p:spPr>
          <a:xfrm>
            <a:off x="7645314" y="2564880"/>
            <a:ext cx="1988622"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Learning system</a:t>
            </a:r>
          </a:p>
          <a:p>
            <a:pPr algn="ctr"/>
            <a:r>
              <a:rPr kumimoji="1" lang="en-US" altLang="zh-CN" dirty="0"/>
              <a:t>source task</a:t>
            </a:r>
            <a:endParaRPr kumimoji="1" lang="zh-CN" altLang="en-US" dirty="0"/>
          </a:p>
        </p:txBody>
      </p:sp>
      <p:cxnSp>
        <p:nvCxnSpPr>
          <p:cNvPr id="20" name="直线箭头连接符 19">
            <a:extLst>
              <a:ext uri="{FF2B5EF4-FFF2-40B4-BE49-F238E27FC236}">
                <a16:creationId xmlns:a16="http://schemas.microsoft.com/office/drawing/2014/main" id="{0DA53DB6-4EE9-4849-87E8-0BB31E17B297}"/>
              </a:ext>
            </a:extLst>
          </p:cNvPr>
          <p:cNvCxnSpPr>
            <a:cxnSpLocks/>
            <a:stCxn id="18" idx="3"/>
            <a:endCxn id="19" idx="1"/>
          </p:cNvCxnSpPr>
          <p:nvPr/>
        </p:nvCxnSpPr>
        <p:spPr>
          <a:xfrm>
            <a:off x="6997223" y="2852920"/>
            <a:ext cx="6480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1" name="矩形 20">
            <a:extLst>
              <a:ext uri="{FF2B5EF4-FFF2-40B4-BE49-F238E27FC236}">
                <a16:creationId xmlns:a16="http://schemas.microsoft.com/office/drawing/2014/main" id="{437312CA-C5F6-574C-B223-947DA52BA7F0}"/>
              </a:ext>
            </a:extLst>
          </p:cNvPr>
          <p:cNvSpPr/>
          <p:nvPr/>
        </p:nvSpPr>
        <p:spPr>
          <a:xfrm>
            <a:off x="5103462" y="1052514"/>
            <a:ext cx="1103828" cy="369332"/>
          </a:xfrm>
          <a:prstGeom prst="rect">
            <a:avLst/>
          </a:prstGeom>
        </p:spPr>
        <p:txBody>
          <a:bodyPr wrap="none">
            <a:spAutoFit/>
          </a:bodyPr>
          <a:lstStyle/>
          <a:p>
            <a:r>
              <a:rPr lang="en-GB" altLang="zh-CN" b="1" dirty="0"/>
              <a:t>DNN-TL </a:t>
            </a:r>
            <a:endParaRPr lang="en-GB" b="1" dirty="0"/>
          </a:p>
        </p:txBody>
      </p:sp>
      <p:sp>
        <p:nvSpPr>
          <p:cNvPr id="22" name="圆角矩形 21">
            <a:extLst>
              <a:ext uri="{FF2B5EF4-FFF2-40B4-BE49-F238E27FC236}">
                <a16:creationId xmlns:a16="http://schemas.microsoft.com/office/drawing/2014/main" id="{434E0EAE-9D22-C442-AF08-81CADA2CD3B0}"/>
              </a:ext>
            </a:extLst>
          </p:cNvPr>
          <p:cNvSpPr/>
          <p:nvPr/>
        </p:nvSpPr>
        <p:spPr>
          <a:xfrm>
            <a:off x="5199215" y="4869200"/>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dataset</a:t>
            </a:r>
            <a:endParaRPr kumimoji="1" lang="zh-CN" altLang="en-US" dirty="0"/>
          </a:p>
        </p:txBody>
      </p:sp>
      <p:sp>
        <p:nvSpPr>
          <p:cNvPr id="23" name="圆角矩形 22">
            <a:extLst>
              <a:ext uri="{FF2B5EF4-FFF2-40B4-BE49-F238E27FC236}">
                <a16:creationId xmlns:a16="http://schemas.microsoft.com/office/drawing/2014/main" id="{44EAF544-E28C-A94C-B6D3-99E70812F39E}"/>
              </a:ext>
            </a:extLst>
          </p:cNvPr>
          <p:cNvSpPr/>
          <p:nvPr/>
        </p:nvSpPr>
        <p:spPr>
          <a:xfrm>
            <a:off x="7647555" y="4869200"/>
            <a:ext cx="1988622"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Learning system</a:t>
            </a:r>
          </a:p>
          <a:p>
            <a:pPr algn="ctr"/>
            <a:r>
              <a:rPr kumimoji="1" lang="en-US" altLang="zh-CN" dirty="0"/>
              <a:t>target task</a:t>
            </a:r>
            <a:endParaRPr kumimoji="1" lang="zh-CN" altLang="en-US" dirty="0"/>
          </a:p>
        </p:txBody>
      </p:sp>
      <p:cxnSp>
        <p:nvCxnSpPr>
          <p:cNvPr id="24" name="直线箭头连接符 23">
            <a:extLst>
              <a:ext uri="{FF2B5EF4-FFF2-40B4-BE49-F238E27FC236}">
                <a16:creationId xmlns:a16="http://schemas.microsoft.com/office/drawing/2014/main" id="{33F239CB-4056-CD42-935E-D6517F6B4E16}"/>
              </a:ext>
            </a:extLst>
          </p:cNvPr>
          <p:cNvCxnSpPr>
            <a:cxnSpLocks/>
            <a:stCxn id="22" idx="3"/>
            <a:endCxn id="23" idx="1"/>
          </p:cNvCxnSpPr>
          <p:nvPr/>
        </p:nvCxnSpPr>
        <p:spPr>
          <a:xfrm>
            <a:off x="6999464" y="5157240"/>
            <a:ext cx="6480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C2BA5F85-952F-4043-8FC6-D7ABF893476E}"/>
              </a:ext>
            </a:extLst>
          </p:cNvPr>
          <p:cNvSpPr txBox="1"/>
          <p:nvPr/>
        </p:nvSpPr>
        <p:spPr bwMode="auto">
          <a:xfrm>
            <a:off x="5052954" y="1484320"/>
            <a:ext cx="5156776" cy="612163"/>
          </a:xfrm>
          <a:prstGeom prst="rect">
            <a:avLst/>
          </a:prstGeom>
          <a:noFill/>
          <a:ln>
            <a:noFill/>
          </a:ln>
        </p:spPr>
        <p:txBody>
          <a:bodyPr vert="horz" wrap="square" lIns="91440" tIns="45720" rIns="91440" bIns="45720" numCol="1" rtlCol="0" anchor="t" anchorCtr="0" compatLnSpc="1">
            <a:noAutofit/>
          </a:bodyPr>
          <a:lstStyle/>
          <a:p>
            <a:pPr marL="266700" indent="-266700">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Training of a new task relies on the previous learned task</a:t>
            </a:r>
          </a:p>
          <a:p>
            <a:pPr marL="266700" indent="-266700" defTabSz="914400">
              <a:lnSpc>
                <a:spcPct val="100000"/>
              </a:lnSpc>
              <a:spcBef>
                <a:spcPts val="0"/>
              </a:spcBef>
              <a:buClr>
                <a:srgbClr val="00AC5B"/>
              </a:buClr>
              <a:buFont typeface="Wingdings" panose="05000000000000000000" pitchFamily="2" charset="2"/>
              <a:buChar char="§"/>
            </a:pPr>
            <a:r>
              <a:rPr lang="en-GB" dirty="0">
                <a:solidFill>
                  <a:prstClr val="black"/>
                </a:solidFill>
                <a:latin typeface="Arial" panose="020B0604020202020204" pitchFamily="34" charset="0"/>
                <a:cs typeface="Arial" panose="020B0604020202020204" pitchFamily="34" charset="0"/>
              </a:rPr>
              <a:t>Faster training, accurate, less training data</a:t>
            </a:r>
          </a:p>
        </p:txBody>
      </p:sp>
      <p:sp>
        <p:nvSpPr>
          <p:cNvPr id="27" name="圆柱体 26">
            <a:extLst>
              <a:ext uri="{FF2B5EF4-FFF2-40B4-BE49-F238E27FC236}">
                <a16:creationId xmlns:a16="http://schemas.microsoft.com/office/drawing/2014/main" id="{C4496082-BC8D-DB47-BAB2-9D62E4F29B42}"/>
              </a:ext>
            </a:extLst>
          </p:cNvPr>
          <p:cNvSpPr/>
          <p:nvPr/>
        </p:nvSpPr>
        <p:spPr>
          <a:xfrm>
            <a:off x="7938939" y="3617732"/>
            <a:ext cx="1401371" cy="747398"/>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Knowledge</a:t>
            </a:r>
            <a:endParaRPr kumimoji="1" lang="zh-CN" altLang="en-US" dirty="0"/>
          </a:p>
        </p:txBody>
      </p:sp>
      <p:cxnSp>
        <p:nvCxnSpPr>
          <p:cNvPr id="5" name="直线箭头连接符 4">
            <a:extLst>
              <a:ext uri="{FF2B5EF4-FFF2-40B4-BE49-F238E27FC236}">
                <a16:creationId xmlns:a16="http://schemas.microsoft.com/office/drawing/2014/main" id="{C01C31E2-3756-C24E-AA25-377E32E2B092}"/>
              </a:ext>
            </a:extLst>
          </p:cNvPr>
          <p:cNvCxnSpPr>
            <a:stCxn id="19" idx="2"/>
            <a:endCxn id="27" idx="1"/>
          </p:cNvCxnSpPr>
          <p:nvPr/>
        </p:nvCxnSpPr>
        <p:spPr>
          <a:xfrm>
            <a:off x="8639625" y="3140960"/>
            <a:ext cx="0" cy="4767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直线箭头连接符 27">
            <a:extLst>
              <a:ext uri="{FF2B5EF4-FFF2-40B4-BE49-F238E27FC236}">
                <a16:creationId xmlns:a16="http://schemas.microsoft.com/office/drawing/2014/main" id="{EA4E80FB-41C9-C04A-8909-DA3D85C2C81F}"/>
              </a:ext>
            </a:extLst>
          </p:cNvPr>
          <p:cNvCxnSpPr>
            <a:cxnSpLocks/>
            <a:stCxn id="27" idx="3"/>
            <a:endCxn id="23" idx="0"/>
          </p:cNvCxnSpPr>
          <p:nvPr/>
        </p:nvCxnSpPr>
        <p:spPr>
          <a:xfrm>
            <a:off x="8639625" y="4365130"/>
            <a:ext cx="2241" cy="5040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6" name="Textfeld 10">
            <a:extLst>
              <a:ext uri="{FF2B5EF4-FFF2-40B4-BE49-F238E27FC236}">
                <a16:creationId xmlns:a16="http://schemas.microsoft.com/office/drawing/2014/main" id="{B29AA3BB-B1B8-EB4E-BDB3-A10D05340C92}"/>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solidFill>
                  <a:prstClr val="black"/>
                </a:solidFill>
                <a:latin typeface="Arial" panose="020B0604020202020204" pitchFamily="34" charset="0"/>
                <a:cs typeface="Arial" panose="020B0604020202020204" pitchFamily="34" charset="0"/>
              </a:rPr>
              <a:t>OBL14]</a:t>
            </a:r>
            <a:endParaRPr lang="de-DE" sz="1400" dirty="0">
              <a:solidFill>
                <a:prstClr val="black"/>
              </a:solidFill>
              <a:latin typeface="Arial" panose="020B0604020202020204" pitchFamily="34" charset="0"/>
              <a:cs typeface="Arial" panose="020B0604020202020204" pitchFamily="34" charset="0"/>
            </a:endParaRPr>
          </a:p>
        </p:txBody>
      </p:sp>
      <p:sp>
        <p:nvSpPr>
          <p:cNvPr id="29" name="Textfeld 11">
            <a:extLst>
              <a:ext uri="{FF2B5EF4-FFF2-40B4-BE49-F238E27FC236}">
                <a16:creationId xmlns:a16="http://schemas.microsoft.com/office/drawing/2014/main" id="{61B29F21-18BD-2848-ACE4-B8FBD066FDF9}"/>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128311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1B06F3-321D-7548-A6AB-8FE0E586D7A0}"/>
              </a:ext>
            </a:extLst>
          </p:cNvPr>
          <p:cNvSpPr>
            <a:spLocks noGrp="1"/>
          </p:cNvSpPr>
          <p:nvPr>
            <p:ph type="title"/>
          </p:nvPr>
        </p:nvSpPr>
        <p:spPr/>
        <p:txBody>
          <a:bodyPr/>
          <a:lstStyle/>
          <a:p>
            <a:r>
              <a:rPr kumimoji="1" lang="en-US" altLang="zh-CN" dirty="0"/>
              <a:t>Fundamental approach of transfer learning</a:t>
            </a:r>
          </a:p>
        </p:txBody>
      </p:sp>
      <p:sp>
        <p:nvSpPr>
          <p:cNvPr id="7" name="圆角矩形 6">
            <a:extLst>
              <a:ext uri="{FF2B5EF4-FFF2-40B4-BE49-F238E27FC236}">
                <a16:creationId xmlns:a16="http://schemas.microsoft.com/office/drawing/2014/main" id="{9C8DB17C-F92E-D842-8EA5-70B4F845A611}"/>
              </a:ext>
            </a:extLst>
          </p:cNvPr>
          <p:cNvSpPr/>
          <p:nvPr/>
        </p:nvSpPr>
        <p:spPr>
          <a:xfrm>
            <a:off x="344360" y="1636532"/>
            <a:ext cx="1800249"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domain</a:t>
            </a:r>
            <a:endParaRPr kumimoji="1" lang="zh-CN" altLang="en-US" dirty="0"/>
          </a:p>
        </p:txBody>
      </p:sp>
      <p:sp>
        <p:nvSpPr>
          <p:cNvPr id="9" name="圆角矩形 8">
            <a:extLst>
              <a:ext uri="{FF2B5EF4-FFF2-40B4-BE49-F238E27FC236}">
                <a16:creationId xmlns:a16="http://schemas.microsoft.com/office/drawing/2014/main" id="{F6D88EB5-C7CB-7B4A-93A5-27D6141235A2}"/>
              </a:ext>
            </a:extLst>
          </p:cNvPr>
          <p:cNvSpPr/>
          <p:nvPr/>
        </p:nvSpPr>
        <p:spPr>
          <a:xfrm>
            <a:off x="2936435" y="1636532"/>
            <a:ext cx="1512494"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task</a:t>
            </a:r>
            <a:endParaRPr kumimoji="1" lang="zh-CN" altLang="en-US" dirty="0"/>
          </a:p>
        </p:txBody>
      </p:sp>
      <p:sp>
        <p:nvSpPr>
          <p:cNvPr id="10" name="圆角矩形 9">
            <a:extLst>
              <a:ext uri="{FF2B5EF4-FFF2-40B4-BE49-F238E27FC236}">
                <a16:creationId xmlns:a16="http://schemas.microsoft.com/office/drawing/2014/main" id="{5CD156EC-51C0-0D4F-BFEE-EFC6926F6D2E}"/>
              </a:ext>
            </a:extLst>
          </p:cNvPr>
          <p:cNvSpPr/>
          <p:nvPr/>
        </p:nvSpPr>
        <p:spPr>
          <a:xfrm>
            <a:off x="5673099" y="1636532"/>
            <a:ext cx="1728241"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domain</a:t>
            </a:r>
            <a:endParaRPr kumimoji="1" lang="zh-CN" altLang="en-US" dirty="0"/>
          </a:p>
        </p:txBody>
      </p:sp>
      <p:cxnSp>
        <p:nvCxnSpPr>
          <p:cNvPr id="11" name="直线箭头连接符 10">
            <a:extLst>
              <a:ext uri="{FF2B5EF4-FFF2-40B4-BE49-F238E27FC236}">
                <a16:creationId xmlns:a16="http://schemas.microsoft.com/office/drawing/2014/main" id="{A86B5BF9-CDE8-4C4B-A388-5E5866C6C68A}"/>
              </a:ext>
            </a:extLst>
          </p:cNvPr>
          <p:cNvCxnSpPr>
            <a:cxnSpLocks/>
            <a:stCxn id="7" idx="3"/>
            <a:endCxn id="9" idx="1"/>
          </p:cNvCxnSpPr>
          <p:nvPr/>
        </p:nvCxnSpPr>
        <p:spPr>
          <a:xfrm>
            <a:off x="2144609" y="1924572"/>
            <a:ext cx="7918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圆柱体 11">
            <a:extLst>
              <a:ext uri="{FF2B5EF4-FFF2-40B4-BE49-F238E27FC236}">
                <a16:creationId xmlns:a16="http://schemas.microsoft.com/office/drawing/2014/main" id="{6D05E212-E627-C54F-A325-DC5C9A34123B}"/>
              </a:ext>
            </a:extLst>
          </p:cNvPr>
          <p:cNvSpPr/>
          <p:nvPr/>
        </p:nvSpPr>
        <p:spPr>
          <a:xfrm>
            <a:off x="1496520" y="3573020"/>
            <a:ext cx="2160300" cy="1152160"/>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Knowledge</a:t>
            </a:r>
            <a:endParaRPr kumimoji="1" lang="zh-CN" altLang="en-US" dirty="0"/>
          </a:p>
        </p:txBody>
      </p:sp>
      <p:cxnSp>
        <p:nvCxnSpPr>
          <p:cNvPr id="14" name="直线箭头连接符 13">
            <a:extLst>
              <a:ext uri="{FF2B5EF4-FFF2-40B4-BE49-F238E27FC236}">
                <a16:creationId xmlns:a16="http://schemas.microsoft.com/office/drawing/2014/main" id="{6A16EFCB-F289-6644-BB41-50E859207AF3}"/>
              </a:ext>
            </a:extLst>
          </p:cNvPr>
          <p:cNvCxnSpPr>
            <a:endCxn id="12" idx="1"/>
          </p:cNvCxnSpPr>
          <p:nvPr/>
        </p:nvCxnSpPr>
        <p:spPr>
          <a:xfrm>
            <a:off x="2576670" y="1924572"/>
            <a:ext cx="0" cy="1648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六边形 14">
            <a:extLst>
              <a:ext uri="{FF2B5EF4-FFF2-40B4-BE49-F238E27FC236}">
                <a16:creationId xmlns:a16="http://schemas.microsoft.com/office/drawing/2014/main" id="{442A5DB1-FB7F-1A49-9B2C-79CB53D6CB9A}"/>
              </a:ext>
            </a:extLst>
          </p:cNvPr>
          <p:cNvSpPr/>
          <p:nvPr/>
        </p:nvSpPr>
        <p:spPr>
          <a:xfrm>
            <a:off x="5709104" y="3753045"/>
            <a:ext cx="1656230" cy="79211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Learning system</a:t>
            </a:r>
            <a:endParaRPr kumimoji="1" lang="zh-CN" altLang="en-US" dirty="0"/>
          </a:p>
        </p:txBody>
      </p:sp>
      <p:sp>
        <p:nvSpPr>
          <p:cNvPr id="17" name="圆角矩形 16">
            <a:extLst>
              <a:ext uri="{FF2B5EF4-FFF2-40B4-BE49-F238E27FC236}">
                <a16:creationId xmlns:a16="http://schemas.microsoft.com/office/drawing/2014/main" id="{085B25BE-4B9D-294C-A732-7BB1C157C1E8}"/>
              </a:ext>
            </a:extLst>
          </p:cNvPr>
          <p:cNvSpPr/>
          <p:nvPr/>
        </p:nvSpPr>
        <p:spPr>
          <a:xfrm>
            <a:off x="8121440" y="3861060"/>
            <a:ext cx="1440200" cy="57608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task</a:t>
            </a:r>
            <a:endParaRPr kumimoji="1" lang="zh-CN" altLang="en-US" dirty="0"/>
          </a:p>
        </p:txBody>
      </p:sp>
      <p:cxnSp>
        <p:nvCxnSpPr>
          <p:cNvPr id="20" name="直线箭头连接符 19">
            <a:extLst>
              <a:ext uri="{FF2B5EF4-FFF2-40B4-BE49-F238E27FC236}">
                <a16:creationId xmlns:a16="http://schemas.microsoft.com/office/drawing/2014/main" id="{99B6B54F-A85E-074A-8286-E538622B7923}"/>
              </a:ext>
            </a:extLst>
          </p:cNvPr>
          <p:cNvCxnSpPr>
            <a:stCxn id="10" idx="2"/>
          </p:cNvCxnSpPr>
          <p:nvPr/>
        </p:nvCxnSpPr>
        <p:spPr>
          <a:xfrm flipH="1">
            <a:off x="6537219" y="2212612"/>
            <a:ext cx="1" cy="1576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C6496C45-59BA-6C4A-813A-31372692C157}"/>
              </a:ext>
            </a:extLst>
          </p:cNvPr>
          <p:cNvCxnSpPr>
            <a:cxnSpLocks/>
            <a:stCxn id="15" idx="0"/>
            <a:endCxn id="17" idx="1"/>
          </p:cNvCxnSpPr>
          <p:nvPr/>
        </p:nvCxnSpPr>
        <p:spPr>
          <a:xfrm>
            <a:off x="7365334" y="4149100"/>
            <a:ext cx="7561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CE528560-E9F7-9C41-B490-4DA65DF77629}"/>
              </a:ext>
            </a:extLst>
          </p:cNvPr>
          <p:cNvCxnSpPr>
            <a:stCxn id="12" idx="4"/>
            <a:endCxn id="15" idx="3"/>
          </p:cNvCxnSpPr>
          <p:nvPr/>
        </p:nvCxnSpPr>
        <p:spPr>
          <a:xfrm>
            <a:off x="3656820" y="4149100"/>
            <a:ext cx="20522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B3776776-D0DA-F947-A31D-1ECE220A0457}"/>
              </a:ext>
            </a:extLst>
          </p:cNvPr>
          <p:cNvSpPr/>
          <p:nvPr/>
        </p:nvSpPr>
        <p:spPr>
          <a:xfrm>
            <a:off x="4275086" y="3673185"/>
            <a:ext cx="1326004" cy="871970"/>
          </a:xfrm>
          <a:prstGeom prst="rect">
            <a:avLst/>
          </a:prstGeom>
        </p:spPr>
        <p:txBody>
          <a:bodyPr wrap="none">
            <a:spAutoFit/>
          </a:bodyPr>
          <a:lstStyle/>
          <a:p>
            <a:pPr algn="ctr">
              <a:lnSpc>
                <a:spcPct val="150000"/>
              </a:lnSpc>
            </a:pPr>
            <a:r>
              <a:rPr lang="en-US" altLang="zh-CN" dirty="0">
                <a:latin typeface="Arial" panose="020B0604020202020204" pitchFamily="34" charset="0"/>
                <a:ea typeface="Times New Roman" panose="02020603050405020304" pitchFamily="18" charset="0"/>
              </a:rPr>
              <a:t>Transfer</a:t>
            </a:r>
          </a:p>
          <a:p>
            <a:pPr algn="ctr">
              <a:lnSpc>
                <a:spcPct val="150000"/>
              </a:lnSpc>
            </a:pPr>
            <a:r>
              <a:rPr lang="en-US" altLang="zh-CN" dirty="0">
                <a:latin typeface="Arial" panose="020B0604020202020204" pitchFamily="34" charset="0"/>
                <a:ea typeface="Times New Roman" panose="02020603050405020304" pitchFamily="18" charset="0"/>
              </a:rPr>
              <a:t>Knowledge</a:t>
            </a:r>
          </a:p>
        </p:txBody>
      </p:sp>
      <p:cxnSp>
        <p:nvCxnSpPr>
          <p:cNvPr id="28" name="直线连接符 27">
            <a:extLst>
              <a:ext uri="{FF2B5EF4-FFF2-40B4-BE49-F238E27FC236}">
                <a16:creationId xmlns:a16="http://schemas.microsoft.com/office/drawing/2014/main" id="{833762A8-CA1D-F645-A97D-100B1F05A2D8}"/>
              </a:ext>
            </a:extLst>
          </p:cNvPr>
          <p:cNvCxnSpPr>
            <a:cxnSpLocks/>
            <a:endCxn id="27" idx="0"/>
          </p:cNvCxnSpPr>
          <p:nvPr/>
        </p:nvCxnSpPr>
        <p:spPr>
          <a:xfrm flipH="1">
            <a:off x="4938088" y="1233267"/>
            <a:ext cx="14912" cy="2439918"/>
          </a:xfrm>
          <a:prstGeom prst="line">
            <a:avLst/>
          </a:prstGeom>
          <a:ln w="25400">
            <a:prstDash val="lgDash"/>
          </a:ln>
        </p:spPr>
        <p:style>
          <a:lnRef idx="1">
            <a:schemeClr val="dk1"/>
          </a:lnRef>
          <a:fillRef idx="0">
            <a:schemeClr val="dk1"/>
          </a:fillRef>
          <a:effectRef idx="0">
            <a:schemeClr val="dk1"/>
          </a:effectRef>
          <a:fontRef idx="minor">
            <a:schemeClr val="tx1"/>
          </a:fontRef>
        </p:style>
      </p:cxnSp>
      <p:cxnSp>
        <p:nvCxnSpPr>
          <p:cNvPr id="30" name="直线连接符 29">
            <a:extLst>
              <a:ext uri="{FF2B5EF4-FFF2-40B4-BE49-F238E27FC236}">
                <a16:creationId xmlns:a16="http://schemas.microsoft.com/office/drawing/2014/main" id="{5A8126AE-E210-FF4B-B509-BFD11E1EFB01}"/>
              </a:ext>
            </a:extLst>
          </p:cNvPr>
          <p:cNvCxnSpPr>
            <a:cxnSpLocks/>
          </p:cNvCxnSpPr>
          <p:nvPr/>
        </p:nvCxnSpPr>
        <p:spPr>
          <a:xfrm flipH="1">
            <a:off x="4953000" y="4725180"/>
            <a:ext cx="4320" cy="792110"/>
          </a:xfrm>
          <a:prstGeom prst="line">
            <a:avLst/>
          </a:prstGeom>
          <a:ln w="25400">
            <a:prstDash val="lgDash"/>
          </a:ln>
        </p:spPr>
        <p:style>
          <a:lnRef idx="1">
            <a:schemeClr val="dk1"/>
          </a:lnRef>
          <a:fillRef idx="0">
            <a:schemeClr val="dk1"/>
          </a:fillRef>
          <a:effectRef idx="0">
            <a:schemeClr val="dk1"/>
          </a:effectRef>
          <a:fontRef idx="minor">
            <a:schemeClr val="tx1"/>
          </a:fontRef>
        </p:style>
      </p:cxnSp>
      <p:sp>
        <p:nvSpPr>
          <p:cNvPr id="33" name="Textfeld 33">
            <a:extLst>
              <a:ext uri="{FF2B5EF4-FFF2-40B4-BE49-F238E27FC236}">
                <a16:creationId xmlns:a16="http://schemas.microsoft.com/office/drawing/2014/main" id="{94D22996-A391-EE41-AB25-B245FE399942}"/>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6</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1</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19" name="Textfeld 10">
            <a:extLst>
              <a:ext uri="{FF2B5EF4-FFF2-40B4-BE49-F238E27FC236}">
                <a16:creationId xmlns:a16="http://schemas.microsoft.com/office/drawing/2014/main" id="{632418C7-4345-5B46-A8D5-C8BF7F87A692}"/>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GB" altLang="zh-CN" sz="1400" dirty="0">
                <a:solidFill>
                  <a:prstClr val="black"/>
                </a:solidFill>
                <a:latin typeface="Arial" panose="020B0604020202020204" pitchFamily="34" charset="0"/>
                <a:cs typeface="Arial" panose="020B0604020202020204" pitchFamily="34" charset="0"/>
              </a:rPr>
              <a:t>OBL14]</a:t>
            </a:r>
            <a:endParaRPr lang="de-DE" sz="1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75271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Categorization of transfer </a:t>
            </a:r>
            <a:r>
              <a:rPr lang="de-DE" dirty="0" err="1"/>
              <a:t>learning</a:t>
            </a:r>
            <a:r>
              <a:rPr lang="de-DE" dirty="0"/>
              <a:t> </a:t>
            </a:r>
            <a:r>
              <a:rPr lang="de-DE" dirty="0" err="1"/>
              <a:t>approaches</a:t>
            </a:r>
            <a:endParaRPr lang="de-DE" dirty="0"/>
          </a:p>
        </p:txBody>
      </p:sp>
      <p:sp>
        <p:nvSpPr>
          <p:cNvPr id="4" name="Rechteck 3"/>
          <p:cNvSpPr/>
          <p:nvPr/>
        </p:nvSpPr>
        <p:spPr>
          <a:xfrm>
            <a:off x="3908570" y="1268700"/>
            <a:ext cx="2088290" cy="91440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Transfer </a:t>
            </a:r>
            <a:r>
              <a:rPr lang="en-US" altLang="de-DE" dirty="0"/>
              <a:t>L</a:t>
            </a:r>
            <a:r>
              <a:rPr lang="de-DE" dirty="0"/>
              <a:t>e</a:t>
            </a:r>
            <a:r>
              <a:rPr lang="en-US" altLang="de-DE" dirty="0"/>
              <a:t>arning</a:t>
            </a:r>
          </a:p>
        </p:txBody>
      </p:sp>
      <p:sp>
        <p:nvSpPr>
          <p:cNvPr id="5" name="Rechteck 4"/>
          <p:cNvSpPr/>
          <p:nvPr/>
        </p:nvSpPr>
        <p:spPr>
          <a:xfrm>
            <a:off x="1524635" y="3204845"/>
            <a:ext cx="2384425"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Indu</a:t>
            </a:r>
            <a:r>
              <a:rPr lang="en-US" altLang="de-DE" dirty="0"/>
              <a:t>c</a:t>
            </a:r>
            <a:r>
              <a:rPr lang="de-DE" dirty="0"/>
              <a:t>tive Transfer </a:t>
            </a:r>
            <a:r>
              <a:rPr lang="en-US" altLang="de-DE" dirty="0"/>
              <a:t>L</a:t>
            </a:r>
            <a:r>
              <a:rPr lang="de-DE" dirty="0"/>
              <a:t>e</a:t>
            </a:r>
            <a:r>
              <a:rPr lang="en-US" altLang="de-DE" dirty="0"/>
              <a:t>arning</a:t>
            </a:r>
          </a:p>
        </p:txBody>
      </p:sp>
      <p:sp>
        <p:nvSpPr>
          <p:cNvPr id="6" name="Rechteck 5"/>
          <p:cNvSpPr/>
          <p:nvPr/>
        </p:nvSpPr>
        <p:spPr>
          <a:xfrm>
            <a:off x="4446905" y="3205480"/>
            <a:ext cx="2370455"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err="1"/>
              <a:t>Transdu</a:t>
            </a:r>
            <a:r>
              <a:rPr lang="en-US" altLang="de-DE" dirty="0" err="1"/>
              <a:t>c</a:t>
            </a:r>
            <a:r>
              <a:rPr lang="de-DE" dirty="0" err="1"/>
              <a:t>tive</a:t>
            </a:r>
            <a:r>
              <a:rPr lang="de-DE" dirty="0"/>
              <a:t> </a:t>
            </a:r>
            <a:r>
              <a:rPr lang="de-DE" dirty="0">
                <a:sym typeface="+mn-ea"/>
              </a:rPr>
              <a:t>Transfer </a:t>
            </a:r>
            <a:r>
              <a:rPr lang="en-US" altLang="de-DE" dirty="0">
                <a:sym typeface="+mn-ea"/>
              </a:rPr>
              <a:t>L</a:t>
            </a:r>
            <a:r>
              <a:rPr lang="de-DE" dirty="0">
                <a:sym typeface="+mn-ea"/>
              </a:rPr>
              <a:t>e</a:t>
            </a:r>
            <a:r>
              <a:rPr lang="en-US" altLang="de-DE" dirty="0">
                <a:sym typeface="+mn-ea"/>
              </a:rPr>
              <a:t>arning</a:t>
            </a:r>
            <a:endParaRPr lang="de-DE" dirty="0"/>
          </a:p>
        </p:txBody>
      </p:sp>
      <p:sp>
        <p:nvSpPr>
          <p:cNvPr id="7" name="Rechteck 6"/>
          <p:cNvSpPr/>
          <p:nvPr/>
        </p:nvSpPr>
        <p:spPr>
          <a:xfrm>
            <a:off x="7403465" y="3204845"/>
            <a:ext cx="2229485" cy="91440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de-DE" dirty="0"/>
              <a:t>Unsupervised Transfer Learning</a:t>
            </a:r>
          </a:p>
        </p:txBody>
      </p:sp>
      <p:sp>
        <p:nvSpPr>
          <p:cNvPr id="20" name="Rechteck 19"/>
          <p:cNvSpPr/>
          <p:nvPr/>
        </p:nvSpPr>
        <p:spPr>
          <a:xfrm>
            <a:off x="1525905" y="2563495"/>
            <a:ext cx="2383155" cy="50419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t>Labeled data are available in a target domain</a:t>
            </a:r>
          </a:p>
        </p:txBody>
      </p:sp>
      <p:cxnSp>
        <p:nvCxnSpPr>
          <p:cNvPr id="22" name="Gerade Verbindung mit Pfeil 21"/>
          <p:cNvCxnSpPr>
            <a:stCxn id="20" idx="2"/>
            <a:endCxn id="5" idx="0"/>
          </p:cNvCxnSpPr>
          <p:nvPr/>
        </p:nvCxnSpPr>
        <p:spPr>
          <a:xfrm flipH="1">
            <a:off x="2716948" y="3067919"/>
            <a:ext cx="635" cy="1371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hteck 24"/>
          <p:cNvSpPr/>
          <p:nvPr/>
        </p:nvSpPr>
        <p:spPr>
          <a:xfrm>
            <a:off x="4447540" y="2563495"/>
            <a:ext cx="2369820" cy="50419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sym typeface="+mn-ea"/>
              </a:rPr>
              <a:t>Labeled data are available only in a source domain</a:t>
            </a:r>
            <a:endParaRPr lang="de-DE" sz="1400" dirty="0"/>
          </a:p>
        </p:txBody>
      </p:sp>
      <p:cxnSp>
        <p:nvCxnSpPr>
          <p:cNvPr id="27" name="Gerade Verbindung mit Pfeil 26"/>
          <p:cNvCxnSpPr>
            <a:stCxn id="25" idx="2"/>
            <a:endCxn id="6" idx="0"/>
          </p:cNvCxnSpPr>
          <p:nvPr/>
        </p:nvCxnSpPr>
        <p:spPr>
          <a:xfrm>
            <a:off x="5632277" y="3067885"/>
            <a:ext cx="0" cy="13779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7404100" y="2559050"/>
            <a:ext cx="2227580" cy="504190"/>
          </a:xfrm>
          <a:prstGeom prst="rect">
            <a:avLst/>
          </a:prstGeom>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sym typeface="+mn-ea"/>
              </a:rPr>
              <a:t>No labeled data in both source and targt domain</a:t>
            </a:r>
            <a:endParaRPr lang="de-DE" sz="1400" dirty="0"/>
          </a:p>
        </p:txBody>
      </p:sp>
      <p:cxnSp>
        <p:nvCxnSpPr>
          <p:cNvPr id="32" name="Gerade Verbindung mit Pfeil 31"/>
          <p:cNvCxnSpPr>
            <a:stCxn id="30" idx="2"/>
            <a:endCxn id="7" idx="0"/>
          </p:cNvCxnSpPr>
          <p:nvPr/>
        </p:nvCxnSpPr>
        <p:spPr>
          <a:xfrm>
            <a:off x="8517621" y="3062971"/>
            <a:ext cx="635" cy="1416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5" name="Rechteck 34"/>
          <p:cNvSpPr/>
          <p:nvPr/>
        </p:nvSpPr>
        <p:spPr>
          <a:xfrm>
            <a:off x="260985" y="4306570"/>
            <a:ext cx="2301240" cy="50419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sym typeface="+mn-ea"/>
              </a:rPr>
              <a:t>Labeled data are available in a source domain</a:t>
            </a:r>
            <a:endParaRPr lang="de-DE" sz="1400" dirty="0"/>
          </a:p>
        </p:txBody>
      </p:sp>
      <p:cxnSp>
        <p:nvCxnSpPr>
          <p:cNvPr id="36" name="Gerade Verbindung mit Pfeil 35"/>
          <p:cNvCxnSpPr>
            <a:stCxn id="5" idx="2"/>
            <a:endCxn id="35" idx="0"/>
          </p:cNvCxnSpPr>
          <p:nvPr/>
        </p:nvCxnSpPr>
        <p:spPr>
          <a:xfrm flipH="1">
            <a:off x="1411388" y="4119463"/>
            <a:ext cx="1305560" cy="1873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Rechteck 38"/>
          <p:cNvSpPr/>
          <p:nvPr/>
        </p:nvSpPr>
        <p:spPr>
          <a:xfrm>
            <a:off x="260985" y="4987925"/>
            <a:ext cx="2301240"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de-DE" dirty="0"/>
              <a:t>Multi-task Learning</a:t>
            </a:r>
          </a:p>
        </p:txBody>
      </p:sp>
      <p:cxnSp>
        <p:nvCxnSpPr>
          <p:cNvPr id="45" name="Gerade Verbindung mit Pfeil 44"/>
          <p:cNvCxnSpPr>
            <a:stCxn id="35" idx="2"/>
            <a:endCxn id="39" idx="0"/>
          </p:cNvCxnSpPr>
          <p:nvPr/>
        </p:nvCxnSpPr>
        <p:spPr>
          <a:xfrm>
            <a:off x="1411745" y="4810582"/>
            <a:ext cx="0" cy="1771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Rechteck 32"/>
          <p:cNvSpPr/>
          <p:nvPr/>
        </p:nvSpPr>
        <p:spPr>
          <a:xfrm>
            <a:off x="7263130" y="4312285"/>
            <a:ext cx="2370455" cy="50419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t>Single domain and single task</a:t>
            </a:r>
          </a:p>
        </p:txBody>
      </p:sp>
      <p:sp>
        <p:nvSpPr>
          <p:cNvPr id="34" name="Rechteck 33"/>
          <p:cNvSpPr/>
          <p:nvPr/>
        </p:nvSpPr>
        <p:spPr>
          <a:xfrm>
            <a:off x="4943069" y="4306512"/>
            <a:ext cx="2088290" cy="50407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t>Different domains but single task</a:t>
            </a:r>
          </a:p>
        </p:txBody>
      </p:sp>
      <p:sp>
        <p:nvSpPr>
          <p:cNvPr id="37" name="Rechteck 36"/>
          <p:cNvSpPr/>
          <p:nvPr/>
        </p:nvSpPr>
        <p:spPr>
          <a:xfrm>
            <a:off x="4943069" y="4993393"/>
            <a:ext cx="2088290"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de-DE" dirty="0"/>
              <a:t>Domain Adaption</a:t>
            </a:r>
          </a:p>
        </p:txBody>
      </p:sp>
      <p:sp>
        <p:nvSpPr>
          <p:cNvPr id="38" name="Rechteck 37"/>
          <p:cNvSpPr/>
          <p:nvPr/>
        </p:nvSpPr>
        <p:spPr>
          <a:xfrm>
            <a:off x="7262495" y="4988560"/>
            <a:ext cx="2370455"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de-DE" dirty="0" err="1"/>
              <a:t>Sample Selection Bias/</a:t>
            </a:r>
            <a:r>
              <a:rPr lang="de-DE" dirty="0" err="1"/>
              <a:t>Covariance</a:t>
            </a:r>
            <a:r>
              <a:rPr lang="de-DE" dirty="0"/>
              <a:t> Shift</a:t>
            </a:r>
          </a:p>
        </p:txBody>
      </p:sp>
      <p:sp>
        <p:nvSpPr>
          <p:cNvPr id="42" name="Rechteck 41"/>
          <p:cNvSpPr/>
          <p:nvPr/>
        </p:nvSpPr>
        <p:spPr>
          <a:xfrm>
            <a:off x="2731131" y="4306512"/>
            <a:ext cx="2088290" cy="504070"/>
          </a:xfrm>
          <a:prstGeom prst="rect">
            <a:avLst/>
          </a:prstGeom>
          <a:solidFill>
            <a:schemeClr val="bg1">
              <a:lumMod val="50000"/>
            </a:schemeClr>
          </a:solidFill>
          <a:ln w="1905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de-DE" sz="1400" dirty="0"/>
              <a:t>No labeled data in a source domain</a:t>
            </a:r>
          </a:p>
        </p:txBody>
      </p:sp>
      <p:sp>
        <p:nvSpPr>
          <p:cNvPr id="47" name="Rechteck 46"/>
          <p:cNvSpPr/>
          <p:nvPr/>
        </p:nvSpPr>
        <p:spPr>
          <a:xfrm>
            <a:off x="2730431" y="4988032"/>
            <a:ext cx="2088290" cy="914400"/>
          </a:xfrm>
          <a:prstGeom prst="rect">
            <a:avLst/>
          </a:prstGeom>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Self-</a:t>
            </a:r>
            <a:r>
              <a:rPr lang="de-DE" dirty="0" err="1"/>
              <a:t>taught</a:t>
            </a:r>
            <a:r>
              <a:rPr lang="de-DE" dirty="0"/>
              <a:t> </a:t>
            </a:r>
            <a:r>
              <a:rPr lang="en-US" altLang="de-DE" dirty="0"/>
              <a:t>L</a:t>
            </a:r>
            <a:r>
              <a:rPr lang="de-DE" dirty="0" err="1"/>
              <a:t>earning</a:t>
            </a:r>
            <a:endParaRPr lang="de-DE" dirty="0"/>
          </a:p>
        </p:txBody>
      </p:sp>
      <p:cxnSp>
        <p:nvCxnSpPr>
          <p:cNvPr id="48" name="Gerade Verbindung mit Pfeil 47"/>
          <p:cNvCxnSpPr>
            <a:stCxn id="42" idx="2"/>
            <a:endCxn id="47" idx="0"/>
          </p:cNvCxnSpPr>
          <p:nvPr/>
        </p:nvCxnSpPr>
        <p:spPr>
          <a:xfrm flipH="1">
            <a:off x="3775276" y="4810582"/>
            <a:ext cx="635" cy="1771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5" idx="2"/>
            <a:endCxn id="42" idx="0"/>
          </p:cNvCxnSpPr>
          <p:nvPr/>
        </p:nvCxnSpPr>
        <p:spPr>
          <a:xfrm>
            <a:off x="2716948" y="4119463"/>
            <a:ext cx="1058545" cy="18732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p:cNvCxnSpPr>
            <a:stCxn id="6" idx="2"/>
            <a:endCxn id="34" idx="0"/>
          </p:cNvCxnSpPr>
          <p:nvPr/>
        </p:nvCxnSpPr>
        <p:spPr>
          <a:xfrm>
            <a:off x="5632277" y="4119713"/>
            <a:ext cx="354965" cy="18669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6" idx="2"/>
            <a:endCxn id="33" idx="0"/>
          </p:cNvCxnSpPr>
          <p:nvPr/>
        </p:nvCxnSpPr>
        <p:spPr>
          <a:xfrm>
            <a:off x="5632277" y="4119713"/>
            <a:ext cx="2816225" cy="1924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p:cNvCxnSpPr>
            <a:stCxn id="34" idx="2"/>
            <a:endCxn id="37" idx="0"/>
          </p:cNvCxnSpPr>
          <p:nvPr/>
        </p:nvCxnSpPr>
        <p:spPr>
          <a:xfrm>
            <a:off x="5987214" y="4810582"/>
            <a:ext cx="0" cy="18288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33" idx="2"/>
            <a:endCxn id="38" idx="0"/>
          </p:cNvCxnSpPr>
          <p:nvPr/>
        </p:nvCxnSpPr>
        <p:spPr>
          <a:xfrm flipH="1">
            <a:off x="8447900" y="4816181"/>
            <a:ext cx="635" cy="1720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bwMode="auto">
          <a:xfrm>
            <a:off x="9016909" y="5886936"/>
            <a:ext cx="616041" cy="278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a:buClr>
                <a:srgbClr val="00AC5B"/>
              </a:buClr>
            </a:pPr>
            <a:r>
              <a:rPr lang="de-DE" sz="1400" dirty="0">
                <a:solidFill>
                  <a:prstClr val="black"/>
                </a:solidFill>
                <a:latin typeface="Arial" panose="020B0604020202020204" pitchFamily="34" charset="0"/>
                <a:cs typeface="Arial" panose="020B0604020202020204" pitchFamily="34" charset="0"/>
              </a:rPr>
              <a:t>[ZLO17]</a:t>
            </a:r>
          </a:p>
        </p:txBody>
      </p:sp>
      <p:cxnSp>
        <p:nvCxnSpPr>
          <p:cNvPr id="9" name="Gerade Verbindung mit Pfeil 8"/>
          <p:cNvCxnSpPr>
            <a:stCxn id="4" idx="2"/>
            <a:endCxn id="30" idx="0"/>
          </p:cNvCxnSpPr>
          <p:nvPr/>
        </p:nvCxnSpPr>
        <p:spPr>
          <a:xfrm>
            <a:off x="4952715" y="2183100"/>
            <a:ext cx="3564890" cy="3759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a:stCxn id="4" idx="2"/>
            <a:endCxn id="25" idx="0"/>
          </p:cNvCxnSpPr>
          <p:nvPr/>
        </p:nvCxnSpPr>
        <p:spPr>
          <a:xfrm>
            <a:off x="4952715" y="2183100"/>
            <a:ext cx="679450" cy="3803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a:stCxn id="4" idx="2"/>
            <a:endCxn id="20" idx="0"/>
          </p:cNvCxnSpPr>
          <p:nvPr/>
        </p:nvCxnSpPr>
        <p:spPr>
          <a:xfrm flipH="1">
            <a:off x="2717515" y="2183100"/>
            <a:ext cx="2235200" cy="38036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6</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50408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9CC2D-4AB3-7E45-BBAB-DD819BF499DD}"/>
              </a:ext>
            </a:extLst>
          </p:cNvPr>
          <p:cNvSpPr>
            <a:spLocks noGrp="1"/>
          </p:cNvSpPr>
          <p:nvPr>
            <p:ph type="title"/>
          </p:nvPr>
        </p:nvSpPr>
        <p:spPr/>
        <p:txBody>
          <a:bodyPr/>
          <a:lstStyle/>
          <a:p>
            <a:r>
              <a:rPr lang="en-US" altLang="zh-CN" dirty="0"/>
              <a:t>Distinction between transfer learning and multi-task learning</a:t>
            </a:r>
            <a:endParaRPr kumimoji="1" lang="zh-CN" altLang="en-US" dirty="0"/>
          </a:p>
        </p:txBody>
      </p:sp>
      <p:sp>
        <p:nvSpPr>
          <p:cNvPr id="6" name="矩形 5">
            <a:extLst>
              <a:ext uri="{FF2B5EF4-FFF2-40B4-BE49-F238E27FC236}">
                <a16:creationId xmlns:a16="http://schemas.microsoft.com/office/drawing/2014/main" id="{0639A145-9CC6-2344-8064-6B71CC4599B2}"/>
              </a:ext>
            </a:extLst>
          </p:cNvPr>
          <p:cNvSpPr/>
          <p:nvPr/>
        </p:nvSpPr>
        <p:spPr>
          <a:xfrm>
            <a:off x="1364680" y="1772614"/>
            <a:ext cx="1920141" cy="456472"/>
          </a:xfrm>
          <a:prstGeom prst="rect">
            <a:avLst/>
          </a:prstGeom>
        </p:spPr>
        <p:txBody>
          <a:bodyPr wrap="none">
            <a:spAutoFit/>
          </a:bodyPr>
          <a:lstStyle/>
          <a:p>
            <a:pPr algn="ctr">
              <a:lnSpc>
                <a:spcPct val="150000"/>
              </a:lnSpc>
            </a:pPr>
            <a:r>
              <a:rPr lang="en-US" altLang="zh-CN" dirty="0">
                <a:latin typeface="Arial" panose="020B0604020202020204" pitchFamily="34" charset="0"/>
                <a:ea typeface="Times New Roman" panose="02020603050405020304" pitchFamily="18" charset="0"/>
              </a:rPr>
              <a:t>Transfer learning</a:t>
            </a:r>
          </a:p>
        </p:txBody>
      </p:sp>
      <p:sp>
        <p:nvSpPr>
          <p:cNvPr id="7" name="矩形 6">
            <a:extLst>
              <a:ext uri="{FF2B5EF4-FFF2-40B4-BE49-F238E27FC236}">
                <a16:creationId xmlns:a16="http://schemas.microsoft.com/office/drawing/2014/main" id="{162A46AD-9DF2-EE4E-ACEE-15D81229E4B2}"/>
              </a:ext>
            </a:extLst>
          </p:cNvPr>
          <p:cNvSpPr/>
          <p:nvPr/>
        </p:nvSpPr>
        <p:spPr>
          <a:xfrm>
            <a:off x="6267304" y="1772614"/>
            <a:ext cx="1980029" cy="456472"/>
          </a:xfrm>
          <a:prstGeom prst="rect">
            <a:avLst/>
          </a:prstGeom>
        </p:spPr>
        <p:txBody>
          <a:bodyPr wrap="none">
            <a:spAutoFit/>
          </a:bodyPr>
          <a:lstStyle/>
          <a:p>
            <a:pPr algn="ctr">
              <a:lnSpc>
                <a:spcPct val="150000"/>
              </a:lnSpc>
            </a:pPr>
            <a:r>
              <a:rPr lang="en-US" altLang="zh-CN" dirty="0">
                <a:latin typeface="Arial" panose="020B0604020202020204" pitchFamily="34" charset="0"/>
                <a:ea typeface="Times New Roman" panose="02020603050405020304" pitchFamily="18" charset="0"/>
              </a:rPr>
              <a:t>Multitask learning</a:t>
            </a:r>
          </a:p>
        </p:txBody>
      </p:sp>
      <p:sp>
        <p:nvSpPr>
          <p:cNvPr id="8" name="圆角矩形 7">
            <a:extLst>
              <a:ext uri="{FF2B5EF4-FFF2-40B4-BE49-F238E27FC236}">
                <a16:creationId xmlns:a16="http://schemas.microsoft.com/office/drawing/2014/main" id="{8E8FF876-AEDE-144F-B37C-2E86EE25FE9F}"/>
              </a:ext>
            </a:extLst>
          </p:cNvPr>
          <p:cNvSpPr/>
          <p:nvPr/>
        </p:nvSpPr>
        <p:spPr>
          <a:xfrm>
            <a:off x="538400" y="3068950"/>
            <a:ext cx="1484180"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Source task</a:t>
            </a:r>
            <a:endParaRPr kumimoji="1" lang="zh-CN" altLang="en-US" dirty="0"/>
          </a:p>
        </p:txBody>
      </p:sp>
      <p:sp>
        <p:nvSpPr>
          <p:cNvPr id="10" name="圆角矩形 9">
            <a:extLst>
              <a:ext uri="{FF2B5EF4-FFF2-40B4-BE49-F238E27FC236}">
                <a16:creationId xmlns:a16="http://schemas.microsoft.com/office/drawing/2014/main" id="{F7FFEC7A-2FF5-0044-93A1-930893D47BF2}"/>
              </a:ext>
            </a:extLst>
          </p:cNvPr>
          <p:cNvSpPr/>
          <p:nvPr/>
        </p:nvSpPr>
        <p:spPr>
          <a:xfrm>
            <a:off x="2814690" y="3068950"/>
            <a:ext cx="1484180"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Target task</a:t>
            </a:r>
            <a:endParaRPr kumimoji="1" lang="zh-CN" altLang="en-US" dirty="0"/>
          </a:p>
        </p:txBody>
      </p:sp>
      <p:cxnSp>
        <p:nvCxnSpPr>
          <p:cNvPr id="11" name="直线连接符 10">
            <a:extLst>
              <a:ext uri="{FF2B5EF4-FFF2-40B4-BE49-F238E27FC236}">
                <a16:creationId xmlns:a16="http://schemas.microsoft.com/office/drawing/2014/main" id="{A466E9B6-BEC0-D843-AF49-B33C7E39F047}"/>
              </a:ext>
            </a:extLst>
          </p:cNvPr>
          <p:cNvCxnSpPr>
            <a:cxnSpLocks/>
          </p:cNvCxnSpPr>
          <p:nvPr/>
        </p:nvCxnSpPr>
        <p:spPr>
          <a:xfrm>
            <a:off x="4953000" y="1153407"/>
            <a:ext cx="0" cy="4507903"/>
          </a:xfrm>
          <a:prstGeom prst="line">
            <a:avLst/>
          </a:prstGeom>
          <a:ln w="25400">
            <a:prstDash val="lgDash"/>
          </a:ln>
        </p:spPr>
        <p:style>
          <a:lnRef idx="1">
            <a:schemeClr val="dk1"/>
          </a:lnRef>
          <a:fillRef idx="0">
            <a:schemeClr val="dk1"/>
          </a:fillRef>
          <a:effectRef idx="0">
            <a:schemeClr val="dk1"/>
          </a:effectRef>
          <a:fontRef idx="minor">
            <a:schemeClr val="tx1"/>
          </a:fontRef>
        </p:style>
      </p:cxnSp>
      <p:sp>
        <p:nvSpPr>
          <p:cNvPr id="13" name="圆角矩形 12">
            <a:extLst>
              <a:ext uri="{FF2B5EF4-FFF2-40B4-BE49-F238E27FC236}">
                <a16:creationId xmlns:a16="http://schemas.microsoft.com/office/drawing/2014/main" id="{A7280FFE-E423-BB45-BDAF-7151FEFE31F8}"/>
              </a:ext>
            </a:extLst>
          </p:cNvPr>
          <p:cNvSpPr/>
          <p:nvPr/>
        </p:nvSpPr>
        <p:spPr>
          <a:xfrm>
            <a:off x="5961139" y="2825805"/>
            <a:ext cx="936129"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Task 1</a:t>
            </a:r>
            <a:endParaRPr kumimoji="1" lang="zh-CN" altLang="en-US" dirty="0"/>
          </a:p>
        </p:txBody>
      </p:sp>
      <p:sp>
        <p:nvSpPr>
          <p:cNvPr id="14" name="圆角矩形 13">
            <a:extLst>
              <a:ext uri="{FF2B5EF4-FFF2-40B4-BE49-F238E27FC236}">
                <a16:creationId xmlns:a16="http://schemas.microsoft.com/office/drawing/2014/main" id="{57729530-7E5E-1A48-B914-807900FC0DD8}"/>
              </a:ext>
            </a:extLst>
          </p:cNvPr>
          <p:cNvSpPr/>
          <p:nvPr/>
        </p:nvSpPr>
        <p:spPr>
          <a:xfrm>
            <a:off x="7617371" y="2825805"/>
            <a:ext cx="936129"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Task 3</a:t>
            </a:r>
            <a:endParaRPr kumimoji="1" lang="zh-CN" altLang="en-US" dirty="0"/>
          </a:p>
        </p:txBody>
      </p:sp>
      <p:sp>
        <p:nvSpPr>
          <p:cNvPr id="15" name="圆角矩形 14">
            <a:extLst>
              <a:ext uri="{FF2B5EF4-FFF2-40B4-BE49-F238E27FC236}">
                <a16:creationId xmlns:a16="http://schemas.microsoft.com/office/drawing/2014/main" id="{DE990171-C78B-BF47-982F-78B2D1BE002F}"/>
              </a:ext>
            </a:extLst>
          </p:cNvPr>
          <p:cNvSpPr/>
          <p:nvPr/>
        </p:nvSpPr>
        <p:spPr>
          <a:xfrm>
            <a:off x="5961139" y="4365130"/>
            <a:ext cx="936129"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Task 2</a:t>
            </a:r>
            <a:endParaRPr kumimoji="1" lang="zh-CN" altLang="en-US" dirty="0"/>
          </a:p>
        </p:txBody>
      </p:sp>
      <p:sp>
        <p:nvSpPr>
          <p:cNvPr id="16" name="圆角矩形 15">
            <a:extLst>
              <a:ext uri="{FF2B5EF4-FFF2-40B4-BE49-F238E27FC236}">
                <a16:creationId xmlns:a16="http://schemas.microsoft.com/office/drawing/2014/main" id="{76DAB816-25BA-114B-AE92-6CF30C7E46A5}"/>
              </a:ext>
            </a:extLst>
          </p:cNvPr>
          <p:cNvSpPr/>
          <p:nvPr/>
        </p:nvSpPr>
        <p:spPr>
          <a:xfrm>
            <a:off x="7617371" y="4365130"/>
            <a:ext cx="936129" cy="72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Task 4</a:t>
            </a:r>
            <a:endParaRPr kumimoji="1" lang="zh-CN" altLang="en-US" dirty="0"/>
          </a:p>
        </p:txBody>
      </p:sp>
      <p:cxnSp>
        <p:nvCxnSpPr>
          <p:cNvPr id="18" name="直线箭头连接符 17">
            <a:extLst>
              <a:ext uri="{FF2B5EF4-FFF2-40B4-BE49-F238E27FC236}">
                <a16:creationId xmlns:a16="http://schemas.microsoft.com/office/drawing/2014/main" id="{451AA954-628B-7848-B17A-80F70D773445}"/>
              </a:ext>
            </a:extLst>
          </p:cNvPr>
          <p:cNvCxnSpPr>
            <a:stCxn id="8" idx="3"/>
            <a:endCxn id="10" idx="1"/>
          </p:cNvCxnSpPr>
          <p:nvPr/>
        </p:nvCxnSpPr>
        <p:spPr>
          <a:xfrm>
            <a:off x="2022580" y="3429000"/>
            <a:ext cx="7921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0EBD57DF-7A9A-4049-94D7-0BC8F2D62FD9}"/>
              </a:ext>
            </a:extLst>
          </p:cNvPr>
          <p:cNvCxnSpPr>
            <a:stCxn id="13" idx="3"/>
            <a:endCxn id="14" idx="1"/>
          </p:cNvCxnSpPr>
          <p:nvPr/>
        </p:nvCxnSpPr>
        <p:spPr>
          <a:xfrm>
            <a:off x="6897268" y="3185855"/>
            <a:ext cx="72010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3F0B768A-01D5-9A4D-A621-3736AE0E766D}"/>
              </a:ext>
            </a:extLst>
          </p:cNvPr>
          <p:cNvCxnSpPr>
            <a:cxnSpLocks/>
            <a:stCxn id="15" idx="3"/>
            <a:endCxn id="16" idx="1"/>
          </p:cNvCxnSpPr>
          <p:nvPr/>
        </p:nvCxnSpPr>
        <p:spPr>
          <a:xfrm>
            <a:off x="6897268" y="4725180"/>
            <a:ext cx="72010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AFA7CE3B-D6C2-3D47-BADD-90501235802B}"/>
              </a:ext>
            </a:extLst>
          </p:cNvPr>
          <p:cNvCxnSpPr>
            <a:cxnSpLocks/>
            <a:stCxn id="13" idx="2"/>
            <a:endCxn id="15" idx="0"/>
          </p:cNvCxnSpPr>
          <p:nvPr/>
        </p:nvCxnSpPr>
        <p:spPr>
          <a:xfrm>
            <a:off x="6429204" y="3545905"/>
            <a:ext cx="0" cy="8192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7C2D347F-AE3A-3E43-AAEC-AB593E0ACB19}"/>
              </a:ext>
            </a:extLst>
          </p:cNvPr>
          <p:cNvCxnSpPr>
            <a:cxnSpLocks/>
          </p:cNvCxnSpPr>
          <p:nvPr/>
        </p:nvCxnSpPr>
        <p:spPr>
          <a:xfrm>
            <a:off x="6897268" y="3545905"/>
            <a:ext cx="720103" cy="90492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FF3280CB-EA4D-E54E-9148-63FA522BAE38}"/>
              </a:ext>
            </a:extLst>
          </p:cNvPr>
          <p:cNvCxnSpPr>
            <a:cxnSpLocks/>
          </p:cNvCxnSpPr>
          <p:nvPr/>
        </p:nvCxnSpPr>
        <p:spPr>
          <a:xfrm flipH="1">
            <a:off x="6897268" y="3545905"/>
            <a:ext cx="720103" cy="8192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578BD5EA-C649-264F-ABDA-0DA5559244E8}"/>
              </a:ext>
            </a:extLst>
          </p:cNvPr>
          <p:cNvCxnSpPr>
            <a:cxnSpLocks/>
            <a:stCxn id="14" idx="2"/>
            <a:endCxn id="16" idx="0"/>
          </p:cNvCxnSpPr>
          <p:nvPr/>
        </p:nvCxnSpPr>
        <p:spPr>
          <a:xfrm>
            <a:off x="8085436" y="3545905"/>
            <a:ext cx="0" cy="81922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feld 33">
            <a:extLst>
              <a:ext uri="{FF2B5EF4-FFF2-40B4-BE49-F238E27FC236}">
                <a16:creationId xmlns:a16="http://schemas.microsoft.com/office/drawing/2014/main" id="{060BE9C4-2A3C-2845-BC50-0CE23AFEC0F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6</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7" name="Textfeld 10">
            <a:extLst>
              <a:ext uri="{FF2B5EF4-FFF2-40B4-BE49-F238E27FC236}">
                <a16:creationId xmlns:a16="http://schemas.microsoft.com/office/drawing/2014/main" id="{455467A0-5D2E-824F-9C94-6A390142057F}"/>
              </a:ext>
            </a:extLst>
          </p:cNvPr>
          <p:cNvSpPr txBox="1"/>
          <p:nvPr/>
        </p:nvSpPr>
        <p:spPr bwMode="auto">
          <a:xfrm>
            <a:off x="8940084" y="5884665"/>
            <a:ext cx="692866" cy="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buClr>
                <a:srgbClr val="00AC5B"/>
              </a:buClr>
            </a:pPr>
            <a:r>
              <a:rPr lang="de-DE" sz="1400" dirty="0">
                <a:solidFill>
                  <a:prstClr val="black"/>
                </a:solidFill>
                <a:latin typeface="Arial" panose="020B0604020202020204" pitchFamily="34" charset="0"/>
                <a:cs typeface="Arial" panose="020B0604020202020204" pitchFamily="34" charset="0"/>
              </a:rPr>
              <a:t>[</a:t>
            </a:r>
            <a:r>
              <a:rPr lang="en-US" sz="1400" dirty="0">
                <a:solidFill>
                  <a:prstClr val="black"/>
                </a:solidFill>
                <a:latin typeface="Arial" panose="020B0604020202020204" pitchFamily="34" charset="0"/>
                <a:cs typeface="Arial" panose="020B0604020202020204" pitchFamily="34" charset="0"/>
              </a:rPr>
              <a:t>TS</a:t>
            </a:r>
            <a:r>
              <a:rPr lang="en-US" altLang="zh-CN" sz="1400" dirty="0">
                <a:latin typeface="Arial" panose="020B0604020202020204" pitchFamily="34" charset="0"/>
              </a:rPr>
              <a:t>09</a:t>
            </a:r>
            <a:r>
              <a:rPr lang="de-DE" sz="1400" dirty="0">
                <a:solidFill>
                  <a:prstClr val="black"/>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80009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p:cNvSpPr>
                <a:spLocks noGrp="1"/>
              </p:cNvSpPr>
              <p:nvPr>
                <p:ph type="title"/>
              </p:nvPr>
            </p:nvSpPr>
            <p:spPr/>
            <p:txBody>
              <a:bodyPr/>
              <a:lstStyle/>
              <a:p>
                <a:r>
                  <a:rPr lang="en-GB" dirty="0"/>
                  <a:t>Component dimensions of the 4</a:t>
                </a:r>
                <a14:m>
                  <m:oMath xmlns:m="http://schemas.openxmlformats.org/officeDocument/2006/math">
                    <m:r>
                      <a:rPr lang="en-GB" altLang="zh-CN" i="1">
                        <a:latin typeface="Cambria Math" panose="02040503050406030204" pitchFamily="18" charset="0"/>
                      </a:rPr>
                      <m:t>×</m:t>
                    </m:r>
                  </m:oMath>
                </a14:m>
                <a:r>
                  <a:rPr lang="en-GB" dirty="0"/>
                  <a:t>2 toy building block</a:t>
                </a:r>
              </a:p>
            </p:txBody>
          </p:sp>
        </mc:Choice>
        <mc:Fallback xmlns="">
          <p:sp>
            <p:nvSpPr>
              <p:cNvPr id="2" name="Titel 1"/>
              <p:cNvSpPr>
                <a:spLocks noGrp="1" noRot="1" noChangeAspect="1" noMove="1" noResize="1" noEditPoints="1" noAdjustHandles="1" noChangeArrowheads="1" noChangeShapeType="1" noTextEdit="1"/>
              </p:cNvSpPr>
              <p:nvPr>
                <p:ph type="title"/>
              </p:nvPr>
            </p:nvSpPr>
            <p:spPr>
              <a:blipFill>
                <a:blip r:embed="rId2"/>
                <a:stretch>
                  <a:fillRect l="-2020" t="-12712"/>
                </a:stretch>
              </a:blipFill>
            </p:spPr>
            <p:txBody>
              <a:bodyPr/>
              <a:lstStyle/>
              <a:p>
                <a:r>
                  <a:rPr lang="en-US">
                    <a:noFill/>
                  </a:rPr>
                  <a:t> </a:t>
                </a:r>
              </a:p>
            </p:txBody>
          </p:sp>
        </mc:Fallback>
      </mc:AlternateContent>
      <p:grpSp>
        <p:nvGrpSpPr>
          <p:cNvPr id="96" name="Gruppieren 95"/>
          <p:cNvGrpSpPr/>
          <p:nvPr/>
        </p:nvGrpSpPr>
        <p:grpSpPr>
          <a:xfrm>
            <a:off x="1208196" y="1412720"/>
            <a:ext cx="7919569" cy="4393100"/>
            <a:chOff x="632401" y="1567012"/>
            <a:chExt cx="7919569" cy="4393100"/>
          </a:xfrm>
        </p:grpSpPr>
        <p:pic>
          <p:nvPicPr>
            <p:cNvPr id="4" name="Grafik 3"/>
            <p:cNvPicPr>
              <a:picLocks noChangeAspect="1"/>
            </p:cNvPicPr>
            <p:nvPr/>
          </p:nvPicPr>
          <p:blipFill>
            <a:blip r:embed="rId3"/>
            <a:stretch>
              <a:fillRect/>
            </a:stretch>
          </p:blipFill>
          <p:spPr>
            <a:xfrm>
              <a:off x="982331" y="1770173"/>
              <a:ext cx="4620270" cy="4124901"/>
            </a:xfrm>
            <a:prstGeom prst="rect">
              <a:avLst/>
            </a:prstGeom>
          </p:spPr>
        </p:pic>
        <p:cxnSp>
          <p:nvCxnSpPr>
            <p:cNvPr id="6" name="Gerader Verbinder 5"/>
            <p:cNvCxnSpPr/>
            <p:nvPr/>
          </p:nvCxnSpPr>
          <p:spPr>
            <a:xfrm>
              <a:off x="961374" y="4258929"/>
              <a:ext cx="2850606" cy="1651473"/>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7" name="Gerader Verbinder 6"/>
            <p:cNvCxnSpPr/>
            <p:nvPr/>
          </p:nvCxnSpPr>
          <p:spPr>
            <a:xfrm flipV="1">
              <a:off x="4223821" y="5113862"/>
              <a:ext cx="1399737" cy="79654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Gerader Verbinder 10"/>
            <p:cNvCxnSpPr/>
            <p:nvPr/>
          </p:nvCxnSpPr>
          <p:spPr>
            <a:xfrm flipV="1">
              <a:off x="990711" y="2535551"/>
              <a:ext cx="0" cy="1606580"/>
            </a:xfrm>
            <a:prstGeom prst="line">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4" name="Textfeld 13"/>
            <p:cNvSpPr txBox="1"/>
            <p:nvPr/>
          </p:nvSpPr>
          <p:spPr bwMode="auto">
            <a:xfrm rot="1837493">
              <a:off x="1385747" y="4814397"/>
              <a:ext cx="1129401" cy="483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dirty="0" err="1">
                  <a:solidFill>
                    <a:prstClr val="black"/>
                  </a:solidFill>
                  <a:latin typeface="Arial" panose="020B0604020202020204" pitchFamily="34" charset="0"/>
                  <a:cs typeface="Arial" panose="020B0604020202020204" pitchFamily="34" charset="0"/>
                </a:rPr>
                <a:t>Length</a:t>
              </a:r>
              <a:endParaRPr lang="en-US" altLang="en-GB" dirty="0">
                <a:solidFill>
                  <a:prstClr val="black"/>
                </a:solidFill>
                <a:latin typeface="Arial" panose="020B0604020202020204" pitchFamily="34" charset="0"/>
                <a:cs typeface="Arial" panose="020B0604020202020204" pitchFamily="34" charset="0"/>
              </a:endParaRPr>
            </a:p>
          </p:txBody>
        </p:sp>
        <p:sp>
          <p:nvSpPr>
            <p:cNvPr id="15" name="Textfeld 14"/>
            <p:cNvSpPr txBox="1"/>
            <p:nvPr/>
          </p:nvSpPr>
          <p:spPr bwMode="auto">
            <a:xfrm rot="16200000">
              <a:off x="309958" y="3066031"/>
              <a:ext cx="1060464" cy="4155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dirty="0" err="1">
                  <a:solidFill>
                    <a:prstClr val="black"/>
                  </a:solidFill>
                  <a:latin typeface="Arial" panose="020B0604020202020204" pitchFamily="34" charset="0"/>
                  <a:cs typeface="Arial" panose="020B0604020202020204" pitchFamily="34" charset="0"/>
                </a:rPr>
                <a:t>Height</a:t>
              </a:r>
              <a:endParaRPr lang="en-US" altLang="en-GB" dirty="0">
                <a:solidFill>
                  <a:prstClr val="black"/>
                </a:solidFill>
                <a:latin typeface="Arial" panose="020B0604020202020204" pitchFamily="34" charset="0"/>
                <a:cs typeface="Arial" panose="020B0604020202020204" pitchFamily="34" charset="0"/>
              </a:endParaRPr>
            </a:p>
          </p:txBody>
        </p:sp>
        <p:sp>
          <p:nvSpPr>
            <p:cNvPr id="16" name="Textfeld 15"/>
            <p:cNvSpPr txBox="1"/>
            <p:nvPr/>
          </p:nvSpPr>
          <p:spPr bwMode="auto">
            <a:xfrm rot="19869468">
              <a:off x="4431550" y="5505403"/>
              <a:ext cx="1070102" cy="3516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algn="ctr" defTabSz="914400">
                <a:lnSpc>
                  <a:spcPct val="100000"/>
                </a:lnSpc>
                <a:spcBef>
                  <a:spcPts val="0"/>
                </a:spcBef>
                <a:buClr>
                  <a:srgbClr val="00AC5B"/>
                </a:buClr>
              </a:pPr>
              <a:r>
                <a:rPr lang="en-US" altLang="en-GB" dirty="0" err="1">
                  <a:solidFill>
                    <a:prstClr val="black"/>
                  </a:solidFill>
                  <a:latin typeface="Arial" panose="020B0604020202020204" pitchFamily="34" charset="0"/>
                  <a:cs typeface="Arial" panose="020B0604020202020204" pitchFamily="34" charset="0"/>
                </a:rPr>
                <a:t>Width</a:t>
              </a:r>
              <a:endParaRPr lang="en-GB" dirty="0">
                <a:solidFill>
                  <a:prstClr val="black"/>
                </a:solidFill>
                <a:latin typeface="Arial" panose="020B0604020202020204" pitchFamily="34" charset="0"/>
                <a:cs typeface="Arial" panose="020B0604020202020204" pitchFamily="34" charset="0"/>
              </a:endParaRPr>
            </a:p>
          </p:txBody>
        </p:sp>
        <p:cxnSp>
          <p:nvCxnSpPr>
            <p:cNvPr id="21" name="Gerade Verbindung mit Pfeil 20"/>
            <p:cNvCxnSpPr/>
            <p:nvPr/>
          </p:nvCxnSpPr>
          <p:spPr>
            <a:xfrm flipH="1">
              <a:off x="2973193" y="1729175"/>
              <a:ext cx="648090" cy="36005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Gerader Verbinder 23"/>
            <p:cNvCxnSpPr>
              <a:endCxn id="25" idx="1"/>
            </p:cNvCxnSpPr>
            <p:nvPr/>
          </p:nvCxnSpPr>
          <p:spPr>
            <a:xfrm flipV="1">
              <a:off x="3621283" y="1729012"/>
              <a:ext cx="440538" cy="163"/>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 name="Rechteck 24"/>
            <p:cNvSpPr/>
            <p:nvPr/>
          </p:nvSpPr>
          <p:spPr>
            <a:xfrm>
              <a:off x="4061821" y="1567012"/>
              <a:ext cx="324000" cy="324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Ellipse 26"/>
            <p:cNvSpPr/>
            <p:nvPr/>
          </p:nvSpPr>
          <p:spPr>
            <a:xfrm>
              <a:off x="4097821" y="1603012"/>
              <a:ext cx="252000" cy="25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feld 27"/>
            <p:cNvSpPr txBox="1"/>
            <p:nvPr/>
          </p:nvSpPr>
          <p:spPr bwMode="auto">
            <a:xfrm>
              <a:off x="3292466" y="1894396"/>
              <a:ext cx="2959661"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US" altLang="en-GB" dirty="0" err="1">
                  <a:solidFill>
                    <a:prstClr val="black"/>
                  </a:solidFill>
                  <a:latin typeface="Arial" panose="020B0604020202020204" pitchFamily="34" charset="0"/>
                  <a:cs typeface="Arial" panose="020B0604020202020204" pitchFamily="34" charset="0"/>
                </a:rPr>
                <a:t>Roundness </a:t>
              </a:r>
              <a:r>
                <a:rPr lang="en-GB" dirty="0">
                  <a:solidFill>
                    <a:prstClr val="black"/>
                  </a:solidFill>
                  <a:latin typeface="Arial" panose="020B0604020202020204" pitchFamily="34" charset="0"/>
                  <a:cs typeface="Arial" panose="020B0604020202020204" pitchFamily="34" charset="0"/>
                </a:rPr>
                <a:t>(</a:t>
              </a:r>
              <a:r>
                <a:rPr lang="en-GB" dirty="0" err="1">
                  <a:solidFill>
                    <a:prstClr val="black"/>
                  </a:solidFill>
                  <a:latin typeface="Arial" panose="020B0604020202020204" pitchFamily="34" charset="0"/>
                  <a:cs typeface="Arial" panose="020B0604020202020204" pitchFamily="34" charset="0"/>
                </a:rPr>
                <a:t>R</a:t>
              </a:r>
              <a:r>
                <a:rPr lang="en-GB" baseline="-25000" dirty="0" err="1">
                  <a:solidFill>
                    <a:prstClr val="black"/>
                  </a:solidFill>
                  <a:latin typeface="Arial" panose="020B0604020202020204" pitchFamily="34" charset="0"/>
                  <a:cs typeface="Arial" panose="020B0604020202020204" pitchFamily="34" charset="0"/>
                </a:rPr>
                <a:t>max</a:t>
              </a:r>
              <a:r>
                <a:rPr lang="en-GB" dirty="0" err="1">
                  <a:solidFill>
                    <a:prstClr val="black"/>
                  </a:solidFill>
                  <a:latin typeface="Arial" panose="020B0604020202020204" pitchFamily="34" charset="0"/>
                  <a:cs typeface="Arial" panose="020B0604020202020204" pitchFamily="34" charset="0"/>
                </a:rPr>
                <a:t>-R</a:t>
              </a:r>
              <a:r>
                <a:rPr lang="en-GB" baseline="-25000" dirty="0" err="1">
                  <a:solidFill>
                    <a:prstClr val="black"/>
                  </a:solidFill>
                  <a:latin typeface="Arial" panose="020B0604020202020204" pitchFamily="34" charset="0"/>
                  <a:cs typeface="Arial" panose="020B0604020202020204" pitchFamily="34" charset="0"/>
                </a:rPr>
                <a:t>min</a:t>
              </a:r>
              <a:r>
                <a:rPr lang="en-GB" dirty="0">
                  <a:solidFill>
                    <a:prstClr val="black"/>
                  </a:solidFill>
                  <a:latin typeface="Arial" panose="020B0604020202020204" pitchFamily="34" charset="0"/>
                  <a:cs typeface="Arial" panose="020B0604020202020204" pitchFamily="34" charset="0"/>
                </a:rPr>
                <a:t>)</a:t>
              </a:r>
            </a:p>
          </p:txBody>
        </p:sp>
        <p:cxnSp>
          <p:nvCxnSpPr>
            <p:cNvPr id="29" name="Gerader Verbinder 28"/>
            <p:cNvCxnSpPr/>
            <p:nvPr/>
          </p:nvCxnSpPr>
          <p:spPr>
            <a:xfrm>
              <a:off x="4015788" y="5831521"/>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Gerader Verbinder 34"/>
            <p:cNvCxnSpPr/>
            <p:nvPr/>
          </p:nvCxnSpPr>
          <p:spPr>
            <a:xfrm>
              <a:off x="5478933" y="4993120"/>
              <a:ext cx="224035"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Gerader Verbinder 36"/>
            <p:cNvCxnSpPr/>
            <p:nvPr/>
          </p:nvCxnSpPr>
          <p:spPr>
            <a:xfrm flipH="1">
              <a:off x="3785255" y="5831521"/>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Gerader Verbinder 41"/>
            <p:cNvCxnSpPr/>
            <p:nvPr/>
          </p:nvCxnSpPr>
          <p:spPr>
            <a:xfrm flipH="1">
              <a:off x="863410" y="4151017"/>
              <a:ext cx="221784" cy="128591"/>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Gerader Verbinder 49"/>
            <p:cNvCxnSpPr/>
            <p:nvPr/>
          </p:nvCxnSpPr>
          <p:spPr>
            <a:xfrm flipH="1" flipV="1">
              <a:off x="826196" y="2484459"/>
              <a:ext cx="958364" cy="138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3" name="Ellipse 52"/>
            <p:cNvSpPr/>
            <p:nvPr/>
          </p:nvSpPr>
          <p:spPr>
            <a:xfrm>
              <a:off x="5154361" y="4589175"/>
              <a:ext cx="683437" cy="68343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Grafik 54"/>
            <p:cNvPicPr>
              <a:picLocks noChangeAspect="1"/>
            </p:cNvPicPr>
            <p:nvPr/>
          </p:nvPicPr>
          <p:blipFill rotWithShape="1">
            <a:blip r:embed="rId4"/>
            <a:srcRect l="-638" r="65114" b="23536"/>
            <a:stretch>
              <a:fillRect/>
            </a:stretch>
          </p:blipFill>
          <p:spPr>
            <a:xfrm>
              <a:off x="6581686" y="3776371"/>
              <a:ext cx="1539754" cy="1740919"/>
            </a:xfrm>
            <a:prstGeom prst="rect">
              <a:avLst/>
            </a:prstGeom>
          </p:spPr>
        </p:pic>
        <p:sp>
          <p:nvSpPr>
            <p:cNvPr id="67" name="Bogen 66"/>
            <p:cNvSpPr/>
            <p:nvPr/>
          </p:nvSpPr>
          <p:spPr>
            <a:xfrm>
              <a:off x="6048338" y="3273739"/>
              <a:ext cx="1440000" cy="1440000"/>
            </a:xfrm>
            <a:prstGeom prst="arc">
              <a:avLst>
                <a:gd name="adj1" fmla="val 21457657"/>
                <a:gd name="adj2" fmla="val 5471421"/>
              </a:avLst>
            </a:prstGeom>
            <a:ln w="12700">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68" name="Textfeld 67"/>
            <p:cNvSpPr txBox="1"/>
            <p:nvPr/>
          </p:nvSpPr>
          <p:spPr bwMode="auto">
            <a:xfrm rot="18900000">
              <a:off x="6907838" y="4163285"/>
              <a:ext cx="513837"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GB" dirty="0">
                  <a:solidFill>
                    <a:prstClr val="black"/>
                  </a:solidFill>
                  <a:latin typeface="Arial" panose="020B0604020202020204" pitchFamily="34" charset="0"/>
                  <a:cs typeface="Arial" panose="020B0604020202020204" pitchFamily="34" charset="0"/>
                </a:rPr>
                <a:t>W°</a:t>
              </a:r>
            </a:p>
          </p:txBody>
        </p:sp>
        <p:cxnSp>
          <p:nvCxnSpPr>
            <p:cNvPr id="69" name="Gerader Verbinder 68"/>
            <p:cNvCxnSpPr>
              <a:stCxn id="53" idx="1"/>
              <a:endCxn id="56" idx="1"/>
            </p:cNvCxnSpPr>
            <p:nvPr/>
          </p:nvCxnSpPr>
          <p:spPr>
            <a:xfrm flipV="1">
              <a:off x="5254448" y="3790410"/>
              <a:ext cx="1261367" cy="89885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Gerader Verbinder 76"/>
            <p:cNvCxnSpPr/>
            <p:nvPr/>
          </p:nvCxnSpPr>
          <p:spPr>
            <a:xfrm flipH="1">
              <a:off x="1717061" y="2411916"/>
              <a:ext cx="221784"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Gerader Verbinder 77"/>
            <p:cNvCxnSpPr/>
            <p:nvPr/>
          </p:nvCxnSpPr>
          <p:spPr>
            <a:xfrm>
              <a:off x="1715935" y="2411916"/>
              <a:ext cx="224035" cy="128591"/>
            </a:xfrm>
            <a:prstGeom prst="line">
              <a:avLst/>
            </a:prstGeom>
            <a:ln w="12700">
              <a:prstDash val="dashDot"/>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4" name="Freihandform 93"/>
            <p:cNvSpPr/>
            <p:nvPr/>
          </p:nvSpPr>
          <p:spPr>
            <a:xfrm>
              <a:off x="6581686" y="3776371"/>
              <a:ext cx="1539754" cy="1740919"/>
            </a:xfrm>
            <a:custGeom>
              <a:avLst/>
              <a:gdLst>
                <a:gd name="connsiteX0" fmla="*/ 1111394 w 1539754"/>
                <a:gd name="connsiteY0" fmla="*/ 1436798 h 1740919"/>
                <a:gd name="connsiteX1" fmla="*/ 1111394 w 1539754"/>
                <a:gd name="connsiteY1" fmla="*/ 1655425 h 1740919"/>
                <a:gd name="connsiteX2" fmla="*/ 1327424 w 1539754"/>
                <a:gd name="connsiteY2" fmla="*/ 1655425 h 1740919"/>
                <a:gd name="connsiteX3" fmla="*/ 1327424 w 1539754"/>
                <a:gd name="connsiteY3" fmla="*/ 1436798 h 1740919"/>
                <a:gd name="connsiteX4" fmla="*/ 1020000 w 1539754"/>
                <a:gd name="connsiteY4" fmla="*/ 0 h 1740919"/>
                <a:gd name="connsiteX5" fmla="*/ 1539754 w 1539754"/>
                <a:gd name="connsiteY5" fmla="*/ 0 h 1740919"/>
                <a:gd name="connsiteX6" fmla="*/ 1539754 w 1539754"/>
                <a:gd name="connsiteY6" fmla="*/ 1740919 h 1740919"/>
                <a:gd name="connsiteX7" fmla="*/ 0 w 1539754"/>
                <a:gd name="connsiteY7" fmla="*/ 1740919 h 1740919"/>
                <a:gd name="connsiteX8" fmla="*/ 0 w 1539754"/>
                <a:gd name="connsiteY8" fmla="*/ 1171274 h 1740919"/>
                <a:gd name="connsiteX9" fmla="*/ 49546 w 1539754"/>
                <a:gd name="connsiteY9" fmla="*/ 1212153 h 1740919"/>
                <a:gd name="connsiteX10" fmla="*/ 485572 w 1539754"/>
                <a:gd name="connsiteY10" fmla="*/ 1345340 h 1740919"/>
                <a:gd name="connsiteX11" fmla="*/ 1265430 w 1539754"/>
                <a:gd name="connsiteY11" fmla="*/ 565482 h 1740919"/>
                <a:gd name="connsiteX12" fmla="*/ 1037015 w 1539754"/>
                <a:gd name="connsiteY12" fmla="*/ 14039 h 174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754" h="1740919">
                  <a:moveTo>
                    <a:pt x="1111394" y="1436798"/>
                  </a:moveTo>
                  <a:lnTo>
                    <a:pt x="1111394" y="1655425"/>
                  </a:lnTo>
                  <a:lnTo>
                    <a:pt x="1327424" y="1655425"/>
                  </a:lnTo>
                  <a:lnTo>
                    <a:pt x="1327424" y="1436798"/>
                  </a:lnTo>
                  <a:close/>
                  <a:moveTo>
                    <a:pt x="1020000" y="0"/>
                  </a:moveTo>
                  <a:lnTo>
                    <a:pt x="1539754" y="0"/>
                  </a:lnTo>
                  <a:lnTo>
                    <a:pt x="1539754" y="1740919"/>
                  </a:lnTo>
                  <a:lnTo>
                    <a:pt x="0" y="1740919"/>
                  </a:lnTo>
                  <a:lnTo>
                    <a:pt x="0" y="1171274"/>
                  </a:lnTo>
                  <a:lnTo>
                    <a:pt x="49546" y="1212153"/>
                  </a:lnTo>
                  <a:cubicBezTo>
                    <a:pt x="174012" y="1296240"/>
                    <a:pt x="324058" y="1345340"/>
                    <a:pt x="485572" y="1345340"/>
                  </a:cubicBezTo>
                  <a:cubicBezTo>
                    <a:pt x="916276" y="1345340"/>
                    <a:pt x="1265430" y="996186"/>
                    <a:pt x="1265430" y="565482"/>
                  </a:cubicBezTo>
                  <a:cubicBezTo>
                    <a:pt x="1265430" y="350130"/>
                    <a:pt x="1178141" y="155166"/>
                    <a:pt x="1037015" y="140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Ellipse 55"/>
            <p:cNvSpPr/>
            <p:nvPr/>
          </p:nvSpPr>
          <p:spPr>
            <a:xfrm>
              <a:off x="6287400" y="3561995"/>
              <a:ext cx="1559716" cy="155971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Gerader Verbinder 72"/>
            <p:cNvCxnSpPr>
              <a:endCxn id="56" idx="4"/>
            </p:cNvCxnSpPr>
            <p:nvPr/>
          </p:nvCxnSpPr>
          <p:spPr>
            <a:xfrm flipV="1">
              <a:off x="5623558" y="5121711"/>
              <a:ext cx="1443700" cy="132067"/>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5" name="Rechteck 94"/>
            <p:cNvSpPr/>
            <p:nvPr/>
          </p:nvSpPr>
          <p:spPr>
            <a:xfrm>
              <a:off x="7606975" y="4993120"/>
              <a:ext cx="480282" cy="566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feld 53"/>
            <p:cNvSpPr txBox="1"/>
            <p:nvPr/>
          </p:nvSpPr>
          <p:spPr bwMode="auto">
            <a:xfrm>
              <a:off x="6704908" y="5235528"/>
              <a:ext cx="1847062" cy="3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Autofit/>
            </a:bodyPr>
            <a:lstStyle/>
            <a:p>
              <a:pPr defTabSz="914400">
                <a:lnSpc>
                  <a:spcPct val="100000"/>
                </a:lnSpc>
                <a:spcBef>
                  <a:spcPts val="0"/>
                </a:spcBef>
                <a:buClr>
                  <a:srgbClr val="00AC5B"/>
                </a:buClr>
              </a:pPr>
              <a:r>
                <a:rPr lang="en-US" altLang="en-GB" dirty="0" err="1">
                  <a:solidFill>
                    <a:prstClr val="black"/>
                  </a:solidFill>
                  <a:latin typeface="Arial" panose="020B0604020202020204" pitchFamily="34" charset="0"/>
                  <a:cs typeface="Arial" panose="020B0604020202020204" pitchFamily="34" charset="0"/>
                </a:rPr>
                <a:t>Angular </a:t>
              </a:r>
              <a:endParaRPr lang="en-GB" dirty="0">
                <a:solidFill>
                  <a:prstClr val="black"/>
                </a:solidFill>
                <a:latin typeface="Arial" panose="020B0604020202020204" pitchFamily="34" charset="0"/>
                <a:cs typeface="Arial" panose="020B0604020202020204" pitchFamily="34" charset="0"/>
              </a:endParaRPr>
            </a:p>
          </p:txBody>
        </p:sp>
      </p:grpSp>
      <p:sp>
        <p:nvSpPr>
          <p:cNvPr id="34" name="Textfeld 33"/>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7</a:t>
            </a:r>
            <a:r>
              <a:rPr lang="de-DE" sz="1400" dirty="0">
                <a:solidFill>
                  <a:schemeClr val="bg1">
                    <a:lumMod val="50000"/>
                  </a:schemeClr>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41314266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Qualitative </a:t>
            </a:r>
            <a:r>
              <a:rPr lang="de-DE" dirty="0" err="1"/>
              <a:t>depiction</a:t>
            </a:r>
            <a:r>
              <a:rPr lang="de-DE" dirty="0"/>
              <a:t> </a:t>
            </a:r>
            <a:r>
              <a:rPr lang="de-DE" dirty="0" err="1"/>
              <a:t>of</a:t>
            </a:r>
            <a:r>
              <a:rPr lang="de-DE" dirty="0"/>
              <a:t> 2</a:t>
            </a:r>
            <a:r>
              <a:rPr lang="de-DE" baseline="30000" dirty="0"/>
              <a:t>n</a:t>
            </a:r>
            <a:r>
              <a:rPr lang="de-DE" dirty="0"/>
              <a:t>-</a:t>
            </a:r>
            <a:r>
              <a:rPr lang="en-US" altLang="de-DE" dirty="0"/>
              <a:t>Experiment (n=3) plan including</a:t>
            </a:r>
            <a:r>
              <a:rPr lang="de-DE" dirty="0"/>
              <a:t> </a:t>
            </a:r>
            <a:r>
              <a:rPr lang="en-US" altLang="de-DE" dirty="0"/>
              <a:t>star and center point</a:t>
            </a:r>
          </a:p>
        </p:txBody>
      </p:sp>
      <p:sp>
        <p:nvSpPr>
          <p:cNvPr id="126" name="Textfeld 125"/>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7</a:t>
            </a:r>
            <a:r>
              <a:rPr lang="de-DE" sz="1400" dirty="0">
                <a:solidFill>
                  <a:schemeClr val="bg1">
                    <a:lumMod val="50000"/>
                  </a:schemeClr>
                </a:solidFill>
                <a:latin typeface="Arial" panose="020B0604020202020204" pitchFamily="34" charset="0"/>
                <a:cs typeface="Arial" panose="020B0604020202020204" pitchFamily="34" charset="0"/>
              </a:rPr>
              <a:t>.2</a:t>
            </a:r>
          </a:p>
        </p:txBody>
      </p:sp>
      <p:grpSp>
        <p:nvGrpSpPr>
          <p:cNvPr id="44" name="Gruppieren 43"/>
          <p:cNvGrpSpPr>
            <a:grpSpLocks noChangeAspect="1"/>
          </p:cNvGrpSpPr>
          <p:nvPr/>
        </p:nvGrpSpPr>
        <p:grpSpPr>
          <a:xfrm>
            <a:off x="2698215" y="1319592"/>
            <a:ext cx="4509000" cy="4544999"/>
            <a:chOff x="3038989" y="1720035"/>
            <a:chExt cx="3607210" cy="3636010"/>
          </a:xfrm>
        </p:grpSpPr>
        <p:sp>
          <p:nvSpPr>
            <p:cNvPr id="45" name="Flussdiagramm: Verbinder 44"/>
            <p:cNvSpPr>
              <a:spLocks noChangeAspect="1"/>
            </p:cNvSpPr>
            <p:nvPr/>
          </p:nvSpPr>
          <p:spPr>
            <a:xfrm>
              <a:off x="3206770" y="281694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Flussdiagramm: Verbinder 46"/>
            <p:cNvSpPr>
              <a:spLocks noChangeAspect="1"/>
            </p:cNvSpPr>
            <p:nvPr/>
          </p:nvSpPr>
          <p:spPr>
            <a:xfrm>
              <a:off x="4106920" y="189880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lussdiagramm: Verbinder 47"/>
            <p:cNvSpPr>
              <a:spLocks noChangeAspect="1"/>
            </p:cNvSpPr>
            <p:nvPr/>
          </p:nvSpPr>
          <p:spPr>
            <a:xfrm>
              <a:off x="6267220" y="189880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Flussdiagramm: Verbinder 49"/>
            <p:cNvSpPr>
              <a:spLocks noChangeAspect="1"/>
            </p:cNvSpPr>
            <p:nvPr/>
          </p:nvSpPr>
          <p:spPr>
            <a:xfrm>
              <a:off x="3206770" y="499523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Flussdiagramm: Verbinder 50"/>
            <p:cNvSpPr>
              <a:spLocks noChangeAspect="1"/>
            </p:cNvSpPr>
            <p:nvPr/>
          </p:nvSpPr>
          <p:spPr>
            <a:xfrm>
              <a:off x="4106920" y="407709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Flussdiagramm: Verbinder 52"/>
            <p:cNvSpPr>
              <a:spLocks noChangeAspect="1"/>
            </p:cNvSpPr>
            <p:nvPr/>
          </p:nvSpPr>
          <p:spPr>
            <a:xfrm>
              <a:off x="5367070" y="499523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Verbinder 53"/>
            <p:cNvSpPr>
              <a:spLocks noChangeAspect="1"/>
            </p:cNvSpPr>
            <p:nvPr/>
          </p:nvSpPr>
          <p:spPr>
            <a:xfrm>
              <a:off x="6267220" y="407709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5" name="Gerader Verbinder 54"/>
            <p:cNvCxnSpPr>
              <a:cxnSpLocks noChangeAspect="1"/>
              <a:stCxn id="50" idx="0"/>
              <a:endCxn id="45" idx="4"/>
            </p:cNvCxnSpPr>
            <p:nvPr/>
          </p:nvCxnSpPr>
          <p:spPr>
            <a:xfrm flipV="1">
              <a:off x="3296770" y="299694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Gerader Verbinder 55"/>
            <p:cNvCxnSpPr>
              <a:cxnSpLocks noChangeAspect="1"/>
              <a:stCxn id="50" idx="6"/>
              <a:endCxn id="53" idx="2"/>
            </p:cNvCxnSpPr>
            <p:nvPr/>
          </p:nvCxnSpPr>
          <p:spPr>
            <a:xfrm>
              <a:off x="3386770" y="508523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Gerader Verbinder 56"/>
            <p:cNvCxnSpPr>
              <a:cxnSpLocks noChangeAspect="1"/>
              <a:stCxn id="84" idx="4"/>
              <a:endCxn id="53" idx="0"/>
            </p:cNvCxnSpPr>
            <p:nvPr/>
          </p:nvCxnSpPr>
          <p:spPr>
            <a:xfrm>
              <a:off x="5457070" y="299694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Gerader Verbinder 57"/>
            <p:cNvCxnSpPr>
              <a:cxnSpLocks noChangeAspect="1"/>
              <a:stCxn id="45" idx="6"/>
              <a:endCxn id="84" idx="2"/>
            </p:cNvCxnSpPr>
            <p:nvPr/>
          </p:nvCxnSpPr>
          <p:spPr>
            <a:xfrm>
              <a:off x="3386770" y="290694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9" name="Gerader Verbinder 58"/>
            <p:cNvCxnSpPr>
              <a:cxnSpLocks noChangeAspect="1"/>
              <a:stCxn id="51" idx="6"/>
              <a:endCxn id="54" idx="2"/>
            </p:cNvCxnSpPr>
            <p:nvPr/>
          </p:nvCxnSpPr>
          <p:spPr>
            <a:xfrm>
              <a:off x="4286920" y="416709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Gerader Verbinder 59"/>
            <p:cNvCxnSpPr>
              <a:cxnSpLocks noChangeAspect="1"/>
              <a:stCxn id="47" idx="4"/>
              <a:endCxn id="51" idx="0"/>
            </p:cNvCxnSpPr>
            <p:nvPr/>
          </p:nvCxnSpPr>
          <p:spPr>
            <a:xfrm>
              <a:off x="4196920" y="207880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Gerader Verbinder 61"/>
            <p:cNvCxnSpPr>
              <a:cxnSpLocks noChangeAspect="1"/>
              <a:stCxn id="48" idx="2"/>
              <a:endCxn id="47" idx="6"/>
            </p:cNvCxnSpPr>
            <p:nvPr/>
          </p:nvCxnSpPr>
          <p:spPr>
            <a:xfrm flipH="1">
              <a:off x="4286920" y="1988800"/>
              <a:ext cx="1980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Gerader Verbinder 62"/>
            <p:cNvCxnSpPr>
              <a:cxnSpLocks noChangeAspect="1"/>
              <a:stCxn id="48" idx="4"/>
              <a:endCxn id="54" idx="0"/>
            </p:cNvCxnSpPr>
            <p:nvPr/>
          </p:nvCxnSpPr>
          <p:spPr>
            <a:xfrm>
              <a:off x="6357220" y="2078800"/>
              <a:ext cx="0" cy="1998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Gerader Verbinder 63"/>
            <p:cNvCxnSpPr>
              <a:cxnSpLocks noChangeAspect="1"/>
              <a:stCxn id="48" idx="3"/>
              <a:endCxn id="84" idx="7"/>
            </p:cNvCxnSpPr>
            <p:nvPr/>
          </p:nvCxnSpPr>
          <p:spPr>
            <a:xfrm flipH="1">
              <a:off x="5520710" y="205244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5" name="Gerader Verbinder 64"/>
            <p:cNvCxnSpPr>
              <a:cxnSpLocks noChangeAspect="1"/>
              <a:stCxn id="47" idx="3"/>
              <a:endCxn id="45" idx="7"/>
            </p:cNvCxnSpPr>
            <p:nvPr/>
          </p:nvCxnSpPr>
          <p:spPr>
            <a:xfrm flipH="1">
              <a:off x="3360410" y="205244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Gerader Verbinder 65"/>
            <p:cNvCxnSpPr>
              <a:cxnSpLocks noChangeAspect="1"/>
              <a:stCxn id="51" idx="3"/>
              <a:endCxn id="50" idx="7"/>
            </p:cNvCxnSpPr>
            <p:nvPr/>
          </p:nvCxnSpPr>
          <p:spPr>
            <a:xfrm flipH="1">
              <a:off x="3360410" y="423073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Gerader Verbinder 66"/>
            <p:cNvCxnSpPr>
              <a:cxnSpLocks noChangeAspect="1"/>
              <a:stCxn id="54" idx="3"/>
              <a:endCxn id="53" idx="7"/>
            </p:cNvCxnSpPr>
            <p:nvPr/>
          </p:nvCxnSpPr>
          <p:spPr>
            <a:xfrm flipH="1">
              <a:off x="5520710" y="4230730"/>
              <a:ext cx="772870" cy="79086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8" name="Flussdiagramm: Verbinder 67"/>
            <p:cNvSpPr>
              <a:spLocks noChangeAspect="1"/>
            </p:cNvSpPr>
            <p:nvPr/>
          </p:nvSpPr>
          <p:spPr>
            <a:xfrm>
              <a:off x="4736995" y="3448006"/>
              <a:ext cx="180000" cy="180000"/>
            </a:xfrm>
            <a:prstGeom prst="flowChartConnector">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lussdiagramm: Verbinder 69"/>
            <p:cNvSpPr>
              <a:spLocks noChangeAspect="1"/>
            </p:cNvSpPr>
            <p:nvPr/>
          </p:nvSpPr>
          <p:spPr>
            <a:xfrm>
              <a:off x="4736970" y="1720035"/>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Flussdiagramm: Verbinder 70"/>
            <p:cNvSpPr>
              <a:spLocks noChangeAspect="1"/>
            </p:cNvSpPr>
            <p:nvPr/>
          </p:nvSpPr>
          <p:spPr>
            <a:xfrm>
              <a:off x="4736970" y="5176045"/>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Flussdiagramm: Verbinder 71"/>
            <p:cNvSpPr>
              <a:spLocks noChangeAspect="1"/>
            </p:cNvSpPr>
            <p:nvPr/>
          </p:nvSpPr>
          <p:spPr>
            <a:xfrm>
              <a:off x="6466199" y="3444569"/>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Flussdiagramm: Verbinder 72"/>
            <p:cNvSpPr>
              <a:spLocks noChangeAspect="1"/>
            </p:cNvSpPr>
            <p:nvPr/>
          </p:nvSpPr>
          <p:spPr>
            <a:xfrm>
              <a:off x="3038989" y="3449830"/>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Flussdiagramm: Verbinder 73"/>
            <p:cNvSpPr>
              <a:spLocks noChangeAspect="1"/>
            </p:cNvSpPr>
            <p:nvPr/>
          </p:nvSpPr>
          <p:spPr>
            <a:xfrm>
              <a:off x="4016821" y="4189439"/>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Flussdiagramm: Verbinder 74"/>
            <p:cNvSpPr>
              <a:spLocks noChangeAspect="1"/>
            </p:cNvSpPr>
            <p:nvPr/>
          </p:nvSpPr>
          <p:spPr>
            <a:xfrm>
              <a:off x="5457069" y="2740120"/>
              <a:ext cx="180000" cy="180000"/>
            </a:xfrm>
            <a:prstGeom prst="flowChartConnector">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7" name="Gerader Verbinder 76"/>
            <p:cNvCxnSpPr>
              <a:cxnSpLocks noChangeAspect="1"/>
              <a:stCxn id="68" idx="7"/>
              <a:endCxn id="75" idx="3"/>
            </p:cNvCxnSpPr>
            <p:nvPr/>
          </p:nvCxnSpPr>
          <p:spPr>
            <a:xfrm flipV="1">
              <a:off x="4890635" y="2893759"/>
              <a:ext cx="592794" cy="58060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Gerader Verbinder 77"/>
            <p:cNvCxnSpPr>
              <a:cxnSpLocks noChangeAspect="1"/>
              <a:stCxn id="68" idx="3"/>
              <a:endCxn id="74" idx="7"/>
            </p:cNvCxnSpPr>
            <p:nvPr/>
          </p:nvCxnSpPr>
          <p:spPr>
            <a:xfrm flipH="1">
              <a:off x="4170461" y="3601645"/>
              <a:ext cx="592894" cy="61415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Gerader Verbinder 78"/>
            <p:cNvCxnSpPr>
              <a:cxnSpLocks noChangeAspect="1"/>
              <a:stCxn id="68" idx="0"/>
              <a:endCxn id="70" idx="4"/>
            </p:cNvCxnSpPr>
            <p:nvPr/>
          </p:nvCxnSpPr>
          <p:spPr>
            <a:xfrm flipH="1" flipV="1">
              <a:off x="4826970" y="1900035"/>
              <a:ext cx="25" cy="1547971"/>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Gerader Verbinder 79"/>
            <p:cNvCxnSpPr>
              <a:cxnSpLocks noChangeAspect="1"/>
              <a:stCxn id="71" idx="0"/>
              <a:endCxn id="68" idx="4"/>
            </p:cNvCxnSpPr>
            <p:nvPr/>
          </p:nvCxnSpPr>
          <p:spPr>
            <a:xfrm flipV="1">
              <a:off x="4826971" y="3628005"/>
              <a:ext cx="25" cy="154804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Gerader Verbinder 80"/>
            <p:cNvCxnSpPr>
              <a:cxnSpLocks noChangeAspect="1"/>
              <a:stCxn id="68" idx="6"/>
              <a:endCxn id="72" idx="2"/>
            </p:cNvCxnSpPr>
            <p:nvPr/>
          </p:nvCxnSpPr>
          <p:spPr>
            <a:xfrm flipV="1">
              <a:off x="4916995" y="3534569"/>
              <a:ext cx="1549204" cy="343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Gerader Verbinder 81"/>
            <p:cNvCxnSpPr>
              <a:cxnSpLocks noChangeAspect="1"/>
              <a:stCxn id="73" idx="6"/>
              <a:endCxn id="68" idx="2"/>
            </p:cNvCxnSpPr>
            <p:nvPr/>
          </p:nvCxnSpPr>
          <p:spPr>
            <a:xfrm flipV="1">
              <a:off x="3218989" y="3538006"/>
              <a:ext cx="1518007" cy="182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Flussdiagramm: Verbinder 83"/>
            <p:cNvSpPr>
              <a:spLocks noChangeAspect="1"/>
            </p:cNvSpPr>
            <p:nvPr/>
          </p:nvSpPr>
          <p:spPr>
            <a:xfrm>
              <a:off x="5367070" y="2816940"/>
              <a:ext cx="180000" cy="180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9" name="Geschweifte Klammer links 8"/>
          <p:cNvSpPr/>
          <p:nvPr/>
        </p:nvSpPr>
        <p:spPr>
          <a:xfrm rot="16200000">
            <a:off x="4291664" y="4399652"/>
            <a:ext cx="162288" cy="2695999"/>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5" name="Geschweifte Klammer links 84"/>
          <p:cNvSpPr/>
          <p:nvPr/>
        </p:nvSpPr>
        <p:spPr>
          <a:xfrm rot="16200000">
            <a:off x="5943257" y="2727982"/>
            <a:ext cx="162288" cy="217800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 name="文本框 6"/>
          <p:cNvSpPr txBox="1"/>
          <p:nvPr/>
        </p:nvSpPr>
        <p:spPr>
          <a:xfrm>
            <a:off x="5402580" y="3922395"/>
            <a:ext cx="1711960" cy="343535"/>
          </a:xfrm>
          <a:prstGeom prst="rect">
            <a:avLst/>
          </a:prstGeom>
          <a:noFill/>
          <a:ln>
            <a:noFill/>
          </a:ln>
        </p:spPr>
        <p:txBody>
          <a:bodyPr vert="horz" wrap="square" lIns="91440" tIns="45720" rIns="91440" bIns="45720" numCol="1" anchor="t" anchorCtr="0" compatLnSpc="1">
            <a:noAutofit/>
          </a:bodyPr>
          <a:lstStyle/>
          <a:p>
            <a:pPr indent="0" defTabSz="914400">
              <a:lnSpc>
                <a:spcPct val="100000"/>
              </a:lnSpc>
              <a:spcBef>
                <a:spcPts val="0"/>
              </a:spcBef>
              <a:buClr>
                <a:srgbClr val="00AC5B"/>
              </a:buClr>
              <a:buFont typeface="Wingdings" panose="05000000000000000000" pitchFamily="2" charset="2"/>
              <a:buNone/>
            </a:pPr>
            <a:r>
              <a:rPr lang="zh-CN" altLang="en-US" dirty="0">
                <a:solidFill>
                  <a:prstClr val="black"/>
                </a:solidFill>
                <a:latin typeface="Arial" panose="020B0604020202020204" pitchFamily="34" charset="0"/>
                <a:cs typeface="Arial" panose="020B0604020202020204" pitchFamily="34" charset="0"/>
                <a:sym typeface="+mn-ea"/>
              </a:rPr>
              <a:t>×</a:t>
            </a:r>
            <a:r>
              <a:rPr lang="en-US" altLang="zh-CN" dirty="0">
                <a:solidFill>
                  <a:prstClr val="black"/>
                </a:solidFill>
                <a:latin typeface="Arial" panose="020B0604020202020204" pitchFamily="34" charset="0"/>
                <a:cs typeface="Arial" panose="020B0604020202020204" pitchFamily="34" charset="0"/>
              </a:rPr>
              <a:t>Step value</a:t>
            </a:r>
          </a:p>
        </p:txBody>
      </p:sp>
      <p:graphicFrame>
        <p:nvGraphicFramePr>
          <p:cNvPr id="10" name="对象 9">
            <a:hlinkClick r:id="" action="ppaction://ole?verb=0"/>
          </p:cNvPr>
          <p:cNvGraphicFramePr>
            <a:graphicFrameLocks noChangeAspect="1"/>
          </p:cNvGraphicFramePr>
          <p:nvPr/>
        </p:nvGraphicFramePr>
        <p:xfrm>
          <a:off x="5071110" y="3868420"/>
          <a:ext cx="443865" cy="397510"/>
        </p:xfrm>
        <a:graphic>
          <a:graphicData uri="http://schemas.openxmlformats.org/presentationml/2006/ole">
            <mc:AlternateContent xmlns:mc="http://schemas.openxmlformats.org/markup-compatibility/2006">
              <mc:Choice xmlns:v="urn:schemas-microsoft-com:vml" Requires="v">
                <p:oleObj spid="_x0000_s2054" r:id="rId3" imgW="241300" imgH="215900" progId="Equation.KSEE3">
                  <p:embed/>
                </p:oleObj>
              </mc:Choice>
              <mc:Fallback>
                <p:oleObj r:id="rId3" imgW="241300" imgH="215900" progId="Equation.KSEE3">
                  <p:embed/>
                  <p:pic>
                    <p:nvPicPr>
                      <p:cNvPr id="10" name="对象 9">
                        <a:hlinkClick r:id="" action="ppaction://ole?verb=0"/>
                      </p:cNvPr>
                      <p:cNvPicPr/>
                      <p:nvPr/>
                    </p:nvPicPr>
                    <p:blipFill>
                      <a:blip r:embed="rId4"/>
                      <a:stretch>
                        <a:fillRect/>
                      </a:stretch>
                    </p:blipFill>
                    <p:spPr>
                      <a:xfrm>
                        <a:off x="5071110" y="3868420"/>
                        <a:ext cx="443865" cy="397510"/>
                      </a:xfrm>
                      <a:prstGeom prst="rect">
                        <a:avLst/>
                      </a:prstGeom>
                    </p:spPr>
                  </p:pic>
                </p:oleObj>
              </mc:Fallback>
            </mc:AlternateContent>
          </a:graphicData>
        </a:graphic>
      </p:graphicFrame>
      <p:sp>
        <p:nvSpPr>
          <p:cNvPr id="11" name="文本框 10"/>
          <p:cNvSpPr txBox="1"/>
          <p:nvPr/>
        </p:nvSpPr>
        <p:spPr>
          <a:xfrm>
            <a:off x="3599180" y="5864225"/>
            <a:ext cx="1937385" cy="343535"/>
          </a:xfrm>
          <a:prstGeom prst="rect">
            <a:avLst/>
          </a:prstGeom>
          <a:noFill/>
          <a:ln>
            <a:noFill/>
          </a:ln>
        </p:spPr>
        <p:txBody>
          <a:bodyPr vert="horz" wrap="square" lIns="91440" tIns="45720" rIns="91440" bIns="45720" numCol="1" anchor="t" anchorCtr="0" compatLnSpc="1">
            <a:noAutofit/>
          </a:bodyPr>
          <a:lstStyle/>
          <a:p>
            <a:pPr indent="0" defTabSz="914400">
              <a:lnSpc>
                <a:spcPct val="100000"/>
              </a:lnSpc>
              <a:spcBef>
                <a:spcPts val="0"/>
              </a:spcBef>
              <a:buClr>
                <a:srgbClr val="00AC5B"/>
              </a:buClr>
              <a:buFont typeface="Wingdings" panose="05000000000000000000" pitchFamily="2" charset="2"/>
              <a:buNone/>
            </a:pPr>
            <a:r>
              <a:rPr lang="en-US" altLang="zh-CN" dirty="0">
                <a:solidFill>
                  <a:prstClr val="black"/>
                </a:solidFill>
                <a:latin typeface="Arial" panose="020B0604020202020204" pitchFamily="34" charset="0"/>
                <a:cs typeface="Arial" panose="020B0604020202020204" pitchFamily="34" charset="0"/>
              </a:rPr>
              <a:t>2 </a:t>
            </a:r>
            <a:r>
              <a:rPr lang="zh-CN" altLang="en-US" dirty="0">
                <a:solidFill>
                  <a:prstClr val="black"/>
                </a:solidFill>
                <a:latin typeface="Arial" panose="020B0604020202020204" pitchFamily="34" charset="0"/>
                <a:cs typeface="Arial" panose="020B0604020202020204" pitchFamily="34" charset="0"/>
              </a:rPr>
              <a:t>×</a:t>
            </a:r>
            <a:r>
              <a:rPr lang="en-US" altLang="zh-CN" dirty="0">
                <a:solidFill>
                  <a:prstClr val="black"/>
                </a:solidFill>
                <a:latin typeface="Arial" panose="020B0604020202020204" pitchFamily="34" charset="0"/>
                <a:cs typeface="Arial" panose="020B0604020202020204" pitchFamily="34" charset="0"/>
              </a:rPr>
              <a:t>Step value</a:t>
            </a:r>
          </a:p>
        </p:txBody>
      </p:sp>
    </p:spTree>
    <p:extLst>
      <p:ext uri="{BB962C8B-B14F-4D97-AF65-F5344CB8AC3E}">
        <p14:creationId xmlns:p14="http://schemas.microsoft.com/office/powerpoint/2010/main" val="31229619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F4F67-7394-D149-AE2A-488AD0C70D10}"/>
              </a:ext>
            </a:extLst>
          </p:cNvPr>
          <p:cNvSpPr>
            <a:spLocks noGrp="1"/>
          </p:cNvSpPr>
          <p:nvPr>
            <p:ph type="title"/>
          </p:nvPr>
        </p:nvSpPr>
        <p:spPr/>
        <p:txBody>
          <a:bodyPr/>
          <a:lstStyle/>
          <a:p>
            <a:r>
              <a:rPr kumimoji="1" lang="en-US" altLang="zh-CN" dirty="0"/>
              <a:t>Data visualization of the part weight of the six material classes</a:t>
            </a:r>
            <a:endParaRPr kumimoji="1" lang="zh-CN" altLang="en-US" dirty="0"/>
          </a:p>
        </p:txBody>
      </p:sp>
      <p:pic>
        <p:nvPicPr>
          <p:cNvPr id="5" name="图片 4">
            <a:extLst>
              <a:ext uri="{FF2B5EF4-FFF2-40B4-BE49-F238E27FC236}">
                <a16:creationId xmlns:a16="http://schemas.microsoft.com/office/drawing/2014/main" id="{636777F3-8507-C841-8044-77B1E7082371}"/>
              </a:ext>
            </a:extLst>
          </p:cNvPr>
          <p:cNvPicPr>
            <a:picLocks noChangeAspect="1"/>
          </p:cNvPicPr>
          <p:nvPr/>
        </p:nvPicPr>
        <p:blipFill>
          <a:blip r:embed="rId2"/>
          <a:stretch>
            <a:fillRect/>
          </a:stretch>
        </p:blipFill>
        <p:spPr>
          <a:xfrm>
            <a:off x="1031684" y="1268700"/>
            <a:ext cx="8482964" cy="4247160"/>
          </a:xfrm>
          <a:prstGeom prst="rect">
            <a:avLst/>
          </a:prstGeom>
        </p:spPr>
      </p:pic>
      <p:sp>
        <p:nvSpPr>
          <p:cNvPr id="6" name="矩形 5">
            <a:extLst>
              <a:ext uri="{FF2B5EF4-FFF2-40B4-BE49-F238E27FC236}">
                <a16:creationId xmlns:a16="http://schemas.microsoft.com/office/drawing/2014/main" id="{4D2F1C77-645A-9E4E-9C28-771CFD4F7263}"/>
              </a:ext>
            </a:extLst>
          </p:cNvPr>
          <p:cNvSpPr/>
          <p:nvPr/>
        </p:nvSpPr>
        <p:spPr>
          <a:xfrm>
            <a:off x="4472357" y="5619390"/>
            <a:ext cx="1992853"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Material class   [-]</a:t>
            </a:r>
          </a:p>
        </p:txBody>
      </p:sp>
      <p:sp>
        <p:nvSpPr>
          <p:cNvPr id="7" name="文本框 6">
            <a:extLst>
              <a:ext uri="{FF2B5EF4-FFF2-40B4-BE49-F238E27FC236}">
                <a16:creationId xmlns:a16="http://schemas.microsoft.com/office/drawing/2014/main" id="{5A9AED4D-25F1-2F4E-997D-F5C41FB05B57}"/>
              </a:ext>
            </a:extLst>
          </p:cNvPr>
          <p:cNvSpPr txBox="1"/>
          <p:nvPr/>
        </p:nvSpPr>
        <p:spPr bwMode="auto">
          <a:xfrm rot="16200000">
            <a:off x="370779" y="2914065"/>
            <a:ext cx="914400" cy="360050"/>
          </a:xfrm>
          <a:prstGeom prst="rect">
            <a:avLst/>
          </a:prstGeom>
          <a:noFill/>
          <a:ln>
            <a:noFill/>
          </a:ln>
        </p:spPr>
        <p:txBody>
          <a:bodyPr vert="horz" wrap="none" lIns="0" tIns="0" rIns="0" bIns="0" numCol="1" rtlCol="0" anchor="t" anchorCtr="0" compatLnSpc="1">
            <a:noAutofit/>
          </a:bodyPr>
          <a:lstStyle/>
          <a:p>
            <a:pPr algn="ctr"/>
            <a:r>
              <a:rPr lang="en-US" altLang="zh-CN" dirty="0">
                <a:latin typeface="Arial" panose="020B0604020202020204" pitchFamily="34" charset="0"/>
                <a:ea typeface="Times New Roman" panose="02020603050405020304" pitchFamily="18" charset="0"/>
              </a:rPr>
              <a:t>Part weight   [g]</a:t>
            </a:r>
          </a:p>
        </p:txBody>
      </p:sp>
      <p:sp>
        <p:nvSpPr>
          <p:cNvPr id="8" name="Textfeld 33">
            <a:extLst>
              <a:ext uri="{FF2B5EF4-FFF2-40B4-BE49-F238E27FC236}">
                <a16:creationId xmlns:a16="http://schemas.microsoft.com/office/drawing/2014/main" id="{C77F9FC8-432E-0B49-9E04-CF57FEDCEF90}"/>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7.</a:t>
            </a:r>
            <a:r>
              <a:rPr lang="en-US" sz="1400" dirty="0">
                <a:solidFill>
                  <a:schemeClr val="bg1">
                    <a:lumMod val="50000"/>
                  </a:schemeClr>
                </a:solidFill>
                <a:latin typeface="Arial" panose="020B0604020202020204" pitchFamily="34" charset="0"/>
                <a:cs typeface="Arial" panose="020B0604020202020204" pitchFamily="34" charset="0"/>
              </a:rPr>
              <a:t>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35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AB52B-EAA5-9A4D-953B-C7F5BE61B6D9}"/>
              </a:ext>
            </a:extLst>
          </p:cNvPr>
          <p:cNvSpPr>
            <a:spLocks noGrp="1"/>
          </p:cNvSpPr>
          <p:nvPr>
            <p:ph type="title"/>
          </p:nvPr>
        </p:nvSpPr>
        <p:spPr/>
        <p:txBody>
          <a:bodyPr/>
          <a:lstStyle/>
          <a:p>
            <a:r>
              <a:rPr kumimoji="1" lang="en-US" altLang="zh-CN" dirty="0"/>
              <a:t>Feature importance score ranking for prediction of part weight</a:t>
            </a:r>
            <a:endParaRPr kumimoji="1" lang="zh-CN" altLang="en-US" dirty="0"/>
          </a:p>
        </p:txBody>
      </p:sp>
      <p:sp>
        <p:nvSpPr>
          <p:cNvPr id="6" name="Textfeld 125">
            <a:extLst>
              <a:ext uri="{FF2B5EF4-FFF2-40B4-BE49-F238E27FC236}">
                <a16:creationId xmlns:a16="http://schemas.microsoft.com/office/drawing/2014/main" id="{AF2C3101-C9EC-CE49-9F67-A1C11A1721C6}"/>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7</a:t>
            </a:r>
            <a:r>
              <a:rPr lang="de-DE" sz="1400" dirty="0">
                <a:solidFill>
                  <a:schemeClr val="bg1">
                    <a:lumMod val="50000"/>
                  </a:schemeClr>
                </a:solidFill>
                <a:latin typeface="Arial" panose="020B0604020202020204" pitchFamily="34" charset="0"/>
                <a:cs typeface="Arial" panose="020B0604020202020204" pitchFamily="34" charset="0"/>
              </a:rPr>
              <a:t>.4</a:t>
            </a:r>
          </a:p>
        </p:txBody>
      </p:sp>
      <p:graphicFrame>
        <p:nvGraphicFramePr>
          <p:cNvPr id="8" name="Chart 9">
            <a:extLst>
              <a:ext uri="{FF2B5EF4-FFF2-40B4-BE49-F238E27FC236}">
                <a16:creationId xmlns:a16="http://schemas.microsoft.com/office/drawing/2014/main" id="{24E02C70-07E6-E846-99F6-962193041933}"/>
              </a:ext>
            </a:extLst>
          </p:cNvPr>
          <p:cNvGraphicFramePr>
            <a:graphicFrameLocks/>
          </p:cNvGraphicFramePr>
          <p:nvPr/>
        </p:nvGraphicFramePr>
        <p:xfrm>
          <a:off x="294104" y="1044409"/>
          <a:ext cx="9360469" cy="5016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8136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9CEBB9-2776-AC4C-9B8A-5199DCA6A24F}"/>
              </a:ext>
            </a:extLst>
          </p:cNvPr>
          <p:cNvSpPr>
            <a:spLocks noGrp="1"/>
          </p:cNvSpPr>
          <p:nvPr>
            <p:ph type="title"/>
          </p:nvPr>
        </p:nvSpPr>
        <p:spPr/>
        <p:txBody>
          <a:bodyPr/>
          <a:lstStyle/>
          <a:p>
            <a:r>
              <a:rPr kumimoji="1" lang="en-US" altLang="zh-CN" dirty="0"/>
              <a:t>Structure of the deep neural network with transfer learning</a:t>
            </a:r>
            <a:endParaRPr kumimoji="1" lang="zh-CN" altLang="en-US" dirty="0"/>
          </a:p>
        </p:txBody>
      </p:sp>
      <p:sp>
        <p:nvSpPr>
          <p:cNvPr id="6" name="矩形 5">
            <a:extLst>
              <a:ext uri="{FF2B5EF4-FFF2-40B4-BE49-F238E27FC236}">
                <a16:creationId xmlns:a16="http://schemas.microsoft.com/office/drawing/2014/main" id="{58439B91-145B-1C4F-9509-3B4EC5CE1B10}"/>
              </a:ext>
            </a:extLst>
          </p:cNvPr>
          <p:cNvSpPr/>
          <p:nvPr/>
        </p:nvSpPr>
        <p:spPr>
          <a:xfrm>
            <a:off x="2864710" y="1052514"/>
            <a:ext cx="1402948"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Source task</a:t>
            </a:r>
          </a:p>
        </p:txBody>
      </p:sp>
      <p:sp>
        <p:nvSpPr>
          <p:cNvPr id="7" name="矩形 6">
            <a:extLst>
              <a:ext uri="{FF2B5EF4-FFF2-40B4-BE49-F238E27FC236}">
                <a16:creationId xmlns:a16="http://schemas.microsoft.com/office/drawing/2014/main" id="{1085E7DA-5175-474F-A6A7-D3C99DE781DA}"/>
              </a:ext>
            </a:extLst>
          </p:cNvPr>
          <p:cNvSpPr/>
          <p:nvPr/>
        </p:nvSpPr>
        <p:spPr>
          <a:xfrm>
            <a:off x="7113300" y="1052514"/>
            <a:ext cx="131324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Target task</a:t>
            </a:r>
          </a:p>
        </p:txBody>
      </p:sp>
      <p:graphicFrame>
        <p:nvGraphicFramePr>
          <p:cNvPr id="26" name="表格 26">
            <a:extLst>
              <a:ext uri="{FF2B5EF4-FFF2-40B4-BE49-F238E27FC236}">
                <a16:creationId xmlns:a16="http://schemas.microsoft.com/office/drawing/2014/main" id="{FFF914DB-445B-E74A-BAE1-90322018DE76}"/>
              </a:ext>
            </a:extLst>
          </p:cNvPr>
          <p:cNvGraphicFramePr>
            <a:graphicFrameLocks noGrp="1"/>
          </p:cNvGraphicFramePr>
          <p:nvPr/>
        </p:nvGraphicFramePr>
        <p:xfrm>
          <a:off x="1784560" y="4968568"/>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51843465"/>
                  </a:ext>
                </a:extLst>
              </a:tr>
            </a:tbl>
          </a:graphicData>
        </a:graphic>
      </p:graphicFrame>
      <p:graphicFrame>
        <p:nvGraphicFramePr>
          <p:cNvPr id="29" name="表格 26">
            <a:extLst>
              <a:ext uri="{FF2B5EF4-FFF2-40B4-BE49-F238E27FC236}">
                <a16:creationId xmlns:a16="http://schemas.microsoft.com/office/drawing/2014/main" id="{6388AFB5-1A38-6943-B814-9D1C552A1B7E}"/>
              </a:ext>
            </a:extLst>
          </p:cNvPr>
          <p:cNvGraphicFramePr>
            <a:graphicFrameLocks noGrp="1"/>
          </p:cNvGraphicFramePr>
          <p:nvPr/>
        </p:nvGraphicFramePr>
        <p:xfrm>
          <a:off x="1784560" y="4215400"/>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1" name="表格 26">
            <a:extLst>
              <a:ext uri="{FF2B5EF4-FFF2-40B4-BE49-F238E27FC236}">
                <a16:creationId xmlns:a16="http://schemas.microsoft.com/office/drawing/2014/main" id="{52F85DA3-0F02-9A4A-8FC9-BE6D3495F76A}"/>
              </a:ext>
            </a:extLst>
          </p:cNvPr>
          <p:cNvGraphicFramePr>
            <a:graphicFrameLocks noGrp="1"/>
          </p:cNvGraphicFramePr>
          <p:nvPr/>
        </p:nvGraphicFramePr>
        <p:xfrm>
          <a:off x="2486657" y="3423290"/>
          <a:ext cx="2117094"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047366672"/>
                    </a:ext>
                  </a:extLst>
                </a:gridCol>
                <a:gridCol w="352849">
                  <a:extLst>
                    <a:ext uri="{9D8B030D-6E8A-4147-A177-3AD203B41FA5}">
                      <a16:colId xmlns:a16="http://schemas.microsoft.com/office/drawing/2014/main" val="612601614"/>
                    </a:ext>
                  </a:extLst>
                </a:gridCol>
                <a:gridCol w="705698">
                  <a:extLst>
                    <a:ext uri="{9D8B030D-6E8A-4147-A177-3AD203B41FA5}">
                      <a16:colId xmlns:a16="http://schemas.microsoft.com/office/drawing/2014/main" val="2240773785"/>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3" name="表格 26">
            <a:extLst>
              <a:ext uri="{FF2B5EF4-FFF2-40B4-BE49-F238E27FC236}">
                <a16:creationId xmlns:a16="http://schemas.microsoft.com/office/drawing/2014/main" id="{B869F0CD-0395-6649-9E82-6CA63280696D}"/>
              </a:ext>
            </a:extLst>
          </p:cNvPr>
          <p:cNvGraphicFramePr>
            <a:graphicFrameLocks noGrp="1"/>
          </p:cNvGraphicFramePr>
          <p:nvPr/>
        </p:nvGraphicFramePr>
        <p:xfrm>
          <a:off x="2839506" y="2661475"/>
          <a:ext cx="1411396"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gridCol w="705698">
                  <a:extLst>
                    <a:ext uri="{9D8B030D-6E8A-4147-A177-3AD203B41FA5}">
                      <a16:colId xmlns:a16="http://schemas.microsoft.com/office/drawing/2014/main" val="2065888003"/>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35" name="表格 26">
            <a:extLst>
              <a:ext uri="{FF2B5EF4-FFF2-40B4-BE49-F238E27FC236}">
                <a16:creationId xmlns:a16="http://schemas.microsoft.com/office/drawing/2014/main" id="{6E810817-3F47-B747-983C-460D900C5C0F}"/>
              </a:ext>
            </a:extLst>
          </p:cNvPr>
          <p:cNvGraphicFramePr>
            <a:graphicFrameLocks noGrp="1"/>
          </p:cNvGraphicFramePr>
          <p:nvPr/>
        </p:nvGraphicFramePr>
        <p:xfrm>
          <a:off x="3368779" y="1926383"/>
          <a:ext cx="352849"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tblGrid>
              <a:tr h="346747">
                <a:tc>
                  <a:txBody>
                    <a:bodyPr/>
                    <a:lstStyle/>
                    <a:p>
                      <a:endParaRPr lang="zh-CN" altLang="en-US" dirty="0"/>
                    </a:p>
                  </a:txBody>
                  <a:tcPr>
                    <a:solidFill>
                      <a:srgbClr val="FF727C"/>
                    </a:solidFill>
                  </a:tcPr>
                </a:tc>
                <a:extLst>
                  <a:ext uri="{0D108BD9-81ED-4DB2-BD59-A6C34878D82A}">
                    <a16:rowId xmlns:a16="http://schemas.microsoft.com/office/drawing/2014/main" val="1651843465"/>
                  </a:ext>
                </a:extLst>
              </a:tr>
            </a:tbl>
          </a:graphicData>
        </a:graphic>
      </p:graphicFrame>
      <p:cxnSp>
        <p:nvCxnSpPr>
          <p:cNvPr id="38" name="直线箭头连接符 37">
            <a:extLst>
              <a:ext uri="{FF2B5EF4-FFF2-40B4-BE49-F238E27FC236}">
                <a16:creationId xmlns:a16="http://schemas.microsoft.com/office/drawing/2014/main" id="{2FFEA5D2-5E10-1843-A2EA-A1E6FFA50E3A}"/>
              </a:ext>
            </a:extLst>
          </p:cNvPr>
          <p:cNvCxnSpPr>
            <a:cxnSpLocks/>
            <a:stCxn id="26" idx="0"/>
            <a:endCxn id="29" idx="2"/>
          </p:cNvCxnSpPr>
          <p:nvPr/>
        </p:nvCxnSpPr>
        <p:spPr>
          <a:xfrm flipV="1">
            <a:off x="3548805" y="4581160"/>
            <a:ext cx="0" cy="387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线箭头连接符 39">
            <a:extLst>
              <a:ext uri="{FF2B5EF4-FFF2-40B4-BE49-F238E27FC236}">
                <a16:creationId xmlns:a16="http://schemas.microsoft.com/office/drawing/2014/main" id="{81CF70F9-4105-C34F-9000-C6A001AEE9AC}"/>
              </a:ext>
            </a:extLst>
          </p:cNvPr>
          <p:cNvCxnSpPr>
            <a:cxnSpLocks/>
            <a:stCxn id="29" idx="0"/>
            <a:endCxn id="31" idx="2"/>
          </p:cNvCxnSpPr>
          <p:nvPr/>
        </p:nvCxnSpPr>
        <p:spPr>
          <a:xfrm flipH="1" flipV="1">
            <a:off x="3545204" y="3789050"/>
            <a:ext cx="3601" cy="426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线箭头连接符 43">
            <a:extLst>
              <a:ext uri="{FF2B5EF4-FFF2-40B4-BE49-F238E27FC236}">
                <a16:creationId xmlns:a16="http://schemas.microsoft.com/office/drawing/2014/main" id="{043687F5-BC6A-C945-83F6-D1767BBD5DBC}"/>
              </a:ext>
            </a:extLst>
          </p:cNvPr>
          <p:cNvCxnSpPr>
            <a:cxnSpLocks/>
            <a:stCxn id="31" idx="0"/>
            <a:endCxn id="33" idx="2"/>
          </p:cNvCxnSpPr>
          <p:nvPr/>
        </p:nvCxnSpPr>
        <p:spPr>
          <a:xfrm flipV="1">
            <a:off x="3545204" y="3027235"/>
            <a:ext cx="0" cy="39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线箭头连接符 53">
            <a:extLst>
              <a:ext uri="{FF2B5EF4-FFF2-40B4-BE49-F238E27FC236}">
                <a16:creationId xmlns:a16="http://schemas.microsoft.com/office/drawing/2014/main" id="{5AEC770E-013C-5746-9CCF-127696C02174}"/>
              </a:ext>
            </a:extLst>
          </p:cNvPr>
          <p:cNvCxnSpPr>
            <a:cxnSpLocks/>
            <a:stCxn id="33" idx="0"/>
            <a:endCxn id="35" idx="2"/>
          </p:cNvCxnSpPr>
          <p:nvPr/>
        </p:nvCxnSpPr>
        <p:spPr>
          <a:xfrm flipH="1" flipV="1">
            <a:off x="3545203" y="2292143"/>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58" name="表格 26">
            <a:extLst>
              <a:ext uri="{FF2B5EF4-FFF2-40B4-BE49-F238E27FC236}">
                <a16:creationId xmlns:a16="http://schemas.microsoft.com/office/drawing/2014/main" id="{E0F7FC46-2912-9041-90AB-0BC69F90E601}"/>
              </a:ext>
            </a:extLst>
          </p:cNvPr>
          <p:cNvGraphicFramePr>
            <a:graphicFrameLocks noGrp="1"/>
          </p:cNvGraphicFramePr>
          <p:nvPr/>
        </p:nvGraphicFramePr>
        <p:xfrm>
          <a:off x="6018747" y="4968568"/>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a:p>
                  </a:txBody>
                  <a:tcPr/>
                </a:tc>
                <a:tc>
                  <a:txBody>
                    <a:bodyPr/>
                    <a:lstStyle/>
                    <a:p>
                      <a:endParaRPr lang="zh-CN" altLang="en-US"/>
                    </a:p>
                  </a:txBody>
                  <a:tcPr/>
                </a:tc>
                <a:tc>
                  <a:txBody>
                    <a:bodyPr/>
                    <a:lstStyle/>
                    <a:p>
                      <a:r>
                        <a:rPr lang="en-US" altLang="zh-CN" dirty="0"/>
                        <a:t>……………………..</a:t>
                      </a:r>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51843465"/>
                  </a:ext>
                </a:extLst>
              </a:tr>
            </a:tbl>
          </a:graphicData>
        </a:graphic>
      </p:graphicFrame>
      <p:graphicFrame>
        <p:nvGraphicFramePr>
          <p:cNvPr id="59" name="表格 26">
            <a:extLst>
              <a:ext uri="{FF2B5EF4-FFF2-40B4-BE49-F238E27FC236}">
                <a16:creationId xmlns:a16="http://schemas.microsoft.com/office/drawing/2014/main" id="{5C88EB4C-9F33-B747-942A-CF5136635F98}"/>
              </a:ext>
            </a:extLst>
          </p:cNvPr>
          <p:cNvGraphicFramePr>
            <a:graphicFrameLocks noGrp="1"/>
          </p:cNvGraphicFramePr>
          <p:nvPr/>
        </p:nvGraphicFramePr>
        <p:xfrm>
          <a:off x="6018747" y="4215400"/>
          <a:ext cx="3528490"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1296082218"/>
                    </a:ext>
                  </a:extLst>
                </a:gridCol>
                <a:gridCol w="352849">
                  <a:extLst>
                    <a:ext uri="{9D8B030D-6E8A-4147-A177-3AD203B41FA5}">
                      <a16:colId xmlns:a16="http://schemas.microsoft.com/office/drawing/2014/main" val="2562501732"/>
                    </a:ext>
                  </a:extLst>
                </a:gridCol>
                <a:gridCol w="2117094">
                  <a:extLst>
                    <a:ext uri="{9D8B030D-6E8A-4147-A177-3AD203B41FA5}">
                      <a16:colId xmlns:a16="http://schemas.microsoft.com/office/drawing/2014/main" val="366722518"/>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0" name="表格 26">
            <a:extLst>
              <a:ext uri="{FF2B5EF4-FFF2-40B4-BE49-F238E27FC236}">
                <a16:creationId xmlns:a16="http://schemas.microsoft.com/office/drawing/2014/main" id="{8C54D4A3-2B1D-8441-A40E-7B6E72FB5C49}"/>
              </a:ext>
            </a:extLst>
          </p:cNvPr>
          <p:cNvGraphicFramePr>
            <a:graphicFrameLocks noGrp="1"/>
          </p:cNvGraphicFramePr>
          <p:nvPr/>
        </p:nvGraphicFramePr>
        <p:xfrm>
          <a:off x="6720844" y="3423290"/>
          <a:ext cx="2117094"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047366672"/>
                    </a:ext>
                  </a:extLst>
                </a:gridCol>
                <a:gridCol w="352849">
                  <a:extLst>
                    <a:ext uri="{9D8B030D-6E8A-4147-A177-3AD203B41FA5}">
                      <a16:colId xmlns:a16="http://schemas.microsoft.com/office/drawing/2014/main" val="612601614"/>
                    </a:ext>
                  </a:extLst>
                </a:gridCol>
                <a:gridCol w="705698">
                  <a:extLst>
                    <a:ext uri="{9D8B030D-6E8A-4147-A177-3AD203B41FA5}">
                      <a16:colId xmlns:a16="http://schemas.microsoft.com/office/drawing/2014/main" val="2240773785"/>
                    </a:ext>
                  </a:extLst>
                </a:gridCol>
                <a:gridCol w="352849">
                  <a:extLst>
                    <a:ext uri="{9D8B030D-6E8A-4147-A177-3AD203B41FA5}">
                      <a16:colId xmlns:a16="http://schemas.microsoft.com/office/drawing/2014/main" val="104281574"/>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1" name="表格 26">
            <a:extLst>
              <a:ext uri="{FF2B5EF4-FFF2-40B4-BE49-F238E27FC236}">
                <a16:creationId xmlns:a16="http://schemas.microsoft.com/office/drawing/2014/main" id="{2F10246C-6CC6-E645-9AB8-E61C0E42BA5E}"/>
              </a:ext>
            </a:extLst>
          </p:cNvPr>
          <p:cNvGraphicFramePr>
            <a:graphicFrameLocks noGrp="1"/>
          </p:cNvGraphicFramePr>
          <p:nvPr/>
        </p:nvGraphicFramePr>
        <p:xfrm>
          <a:off x="7073693" y="2661475"/>
          <a:ext cx="1411396"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gridCol w="705698">
                  <a:extLst>
                    <a:ext uri="{9D8B030D-6E8A-4147-A177-3AD203B41FA5}">
                      <a16:colId xmlns:a16="http://schemas.microsoft.com/office/drawing/2014/main" val="2065888003"/>
                    </a:ext>
                  </a:extLst>
                </a:gridCol>
                <a:gridCol w="352849">
                  <a:extLst>
                    <a:ext uri="{9D8B030D-6E8A-4147-A177-3AD203B41FA5}">
                      <a16:colId xmlns:a16="http://schemas.microsoft.com/office/drawing/2014/main" val="1900098007"/>
                    </a:ext>
                  </a:extLst>
                </a:gridCol>
              </a:tblGrid>
              <a:tr h="346747">
                <a:tc>
                  <a:txBody>
                    <a:bodyPr/>
                    <a:lstStyle/>
                    <a:p>
                      <a:endParaRPr lang="zh-CN" altLang="en-US" dirty="0"/>
                    </a:p>
                  </a:txBody>
                  <a:tcPr>
                    <a:solidFill>
                      <a:srgbClr val="CCCAFF"/>
                    </a:solidFill>
                  </a:tcPr>
                </a:tc>
                <a:tc>
                  <a:txBody>
                    <a:bodyPr/>
                    <a:lstStyle/>
                    <a:p>
                      <a:r>
                        <a:rPr lang="en-US" altLang="zh-CN" dirty="0"/>
                        <a:t>……..</a:t>
                      </a:r>
                      <a:endParaRPr lang="zh-CN" altLang="en-US" dirty="0"/>
                    </a:p>
                  </a:txBody>
                  <a:tcPr>
                    <a:solidFill>
                      <a:srgbClr val="CCCAFF"/>
                    </a:solidFill>
                  </a:tcPr>
                </a:tc>
                <a:tc>
                  <a:txBody>
                    <a:bodyPr/>
                    <a:lstStyle/>
                    <a:p>
                      <a:endParaRPr lang="zh-CN" altLang="en-US" dirty="0"/>
                    </a:p>
                  </a:txBody>
                  <a:tcPr>
                    <a:solidFill>
                      <a:srgbClr val="CCCAFF"/>
                    </a:solidFill>
                  </a:tcPr>
                </a:tc>
                <a:extLst>
                  <a:ext uri="{0D108BD9-81ED-4DB2-BD59-A6C34878D82A}">
                    <a16:rowId xmlns:a16="http://schemas.microsoft.com/office/drawing/2014/main" val="1651843465"/>
                  </a:ext>
                </a:extLst>
              </a:tr>
            </a:tbl>
          </a:graphicData>
        </a:graphic>
      </p:graphicFrame>
      <p:graphicFrame>
        <p:nvGraphicFramePr>
          <p:cNvPr id="62" name="表格 26">
            <a:extLst>
              <a:ext uri="{FF2B5EF4-FFF2-40B4-BE49-F238E27FC236}">
                <a16:creationId xmlns:a16="http://schemas.microsoft.com/office/drawing/2014/main" id="{FB9BF2C6-1519-B54A-A4FD-450FFEC6400B}"/>
              </a:ext>
            </a:extLst>
          </p:cNvPr>
          <p:cNvGraphicFramePr>
            <a:graphicFrameLocks noGrp="1"/>
          </p:cNvGraphicFramePr>
          <p:nvPr/>
        </p:nvGraphicFramePr>
        <p:xfrm>
          <a:off x="7602966" y="1926383"/>
          <a:ext cx="352849" cy="365760"/>
        </p:xfrm>
        <a:graphic>
          <a:graphicData uri="http://schemas.openxmlformats.org/drawingml/2006/table">
            <a:tbl>
              <a:tblPr firstRow="1" bandRow="1">
                <a:tableStyleId>{5C22544A-7EE6-4342-B048-85BDC9FD1C3A}</a:tableStyleId>
              </a:tblPr>
              <a:tblGrid>
                <a:gridCol w="352849">
                  <a:extLst>
                    <a:ext uri="{9D8B030D-6E8A-4147-A177-3AD203B41FA5}">
                      <a16:colId xmlns:a16="http://schemas.microsoft.com/office/drawing/2014/main" val="2240773785"/>
                    </a:ext>
                  </a:extLst>
                </a:gridCol>
              </a:tblGrid>
              <a:tr h="346747">
                <a:tc>
                  <a:txBody>
                    <a:bodyPr/>
                    <a:lstStyle/>
                    <a:p>
                      <a:endParaRPr lang="zh-CN" altLang="en-US" dirty="0"/>
                    </a:p>
                  </a:txBody>
                  <a:tcPr>
                    <a:solidFill>
                      <a:srgbClr val="FF727C"/>
                    </a:solidFill>
                  </a:tcPr>
                </a:tc>
                <a:extLst>
                  <a:ext uri="{0D108BD9-81ED-4DB2-BD59-A6C34878D82A}">
                    <a16:rowId xmlns:a16="http://schemas.microsoft.com/office/drawing/2014/main" val="1651843465"/>
                  </a:ext>
                </a:extLst>
              </a:tr>
            </a:tbl>
          </a:graphicData>
        </a:graphic>
      </p:graphicFrame>
      <p:cxnSp>
        <p:nvCxnSpPr>
          <p:cNvPr id="63" name="直线箭头连接符 62">
            <a:extLst>
              <a:ext uri="{FF2B5EF4-FFF2-40B4-BE49-F238E27FC236}">
                <a16:creationId xmlns:a16="http://schemas.microsoft.com/office/drawing/2014/main" id="{F2DC6698-C47F-3040-AFFD-35AD75722AAB}"/>
              </a:ext>
            </a:extLst>
          </p:cNvPr>
          <p:cNvCxnSpPr>
            <a:cxnSpLocks/>
            <a:stCxn id="58" idx="0"/>
            <a:endCxn id="59" idx="2"/>
          </p:cNvCxnSpPr>
          <p:nvPr/>
        </p:nvCxnSpPr>
        <p:spPr>
          <a:xfrm flipV="1">
            <a:off x="7782992" y="4581160"/>
            <a:ext cx="0" cy="387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线箭头连接符 63">
            <a:extLst>
              <a:ext uri="{FF2B5EF4-FFF2-40B4-BE49-F238E27FC236}">
                <a16:creationId xmlns:a16="http://schemas.microsoft.com/office/drawing/2014/main" id="{814CD274-F014-8342-92F5-49AE576C3550}"/>
              </a:ext>
            </a:extLst>
          </p:cNvPr>
          <p:cNvCxnSpPr>
            <a:cxnSpLocks/>
            <a:stCxn id="59" idx="0"/>
            <a:endCxn id="60" idx="2"/>
          </p:cNvCxnSpPr>
          <p:nvPr/>
        </p:nvCxnSpPr>
        <p:spPr>
          <a:xfrm flipH="1" flipV="1">
            <a:off x="7779391" y="3789050"/>
            <a:ext cx="3601" cy="426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直线箭头连接符 64">
            <a:extLst>
              <a:ext uri="{FF2B5EF4-FFF2-40B4-BE49-F238E27FC236}">
                <a16:creationId xmlns:a16="http://schemas.microsoft.com/office/drawing/2014/main" id="{114B5B4E-6C2C-3341-98B9-0605F9B8F6BA}"/>
              </a:ext>
            </a:extLst>
          </p:cNvPr>
          <p:cNvCxnSpPr>
            <a:cxnSpLocks/>
            <a:stCxn id="60" idx="0"/>
            <a:endCxn id="61" idx="2"/>
          </p:cNvCxnSpPr>
          <p:nvPr/>
        </p:nvCxnSpPr>
        <p:spPr>
          <a:xfrm flipV="1">
            <a:off x="7779391" y="3027235"/>
            <a:ext cx="0" cy="396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线箭头连接符 65">
            <a:extLst>
              <a:ext uri="{FF2B5EF4-FFF2-40B4-BE49-F238E27FC236}">
                <a16:creationId xmlns:a16="http://schemas.microsoft.com/office/drawing/2014/main" id="{5889DE73-B8F1-FC4E-A80B-EAB2A8B3A5AB}"/>
              </a:ext>
            </a:extLst>
          </p:cNvPr>
          <p:cNvCxnSpPr>
            <a:cxnSpLocks/>
            <a:stCxn id="61" idx="0"/>
            <a:endCxn id="62" idx="2"/>
          </p:cNvCxnSpPr>
          <p:nvPr/>
        </p:nvCxnSpPr>
        <p:spPr>
          <a:xfrm flipH="1" flipV="1">
            <a:off x="7779390" y="2292143"/>
            <a:ext cx="1"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矩形 66">
            <a:extLst>
              <a:ext uri="{FF2B5EF4-FFF2-40B4-BE49-F238E27FC236}">
                <a16:creationId xmlns:a16="http://schemas.microsoft.com/office/drawing/2014/main" id="{95C892EA-CCAA-8A43-9DCF-C426F39E1EAF}"/>
              </a:ext>
            </a:extLst>
          </p:cNvPr>
          <p:cNvSpPr/>
          <p:nvPr/>
        </p:nvSpPr>
        <p:spPr>
          <a:xfrm>
            <a:off x="271496" y="4828282"/>
            <a:ext cx="1261884"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Input layer</a:t>
            </a:r>
          </a:p>
          <a:p>
            <a:pPr algn="ctr"/>
            <a:r>
              <a:rPr lang="en-US" altLang="zh-CN" dirty="0">
                <a:latin typeface="Arial" panose="020B0604020202020204" pitchFamily="34" charset="0"/>
                <a:ea typeface="Times New Roman" panose="02020603050405020304" pitchFamily="18" charset="0"/>
              </a:rPr>
              <a:t>(50 node)</a:t>
            </a:r>
          </a:p>
        </p:txBody>
      </p:sp>
      <p:sp>
        <p:nvSpPr>
          <p:cNvPr id="68" name="矩形 67">
            <a:extLst>
              <a:ext uri="{FF2B5EF4-FFF2-40B4-BE49-F238E27FC236}">
                <a16:creationId xmlns:a16="http://schemas.microsoft.com/office/drawing/2014/main" id="{97C9C9DB-E45A-9045-8E99-95CB7BC41330}"/>
              </a:ext>
            </a:extLst>
          </p:cNvPr>
          <p:cNvSpPr/>
          <p:nvPr/>
        </p:nvSpPr>
        <p:spPr>
          <a:xfrm>
            <a:off x="162492" y="4075114"/>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(50 node)</a:t>
            </a:r>
          </a:p>
        </p:txBody>
      </p:sp>
      <p:sp>
        <p:nvSpPr>
          <p:cNvPr id="69" name="矩形 68">
            <a:extLst>
              <a:ext uri="{FF2B5EF4-FFF2-40B4-BE49-F238E27FC236}">
                <a16:creationId xmlns:a16="http://schemas.microsoft.com/office/drawing/2014/main" id="{5BBAC81D-02B1-FE41-B9D6-0BB94ECE7261}"/>
              </a:ext>
            </a:extLst>
          </p:cNvPr>
          <p:cNvSpPr/>
          <p:nvPr/>
        </p:nvSpPr>
        <p:spPr>
          <a:xfrm>
            <a:off x="162492" y="3224262"/>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(25 node)</a:t>
            </a:r>
          </a:p>
        </p:txBody>
      </p:sp>
      <p:sp>
        <p:nvSpPr>
          <p:cNvPr id="70" name="矩形 69">
            <a:extLst>
              <a:ext uri="{FF2B5EF4-FFF2-40B4-BE49-F238E27FC236}">
                <a16:creationId xmlns:a16="http://schemas.microsoft.com/office/drawing/2014/main" id="{71599912-70CA-6244-84EF-872DB73A7FD2}"/>
              </a:ext>
            </a:extLst>
          </p:cNvPr>
          <p:cNvSpPr/>
          <p:nvPr/>
        </p:nvSpPr>
        <p:spPr>
          <a:xfrm>
            <a:off x="162492" y="2489818"/>
            <a:ext cx="1479892"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Hidden layer</a:t>
            </a:r>
          </a:p>
          <a:p>
            <a:pPr algn="ctr"/>
            <a:r>
              <a:rPr lang="en-US" altLang="zh-CN" dirty="0">
                <a:latin typeface="Arial" panose="020B0604020202020204" pitchFamily="34" charset="0"/>
                <a:ea typeface="Times New Roman" panose="02020603050405020304" pitchFamily="18" charset="0"/>
              </a:rPr>
              <a:t>(10 node)</a:t>
            </a:r>
          </a:p>
        </p:txBody>
      </p:sp>
      <p:sp>
        <p:nvSpPr>
          <p:cNvPr id="71" name="矩形 70">
            <a:extLst>
              <a:ext uri="{FF2B5EF4-FFF2-40B4-BE49-F238E27FC236}">
                <a16:creationId xmlns:a16="http://schemas.microsoft.com/office/drawing/2014/main" id="{188B7824-D774-2440-81C6-97557B91691D}"/>
              </a:ext>
            </a:extLst>
          </p:cNvPr>
          <p:cNvSpPr/>
          <p:nvPr/>
        </p:nvSpPr>
        <p:spPr>
          <a:xfrm>
            <a:off x="216768" y="1741226"/>
            <a:ext cx="1441420" cy="646331"/>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Output layer</a:t>
            </a:r>
          </a:p>
          <a:p>
            <a:pPr algn="ctr"/>
            <a:r>
              <a:rPr lang="en-US" altLang="zh-CN" dirty="0">
                <a:latin typeface="Arial" panose="020B0604020202020204" pitchFamily="34" charset="0"/>
                <a:ea typeface="Times New Roman" panose="02020603050405020304" pitchFamily="18" charset="0"/>
              </a:rPr>
              <a:t>(5 node)</a:t>
            </a:r>
          </a:p>
        </p:txBody>
      </p:sp>
      <p:sp>
        <p:nvSpPr>
          <p:cNvPr id="72" name="右大括号 71">
            <a:extLst>
              <a:ext uri="{FF2B5EF4-FFF2-40B4-BE49-F238E27FC236}">
                <a16:creationId xmlns:a16="http://schemas.microsoft.com/office/drawing/2014/main" id="{A64274D0-C38F-8148-A849-0055233BD87C}"/>
              </a:ext>
            </a:extLst>
          </p:cNvPr>
          <p:cNvSpPr/>
          <p:nvPr/>
        </p:nvSpPr>
        <p:spPr>
          <a:xfrm>
            <a:off x="5439070" y="1630699"/>
            <a:ext cx="216030" cy="358518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74" name="直线箭头连接符 73">
            <a:extLst>
              <a:ext uri="{FF2B5EF4-FFF2-40B4-BE49-F238E27FC236}">
                <a16:creationId xmlns:a16="http://schemas.microsoft.com/office/drawing/2014/main" id="{BC95FD02-915C-D342-BD19-C847F1C4A70A}"/>
              </a:ext>
            </a:extLst>
          </p:cNvPr>
          <p:cNvCxnSpPr/>
          <p:nvPr/>
        </p:nvCxnSpPr>
        <p:spPr>
          <a:xfrm>
            <a:off x="5817120" y="3423289"/>
            <a:ext cx="6588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矩形 74">
            <a:extLst>
              <a:ext uri="{FF2B5EF4-FFF2-40B4-BE49-F238E27FC236}">
                <a16:creationId xmlns:a16="http://schemas.microsoft.com/office/drawing/2014/main" id="{CACBB119-CE2F-A540-9364-D07880B0BF57}"/>
              </a:ext>
            </a:extLst>
          </p:cNvPr>
          <p:cNvSpPr/>
          <p:nvPr/>
        </p:nvSpPr>
        <p:spPr>
          <a:xfrm>
            <a:off x="5692904" y="2951483"/>
            <a:ext cx="851515" cy="369332"/>
          </a:xfrm>
          <a:prstGeom prst="rect">
            <a:avLst/>
          </a:prstGeom>
        </p:spPr>
        <p:txBody>
          <a:bodyPr wrap="none">
            <a:spAutoFit/>
          </a:bodyPr>
          <a:lstStyle/>
          <a:p>
            <a:pPr algn="ctr"/>
            <a:r>
              <a:rPr lang="en-US" altLang="zh-CN" dirty="0">
                <a:latin typeface="Arial" panose="020B0604020202020204" pitchFamily="34" charset="0"/>
                <a:ea typeface="Times New Roman" panose="02020603050405020304" pitchFamily="18" charset="0"/>
              </a:rPr>
              <a:t>Reuse</a:t>
            </a:r>
          </a:p>
        </p:txBody>
      </p:sp>
      <p:sp>
        <p:nvSpPr>
          <p:cNvPr id="76" name="Textfeld 125">
            <a:extLst>
              <a:ext uri="{FF2B5EF4-FFF2-40B4-BE49-F238E27FC236}">
                <a16:creationId xmlns:a16="http://schemas.microsoft.com/office/drawing/2014/main" id="{97EDB72D-8022-7947-ABC3-D9E190E5D8B5}"/>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200973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Prediction result</a:t>
            </a:r>
            <a:r>
              <a:rPr lang="en-US" altLang="zh-CN" dirty="0"/>
              <a:t> of the base model</a:t>
            </a:r>
            <a:endParaRPr lang="zh-CN" altLang="en-US" dirty="0"/>
          </a:p>
        </p:txBody>
      </p:sp>
      <p:graphicFrame>
        <p:nvGraphicFramePr>
          <p:cNvPr id="29" name="Chart 23"/>
          <p:cNvGraphicFramePr>
            <a:graphicFrameLocks noGrp="1"/>
          </p:cNvGraphicFramePr>
          <p:nvPr>
            <p:ph sz="half" idx="1"/>
          </p:nvPr>
        </p:nvGraphicFramePr>
        <p:xfrm>
          <a:off x="272480" y="1268414"/>
          <a:ext cx="9361040" cy="4897436"/>
        </p:xfrm>
        <a:graphic>
          <a:graphicData uri="http://schemas.openxmlformats.org/drawingml/2006/chart">
            <c:chart xmlns:c="http://schemas.openxmlformats.org/drawingml/2006/chart" xmlns:r="http://schemas.openxmlformats.org/officeDocument/2006/relationships" r:id="rId3"/>
          </a:graphicData>
        </a:graphic>
      </p:graphicFrame>
      <p:sp>
        <p:nvSpPr>
          <p:cNvPr id="126" name="Textfeld 125"/>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2</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C4DD838E-6F4F-064A-8526-F8EEB622A755}"/>
              </a:ext>
            </a:extLst>
          </p:cNvPr>
          <p:cNvSpPr txBox="1"/>
          <p:nvPr/>
        </p:nvSpPr>
        <p:spPr bwMode="auto">
          <a:xfrm>
            <a:off x="-318655" y="3186545"/>
            <a:ext cx="0" cy="0"/>
          </a:xfrm>
          <a:prstGeom prst="rect">
            <a:avLst/>
          </a:prstGeom>
          <a:noFill/>
          <a:ln>
            <a:noFill/>
          </a:ln>
        </p:spPr>
        <p:txBody>
          <a:bodyPr vert="horz" wrap="none" lIns="91440" tIns="45720" rIns="91440" bIns="45720" numCol="1" rtlCol="0" anchor="t" anchorCtr="0" compatLnSpc="1">
            <a:noAutofit/>
          </a:bodyPr>
          <a:lstStyle/>
          <a:p>
            <a:pPr marL="266700" indent="-266700" defTabSz="914400">
              <a:lnSpc>
                <a:spcPct val="100000"/>
              </a:lnSpc>
              <a:spcBef>
                <a:spcPts val="0"/>
              </a:spcBef>
              <a:buClr>
                <a:srgbClr val="00AC5B"/>
              </a:buClr>
              <a:buFont typeface="Wingdings" panose="05000000000000000000" pitchFamily="2" charset="2"/>
              <a:buChar char="§"/>
            </a:pPr>
            <a:endParaRPr kumimoji="1" lang="zh-CN" altLang="en-US"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0699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8A099-E84E-7542-8317-CBE10F70D825}"/>
              </a:ext>
            </a:extLst>
          </p:cNvPr>
          <p:cNvSpPr>
            <a:spLocks noGrp="1"/>
          </p:cNvSpPr>
          <p:nvPr>
            <p:ph type="title"/>
          </p:nvPr>
        </p:nvSpPr>
        <p:spPr/>
        <p:txBody>
          <a:bodyPr/>
          <a:lstStyle/>
          <a:p>
            <a:r>
              <a:rPr lang="en-US" altLang="zh-CN" dirty="0"/>
              <a:t>Comparison of single task, multitask and ensemble learning</a:t>
            </a:r>
            <a:br>
              <a:rPr lang="zh-CN" altLang="zh-CN" dirty="0"/>
            </a:br>
            <a:endParaRPr kumimoji="1" lang="zh-CN" altLang="en-US" dirty="0"/>
          </a:p>
        </p:txBody>
      </p:sp>
      <p:sp>
        <p:nvSpPr>
          <p:cNvPr id="4" name="Textfeld 125">
            <a:extLst>
              <a:ext uri="{FF2B5EF4-FFF2-40B4-BE49-F238E27FC236}">
                <a16:creationId xmlns:a16="http://schemas.microsoft.com/office/drawing/2014/main" id="{0B44FB39-1B80-E640-A137-074715C3AB52}"/>
              </a:ext>
            </a:extLst>
          </p:cNvPr>
          <p:cNvSpPr txBox="1"/>
          <p:nvPr/>
        </p:nvSpPr>
        <p:spPr bwMode="auto">
          <a:xfrm>
            <a:off x="6694114" y="6407074"/>
            <a:ext cx="825676" cy="3408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B7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noAutofit/>
          </a:bodyPr>
          <a:lstStyle/>
          <a:p>
            <a:pPr algn="ctr" defTabSz="914400">
              <a:lnSpc>
                <a:spcPct val="100000"/>
              </a:lnSpc>
              <a:spcBef>
                <a:spcPts val="0"/>
              </a:spcBef>
              <a:buClr>
                <a:srgbClr val="00AC5B"/>
              </a:buClr>
            </a:pPr>
            <a:r>
              <a:rPr lang="en-US" altLang="de-DE" sz="1400" dirty="0">
                <a:solidFill>
                  <a:schemeClr val="bg1">
                    <a:lumMod val="50000"/>
                  </a:schemeClr>
                </a:solidFill>
                <a:latin typeface="Arial" panose="020B0604020202020204" pitchFamily="34" charset="0"/>
                <a:cs typeface="Arial" panose="020B0604020202020204" pitchFamily="34" charset="0"/>
              </a:rPr>
              <a:t>Figure</a:t>
            </a:r>
            <a:r>
              <a:rPr lang="de-DE" sz="1400" dirty="0">
                <a:solidFill>
                  <a:schemeClr val="bg1">
                    <a:lumMod val="50000"/>
                  </a:schemeClr>
                </a:solidFill>
                <a:latin typeface="Arial" panose="020B0604020202020204" pitchFamily="34" charset="0"/>
                <a:cs typeface="Arial" panose="020B0604020202020204" pitchFamily="34" charset="0"/>
              </a:rPr>
              <a:t> </a:t>
            </a:r>
            <a:r>
              <a:rPr lang="en-US" sz="1400" dirty="0">
                <a:solidFill>
                  <a:schemeClr val="bg1">
                    <a:lumMod val="50000"/>
                  </a:schemeClr>
                </a:solidFill>
                <a:latin typeface="Arial" panose="020B0604020202020204" pitchFamily="34" charset="0"/>
                <a:cs typeface="Arial" panose="020B0604020202020204" pitchFamily="34" charset="0"/>
              </a:rPr>
              <a:t>8</a:t>
            </a:r>
            <a:r>
              <a:rPr lang="de-DE" sz="1400" dirty="0">
                <a:solidFill>
                  <a:schemeClr val="bg1">
                    <a:lumMod val="50000"/>
                  </a:schemeClr>
                </a:solidFill>
                <a:latin typeface="Arial" panose="020B0604020202020204" pitchFamily="34" charset="0"/>
                <a:cs typeface="Arial" panose="020B0604020202020204" pitchFamily="34" charset="0"/>
              </a:rPr>
              <a:t>.</a:t>
            </a:r>
            <a:r>
              <a:rPr lang="en-US" sz="1400" dirty="0">
                <a:solidFill>
                  <a:schemeClr val="bg1">
                    <a:lumMod val="50000"/>
                  </a:schemeClr>
                </a:solidFill>
                <a:latin typeface="Arial" panose="020B0604020202020204" pitchFamily="34" charset="0"/>
                <a:cs typeface="Arial" panose="020B0604020202020204" pitchFamily="34" charset="0"/>
              </a:rPr>
              <a:t>3</a:t>
            </a:r>
            <a:endParaRPr lang="en-US" altLang="de-DE" sz="14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5" name="Diagramm 3">
            <a:extLst>
              <a:ext uri="{FF2B5EF4-FFF2-40B4-BE49-F238E27FC236}">
                <a16:creationId xmlns:a16="http://schemas.microsoft.com/office/drawing/2014/main" id="{1EDA63B6-0EF5-4F42-BA1E-07802D695BB1}"/>
              </a:ext>
            </a:extLst>
          </p:cNvPr>
          <p:cNvGraphicFramePr>
            <a:graphicFrameLocks/>
          </p:cNvGraphicFramePr>
          <p:nvPr/>
        </p:nvGraphicFramePr>
        <p:xfrm>
          <a:off x="82265" y="1052514"/>
          <a:ext cx="9740900" cy="48966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9709303"/>
      </p:ext>
    </p:extLst>
  </p:cSld>
  <p:clrMapOvr>
    <a:masterClrMapping/>
  </p:clrMapOvr>
</p:sld>
</file>

<file path=ppt/theme/theme1.xml><?xml version="1.0" encoding="utf-8"?>
<a:theme xmlns:a="http://schemas.openxmlformats.org/drawingml/2006/main" name="Inhaltsfolien">
  <a:themeElements>
    <a:clrScheme name="IKV">
      <a:dk1>
        <a:sysClr val="windowText" lastClr="000000"/>
      </a:dk1>
      <a:lt1>
        <a:srgbClr val="FFFFFF"/>
      </a:lt1>
      <a:dk2>
        <a:srgbClr val="00AC5B"/>
      </a:dk2>
      <a:lt2>
        <a:srgbClr val="DCEEE0"/>
      </a:lt2>
      <a:accent1>
        <a:srgbClr val="00AC5B"/>
      </a:accent1>
      <a:accent2>
        <a:srgbClr val="60BF86"/>
      </a:accent2>
      <a:accent3>
        <a:srgbClr val="BCE0C6"/>
      </a:accent3>
      <a:accent4>
        <a:srgbClr val="636363"/>
      </a:accent4>
      <a:accent5>
        <a:srgbClr val="C2C2C2"/>
      </a:accent5>
      <a:accent6>
        <a:srgbClr val="EBEBEB"/>
      </a:accent6>
      <a:hlink>
        <a:srgbClr val="0000FF"/>
      </a:hlink>
      <a:folHlink>
        <a:srgbClr val="80008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spPr>
      <a:bodyPr vert="horz" wrap="square" lIns="91440" tIns="45720" rIns="91440" bIns="45720" numCol="1" anchor="t" anchorCtr="0" compatLnSpc="1">
        <a:noAutofit/>
      </a:bodyPr>
      <a:lstStyle>
        <a:defPPr marL="266700" indent="-266700" defTabSz="914400">
          <a:lnSpc>
            <a:spcPct val="100000"/>
          </a:lnSpc>
          <a:spcBef>
            <a:spcPts val="0"/>
          </a:spcBef>
          <a:buClr>
            <a:srgbClr val="00AC5B"/>
          </a:buClr>
          <a:buFont typeface="Wingdings" panose="05000000000000000000" pitchFamily="2" charset="2"/>
          <a:buChar char="§"/>
          <a:defRPr dirty="0">
            <a:solidFill>
              <a:prstClr val="black"/>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Titel und Schlussfolie">
  <a:themeElements>
    <a:clrScheme name="IKV">
      <a:dk1>
        <a:sysClr val="windowText" lastClr="000000"/>
      </a:dk1>
      <a:lt1>
        <a:srgbClr val="FFFFFF"/>
      </a:lt1>
      <a:dk2>
        <a:srgbClr val="00AC5B"/>
      </a:dk2>
      <a:lt2>
        <a:srgbClr val="DCEEE0"/>
      </a:lt2>
      <a:accent1>
        <a:srgbClr val="00AC5B"/>
      </a:accent1>
      <a:accent2>
        <a:srgbClr val="60BF86"/>
      </a:accent2>
      <a:accent3>
        <a:srgbClr val="BCE0C6"/>
      </a:accent3>
      <a:accent4>
        <a:srgbClr val="636363"/>
      </a:accent4>
      <a:accent5>
        <a:srgbClr val="C2C2C2"/>
      </a:accent5>
      <a:accent6>
        <a:srgbClr val="EBEBEB"/>
      </a:accent6>
      <a:hlink>
        <a:srgbClr val="0000FF"/>
      </a:hlink>
      <a:folHlink>
        <a:srgbClr val="80008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spPr>
      <a:bodyPr vert="horz" wrap="square" lIns="91440" tIns="45720" rIns="91440" bIns="45720" numCol="1" anchor="t" anchorCtr="0" compatLnSpc="1">
        <a:noAutofit/>
      </a:bodyPr>
      <a:lstStyle>
        <a:defPPr marL="266700" indent="-266700" defTabSz="914400">
          <a:lnSpc>
            <a:spcPct val="100000"/>
          </a:lnSpc>
          <a:spcBef>
            <a:spcPts val="0"/>
          </a:spcBef>
          <a:buClr>
            <a:srgbClr val="00AC5B"/>
          </a:buClr>
          <a:buFont typeface="Wingdings" panose="05000000000000000000" pitchFamily="2" charset="2"/>
          <a:buChar char="§"/>
          <a:defRPr dirty="0">
            <a:solidFill>
              <a:prstClr val="black"/>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3539</TotalTime>
  <Words>11935</Words>
  <Application>Microsoft Macintosh PowerPoint</Application>
  <PresentationFormat>A4 纸张(210x297 毫米)</PresentationFormat>
  <Paragraphs>1739</Paragraphs>
  <Slides>108</Slides>
  <Notes>75</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108</vt:i4>
      </vt:variant>
    </vt:vector>
  </HeadingPairs>
  <TitlesOfParts>
    <vt:vector size="118" baseType="lpstr">
      <vt:lpstr>等线</vt:lpstr>
      <vt:lpstr>宋体</vt:lpstr>
      <vt:lpstr>Arial</vt:lpstr>
      <vt:lpstr>Cambria</vt:lpstr>
      <vt:lpstr>Cambria Math</vt:lpstr>
      <vt:lpstr>Times New Roman</vt:lpstr>
      <vt:lpstr>Wingdings</vt:lpstr>
      <vt:lpstr>Inhaltsfolien</vt:lpstr>
      <vt:lpstr>Master Titel und Schlussfolie</vt:lpstr>
      <vt:lpstr>Equation.KSEE3</vt:lpstr>
      <vt:lpstr>Analysis of transfer learning to transfer process knowledge when processing different materials</vt:lpstr>
      <vt:lpstr>Outline</vt:lpstr>
      <vt:lpstr>Outline</vt:lpstr>
      <vt:lpstr>Motivation of applying transfer learning in injection molding  Conventional deep learning approach </vt:lpstr>
      <vt:lpstr>Motivation of applying transfer learning in injection molding  Conventional deep learning approach </vt:lpstr>
      <vt:lpstr>Motivation of applying transfer learning in injection molding  Conventional deep learning approach </vt:lpstr>
      <vt:lpstr>Conducting experiments with a new material</vt:lpstr>
      <vt:lpstr>Conducting experiments with a new material</vt:lpstr>
      <vt:lpstr>Comparison of conventional DNN and DNN with transfer learning</vt:lpstr>
      <vt:lpstr>Outline</vt:lpstr>
      <vt:lpstr>Material series, polymer classes, manufacturers and amount</vt:lpstr>
      <vt:lpstr>PowerPoint 演示文稿</vt:lpstr>
      <vt:lpstr>PowerPoint 演示文稿</vt:lpstr>
      <vt:lpstr>PowerPoint 演示文稿</vt:lpstr>
      <vt:lpstr>Feature importance score ranking for prediction of part weight</vt:lpstr>
      <vt:lpstr>Feature importance score ranking for prediction of part weight</vt:lpstr>
      <vt:lpstr>Feature importance score ranking for prediction of part weight</vt:lpstr>
      <vt:lpstr>Analysis of 5 important influence factors</vt:lpstr>
      <vt:lpstr>Summary of the dataset</vt:lpstr>
      <vt:lpstr>Outline</vt:lpstr>
      <vt:lpstr>Structure of deep neural network (DNN)</vt:lpstr>
      <vt:lpstr>Structure of DNN with transfer learning (DNN-TL)</vt:lpstr>
      <vt:lpstr>Structure of DNN with transfer and ensemble learning (DNN-ETL)</vt:lpstr>
      <vt:lpstr>Structure of DNN with transfer and ensemble learning (DNN-ETL)</vt:lpstr>
      <vt:lpstr>Structure of DNN with transfer and ensemble learning (DNN-ETL)</vt:lpstr>
      <vt:lpstr>Structure of DNN with transfer and ensemble learning (DNN-ETL)</vt:lpstr>
      <vt:lpstr>Model comparison of R2  value</vt:lpstr>
      <vt:lpstr>Model comparison of R2  value</vt:lpstr>
      <vt:lpstr>Model comparison of R2  value</vt:lpstr>
      <vt:lpstr>Model comparison of R2  value</vt:lpstr>
      <vt:lpstr>Model comparison of R2  value</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Effect of the training dataset size on transfer learning</vt:lpstr>
      <vt:lpstr>Effect of the training dataset size on transfer learning</vt:lpstr>
      <vt:lpstr>Effect of the training dataset size on transfer learning</vt:lpstr>
      <vt:lpstr>Effect of the training dataset size on transfer learning</vt:lpstr>
      <vt:lpstr>Effect of the training dataset size on transfer learning</vt:lpstr>
      <vt:lpstr>Effect of the training dataset size on transfer learning</vt:lpstr>
      <vt:lpstr>Effect of the training dataset size on transfer learning</vt:lpstr>
      <vt:lpstr>Effect of the training dataset size on transfer learning</vt:lpstr>
      <vt:lpstr>Improvement percentage of R2 value due to transfer learning</vt:lpstr>
      <vt:lpstr>Improvement percentage of R2 value due to transfer learning</vt:lpstr>
      <vt:lpstr>Outline</vt:lpstr>
      <vt:lpstr>Application in finding best machine settings</vt:lpstr>
      <vt:lpstr>Part weight prediction of random machine settings combination</vt:lpstr>
      <vt:lpstr>Output of process condition recommender system</vt:lpstr>
      <vt:lpstr>Output of process condition recommender system</vt:lpstr>
      <vt:lpstr>Outline</vt:lpstr>
      <vt:lpstr>Conclusion and outlook</vt:lpstr>
      <vt:lpstr>Conclusion and outlook</vt:lpstr>
      <vt:lpstr>Conclusion and outlook</vt:lpstr>
      <vt:lpstr>PowerPoint 演示文稿</vt:lpstr>
      <vt:lpstr>References</vt:lpstr>
      <vt:lpstr>Data visualization of the part weight of the six material classes</vt:lpstr>
      <vt:lpstr>Different part weight distribution of six material classes </vt:lpstr>
      <vt:lpstr>Qualitative depiction of 2n-Experiment (n=3) plan including star and center point</vt:lpstr>
      <vt:lpstr>Feature ranking by ensemble learning method</vt:lpstr>
      <vt:lpstr>Splitting source dataset into 5 folds according to material classes</vt:lpstr>
      <vt:lpstr>Possible advantages due to transfer learning</vt:lpstr>
      <vt:lpstr>Possible advantages due to transfer learning</vt:lpstr>
      <vt:lpstr>Difference of frozen weights and fine tuning</vt:lpstr>
      <vt:lpstr>Generation of input features</vt:lpstr>
      <vt:lpstr>Thesis figures</vt:lpstr>
      <vt:lpstr>Mögliche Vorteile durch Transferlernen</vt:lpstr>
      <vt:lpstr>Verbesserung des R2-Werts durch Transferlernen bei Vorhandensein weniger Daten der APEC-Materialdomäne</vt:lpstr>
      <vt:lpstr>Possible advantages due to transfer learning</vt:lpstr>
      <vt:lpstr>Improvement of the R2 value by transfer learning in presence of few data from the APEC material domain</vt:lpstr>
      <vt:lpstr>Research methodology approach</vt:lpstr>
      <vt:lpstr>Depiction of an injection moulding machine</vt:lpstr>
      <vt:lpstr>Influence factors of product quality in injection moulding</vt:lpstr>
      <vt:lpstr>Process setup by means of machine learning</vt:lpstr>
      <vt:lpstr>A practical view of a machine learning system </vt:lpstr>
      <vt:lpstr>PowerPoint 演示文稿</vt:lpstr>
      <vt:lpstr>Model performance influenced by number of training epohcs</vt:lpstr>
      <vt:lpstr>Comparison of underfitting, appropriate fitting and overfitting</vt:lpstr>
      <vt:lpstr>Cross validation</vt:lpstr>
      <vt:lpstr>Hyperparameter tuning</vt:lpstr>
      <vt:lpstr>Different concepts of single task learning and multitask learning</vt:lpstr>
      <vt:lpstr>One perceptron of the layer l</vt:lpstr>
      <vt:lpstr>PowerPoint 演示文稿</vt:lpstr>
      <vt:lpstr>Difference between momentum update and Nesterov momentum update </vt:lpstr>
      <vt:lpstr>Fundamental approach of transfer learning</vt:lpstr>
      <vt:lpstr>Categorization of transfer learning approaches</vt:lpstr>
      <vt:lpstr>Distinction between transfer learning and multi-task learning</vt:lpstr>
      <vt:lpstr>Component dimensions of the 4×2 toy building block</vt:lpstr>
      <vt:lpstr>Qualitative depiction of 2n-Experiment (n=3) plan including star and center point</vt:lpstr>
      <vt:lpstr>Data visualization of the part weight of the six material classes</vt:lpstr>
      <vt:lpstr>Feature importance score ranking for prediction of part weight</vt:lpstr>
      <vt:lpstr>Structure of the deep neural network with transfer learning</vt:lpstr>
      <vt:lpstr>Prediction result of the base model</vt:lpstr>
      <vt:lpstr>Comparison of single task, multitask and ensemble learning </vt:lpstr>
      <vt:lpstr>Splitting source task into 5 folds for pre-training DNN models </vt:lpstr>
      <vt:lpstr>Model structure of transfer learning with ensemble learning</vt:lpstr>
      <vt:lpstr>Model comparison of R2  value</vt:lpstr>
      <vt:lpstr>PowerPoint 演示文稿</vt:lpstr>
      <vt:lpstr>Difference of AnB and AnB+ transfer learning model</vt:lpstr>
      <vt:lpstr>Effect of the number of transferred layers on transfer learning</vt:lpstr>
      <vt:lpstr>Effect of the training dataset size on transfer learning</vt:lpstr>
      <vt:lpstr>Different part weight distribution of six material classes</vt:lpstr>
      <vt:lpstr>Effect of the number of source datasets on transfer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Mögliche Vorteile durch Transferlernen</dc:title>
  <dc:creator>ZhaoWeibo</dc:creator>
  <cp:lastModifiedBy>ZhaoWeibo</cp:lastModifiedBy>
  <cp:revision>43</cp:revision>
  <dcterms:created xsi:type="dcterms:W3CDTF">2020-10-10T14:53:02Z</dcterms:created>
  <dcterms:modified xsi:type="dcterms:W3CDTF">2020-10-15T14:27:37Z</dcterms:modified>
</cp:coreProperties>
</file>